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796" r:id="rId5"/>
  </p:sldMasterIdLst>
  <p:notesMasterIdLst>
    <p:notesMasterId r:id="rId30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68" r:id="rId15"/>
    <p:sldId id="269" r:id="rId16"/>
    <p:sldId id="285" r:id="rId17"/>
    <p:sldId id="295" r:id="rId18"/>
    <p:sldId id="294" r:id="rId19"/>
    <p:sldId id="270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79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96" d="100"/>
          <a:sy n="96" d="100"/>
        </p:scale>
        <p:origin x="14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40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6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3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0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01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11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49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813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74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90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98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65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60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66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88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14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49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30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167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892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9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9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0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1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2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0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7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8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gif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3.gif"/><Relationship Id="rId17" Type="http://schemas.openxmlformats.org/officeDocument/2006/relationships/image" Target="../media/image31.gif"/><Relationship Id="rId2" Type="http://schemas.openxmlformats.org/officeDocument/2006/relationships/audio" Target="../media/media2.mp3"/><Relationship Id="rId16" Type="http://schemas.openxmlformats.org/officeDocument/2006/relationships/image" Target="../media/image30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9.gif"/><Relationship Id="rId10" Type="http://schemas.openxmlformats.org/officeDocument/2006/relationships/audio" Target="../media/media6.mp3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4.gif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microsoft.com/office/2007/relationships/media" Target="../media/media7.mp4"/><Relationship Id="rId16" Type="http://schemas.openxmlformats.org/officeDocument/2006/relationships/image" Target="../media/image26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3.gi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17" Type="http://schemas.openxmlformats.org/officeDocument/2006/relationships/image" Target="../media/image37.png"/><Relationship Id="rId2" Type="http://schemas.microsoft.com/office/2007/relationships/media" Target="../media/media7.mp4"/><Relationship Id="rId16" Type="http://schemas.openxmlformats.org/officeDocument/2006/relationships/image" Target="../media/image38.gif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image" Target="../media/image31.gif"/><Relationship Id="rId17" Type="http://schemas.openxmlformats.org/officeDocument/2006/relationships/image" Target="../media/image37.png"/><Relationship Id="rId2" Type="http://schemas.microsoft.com/office/2007/relationships/media" Target="../media/media7.mp4"/><Relationship Id="rId16" Type="http://schemas.openxmlformats.org/officeDocument/2006/relationships/image" Target="../media/image39.gif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3.gif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31.gif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image" Target="../media/image33.gif"/><Relationship Id="rId17" Type="http://schemas.microsoft.com/office/2007/relationships/hdphoto" Target="../media/hdphoto2.wdp"/><Relationship Id="rId2" Type="http://schemas.microsoft.com/office/2007/relationships/media" Target="../media/media7.mp4"/><Relationship Id="rId16" Type="http://schemas.openxmlformats.org/officeDocument/2006/relationships/image" Target="../media/image35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17" Type="http://schemas.openxmlformats.org/officeDocument/2006/relationships/image" Target="../media/image37.png"/><Relationship Id="rId2" Type="http://schemas.microsoft.com/office/2007/relationships/media" Target="../media/media7.mp4"/><Relationship Id="rId16" Type="http://schemas.openxmlformats.org/officeDocument/2006/relationships/image" Target="../media/image38.gif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CHUNG VÀ ƯỚC CHUNG </a:t>
            </a:r>
            <a:b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 NHẤT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6762750" cy="54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THCS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BỈNH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KHIÊM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727642" y="156301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618916" y="1213335"/>
            <a:ext cx="839416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214049" y="3032593"/>
            <a:ext cx="9043580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3251396" y="2384574"/>
            <a:ext cx="8394169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1339309" y="5715000"/>
            <a:ext cx="744210" cy="374073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22292" y="22211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ình ảnh Tư Duy Cậu Bé Png Tài Liệu PNG , Con Trai, Suy Nghĩ Cậu Bé, Học  Sinh Dễ Thương PNG miễn phí tải tập tin PSDComment và Vector">
            <a:extLst>
              <a:ext uri="{FF2B5EF4-FFF2-40B4-BE49-F238E27FC236}">
                <a16:creationId xmlns:a16="http://schemas.microsoft.com/office/drawing/2014/main" id="{D14EB7C9-EC06-7E6C-913E-A0FD0204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7" b="94250" l="5417" r="92667">
                        <a14:foregroundMark x1="79833" y1="10167" x2="79833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5250" y1="11250" x2="75250" y2="11250"/>
                        <a14:foregroundMark x1="81250" y1="7917" x2="81250" y2="7917"/>
                        <a14:foregroundMark x1="77167" y1="31417" x2="77167" y2="31417"/>
                        <a14:foregroundMark x1="84000" y1="8917" x2="84000" y2="8917"/>
                        <a14:foregroundMark x1="92667" y1="88750" x2="92667" y2="88750"/>
                        <a14:foregroundMark x1="81917" y1="90667" x2="81917" y2="90667"/>
                        <a14:foregroundMark x1="50333" y1="91750" x2="50333" y2="91750"/>
                        <a14:foregroundMark x1="9833" y1="92417" x2="9833" y2="92417"/>
                        <a14:foregroundMark x1="7583" y1="93000" x2="7583" y2="93000"/>
                        <a14:foregroundMark x1="5417" y1="94250" x2="5417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828470"/>
            <a:ext cx="2305658" cy="230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297" y="983994"/>
            <a:ext cx="284885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62872" y="22860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81625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42049"/>
              </p:ext>
            </p:extLst>
          </p:nvPr>
        </p:nvGraphicFramePr>
        <p:xfrm>
          <a:off x="2182706" y="4064555"/>
          <a:ext cx="8761182" cy="20263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73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9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2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99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29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155" y="1750160"/>
            <a:ext cx="792273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ƯC(24,36).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ƯCLN(24,36).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ƯCLN(24,36)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4FAC1D-28EE-E2D8-F2EC-4F0A2191C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82" y="870030"/>
            <a:ext cx="767247" cy="8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029" y="1237841"/>
            <a:ext cx="284885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62872" y="22860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5" y="2253819"/>
            <a:ext cx="2664297" cy="2389929"/>
          </a:xfrm>
          <a:prstGeom prst="rect">
            <a:avLst/>
          </a:prstGeom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290" y="2544610"/>
            <a:ext cx="792273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ƯC(24,36) = {1;2;3;4;6;12}.</a:t>
            </a:r>
          </a:p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ƯCLN(24,36) = 12.</a:t>
            </a:r>
          </a:p>
          <a:p>
            <a:pPr marL="514350" indent="-514350">
              <a:buFontTx/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Ư(12) = {1;2;3;4;6;12}.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619" y="4643748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535" y="1878615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304286" y="4800600"/>
            <a:ext cx="849192" cy="412534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5807B-DF50-FAA4-0327-D60B56D69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409" y="1061057"/>
            <a:ext cx="767247" cy="8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929" y="622488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76929" y="1490270"/>
            <a:ext cx="90013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85" y="4272082"/>
            <a:ext cx="2676858" cy="21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5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929" y="622488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435" y="1271585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84960" y="1961035"/>
                <a:ext cx="10067125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đĩa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thầy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(x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N*).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30</a:t>
                </a:r>
                <a14:m>
                  <m:oMath xmlns:m="http://schemas.openxmlformats.org/officeDocument/2006/math">
                    <m:r>
                      <a:rPr lang="en-US" sz="3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x, 48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x, x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 = ƯCLN(30,48).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ƯCLN(30,48) = 6.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đĩa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đĩa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" y="1961035"/>
                <a:ext cx="10067125" cy="3754874"/>
              </a:xfrm>
              <a:prstGeom prst="rect">
                <a:avLst/>
              </a:prstGeom>
              <a:blipFill rotWithShape="0">
                <a:blip r:embed="rId3"/>
                <a:stretch>
                  <a:fillRect l="-1696" t="-2435" r="-1454" b="-4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413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08599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00" y="4211146"/>
            <a:ext cx="1206438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80.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10, 16, 20, 40, 80.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875868"/>
            <a:ext cx="952550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80.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787" y="3188966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21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3504463" y="454145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NHỔ CÀ RỐT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4959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6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315287" y="1617817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{1;5}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ƯC(15,20)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444574" y="1615137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{1;3;5}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29498" y="2252593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{5}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444574" y="2321014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{1;5;15;20}</a:t>
            </a:r>
          </a:p>
        </p:txBody>
      </p:sp>
      <p:pic>
        <p:nvPicPr>
          <p:cNvPr id="29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81555" y="5880416"/>
            <a:ext cx="1228671" cy="788423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6753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6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ƯCLN(12,36)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07213" y="1767023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938689" y="1775627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07213" y="2416008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938689" y="2424612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</a:t>
            </a:r>
          </a:p>
        </p:txBody>
      </p:sp>
      <p:pic>
        <p:nvPicPr>
          <p:cNvPr id="3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77033" y="5788246"/>
            <a:ext cx="1379460" cy="88518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130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26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30" y="1339944"/>
            <a:ext cx="90013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2723" y="4120411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830" y="1327906"/>
            <a:ext cx="90013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Hình ảnh Tư Duy Cậu Bé Png Tài Liệu PNG , Con Trai, Suy Nghĩ Cậu Bé, Học  Sinh Dễ Thương PNG miễn phí tải tập tin PSDComment và Vector">
            <a:extLst>
              <a:ext uri="{FF2B5EF4-FFF2-40B4-BE49-F238E27FC236}">
                <a16:creationId xmlns:a16="http://schemas.microsoft.com/office/drawing/2014/main" id="{16A7B2F5-C197-0346-5E19-60E3197B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94250" l="5417" r="92667">
                        <a14:foregroundMark x1="79833" y1="10167" x2="79833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5250" y1="11250" x2="75250" y2="11250"/>
                        <a14:foregroundMark x1="81250" y1="7917" x2="81250" y2="7917"/>
                        <a14:foregroundMark x1="77167" y1="31417" x2="77167" y2="31417"/>
                        <a14:foregroundMark x1="84000" y1="8917" x2="84000" y2="8917"/>
                        <a14:foregroundMark x1="92667" y1="88750" x2="92667" y2="88750"/>
                        <a14:foregroundMark x1="81917" y1="90667" x2="81917" y2="90667"/>
                        <a14:foregroundMark x1="50333" y1="91750" x2="50333" y2="91750"/>
                        <a14:foregroundMark x1="9833" y1="92417" x2="9833" y2="92417"/>
                        <a14:foregroundMark x1="7583" y1="93000" x2="7583" y2="93000"/>
                        <a14:foregroundMark x1="5417" y1="94250" x2="5417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57" y="3433843"/>
            <a:ext cx="3451418" cy="34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60"/>
            <a:ext cx="7055223" cy="12256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44181" y="1502171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842413" y="1501861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44181" y="2314855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2413" y="2313963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</a:p>
        </p:txBody>
      </p:sp>
      <p:pic>
        <p:nvPicPr>
          <p:cNvPr id="3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77904" y="5655144"/>
            <a:ext cx="1874520" cy="12028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12782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26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05409" y="1591440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44598" y="1623478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05409" y="2374133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44598" y="2354472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24 </a:t>
            </a:r>
            <a:r>
              <a:rPr lang="en-US" sz="3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</a:p>
        </p:txBody>
      </p:sp>
      <p:pic>
        <p:nvPicPr>
          <p:cNvPr id="3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88326" y="5769513"/>
            <a:ext cx="1395936" cy="89575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8287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26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ƯCLN(8,12,15)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07213" y="1767023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938689" y="1775627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07213" y="2416008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938689" y="2424612"/>
            <a:ext cx="524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pic>
        <p:nvPicPr>
          <p:cNvPr id="3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78027" y="5720069"/>
            <a:ext cx="1477216" cy="947911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8653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26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1;2 SGK trang 51.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tiếp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33519" y="3168656"/>
            <a:ext cx="6990994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Hình ảnh Tư Duy Cậu Bé Png Tài Liệu PNG , Con Trai, Suy Nghĩ Cậu Bé, Học  Sinh Dễ Thương PNG miễn phí tải tập tin PSDComment và Vector">
            <a:extLst>
              <a:ext uri="{FF2B5EF4-FFF2-40B4-BE49-F238E27FC236}">
                <a16:creationId xmlns:a16="http://schemas.microsoft.com/office/drawing/2014/main" id="{A4D148CB-1577-192E-FAA5-78ACF4A5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94250" l="5417" r="92667">
                        <a14:foregroundMark x1="79833" y1="10167" x2="79833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9667" y1="10167" x2="79667" y2="10167"/>
                        <a14:foregroundMark x1="75250" y1="11250" x2="75250" y2="11250"/>
                        <a14:foregroundMark x1="81250" y1="7917" x2="81250" y2="7917"/>
                        <a14:foregroundMark x1="77167" y1="31417" x2="77167" y2="31417"/>
                        <a14:foregroundMark x1="84000" y1="8917" x2="84000" y2="8917"/>
                        <a14:foregroundMark x1="92667" y1="88750" x2="92667" y2="88750"/>
                        <a14:foregroundMark x1="81917" y1="90667" x2="81917" y2="90667"/>
                        <a14:foregroundMark x1="50333" y1="91750" x2="50333" y2="91750"/>
                        <a14:foregroundMark x1="9833" y1="92417" x2="9833" y2="92417"/>
                        <a14:foregroundMark x1="7583" y1="93000" x2="7583" y2="93000"/>
                        <a14:foregroundMark x1="5417" y1="94250" x2="5417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29" y="2601686"/>
            <a:ext cx="4256314" cy="42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6072" y="1169280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5658" y="1877240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480686"/>
              </p:ext>
            </p:extLst>
          </p:nvPr>
        </p:nvGraphicFramePr>
        <p:xfrm>
          <a:off x="1669799" y="3383441"/>
          <a:ext cx="9777425" cy="20263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27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9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2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99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29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29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266311"/>
              </p:ext>
            </p:extLst>
          </p:nvPr>
        </p:nvGraphicFramePr>
        <p:xfrm>
          <a:off x="1746119" y="3421518"/>
          <a:ext cx="9756055" cy="195058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21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5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5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65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15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15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0346"/>
              </p:ext>
            </p:extLst>
          </p:nvPr>
        </p:nvGraphicFramePr>
        <p:xfrm>
          <a:off x="1724748" y="3392372"/>
          <a:ext cx="9777425" cy="20263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27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9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2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99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29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29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vi-VN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Ư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ớc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Flowchart: Terminator 11"/>
          <p:cNvSpPr/>
          <p:nvPr/>
        </p:nvSpPr>
        <p:spPr>
          <a:xfrm rot="16200000">
            <a:off x="6479119" y="3972588"/>
            <a:ext cx="2064388" cy="813628"/>
          </a:xfrm>
          <a:prstGeom prst="flowChartTermina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D22E6-7A51-373F-6B47-0A0E1D91F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5" y="890216"/>
            <a:ext cx="1053022" cy="11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00117" y="2421410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ƯC(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ƯCLN(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-597043" y="542191"/>
            <a:ext cx="10817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945020" y="1606365"/>
            <a:ext cx="473732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C59E5-48B6-6C9B-57E0-BA76ED317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7" y="1418955"/>
            <a:ext cx="644655" cy="70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51172" y="519034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363477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99882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E01CE-B38F-9A03-A92A-483A9FDEC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055" y="1188622"/>
            <a:ext cx="754912" cy="7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51172" y="519034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51172" y="519034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922010" y="2112109"/>
            <a:ext cx="1037441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14, 49, 63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14, 49, 63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14, 49, 63.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159426" y="5260642"/>
            <a:ext cx="993618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70565" y="543071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  <a:solidFill>
            <a:schemeClr val="accent5">
              <a:lumMod val="5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22292" y="22211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64071" y="853200"/>
            <a:ext cx="259786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45905" y="1356669"/>
            <a:ext cx="1052300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ƯC(12,20).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ƯCLN(12,20).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337846" y="3461130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90037"/>
              </p:ext>
            </p:extLst>
          </p:nvPr>
        </p:nvGraphicFramePr>
        <p:xfrm>
          <a:off x="2119837" y="4097615"/>
          <a:ext cx="8884136" cy="1219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4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5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1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/>
                        <a:t>Ước</a:t>
                      </a:r>
                      <a:r>
                        <a:rPr lang="en-US" sz="3400" baseline="0" dirty="0"/>
                        <a:t> </a:t>
                      </a:r>
                      <a:r>
                        <a:rPr lang="en-US" sz="3400" baseline="0" dirty="0" err="1"/>
                        <a:t>của</a:t>
                      </a:r>
                      <a:r>
                        <a:rPr lang="en-US" sz="3400" baseline="0" dirty="0"/>
                        <a:t> 12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1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2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3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4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6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12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/>
                        <a:t>Ước</a:t>
                      </a:r>
                      <a:r>
                        <a:rPr lang="en-US" sz="3400" baseline="0" dirty="0"/>
                        <a:t> </a:t>
                      </a:r>
                      <a:r>
                        <a:rPr lang="en-US" sz="3400" baseline="0" dirty="0" err="1"/>
                        <a:t>của</a:t>
                      </a:r>
                      <a:r>
                        <a:rPr lang="en-US" sz="3400" baseline="0" dirty="0"/>
                        <a:t> 20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1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2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4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5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10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20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20083" y="5436653"/>
            <a:ext cx="1037441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ƯC(12,20)= {1;2;4}.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ƯCLN(12,20)= 4.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-3471025" y="4076683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799</TotalTime>
  <Words>1421</Words>
  <Application>Microsoft Office PowerPoint</Application>
  <PresentationFormat>Widescreen</PresentationFormat>
  <Paragraphs>232</Paragraphs>
  <Slides>24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Garamond</vt:lpstr>
      <vt:lpstr>Rockwell</vt:lpstr>
      <vt:lpstr>Tahoma</vt:lpstr>
      <vt:lpstr>Times New Roman</vt:lpstr>
      <vt:lpstr>Wingdings</vt:lpstr>
      <vt:lpstr>2_Office Theme</vt:lpstr>
      <vt:lpstr>Organic</vt:lpstr>
      <vt:lpstr> ƯỚC CHUNG VÀ ƯỚC CHUNG  LỚN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Tin Tong</cp:lastModifiedBy>
  <cp:revision>45</cp:revision>
  <dcterms:created xsi:type="dcterms:W3CDTF">2021-06-07T13:44:30Z</dcterms:created>
  <dcterms:modified xsi:type="dcterms:W3CDTF">2022-12-14T19:53:49Z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