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1"/>
  </p:notesMasterIdLst>
  <p:sldIdLst>
    <p:sldId id="287" r:id="rId5"/>
    <p:sldId id="291" r:id="rId6"/>
    <p:sldId id="292" r:id="rId7"/>
    <p:sldId id="293" r:id="rId8"/>
    <p:sldId id="360" r:id="rId9"/>
    <p:sldId id="361" r:id="rId10"/>
    <p:sldId id="270" r:id="rId11"/>
    <p:sldId id="282" r:id="rId12"/>
    <p:sldId id="283" r:id="rId13"/>
    <p:sldId id="284" r:id="rId14"/>
    <p:sldId id="285" r:id="rId15"/>
    <p:sldId id="271" r:id="rId16"/>
    <p:sldId id="281" r:id="rId17"/>
    <p:sldId id="354" r:id="rId18"/>
    <p:sldId id="277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129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slide" Target="slide8.xml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slide" Target="slide8.xml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4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6.jp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4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7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60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7.png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8.jpg"/><Relationship Id="rId4" Type="http://schemas.openxmlformats.org/officeDocument/2006/relationships/slide" Target="slide9.xml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1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21" Type="http://schemas.openxmlformats.org/officeDocument/2006/relationships/image" Target="../media/image28.wmf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17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2.png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23" Type="http://schemas.openxmlformats.org/officeDocument/2006/relationships/image" Target="../media/image29.wmf"/><Relationship Id="rId10" Type="http://schemas.microsoft.com/office/2007/relationships/hdphoto" Target="../media/hdphoto2.wdp"/><Relationship Id="rId19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075" descr="5">
            <a:extLst>
              <a:ext uri="{FF2B5EF4-FFF2-40B4-BE49-F238E27FC236}">
                <a16:creationId xmlns:a16="http://schemas.microsoft.com/office/drawing/2014/main" id="{55C9BC88-E78D-4620-878B-48F06CF1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2" y="1"/>
            <a:ext cx="11213015" cy="8316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607" y="3030293"/>
            <a:ext cx="4708634" cy="1470833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1: TẬP </a:t>
            </a:r>
            <a:r>
              <a:rPr lang="en-US" sz="55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br>
              <a:rPr lang="en-US" sz="5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5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9719" y="5110423"/>
            <a:ext cx="6645866" cy="3020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3077" descr="7">
            <a:extLst>
              <a:ext uri="{FF2B5EF4-FFF2-40B4-BE49-F238E27FC236}">
                <a16:creationId xmlns:a16="http://schemas.microsoft.com/office/drawing/2014/main" id="{22DFC614-42FB-4D6C-8EAA-BF20C501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96" y="2543838"/>
            <a:ext cx="1174136" cy="19282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ACD604F-0EB9-2CD2-92FE-8CBF20443872}"/>
              </a:ext>
            </a:extLst>
          </p:cNvPr>
          <p:cNvSpPr txBox="1"/>
          <p:nvPr/>
        </p:nvSpPr>
        <p:spPr>
          <a:xfrm>
            <a:off x="2722333" y="1552304"/>
            <a:ext cx="7184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I: SỐ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03D5A-BEA5-C861-87BD-B902F6BC92FC}"/>
              </a:ext>
            </a:extLst>
          </p:cNvPr>
          <p:cNvSpPr txBox="1"/>
          <p:nvPr/>
        </p:nvSpPr>
        <p:spPr>
          <a:xfrm>
            <a:off x="4217571" y="6150169"/>
            <a:ext cx="7231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</a:t>
            </a:r>
          </a:p>
        </p:txBody>
      </p:sp>
      <p:pic>
        <p:nvPicPr>
          <p:cNvPr id="16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14" y="4689374"/>
            <a:ext cx="3454975" cy="2459168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17" y="5280370"/>
            <a:ext cx="2920634" cy="20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10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các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1,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685" y="1316008"/>
            <a:ext cx="11902315" cy="1875278"/>
          </a:xfrm>
        </p:spPr>
        <p:txBody>
          <a:bodyPr>
            <a:normAutofit fontScale="90000"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7954036" y="5600635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91249" y="161344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914" y="824434"/>
            <a:ext cx="87263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2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67" y="1462042"/>
            <a:ext cx="704148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Quan </a:t>
            </a:r>
            <a:r>
              <a:rPr lang="en-US" altLang="en-US" sz="2200" dirty="0" err="1">
                <a:cs typeface="Arial" panose="020B0604020202020204" pitchFamily="34" charset="0"/>
              </a:rPr>
              <a:t>sát</a:t>
            </a:r>
            <a:r>
              <a:rPr lang="en-US" altLang="en-US" sz="2200" dirty="0">
                <a:cs typeface="Arial" panose="020B0604020202020204" pitchFamily="34" charset="0"/>
              </a:rPr>
              <a:t> các số </a:t>
            </a:r>
            <a:r>
              <a:rPr lang="en-US" altLang="en-US" sz="2200" dirty="0" err="1">
                <a:cs typeface="Arial" panose="020B0604020202020204" pitchFamily="34" charset="0"/>
              </a:rPr>
              <a:t>được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cho</a:t>
            </a:r>
            <a:r>
              <a:rPr lang="en-US" altLang="en-US" sz="2200" dirty="0">
                <a:cs typeface="Arial" panose="020B0604020202020204" pitchFamily="34" charset="0"/>
              </a:rPr>
              <a:t> ở </a:t>
            </a:r>
            <a:r>
              <a:rPr lang="en-US" altLang="en-US" sz="2200" dirty="0" err="1">
                <a:cs typeface="Arial" panose="020B0604020202020204" pitchFamily="34" charset="0"/>
              </a:rPr>
              <a:t>Hình</a:t>
            </a:r>
            <a:r>
              <a:rPr lang="en-US" altLang="en-US" sz="2200" dirty="0">
                <a:cs typeface="Arial" panose="020B0604020202020204" pitchFamily="34" charset="0"/>
              </a:rPr>
              <a:t> 2.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 err="1">
                <a:cs typeface="Arial" panose="020B0604020202020204" pitchFamily="34" charset="0"/>
              </a:rPr>
              <a:t>Gọi</a:t>
            </a:r>
            <a:r>
              <a:rPr lang="en-US" altLang="en-US" sz="2200" dirty="0">
                <a:cs typeface="Arial" panose="020B0604020202020204" pitchFamily="34" charset="0"/>
              </a:rPr>
              <a:t> A </a:t>
            </a:r>
            <a:r>
              <a:rPr lang="en-US" altLang="en-US" sz="2200" dirty="0" err="1">
                <a:cs typeface="Arial" panose="020B0604020202020204" pitchFamily="34" charset="0"/>
              </a:rPr>
              <a:t>là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tập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hợp</a:t>
            </a:r>
            <a:r>
              <a:rPr lang="en-US" altLang="en-US" sz="2200" dirty="0">
                <a:cs typeface="Arial" panose="020B0604020202020204" pitchFamily="34" charset="0"/>
              </a:rPr>
              <a:t> các số </a:t>
            </a:r>
            <a:r>
              <a:rPr lang="en-US" altLang="en-US" sz="2200" dirty="0" err="1">
                <a:cs typeface="Arial" panose="020B0604020202020204" pitchFamily="34" charset="0"/>
              </a:rPr>
              <a:t>đó</a:t>
            </a:r>
            <a:endParaRPr lang="en-US" altLang="en-US" sz="22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a) </a:t>
            </a:r>
            <a:r>
              <a:rPr lang="en-US" altLang="en-US" sz="2200" dirty="0" err="1">
                <a:cs typeface="Arial" panose="020B0604020202020204" pitchFamily="34" charset="0"/>
              </a:rPr>
              <a:t>Liệt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kê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các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phần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tử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tập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hợp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i="1" dirty="0">
                <a:cs typeface="Arial" panose="020B0604020202020204" pitchFamily="34" charset="0"/>
              </a:rPr>
              <a:t>A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và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viết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tập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hợp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i="1" dirty="0">
                <a:cs typeface="Arial" panose="020B0604020202020204" pitchFamily="34" charset="0"/>
              </a:rPr>
              <a:t>A</a:t>
            </a:r>
            <a:r>
              <a:rPr lang="en-US" altLang="en-US" sz="22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b) </a:t>
            </a:r>
            <a:r>
              <a:rPr lang="en-US" altLang="en-US" sz="2200" dirty="0" err="1">
                <a:cs typeface="Arial" panose="020B0604020202020204" pitchFamily="34" charset="0"/>
              </a:rPr>
              <a:t>Các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phần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tử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tập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hợp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i="1" dirty="0">
                <a:cs typeface="Arial" panose="020B0604020202020204" pitchFamily="34" charset="0"/>
              </a:rPr>
              <a:t>A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có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tính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chất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chung</a:t>
            </a:r>
            <a:r>
              <a:rPr lang="en-US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cs typeface="Arial" panose="020B0604020202020204" pitchFamily="34" charset="0"/>
              </a:rPr>
              <a:t>nào</a:t>
            </a:r>
            <a:r>
              <a:rPr lang="en-US" altLang="en-US" sz="22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6" t="1" b="-946"/>
          <a:stretch/>
        </p:blipFill>
        <p:spPr>
          <a:xfrm>
            <a:off x="8124498" y="382851"/>
            <a:ext cx="3116078" cy="32268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31710" y="3609677"/>
            <a:ext cx="523280" cy="5412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2154991" y="4311850"/>
            <a:ext cx="3425991" cy="122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1917" y="5134223"/>
          <a:ext cx="1743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9B1F949-6A9C-4ACB-A4C4-18DF60DBA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1917" y="5134223"/>
                        <a:ext cx="174307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1692133" y="6019477"/>
            <a:ext cx="4130347" cy="540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948532" y="4287713"/>
            <a:ext cx="4719468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6644098" y="5980349"/>
            <a:ext cx="3519157" cy="561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1484" y="5444817"/>
          <a:ext cx="96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533160" progId="Equation.DSMT4">
                  <p:embed/>
                </p:oleObj>
              </mc:Choice>
              <mc:Fallback>
                <p:oleObj name="Equation" r:id="rId7" imgW="1282680" imgH="5331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1CE1E22-EFC5-439B-A766-91ACCFBA8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1484" y="5444817"/>
                        <a:ext cx="96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6923508" y="5416996"/>
            <a:ext cx="3296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07700" y="5463867"/>
          <a:ext cx="7715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482400" progId="Equation.DSMT4">
                  <p:embed/>
                </p:oleObj>
              </mc:Choice>
              <mc:Fallback>
                <p:oleObj name="Equation" r:id="rId9" imgW="1028520" imgH="4824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BAFE81B-9397-4183-993C-DEBB6E85B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07700" y="5463867"/>
                        <a:ext cx="77152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909249" y="4325936"/>
            <a:ext cx="0" cy="234944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4348451" y="42625"/>
            <a:ext cx="3495098" cy="4987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6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=&gt;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Kiến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trọng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+)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2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280" imgH="533160" progId="Equation.DSMT4">
                  <p:embed/>
                </p:oleObj>
              </mc:Choice>
              <mc:Fallback>
                <p:oleObj name="Equation" r:id="rId3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482400" progId="Equation.DSMT4">
                  <p:embed/>
                </p:oleObj>
              </mc:Choice>
              <mc:Fallback>
                <p:oleObj name="Equation" r:id="rId5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0DD8AAB-54CA-CACB-D4A8-2FAB32735A7D}"/>
                  </a:ext>
                </a:extLst>
              </p:cNvPr>
              <p:cNvSpPr/>
              <p:nvPr/>
            </p:nvSpPr>
            <p:spPr>
              <a:xfrm>
                <a:off x="2032814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0DD8AAB-54CA-CACB-D4A8-2FAB32735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14" y="3197837"/>
                <a:ext cx="538917" cy="4793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3FF1B53-1280-4AE7-92BA-1C9BCD284D98}"/>
              </a:ext>
            </a:extLst>
          </p:cNvPr>
          <p:cNvSpPr txBox="1"/>
          <p:nvPr/>
        </p:nvSpPr>
        <p:spPr>
          <a:xfrm>
            <a:off x="510455" y="1531921"/>
            <a:ext cx="1147133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C = { x| 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số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3 &lt; x &lt; 18}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28DA9-B7CC-D2CB-7886-38E8C9567A4B}"/>
              </a:ext>
            </a:extLst>
          </p:cNvPr>
          <p:cNvSpPr txBox="1"/>
          <p:nvPr/>
        </p:nvSpPr>
        <p:spPr>
          <a:xfrm>
            <a:off x="3773310" y="4218084"/>
            <a:ext cx="3825765" cy="58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 = { 4; 7; 10; 13; 16}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2D4CB-01CB-B4EF-6E1A-FE67B7504A3F}"/>
              </a:ext>
            </a:extLst>
          </p:cNvPr>
          <p:cNvSpPr txBox="1"/>
          <p:nvPr/>
        </p:nvSpPr>
        <p:spPr>
          <a:xfrm>
            <a:off x="5065986" y="3174124"/>
            <a:ext cx="10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Giải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3FF1B53-1280-4AE7-92BA-1C9BCD284D98}"/>
              </a:ext>
            </a:extLst>
          </p:cNvPr>
          <p:cNvSpPr txBox="1"/>
          <p:nvPr/>
        </p:nvSpPr>
        <p:spPr>
          <a:xfrm>
            <a:off x="720662" y="2107032"/>
            <a:ext cx="11471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các số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số 2 020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28DA9-B7CC-D2CB-7886-38E8C9567A4B}"/>
              </a:ext>
            </a:extLst>
          </p:cNvPr>
          <p:cNvSpPr txBox="1"/>
          <p:nvPr/>
        </p:nvSpPr>
        <p:spPr>
          <a:xfrm>
            <a:off x="4607675" y="4227748"/>
            <a:ext cx="3825765" cy="58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 = { 2; 0}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2D4CB-01CB-B4EF-6E1A-FE67B7504A3F}"/>
              </a:ext>
            </a:extLst>
          </p:cNvPr>
          <p:cNvSpPr txBox="1"/>
          <p:nvPr/>
        </p:nvSpPr>
        <p:spPr>
          <a:xfrm>
            <a:off x="5065986" y="3174124"/>
            <a:ext cx="10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Giải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II/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177480" progId="Equation.DSMT4">
                  <p:embed/>
                </p:oleObj>
              </mc:Choice>
              <mc:Fallback>
                <p:oleObj name="Equation" r:id="rId16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177480" progId="Equation.DSMT4">
                  <p:embed/>
                </p:oleObj>
              </mc:Choice>
              <mc:Fallback>
                <p:oleObj name="Equation" r:id="rId20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177480" progId="Equation.DSMT4">
                  <p:embed/>
                </p:oleObj>
              </mc:Choice>
              <mc:Fallback>
                <p:oleObj name="Equation" r:id="rId22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1210</Words>
  <Application>Microsoft Office PowerPoint</Application>
  <PresentationFormat>Widescreen</PresentationFormat>
  <Paragraphs>118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§ 1: TẬP HỢP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thầy cô và các em Học sinh đã lắng nghe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truong yen nhi</cp:lastModifiedBy>
  <cp:revision>18</cp:revision>
  <dcterms:created xsi:type="dcterms:W3CDTF">2021-06-07T13:44:30Z</dcterms:created>
  <dcterms:modified xsi:type="dcterms:W3CDTF">2022-12-13T18:16:20Z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