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90" r:id="rId1"/>
  </p:sldMasterIdLst>
  <p:notesMasterIdLst>
    <p:notesMasterId r:id="rId21"/>
  </p:notesMasterIdLst>
  <p:sldIdLst>
    <p:sldId id="287" r:id="rId2"/>
    <p:sldId id="262" r:id="rId3"/>
    <p:sldId id="264" r:id="rId4"/>
    <p:sldId id="265" r:id="rId5"/>
    <p:sldId id="266" r:id="rId6"/>
    <p:sldId id="267" r:id="rId7"/>
    <p:sldId id="282" r:id="rId8"/>
    <p:sldId id="289" r:id="rId9"/>
    <p:sldId id="284" r:id="rId10"/>
    <p:sldId id="285" r:id="rId11"/>
    <p:sldId id="286" r:id="rId12"/>
    <p:sldId id="272" r:id="rId13"/>
    <p:sldId id="288" r:id="rId14"/>
    <p:sldId id="275" r:id="rId15"/>
    <p:sldId id="283" r:id="rId16"/>
    <p:sldId id="276" r:id="rId17"/>
    <p:sldId id="277" r:id="rId18"/>
    <p:sldId id="278" r:id="rId19"/>
    <p:sldId id="279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09D"/>
    <a:srgbClr val="C6E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BCE31-1947-42AC-B396-6A54D1044051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54094-23D3-43A8-B39B-1D94B0990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6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250F-57D3-E003-1E2C-364016479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2FAFC-2B36-73D4-B5D3-ACA395362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F53F-CB29-F098-5ED9-0FF82686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D57AF-EBB0-1782-F2F3-B6521914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83C19-292A-BB58-22D8-ADCF75DA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1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B44B-B65C-ED3A-B342-EF09EA4B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F7FF3-3D96-F330-9BFD-BED60EAAB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3AF3E-3F4F-FE0B-EF9B-FEECA0F6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C2B0C-B18D-7E8E-247D-97955594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33429-7625-A862-E5B6-FCBE2663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4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FEB55-DA9E-0AC7-30C1-6C6EF94E0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2F21A-8BB6-17E5-CF28-E1447E16A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4E7B7-483F-9A62-A2D2-85672214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9457-323F-198E-FF5D-BEDAC953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A7921-B349-BC95-AD8B-41A67375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EA64-9DD4-C95B-0464-EA55A527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66B9E-A49A-7C3A-1C62-A1B18D2A3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638DF-FB95-FCBF-D9F0-35EEE92D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28468-56E1-BDB2-D9AA-EC8EF261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3EA0-A665-7B4F-83F6-D57FF4AC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4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D55D-9FE6-133F-3FEA-0B26298E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7F960-E2FF-9EDC-1BE9-FE1CC408C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ED349-69F2-8DBC-89AB-73EEE2E7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5355E-AFE7-B7F2-2A82-6CA7C28F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03EAE-9BEB-CD04-FF94-8AD14C11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5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3A74-8057-D1E3-2903-5691BA10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5EFA2-41D0-8C83-AE67-FD4E85E60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AAF8E-0B1A-C1E1-8950-6E7AAA133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95513-53DA-EF7D-AD81-94ECD1224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B2C89-0522-47A2-8B9C-6500703F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BFF1D-4C32-D85A-19AC-C2ABD290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4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D4B6-5CAD-C74E-A7E2-7110FCD9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144E1-5A3A-1917-695E-A91B7618B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D9E06-DDF6-EDBE-FFF0-CBE4EB7AE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AFF3F-146E-342F-913C-44380A32A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15430-8CD0-0F41-25A8-F2A54AB84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D2B7C-F308-6441-C045-6715C7B5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74654A-B70E-BEDD-FA11-0F1F4EB1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F91B9C-D1BC-31C0-C70E-FDB97267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2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34B7-683E-F2B9-2B84-89946C8F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BACC9-34EF-1872-CEDB-A793C81E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35F9B-CE92-4487-838C-DADB3D87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A2DC8-0D88-B25E-FA68-CF32006D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0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A4CF04-F0B9-2552-936B-681C2E3B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3DE92-EFC2-AA0B-D1CD-2ABA69D3E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63D79-7601-BC29-75AC-84BBFF45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3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C81B7-18BD-BEB9-705D-40BE5AD9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FF510-F373-A8E8-73B4-757466E2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FE708-3912-7605-3B48-E44A9942E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772DA-0A5C-7B7E-DD8A-0B7A3E77C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45C5-7339-9DC1-4F0C-7D76B9750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CC41A-ED5C-98E8-1085-AF798897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9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D27E-4A20-07A9-E7A2-7E50F926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1A9B8-9EC1-EFCB-E2A0-FE35DF76F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25920-83C3-466B-8878-1F39EAE77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F98B1-E278-9A02-33CE-AAF5881E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39CC3-AA26-C117-5E48-0606BE59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609DD-F2C2-1778-5335-EC7E7FB4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3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4FC6D-857B-51D3-08C1-8B2AED53D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3EDF-CD6B-3BFE-C16E-B92CCA2C0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A78B-0F1A-89C4-3672-43BF93FA0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81142-84F3-4749-91AE-A8D76A7C3550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E00FA-9562-ED9F-684F-61D374C2D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58862-C700-DAED-5A06-DD9264825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F08CB-D125-4149-ACFA-1FD2A012A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6.e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3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slide" Target="slide17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43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42.jp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7.png"/><Relationship Id="rId18" Type="http://schemas.openxmlformats.org/officeDocument/2006/relationships/oleObject" Target="../embeddings/oleObject14.bin"/><Relationship Id="rId3" Type="http://schemas.microsoft.com/office/2007/relationships/media" Target="../media/media3.mp3"/><Relationship Id="rId21" Type="http://schemas.openxmlformats.org/officeDocument/2006/relationships/image" Target="../media/image49.wmf"/><Relationship Id="rId7" Type="http://schemas.openxmlformats.org/officeDocument/2006/relationships/image" Target="../media/image42.jpg"/><Relationship Id="rId12" Type="http://schemas.openxmlformats.org/officeDocument/2006/relationships/image" Target="../media/image45.png"/><Relationship Id="rId17" Type="http://schemas.openxmlformats.org/officeDocument/2006/relationships/image" Target="../media/image47.wmf"/><Relationship Id="rId2" Type="http://schemas.openxmlformats.org/officeDocument/2006/relationships/audio" Target="../media/media2.mp3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wmf"/><Relationship Id="rId10" Type="http://schemas.openxmlformats.org/officeDocument/2006/relationships/image" Target="../media/image44.png"/><Relationship Id="rId19" Type="http://schemas.openxmlformats.org/officeDocument/2006/relationships/image" Target="../media/image48.wm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6.jpg"/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4.jpg"/><Relationship Id="rId5" Type="http://schemas.openxmlformats.org/officeDocument/2006/relationships/image" Target="../media/image13.png"/><Relationship Id="rId10" Type="http://schemas.openxmlformats.org/officeDocument/2006/relationships/image" Target="../media/image11.jp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77385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109575"/>
            <a:ext cx="7200897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8494" y="5110423"/>
            <a:ext cx="5676441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448" y="2302678"/>
            <a:ext cx="1002866" cy="19282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CD604F-0EB9-2CD2-92FE-8CBF20443872}"/>
              </a:ext>
            </a:extLst>
          </p:cNvPr>
          <p:cNvSpPr txBox="1"/>
          <p:nvPr/>
        </p:nvSpPr>
        <p:spPr>
          <a:xfrm>
            <a:off x="1720268" y="1552303"/>
            <a:ext cx="6136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CHƯƠNG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I: SỐ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03D5A-BEA5-C861-87BD-B902F6BC92FC}"/>
              </a:ext>
            </a:extLst>
          </p:cNvPr>
          <p:cNvSpPr txBox="1"/>
          <p:nvPr/>
        </p:nvSpPr>
        <p:spPr>
          <a:xfrm>
            <a:off x="3218897" y="6150168"/>
            <a:ext cx="6176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/>
              <a:t>GV</a:t>
            </a:r>
            <a:r>
              <a:rPr lang="en-US" sz="2200" i="1" dirty="0"/>
              <a:t> </a:t>
            </a:r>
            <a:r>
              <a:rPr lang="en-US" sz="2200" i="1" dirty="0" err="1"/>
              <a:t>giảng</a:t>
            </a:r>
            <a:r>
              <a:rPr lang="en-US" sz="2200" i="1" dirty="0"/>
              <a:t> </a:t>
            </a:r>
            <a:r>
              <a:rPr lang="en-US" sz="2200" i="1" dirty="0" err="1"/>
              <a:t>dạy</a:t>
            </a:r>
            <a:r>
              <a:rPr lang="en-US" sz="2200" i="1" dirty="0"/>
              <a:t>: </a:t>
            </a:r>
            <a:r>
              <a:rPr lang="en-US" sz="2200" i="1" dirty="0" err="1"/>
              <a:t>Trương</a:t>
            </a:r>
            <a:r>
              <a:rPr lang="en-US" sz="2200" i="1" dirty="0"/>
              <a:t> </a:t>
            </a:r>
            <a:r>
              <a:rPr lang="en-US" sz="2200" i="1" dirty="0" err="1"/>
              <a:t>Yến</a:t>
            </a:r>
            <a:r>
              <a:rPr lang="en-US" sz="2200" i="1" dirty="0"/>
              <a:t> Nhi</a:t>
            </a:r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id="{88492C0C-B959-4090-9487-8777AAA98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5" y="4689374"/>
            <a:ext cx="2951002" cy="245916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B8BA8DD-FE87-47B3-B23E-F1B2D18DA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780" y="5280369"/>
            <a:ext cx="2494605" cy="20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104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308252" y="620688"/>
            <a:ext cx="8073629" cy="60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3. </a:t>
            </a:r>
            <a:r>
              <a:rPr lang="en-US" b="1" dirty="0" err="1">
                <a:latin typeface="+mj-lt"/>
                <a:cs typeface="Arial" panose="020B0604020202020204" pitchFamily="34" charset="0"/>
              </a:rPr>
              <a:t>Phần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j-lt"/>
                <a:cs typeface="Arial" panose="020B0604020202020204" pitchFamily="34" charset="0"/>
              </a:rPr>
              <a:t>tử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j-lt"/>
                <a:cs typeface="Arial" panose="020B0604020202020204" pitchFamily="34" charset="0"/>
              </a:rPr>
              <a:t>thuộc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j-lt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j-lt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: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7B0A9E-3CAA-82D2-DB63-87AB52D407F1}"/>
              </a:ext>
            </a:extLst>
          </p:cNvPr>
          <p:cNvSpPr/>
          <p:nvPr/>
        </p:nvSpPr>
        <p:spPr>
          <a:xfrm>
            <a:off x="452128" y="1225696"/>
            <a:ext cx="8073629" cy="3310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DC8B74-7F08-75C7-4756-6D56A5535574}"/>
              </a:ext>
            </a:extLst>
          </p:cNvPr>
          <p:cNvSpPr/>
          <p:nvPr/>
        </p:nvSpPr>
        <p:spPr>
          <a:xfrm>
            <a:off x="1974716" y="1276467"/>
            <a:ext cx="561114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Ví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2 (SGK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+mj-lt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?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			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D98592-3FCE-5741-820C-22FD651C0D1D}"/>
              </a:ext>
            </a:extLst>
          </p:cNvPr>
          <p:cNvSpPr txBox="1"/>
          <p:nvPr/>
        </p:nvSpPr>
        <p:spPr>
          <a:xfrm>
            <a:off x="2843808" y="5141564"/>
            <a:ext cx="443331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+mj-lt"/>
              </a:rPr>
              <a:t>Phát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(1)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(4)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DDE2FA2-292E-CF53-AB9E-AA959D196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805992"/>
              </p:ext>
            </p:extLst>
          </p:nvPr>
        </p:nvGraphicFramePr>
        <p:xfrm>
          <a:off x="2051720" y="3439586"/>
          <a:ext cx="3967668" cy="853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120" imgH="469800" progId="Equation.DSMT4">
                  <p:embed/>
                </p:oleObj>
              </mc:Choice>
              <mc:Fallback>
                <p:oleObj name="Equation" r:id="rId2" imgW="2184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1720" y="3439586"/>
                        <a:ext cx="3967668" cy="853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207F905-0788-CCAC-9B6B-E1C9A12CFA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725583"/>
              </p:ext>
            </p:extLst>
          </p:nvPr>
        </p:nvGraphicFramePr>
        <p:xfrm>
          <a:off x="3995936" y="1916832"/>
          <a:ext cx="2880320" cy="50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228600" progId="Equation.DSMT4">
                  <p:embed/>
                </p:oleObj>
              </mc:Choice>
              <mc:Fallback>
                <p:oleObj name="Equation" r:id="rId4" imgW="1307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5936" y="1916832"/>
                        <a:ext cx="2880320" cy="503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6272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84C590-8415-C09D-3672-868EDF4F7143}"/>
              </a:ext>
            </a:extLst>
          </p:cNvPr>
          <p:cNvSpPr/>
          <p:nvPr/>
        </p:nvSpPr>
        <p:spPr>
          <a:xfrm>
            <a:off x="2181954" y="3276849"/>
            <a:ext cx="5269871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308252" y="620688"/>
            <a:ext cx="8073629" cy="60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cs typeface="Arial" panose="020B0604020202020204" pitchFamily="34" charset="0"/>
              </a:rPr>
              <a:t>3. </a:t>
            </a:r>
            <a:r>
              <a:rPr lang="en-US" b="1" dirty="0" err="1">
                <a:cs typeface="Arial" panose="020B0604020202020204" pitchFamily="34" charset="0"/>
              </a:rPr>
              <a:t>Phần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tử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thuộc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tập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hợp</a:t>
            </a:r>
            <a:r>
              <a:rPr lang="en-US" b="1" dirty="0">
                <a:cs typeface="Arial" panose="020B0604020202020204" pitchFamily="34" charset="0"/>
              </a:rPr>
              <a:t>: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378141-35E4-12B6-D84A-1D6F51B1EB44}"/>
              </a:ext>
            </a:extLst>
          </p:cNvPr>
          <p:cNvSpPr/>
          <p:nvPr/>
        </p:nvSpPr>
        <p:spPr>
          <a:xfrm>
            <a:off x="308252" y="1486552"/>
            <a:ext cx="8512220" cy="151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Cho H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hợp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gồm</a:t>
            </a:r>
            <a:r>
              <a:rPr lang="en-US" sz="2800" dirty="0">
                <a:solidFill>
                  <a:schemeClr val="tx1"/>
                </a:solidFill>
              </a:rPr>
              <a:t> các </a:t>
            </a:r>
            <a:r>
              <a:rPr lang="en-US" sz="2800" dirty="0" err="1">
                <a:solidFill>
                  <a:schemeClr val="tx1"/>
                </a:solidFill>
              </a:rPr>
              <a:t>tháng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lịch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30 </a:t>
            </a:r>
            <a:r>
              <a:rPr lang="en-US" sz="2800" dirty="0" err="1">
                <a:solidFill>
                  <a:schemeClr val="tx1"/>
                </a:solidFill>
              </a:rPr>
              <a:t>ngày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hiệu</a:t>
            </a:r>
            <a:r>
              <a:rPr lang="en-US" sz="2800" dirty="0">
                <a:solidFill>
                  <a:schemeClr val="tx1"/>
                </a:solidFill>
              </a:rPr>
              <a:t>      hay      </a:t>
            </a:r>
            <a:r>
              <a:rPr lang="en-US" sz="2800" dirty="0" err="1">
                <a:solidFill>
                  <a:schemeClr val="tx1"/>
                </a:solidFill>
              </a:rPr>
              <a:t>thích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hợp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15296-A4AD-0CBB-C414-B649B683A3BE}"/>
              </a:ext>
            </a:extLst>
          </p:cNvPr>
          <p:cNvSpPr txBox="1"/>
          <p:nvPr/>
        </p:nvSpPr>
        <p:spPr>
          <a:xfrm>
            <a:off x="716894" y="148655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tập</a:t>
            </a:r>
            <a:r>
              <a:rPr lang="en-US" sz="2800" b="1" i="1" dirty="0">
                <a:solidFill>
                  <a:srgbClr val="002060"/>
                </a:solidFill>
                <a:cs typeface="Arial" panose="020B0604020202020204" pitchFamily="34" charset="0"/>
              </a:rPr>
              <a:t> 2: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D716857-4776-02B8-3003-0B7D247B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3" y="1256442"/>
            <a:ext cx="535643" cy="610039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9EC1157-B0EE-02D9-1A7F-A0469FCB8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099889"/>
              </p:ext>
            </p:extLst>
          </p:nvPr>
        </p:nvGraphicFramePr>
        <p:xfrm>
          <a:off x="2310763" y="2547777"/>
          <a:ext cx="210609" cy="297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80" imgH="139680" progId="Equation.DSMT4">
                  <p:embed/>
                </p:oleObj>
              </mc:Choice>
              <mc:Fallback>
                <p:oleObj name="Equation" r:id="rId3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0763" y="2547777"/>
                        <a:ext cx="210609" cy="297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D0C7BB-1259-A5D6-CAD9-08BADC3B3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393114"/>
              </p:ext>
            </p:extLst>
          </p:nvPr>
        </p:nvGraphicFramePr>
        <p:xfrm>
          <a:off x="3237174" y="2500127"/>
          <a:ext cx="308805" cy="39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7174" y="2500127"/>
                        <a:ext cx="308805" cy="39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CE71235-13E0-6A2A-23AB-91AF0AD01EFF}"/>
              </a:ext>
            </a:extLst>
          </p:cNvPr>
          <p:cNvSpPr txBox="1"/>
          <p:nvPr/>
        </p:nvSpPr>
        <p:spPr>
          <a:xfrm>
            <a:off x="2634147" y="4269848"/>
            <a:ext cx="353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Tháng</a:t>
            </a:r>
            <a:r>
              <a:rPr lang="en-US" sz="2800" dirty="0"/>
              <a:t> 2                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9AA91C-83AE-5C48-76B5-FAC80E315249}"/>
              </a:ext>
            </a:extLst>
          </p:cNvPr>
          <p:cNvGrpSpPr/>
          <p:nvPr/>
        </p:nvGrpSpPr>
        <p:grpSpPr>
          <a:xfrm>
            <a:off x="4790395" y="4268727"/>
            <a:ext cx="373604" cy="539376"/>
            <a:chOff x="4473358" y="3653241"/>
            <a:chExt cx="373604" cy="53937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0D1D42-8F52-00A9-0572-37514E7CE0AE}"/>
                </a:ext>
              </a:extLst>
            </p:cNvPr>
            <p:cNvSpPr txBox="1"/>
            <p:nvPr/>
          </p:nvSpPr>
          <p:spPr>
            <a:xfrm>
              <a:off x="4499992" y="3669397"/>
              <a:ext cx="346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9233309-C2ED-FF1D-AEDC-F5753D64B884}"/>
                </a:ext>
              </a:extLst>
            </p:cNvPr>
            <p:cNvSpPr/>
            <p:nvPr/>
          </p:nvSpPr>
          <p:spPr>
            <a:xfrm>
              <a:off x="4473358" y="3653241"/>
              <a:ext cx="360040" cy="3924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F7476E-CED0-6B97-17E3-C29E905B825C}"/>
              </a:ext>
            </a:extLst>
          </p:cNvPr>
          <p:cNvGrpSpPr/>
          <p:nvPr/>
        </p:nvGrpSpPr>
        <p:grpSpPr>
          <a:xfrm>
            <a:off x="5809621" y="2485579"/>
            <a:ext cx="373604" cy="539376"/>
            <a:chOff x="4473358" y="3653241"/>
            <a:chExt cx="373604" cy="53937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0D24C2-AD75-7C91-931F-97731168B978}"/>
                </a:ext>
              </a:extLst>
            </p:cNvPr>
            <p:cNvSpPr txBox="1"/>
            <p:nvPr/>
          </p:nvSpPr>
          <p:spPr>
            <a:xfrm>
              <a:off x="4499992" y="3669397"/>
              <a:ext cx="346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D6D96D5-C66D-08CE-D00F-361252AB8951}"/>
                </a:ext>
              </a:extLst>
            </p:cNvPr>
            <p:cNvSpPr/>
            <p:nvPr/>
          </p:nvSpPr>
          <p:spPr>
            <a:xfrm>
              <a:off x="4473358" y="3653241"/>
              <a:ext cx="360040" cy="3924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6D57C76-7A6F-C8F3-2BC5-3A97BA285D0C}"/>
              </a:ext>
            </a:extLst>
          </p:cNvPr>
          <p:cNvSpPr txBox="1"/>
          <p:nvPr/>
        </p:nvSpPr>
        <p:spPr>
          <a:xfrm>
            <a:off x="2634147" y="5118882"/>
            <a:ext cx="353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Tháng</a:t>
            </a:r>
            <a:r>
              <a:rPr lang="en-US" sz="2800" dirty="0"/>
              <a:t> 4                H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22FB16-DDF2-F95A-48A1-B93585CCDCFC}"/>
              </a:ext>
            </a:extLst>
          </p:cNvPr>
          <p:cNvGrpSpPr/>
          <p:nvPr/>
        </p:nvGrpSpPr>
        <p:grpSpPr>
          <a:xfrm>
            <a:off x="4783613" y="5151064"/>
            <a:ext cx="373604" cy="539376"/>
            <a:chOff x="4473358" y="3653241"/>
            <a:chExt cx="373604" cy="53937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9A9FA7-6D78-FEF1-7709-AAF083012CBA}"/>
                </a:ext>
              </a:extLst>
            </p:cNvPr>
            <p:cNvSpPr txBox="1"/>
            <p:nvPr/>
          </p:nvSpPr>
          <p:spPr>
            <a:xfrm>
              <a:off x="4499992" y="3669397"/>
              <a:ext cx="346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68B4626-F982-54FE-1882-F710F809C06E}"/>
                </a:ext>
              </a:extLst>
            </p:cNvPr>
            <p:cNvSpPr/>
            <p:nvPr/>
          </p:nvSpPr>
          <p:spPr>
            <a:xfrm>
              <a:off x="4473358" y="3653241"/>
              <a:ext cx="360040" cy="3924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0BFEDC1-855B-993A-CC8A-21EF6007D1CD}"/>
              </a:ext>
            </a:extLst>
          </p:cNvPr>
          <p:cNvSpPr txBox="1"/>
          <p:nvPr/>
        </p:nvSpPr>
        <p:spPr>
          <a:xfrm>
            <a:off x="2634147" y="5975702"/>
            <a:ext cx="353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</a:t>
            </a:r>
            <a:r>
              <a:rPr lang="en-US" sz="2800" dirty="0" err="1"/>
              <a:t>Tháng</a:t>
            </a:r>
            <a:r>
              <a:rPr lang="en-US" sz="2800" dirty="0"/>
              <a:t> 12              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D1A5DD-0DC3-5E28-DB57-BD6249607243}"/>
              </a:ext>
            </a:extLst>
          </p:cNvPr>
          <p:cNvGrpSpPr/>
          <p:nvPr/>
        </p:nvGrpSpPr>
        <p:grpSpPr>
          <a:xfrm>
            <a:off x="4796900" y="5972134"/>
            <a:ext cx="373604" cy="539376"/>
            <a:chOff x="4473358" y="3653241"/>
            <a:chExt cx="373604" cy="53937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ABFCBB-103F-B842-4EA0-39BFF65A790C}"/>
                </a:ext>
              </a:extLst>
            </p:cNvPr>
            <p:cNvSpPr txBox="1"/>
            <p:nvPr/>
          </p:nvSpPr>
          <p:spPr>
            <a:xfrm>
              <a:off x="4499992" y="3669397"/>
              <a:ext cx="346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4186B87-C608-168E-9768-63D2CE3B6189}"/>
                </a:ext>
              </a:extLst>
            </p:cNvPr>
            <p:cNvSpPr/>
            <p:nvPr/>
          </p:nvSpPr>
          <p:spPr>
            <a:xfrm>
              <a:off x="4473358" y="3653241"/>
              <a:ext cx="360040" cy="3924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69412E-F70A-CE30-43C0-00166ADD4CF6}"/>
              </a:ext>
            </a:extLst>
          </p:cNvPr>
          <p:cNvGrpSpPr/>
          <p:nvPr/>
        </p:nvGrpSpPr>
        <p:grpSpPr>
          <a:xfrm>
            <a:off x="4779393" y="5158159"/>
            <a:ext cx="360040" cy="391673"/>
            <a:chOff x="5800781" y="4113027"/>
            <a:chExt cx="360040" cy="39167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BCF65E2-2A0F-2B69-0F70-0AF1AAE2106A}"/>
                </a:ext>
              </a:extLst>
            </p:cNvPr>
            <p:cNvSpPr/>
            <p:nvPr/>
          </p:nvSpPr>
          <p:spPr>
            <a:xfrm>
              <a:off x="5800781" y="4113027"/>
              <a:ext cx="360040" cy="3916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EBA87634-DAA0-B991-0E14-2E2915BA09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3470031"/>
                </p:ext>
              </p:extLst>
            </p:nvPr>
          </p:nvGraphicFramePr>
          <p:xfrm>
            <a:off x="5843890" y="4159638"/>
            <a:ext cx="240277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10502" imgH="298868" progId="Equation.DSMT4">
                    <p:embed/>
                  </p:oleObj>
                </mc:Choice>
                <mc:Fallback>
                  <p:oleObj name="Equation" r:id="rId7" imgW="210502" imgH="298868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843890" y="4159638"/>
                          <a:ext cx="240277" cy="298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5C9400-0D5C-BE05-F032-233E7BDEC2E8}"/>
              </a:ext>
            </a:extLst>
          </p:cNvPr>
          <p:cNvGrpSpPr/>
          <p:nvPr/>
        </p:nvGrpSpPr>
        <p:grpSpPr>
          <a:xfrm>
            <a:off x="4803682" y="5988290"/>
            <a:ext cx="360040" cy="399205"/>
            <a:chOff x="5800781" y="5009188"/>
            <a:chExt cx="360040" cy="39920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31DD635-3FBE-A376-C1C3-47EA3D96172C}"/>
                </a:ext>
              </a:extLst>
            </p:cNvPr>
            <p:cNvSpPr/>
            <p:nvPr/>
          </p:nvSpPr>
          <p:spPr>
            <a:xfrm>
              <a:off x="5800781" y="5009188"/>
              <a:ext cx="360040" cy="3916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C46603E9-F793-F370-82C7-AFADB1D685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3706085"/>
                </p:ext>
              </p:extLst>
            </p:nvPr>
          </p:nvGraphicFramePr>
          <p:xfrm>
            <a:off x="5826019" y="5014693"/>
            <a:ext cx="30956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09457" imgH="393323" progId="Equation.DSMT4">
                    <p:embed/>
                  </p:oleObj>
                </mc:Choice>
                <mc:Fallback>
                  <p:oleObj name="Equation" r:id="rId9" imgW="309457" imgH="39332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26019" y="5014693"/>
                          <a:ext cx="309563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EF5C00-1486-F254-BE56-720D755E84C7}"/>
              </a:ext>
            </a:extLst>
          </p:cNvPr>
          <p:cNvGrpSpPr/>
          <p:nvPr/>
        </p:nvGrpSpPr>
        <p:grpSpPr>
          <a:xfrm>
            <a:off x="4796900" y="4257260"/>
            <a:ext cx="360040" cy="397063"/>
            <a:chOff x="5800781" y="5003798"/>
            <a:chExt cx="360040" cy="39706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4C488A9-293C-5E22-1895-EB9FFE137E66}"/>
                </a:ext>
              </a:extLst>
            </p:cNvPr>
            <p:cNvSpPr/>
            <p:nvPr/>
          </p:nvSpPr>
          <p:spPr>
            <a:xfrm>
              <a:off x="5800781" y="5009188"/>
              <a:ext cx="360040" cy="3916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90F041F9-AB96-D7D1-4D97-94DFE87A2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5810646"/>
                </p:ext>
              </p:extLst>
            </p:nvPr>
          </p:nvGraphicFramePr>
          <p:xfrm>
            <a:off x="5826019" y="5003798"/>
            <a:ext cx="30956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09457" imgH="393323" progId="Equation.DSMT4">
                    <p:embed/>
                  </p:oleObj>
                </mc:Choice>
                <mc:Fallback>
                  <p:oleObj name="Equation" r:id="rId11" imgW="309457" imgH="393323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C46603E9-F793-F370-82C7-AFADB1D685A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26019" y="5003798"/>
                          <a:ext cx="309563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F273C22-C02A-189F-EE20-0610FC9F6BE2}"/>
              </a:ext>
            </a:extLst>
          </p:cNvPr>
          <p:cNvSpPr txBox="1"/>
          <p:nvPr/>
        </p:nvSpPr>
        <p:spPr>
          <a:xfrm>
            <a:off x="2195242" y="3442373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 = { </a:t>
            </a:r>
            <a:r>
              <a:rPr lang="en-US" sz="2400" dirty="0" err="1"/>
              <a:t>tháng</a:t>
            </a:r>
            <a:r>
              <a:rPr lang="en-US" sz="2400" dirty="0"/>
              <a:t> 4; </a:t>
            </a:r>
            <a:r>
              <a:rPr lang="en-US" sz="2400" dirty="0" err="1"/>
              <a:t>tháng</a:t>
            </a:r>
            <a:r>
              <a:rPr lang="en-US" sz="2400" dirty="0"/>
              <a:t> 6; </a:t>
            </a:r>
            <a:r>
              <a:rPr lang="en-US" sz="2400" dirty="0" err="1"/>
              <a:t>tháng</a:t>
            </a:r>
            <a:r>
              <a:rPr lang="en-US" sz="2400" dirty="0"/>
              <a:t> 9; </a:t>
            </a:r>
            <a:r>
              <a:rPr lang="en-US" sz="2400" dirty="0" err="1"/>
              <a:t>tháng</a:t>
            </a:r>
            <a:r>
              <a:rPr lang="en-US" sz="2400" dirty="0"/>
              <a:t> 11}</a:t>
            </a:r>
          </a:p>
        </p:txBody>
      </p:sp>
    </p:spTree>
    <p:extLst>
      <p:ext uri="{BB962C8B-B14F-4D97-AF65-F5344CB8AC3E}">
        <p14:creationId xmlns:p14="http://schemas.microsoft.com/office/powerpoint/2010/main" val="138596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454" y="1416308"/>
            <a:ext cx="2289516" cy="4832092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Chú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Sóc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nâu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gắng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nhặt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những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hạt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dẻ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đê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vê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̀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̉.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hãy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giúp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đơ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̃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Sóc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bằng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cách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lời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đúng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hỏi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nhe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300" y="-42884"/>
            <a:ext cx="457200" cy="6096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87" y="1227456"/>
            <a:ext cx="1268708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87" y="3130878"/>
            <a:ext cx="1268708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51" y="5030671"/>
            <a:ext cx="1268708" cy="166175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3131840" y="858355"/>
            <a:ext cx="3405077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70423" y="62462"/>
            <a:ext cx="4140941" cy="707886"/>
          </a:xfrm>
          <a:prstGeom prst="rect">
            <a:avLst/>
          </a:prstGeom>
          <a:solidFill>
            <a:srgbClr val="C6E6A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Sóc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nâu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tìm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hạt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dẻ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11887-C1D1-58E4-93E7-7945EB0DE4C3}"/>
              </a:ext>
            </a:extLst>
          </p:cNvPr>
          <p:cNvSpPr txBox="1"/>
          <p:nvPr/>
        </p:nvSpPr>
        <p:spPr>
          <a:xfrm>
            <a:off x="107504" y="299014"/>
            <a:ext cx="219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II/ </a:t>
            </a:r>
            <a:r>
              <a:rPr lang="en-US" sz="2400" b="1" dirty="0" err="1">
                <a:solidFill>
                  <a:srgbClr val="FF0000"/>
                </a:solidFill>
              </a:rPr>
              <a:t>LUYỆN</a:t>
            </a:r>
            <a:r>
              <a:rPr lang="en-US" sz="2400" b="1" dirty="0">
                <a:solidFill>
                  <a:srgbClr val="FF0000"/>
                </a:solidFill>
              </a:rPr>
              <a:t> TẬP:</a:t>
            </a:r>
          </a:p>
        </p:txBody>
      </p:sp>
    </p:spTree>
    <p:extLst>
      <p:ext uri="{BB962C8B-B14F-4D97-AF65-F5344CB8AC3E}">
        <p14:creationId xmlns:p14="http://schemas.microsoft.com/office/powerpoint/2010/main" val="17287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3568" y="609381"/>
            <a:ext cx="8064896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750772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4766" y="3215785"/>
            <a:ext cx="180679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0481" y="4435134"/>
            <a:ext cx="182750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2626" y="4375700"/>
            <a:ext cx="179023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6062" y="3224515"/>
            <a:ext cx="180679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6322867" y="4864389"/>
            <a:ext cx="1652156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561561" y="4093786"/>
            <a:ext cx="1687932" cy="2764214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21989" y="4684167"/>
            <a:ext cx="1827504" cy="2449916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21989" y="4661319"/>
            <a:ext cx="1941185" cy="260231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77745" y="4669924"/>
            <a:ext cx="1874417" cy="2512807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5450" y="216767"/>
            <a:ext cx="4572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5386" y="1168687"/>
            <a:ext cx="4572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2664" y="2283397"/>
            <a:ext cx="4572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15450" y="350449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7750" y="332965"/>
            <a:ext cx="7750673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485365"/>
            <a:ext cx="6787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u="sng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978" y="3431871"/>
            <a:ext cx="419044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{I; H; C; M;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978" y="4217220"/>
            <a:ext cx="458232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{I; H; C; M;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978" y="5021349"/>
            <a:ext cx="421821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{C; H;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978" y="2548880"/>
            <a:ext cx="446707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{C; H;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M; C; H; I}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6322867" y="4864389"/>
            <a:ext cx="1652156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809368" y="3212975"/>
            <a:ext cx="2343276" cy="3837427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501628" y="3547431"/>
            <a:ext cx="2435049" cy="3264379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516214" y="3527877"/>
            <a:ext cx="2420464" cy="3244827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516216" y="3547432"/>
            <a:ext cx="2420463" cy="324482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5450" y="216767"/>
            <a:ext cx="4572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45386" y="1168687"/>
            <a:ext cx="4572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42664" y="2283397"/>
            <a:ext cx="4572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5450" y="350449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4718" y="633224"/>
            <a:ext cx="8229770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3588" y="765691"/>
            <a:ext cx="845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 = {10; 14; 18; 22}.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5274" y="3783875"/>
            <a:ext cx="29438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741" y="3758284"/>
            <a:ext cx="307507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741" y="2611151"/>
            <a:ext cx="306225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2647950"/>
            <a:ext cx="295227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6305712" y="4788691"/>
            <a:ext cx="1652156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65543" y="4094336"/>
            <a:ext cx="2448462" cy="400968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601231" y="3955903"/>
            <a:ext cx="2712650" cy="3636525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630854" y="3955904"/>
            <a:ext cx="2759339" cy="3699116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53574" y="3889539"/>
            <a:ext cx="2829839" cy="3793626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5450" y="216767"/>
            <a:ext cx="4572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45386" y="1168687"/>
            <a:ext cx="4572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42664" y="2283397"/>
            <a:ext cx="4572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5450" y="3504490"/>
            <a:ext cx="457200" cy="60960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09AAA9A-10D4-4B47-5595-1EBCDA13A8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077454"/>
              </p:ext>
            </p:extLst>
          </p:nvPr>
        </p:nvGraphicFramePr>
        <p:xfrm>
          <a:off x="1523202" y="2678328"/>
          <a:ext cx="1276920" cy="45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33160" imgH="190440" progId="Equation.DSMT4">
                  <p:embed/>
                </p:oleObj>
              </mc:Choice>
              <mc:Fallback>
                <p:oleObj name="Equation" r:id="rId14" imgW="533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23202" y="2678328"/>
                        <a:ext cx="1276920" cy="456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7A9C27-C704-F125-F44A-753C4510A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4183"/>
              </p:ext>
            </p:extLst>
          </p:nvPr>
        </p:nvGraphicFramePr>
        <p:xfrm>
          <a:off x="1390673" y="3758284"/>
          <a:ext cx="1284883" cy="477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45760" imgH="203040" progId="Equation.DSMT4">
                  <p:embed/>
                </p:oleObj>
              </mc:Choice>
              <mc:Fallback>
                <p:oleObj name="Equation" r:id="rId16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90673" y="3758284"/>
                        <a:ext cx="1284883" cy="477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64C4A2F-DA80-C3BB-A6EC-07B93D4B1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188565"/>
              </p:ext>
            </p:extLst>
          </p:nvPr>
        </p:nvGraphicFramePr>
        <p:xfrm>
          <a:off x="6158120" y="2742524"/>
          <a:ext cx="1078176" cy="44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57200" imgH="190440" progId="Equation.DSMT4">
                  <p:embed/>
                </p:oleObj>
              </mc:Choice>
              <mc:Fallback>
                <p:oleObj name="Equation" r:id="rId18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58120" y="2742524"/>
                        <a:ext cx="1078176" cy="449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49965E2-BA59-895C-FCF8-2508919EA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996226"/>
              </p:ext>
            </p:extLst>
          </p:nvPr>
        </p:nvGraphicFramePr>
        <p:xfrm>
          <a:off x="6176506" y="3843967"/>
          <a:ext cx="1237340" cy="44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33160" imgH="190440" progId="Equation.DSMT4">
                  <p:embed/>
                </p:oleObj>
              </mc:Choice>
              <mc:Fallback>
                <p:oleObj name="Equation" r:id="rId20" imgW="533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176506" y="3843967"/>
                        <a:ext cx="1237340" cy="44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541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84407" y="99607"/>
            <a:ext cx="8957414" cy="6658786"/>
          </a:xfrm>
          <a:custGeom>
            <a:avLst/>
            <a:gdLst>
              <a:gd name="connsiteX0" fmla="*/ 0 w 8957414"/>
              <a:gd name="connsiteY0" fmla="*/ 0 h 6658786"/>
              <a:gd name="connsiteX1" fmla="*/ 8957414 w 8957414"/>
              <a:gd name="connsiteY1" fmla="*/ 0 h 6658786"/>
              <a:gd name="connsiteX2" fmla="*/ 8957414 w 8957414"/>
              <a:gd name="connsiteY2" fmla="*/ 6658786 h 6658786"/>
              <a:gd name="connsiteX3" fmla="*/ 0 w 8957414"/>
              <a:gd name="connsiteY3" fmla="*/ 6658786 h 6658786"/>
              <a:gd name="connsiteX4" fmla="*/ 0 w 8957414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7414" h="6658786" extrusionOk="0">
                <a:moveTo>
                  <a:pt x="0" y="0"/>
                </a:moveTo>
                <a:cubicBezTo>
                  <a:pt x="1623205" y="118645"/>
                  <a:pt x="7165655" y="116012"/>
                  <a:pt x="8957414" y="0"/>
                </a:cubicBezTo>
                <a:cubicBezTo>
                  <a:pt x="8824532" y="1360470"/>
                  <a:pt x="9042365" y="5310941"/>
                  <a:pt x="8957414" y="6658786"/>
                </a:cubicBezTo>
                <a:cubicBezTo>
                  <a:pt x="5379218" y="6793386"/>
                  <a:pt x="258765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35896" y="99609"/>
            <a:ext cx="5405925" cy="424554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" y="616662"/>
            <a:ext cx="8124713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616662"/>
            <a:ext cx="8334432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655845"/>
            <a:ext cx="8310282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607176"/>
            <a:ext cx="8310282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23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84407" y="99607"/>
            <a:ext cx="8957414" cy="6658786"/>
          </a:xfrm>
          <a:custGeom>
            <a:avLst/>
            <a:gdLst>
              <a:gd name="connsiteX0" fmla="*/ 0 w 8957414"/>
              <a:gd name="connsiteY0" fmla="*/ 0 h 6658786"/>
              <a:gd name="connsiteX1" fmla="*/ 8957414 w 8957414"/>
              <a:gd name="connsiteY1" fmla="*/ 0 h 6658786"/>
              <a:gd name="connsiteX2" fmla="*/ 8957414 w 8957414"/>
              <a:gd name="connsiteY2" fmla="*/ 6658786 h 6658786"/>
              <a:gd name="connsiteX3" fmla="*/ 0 w 8957414"/>
              <a:gd name="connsiteY3" fmla="*/ 6658786 h 6658786"/>
              <a:gd name="connsiteX4" fmla="*/ 0 w 8957414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7414" h="6658786" extrusionOk="0">
                <a:moveTo>
                  <a:pt x="0" y="0"/>
                </a:moveTo>
                <a:cubicBezTo>
                  <a:pt x="1623205" y="118645"/>
                  <a:pt x="7165655" y="116012"/>
                  <a:pt x="8957414" y="0"/>
                </a:cubicBezTo>
                <a:cubicBezTo>
                  <a:pt x="8824532" y="1360470"/>
                  <a:pt x="9042365" y="5310941"/>
                  <a:pt x="8957414" y="6658786"/>
                </a:cubicBezTo>
                <a:cubicBezTo>
                  <a:pt x="5379218" y="6793386"/>
                  <a:pt x="258765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293672" y="706712"/>
            <a:ext cx="4269441" cy="233397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37566" y="5740237"/>
            <a:ext cx="394569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31" y="99608"/>
            <a:ext cx="381936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84407" y="4501259"/>
            <a:ext cx="8706971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162872" y="3578414"/>
            <a:ext cx="4700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2485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2371418" y="187296"/>
            <a:ext cx="4360822" cy="4309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3525512" y="942248"/>
            <a:ext cx="2181340" cy="135434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2442812" y="2218617"/>
            <a:ext cx="1583608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406801" y="3117655"/>
            <a:ext cx="2036011" cy="25435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2884604" y="3418009"/>
            <a:ext cx="3744416" cy="3191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4714035" y="2318077"/>
            <a:ext cx="0" cy="1099932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539" y="-312389"/>
            <a:ext cx="2046404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2995898" y="2195172"/>
            <a:ext cx="354724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4794299" y="2525778"/>
            <a:ext cx="354724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31A4F2-A4DD-E298-B6B2-79CD2EB7E467}"/>
              </a:ext>
            </a:extLst>
          </p:cNvPr>
          <p:cNvCxnSpPr>
            <a:cxnSpLocks/>
          </p:cNvCxnSpPr>
          <p:nvPr/>
        </p:nvCxnSpPr>
        <p:spPr>
          <a:xfrm>
            <a:off x="5436096" y="2089143"/>
            <a:ext cx="1728192" cy="1028512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7F3ADFC-E7DB-CDC6-F212-2902CFF81969}"/>
              </a:ext>
            </a:extLst>
          </p:cNvPr>
          <p:cNvSpPr/>
          <p:nvPr/>
        </p:nvSpPr>
        <p:spPr>
          <a:xfrm>
            <a:off x="6995264" y="3142015"/>
            <a:ext cx="1979230" cy="25435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326FABD-0002-26CB-B8F7-E7DED6C358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955806"/>
              </p:ext>
            </p:extLst>
          </p:nvPr>
        </p:nvGraphicFramePr>
        <p:xfrm>
          <a:off x="7805214" y="5229200"/>
          <a:ext cx="601054" cy="338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080" imgH="228600" progId="Equation.DSMT4">
                  <p:embed/>
                </p:oleObj>
              </mc:Choice>
              <mc:Fallback>
                <p:oleObj name="Equation" r:id="rId3" imgW="406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05214" y="5229200"/>
                        <a:ext cx="601054" cy="338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0F942889-7971-16C4-8EB8-A92D947D9F3F}"/>
              </a:ext>
            </a:extLst>
          </p:cNvPr>
          <p:cNvSpPr/>
          <p:nvPr/>
        </p:nvSpPr>
        <p:spPr>
          <a:xfrm>
            <a:off x="6373023" y="2052813"/>
            <a:ext cx="354724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9269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5905014" y="3344219"/>
            <a:ext cx="1899565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3385" y="3939943"/>
            <a:ext cx="11163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124111" y="1628800"/>
            <a:ext cx="4911222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198696" y="603914"/>
            <a:ext cx="4351571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04" y="2233220"/>
            <a:ext cx="678656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84" y="3609170"/>
            <a:ext cx="671513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63" y="4684145"/>
            <a:ext cx="798129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9"/>
            <a:ext cx="1943774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20" y="17739"/>
            <a:ext cx="3343692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9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002" y="836"/>
            <a:ext cx="9577385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747" y="823580"/>
            <a:ext cx="7200897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560" y="2743199"/>
            <a:ext cx="1821402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8494" y="5110423"/>
            <a:ext cx="5676441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26" y="184736"/>
            <a:ext cx="1002866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493" y="2144575"/>
            <a:ext cx="6453891" cy="31912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415" y="4605401"/>
            <a:ext cx="629226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43" y="1940675"/>
            <a:ext cx="2989297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593764" y="3078503"/>
            <a:ext cx="1716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4799885" y="2473550"/>
            <a:ext cx="61102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số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ví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dụ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về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tập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hợp</a:t>
            </a:r>
            <a:endParaRPr lang="en-US" sz="2400" dirty="0"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Kí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hiệu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và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cách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viết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tập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hợp</a:t>
            </a:r>
            <a:endParaRPr lang="en-US" sz="2400" dirty="0"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Phần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tử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thuộc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tập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hợp</a:t>
            </a:r>
            <a:endParaRPr lang="en-US" sz="2400" dirty="0"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000" dirty="0"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4792194" y="5128332"/>
            <a:ext cx="634834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Cách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tập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hợp</a:t>
            </a:r>
            <a:endParaRPr lang="en-US" sz="2400" dirty="0"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Luyện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tập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3260579" y="2355778"/>
            <a:ext cx="207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cs typeface="Arial" panose="020B0604020202020204" pitchFamily="34" charset="0"/>
              </a:rPr>
              <a:t>TIẾT</a:t>
            </a:r>
            <a:r>
              <a:rPr lang="en-US" sz="3600" b="1" dirty="0">
                <a:cs typeface="Arial" panose="020B0604020202020204" pitchFamily="34" charset="0"/>
              </a:rPr>
              <a:t>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3238321" y="5010210"/>
            <a:ext cx="204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cs typeface="Arial" panose="020B0604020202020204" pitchFamily="34" charset="0"/>
              </a:rPr>
              <a:t>TIẾT</a:t>
            </a:r>
            <a:r>
              <a:rPr lang="en-US" sz="3600" b="1" dirty="0">
                <a:cs typeface="Arial" panose="020B0604020202020204" pitchFamily="34" charset="0"/>
              </a:rPr>
              <a:t> 2: </a:t>
            </a:r>
          </a:p>
        </p:txBody>
      </p:sp>
    </p:spTree>
    <p:extLst>
      <p:ext uri="{BB962C8B-B14F-4D97-AF65-F5344CB8AC3E}">
        <p14:creationId xmlns:p14="http://schemas.microsoft.com/office/powerpoint/2010/main" val="1225624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23" y="1448280"/>
            <a:ext cx="3340686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err="1">
                <a:cs typeface="Arial" panose="020B0604020202020204" pitchFamily="34" charset="0"/>
              </a:rPr>
              <a:t>Em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hãy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phân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loại</a:t>
            </a:r>
            <a:r>
              <a:rPr lang="en-US" sz="2800" dirty="0">
                <a:cs typeface="Arial" panose="020B0604020202020204" pitchFamily="34" charset="0"/>
              </a:rPr>
              <a:t> các con </a:t>
            </a:r>
            <a:r>
              <a:rPr lang="en-US" sz="2800" dirty="0" err="1">
                <a:cs typeface="Arial" panose="020B0604020202020204" pitchFamily="34" charset="0"/>
              </a:rPr>
              <a:t>tem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bên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thành</a:t>
            </a:r>
            <a:r>
              <a:rPr lang="en-US" sz="2800" dirty="0">
                <a:cs typeface="Arial" panose="020B0604020202020204" pitchFamily="34" charset="0"/>
              </a:rPr>
              <a:t> các </a:t>
            </a:r>
            <a:r>
              <a:rPr lang="en-US" sz="2800" dirty="0" err="1">
                <a:cs typeface="Arial" panose="020B0604020202020204" pitchFamily="34" charset="0"/>
              </a:rPr>
              <a:t>bộ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sưu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tập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tem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có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cùng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chủ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đề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9006" y="443821"/>
            <a:ext cx="1097049" cy="1462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1875" y="470809"/>
            <a:ext cx="1036485" cy="1485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010"/>
          <a:stretch/>
        </p:blipFill>
        <p:spPr>
          <a:xfrm>
            <a:off x="7553685" y="423123"/>
            <a:ext cx="1383498" cy="1362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9006" y="2707200"/>
            <a:ext cx="1097049" cy="16851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60" b="18672"/>
          <a:stretch/>
        </p:blipFill>
        <p:spPr>
          <a:xfrm>
            <a:off x="5925970" y="2791651"/>
            <a:ext cx="1383498" cy="13574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452" b="26348"/>
          <a:stretch/>
        </p:blipFill>
        <p:spPr>
          <a:xfrm>
            <a:off x="7615289" y="2772095"/>
            <a:ext cx="1321894" cy="1232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639" y="4989971"/>
            <a:ext cx="1124476" cy="16500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889"/>
          <a:stretch/>
        </p:blipFill>
        <p:spPr>
          <a:xfrm>
            <a:off x="5560509" y="4728105"/>
            <a:ext cx="1027715" cy="17252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" t="48527" r="46297" b="-2680"/>
          <a:stretch/>
        </p:blipFill>
        <p:spPr>
          <a:xfrm>
            <a:off x="6660231" y="5281365"/>
            <a:ext cx="1300313" cy="10279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074" y="5096847"/>
            <a:ext cx="1027714" cy="14838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B8B59DB-AE7F-516A-E48C-647D7D93EC4C}"/>
              </a:ext>
            </a:extLst>
          </p:cNvPr>
          <p:cNvGrpSpPr/>
          <p:nvPr/>
        </p:nvGrpSpPr>
        <p:grpSpPr>
          <a:xfrm>
            <a:off x="51248" y="0"/>
            <a:ext cx="4980759" cy="1362265"/>
            <a:chOff x="51248" y="0"/>
            <a:chExt cx="4980759" cy="136226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1068321" y="545896"/>
              <a:ext cx="3340686" cy="653685"/>
            </a:xfrm>
            <a:prstGeom prst="round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35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1074674" y="610181"/>
              <a:ext cx="3957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C55A11"/>
                  </a:solidFill>
                  <a:cs typeface="Arial" panose="020B0604020202020204" pitchFamily="34" charset="0"/>
                </a:rPr>
                <a:t>HOẠT ĐỘNG KHỞI ĐỘNG</a:t>
              </a:r>
              <a:endParaRPr lang="en-US" sz="2400" dirty="0">
                <a:solidFill>
                  <a:srgbClr val="C55A1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08942D-798B-AC19-87ED-20C6555F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248" y="0"/>
              <a:ext cx="1076475" cy="1362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051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971601" y="1335830"/>
            <a:ext cx="6821190" cy="925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: 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Ta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phân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chia 10 con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tem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theo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3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chủ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đề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sau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: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464715" y="4119792"/>
            <a:ext cx="335670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CĐ1: </a:t>
            </a:r>
            <a:r>
              <a:rPr lang="en-US" sz="2800" dirty="0" err="1">
                <a:cs typeface="Arial" panose="020B0604020202020204" pitchFamily="34" charset="0"/>
              </a:rPr>
              <a:t>Hình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ảnh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Bác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Hồ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5322582" y="4189541"/>
            <a:ext cx="277781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CĐ2: </a:t>
            </a:r>
            <a:r>
              <a:rPr lang="en-US" sz="2800" dirty="0" err="1">
                <a:cs typeface="Arial" panose="020B0604020202020204" pitchFamily="34" charset="0"/>
              </a:rPr>
              <a:t>Các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loài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hoa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5342381" y="5373216"/>
            <a:ext cx="277781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CĐ3: </a:t>
            </a:r>
            <a:r>
              <a:rPr lang="en-US" sz="2800" dirty="0" err="1">
                <a:cs typeface="Arial" panose="020B0604020202020204" pitchFamily="34" charset="0"/>
              </a:rPr>
              <a:t>Danh</a:t>
            </a:r>
            <a:r>
              <a:rPr lang="en-US" sz="2800" dirty="0">
                <a:cs typeface="Arial" panose="020B0604020202020204" pitchFamily="34" charset="0"/>
              </a:rPr>
              <a:t> lam </a:t>
            </a:r>
            <a:r>
              <a:rPr lang="en-US" sz="2800" dirty="0" err="1">
                <a:cs typeface="Arial" panose="020B0604020202020204" pitchFamily="34" charset="0"/>
              </a:rPr>
              <a:t>thắng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cảnh</a:t>
            </a:r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82" b="20377"/>
          <a:stretch/>
        </p:blipFill>
        <p:spPr>
          <a:xfrm>
            <a:off x="464716" y="5303175"/>
            <a:ext cx="1164048" cy="11982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09" b="19111"/>
          <a:stretch/>
        </p:blipFill>
        <p:spPr>
          <a:xfrm>
            <a:off x="1624237" y="5316760"/>
            <a:ext cx="1164048" cy="11711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56" b="21687"/>
          <a:stretch/>
        </p:blipFill>
        <p:spPr>
          <a:xfrm>
            <a:off x="2812839" y="5303175"/>
            <a:ext cx="1221582" cy="11711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98FA5-7AB7-AFF0-68AD-7EF01DDFD69D}"/>
              </a:ext>
            </a:extLst>
          </p:cNvPr>
          <p:cNvGrpSpPr/>
          <p:nvPr/>
        </p:nvGrpSpPr>
        <p:grpSpPr>
          <a:xfrm>
            <a:off x="51248" y="0"/>
            <a:ext cx="4980759" cy="1362265"/>
            <a:chOff x="51248" y="0"/>
            <a:chExt cx="4980759" cy="13622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D794F2A-1556-FF52-9BB3-6216ACB309D7}"/>
                </a:ext>
              </a:extLst>
            </p:cNvPr>
            <p:cNvSpPr/>
            <p:nvPr/>
          </p:nvSpPr>
          <p:spPr>
            <a:xfrm>
              <a:off x="1068321" y="545896"/>
              <a:ext cx="3340686" cy="653685"/>
            </a:xfrm>
            <a:prstGeom prst="round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2" name="!!1">
              <a:extLst>
                <a:ext uri="{FF2B5EF4-FFF2-40B4-BE49-F238E27FC236}">
                  <a16:creationId xmlns:a16="http://schemas.microsoft.com/office/drawing/2014/main" id="{2BEAB3E7-51DA-031B-D888-A19B1A056625}"/>
                </a:ext>
              </a:extLst>
            </p:cNvPr>
            <p:cNvSpPr txBox="1"/>
            <p:nvPr/>
          </p:nvSpPr>
          <p:spPr>
            <a:xfrm>
              <a:off x="1074674" y="610181"/>
              <a:ext cx="3957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C55A11"/>
                  </a:solidFill>
                  <a:cs typeface="Arial" panose="020B0604020202020204" pitchFamily="34" charset="0"/>
                </a:rPr>
                <a:t>HOẠT ĐỘNG KHỞI ĐỘNG</a:t>
              </a:r>
              <a:endParaRPr lang="en-US" sz="2400" dirty="0">
                <a:solidFill>
                  <a:srgbClr val="C55A1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E7549D5-1BD9-9EF6-743E-B4BB1E2C7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8" y="0"/>
              <a:ext cx="1076475" cy="136226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E6A3F05-54DA-3074-3C50-53EEA073C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76" y="2407676"/>
            <a:ext cx="1097049" cy="14627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CB30DE-E560-73CD-37BE-70F9BEDE9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5406" y="2397592"/>
            <a:ext cx="1036485" cy="14856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8746D8-8E53-1C3E-B331-CF8A6D7722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889"/>
          <a:stretch/>
        </p:blipFill>
        <p:spPr>
          <a:xfrm>
            <a:off x="2539483" y="2362827"/>
            <a:ext cx="878682" cy="14750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6B46E2-24C3-23FB-1AA1-1D5051067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461" y="2362827"/>
            <a:ext cx="1000349" cy="15366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B9052C-362E-A27B-F184-B01732C27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5810" y="2381939"/>
            <a:ext cx="1027714" cy="15080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22EEFFF-B57F-CD4D-31D2-D6B8A3FD01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524" y="2391411"/>
            <a:ext cx="1027714" cy="14838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C6AAEE3-65E4-914F-0005-FB9364C03C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" t="48527" r="49587" b="2717"/>
          <a:stretch/>
        </p:blipFill>
        <p:spPr>
          <a:xfrm>
            <a:off x="3987015" y="5489137"/>
            <a:ext cx="1221583" cy="9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5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935145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360996" y="774558"/>
            <a:ext cx="7404497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cs typeface="Arial" panose="020B0604020202020204" pitchFamily="34" charset="0"/>
              </a:rPr>
              <a:t>1. </a:t>
            </a:r>
            <a:r>
              <a:rPr lang="en-US" b="1" dirty="0" err="1">
                <a:cs typeface="Arial" panose="020B0604020202020204" pitchFamily="34" charset="0"/>
              </a:rPr>
              <a:t>Một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số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ví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dụ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về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tập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hợp</a:t>
            </a:r>
            <a:endParaRPr lang="en-US" b="1" dirty="0"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cs typeface="Arial" panose="020B0604020202020204" pitchFamily="34" charset="0"/>
              </a:rPr>
              <a:t>			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3385670" y="2082010"/>
            <a:ext cx="3619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3385670" y="39740"/>
            <a:ext cx="3130546" cy="44911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cs typeface="Arial" panose="020B0604020202020204" pitchFamily="34" charset="0"/>
              </a:rPr>
              <a:t>§ 1: TẬP HỢP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13799-7FDA-5A2C-6441-869F7A997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56" y="1491716"/>
            <a:ext cx="2136841" cy="1750391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29A45DEB-1741-8ED4-F4AE-EC9F6B5E8619}"/>
              </a:ext>
            </a:extLst>
          </p:cNvPr>
          <p:cNvSpPr/>
          <p:nvPr/>
        </p:nvSpPr>
        <p:spPr>
          <a:xfrm>
            <a:off x="3372037" y="4126162"/>
            <a:ext cx="3619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C27DE4-B11D-28A7-D44F-13FEC2653A70}"/>
              </a:ext>
            </a:extLst>
          </p:cNvPr>
          <p:cNvSpPr txBox="1"/>
          <p:nvPr/>
        </p:nvSpPr>
        <p:spPr>
          <a:xfrm>
            <a:off x="4181075" y="1890520"/>
            <a:ext cx="4031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cs typeface="Arial" panose="020B0604020202020204" pitchFamily="34" charset="0"/>
              </a:rPr>
              <a:t>Tập hợp các c</a:t>
            </a:r>
            <a:r>
              <a:rPr lang="en-US" sz="2800" dirty="0">
                <a:cs typeface="Arial" panose="020B0604020202020204" pitchFamily="34" charset="0"/>
              </a:rPr>
              <a:t>on </a:t>
            </a:r>
            <a:r>
              <a:rPr lang="en-US" sz="2800" dirty="0" err="1">
                <a:cs typeface="Arial" panose="020B0604020202020204" pitchFamily="34" charset="0"/>
              </a:rPr>
              <a:t>cá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trong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bình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29EFCD-2612-C739-4796-658024F4F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43" y="3429000"/>
            <a:ext cx="1770648" cy="14873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87EFC3-4921-AF1D-AB3A-79EF87440C08}"/>
              </a:ext>
            </a:extLst>
          </p:cNvPr>
          <p:cNvSpPr txBox="1"/>
          <p:nvPr/>
        </p:nvSpPr>
        <p:spPr>
          <a:xfrm>
            <a:off x="4145334" y="4028908"/>
            <a:ext cx="4031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cs typeface="Arial" panose="020B0604020202020204" pitchFamily="34" charset="0"/>
              </a:rPr>
              <a:t>Tập hợp các </a:t>
            </a:r>
            <a:r>
              <a:rPr lang="en-US" sz="2800" dirty="0">
                <a:cs typeface="Arial" panose="020B0604020202020204" pitchFamily="34" charset="0"/>
              </a:rPr>
              <a:t>số </a:t>
            </a:r>
            <a:r>
              <a:rPr lang="en-US" sz="2800" dirty="0" err="1">
                <a:cs typeface="Arial" panose="020B0604020202020204" pitchFamily="34" charset="0"/>
              </a:rPr>
              <a:t>trên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mặt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đồng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hồ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CA92014-B8D6-509B-1686-949E6ACF7F2F}"/>
              </a:ext>
            </a:extLst>
          </p:cNvPr>
          <p:cNvSpPr/>
          <p:nvPr/>
        </p:nvSpPr>
        <p:spPr>
          <a:xfrm>
            <a:off x="3281408" y="5906894"/>
            <a:ext cx="3619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B00F82-14C7-4BA1-B7D7-1EC220004A6A}"/>
              </a:ext>
            </a:extLst>
          </p:cNvPr>
          <p:cNvSpPr txBox="1"/>
          <p:nvPr/>
        </p:nvSpPr>
        <p:spPr>
          <a:xfrm>
            <a:off x="4013803" y="5838927"/>
            <a:ext cx="436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cs typeface="Arial" panose="020B0604020202020204" pitchFamily="34" charset="0"/>
              </a:rPr>
              <a:t>Tập hợp các </a:t>
            </a:r>
            <a:r>
              <a:rPr lang="en-US" sz="2800" dirty="0">
                <a:cs typeface="Arial" panose="020B0604020202020204" pitchFamily="34" charset="0"/>
              </a:rPr>
              <a:t>số </a:t>
            </a:r>
            <a:r>
              <a:rPr lang="en-US" sz="2800" dirty="0" err="1">
                <a:cs typeface="Arial" panose="020B0604020202020204" pitchFamily="34" charset="0"/>
              </a:rPr>
              <a:t>tự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nhiên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nhỏ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hơn</a:t>
            </a:r>
            <a:r>
              <a:rPr lang="en-US" sz="2800" dirty="0">
                <a:cs typeface="Arial" panose="020B0604020202020204" pitchFamily="34" charset="0"/>
              </a:rPr>
              <a:t> 5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3EC27-D478-32A8-25A6-1CB723CCB951}"/>
              </a:ext>
            </a:extLst>
          </p:cNvPr>
          <p:cNvSpPr txBox="1"/>
          <p:nvPr/>
        </p:nvSpPr>
        <p:spPr>
          <a:xfrm>
            <a:off x="251520" y="40466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I/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THUYẾT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A3561F-BB82-CD0C-584C-0E601141D927}"/>
              </a:ext>
            </a:extLst>
          </p:cNvPr>
          <p:cNvSpPr/>
          <p:nvPr/>
        </p:nvSpPr>
        <p:spPr>
          <a:xfrm rot="20456567">
            <a:off x="827584" y="5413903"/>
            <a:ext cx="2204142" cy="11834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BE4A54-D7CB-8472-653C-ECFDEBC7B7F5}"/>
              </a:ext>
            </a:extLst>
          </p:cNvPr>
          <p:cNvSpPr/>
          <p:nvPr/>
        </p:nvSpPr>
        <p:spPr>
          <a:xfrm>
            <a:off x="1259632" y="5838927"/>
            <a:ext cx="72008" cy="6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01CAD2-3D1C-F230-B0BC-605CA49CECCB}"/>
              </a:ext>
            </a:extLst>
          </p:cNvPr>
          <p:cNvSpPr txBox="1"/>
          <p:nvPr/>
        </p:nvSpPr>
        <p:spPr>
          <a:xfrm>
            <a:off x="1291338" y="5643038"/>
            <a:ext cx="2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398BD37-8F6E-8C50-0BD6-9015C3E52570}"/>
              </a:ext>
            </a:extLst>
          </p:cNvPr>
          <p:cNvSpPr/>
          <p:nvPr/>
        </p:nvSpPr>
        <p:spPr>
          <a:xfrm>
            <a:off x="1905373" y="5609054"/>
            <a:ext cx="72008" cy="6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96811-5F27-77DE-0BD1-2FA841CE56D4}"/>
              </a:ext>
            </a:extLst>
          </p:cNvPr>
          <p:cNvSpPr txBox="1"/>
          <p:nvPr/>
        </p:nvSpPr>
        <p:spPr>
          <a:xfrm>
            <a:off x="1996350" y="5336751"/>
            <a:ext cx="2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ADB38A-8724-8C50-09CC-252397EA6687}"/>
              </a:ext>
            </a:extLst>
          </p:cNvPr>
          <p:cNvSpPr/>
          <p:nvPr/>
        </p:nvSpPr>
        <p:spPr>
          <a:xfrm>
            <a:off x="1201549" y="6242397"/>
            <a:ext cx="72008" cy="6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BFFE949-5BBA-ED64-648F-23E037B5A80A}"/>
              </a:ext>
            </a:extLst>
          </p:cNvPr>
          <p:cNvSpPr/>
          <p:nvPr/>
        </p:nvSpPr>
        <p:spPr>
          <a:xfrm>
            <a:off x="1924342" y="6232525"/>
            <a:ext cx="72008" cy="6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484B65-8332-FE43-33B8-D11E1E1B3932}"/>
              </a:ext>
            </a:extLst>
          </p:cNvPr>
          <p:cNvSpPr/>
          <p:nvPr/>
        </p:nvSpPr>
        <p:spPr>
          <a:xfrm>
            <a:off x="2411760" y="5874828"/>
            <a:ext cx="72008" cy="6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95B98-205E-AAD5-B157-21F2F670C38B}"/>
              </a:ext>
            </a:extLst>
          </p:cNvPr>
          <p:cNvSpPr txBox="1"/>
          <p:nvPr/>
        </p:nvSpPr>
        <p:spPr>
          <a:xfrm>
            <a:off x="1165104" y="6240176"/>
            <a:ext cx="2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517BEC-6C25-E7E0-D587-6BC7E6652BF2}"/>
              </a:ext>
            </a:extLst>
          </p:cNvPr>
          <p:cNvSpPr txBox="1"/>
          <p:nvPr/>
        </p:nvSpPr>
        <p:spPr>
          <a:xfrm>
            <a:off x="1960346" y="6124387"/>
            <a:ext cx="2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65CCD8-CD4C-4DBC-9C84-A7657D45DCD4}"/>
              </a:ext>
            </a:extLst>
          </p:cNvPr>
          <p:cNvSpPr txBox="1"/>
          <p:nvPr/>
        </p:nvSpPr>
        <p:spPr>
          <a:xfrm>
            <a:off x="2459594" y="5704995"/>
            <a:ext cx="2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49087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33" grpId="0"/>
      <p:bldP spid="34" grpId="0"/>
      <p:bldP spid="35" grpId="0" animBg="1"/>
      <p:bldP spid="36" grpId="0"/>
      <p:bldP spid="9" grpId="0" animBg="1"/>
      <p:bldP spid="11" grpId="0" animBg="1"/>
      <p:bldP spid="15" grpId="0"/>
      <p:bldP spid="24" grpId="0" animBg="1"/>
      <p:bldP spid="25" grpId="0"/>
      <p:bldP spid="26" grpId="0" animBg="1"/>
      <p:bldP spid="27" grpId="0" animBg="1"/>
      <p:bldP spid="29" grpId="0" animBg="1"/>
      <p:bldP spid="31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267535" y="291726"/>
            <a:ext cx="8073629" cy="60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938ED0-2029-33E2-183B-6C01017C4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" b="23160"/>
          <a:stretch/>
        </p:blipFill>
        <p:spPr>
          <a:xfrm>
            <a:off x="364984" y="875668"/>
            <a:ext cx="7807416" cy="1905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0F5587-41F3-0C76-6A0C-6B141FAFEF22}"/>
              </a:ext>
            </a:extLst>
          </p:cNvPr>
          <p:cNvSpPr txBox="1"/>
          <p:nvPr/>
        </p:nvSpPr>
        <p:spPr>
          <a:xfrm>
            <a:off x="1097848" y="780239"/>
            <a:ext cx="3219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KIẾN</a:t>
            </a:r>
            <a:r>
              <a:rPr lang="en-US" sz="2200" b="1" dirty="0"/>
              <a:t> </a:t>
            </a:r>
            <a:r>
              <a:rPr lang="en-US" sz="2200" b="1" dirty="0" err="1"/>
              <a:t>THỨC</a:t>
            </a:r>
            <a:r>
              <a:rPr lang="en-US" sz="2200" b="1" dirty="0"/>
              <a:t> </a:t>
            </a:r>
            <a:r>
              <a:rPr lang="en-US" sz="2200" b="1" dirty="0" err="1"/>
              <a:t>TRỌNG</a:t>
            </a:r>
            <a:r>
              <a:rPr lang="en-US" sz="2200" b="1" dirty="0"/>
              <a:t> </a:t>
            </a:r>
            <a:r>
              <a:rPr lang="en-US" sz="2200" b="1" dirty="0" err="1"/>
              <a:t>TÂM</a:t>
            </a:r>
            <a:r>
              <a:rPr lang="en-US" sz="2200" b="1" dirty="0"/>
              <a:t>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DB23374-852A-D206-3DDE-F489103FF717}"/>
              </a:ext>
            </a:extLst>
          </p:cNvPr>
          <p:cNvSpPr/>
          <p:nvPr/>
        </p:nvSpPr>
        <p:spPr>
          <a:xfrm>
            <a:off x="4584627" y="1188524"/>
            <a:ext cx="2003497" cy="430887"/>
          </a:xfrm>
          <a:prstGeom prst="rect">
            <a:avLst/>
          </a:prstGeom>
          <a:solidFill>
            <a:srgbClr val="E1F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chữ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in </a:t>
            </a:r>
            <a:r>
              <a:rPr lang="en-US" sz="2400" b="1" dirty="0" err="1">
                <a:solidFill>
                  <a:srgbClr val="FF0000"/>
                </a:solidFill>
              </a:rPr>
              <a:t>hoa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A17283-8A0F-E022-A91A-2841151AB7AC}"/>
              </a:ext>
            </a:extLst>
          </p:cNvPr>
          <p:cNvSpPr txBox="1"/>
          <p:nvPr/>
        </p:nvSpPr>
        <p:spPr>
          <a:xfrm>
            <a:off x="2704366" y="3955160"/>
            <a:ext cx="603435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Các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viết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</a:t>
            </a:r>
            <a:r>
              <a:rPr lang="en-US" sz="2200" dirty="0" err="1"/>
              <a:t>ngoặc</a:t>
            </a:r>
            <a:r>
              <a:rPr lang="en-US" sz="2200" dirty="0"/>
              <a:t> </a:t>
            </a:r>
            <a:r>
              <a:rPr lang="en-US" sz="2200" dirty="0" err="1"/>
              <a:t>nhọn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{ }</a:t>
            </a:r>
            <a:r>
              <a:rPr lang="en-US" sz="2200" dirty="0"/>
              <a:t>,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bởi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“ </a:t>
            </a:r>
            <a:r>
              <a:rPr lang="en-US" sz="2200" b="1" dirty="0">
                <a:solidFill>
                  <a:srgbClr val="FF0000"/>
                </a:solidFill>
              </a:rPr>
              <a:t>; </a:t>
            </a:r>
            <a:r>
              <a:rPr lang="en-US" sz="2200" dirty="0"/>
              <a:t>”.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0297F8-DB93-F626-5647-ACB64E43DE8F}"/>
              </a:ext>
            </a:extLst>
          </p:cNvPr>
          <p:cNvGrpSpPr/>
          <p:nvPr/>
        </p:nvGrpSpPr>
        <p:grpSpPr>
          <a:xfrm>
            <a:off x="332268" y="4525599"/>
            <a:ext cx="1277657" cy="641151"/>
            <a:chOff x="362051" y="4229424"/>
            <a:chExt cx="1277657" cy="641151"/>
          </a:xfrm>
          <a:solidFill>
            <a:schemeClr val="accent6">
              <a:lumMod val="40000"/>
              <a:lumOff val="60000"/>
            </a:schemeClr>
          </a:solidFill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B92D97B-2A3C-ECD4-89CC-C8BC9C8EF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00" b="2446"/>
            <a:stretch/>
          </p:blipFill>
          <p:spPr>
            <a:xfrm>
              <a:off x="362051" y="4229424"/>
              <a:ext cx="259204" cy="579596"/>
            </a:xfrm>
            <a:prstGeom prst="rect">
              <a:avLst/>
            </a:prstGeom>
            <a:grpFill/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65ACB15-FA68-D6D7-3824-D5CCB89B3013}"/>
                </a:ext>
              </a:extLst>
            </p:cNvPr>
            <p:cNvSpPr txBox="1"/>
            <p:nvPr/>
          </p:nvSpPr>
          <p:spPr>
            <a:xfrm>
              <a:off x="611560" y="4439688"/>
              <a:ext cx="1028148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/>
                <a:t>CHÚ</a:t>
              </a:r>
              <a:r>
                <a:rPr lang="en-US" sz="2200" b="1" dirty="0"/>
                <a:t> Ý</a:t>
              </a:r>
              <a:r>
                <a:rPr lang="en-US" b="1" dirty="0"/>
                <a:t>: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EA4A044-44D8-C478-2778-C64174D31187}"/>
              </a:ext>
            </a:extLst>
          </p:cNvPr>
          <p:cNvSpPr txBox="1"/>
          <p:nvPr/>
        </p:nvSpPr>
        <p:spPr>
          <a:xfrm>
            <a:off x="2685039" y="5375260"/>
            <a:ext cx="6053678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liệt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kê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một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lần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thứ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tự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tuỳ</a:t>
            </a:r>
            <a:r>
              <a:rPr lang="en-US" sz="2200" b="1" dirty="0">
                <a:solidFill>
                  <a:srgbClr val="FF0000"/>
                </a:solidFill>
              </a:rPr>
              <a:t> ý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8B9ECAC-AF56-EFE2-D1F6-0EAAF6F500F3}"/>
              </a:ext>
            </a:extLst>
          </p:cNvPr>
          <p:cNvCxnSpPr>
            <a:cxnSpLocks/>
            <a:stCxn id="51" idx="3"/>
            <a:endCxn id="48" idx="1"/>
          </p:cNvCxnSpPr>
          <p:nvPr/>
        </p:nvCxnSpPr>
        <p:spPr>
          <a:xfrm flipV="1">
            <a:off x="1609925" y="4339881"/>
            <a:ext cx="1094441" cy="61142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D435943-CB7B-6A25-0DA9-DAFA4C7C0F62}"/>
              </a:ext>
            </a:extLst>
          </p:cNvPr>
          <p:cNvCxnSpPr>
            <a:cxnSpLocks/>
            <a:stCxn id="51" idx="3"/>
            <a:endCxn id="52" idx="1"/>
          </p:cNvCxnSpPr>
          <p:nvPr/>
        </p:nvCxnSpPr>
        <p:spPr>
          <a:xfrm>
            <a:off x="1609925" y="4951307"/>
            <a:ext cx="1075114" cy="63939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AF3E593-E5E1-A95C-8F2C-AE5DFA358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133" r="3"/>
          <a:stretch/>
        </p:blipFill>
        <p:spPr>
          <a:xfrm>
            <a:off x="364984" y="2768943"/>
            <a:ext cx="7807415" cy="4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DE4B8F-8D4E-C70F-CD68-F87F9D030AEC}"/>
              </a:ext>
            </a:extLst>
          </p:cNvPr>
          <p:cNvSpPr txBox="1"/>
          <p:nvPr/>
        </p:nvSpPr>
        <p:spPr>
          <a:xfrm>
            <a:off x="2627784" y="3251437"/>
            <a:ext cx="288032" cy="461665"/>
          </a:xfrm>
          <a:prstGeom prst="rect">
            <a:avLst/>
          </a:prstGeom>
          <a:solidFill>
            <a:srgbClr val="E1F09D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1EB4C-D7EC-72A0-37E0-3584F22CB682}"/>
              </a:ext>
            </a:extLst>
          </p:cNvPr>
          <p:cNvSpPr txBox="1"/>
          <p:nvPr/>
        </p:nvSpPr>
        <p:spPr>
          <a:xfrm>
            <a:off x="2915816" y="3251436"/>
            <a:ext cx="5082827" cy="461665"/>
          </a:xfrm>
          <a:prstGeom prst="rect">
            <a:avLst/>
          </a:prstGeom>
          <a:solidFill>
            <a:srgbClr val="E1F09D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: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DCF93F-160D-660F-B3E0-053282105EB1}"/>
              </a:ext>
            </a:extLst>
          </p:cNvPr>
          <p:cNvCxnSpPr>
            <a:cxnSpLocks/>
          </p:cNvCxnSpPr>
          <p:nvPr/>
        </p:nvCxnSpPr>
        <p:spPr>
          <a:xfrm flipV="1">
            <a:off x="2771800" y="2780928"/>
            <a:ext cx="0" cy="432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516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 animBg="1"/>
      <p:bldP spid="48" grpId="0" animBg="1"/>
      <p:bldP spid="52" grpId="0" animBg="1"/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BB103-7969-BCB7-F561-1119E1096175}"/>
              </a:ext>
            </a:extLst>
          </p:cNvPr>
          <p:cNvSpPr/>
          <p:nvPr/>
        </p:nvSpPr>
        <p:spPr>
          <a:xfrm>
            <a:off x="1691680" y="1253079"/>
            <a:ext cx="6000019" cy="26755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BFF367-7B06-0F54-003D-6D3C57CE0A01}"/>
              </a:ext>
            </a:extLst>
          </p:cNvPr>
          <p:cNvSpPr/>
          <p:nvPr/>
        </p:nvSpPr>
        <p:spPr>
          <a:xfrm>
            <a:off x="1691680" y="1412776"/>
            <a:ext cx="618720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Ví</a:t>
            </a:r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dụ</a:t>
            </a:r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1 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cs typeface="Arial" panose="020B0604020202020204" pitchFamily="34" charset="0"/>
              </a:rPr>
              <a:t>Cho </a:t>
            </a:r>
            <a:r>
              <a:rPr lang="en-US" sz="2600" dirty="0" err="1">
                <a:cs typeface="Arial" panose="020B0604020202020204" pitchFamily="34" charset="0"/>
              </a:rPr>
              <a:t>tập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hợp</a:t>
            </a:r>
            <a:r>
              <a:rPr lang="en-US" sz="2600" dirty="0"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i="1" dirty="0">
                <a:cs typeface="Arial" panose="020B0604020202020204" pitchFamily="34" charset="0"/>
              </a:rPr>
              <a:t>M</a:t>
            </a:r>
            <a:r>
              <a:rPr lang="en-US" sz="2600" dirty="0">
                <a:cs typeface="Arial" panose="020B0604020202020204" pitchFamily="34" charset="0"/>
              </a:rPr>
              <a:t> = {</a:t>
            </a:r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hồng</a:t>
            </a:r>
            <a:r>
              <a:rPr lang="en-US" sz="2600" dirty="0">
                <a:cs typeface="Arial" panose="020B0604020202020204" pitchFamily="34" charset="0"/>
              </a:rPr>
              <a:t>; </a:t>
            </a:r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cúc</a:t>
            </a:r>
            <a:r>
              <a:rPr lang="en-US" sz="2600" dirty="0">
                <a:cs typeface="Arial" panose="020B0604020202020204" pitchFamily="34" charset="0"/>
              </a:rPr>
              <a:t>; </a:t>
            </a:r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sen</a:t>
            </a:r>
            <a:r>
              <a:rPr lang="en-US" sz="2600" dirty="0">
                <a:cs typeface="Arial" panose="020B0604020202020204" pitchFamily="34" charset="0"/>
              </a:rPr>
              <a:t>; </a:t>
            </a:r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lan</a:t>
            </a:r>
            <a:r>
              <a:rPr lang="en-US" sz="2600" dirty="0"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 err="1">
                <a:cs typeface="Arial" panose="020B0604020202020204" pitchFamily="34" charset="0"/>
              </a:rPr>
              <a:t>Hãy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đọc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tên</a:t>
            </a:r>
            <a:r>
              <a:rPr lang="en-US" sz="2600" dirty="0">
                <a:cs typeface="Arial" panose="020B0604020202020204" pitchFamily="34" charset="0"/>
              </a:rPr>
              <a:t> các </a:t>
            </a:r>
            <a:r>
              <a:rPr lang="en-US" sz="2600" dirty="0" err="1">
                <a:cs typeface="Arial" panose="020B0604020202020204" pitchFamily="34" charset="0"/>
              </a:rPr>
              <a:t>phần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tử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của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tập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hợp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đó</a:t>
            </a:r>
            <a:r>
              <a:rPr lang="en-US" sz="2600" dirty="0"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				</a:t>
            </a:r>
            <a:endParaRPr lang="en-US" sz="2600" dirty="0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D3D29-8F73-9156-D65F-271FD6906C13}"/>
              </a:ext>
            </a:extLst>
          </p:cNvPr>
          <p:cNvSpPr txBox="1"/>
          <p:nvPr/>
        </p:nvSpPr>
        <p:spPr>
          <a:xfrm>
            <a:off x="2195736" y="4256166"/>
            <a:ext cx="54726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>
              <a:spcBef>
                <a:spcPts val="600"/>
              </a:spcBef>
              <a:spcAft>
                <a:spcPts val="600"/>
              </a:spcAft>
            </a:pPr>
            <a:r>
              <a:rPr lang="en-US" sz="2600" b="1" dirty="0" err="1">
                <a:solidFill>
                  <a:srgbClr val="FF0000"/>
                </a:solidFill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en-US" sz="2600" dirty="0">
                <a:cs typeface="Arial" panose="020B0604020202020204" pitchFamily="34" charset="0"/>
              </a:rPr>
              <a:t> 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cs typeface="Arial" panose="020B0604020202020204" pitchFamily="34" charset="0"/>
              </a:rPr>
              <a:t>Tập </a:t>
            </a:r>
            <a:r>
              <a:rPr lang="en-US" sz="2600" dirty="0" err="1">
                <a:cs typeface="Arial" panose="020B0604020202020204" pitchFamily="34" charset="0"/>
              </a:rPr>
              <a:t>hợp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i="1" dirty="0">
                <a:cs typeface="Arial" panose="020B0604020202020204" pitchFamily="34" charset="0"/>
              </a:rPr>
              <a:t>M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gồm</a:t>
            </a:r>
            <a:r>
              <a:rPr lang="en-US" sz="2600" dirty="0">
                <a:cs typeface="Arial" panose="020B0604020202020204" pitchFamily="34" charset="0"/>
              </a:rPr>
              <a:t> các </a:t>
            </a:r>
            <a:r>
              <a:rPr lang="en-US" sz="2600" dirty="0" err="1">
                <a:cs typeface="Arial" panose="020B0604020202020204" pitchFamily="34" charset="0"/>
              </a:rPr>
              <a:t>phần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tử</a:t>
            </a:r>
            <a:r>
              <a:rPr lang="en-US" sz="2600" dirty="0">
                <a:cs typeface="Arial" panose="020B0604020202020204" pitchFamily="34" charset="0"/>
              </a:rPr>
              <a:t>: </a:t>
            </a:r>
          </a:p>
          <a:p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hồng</a:t>
            </a:r>
            <a:r>
              <a:rPr lang="en-US" sz="2600" dirty="0">
                <a:cs typeface="Arial" panose="020B0604020202020204" pitchFamily="34" charset="0"/>
              </a:rPr>
              <a:t>; </a:t>
            </a:r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cúc</a:t>
            </a:r>
            <a:r>
              <a:rPr lang="en-US" sz="2600" dirty="0">
                <a:cs typeface="Arial" panose="020B0604020202020204" pitchFamily="34" charset="0"/>
              </a:rPr>
              <a:t>; </a:t>
            </a:r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sen</a:t>
            </a:r>
            <a:r>
              <a:rPr lang="en-US" sz="2600" dirty="0">
                <a:cs typeface="Arial" panose="020B0604020202020204" pitchFamily="34" charset="0"/>
              </a:rPr>
              <a:t>; </a:t>
            </a:r>
            <a:r>
              <a:rPr lang="en-US" sz="2600" dirty="0" err="1">
                <a:cs typeface="Arial" panose="020B0604020202020204" pitchFamily="34" charset="0"/>
              </a:rPr>
              <a:t>hoa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r>
              <a:rPr lang="en-US" sz="2600" dirty="0" err="1">
                <a:cs typeface="Arial" panose="020B0604020202020204" pitchFamily="34" charset="0"/>
              </a:rPr>
              <a:t>lan</a:t>
            </a:r>
            <a:endParaRPr lang="en-US" sz="2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1BB406-B31C-8F5E-DCDD-5901901A862E}"/>
              </a:ext>
            </a:extLst>
          </p:cNvPr>
          <p:cNvSpPr txBox="1">
            <a:spLocks/>
          </p:cNvSpPr>
          <p:nvPr/>
        </p:nvSpPr>
        <p:spPr>
          <a:xfrm>
            <a:off x="267535" y="291726"/>
            <a:ext cx="8073629" cy="60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2600" b="1" dirty="0">
                <a:cs typeface="Arial" panose="020B0604020202020204" pitchFamily="34" charset="0"/>
              </a:rPr>
              <a:t>2. </a:t>
            </a:r>
            <a:r>
              <a:rPr lang="en-US" sz="2600" b="1" dirty="0" err="1">
                <a:cs typeface="Arial" panose="020B0604020202020204" pitchFamily="34" charset="0"/>
              </a:rPr>
              <a:t>Kí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hiệu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và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cách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viết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tập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sz="2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58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FEE128-A1ED-AA94-67E7-6869375E3D5D}"/>
              </a:ext>
            </a:extLst>
          </p:cNvPr>
          <p:cNvSpPr/>
          <p:nvPr/>
        </p:nvSpPr>
        <p:spPr>
          <a:xfrm>
            <a:off x="278700" y="1383265"/>
            <a:ext cx="5595457" cy="12266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</a:rPr>
              <a:t>     </a:t>
            </a:r>
            <a:r>
              <a:rPr lang="en-US" sz="2600" dirty="0" err="1">
                <a:solidFill>
                  <a:schemeClr val="tx1"/>
                </a:solidFill>
              </a:rPr>
              <a:t>Viết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tập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hợp</a:t>
            </a:r>
            <a:r>
              <a:rPr lang="en-US" sz="2600" dirty="0">
                <a:solidFill>
                  <a:schemeClr val="tx1"/>
                </a:solidFill>
              </a:rPr>
              <a:t> A </a:t>
            </a:r>
            <a:r>
              <a:rPr lang="en-US" sz="2600" dirty="0" err="1">
                <a:solidFill>
                  <a:schemeClr val="tx1"/>
                </a:solidFill>
              </a:rPr>
              <a:t>gồm</a:t>
            </a:r>
            <a:r>
              <a:rPr lang="en-US" sz="2600" dirty="0">
                <a:solidFill>
                  <a:schemeClr val="tx1"/>
                </a:solidFill>
              </a:rPr>
              <a:t> các số </a:t>
            </a:r>
            <a:r>
              <a:rPr lang="en-US" sz="2600" dirty="0" err="1">
                <a:solidFill>
                  <a:schemeClr val="tx1"/>
                </a:solidFill>
              </a:rPr>
              <a:t>tự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nhiên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lẻ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nhỏ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hơn</a:t>
            </a:r>
            <a:r>
              <a:rPr lang="en-US" sz="2600" dirty="0">
                <a:solidFill>
                  <a:schemeClr val="tx1"/>
                </a:solidFill>
              </a:rPr>
              <a:t>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36220-5273-CEAB-4799-FAC23320A402}"/>
              </a:ext>
            </a:extLst>
          </p:cNvPr>
          <p:cNvSpPr txBox="1"/>
          <p:nvPr/>
        </p:nvSpPr>
        <p:spPr>
          <a:xfrm>
            <a:off x="683568" y="1332648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Luyện</a:t>
            </a:r>
            <a:r>
              <a:rPr lang="en-US" sz="26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tập</a:t>
            </a:r>
            <a:r>
              <a:rPr lang="en-US" sz="26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1a</a:t>
            </a:r>
            <a:r>
              <a:rPr lang="en-US" sz="2600" b="1" i="1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2B4FB24-3C00-9376-D1D2-A24F48DCF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957781"/>
              </p:ext>
            </p:extLst>
          </p:nvPr>
        </p:nvGraphicFramePr>
        <p:xfrm>
          <a:off x="6162191" y="2068278"/>
          <a:ext cx="2714918" cy="365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22560" imgH="406080" progId="Equation.DSMT4">
                  <p:embed/>
                </p:oleObj>
              </mc:Choice>
              <mc:Fallback>
                <p:oleObj name="Equation" r:id="rId2" imgW="3022560" imgH="4060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2B4FB24-3C00-9376-D1D2-A24F48DCF8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62191" y="2068278"/>
                        <a:ext cx="2714918" cy="365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DDE7963-A35D-964B-A675-602C61ED3C28}"/>
              </a:ext>
            </a:extLst>
          </p:cNvPr>
          <p:cNvSpPr txBox="1"/>
          <p:nvPr/>
        </p:nvSpPr>
        <p:spPr>
          <a:xfrm>
            <a:off x="6678718" y="1412776"/>
            <a:ext cx="8516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endParaRPr lang="en-US" sz="2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5DE291-FE77-8F1B-4904-C97818616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53" y="1019447"/>
            <a:ext cx="535643" cy="61003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1BB406-B31C-8F5E-DCDD-5901901A862E}"/>
              </a:ext>
            </a:extLst>
          </p:cNvPr>
          <p:cNvSpPr txBox="1">
            <a:spLocks/>
          </p:cNvSpPr>
          <p:nvPr/>
        </p:nvSpPr>
        <p:spPr>
          <a:xfrm>
            <a:off x="267535" y="291726"/>
            <a:ext cx="8073629" cy="60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2600" b="1" dirty="0">
                <a:cs typeface="Arial" panose="020B0604020202020204" pitchFamily="34" charset="0"/>
              </a:rPr>
              <a:t>2. </a:t>
            </a:r>
            <a:r>
              <a:rPr lang="en-US" sz="2600" b="1" dirty="0" err="1">
                <a:cs typeface="Arial" panose="020B0604020202020204" pitchFamily="34" charset="0"/>
              </a:rPr>
              <a:t>Kí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hiệu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và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cách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viết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tập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4C16A7-03AD-CB9F-D1EC-6EE5FDB02E8F}"/>
              </a:ext>
            </a:extLst>
          </p:cNvPr>
          <p:cNvSpPr/>
          <p:nvPr/>
        </p:nvSpPr>
        <p:spPr>
          <a:xfrm>
            <a:off x="406119" y="4077072"/>
            <a:ext cx="5595457" cy="12266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</a:rPr>
              <a:t>     </a:t>
            </a:r>
            <a:r>
              <a:rPr lang="en-US" sz="2600" dirty="0" err="1">
                <a:solidFill>
                  <a:schemeClr val="tx1"/>
                </a:solidFill>
              </a:rPr>
              <a:t>Viết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tập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hợp</a:t>
            </a:r>
            <a:r>
              <a:rPr lang="en-US" sz="2600" dirty="0">
                <a:solidFill>
                  <a:schemeClr val="tx1"/>
                </a:solidFill>
              </a:rPr>
              <a:t> B </a:t>
            </a:r>
            <a:r>
              <a:rPr lang="en-US" sz="2600" dirty="0" err="1">
                <a:solidFill>
                  <a:schemeClr val="tx1"/>
                </a:solidFill>
              </a:rPr>
              <a:t>gồm</a:t>
            </a:r>
            <a:r>
              <a:rPr lang="en-US" sz="2600" dirty="0">
                <a:solidFill>
                  <a:schemeClr val="tx1"/>
                </a:solidFill>
              </a:rPr>
              <a:t> các </a:t>
            </a:r>
            <a:r>
              <a:rPr lang="en-US" sz="2600" dirty="0" err="1">
                <a:solidFill>
                  <a:schemeClr val="tx1"/>
                </a:solidFill>
              </a:rPr>
              <a:t>chữ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cái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xuất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hiện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trong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từ</a:t>
            </a:r>
            <a:r>
              <a:rPr lang="en-US" sz="2600" dirty="0">
                <a:solidFill>
                  <a:schemeClr val="tx1"/>
                </a:solidFill>
              </a:rPr>
              <a:t> “</a:t>
            </a:r>
            <a:r>
              <a:rPr lang="en-US" sz="2600" dirty="0" err="1">
                <a:solidFill>
                  <a:schemeClr val="tx1"/>
                </a:solidFill>
              </a:rPr>
              <a:t>NGOAN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NGOÃN</a:t>
            </a:r>
            <a:r>
              <a:rPr lang="en-US" sz="26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02CDA-AB90-AC64-7BE1-3005C616F476}"/>
              </a:ext>
            </a:extLst>
          </p:cNvPr>
          <p:cNvSpPr txBox="1"/>
          <p:nvPr/>
        </p:nvSpPr>
        <p:spPr>
          <a:xfrm>
            <a:off x="810987" y="4026455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Luyện</a:t>
            </a:r>
            <a:r>
              <a:rPr lang="en-US" sz="26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tập</a:t>
            </a:r>
            <a:r>
              <a:rPr lang="en-US" sz="26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1b</a:t>
            </a:r>
            <a:r>
              <a:rPr lang="en-US" sz="2600" b="1" i="1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A09F4B-F66D-22C1-FA72-ABC20E130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2" y="3713254"/>
            <a:ext cx="535643" cy="6100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41E9A6-662A-7FD8-F1A9-A906BB49476E}"/>
              </a:ext>
            </a:extLst>
          </p:cNvPr>
          <p:cNvSpPr txBox="1"/>
          <p:nvPr/>
        </p:nvSpPr>
        <p:spPr>
          <a:xfrm>
            <a:off x="6678718" y="3685978"/>
            <a:ext cx="8516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en-US" sz="2600" dirty="0">
                <a:cs typeface="Arial" panose="020B0604020202020204" pitchFamily="34" charset="0"/>
              </a:rPr>
              <a:t>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BE4DAE-E36C-8530-81FC-485921DD16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274681"/>
              </p:ext>
            </p:extLst>
          </p:nvPr>
        </p:nvGraphicFramePr>
        <p:xfrm>
          <a:off x="6228185" y="4581128"/>
          <a:ext cx="2112980" cy="334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65360" imgH="406080" progId="Equation.DSMT4">
                  <p:embed/>
                </p:oleObj>
              </mc:Choice>
              <mc:Fallback>
                <p:oleObj name="Equation" r:id="rId5" imgW="25653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28185" y="4581128"/>
                        <a:ext cx="2112980" cy="334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2471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3" grpId="0" animBg="1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308252" y="620688"/>
            <a:ext cx="8073629" cy="60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2600" b="1" dirty="0">
                <a:cs typeface="Arial" panose="020B0604020202020204" pitchFamily="34" charset="0"/>
              </a:rPr>
              <a:t>3. </a:t>
            </a:r>
            <a:r>
              <a:rPr lang="en-US" sz="2600" b="1" dirty="0" err="1">
                <a:cs typeface="Arial" panose="020B0604020202020204" pitchFamily="34" charset="0"/>
              </a:rPr>
              <a:t>Phần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tử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thuộc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tập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r>
              <a:rPr lang="en-US" sz="2600" b="1" dirty="0" err="1">
                <a:cs typeface="Arial" panose="020B0604020202020204" pitchFamily="34" charset="0"/>
              </a:rPr>
              <a:t>hợp</a:t>
            </a:r>
            <a:r>
              <a:rPr lang="en-US" sz="2600" b="1" dirty="0">
                <a:cs typeface="Arial" panose="020B0604020202020204" pitchFamily="34" charset="0"/>
              </a:rPr>
              <a:t>: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sz="26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F467E-1229-3043-2AF9-11E08A96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3" y="1225696"/>
            <a:ext cx="868300" cy="964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4DC896-DBEA-6D3F-7523-7B49E7021611}"/>
              </a:ext>
            </a:extLst>
          </p:cNvPr>
          <p:cNvSpPr txBox="1"/>
          <p:nvPr/>
        </p:nvSpPr>
        <p:spPr>
          <a:xfrm>
            <a:off x="890893" y="1412776"/>
            <a:ext cx="76415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Cho </a:t>
            </a:r>
            <a:r>
              <a:rPr lang="en-US" sz="2600" dirty="0" err="1"/>
              <a:t>tập</a:t>
            </a:r>
            <a:r>
              <a:rPr lang="en-US" sz="2600" dirty="0"/>
              <a:t> </a:t>
            </a:r>
            <a:r>
              <a:rPr lang="en-US" sz="2600" dirty="0" err="1"/>
              <a:t>hợp</a:t>
            </a:r>
            <a:r>
              <a:rPr lang="en-US" sz="2600" dirty="0"/>
              <a:t> B = { 2; 3; 5; 7}. Số 2 </a:t>
            </a:r>
            <a:r>
              <a:rPr lang="en-US" sz="2600" dirty="0" err="1"/>
              <a:t>và</a:t>
            </a:r>
            <a:r>
              <a:rPr lang="en-US" sz="2600" dirty="0"/>
              <a:t> số 4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</a:t>
            </a:r>
            <a:r>
              <a:rPr lang="en-US" sz="2600" dirty="0" err="1"/>
              <a:t>phần</a:t>
            </a:r>
            <a:r>
              <a:rPr lang="en-US" sz="2600" dirty="0"/>
              <a:t> </a:t>
            </a:r>
            <a:r>
              <a:rPr lang="en-US" sz="2600" dirty="0" err="1"/>
              <a:t>tử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tập</a:t>
            </a:r>
            <a:r>
              <a:rPr lang="en-US" sz="2600" dirty="0"/>
              <a:t> </a:t>
            </a:r>
            <a:r>
              <a:rPr lang="en-US" sz="2600" dirty="0" err="1"/>
              <a:t>hợp</a:t>
            </a:r>
            <a:r>
              <a:rPr lang="en-US" sz="2600" dirty="0"/>
              <a:t> B </a:t>
            </a:r>
            <a:r>
              <a:rPr lang="en-US" sz="2600" dirty="0" err="1"/>
              <a:t>không</a:t>
            </a:r>
            <a:r>
              <a:rPr lang="en-US" sz="2600" dirty="0"/>
              <a:t>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CAD087-86D7-2973-9781-97F007D8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9644"/>
            <a:ext cx="1086002" cy="1219370"/>
          </a:xfrm>
          <a:prstGeom prst="rect">
            <a:avLst/>
          </a:prstGeom>
        </p:spPr>
      </p:pic>
      <p:graphicFrame>
        <p:nvGraphicFramePr>
          <p:cNvPr id="14" name="Table 15">
            <a:extLst>
              <a:ext uri="{FF2B5EF4-FFF2-40B4-BE49-F238E27FC236}">
                <a16:creationId xmlns:a16="http://schemas.microsoft.com/office/drawing/2014/main" id="{0FD5C2A0-4423-45D7-D726-3D18AD72A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21439"/>
              </p:ext>
            </p:extLst>
          </p:nvPr>
        </p:nvGraphicFramePr>
        <p:xfrm>
          <a:off x="1560103" y="3048489"/>
          <a:ext cx="6895427" cy="31314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644">
                  <a:extLst>
                    <a:ext uri="{9D8B030D-6E8A-4147-A177-3AD203B41FA5}">
                      <a16:colId xmlns:a16="http://schemas.microsoft.com/office/drawing/2014/main" val="3520812137"/>
                    </a:ext>
                  </a:extLst>
                </a:gridCol>
                <a:gridCol w="2896373">
                  <a:extLst>
                    <a:ext uri="{9D8B030D-6E8A-4147-A177-3AD203B41FA5}">
                      <a16:colId xmlns:a16="http://schemas.microsoft.com/office/drawing/2014/main" val="116381011"/>
                    </a:ext>
                  </a:extLst>
                </a:gridCol>
                <a:gridCol w="2803410">
                  <a:extLst>
                    <a:ext uri="{9D8B030D-6E8A-4147-A177-3AD203B41FA5}">
                      <a16:colId xmlns:a16="http://schemas.microsoft.com/office/drawing/2014/main" val="3451004782"/>
                    </a:ext>
                  </a:extLst>
                </a:gridCol>
              </a:tblGrid>
              <a:tr h="10438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101148"/>
                  </a:ext>
                </a:extLst>
              </a:tr>
              <a:tr h="10438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967139"/>
                  </a:ext>
                </a:extLst>
              </a:tr>
              <a:tr h="10438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36028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32449C3-5219-7647-DA39-5C42DECBBE2A}"/>
              </a:ext>
            </a:extLst>
          </p:cNvPr>
          <p:cNvSpPr txBox="1"/>
          <p:nvPr/>
        </p:nvSpPr>
        <p:spPr>
          <a:xfrm>
            <a:off x="3059831" y="3140968"/>
            <a:ext cx="2660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Số 2 </a:t>
            </a:r>
            <a:r>
              <a:rPr lang="en-US" sz="2600" dirty="0" err="1"/>
              <a:t>là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phần</a:t>
            </a:r>
            <a:r>
              <a:rPr lang="en-US" sz="2600" dirty="0"/>
              <a:t> </a:t>
            </a:r>
            <a:r>
              <a:rPr lang="en-US" sz="2600" dirty="0" err="1"/>
              <a:t>tử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tập</a:t>
            </a:r>
            <a:r>
              <a:rPr lang="en-US" sz="2600" dirty="0"/>
              <a:t> </a:t>
            </a:r>
            <a:r>
              <a:rPr lang="en-US" sz="2600" dirty="0" err="1"/>
              <a:t>hợp</a:t>
            </a:r>
            <a:r>
              <a:rPr lang="en-US" sz="2600" dirty="0"/>
              <a:t>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83DC30-C78B-6E75-05DA-5D213BE25A49}"/>
              </a:ext>
            </a:extLst>
          </p:cNvPr>
          <p:cNvSpPr txBox="1"/>
          <p:nvPr/>
        </p:nvSpPr>
        <p:spPr>
          <a:xfrm>
            <a:off x="5720789" y="3111961"/>
            <a:ext cx="30171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Số 4  </a:t>
            </a:r>
            <a:r>
              <a:rPr lang="en-US" sz="2600" dirty="0" err="1"/>
              <a:t>không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</a:t>
            </a:r>
            <a:r>
              <a:rPr lang="en-US" sz="2600" dirty="0" err="1"/>
              <a:t>phần</a:t>
            </a:r>
            <a:r>
              <a:rPr lang="en-US" sz="2600" dirty="0"/>
              <a:t> </a:t>
            </a:r>
          </a:p>
          <a:p>
            <a:r>
              <a:rPr lang="en-US" sz="2600" dirty="0" err="1"/>
              <a:t>tử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tập</a:t>
            </a:r>
            <a:r>
              <a:rPr lang="en-US" sz="2600" dirty="0"/>
              <a:t> </a:t>
            </a:r>
            <a:r>
              <a:rPr lang="en-US" sz="2600" dirty="0" err="1"/>
              <a:t>hợp</a:t>
            </a:r>
            <a:r>
              <a:rPr lang="en-US" sz="2600" dirty="0"/>
              <a:t>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5A01D6-7C21-4743-31FC-CDD93541D64F}"/>
              </a:ext>
            </a:extLst>
          </p:cNvPr>
          <p:cNvSpPr txBox="1"/>
          <p:nvPr/>
        </p:nvSpPr>
        <p:spPr>
          <a:xfrm>
            <a:off x="1726890" y="4438691"/>
            <a:ext cx="11521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Viết</a:t>
            </a:r>
            <a:endParaRPr lang="en-US" sz="2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E43228-DE79-7993-73B4-F2EB6AADD4FD}"/>
              </a:ext>
            </a:extLst>
          </p:cNvPr>
          <p:cNvSpPr txBox="1"/>
          <p:nvPr/>
        </p:nvSpPr>
        <p:spPr>
          <a:xfrm>
            <a:off x="1691680" y="5365959"/>
            <a:ext cx="11521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Đọc</a:t>
            </a:r>
            <a:endParaRPr lang="en-US" sz="2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C5B56-64F2-C8CC-7AD8-0602E5603466}"/>
              </a:ext>
            </a:extLst>
          </p:cNvPr>
          <p:cNvSpPr txBox="1"/>
          <p:nvPr/>
        </p:nvSpPr>
        <p:spPr>
          <a:xfrm>
            <a:off x="3349344" y="5455861"/>
            <a:ext cx="1658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2 </a:t>
            </a:r>
            <a:r>
              <a:rPr lang="en-US" sz="2600" dirty="0" err="1"/>
              <a:t>thuộc</a:t>
            </a:r>
            <a:r>
              <a:rPr lang="en-US" sz="2600" dirty="0"/>
              <a:t>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CEDF0C-70AE-04BF-499D-482F01C59C00}"/>
              </a:ext>
            </a:extLst>
          </p:cNvPr>
          <p:cNvSpPr txBox="1"/>
          <p:nvPr/>
        </p:nvSpPr>
        <p:spPr>
          <a:xfrm>
            <a:off x="5723456" y="5455862"/>
            <a:ext cx="2592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4 </a:t>
            </a:r>
            <a:r>
              <a:rPr lang="en-US" sz="2600" dirty="0" err="1"/>
              <a:t>không</a:t>
            </a:r>
            <a:r>
              <a:rPr lang="en-US" sz="2600" dirty="0"/>
              <a:t> </a:t>
            </a:r>
            <a:r>
              <a:rPr lang="en-US" sz="2600" dirty="0" err="1"/>
              <a:t>thuộc</a:t>
            </a:r>
            <a:r>
              <a:rPr lang="en-US" sz="2600" dirty="0"/>
              <a:t> B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17CAEC4-BF0C-6AE7-2E0B-E7EB551E9A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605066"/>
              </p:ext>
            </p:extLst>
          </p:nvPr>
        </p:nvGraphicFramePr>
        <p:xfrm>
          <a:off x="3702976" y="4532032"/>
          <a:ext cx="720717" cy="30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040" imgH="177480" progId="Equation.DSMT4">
                  <p:embed/>
                </p:oleObj>
              </mc:Choice>
              <mc:Fallback>
                <p:oleObj name="Equation" r:id="rId4" imgW="419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02976" y="4532032"/>
                        <a:ext cx="720717" cy="30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1243870-281E-86CD-472E-872BC5E20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475059"/>
              </p:ext>
            </p:extLst>
          </p:nvPr>
        </p:nvGraphicFramePr>
        <p:xfrm>
          <a:off x="6579455" y="4531331"/>
          <a:ext cx="592260" cy="35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040" imgH="203040" progId="Equation.DSMT4">
                  <p:embed/>
                </p:oleObj>
              </mc:Choice>
              <mc:Fallback>
                <p:oleObj name="Equation" r:id="rId6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79455" y="4531331"/>
                        <a:ext cx="592260" cy="355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997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3363</TotalTime>
  <Words>1112</Words>
  <Application>Microsoft Office PowerPoint</Application>
  <PresentationFormat>On-screen Show (4:3)</PresentationFormat>
  <Paragraphs>144</Paragraphs>
  <Slides>19</Slides>
  <Notes>5</Notes>
  <HiddenSlides>0</HiddenSlides>
  <MMClips>13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Light</vt:lpstr>
      <vt:lpstr>Calibri</vt:lpstr>
      <vt:lpstr>Wingdings</vt:lpstr>
      <vt:lpstr>Arial</vt:lpstr>
      <vt:lpstr>Office Theme</vt:lpstr>
      <vt:lpstr>Equation</vt:lpstr>
      <vt:lpstr>§ 1: TẬP HỢP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truong yen nhi</cp:lastModifiedBy>
  <cp:revision>12</cp:revision>
  <dcterms:created xsi:type="dcterms:W3CDTF">2022-07-25T08:43:17Z</dcterms:created>
  <dcterms:modified xsi:type="dcterms:W3CDTF">2022-12-13T18:00:47Z</dcterms:modified>
</cp:coreProperties>
</file>