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72" r:id="rId3"/>
    <p:sldId id="316" r:id="rId4"/>
    <p:sldId id="315" r:id="rId5"/>
    <p:sldId id="333" r:id="rId6"/>
    <p:sldId id="457" r:id="rId7"/>
    <p:sldId id="317" r:id="rId8"/>
    <p:sldId id="318" r:id="rId9"/>
    <p:sldId id="320" r:id="rId10"/>
    <p:sldId id="274" r:id="rId11"/>
    <p:sldId id="275" r:id="rId12"/>
    <p:sldId id="277" r:id="rId13"/>
    <p:sldId id="276" r:id="rId14"/>
    <p:sldId id="329" r:id="rId15"/>
    <p:sldId id="402" r:id="rId16"/>
    <p:sldId id="463" r:id="rId17"/>
    <p:sldId id="321" r:id="rId18"/>
    <p:sldId id="464" r:id="rId19"/>
    <p:sldId id="465" r:id="rId20"/>
    <p:sldId id="319" r:id="rId21"/>
    <p:sldId id="256"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7FE34-E625-41D1-98AB-AE9A2B376409}" type="datetimeFigureOut">
              <a:rPr lang="vi-VN" smtClean="0"/>
              <a:t>25/09/2023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B39CF-F51E-4D9B-95E9-683BA2CA88F9}" type="slidenum">
              <a:rPr lang="vi-VN" smtClean="0"/>
              <a:t>‹#›</a:t>
            </a:fld>
            <a:endParaRPr lang="vi-VN"/>
          </a:p>
        </p:txBody>
      </p:sp>
    </p:spTree>
    <p:extLst>
      <p:ext uri="{BB962C8B-B14F-4D97-AF65-F5344CB8AC3E}">
        <p14:creationId xmlns:p14="http://schemas.microsoft.com/office/powerpoint/2010/main" val="98577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200" b="0" i="0" kern="1200" dirty="0">
                <a:solidFill>
                  <a:schemeClr val="tx1"/>
                </a:solidFill>
                <a:effectLst/>
                <a:latin typeface="+mn-lt"/>
                <a:ea typeface="+mn-ea"/>
                <a:cs typeface="+mn-cs"/>
              </a:rPr>
              <a:t>Hà Nội thân yêu của chúng ta đã hơn một nghìn năm tuổi. Thăng Long – Đông Đô – Hà Nội đã trở thành những tên gọi đầy tự hào trong trái tim của mọi người dân Việt Nam nói chung. Và với chúng ta – Những người được sinh ra và lớn lên trên mảnh đất này – Hà Nội càng trở lên thiêng liêng và gần gũi. Hôm nay, cô trò chúng ta cùng ngược dòng lịch sử về với Hà Nội xưa, Hà Nội buổi đầu với tên gọi Thăng Long.</a:t>
            </a:r>
            <a:endParaRPr dirty="0"/>
          </a:p>
        </p:txBody>
      </p:sp>
    </p:spTree>
    <p:extLst>
      <p:ext uri="{BB962C8B-B14F-4D97-AF65-F5344CB8AC3E}">
        <p14:creationId xmlns:p14="http://schemas.microsoft.com/office/powerpoint/2010/main" val="398327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99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200" b="0" i="0" kern="1200" dirty="0">
                <a:solidFill>
                  <a:schemeClr val="tx1"/>
                </a:solidFill>
                <a:effectLst/>
                <a:latin typeface="+mn-lt"/>
                <a:ea typeface="+mn-ea"/>
                <a:cs typeface="+mn-cs"/>
              </a:rPr>
              <a:t>Kinh thành Thăng Long xây dựng theo mô hình tam trùng thành quách: vòng ngoài là La thành, kế đến là Hoàng thành, giữa hai lớp thành này là nơi sinh sống của cư dân, trong cùng là Cấm thành là nơi ở của nhà vua. Theo mô tả, hoàng thành có bốn cửa: Đại Hưng, Tường Phù, Quảng Phúc và Diệu Đức. </a:t>
            </a:r>
          </a:p>
          <a:p>
            <a:r>
              <a:rPr lang="vi-VN" sz="1200" b="0" i="0" kern="1200" dirty="0">
                <a:solidFill>
                  <a:schemeClr val="tx1"/>
                </a:solidFill>
                <a:effectLst/>
                <a:latin typeface="+mn-lt"/>
                <a:ea typeface="+mn-ea"/>
                <a:cs typeface="+mn-cs"/>
              </a:rPr>
              <a:t>Chính điện thị triều của hoàng thành Thăng Long xây dựng vào năm 1010 là điện Càn Nguyên (ĐVSL chép là Triều Nguyên). Phía trước chính điện là thềm rồng, dịch từ "long trì", tức là khoảng sân đại triều, xung quanh có hành lang bao bọc. Hướng chính nam dựng điện Cao Minh (ĐVSL chép là Cao điện), căn cứ vào tên gọi "Cao Minh" và so sánh với tên gọi-chức năng các kiến trúc trong mô hình kinh đô Lạc Dương thời Đường-Hậu Lương và Khai Phong thời Tống, các nhà khoa học đoán định điện Cao Minh là một dạng kiến trúc điện môn, tức là vừa là điện, vừa là cửa, ngăn cách cửa chính nam của cung thành với chính điện. Điện Cao Minh kết nối với hành lang hai bên, qua điện là bước vào long trì. Với phương pháp nghiên cứu tương tự, các nhà khoa học cũng cho rằng Ngũ Phượng Tinh Lâu là cửa chính nam của cung thành, nằm về phía nam của điện Cao Minh, và có khả năng được xây dựng theo lối khuyết đài (hình chữ </a:t>
            </a:r>
            <a:r>
              <a:rPr lang="ja-JP" altLang="en-US" sz="1200" b="0" i="0" kern="1200" dirty="0">
                <a:solidFill>
                  <a:schemeClr val="tx1"/>
                </a:solidFill>
                <a:effectLst/>
                <a:latin typeface="+mn-lt"/>
                <a:ea typeface="+mn-ea"/>
                <a:cs typeface="+mn-cs"/>
              </a:rPr>
              <a:t>凹</a:t>
            </a:r>
            <a:r>
              <a:rPr lang="en-US" altLang="ja-JP" sz="1200" b="0" i="0"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như Đoan Môn thời Lê trung hưng và Ngọ Môn ở Huế (mà phần môn lâu cũng có tên tương tự là Ngũ Phụng lâu).</a:t>
            </a:r>
          </a:p>
          <a:p>
            <a:r>
              <a:rPr lang="vi-VN" sz="1200" b="0" i="0" kern="1200" dirty="0">
                <a:solidFill>
                  <a:schemeClr val="tx1"/>
                </a:solidFill>
                <a:effectLst/>
                <a:latin typeface="+mn-lt"/>
                <a:ea typeface="+mn-ea"/>
                <a:cs typeface="+mn-cs"/>
              </a:rPr>
              <a:t>Sau phần chính điện là phần tẩm điện của nhà vua, tức nơi vua sinh hoạt, đó là điện Long An và Long Thụy. Điện Long An chính là nơi mà Lý Thái Tổ băng hà vào năm 1028.</a:t>
            </a:r>
          </a:p>
        </p:txBody>
      </p:sp>
    </p:spTree>
    <p:extLst>
      <p:ext uri="{BB962C8B-B14F-4D97-AF65-F5344CB8AC3E}">
        <p14:creationId xmlns:p14="http://schemas.microsoft.com/office/powerpoint/2010/main" val="2803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200" b="0" i="0" kern="1200" dirty="0">
                <a:solidFill>
                  <a:schemeClr val="tx1"/>
                </a:solidFill>
                <a:effectLst/>
                <a:latin typeface="+mn-lt"/>
                <a:ea typeface="+mn-ea"/>
                <a:cs typeface="+mn-cs"/>
              </a:rPr>
              <a:t>Ta thấy trong lần xây dựng lớn này vẫn giữ mô hình thời Thái Tổ, nhưng mở mang rộng lớn hơn, và tên các kiến trúc đều được thay đổi. Chính điện được đổi tên là Thiên An, đến hết thời Trần vẫn giữ tên gọi này. Điện Cao Minh được thay thế bởi điện Phụng Thiên, được xây dựng theo kiểu môn-các, dưới là cửa, trên là gác đặt cơ quan trông coi giờ khắc.</a:t>
            </a:r>
            <a:endParaRPr dirty="0"/>
          </a:p>
        </p:txBody>
      </p:sp>
    </p:spTree>
    <p:extLst>
      <p:ext uri="{BB962C8B-B14F-4D97-AF65-F5344CB8AC3E}">
        <p14:creationId xmlns:p14="http://schemas.microsoft.com/office/powerpoint/2010/main" val="234602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200" b="1" i="1" kern="1200" dirty="0">
                <a:solidFill>
                  <a:schemeClr val="tx1"/>
                </a:solidFill>
                <a:effectLst/>
                <a:latin typeface="+mn-lt"/>
                <a:ea typeface="+mn-ea"/>
                <a:cs typeface="+mn-cs"/>
              </a:rPr>
              <a:t>Khu Hoàng thành : </a:t>
            </a:r>
            <a:r>
              <a:rPr lang="vi-VN" sz="1200" b="0" i="0" kern="1200" dirty="0">
                <a:solidFill>
                  <a:schemeClr val="tx1"/>
                </a:solidFill>
                <a:effectLst/>
                <a:latin typeface="+mn-lt"/>
                <a:ea typeface="+mn-ea"/>
                <a:cs typeface="+mn-cs"/>
              </a:rPr>
              <a:t>ở gần Hồ Tây là nơi thiết triều, tất cả được bao bọc bằng một toà thành gọi là Thăng Long Thành(từ thời Lê được gọi là Hoàng thành). Thành đắp bằng đất, sau được xây ốp bằng gạch đá phía ngoài thành có hào, mở bốn cửa : Phía Đông là cửa Tường Phù mở ra phía chợ Đông và đền Bạch Mã (Hàng Buồm ngày nay). Phía Tây là cửa Quảng Phúc. Phía Nam là cửa Đại Hưng (gần Cửa Nam hiện nay). Phía Bắc là cửa Diệu Đức nhìn ra sông Tô Lịch (phố Phan Đình Phùng hiện nay)</a:t>
            </a:r>
          </a:p>
          <a:p>
            <a:r>
              <a:rPr lang="vi-VN" sz="1200" b="1" i="1" kern="1200" dirty="0">
                <a:solidFill>
                  <a:schemeClr val="tx1"/>
                </a:solidFill>
                <a:effectLst/>
                <a:latin typeface="+mn-lt"/>
                <a:ea typeface="+mn-ea"/>
                <a:cs typeface="+mn-cs"/>
              </a:rPr>
              <a:t>Khu dân sự : </a:t>
            </a:r>
            <a:r>
              <a:rPr lang="vi-VN" sz="1200" b="0" i="0" kern="1200" dirty="0">
                <a:solidFill>
                  <a:schemeClr val="tx1"/>
                </a:solidFill>
                <a:effectLst/>
                <a:latin typeface="+mn-lt"/>
                <a:ea typeface="+mn-ea"/>
                <a:cs typeface="+mn-cs"/>
              </a:rPr>
              <a:t>Khu dân sự là nơi ở, làm ăn sản xuất buôn bán của dân rất sầm uất đông vui. Việc buôn bán ở khu dân sự ngày càng phát triển. Có nhiều người ngoại quốc qua lại buôn bán: In đô nê xi a, Xiêm, Chiêm Thành, Trung Quốc…</a:t>
            </a:r>
          </a:p>
          <a:p>
            <a:r>
              <a:rPr lang="vi-VN" sz="1200" b="0" i="0" kern="1200" dirty="0">
                <a:solidFill>
                  <a:schemeClr val="tx1"/>
                </a:solidFill>
                <a:effectLst/>
                <a:latin typeface="+mn-lt"/>
                <a:ea typeface="+mn-ea"/>
                <a:cs typeface="+mn-cs"/>
              </a:rPr>
              <a:t>Khu dân sự được chia thành các phường, trong đó có phường nông nghiệp, phường thủ công nghiệp và phường thương nghiệp.</a:t>
            </a:r>
          </a:p>
          <a:p>
            <a:r>
              <a:rPr lang="vi-VN" sz="1200" b="0" i="0" kern="1200" dirty="0">
                <a:solidFill>
                  <a:schemeClr val="tx1"/>
                </a:solidFill>
                <a:effectLst/>
                <a:latin typeface="+mn-lt"/>
                <a:ea typeface="+mn-ea"/>
                <a:cs typeface="+mn-cs"/>
              </a:rPr>
              <a:t>Ngoài hoạt động sản xuất, khu dân sự còn có nhiều công trình kiến trúc tôn giáo: đền Đồng Cổ, chùa Diên Hựu, tháp Báo Thiên, Văn Miếu – Quốc Tử Giám….</a:t>
            </a:r>
          </a:p>
          <a:p>
            <a:endParaRPr lang="vi-VN"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1260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679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14B2-58FE-4C15-A5D1-2769D7DC70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BFFA7C8-20A3-40D8-9BAF-3E12AF6D78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F73FAB2-2E79-4E2A-BC50-77758C1A2D14}"/>
              </a:ext>
            </a:extLst>
          </p:cNvPr>
          <p:cNvSpPr>
            <a:spLocks noGrp="1"/>
          </p:cNvSpPr>
          <p:nvPr>
            <p:ph type="dt" sz="half" idx="10"/>
          </p:nvPr>
        </p:nvSpPr>
        <p:spPr/>
        <p:txBody>
          <a:bodyPr/>
          <a:lstStyle/>
          <a:p>
            <a:fld id="{E3B6D7DC-63FB-4F00-94AD-2EB66F27C538}" type="datetimeFigureOut">
              <a:rPr lang="vi-VN" smtClean="0"/>
              <a:t>25/09/2023</a:t>
            </a:fld>
            <a:endParaRPr lang="vi-VN"/>
          </a:p>
        </p:txBody>
      </p:sp>
      <p:sp>
        <p:nvSpPr>
          <p:cNvPr id="5" name="Footer Placeholder 4">
            <a:extLst>
              <a:ext uri="{FF2B5EF4-FFF2-40B4-BE49-F238E27FC236}">
                <a16:creationId xmlns:a16="http://schemas.microsoft.com/office/drawing/2014/main" id="{E76B28D0-9119-4CCF-80A7-B639BA5DAB9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D53AC27-9BEC-44E3-A354-AFB0B2AE860F}"/>
              </a:ext>
            </a:extLst>
          </p:cNvPr>
          <p:cNvSpPr>
            <a:spLocks noGrp="1"/>
          </p:cNvSpPr>
          <p:nvPr>
            <p:ph type="sldNum" sz="quarter" idx="12"/>
          </p:nvPr>
        </p:nvSpPr>
        <p:spPr/>
        <p:txBody>
          <a:bodyPr/>
          <a:lstStyle/>
          <a:p>
            <a:fld id="{3552F4B5-ED43-4236-8906-ECB7DFBC122B}" type="slidenum">
              <a:rPr lang="vi-VN" smtClean="0"/>
              <a:t>‹#›</a:t>
            </a:fld>
            <a:endParaRPr lang="vi-VN"/>
          </a:p>
        </p:txBody>
      </p:sp>
    </p:spTree>
    <p:extLst>
      <p:ext uri="{BB962C8B-B14F-4D97-AF65-F5344CB8AC3E}">
        <p14:creationId xmlns:p14="http://schemas.microsoft.com/office/powerpoint/2010/main" val="281656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B2CF-29EF-4ABA-ABE9-E9113360C55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8E3AA12-A6A4-4A3B-A37E-111786A8FA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1990B9D-2867-4332-952E-60498960AF5D}"/>
              </a:ext>
            </a:extLst>
          </p:cNvPr>
          <p:cNvSpPr>
            <a:spLocks noGrp="1"/>
          </p:cNvSpPr>
          <p:nvPr>
            <p:ph type="dt" sz="half" idx="10"/>
          </p:nvPr>
        </p:nvSpPr>
        <p:spPr/>
        <p:txBody>
          <a:bodyPr/>
          <a:lstStyle/>
          <a:p>
            <a:fld id="{E3B6D7DC-63FB-4F00-94AD-2EB66F27C538}" type="datetimeFigureOut">
              <a:rPr lang="vi-VN" smtClean="0"/>
              <a:t>25/09/2023</a:t>
            </a:fld>
            <a:endParaRPr lang="vi-VN"/>
          </a:p>
        </p:txBody>
      </p:sp>
      <p:sp>
        <p:nvSpPr>
          <p:cNvPr id="5" name="Footer Placeholder 4">
            <a:extLst>
              <a:ext uri="{FF2B5EF4-FFF2-40B4-BE49-F238E27FC236}">
                <a16:creationId xmlns:a16="http://schemas.microsoft.com/office/drawing/2014/main" id="{363D8BB6-2ABD-4AE4-BA68-B65A00A3FEF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56F63A-74A7-4253-91B5-14774DD5E645}"/>
              </a:ext>
            </a:extLst>
          </p:cNvPr>
          <p:cNvSpPr>
            <a:spLocks noGrp="1"/>
          </p:cNvSpPr>
          <p:nvPr>
            <p:ph type="sldNum" sz="quarter" idx="12"/>
          </p:nvPr>
        </p:nvSpPr>
        <p:spPr/>
        <p:txBody>
          <a:bodyPr/>
          <a:lstStyle/>
          <a:p>
            <a:fld id="{3552F4B5-ED43-4236-8906-ECB7DFBC122B}" type="slidenum">
              <a:rPr lang="vi-VN" smtClean="0"/>
              <a:t>‹#›</a:t>
            </a:fld>
            <a:endParaRPr lang="vi-VN"/>
          </a:p>
        </p:txBody>
      </p:sp>
    </p:spTree>
    <p:extLst>
      <p:ext uri="{BB962C8B-B14F-4D97-AF65-F5344CB8AC3E}">
        <p14:creationId xmlns:p14="http://schemas.microsoft.com/office/powerpoint/2010/main" val="144664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F3834-CD5F-4EE9-AFE2-09D521E334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FBA5627-983F-4AD3-9405-0C0091875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AF1BD3-641B-4381-BE1E-86AFF7765C66}"/>
              </a:ext>
            </a:extLst>
          </p:cNvPr>
          <p:cNvSpPr>
            <a:spLocks noGrp="1"/>
          </p:cNvSpPr>
          <p:nvPr>
            <p:ph type="dt" sz="half" idx="10"/>
          </p:nvPr>
        </p:nvSpPr>
        <p:spPr/>
        <p:txBody>
          <a:bodyPr/>
          <a:lstStyle/>
          <a:p>
            <a:fld id="{E3B6D7DC-63FB-4F00-94AD-2EB66F27C538}" type="datetimeFigureOut">
              <a:rPr lang="vi-VN" smtClean="0"/>
              <a:t>25/09/2023</a:t>
            </a:fld>
            <a:endParaRPr lang="vi-VN"/>
          </a:p>
        </p:txBody>
      </p:sp>
      <p:sp>
        <p:nvSpPr>
          <p:cNvPr id="5" name="Footer Placeholder 4">
            <a:extLst>
              <a:ext uri="{FF2B5EF4-FFF2-40B4-BE49-F238E27FC236}">
                <a16:creationId xmlns:a16="http://schemas.microsoft.com/office/drawing/2014/main" id="{9FB53E56-3295-409A-AF8B-D820ACFDDC5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7C5A870-4091-4FF5-9DBC-8A5CAC086DFA}"/>
              </a:ext>
            </a:extLst>
          </p:cNvPr>
          <p:cNvSpPr>
            <a:spLocks noGrp="1"/>
          </p:cNvSpPr>
          <p:nvPr>
            <p:ph type="sldNum" sz="quarter" idx="12"/>
          </p:nvPr>
        </p:nvSpPr>
        <p:spPr/>
        <p:txBody>
          <a:bodyPr/>
          <a:lstStyle/>
          <a:p>
            <a:fld id="{3552F4B5-ED43-4236-8906-ECB7DFBC122B}" type="slidenum">
              <a:rPr lang="vi-VN" smtClean="0"/>
              <a:t>‹#›</a:t>
            </a:fld>
            <a:endParaRPr lang="vi-VN"/>
          </a:p>
        </p:txBody>
      </p:sp>
    </p:spTree>
    <p:extLst>
      <p:ext uri="{BB962C8B-B14F-4D97-AF65-F5344CB8AC3E}">
        <p14:creationId xmlns:p14="http://schemas.microsoft.com/office/powerpoint/2010/main" val="206892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1229333" y="2516504"/>
            <a:ext cx="4724400" cy="4036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6238249" y="2516504"/>
            <a:ext cx="4724400" cy="4036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945155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914400" y="4382951"/>
            <a:ext cx="10363200" cy="1546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8000">
                <a:solidFill>
                  <a:schemeClr val="lt1"/>
                </a:solidFill>
              </a:defRPr>
            </a:lvl1pPr>
            <a:lvl2pPr lvl="1">
              <a:spcBef>
                <a:spcPts val="0"/>
              </a:spcBef>
              <a:spcAft>
                <a:spcPts val="0"/>
              </a:spcAft>
              <a:buClr>
                <a:schemeClr val="lt1"/>
              </a:buClr>
              <a:buSzPts val="6000"/>
              <a:buNone/>
              <a:defRPr sz="8000">
                <a:solidFill>
                  <a:schemeClr val="lt1"/>
                </a:solidFill>
              </a:defRPr>
            </a:lvl2pPr>
            <a:lvl3pPr lvl="2">
              <a:spcBef>
                <a:spcPts val="0"/>
              </a:spcBef>
              <a:spcAft>
                <a:spcPts val="0"/>
              </a:spcAft>
              <a:buClr>
                <a:schemeClr val="lt1"/>
              </a:buClr>
              <a:buSzPts val="6000"/>
              <a:buNone/>
              <a:defRPr sz="8000">
                <a:solidFill>
                  <a:schemeClr val="lt1"/>
                </a:solidFill>
              </a:defRPr>
            </a:lvl3pPr>
            <a:lvl4pPr lvl="3">
              <a:spcBef>
                <a:spcPts val="0"/>
              </a:spcBef>
              <a:spcAft>
                <a:spcPts val="0"/>
              </a:spcAft>
              <a:buClr>
                <a:schemeClr val="lt1"/>
              </a:buClr>
              <a:buSzPts val="6000"/>
              <a:buNone/>
              <a:defRPr sz="8000">
                <a:solidFill>
                  <a:schemeClr val="lt1"/>
                </a:solidFill>
              </a:defRPr>
            </a:lvl4pPr>
            <a:lvl5pPr lvl="4">
              <a:spcBef>
                <a:spcPts val="0"/>
              </a:spcBef>
              <a:spcAft>
                <a:spcPts val="0"/>
              </a:spcAft>
              <a:buClr>
                <a:schemeClr val="lt1"/>
              </a:buClr>
              <a:buSzPts val="6000"/>
              <a:buNone/>
              <a:defRPr sz="8000">
                <a:solidFill>
                  <a:schemeClr val="lt1"/>
                </a:solidFill>
              </a:defRPr>
            </a:lvl5pPr>
            <a:lvl6pPr lvl="5">
              <a:spcBef>
                <a:spcPts val="0"/>
              </a:spcBef>
              <a:spcAft>
                <a:spcPts val="0"/>
              </a:spcAft>
              <a:buClr>
                <a:schemeClr val="lt1"/>
              </a:buClr>
              <a:buSzPts val="6000"/>
              <a:buNone/>
              <a:defRPr sz="8000">
                <a:solidFill>
                  <a:schemeClr val="lt1"/>
                </a:solidFill>
              </a:defRPr>
            </a:lvl6pPr>
            <a:lvl7pPr lvl="6">
              <a:spcBef>
                <a:spcPts val="0"/>
              </a:spcBef>
              <a:spcAft>
                <a:spcPts val="0"/>
              </a:spcAft>
              <a:buClr>
                <a:schemeClr val="lt1"/>
              </a:buClr>
              <a:buSzPts val="6000"/>
              <a:buNone/>
              <a:defRPr sz="8000">
                <a:solidFill>
                  <a:schemeClr val="lt1"/>
                </a:solidFill>
              </a:defRPr>
            </a:lvl7pPr>
            <a:lvl8pPr lvl="7">
              <a:spcBef>
                <a:spcPts val="0"/>
              </a:spcBef>
              <a:spcAft>
                <a:spcPts val="0"/>
              </a:spcAft>
              <a:buClr>
                <a:schemeClr val="lt1"/>
              </a:buClr>
              <a:buSzPts val="6000"/>
              <a:buNone/>
              <a:defRPr sz="8000">
                <a:solidFill>
                  <a:schemeClr val="lt1"/>
                </a:solidFill>
              </a:defRPr>
            </a:lvl8pPr>
            <a:lvl9pPr lvl="8">
              <a:spcBef>
                <a:spcPts val="0"/>
              </a:spcBef>
              <a:spcAft>
                <a:spcPts val="0"/>
              </a:spcAft>
              <a:buClr>
                <a:schemeClr val="lt1"/>
              </a:buClr>
              <a:buSzPts val="6000"/>
              <a:buNone/>
              <a:defRPr sz="8000">
                <a:solidFill>
                  <a:schemeClr val="lt1"/>
                </a:solidFill>
              </a:defRPr>
            </a:lvl9pPr>
          </a:lstStyle>
          <a:p>
            <a:endParaRPr/>
          </a:p>
        </p:txBody>
      </p:sp>
    </p:spTree>
    <p:extLst>
      <p:ext uri="{BB962C8B-B14F-4D97-AF65-F5344CB8AC3E}">
        <p14:creationId xmlns:p14="http://schemas.microsoft.com/office/powerpoint/2010/main" val="2144856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0154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chemeClr val="accent1"/>
        </a:solidFill>
        <a:effectLst/>
      </p:bgPr>
    </p:bg>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17173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1"/>
        </a:solidFill>
        <a:effectLst/>
      </p:bgPr>
    </p:bg>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914400" y="3635123"/>
            <a:ext cx="103632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5" name="Google Shape;15;p3"/>
          <p:cNvSpPr txBox="1">
            <a:spLocks noGrp="1"/>
          </p:cNvSpPr>
          <p:nvPr>
            <p:ph type="subTitle" idx="1"/>
          </p:nvPr>
        </p:nvSpPr>
        <p:spPr>
          <a:xfrm>
            <a:off x="914400" y="5107537"/>
            <a:ext cx="103632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Tree>
    <p:extLst>
      <p:ext uri="{BB962C8B-B14F-4D97-AF65-F5344CB8AC3E}">
        <p14:creationId xmlns:p14="http://schemas.microsoft.com/office/powerpoint/2010/main" val="4044698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23" name="Google Shape;23;p5"/>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1229333" y="2514601"/>
            <a:ext cx="9154800" cy="3154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rgbClr val="FFB600"/>
              </a:buClr>
              <a:buSzPts val="1800"/>
              <a:buChar char="●"/>
              <a:defRPr/>
            </a:lvl1pPr>
            <a:lvl2pPr marL="1219170" lvl="1" indent="-457189">
              <a:spcBef>
                <a:spcPts val="0"/>
              </a:spcBef>
              <a:spcAft>
                <a:spcPts val="0"/>
              </a:spcAft>
              <a:buClr>
                <a:srgbClr val="FFB600"/>
              </a:buClr>
              <a:buSzPts val="1800"/>
              <a:buChar char="○"/>
              <a:defRPr/>
            </a:lvl2pPr>
            <a:lvl3pPr marL="1828754" lvl="2" indent="-457189">
              <a:spcBef>
                <a:spcPts val="0"/>
              </a:spcBef>
              <a:spcAft>
                <a:spcPts val="0"/>
              </a:spcAft>
              <a:buClr>
                <a:srgbClr val="FFB600"/>
              </a:buClr>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105851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16"/>
        <p:cNvGrpSpPr/>
        <p:nvPr/>
      </p:nvGrpSpPr>
      <p:grpSpPr>
        <a:xfrm>
          <a:off x="0" y="0"/>
          <a:ext cx="0" cy="0"/>
          <a:chOff x="0" y="0"/>
          <a:chExt cx="0" cy="0"/>
        </a:xfrm>
      </p:grpSpPr>
      <p:sp>
        <p:nvSpPr>
          <p:cNvPr id="18" name="Google Shape;18;p4"/>
          <p:cNvSpPr txBox="1">
            <a:spLocks noGrp="1"/>
          </p:cNvSpPr>
          <p:nvPr>
            <p:ph type="body" idx="1"/>
          </p:nvPr>
        </p:nvSpPr>
        <p:spPr>
          <a:xfrm>
            <a:off x="2342933" y="2882400"/>
            <a:ext cx="7506400" cy="1093200"/>
          </a:xfrm>
          <a:prstGeom prst="rect">
            <a:avLst/>
          </a:prstGeom>
        </p:spPr>
        <p:txBody>
          <a:bodyPr spcFirstLastPara="1" wrap="square" lIns="91425" tIns="91425" rIns="91425" bIns="91425" anchor="ctr" anchorCtr="0">
            <a:noAutofit/>
          </a:bodyPr>
          <a:lstStyle>
            <a:lvl1pPr marL="609585" lvl="0" indent="-558786" algn="ctr" rtl="0">
              <a:spcBef>
                <a:spcPts val="800"/>
              </a:spcBef>
              <a:spcAft>
                <a:spcPts val="0"/>
              </a:spcAft>
              <a:buClr>
                <a:schemeClr val="dk1"/>
              </a:buClr>
              <a:buSzPts val="3000"/>
              <a:buChar char="●"/>
              <a:defRPr sz="4000" i="1">
                <a:solidFill>
                  <a:schemeClr val="dk1"/>
                </a:solidFill>
              </a:defRPr>
            </a:lvl1pPr>
            <a:lvl2pPr marL="1219170" lvl="1" indent="-558786" algn="ctr" rtl="0">
              <a:spcBef>
                <a:spcPts val="0"/>
              </a:spcBef>
              <a:spcAft>
                <a:spcPts val="0"/>
              </a:spcAft>
              <a:buClr>
                <a:schemeClr val="dk1"/>
              </a:buClr>
              <a:buSzPts val="3000"/>
              <a:buChar char="○"/>
              <a:defRPr sz="4000" i="1">
                <a:solidFill>
                  <a:schemeClr val="dk1"/>
                </a:solidFill>
              </a:defRPr>
            </a:lvl2pPr>
            <a:lvl3pPr marL="1828754" lvl="2" indent="-558786" algn="ctr" rtl="0">
              <a:spcBef>
                <a:spcPts val="0"/>
              </a:spcBef>
              <a:spcAft>
                <a:spcPts val="0"/>
              </a:spcAft>
              <a:buClr>
                <a:schemeClr val="dk1"/>
              </a:buClr>
              <a:buSzPts val="3000"/>
              <a:buChar char="■"/>
              <a:defRPr sz="4000" i="1">
                <a:solidFill>
                  <a:schemeClr val="dk1"/>
                </a:solidFill>
              </a:defRPr>
            </a:lvl3pPr>
            <a:lvl4pPr marL="2438339" lvl="3" indent="-558786" algn="ctr" rtl="0">
              <a:spcBef>
                <a:spcPts val="0"/>
              </a:spcBef>
              <a:spcAft>
                <a:spcPts val="0"/>
              </a:spcAft>
              <a:buClr>
                <a:schemeClr val="dk1"/>
              </a:buClr>
              <a:buSzPts val="3000"/>
              <a:buChar char="●"/>
              <a:defRPr sz="4000" i="1">
                <a:solidFill>
                  <a:schemeClr val="dk1"/>
                </a:solidFill>
              </a:defRPr>
            </a:lvl4pPr>
            <a:lvl5pPr marL="3047924" lvl="4" indent="-558786" algn="ctr" rtl="0">
              <a:spcBef>
                <a:spcPts val="0"/>
              </a:spcBef>
              <a:spcAft>
                <a:spcPts val="0"/>
              </a:spcAft>
              <a:buClr>
                <a:schemeClr val="dk1"/>
              </a:buClr>
              <a:buSzPts val="3000"/>
              <a:buChar char="○"/>
              <a:defRPr sz="4000" i="1">
                <a:solidFill>
                  <a:schemeClr val="dk1"/>
                </a:solidFill>
              </a:defRPr>
            </a:lvl5pPr>
            <a:lvl6pPr marL="3657509" lvl="5" indent="-558786" algn="ctr" rtl="0">
              <a:spcBef>
                <a:spcPts val="0"/>
              </a:spcBef>
              <a:spcAft>
                <a:spcPts val="0"/>
              </a:spcAft>
              <a:buClr>
                <a:schemeClr val="dk1"/>
              </a:buClr>
              <a:buSzPts val="3000"/>
              <a:buChar char="■"/>
              <a:defRPr sz="4000" i="1">
                <a:solidFill>
                  <a:schemeClr val="dk1"/>
                </a:solidFill>
              </a:defRPr>
            </a:lvl6pPr>
            <a:lvl7pPr marL="4267093" lvl="6" indent="-558786" algn="ctr" rtl="0">
              <a:spcBef>
                <a:spcPts val="0"/>
              </a:spcBef>
              <a:spcAft>
                <a:spcPts val="0"/>
              </a:spcAft>
              <a:buClr>
                <a:schemeClr val="dk1"/>
              </a:buClr>
              <a:buSzPts val="3000"/>
              <a:buChar char="●"/>
              <a:defRPr sz="4000" i="1">
                <a:solidFill>
                  <a:schemeClr val="dk1"/>
                </a:solidFill>
              </a:defRPr>
            </a:lvl7pPr>
            <a:lvl8pPr marL="4876678" lvl="7" indent="-558786" algn="ctr" rtl="0">
              <a:spcBef>
                <a:spcPts val="0"/>
              </a:spcBef>
              <a:spcAft>
                <a:spcPts val="0"/>
              </a:spcAft>
              <a:buClr>
                <a:schemeClr val="dk1"/>
              </a:buClr>
              <a:buSzPts val="3000"/>
              <a:buChar char="○"/>
              <a:defRPr sz="4000" i="1">
                <a:solidFill>
                  <a:schemeClr val="dk1"/>
                </a:solidFill>
              </a:defRPr>
            </a:lvl8pPr>
            <a:lvl9pPr marL="5486263" lvl="8" indent="-558786" algn="ctr">
              <a:spcBef>
                <a:spcPts val="0"/>
              </a:spcBef>
              <a:spcAft>
                <a:spcPts val="0"/>
              </a:spcAft>
              <a:buClr>
                <a:schemeClr val="dk1"/>
              </a:buClr>
              <a:buSzPts val="3000"/>
              <a:buChar char="■"/>
              <a:defRPr sz="4000" i="1">
                <a:solidFill>
                  <a:schemeClr val="dk1"/>
                </a:solidFill>
              </a:defRPr>
            </a:lvl9pPr>
          </a:lstStyle>
          <a:p>
            <a:endParaRPr/>
          </a:p>
        </p:txBody>
      </p:sp>
      <p:sp>
        <p:nvSpPr>
          <p:cNvPr id="20" name="Google Shape;20;p4"/>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55564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B6A6-95D0-4E59-8D85-6D6439E5FFC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6302ABA-BE33-44AB-972B-6321649EDC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2307F1C-447D-440C-83DD-A4DA1B6FBC95}"/>
              </a:ext>
            </a:extLst>
          </p:cNvPr>
          <p:cNvSpPr>
            <a:spLocks noGrp="1"/>
          </p:cNvSpPr>
          <p:nvPr>
            <p:ph type="dt" sz="half" idx="10"/>
          </p:nvPr>
        </p:nvSpPr>
        <p:spPr/>
        <p:txBody>
          <a:bodyPr/>
          <a:lstStyle/>
          <a:p>
            <a:fld id="{E3B6D7DC-63FB-4F00-94AD-2EB66F27C538}" type="datetimeFigureOut">
              <a:rPr lang="vi-VN" smtClean="0"/>
              <a:t>25/09/2023</a:t>
            </a:fld>
            <a:endParaRPr lang="vi-VN"/>
          </a:p>
        </p:txBody>
      </p:sp>
      <p:sp>
        <p:nvSpPr>
          <p:cNvPr id="5" name="Footer Placeholder 4">
            <a:extLst>
              <a:ext uri="{FF2B5EF4-FFF2-40B4-BE49-F238E27FC236}">
                <a16:creationId xmlns:a16="http://schemas.microsoft.com/office/drawing/2014/main" id="{E06888CA-30E5-4A6E-ADFC-CA83558C1E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D168205-B723-488E-AB0A-34F553D21DC3}"/>
              </a:ext>
            </a:extLst>
          </p:cNvPr>
          <p:cNvSpPr>
            <a:spLocks noGrp="1"/>
          </p:cNvSpPr>
          <p:nvPr>
            <p:ph type="sldNum" sz="quarter" idx="12"/>
          </p:nvPr>
        </p:nvSpPr>
        <p:spPr/>
        <p:txBody>
          <a:bodyPr/>
          <a:lstStyle/>
          <a:p>
            <a:fld id="{3552F4B5-ED43-4236-8906-ECB7DFBC122B}" type="slidenum">
              <a:rPr lang="vi-VN" smtClean="0"/>
              <a:t>‹#›</a:t>
            </a:fld>
            <a:endParaRPr lang="vi-VN"/>
          </a:p>
        </p:txBody>
      </p:sp>
    </p:spTree>
    <p:extLst>
      <p:ext uri="{BB962C8B-B14F-4D97-AF65-F5344CB8AC3E}">
        <p14:creationId xmlns:p14="http://schemas.microsoft.com/office/powerpoint/2010/main" val="220956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A7DE-28E4-4556-B405-C2BAB78E5E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2A41AE8-301D-497A-9A8E-5A621FF3BC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64BBBE-20B4-4F85-997A-9D74A69A29B4}"/>
              </a:ext>
            </a:extLst>
          </p:cNvPr>
          <p:cNvSpPr>
            <a:spLocks noGrp="1"/>
          </p:cNvSpPr>
          <p:nvPr>
            <p:ph type="dt" sz="half" idx="10"/>
          </p:nvPr>
        </p:nvSpPr>
        <p:spPr/>
        <p:txBody>
          <a:bodyPr/>
          <a:lstStyle/>
          <a:p>
            <a:fld id="{E3B6D7DC-63FB-4F00-94AD-2EB66F27C538}" type="datetimeFigureOut">
              <a:rPr lang="vi-VN" smtClean="0"/>
              <a:t>25/09/2023</a:t>
            </a:fld>
            <a:endParaRPr lang="vi-VN"/>
          </a:p>
        </p:txBody>
      </p:sp>
      <p:sp>
        <p:nvSpPr>
          <p:cNvPr id="5" name="Footer Placeholder 4">
            <a:extLst>
              <a:ext uri="{FF2B5EF4-FFF2-40B4-BE49-F238E27FC236}">
                <a16:creationId xmlns:a16="http://schemas.microsoft.com/office/drawing/2014/main" id="{F10866B4-03B5-42A6-B709-640BB556015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613F90D-CC56-498B-B719-F568F7E228E7}"/>
              </a:ext>
            </a:extLst>
          </p:cNvPr>
          <p:cNvSpPr>
            <a:spLocks noGrp="1"/>
          </p:cNvSpPr>
          <p:nvPr>
            <p:ph type="sldNum" sz="quarter" idx="12"/>
          </p:nvPr>
        </p:nvSpPr>
        <p:spPr/>
        <p:txBody>
          <a:bodyPr/>
          <a:lstStyle/>
          <a:p>
            <a:fld id="{3552F4B5-ED43-4236-8906-ECB7DFBC122B}" type="slidenum">
              <a:rPr lang="vi-VN" smtClean="0"/>
              <a:t>‹#›</a:t>
            </a:fld>
            <a:endParaRPr lang="vi-VN"/>
          </a:p>
        </p:txBody>
      </p:sp>
    </p:spTree>
    <p:extLst>
      <p:ext uri="{BB962C8B-B14F-4D97-AF65-F5344CB8AC3E}">
        <p14:creationId xmlns:p14="http://schemas.microsoft.com/office/powerpoint/2010/main" val="68628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49D7-D071-4BAE-84E7-A1AB28FF810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C798A98-23E1-4A7E-96CF-950BAF34C1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7270384-53BA-4F5B-AFD7-8BE7BB9E9A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D2C87DC-AA85-4165-AD04-03CE7785A35D}"/>
              </a:ext>
            </a:extLst>
          </p:cNvPr>
          <p:cNvSpPr>
            <a:spLocks noGrp="1"/>
          </p:cNvSpPr>
          <p:nvPr>
            <p:ph type="dt" sz="half" idx="10"/>
          </p:nvPr>
        </p:nvSpPr>
        <p:spPr/>
        <p:txBody>
          <a:bodyPr/>
          <a:lstStyle/>
          <a:p>
            <a:fld id="{E3B6D7DC-63FB-4F00-94AD-2EB66F27C538}" type="datetimeFigureOut">
              <a:rPr lang="vi-VN" smtClean="0"/>
              <a:t>25/09/2023</a:t>
            </a:fld>
            <a:endParaRPr lang="vi-VN"/>
          </a:p>
        </p:txBody>
      </p:sp>
      <p:sp>
        <p:nvSpPr>
          <p:cNvPr id="6" name="Footer Placeholder 5">
            <a:extLst>
              <a:ext uri="{FF2B5EF4-FFF2-40B4-BE49-F238E27FC236}">
                <a16:creationId xmlns:a16="http://schemas.microsoft.com/office/drawing/2014/main" id="{63268E60-8FFC-4DDC-AE85-9CEA45D4E57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222D793-DE3F-4CD6-9664-9F42D80275F2}"/>
              </a:ext>
            </a:extLst>
          </p:cNvPr>
          <p:cNvSpPr>
            <a:spLocks noGrp="1"/>
          </p:cNvSpPr>
          <p:nvPr>
            <p:ph type="sldNum" sz="quarter" idx="12"/>
          </p:nvPr>
        </p:nvSpPr>
        <p:spPr/>
        <p:txBody>
          <a:bodyPr/>
          <a:lstStyle/>
          <a:p>
            <a:fld id="{3552F4B5-ED43-4236-8906-ECB7DFBC122B}" type="slidenum">
              <a:rPr lang="vi-VN" smtClean="0"/>
              <a:t>‹#›</a:t>
            </a:fld>
            <a:endParaRPr lang="vi-VN"/>
          </a:p>
        </p:txBody>
      </p:sp>
    </p:spTree>
    <p:extLst>
      <p:ext uri="{BB962C8B-B14F-4D97-AF65-F5344CB8AC3E}">
        <p14:creationId xmlns:p14="http://schemas.microsoft.com/office/powerpoint/2010/main" val="365145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6F78-CFE4-4BF2-993A-D4D4D777135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9AE6693-5AD2-49D4-B091-1A21C6820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4FBB1B-1557-42E8-8F31-6A6119AAB8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91570C3-9F78-4836-9E39-DA249F64A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568B5-98D4-4A14-AC0F-A4CDB12302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4422983-A861-4EE5-8CE7-8432AE153376}"/>
              </a:ext>
            </a:extLst>
          </p:cNvPr>
          <p:cNvSpPr>
            <a:spLocks noGrp="1"/>
          </p:cNvSpPr>
          <p:nvPr>
            <p:ph type="dt" sz="half" idx="10"/>
          </p:nvPr>
        </p:nvSpPr>
        <p:spPr/>
        <p:txBody>
          <a:bodyPr/>
          <a:lstStyle/>
          <a:p>
            <a:fld id="{E3B6D7DC-63FB-4F00-94AD-2EB66F27C538}" type="datetimeFigureOut">
              <a:rPr lang="vi-VN" smtClean="0"/>
              <a:t>25/09/2023</a:t>
            </a:fld>
            <a:endParaRPr lang="vi-VN"/>
          </a:p>
        </p:txBody>
      </p:sp>
      <p:sp>
        <p:nvSpPr>
          <p:cNvPr id="8" name="Footer Placeholder 7">
            <a:extLst>
              <a:ext uri="{FF2B5EF4-FFF2-40B4-BE49-F238E27FC236}">
                <a16:creationId xmlns:a16="http://schemas.microsoft.com/office/drawing/2014/main" id="{76AFD1AE-0644-448F-9FD4-A368A5DC0A2F}"/>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72908C5-CAD7-49D3-873C-D3F5F301F93A}"/>
              </a:ext>
            </a:extLst>
          </p:cNvPr>
          <p:cNvSpPr>
            <a:spLocks noGrp="1"/>
          </p:cNvSpPr>
          <p:nvPr>
            <p:ph type="sldNum" sz="quarter" idx="12"/>
          </p:nvPr>
        </p:nvSpPr>
        <p:spPr/>
        <p:txBody>
          <a:bodyPr/>
          <a:lstStyle/>
          <a:p>
            <a:fld id="{3552F4B5-ED43-4236-8906-ECB7DFBC122B}" type="slidenum">
              <a:rPr lang="vi-VN" smtClean="0"/>
              <a:t>‹#›</a:t>
            </a:fld>
            <a:endParaRPr lang="vi-VN"/>
          </a:p>
        </p:txBody>
      </p:sp>
    </p:spTree>
    <p:extLst>
      <p:ext uri="{BB962C8B-B14F-4D97-AF65-F5344CB8AC3E}">
        <p14:creationId xmlns:p14="http://schemas.microsoft.com/office/powerpoint/2010/main" val="49875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A485-7217-4656-A188-DD84AEE3E4B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2786DB5-DD1B-4F1C-9566-C638D221E645}"/>
              </a:ext>
            </a:extLst>
          </p:cNvPr>
          <p:cNvSpPr>
            <a:spLocks noGrp="1"/>
          </p:cNvSpPr>
          <p:nvPr>
            <p:ph type="dt" sz="half" idx="10"/>
          </p:nvPr>
        </p:nvSpPr>
        <p:spPr/>
        <p:txBody>
          <a:bodyPr/>
          <a:lstStyle/>
          <a:p>
            <a:fld id="{E3B6D7DC-63FB-4F00-94AD-2EB66F27C538}" type="datetimeFigureOut">
              <a:rPr lang="vi-VN" smtClean="0"/>
              <a:t>25/09/2023</a:t>
            </a:fld>
            <a:endParaRPr lang="vi-VN"/>
          </a:p>
        </p:txBody>
      </p:sp>
      <p:sp>
        <p:nvSpPr>
          <p:cNvPr id="4" name="Footer Placeholder 3">
            <a:extLst>
              <a:ext uri="{FF2B5EF4-FFF2-40B4-BE49-F238E27FC236}">
                <a16:creationId xmlns:a16="http://schemas.microsoft.com/office/drawing/2014/main" id="{DDA7D501-0A63-46C9-BF2A-E3D59A9A373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E13CA3A-700C-43E2-B22C-4913C323DAF7}"/>
              </a:ext>
            </a:extLst>
          </p:cNvPr>
          <p:cNvSpPr>
            <a:spLocks noGrp="1"/>
          </p:cNvSpPr>
          <p:nvPr>
            <p:ph type="sldNum" sz="quarter" idx="12"/>
          </p:nvPr>
        </p:nvSpPr>
        <p:spPr/>
        <p:txBody>
          <a:bodyPr/>
          <a:lstStyle/>
          <a:p>
            <a:fld id="{3552F4B5-ED43-4236-8906-ECB7DFBC122B}" type="slidenum">
              <a:rPr lang="vi-VN" smtClean="0"/>
              <a:t>‹#›</a:t>
            </a:fld>
            <a:endParaRPr lang="vi-VN"/>
          </a:p>
        </p:txBody>
      </p:sp>
    </p:spTree>
    <p:extLst>
      <p:ext uri="{BB962C8B-B14F-4D97-AF65-F5344CB8AC3E}">
        <p14:creationId xmlns:p14="http://schemas.microsoft.com/office/powerpoint/2010/main" val="24453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2234-5943-443C-9C5B-0B4196F7C552}"/>
              </a:ext>
            </a:extLst>
          </p:cNvPr>
          <p:cNvSpPr>
            <a:spLocks noGrp="1"/>
          </p:cNvSpPr>
          <p:nvPr>
            <p:ph type="dt" sz="half" idx="10"/>
          </p:nvPr>
        </p:nvSpPr>
        <p:spPr/>
        <p:txBody>
          <a:bodyPr/>
          <a:lstStyle/>
          <a:p>
            <a:fld id="{E3B6D7DC-63FB-4F00-94AD-2EB66F27C538}" type="datetimeFigureOut">
              <a:rPr lang="vi-VN" smtClean="0"/>
              <a:t>25/09/2023</a:t>
            </a:fld>
            <a:endParaRPr lang="vi-VN"/>
          </a:p>
        </p:txBody>
      </p:sp>
      <p:sp>
        <p:nvSpPr>
          <p:cNvPr id="3" name="Footer Placeholder 2">
            <a:extLst>
              <a:ext uri="{FF2B5EF4-FFF2-40B4-BE49-F238E27FC236}">
                <a16:creationId xmlns:a16="http://schemas.microsoft.com/office/drawing/2014/main" id="{452E225B-D35E-41BE-A33A-8E8758717F3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20A70F8-2B22-4D6F-B894-9225463CB97A}"/>
              </a:ext>
            </a:extLst>
          </p:cNvPr>
          <p:cNvSpPr>
            <a:spLocks noGrp="1"/>
          </p:cNvSpPr>
          <p:nvPr>
            <p:ph type="sldNum" sz="quarter" idx="12"/>
          </p:nvPr>
        </p:nvSpPr>
        <p:spPr/>
        <p:txBody>
          <a:bodyPr/>
          <a:lstStyle/>
          <a:p>
            <a:fld id="{3552F4B5-ED43-4236-8906-ECB7DFBC122B}" type="slidenum">
              <a:rPr lang="vi-VN" smtClean="0"/>
              <a:t>‹#›</a:t>
            </a:fld>
            <a:endParaRPr lang="vi-VN"/>
          </a:p>
        </p:txBody>
      </p:sp>
    </p:spTree>
    <p:extLst>
      <p:ext uri="{BB962C8B-B14F-4D97-AF65-F5344CB8AC3E}">
        <p14:creationId xmlns:p14="http://schemas.microsoft.com/office/powerpoint/2010/main" val="280087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38C6-BDFE-43CE-B767-22BAF8019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AC6AC5-4841-4F69-BCF9-D298161A4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5209309-8E7F-4B5F-BF2E-877EDBBC1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EF990D-A092-4DA6-87B1-F395C4FB8E75}"/>
              </a:ext>
            </a:extLst>
          </p:cNvPr>
          <p:cNvSpPr>
            <a:spLocks noGrp="1"/>
          </p:cNvSpPr>
          <p:nvPr>
            <p:ph type="dt" sz="half" idx="10"/>
          </p:nvPr>
        </p:nvSpPr>
        <p:spPr/>
        <p:txBody>
          <a:bodyPr/>
          <a:lstStyle/>
          <a:p>
            <a:fld id="{E3B6D7DC-63FB-4F00-94AD-2EB66F27C538}" type="datetimeFigureOut">
              <a:rPr lang="vi-VN" smtClean="0"/>
              <a:t>25/09/2023</a:t>
            </a:fld>
            <a:endParaRPr lang="vi-VN"/>
          </a:p>
        </p:txBody>
      </p:sp>
      <p:sp>
        <p:nvSpPr>
          <p:cNvPr id="6" name="Footer Placeholder 5">
            <a:extLst>
              <a:ext uri="{FF2B5EF4-FFF2-40B4-BE49-F238E27FC236}">
                <a16:creationId xmlns:a16="http://schemas.microsoft.com/office/drawing/2014/main" id="{BAA31F61-656D-492A-B160-CF4DE0F4B13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4E96F6-9081-4168-A2B8-99CD10EA4108}"/>
              </a:ext>
            </a:extLst>
          </p:cNvPr>
          <p:cNvSpPr>
            <a:spLocks noGrp="1"/>
          </p:cNvSpPr>
          <p:nvPr>
            <p:ph type="sldNum" sz="quarter" idx="12"/>
          </p:nvPr>
        </p:nvSpPr>
        <p:spPr/>
        <p:txBody>
          <a:bodyPr/>
          <a:lstStyle/>
          <a:p>
            <a:fld id="{3552F4B5-ED43-4236-8906-ECB7DFBC122B}" type="slidenum">
              <a:rPr lang="vi-VN" smtClean="0"/>
              <a:t>‹#›</a:t>
            </a:fld>
            <a:endParaRPr lang="vi-VN"/>
          </a:p>
        </p:txBody>
      </p:sp>
    </p:spTree>
    <p:extLst>
      <p:ext uri="{BB962C8B-B14F-4D97-AF65-F5344CB8AC3E}">
        <p14:creationId xmlns:p14="http://schemas.microsoft.com/office/powerpoint/2010/main" val="186432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32E1-699A-4E94-B448-F303F7F75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3AC6D5B-8633-407D-82AE-CCDAC13E4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2488A49-08EF-436D-8A14-BC843B944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3F2AE6-EC2F-4DA1-B418-4D28C67544DA}"/>
              </a:ext>
            </a:extLst>
          </p:cNvPr>
          <p:cNvSpPr>
            <a:spLocks noGrp="1"/>
          </p:cNvSpPr>
          <p:nvPr>
            <p:ph type="dt" sz="half" idx="10"/>
          </p:nvPr>
        </p:nvSpPr>
        <p:spPr/>
        <p:txBody>
          <a:bodyPr/>
          <a:lstStyle/>
          <a:p>
            <a:fld id="{E3B6D7DC-63FB-4F00-94AD-2EB66F27C538}" type="datetimeFigureOut">
              <a:rPr lang="vi-VN" smtClean="0"/>
              <a:t>25/09/2023</a:t>
            </a:fld>
            <a:endParaRPr lang="vi-VN"/>
          </a:p>
        </p:txBody>
      </p:sp>
      <p:sp>
        <p:nvSpPr>
          <p:cNvPr id="6" name="Footer Placeholder 5">
            <a:extLst>
              <a:ext uri="{FF2B5EF4-FFF2-40B4-BE49-F238E27FC236}">
                <a16:creationId xmlns:a16="http://schemas.microsoft.com/office/drawing/2014/main" id="{0E2278E8-C549-4C16-89DC-3299E430B45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BBC572C-931C-4F9A-9D0D-3D8CE0E198B5}"/>
              </a:ext>
            </a:extLst>
          </p:cNvPr>
          <p:cNvSpPr>
            <a:spLocks noGrp="1"/>
          </p:cNvSpPr>
          <p:nvPr>
            <p:ph type="sldNum" sz="quarter" idx="12"/>
          </p:nvPr>
        </p:nvSpPr>
        <p:spPr/>
        <p:txBody>
          <a:bodyPr/>
          <a:lstStyle/>
          <a:p>
            <a:fld id="{3552F4B5-ED43-4236-8906-ECB7DFBC122B}" type="slidenum">
              <a:rPr lang="vi-VN" smtClean="0"/>
              <a:t>‹#›</a:t>
            </a:fld>
            <a:endParaRPr lang="vi-VN"/>
          </a:p>
        </p:txBody>
      </p:sp>
    </p:spTree>
    <p:extLst>
      <p:ext uri="{BB962C8B-B14F-4D97-AF65-F5344CB8AC3E}">
        <p14:creationId xmlns:p14="http://schemas.microsoft.com/office/powerpoint/2010/main" val="397446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AE9E34-41C9-4AA0-8078-331F34CFA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AAA2837-679C-48D8-A5A6-99D870CB4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3E3968B-D69D-46B8-B307-9B6EDEC5C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6D7DC-63FB-4F00-94AD-2EB66F27C538}" type="datetimeFigureOut">
              <a:rPr lang="vi-VN" smtClean="0"/>
              <a:t>25/09/2023</a:t>
            </a:fld>
            <a:endParaRPr lang="vi-VN"/>
          </a:p>
        </p:txBody>
      </p:sp>
      <p:sp>
        <p:nvSpPr>
          <p:cNvPr id="5" name="Footer Placeholder 4">
            <a:extLst>
              <a:ext uri="{FF2B5EF4-FFF2-40B4-BE49-F238E27FC236}">
                <a16:creationId xmlns:a16="http://schemas.microsoft.com/office/drawing/2014/main" id="{2D4C1E25-E3C5-4554-A5C1-91E2A4D209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59F4009-1DF1-424B-82A6-120AD596E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2F4B5-ED43-4236-8906-ECB7DFBC122B}" type="slidenum">
              <a:rPr lang="vi-VN" smtClean="0"/>
              <a:t>‹#›</a:t>
            </a:fld>
            <a:endParaRPr lang="vi-VN"/>
          </a:p>
        </p:txBody>
      </p:sp>
    </p:spTree>
    <p:extLst>
      <p:ext uri="{BB962C8B-B14F-4D97-AF65-F5344CB8AC3E}">
        <p14:creationId xmlns:p14="http://schemas.microsoft.com/office/powerpoint/2010/main" val="384676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hyperlink" Target="http://vi.wikipedia.org/wiki/Ch%C3%B9a_M%E1%BB%99t_C%E1%BB%99t" TargetMode="External"/><Relationship Id="rId3" Type="http://schemas.openxmlformats.org/officeDocument/2006/relationships/hyperlink" Target="http://vi.wikipedia.org/wiki/Qu%E1%BB%91c_T%E1%BB%AD_Gi%C3%A1m" TargetMode="External"/><Relationship Id="rId7" Type="http://schemas.openxmlformats.org/officeDocument/2006/relationships/image" Target="http://www.phattuvietnam.net/mods/News/pic/1200718518.jpg" TargetMode="External"/><Relationship Id="rId2" Type="http://schemas.openxmlformats.org/officeDocument/2006/relationships/hyperlink" Target="http://vi.wikipedia.org/wiki/V%C4%83n_Mi%E1%BA%BFu-Qu%E1%BB%91c_T%E1%BB%AD_Gi%C3%A1m"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slide" Target="slide8.xm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vi.wikipedia.org/wiki/H%E1%BB%93_T%C3%A2y" TargetMode="External"/><Relationship Id="rId2" Type="http://schemas.openxmlformats.org/officeDocument/2006/relationships/hyperlink" Target="http://vi.wikipedia.org/wiki/Ho%C3%A0ng_th%C3%A0nh_Th%C4%83ng_Long" TargetMode="Externa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2050" name="Picture 2" descr="https://media-cdn.laodong.vn/Storage/newsportal/2017/12/28/583720/Van-Mieu-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4" y="174128"/>
            <a:ext cx="6110176" cy="5938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vietfuntravel.com.vn/image/data/Ha-Noi/Chua-mot-cot/Gioi-thieu-doi-net-ve-lich-su-chua-mot-cot-ha-noi-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3251"/>
            <a:ext cx="6096000" cy="3246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1.bp.blogspot.com/-0H841s7gxP8/XrPKmNHjM1I/AAAAAAAAkcE/B3IKEUbkup8FK2rvoo0cqXQ-gixV0784QCLcBGAsYHQ/s1600/Hinh-anh-Ho-Guom%2B%252815%25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912" y="3292497"/>
            <a:ext cx="6110177" cy="3246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8000" y="6068319"/>
            <a:ext cx="9215984" cy="584775"/>
          </a:xfrm>
          <a:prstGeom prst="rect">
            <a:avLst/>
          </a:prstGeom>
          <a:solidFill>
            <a:schemeClr val="bg1"/>
          </a:solidFill>
        </p:spPr>
        <p:txBody>
          <a:bodyPr wrap="none" rtlCol="0">
            <a:spAutoFit/>
          </a:bodyPr>
          <a:lstStyle/>
          <a:p>
            <a:r>
              <a:rPr lang="vi-VN" sz="3200" dirty="0">
                <a:latin typeface="Times New Roman" panose="02020603050405020304" pitchFamily="18" charset="0"/>
                <a:cs typeface="Times New Roman" panose="02020603050405020304" pitchFamily="18" charset="0"/>
              </a:rPr>
              <a:t>Những hình ảnh trên thuộc thành phố nào của nước ta?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1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2000"/>
                                        <p:tgtEl>
                                          <p:spTgt spid="2052"/>
                                        </p:tgtEl>
                                      </p:cBhvr>
                                    </p:animEffect>
                                  </p:childTnLst>
                                </p:cTn>
                              </p:par>
                            </p:childTnLst>
                          </p:cTn>
                        </p:par>
                        <p:par>
                          <p:cTn id="13" fill="hold">
                            <p:stCondLst>
                              <p:cond delay="2000"/>
                            </p:stCondLst>
                            <p:childTnLst>
                              <p:par>
                                <p:cTn id="14" presetID="31"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1000" fill="hold"/>
                                        <p:tgtEl>
                                          <p:spTgt spid="2050"/>
                                        </p:tgtEl>
                                        <p:attrNameLst>
                                          <p:attrName>ppt_w</p:attrName>
                                        </p:attrNameLst>
                                      </p:cBhvr>
                                      <p:tavLst>
                                        <p:tav tm="0">
                                          <p:val>
                                            <p:fltVal val="0"/>
                                          </p:val>
                                        </p:tav>
                                        <p:tav tm="100000">
                                          <p:val>
                                            <p:strVal val="#ppt_w"/>
                                          </p:val>
                                        </p:tav>
                                      </p:tavLst>
                                    </p:anim>
                                    <p:anim calcmode="lin" valueType="num">
                                      <p:cBhvr>
                                        <p:cTn id="17" dur="1000" fill="hold"/>
                                        <p:tgtEl>
                                          <p:spTgt spid="2050"/>
                                        </p:tgtEl>
                                        <p:attrNameLst>
                                          <p:attrName>ppt_h</p:attrName>
                                        </p:attrNameLst>
                                      </p:cBhvr>
                                      <p:tavLst>
                                        <p:tav tm="0">
                                          <p:val>
                                            <p:fltVal val="0"/>
                                          </p:val>
                                        </p:tav>
                                        <p:tav tm="100000">
                                          <p:val>
                                            <p:strVal val="#ppt_h"/>
                                          </p:val>
                                        </p:tav>
                                      </p:tavLst>
                                    </p:anim>
                                    <p:anim calcmode="lin" valueType="num">
                                      <p:cBhvr>
                                        <p:cTn id="18" dur="1000" fill="hold"/>
                                        <p:tgtEl>
                                          <p:spTgt spid="2050"/>
                                        </p:tgtEl>
                                        <p:attrNameLst>
                                          <p:attrName>style.rotation</p:attrName>
                                        </p:attrNameLst>
                                      </p:cBhvr>
                                      <p:tavLst>
                                        <p:tav tm="0">
                                          <p:val>
                                            <p:fltVal val="90"/>
                                          </p:val>
                                        </p:tav>
                                        <p:tav tm="100000">
                                          <p:val>
                                            <p:fltVal val="0"/>
                                          </p:val>
                                        </p:tav>
                                      </p:tavLst>
                                    </p:anim>
                                    <p:animEffect transition="in" filter="fade">
                                      <p:cBhvr>
                                        <p:cTn id="19" dur="1000"/>
                                        <p:tgtEl>
                                          <p:spTgt spid="2050"/>
                                        </p:tgtEl>
                                      </p:cBhvr>
                                    </p:animEffect>
                                  </p:childTnLst>
                                </p:cTn>
                              </p:par>
                            </p:childTnLst>
                          </p:cTn>
                        </p:par>
                        <p:par>
                          <p:cTn id="20" fill="hold">
                            <p:stCondLst>
                              <p:cond delay="3000"/>
                            </p:stCondLst>
                            <p:childTnLst>
                              <p:par>
                                <p:cTn id="21" presetID="21" presetClass="entr" presetSubtype="1" fill="hold" nodeType="after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wheel(1)">
                                      <p:cBhvr>
                                        <p:cTn id="23"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5"/>
          <p:cNvSpPr txBox="1">
            <a:spLocks noGrp="1"/>
          </p:cNvSpPr>
          <p:nvPr>
            <p:ph type="sldNum" sz="quarter" idx="12"/>
          </p:nvPr>
        </p:nvSpPr>
        <p:spPr>
          <a:xfrm>
            <a:off x="11472533" y="6120400"/>
            <a:ext cx="719600" cy="7376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10</a:t>
            </a:fld>
            <a:endParaRPr/>
          </a:p>
        </p:txBody>
      </p:sp>
      <p:pic>
        <p:nvPicPr>
          <p:cNvPr id="10" name="Picture 2" descr="img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02" y="1084564"/>
            <a:ext cx="10498596" cy="51562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86000" y="431887"/>
            <a:ext cx="7620000" cy="584775"/>
          </a:xfrm>
          <a:prstGeom prst="rect">
            <a:avLst/>
          </a:prstGeom>
          <a:solidFill>
            <a:srgbClr val="FFFF00"/>
          </a:solidFill>
        </p:spPr>
        <p:txBody>
          <a:bodyPr wrap="square">
            <a:spAutoFit/>
          </a:bodyPr>
          <a:lstStyle/>
          <a:p>
            <a:r>
              <a:rPr lang="en-US" sz="3200" dirty="0" err="1">
                <a:latin typeface="Times New Roman" panose="02020603050405020304" pitchFamily="18" charset="0"/>
                <a:cs typeface="Times New Roman" panose="02020603050405020304" pitchFamily="18" charset="0"/>
              </a:rPr>
              <a:t>Trục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Thăng</a:t>
            </a:r>
            <a:r>
              <a:rPr lang="en-US" sz="3200" dirty="0">
                <a:latin typeface="Times New Roman" panose="02020603050405020304" pitchFamily="18" charset="0"/>
                <a:cs typeface="Times New Roman" panose="02020603050405020304" pitchFamily="18" charset="0"/>
              </a:rPr>
              <a:t> Long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1010</a:t>
            </a:r>
          </a:p>
        </p:txBody>
      </p:sp>
      <p:sp>
        <p:nvSpPr>
          <p:cNvPr id="12" name="Rectangle 11"/>
          <p:cNvSpPr/>
          <p:nvPr/>
        </p:nvSpPr>
        <p:spPr>
          <a:xfrm>
            <a:off x="3879677" y="1135325"/>
            <a:ext cx="6096000" cy="461665"/>
          </a:xfrm>
          <a:prstGeom prst="rect">
            <a:avLst/>
          </a:prstGeom>
        </p:spPr>
        <p:txBody>
          <a:bodyPr>
            <a:spAutoFit/>
          </a:bodyPr>
          <a:lstStyle/>
          <a:p>
            <a:r>
              <a:rPr lang="en-US" sz="2400" dirty="0" err="1">
                <a:latin typeface="Noto Serif"/>
              </a:rPr>
              <a:t>Chính</a:t>
            </a:r>
            <a:r>
              <a:rPr lang="en-US" sz="2400" dirty="0">
                <a:latin typeface="Noto Serif"/>
              </a:rPr>
              <a:t> </a:t>
            </a:r>
            <a:r>
              <a:rPr lang="en-US" sz="2400" dirty="0" err="1">
                <a:latin typeface="Noto Serif"/>
              </a:rPr>
              <a:t>điện</a:t>
            </a:r>
            <a:r>
              <a:rPr lang="en-US" sz="2400" dirty="0">
                <a:latin typeface="Noto Serif"/>
              </a:rPr>
              <a:t> </a:t>
            </a:r>
            <a:r>
              <a:rPr lang="en-US" sz="2400" dirty="0" err="1">
                <a:latin typeface="Noto Serif"/>
              </a:rPr>
              <a:t>là</a:t>
            </a:r>
            <a:r>
              <a:rPr lang="en-US" sz="2400" dirty="0">
                <a:latin typeface="Noto Serif"/>
              </a:rPr>
              <a:t> </a:t>
            </a:r>
            <a:r>
              <a:rPr lang="en-US" sz="2400" dirty="0" err="1">
                <a:latin typeface="Noto Serif"/>
              </a:rPr>
              <a:t>điện</a:t>
            </a:r>
            <a:r>
              <a:rPr lang="en-US" sz="2400" dirty="0">
                <a:latin typeface="Noto Serif"/>
              </a:rPr>
              <a:t> </a:t>
            </a:r>
            <a:r>
              <a:rPr lang="en-US" sz="2400" dirty="0" err="1">
                <a:latin typeface="Noto Serif"/>
              </a:rPr>
              <a:t>Càn</a:t>
            </a:r>
            <a:r>
              <a:rPr lang="en-US" sz="2400" dirty="0">
                <a:latin typeface="Noto Serif"/>
              </a:rPr>
              <a:t> </a:t>
            </a:r>
            <a:r>
              <a:rPr lang="en-US" sz="2400" dirty="0" err="1">
                <a:latin typeface="Noto Serif"/>
              </a:rPr>
              <a:t>Nguyên</a:t>
            </a:r>
            <a:endParaRPr lang="en-US" sz="2400" dirty="0"/>
          </a:p>
        </p:txBody>
      </p:sp>
    </p:spTree>
    <p:extLst>
      <p:ext uri="{BB962C8B-B14F-4D97-AF65-F5344CB8AC3E}">
        <p14:creationId xmlns:p14="http://schemas.microsoft.com/office/powerpoint/2010/main" val="306763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vert="horz" wrap="square" lIns="121900" tIns="121900" rIns="121900" bIns="121900" rtlCol="0" anchor="b" anchorCtr="0">
            <a:noAutofit/>
          </a:bodyPr>
          <a:lstStyle/>
          <a:p>
            <a:r>
              <a:rPr lang="en"/>
              <a:t>Transition headline</a:t>
            </a:r>
            <a:endParaRPr/>
          </a:p>
        </p:txBody>
      </p:sp>
      <p:sp>
        <p:nvSpPr>
          <p:cNvPr id="93" name="Google Shape;93;p16"/>
          <p:cNvSpPr txBox="1">
            <a:spLocks noGrp="1"/>
          </p:cNvSpPr>
          <p:nvPr>
            <p:ph type="subTitle" idx="1"/>
          </p:nvPr>
        </p:nvSpPr>
        <p:spPr>
          <a:prstGeom prst="rect">
            <a:avLst/>
          </a:prstGeom>
        </p:spPr>
        <p:txBody>
          <a:bodyPr spcFirstLastPara="1" vert="horz" wrap="square" lIns="121900" tIns="121900" rIns="121900" bIns="121900" rtlCol="0" anchor="t" anchorCtr="0">
            <a:noAutofit/>
          </a:bodyPr>
          <a:lstStyle/>
          <a:p>
            <a:pPr marL="0" indent="0"/>
            <a:r>
              <a:rPr lang="en"/>
              <a:t>Let’s start with the first set of slides</a:t>
            </a:r>
            <a:endParaRPr/>
          </a:p>
        </p:txBody>
      </p:sp>
      <p:sp>
        <p:nvSpPr>
          <p:cNvPr id="94" name="Google Shape;94;p16"/>
          <p:cNvSpPr txBox="1"/>
          <p:nvPr/>
        </p:nvSpPr>
        <p:spPr>
          <a:xfrm>
            <a:off x="10415100" y="0"/>
            <a:ext cx="1281200" cy="1854000"/>
          </a:xfrm>
          <a:prstGeom prst="rect">
            <a:avLst/>
          </a:prstGeom>
          <a:noFill/>
          <a:ln>
            <a:noFill/>
          </a:ln>
        </p:spPr>
        <p:txBody>
          <a:bodyPr spcFirstLastPara="1" wrap="square" lIns="121900" tIns="121900" rIns="121900" bIns="121900" anchor="ctr" anchorCtr="0">
            <a:noAutofit/>
          </a:bodyPr>
          <a:lstStyle/>
          <a:p>
            <a:pPr algn="ctr"/>
            <a:r>
              <a:rPr lang="en" sz="12800">
                <a:solidFill>
                  <a:schemeClr val="dk1"/>
                </a:solidFill>
                <a:latin typeface="Raleway ExtraBold"/>
                <a:ea typeface="Raleway ExtraBold"/>
                <a:cs typeface="Raleway ExtraBold"/>
                <a:sym typeface="Raleway ExtraBold"/>
              </a:rPr>
              <a:t>1</a:t>
            </a:r>
            <a:endParaRPr sz="12800">
              <a:solidFill>
                <a:schemeClr val="dk1"/>
              </a:solidFill>
              <a:latin typeface="Raleway ExtraBold"/>
              <a:ea typeface="Raleway ExtraBold"/>
              <a:cs typeface="Raleway ExtraBold"/>
              <a:sym typeface="Raleway ExtraBold"/>
            </a:endParaRPr>
          </a:p>
        </p:txBody>
      </p:sp>
      <p:pic>
        <p:nvPicPr>
          <p:cNvPr id="6" name="Google Shape;86;p15" descr="photo-1492633423870-43d1cd2775eb"/>
          <p:cNvPicPr preferRelativeResize="0"/>
          <p:nvPr/>
        </p:nvPicPr>
        <p:blipFill rotWithShape="1">
          <a:blip r:embed="rId3">
            <a:alphaModFix/>
          </a:blip>
          <a:srcRect l="29959" t="25238" r="27296" b="10604"/>
          <a:stretch/>
        </p:blipFill>
        <p:spPr>
          <a:xfrm>
            <a:off x="10564300" y="178167"/>
            <a:ext cx="1449600" cy="1449600"/>
          </a:xfrm>
          <a:prstGeom prst="ellipse">
            <a:avLst/>
          </a:prstGeom>
          <a:noFill/>
          <a:ln>
            <a:noFill/>
          </a:ln>
        </p:spPr>
      </p:pic>
      <p:sp>
        <p:nvSpPr>
          <p:cNvPr id="7" name="Google Shape;87;p15"/>
          <p:cNvSpPr txBox="1">
            <a:spLocks/>
          </p:cNvSpPr>
          <p:nvPr/>
        </p:nvSpPr>
        <p:spPr>
          <a:xfrm>
            <a:off x="11472533" y="6120400"/>
            <a:ext cx="719600" cy="737600"/>
          </a:xfrm>
          <a:prstGeom prst="rect">
            <a:avLst/>
          </a:prstGeom>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en" sz="2400"/>
              <a:pPr algn="ctr"/>
              <a:t>11</a:t>
            </a:fld>
            <a:endParaRPr lang="en" sz="2400"/>
          </a:p>
        </p:txBody>
      </p:sp>
      <p:pic>
        <p:nvPicPr>
          <p:cNvPr id="8" name="Picture 6" descr="https://s3-ap-southeast-1.amazonaws.com/img.spiderum.com/sp-images/ad7e13e0368611eaa406cbc30bb0422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84" y="89280"/>
            <a:ext cx="11713633" cy="50182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9183" y="5107537"/>
            <a:ext cx="11908567" cy="1569660"/>
          </a:xfrm>
          <a:prstGeom prst="rect">
            <a:avLst/>
          </a:prstGeom>
          <a:solidFill>
            <a:srgbClr val="FFFF00"/>
          </a:solidFill>
        </p:spPr>
        <p:txBody>
          <a:bodyPr wrap="square">
            <a:spAutoFit/>
          </a:bodyPr>
          <a:lstStyle/>
          <a:p>
            <a:r>
              <a:rPr lang="vi-VN" sz="2400" dirty="0">
                <a:latin typeface="+mj-lt"/>
              </a:rPr>
              <a:t>Cấm thành Thăng Long theo quy hoạch năm 1029 </a:t>
            </a:r>
          </a:p>
          <a:p>
            <a:r>
              <a:rPr lang="vi-VN" sz="2400" b="1" i="1" dirty="0">
                <a:latin typeface="+mj-lt"/>
              </a:rPr>
              <a:t>1. Ngũ Phượng Tinh Lâu; 2. Điện Phụng Thiên-Lầu Chính Dương; 3. Điện Thiên An; 4. Điện Tuyên Đức; 5. Điện Diên Phúc; 6. Điện Văn Minh; 7. Điện Quảng Vũ; 8. Lầu chuông; 9. Điện Thiên Khánh; 10. Điện Trường Xuân</a:t>
            </a:r>
            <a:endParaRPr lang="en-US" sz="2400" dirty="0">
              <a:latin typeface="+mj-lt"/>
            </a:endParaRPr>
          </a:p>
        </p:txBody>
      </p:sp>
    </p:spTree>
    <p:extLst>
      <p:ext uri="{BB962C8B-B14F-4D97-AF65-F5344CB8AC3E}">
        <p14:creationId xmlns:p14="http://schemas.microsoft.com/office/powerpoint/2010/main" val="337939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875425" y="731757"/>
            <a:ext cx="10453665" cy="5312823"/>
          </a:xfrm>
          <a:prstGeom prst="rect">
            <a:avLst/>
          </a:prstGeom>
          <a:solidFill>
            <a:schemeClr val="bg1"/>
          </a:solidFill>
        </p:spPr>
        <p:txBody>
          <a:bodyPr spcFirstLastPara="1" vert="horz" wrap="square" lIns="121900" tIns="121900" rIns="121900" bIns="121900" rtlCol="0" anchor="t" anchorCtr="0">
            <a:noAutofit/>
          </a:bodyPr>
          <a:lstStyle/>
          <a:p>
            <a:pPr algn="l"/>
            <a:r>
              <a:rPr lang="vi-VN" sz="3600" dirty="0"/>
              <a:t>– Thành thăng Long chia làm hai khu: khu Hoàng thành và khu dân sự</a:t>
            </a:r>
            <a:br>
              <a:rPr lang="vi-VN" sz="3600" dirty="0"/>
            </a:br>
            <a:r>
              <a:rPr lang="vi-VN" sz="3600" dirty="0"/>
              <a:t>+ Khu Hoàng thành: Là nơi thiết triều</a:t>
            </a:r>
            <a:br>
              <a:rPr lang="vi-VN" sz="3600" dirty="0"/>
            </a:br>
            <a:r>
              <a:rPr lang="vi-VN" sz="3600" dirty="0"/>
              <a:t>=&gt;Nơi quyết định những vấn đề về chính trị của kinh thành.</a:t>
            </a:r>
            <a:br>
              <a:rPr lang="vi-VN" sz="3600" dirty="0"/>
            </a:br>
            <a:r>
              <a:rPr lang="vi-VN" sz="3600" dirty="0"/>
              <a:t>+ Khu dân sự: nơi ở của dân, nơi sản xuất nông nghiệp, thủ công nghiệp và buôn bán</a:t>
            </a:r>
            <a:br>
              <a:rPr lang="vi-VN" sz="3600" dirty="0"/>
            </a:br>
            <a:r>
              <a:rPr lang="vi-VN" sz="3600" dirty="0"/>
              <a:t>=&gt; Nơi quyết những vấn đề về kinh tế.</a:t>
            </a:r>
            <a:br>
              <a:rPr lang="vi-VN" sz="3600" dirty="0"/>
            </a:br>
            <a:r>
              <a:rPr lang="vi-VN" sz="3600" dirty="0"/>
              <a:t>– Bao quanh kinh thành là La Thành</a:t>
            </a:r>
            <a:br>
              <a:rPr lang="vi-VN" sz="3600" dirty="0"/>
            </a:br>
            <a:endParaRPr sz="3600" dirty="0"/>
          </a:p>
        </p:txBody>
      </p:sp>
      <p:sp>
        <p:nvSpPr>
          <p:cNvPr id="107" name="Google Shape;107;p18"/>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12</a:t>
            </a:fld>
            <a:endParaRPr/>
          </a:p>
        </p:txBody>
      </p:sp>
    </p:spTree>
    <p:extLst>
      <p:ext uri="{BB962C8B-B14F-4D97-AF65-F5344CB8AC3E}">
        <p14:creationId xmlns:p14="http://schemas.microsoft.com/office/powerpoint/2010/main" val="388925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randombar(horizontal)">
                                      <p:cBhvr>
                                        <p:cTn id="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914401" y="2819400"/>
            <a:ext cx="10558132" cy="1093200"/>
          </a:xfrm>
          <a:prstGeom prst="rect">
            <a:avLst/>
          </a:prstGeom>
        </p:spPr>
        <p:txBody>
          <a:bodyPr spcFirstLastPara="1" vert="horz" wrap="square" lIns="121900" tIns="121900" rIns="121900" bIns="121900" rtlCol="0" anchor="ctr" anchorCtr="0">
            <a:noAutofit/>
          </a:bodyPr>
          <a:lstStyle/>
          <a:p>
            <a:pPr marL="0" indent="0" algn="just">
              <a:buNone/>
            </a:pPr>
            <a:r>
              <a:rPr lang="vi-VN" sz="4267" i="0" dirty="0">
                <a:solidFill>
                  <a:schemeClr val="bg1"/>
                </a:solidFill>
                <a:latin typeface="Times New Roman" panose="02020603050405020304" pitchFamily="18" charset="0"/>
                <a:cs typeface="Times New Roman" panose="02020603050405020304" pitchFamily="18" charset="0"/>
              </a:rPr>
              <a:t>- Năm 1017, điện Càn Nguyên bị sét đánh, hoàng đế phải coi chầu ở điện phía đông, (điện Tập Hiền). Năm 1020, điện Tập Hiền lại bị sét đánh, hoàng đế phải coi chầu ở điện phía tây (điện Giảng Vũ). Sau đó dường như điện Càn Nguyên đã được trùng tu, vì trong loạn Tam vương vẫn thấy những ghi chép về nó. </a:t>
            </a:r>
          </a:p>
        </p:txBody>
      </p:sp>
      <p:sp>
        <p:nvSpPr>
          <p:cNvPr id="100" name="Google Shape;100;p17"/>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13</a:t>
            </a:fld>
            <a:endParaRPr/>
          </a:p>
        </p:txBody>
      </p:sp>
    </p:spTree>
    <p:extLst>
      <p:ext uri="{BB962C8B-B14F-4D97-AF65-F5344CB8AC3E}">
        <p14:creationId xmlns:p14="http://schemas.microsoft.com/office/powerpoint/2010/main" val="1049890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5E476C1-B31A-D8EF-252A-163091E7FE9D}"/>
              </a:ext>
            </a:extLst>
          </p:cNvPr>
          <p:cNvSpPr txBox="1"/>
          <p:nvPr/>
        </p:nvSpPr>
        <p:spPr>
          <a:xfrm>
            <a:off x="1128409" y="1295400"/>
            <a:ext cx="10252953" cy="3477875"/>
          </a:xfrm>
          <a:prstGeom prst="rect">
            <a:avLst/>
          </a:prstGeom>
          <a:noFill/>
        </p:spPr>
        <p:txBody>
          <a:bodyPr wrap="square">
            <a:spAutoFit/>
          </a:bodyPr>
          <a:lstStyle/>
          <a:p>
            <a:pPr algn="just"/>
            <a:r>
              <a:rPr lang="vi-VN" sz="4400" dirty="0">
                <a:solidFill>
                  <a:schemeClr val="bg1"/>
                </a:solidFill>
                <a:latin typeface="Times New Roman" panose="02020603050405020304" pitchFamily="18" charset="0"/>
                <a:cs typeface="Times New Roman" panose="02020603050405020304" pitchFamily="18" charset="0"/>
              </a:rPr>
              <a:t>-Sau loạn Tam vương, điện Càn Nguyên vì lý do khuất tất nào đó mà đã bị san </a:t>
            </a:r>
            <a:r>
              <a:rPr lang="vi-VN" sz="4400" dirty="0" err="1">
                <a:solidFill>
                  <a:schemeClr val="bg1"/>
                </a:solidFill>
                <a:latin typeface="Times New Roman" panose="02020603050405020304" pitchFamily="18" charset="0"/>
                <a:cs typeface="Times New Roman" panose="02020603050405020304" pitchFamily="18" charset="0"/>
              </a:rPr>
              <a:t>phẳng</a:t>
            </a:r>
            <a:r>
              <a:rPr lang="vi-VN" sz="4400" dirty="0">
                <a:solidFill>
                  <a:schemeClr val="bg1"/>
                </a:solidFill>
                <a:latin typeface="Times New Roman" panose="02020603050405020304" pitchFamily="18" charset="0"/>
                <a:cs typeface="Times New Roman" panose="02020603050405020304" pitchFamily="18" charset="0"/>
              </a:rPr>
              <a:t>. Đến tháng 6 năm 1029, nhân sự kiện rồng thần xuất hiện trên nền điện cũ, Thái Tông cho xây dựng lại và mở mang thêm.</a:t>
            </a:r>
          </a:p>
        </p:txBody>
      </p:sp>
    </p:spTree>
    <p:extLst>
      <p:ext uri="{BB962C8B-B14F-4D97-AF65-F5344CB8AC3E}">
        <p14:creationId xmlns:p14="http://schemas.microsoft.com/office/powerpoint/2010/main" val="422106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36CF3684-F2C0-05E7-3937-24C9B8CC338A}"/>
              </a:ext>
            </a:extLst>
          </p:cNvPr>
          <p:cNvSpPr>
            <a:spLocks noGrp="1" noChangeArrowheads="1"/>
          </p:cNvSpPr>
          <p:nvPr>
            <p:ph type="body" idx="1"/>
          </p:nvPr>
        </p:nvSpPr>
        <p:spPr>
          <a:xfrm>
            <a:off x="504641" y="75689"/>
            <a:ext cx="11175999" cy="976312"/>
          </a:xfrm>
        </p:spPr>
        <p:txBody>
          <a:bodyPr>
            <a:normAutofit/>
          </a:bodyPr>
          <a:lstStyle/>
          <a:p>
            <a:pPr algn="just">
              <a:buFontTx/>
              <a:buNone/>
            </a:pPr>
            <a:r>
              <a:rPr lang="en-US" altLang="en-US" b="1" dirty="0">
                <a:solidFill>
                  <a:srgbClr val="FF6600"/>
                </a:solidFill>
                <a:latin typeface=".VnTime" pitchFamily="34" charset="0"/>
              </a:rPr>
              <a:t>-  </a:t>
            </a:r>
            <a:r>
              <a:rPr lang="en-US" altLang="en-US" sz="3200" b="1" i="1" dirty="0" err="1">
                <a:latin typeface="Times New Roman" panose="02020603050405020304" pitchFamily="18" charset="0"/>
                <a:cs typeface="Times New Roman" panose="02020603050405020304" pitchFamily="18" charset="0"/>
              </a:rPr>
              <a:t>Ngay</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trong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thế</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kỷ</a:t>
            </a:r>
            <a:r>
              <a:rPr lang="en-US" altLang="en-US" sz="3200" b="1" i="1" dirty="0">
                <a:latin typeface="Times New Roman" panose="02020603050405020304" pitchFamily="18" charset="0"/>
                <a:cs typeface="Times New Roman" panose="02020603050405020304" pitchFamily="18" charset="0"/>
              </a:rPr>
              <a:t> XI, </a:t>
            </a:r>
            <a:r>
              <a:rPr lang="en-US" altLang="en-US" sz="3200" b="1" i="1" dirty="0" err="1">
                <a:latin typeface="Times New Roman" panose="02020603050405020304" pitchFamily="18" charset="0"/>
                <a:cs typeface="Times New Roman" panose="02020603050405020304" pitchFamily="18" charset="0"/>
              </a:rPr>
              <a:t>nhiều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công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trình</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tôn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giáo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nhanh</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chóng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được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xây</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dựng</a:t>
            </a:r>
            <a:r>
              <a:rPr lang="en-US" altLang="en-US" sz="3200" i="1" dirty="0">
                <a:latin typeface="Times New Roman" panose="02020603050405020304" pitchFamily="18" charset="0"/>
                <a:cs typeface="Times New Roman" panose="02020603050405020304" pitchFamily="18" charset="0"/>
              </a:rPr>
              <a:t>:</a:t>
            </a:r>
          </a:p>
          <a:p>
            <a:endParaRPr lang="en-US" altLang="en-US" i="1" dirty="0"/>
          </a:p>
        </p:txBody>
      </p:sp>
      <p:sp>
        <p:nvSpPr>
          <p:cNvPr id="29702" name="Text Box 6">
            <a:extLst>
              <a:ext uri="{FF2B5EF4-FFF2-40B4-BE49-F238E27FC236}">
                <a16:creationId xmlns:a16="http://schemas.microsoft.com/office/drawing/2014/main" id="{FB645BE3-1227-731F-BF85-4E89BFABB5F5}"/>
              </a:ext>
            </a:extLst>
          </p:cNvPr>
          <p:cNvSpPr txBox="1">
            <a:spLocks noChangeArrowheads="1"/>
          </p:cNvSpPr>
          <p:nvPr/>
        </p:nvSpPr>
        <p:spPr bwMode="auto">
          <a:xfrm>
            <a:off x="3800423" y="5752564"/>
            <a:ext cx="31135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dirty="0" err="1">
                <a:latin typeface=".VnArial" pitchFamily="34" charset="0"/>
              </a:rPr>
              <a:t>Tháp</a:t>
            </a:r>
            <a:r>
              <a:rPr lang="en-US" altLang="en-US" sz="2000" b="1" dirty="0">
                <a:latin typeface=".VnArial" pitchFamily="34" charset="0"/>
              </a:rPr>
              <a:t> </a:t>
            </a:r>
            <a:r>
              <a:rPr lang="en-US" altLang="en-US" sz="2000" b="1" dirty="0" err="1">
                <a:latin typeface=".VnArial" pitchFamily="34" charset="0"/>
              </a:rPr>
              <a:t>Báo</a:t>
            </a:r>
            <a:r>
              <a:rPr lang="en-US" altLang="en-US" sz="2000" b="1" dirty="0">
                <a:latin typeface=".VnArial" pitchFamily="34" charset="0"/>
              </a:rPr>
              <a:t> Thiên </a:t>
            </a:r>
            <a:r>
              <a:rPr lang="en-US" altLang="en-US" sz="1800" b="1" dirty="0"/>
              <a:t>(1057)</a:t>
            </a:r>
          </a:p>
        </p:txBody>
      </p:sp>
      <p:sp>
        <p:nvSpPr>
          <p:cNvPr id="29703" name="Text Box 7">
            <a:extLst>
              <a:ext uri="{FF2B5EF4-FFF2-40B4-BE49-F238E27FC236}">
                <a16:creationId xmlns:a16="http://schemas.microsoft.com/office/drawing/2014/main" id="{B5E9C483-9DA9-A3D4-46ED-CDCDE747B4C6}"/>
              </a:ext>
            </a:extLst>
          </p:cNvPr>
          <p:cNvSpPr txBox="1">
            <a:spLocks noChangeArrowheads="1"/>
          </p:cNvSpPr>
          <p:nvPr/>
        </p:nvSpPr>
        <p:spPr bwMode="auto">
          <a:xfrm>
            <a:off x="2444546" y="5724899"/>
            <a:ext cx="65078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err="1">
                <a:hlinkClick r:id="rId2" tooltip="Văn Miếu-Quốc Tử Giám">
                  <a:extLst>
                    <a:ext uri="{A12FA001-AC4F-418D-AE19-62706E023703}">
                      <ahyp:hlinkClr xmlns:ahyp="http://schemas.microsoft.com/office/drawing/2018/hyperlinkcolor" val="tx"/>
                    </a:ext>
                  </a:extLst>
                </a:hlinkClick>
              </a:rPr>
              <a:t>Văn</a:t>
            </a:r>
            <a:r>
              <a:rPr lang="en-US" altLang="en-US" sz="1800" b="1" dirty="0">
                <a:solidFill>
                  <a:srgbClr val="FA2B5C"/>
                </a:solidFill>
                <a:hlinkClick r:id="rId2" tooltip="Văn Miếu-Quốc Tử Giám">
                  <a:extLst>
                    <a:ext uri="{A12FA001-AC4F-418D-AE19-62706E023703}">
                      <ahyp:hlinkClr xmlns:ahyp="http://schemas.microsoft.com/office/drawing/2018/hyperlinkcolor" val="tx"/>
                    </a:ext>
                  </a:extLst>
                </a:hlinkClick>
              </a:rPr>
              <a:t> </a:t>
            </a:r>
            <a:r>
              <a:rPr lang="en-US" altLang="en-US" sz="1800" b="1" dirty="0" err="1">
                <a:hlinkClick r:id="rId2" tooltip="Văn Miếu-Quốc Tử Giám">
                  <a:extLst>
                    <a:ext uri="{A12FA001-AC4F-418D-AE19-62706E023703}">
                      <ahyp:hlinkClr xmlns:ahyp="http://schemas.microsoft.com/office/drawing/2018/hyperlinkcolor" val="tx"/>
                    </a:ext>
                  </a:extLst>
                </a:hlinkClick>
              </a:rPr>
              <a:t>Miếu</a:t>
            </a:r>
            <a:r>
              <a:rPr lang="en-US" altLang="en-US" sz="1800" b="1" dirty="0"/>
              <a:t> </a:t>
            </a:r>
            <a:r>
              <a:rPr lang="en-US" altLang="en-US" sz="1800" b="1" dirty="0" err="1"/>
              <a:t>xây</a:t>
            </a:r>
            <a:r>
              <a:rPr lang="en-US" altLang="en-US" sz="1800" b="1" dirty="0"/>
              <a:t> </a:t>
            </a:r>
            <a:r>
              <a:rPr lang="en-US" altLang="en-US" sz="1800" b="1" dirty="0" err="1"/>
              <a:t>năm</a:t>
            </a:r>
            <a:r>
              <a:rPr lang="en-US" altLang="en-US" sz="1800" b="1" dirty="0"/>
              <a:t> 1070, </a:t>
            </a:r>
            <a:r>
              <a:rPr lang="en-US" altLang="en-US" sz="1800" b="1" dirty="0">
                <a:hlinkClick r:id="rId3" tooltip="Quốc Tử Giám">
                  <a:extLst>
                    <a:ext uri="{A12FA001-AC4F-418D-AE19-62706E023703}">
                      <ahyp:hlinkClr xmlns:ahyp="http://schemas.microsoft.com/office/drawing/2018/hyperlinkcolor" val="tx"/>
                    </a:ext>
                  </a:extLst>
                </a:hlinkClick>
              </a:rPr>
              <a:t>Quốc </a:t>
            </a:r>
            <a:r>
              <a:rPr lang="en-US" altLang="en-US" sz="1800" b="1" dirty="0" err="1">
                <a:hlinkClick r:id="rId3" tooltip="Quốc Tử Giám">
                  <a:extLst>
                    <a:ext uri="{A12FA001-AC4F-418D-AE19-62706E023703}">
                      <ahyp:hlinkClr xmlns:ahyp="http://schemas.microsoft.com/office/drawing/2018/hyperlinkcolor" val="tx"/>
                    </a:ext>
                  </a:extLst>
                </a:hlinkClick>
              </a:rPr>
              <a:t>Tử</a:t>
            </a:r>
            <a:r>
              <a:rPr lang="en-US" altLang="en-US" sz="1800" b="1" dirty="0">
                <a:hlinkClick r:id="rId3" tooltip="Quốc Tử Giám">
                  <a:extLst>
                    <a:ext uri="{A12FA001-AC4F-418D-AE19-62706E023703}">
                      <ahyp:hlinkClr xmlns:ahyp="http://schemas.microsoft.com/office/drawing/2018/hyperlinkcolor" val="tx"/>
                    </a:ext>
                  </a:extLst>
                </a:hlinkClick>
              </a:rPr>
              <a:t> </a:t>
            </a:r>
            <a:r>
              <a:rPr lang="en-US" altLang="en-US" sz="1800" b="1" dirty="0" err="1">
                <a:hlinkClick r:id="rId3" tooltip="Quốc Tử Giám">
                  <a:extLst>
                    <a:ext uri="{A12FA001-AC4F-418D-AE19-62706E023703}">
                      <ahyp:hlinkClr xmlns:ahyp="http://schemas.microsoft.com/office/drawing/2018/hyperlinkcolor" val="tx"/>
                    </a:ext>
                  </a:extLst>
                </a:hlinkClick>
              </a:rPr>
              <a:t>Giám</a:t>
            </a:r>
            <a:r>
              <a:rPr lang="en-US" altLang="en-US" sz="1800" b="1" dirty="0"/>
              <a:t> </a:t>
            </a:r>
            <a:r>
              <a:rPr lang="en-US" altLang="en-US" sz="1800" b="1" dirty="0" err="1"/>
              <a:t>dựng</a:t>
            </a:r>
            <a:r>
              <a:rPr lang="en-US" altLang="en-US" sz="1800" b="1" dirty="0"/>
              <a:t> </a:t>
            </a:r>
            <a:r>
              <a:rPr lang="en-US" altLang="en-US" sz="1800" b="1" dirty="0" err="1"/>
              <a:t>năm</a:t>
            </a:r>
            <a:r>
              <a:rPr lang="en-US" altLang="en-US" sz="1800" b="1" dirty="0"/>
              <a:t> 1076.. </a:t>
            </a:r>
          </a:p>
        </p:txBody>
      </p:sp>
      <p:grpSp>
        <p:nvGrpSpPr>
          <p:cNvPr id="2" name="Group 8">
            <a:extLst>
              <a:ext uri="{FF2B5EF4-FFF2-40B4-BE49-F238E27FC236}">
                <a16:creationId xmlns:a16="http://schemas.microsoft.com/office/drawing/2014/main" id="{EF9302FC-3F42-A603-9267-ADA0DEE6CA52}"/>
              </a:ext>
            </a:extLst>
          </p:cNvPr>
          <p:cNvGrpSpPr>
            <a:grpSpLocks/>
          </p:cNvGrpSpPr>
          <p:nvPr/>
        </p:nvGrpSpPr>
        <p:grpSpPr bwMode="auto">
          <a:xfrm>
            <a:off x="508001" y="1065835"/>
            <a:ext cx="11175999" cy="5472651"/>
            <a:chOff x="-42530" y="762000"/>
            <a:chExt cx="9186530" cy="6858000"/>
          </a:xfrm>
        </p:grpSpPr>
        <p:pic>
          <p:nvPicPr>
            <p:cNvPr id="14347" name="Picture 6" descr="Toàn cảnh chùa Một Cột">
              <a:extLst>
                <a:ext uri="{FF2B5EF4-FFF2-40B4-BE49-F238E27FC236}">
                  <a16:creationId xmlns:a16="http://schemas.microsoft.com/office/drawing/2014/main" id="{1E6F8697-0A47-B55F-7322-E6EDF1541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0" y="762000"/>
              <a:ext cx="91865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Action Button: Forward or Next 2">
              <a:hlinkClick r:id="rId5" action="ppaction://hlinksldjump" highlightClick="1"/>
              <a:extLst>
                <a:ext uri="{FF2B5EF4-FFF2-40B4-BE49-F238E27FC236}">
                  <a16:creationId xmlns:a16="http://schemas.microsoft.com/office/drawing/2014/main" id="{64A53821-FB28-BA40-21DA-A1B59C42CB2C}"/>
                </a:ext>
              </a:extLst>
            </p:cNvPr>
            <p:cNvSpPr>
              <a:spLocks noChangeArrowheads="1"/>
            </p:cNvSpPr>
            <p:nvPr/>
          </p:nvSpPr>
          <p:spPr bwMode="auto">
            <a:xfrm>
              <a:off x="8482013" y="7162800"/>
              <a:ext cx="661987" cy="420688"/>
            </a:xfrm>
            <a:prstGeom prst="actionButtonForwardNex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a:latin typeface="Times New Roman" panose="02020603050405020304" pitchFamily="18" charset="0"/>
              </a:endParaRPr>
            </a:p>
          </p:txBody>
        </p:sp>
      </p:grpSp>
      <p:sp>
        <p:nvSpPr>
          <p:cNvPr id="29717" name="AutoShape 21">
            <a:extLst>
              <a:ext uri="{FF2B5EF4-FFF2-40B4-BE49-F238E27FC236}">
                <a16:creationId xmlns:a16="http://schemas.microsoft.com/office/drawing/2014/main" id="{B9224501-6AD4-4D7F-E1DF-5EA2AF20F2E1}"/>
              </a:ext>
            </a:extLst>
          </p:cNvPr>
          <p:cNvSpPr>
            <a:spLocks noChangeArrowheads="1"/>
          </p:cNvSpPr>
          <p:nvPr/>
        </p:nvSpPr>
        <p:spPr bwMode="auto">
          <a:xfrm>
            <a:off x="1727528" y="1830073"/>
            <a:ext cx="7941917" cy="2571472"/>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b="1" i="1" dirty="0" err="1">
                <a:solidFill>
                  <a:srgbClr val="FFFF00"/>
                </a:solidFill>
              </a:rPr>
              <a:t>Chỉ</a:t>
            </a:r>
            <a:r>
              <a:rPr lang="en-US" altLang="en-US" b="1" i="1" dirty="0">
                <a:solidFill>
                  <a:srgbClr val="FFFF00"/>
                </a:solidFill>
              </a:rPr>
              <a:t> </a:t>
            </a:r>
            <a:r>
              <a:rPr lang="en-US" altLang="en-US" b="1" i="1" dirty="0" err="1">
                <a:solidFill>
                  <a:srgbClr val="FFFF00"/>
                </a:solidFill>
              </a:rPr>
              <a:t>sau</a:t>
            </a:r>
            <a:r>
              <a:rPr lang="en-US" altLang="en-US" b="1" i="1" dirty="0">
                <a:solidFill>
                  <a:srgbClr val="FFFF00"/>
                </a:solidFill>
              </a:rPr>
              <a:t> </a:t>
            </a:r>
            <a:r>
              <a:rPr lang="en-US" altLang="en-US" b="1" i="1" dirty="0" err="1">
                <a:solidFill>
                  <a:srgbClr val="FFFF00"/>
                </a:solidFill>
              </a:rPr>
              <a:t>một</a:t>
            </a:r>
            <a:r>
              <a:rPr lang="en-US" altLang="en-US" b="1" i="1" dirty="0">
                <a:solidFill>
                  <a:srgbClr val="FFFF00"/>
                </a:solidFill>
              </a:rPr>
              <a:t> </a:t>
            </a:r>
            <a:r>
              <a:rPr lang="en-US" altLang="en-US" b="1" i="1" dirty="0" err="1">
                <a:solidFill>
                  <a:srgbClr val="FFFF00"/>
                </a:solidFill>
              </a:rPr>
              <a:t>thế</a:t>
            </a:r>
            <a:r>
              <a:rPr lang="en-US" altLang="en-US" b="1" i="1" dirty="0">
                <a:solidFill>
                  <a:srgbClr val="FFFF00"/>
                </a:solidFill>
              </a:rPr>
              <a:t> </a:t>
            </a:r>
            <a:r>
              <a:rPr lang="en-US" altLang="en-US" b="1" i="1" dirty="0" err="1">
                <a:solidFill>
                  <a:srgbClr val="FFFF00"/>
                </a:solidFill>
              </a:rPr>
              <a:t>kỷ</a:t>
            </a:r>
            <a:r>
              <a:rPr lang="en-US" altLang="en-US" b="1" i="1" dirty="0">
                <a:solidFill>
                  <a:srgbClr val="FFFF00"/>
                </a:solidFill>
              </a:rPr>
              <a:t>, </a:t>
            </a:r>
            <a:r>
              <a:rPr lang="en-US" altLang="en-US" b="1" i="1" dirty="0" err="1">
                <a:solidFill>
                  <a:srgbClr val="FFFF00"/>
                </a:solidFill>
              </a:rPr>
              <a:t>Thăng</a:t>
            </a:r>
            <a:r>
              <a:rPr lang="en-US" altLang="en-US" b="1" i="1" dirty="0">
                <a:solidFill>
                  <a:srgbClr val="FFFF00"/>
                </a:solidFill>
              </a:rPr>
              <a:t> Long </a:t>
            </a:r>
            <a:r>
              <a:rPr lang="en-US" altLang="en-US" b="1" i="1" dirty="0" err="1">
                <a:solidFill>
                  <a:srgbClr val="FFFF00"/>
                </a:solidFill>
              </a:rPr>
              <a:t>trở</a:t>
            </a:r>
            <a:r>
              <a:rPr lang="en-US" altLang="en-US" b="1" i="1" dirty="0">
                <a:solidFill>
                  <a:srgbClr val="FFFF00"/>
                </a:solidFill>
              </a:rPr>
              <a:t> </a:t>
            </a:r>
          </a:p>
          <a:p>
            <a:pPr algn="just">
              <a:spcBef>
                <a:spcPct val="0"/>
              </a:spcBef>
              <a:buFontTx/>
              <a:buNone/>
            </a:pPr>
            <a:r>
              <a:rPr lang="en-US" altLang="en-US" b="1" i="1" dirty="0" err="1">
                <a:solidFill>
                  <a:srgbClr val="FFFF00"/>
                </a:solidFill>
              </a:rPr>
              <a:t>thành</a:t>
            </a:r>
            <a:r>
              <a:rPr lang="en-US" altLang="en-US" b="1" i="1" dirty="0">
                <a:solidFill>
                  <a:srgbClr val="FFFF00"/>
                </a:solidFill>
              </a:rPr>
              <a:t> </a:t>
            </a:r>
            <a:r>
              <a:rPr lang="en-US" altLang="en-US" b="1" i="1" dirty="0" err="1">
                <a:solidFill>
                  <a:srgbClr val="FFFF00"/>
                </a:solidFill>
              </a:rPr>
              <a:t>trung</a:t>
            </a:r>
            <a:r>
              <a:rPr lang="en-US" altLang="en-US" b="1" i="1" dirty="0">
                <a:solidFill>
                  <a:srgbClr val="FFFF00"/>
                </a:solidFill>
              </a:rPr>
              <a:t> </a:t>
            </a:r>
            <a:r>
              <a:rPr lang="en-US" altLang="en-US" b="1" i="1" dirty="0" err="1">
                <a:solidFill>
                  <a:srgbClr val="FFFF00"/>
                </a:solidFill>
              </a:rPr>
              <a:t>tâm</a:t>
            </a:r>
            <a:r>
              <a:rPr lang="en-US" altLang="en-US" b="1" i="1" dirty="0">
                <a:solidFill>
                  <a:srgbClr val="FFFF00"/>
                </a:solidFill>
              </a:rPr>
              <a:t> </a:t>
            </a:r>
            <a:r>
              <a:rPr lang="en-US" altLang="en-US" b="1" i="1" dirty="0" err="1">
                <a:solidFill>
                  <a:srgbClr val="FFFF00"/>
                </a:solidFill>
              </a:rPr>
              <a:t>văn</a:t>
            </a:r>
            <a:r>
              <a:rPr lang="en-US" altLang="en-US" b="1" i="1" dirty="0">
                <a:solidFill>
                  <a:srgbClr val="FFFF00"/>
                </a:solidFill>
              </a:rPr>
              <a:t> </a:t>
            </a:r>
            <a:r>
              <a:rPr lang="en-US" altLang="en-US" b="1" i="1" dirty="0" err="1">
                <a:solidFill>
                  <a:srgbClr val="FFFF00"/>
                </a:solidFill>
              </a:rPr>
              <a:t>hóa</a:t>
            </a:r>
            <a:r>
              <a:rPr lang="en-US" altLang="en-US" b="1" i="1" dirty="0">
                <a:solidFill>
                  <a:srgbClr val="FFFF00"/>
                </a:solidFill>
              </a:rPr>
              <a:t> </a:t>
            </a:r>
            <a:r>
              <a:rPr lang="en-US" altLang="en-US" b="1" i="1" dirty="0" err="1">
                <a:solidFill>
                  <a:srgbClr val="FFFF00"/>
                </a:solidFill>
              </a:rPr>
              <a:t>chính</a:t>
            </a:r>
            <a:r>
              <a:rPr lang="en-US" altLang="en-US" b="1" i="1" dirty="0">
                <a:solidFill>
                  <a:srgbClr val="FFFF00"/>
                </a:solidFill>
              </a:rPr>
              <a:t> </a:t>
            </a:r>
            <a:r>
              <a:rPr lang="en-US" altLang="en-US" b="1" i="1" dirty="0" err="1">
                <a:solidFill>
                  <a:srgbClr val="FFFF00"/>
                </a:solidFill>
              </a:rPr>
              <a:t>trị</a:t>
            </a:r>
            <a:r>
              <a:rPr lang="en-US" altLang="en-US" b="1" i="1" dirty="0">
                <a:solidFill>
                  <a:srgbClr val="FFFF00"/>
                </a:solidFill>
              </a:rPr>
              <a:t> </a:t>
            </a:r>
            <a:r>
              <a:rPr lang="en-US" altLang="en-US" b="1" i="1" dirty="0" err="1">
                <a:solidFill>
                  <a:srgbClr val="FFFF00"/>
                </a:solidFill>
              </a:rPr>
              <a:t>và</a:t>
            </a:r>
            <a:r>
              <a:rPr lang="en-US" altLang="en-US" b="1" i="1" dirty="0">
                <a:solidFill>
                  <a:srgbClr val="FFFF00"/>
                </a:solidFill>
              </a:rPr>
              <a:t> </a:t>
            </a:r>
          </a:p>
          <a:p>
            <a:pPr algn="just">
              <a:spcBef>
                <a:spcPct val="0"/>
              </a:spcBef>
              <a:buFontTx/>
              <a:buNone/>
            </a:pPr>
            <a:r>
              <a:rPr lang="en-US" altLang="en-US" b="1" i="1" dirty="0" err="1">
                <a:solidFill>
                  <a:srgbClr val="FFFF00"/>
                </a:solidFill>
              </a:rPr>
              <a:t>kinh</a:t>
            </a:r>
            <a:r>
              <a:rPr lang="en-US" altLang="en-US" b="1" i="1" dirty="0">
                <a:solidFill>
                  <a:srgbClr val="FFFF00"/>
                </a:solidFill>
              </a:rPr>
              <a:t> </a:t>
            </a:r>
            <a:r>
              <a:rPr lang="en-US" altLang="en-US" b="1" i="1" dirty="0" err="1">
                <a:solidFill>
                  <a:srgbClr val="FFFF00"/>
                </a:solidFill>
              </a:rPr>
              <a:t>tế</a:t>
            </a:r>
            <a:r>
              <a:rPr lang="en-US" altLang="en-US" b="1" i="1" dirty="0">
                <a:solidFill>
                  <a:srgbClr val="FFFF00"/>
                </a:solidFill>
              </a:rPr>
              <a:t> </a:t>
            </a:r>
            <a:r>
              <a:rPr lang="en-US" altLang="en-US" b="1" i="1" dirty="0" err="1">
                <a:solidFill>
                  <a:srgbClr val="FFFF00"/>
                </a:solidFill>
              </a:rPr>
              <a:t>của</a:t>
            </a:r>
            <a:r>
              <a:rPr lang="en-US" altLang="en-US" b="1" i="1" dirty="0">
                <a:solidFill>
                  <a:srgbClr val="FFFF00"/>
                </a:solidFill>
              </a:rPr>
              <a:t> </a:t>
            </a:r>
            <a:r>
              <a:rPr lang="en-US" altLang="en-US" b="1" i="1" dirty="0" err="1">
                <a:solidFill>
                  <a:srgbClr val="FFFF00"/>
                </a:solidFill>
              </a:rPr>
              <a:t>cả</a:t>
            </a:r>
            <a:r>
              <a:rPr lang="en-US" altLang="en-US" b="1" i="1" dirty="0">
                <a:solidFill>
                  <a:srgbClr val="FFFF00"/>
                </a:solidFill>
              </a:rPr>
              <a:t> </a:t>
            </a:r>
            <a:r>
              <a:rPr lang="en-US" altLang="en-US" b="1" i="1" dirty="0" err="1">
                <a:solidFill>
                  <a:srgbClr val="FFFF00"/>
                </a:solidFill>
              </a:rPr>
              <a:t>quốc</a:t>
            </a:r>
            <a:r>
              <a:rPr lang="en-US" altLang="en-US" b="1" i="1" dirty="0">
                <a:solidFill>
                  <a:srgbClr val="FFFF00"/>
                </a:solidFill>
              </a:rPr>
              <a:t> </a:t>
            </a:r>
            <a:r>
              <a:rPr lang="en-US" altLang="en-US" b="1" i="1" dirty="0" err="1">
                <a:solidFill>
                  <a:srgbClr val="FFFF00"/>
                </a:solidFill>
              </a:rPr>
              <a:t>gia</a:t>
            </a:r>
            <a:r>
              <a:rPr lang="en-US" altLang="en-US" b="1" i="1" dirty="0">
                <a:solidFill>
                  <a:srgbClr val="FFFF00"/>
                </a:solidFill>
              </a:rPr>
              <a:t>.</a:t>
            </a:r>
          </a:p>
          <a:p>
            <a:pPr algn="ctr">
              <a:spcBef>
                <a:spcPct val="0"/>
              </a:spcBef>
              <a:buFontTx/>
              <a:buNone/>
            </a:pPr>
            <a:endParaRPr lang="en-US" altLang="en-US" sz="1800" b="1" i="1" dirty="0">
              <a:solidFill>
                <a:srgbClr val="FF3300"/>
              </a:solidFill>
            </a:endParaRPr>
          </a:p>
        </p:txBody>
      </p:sp>
      <p:pic>
        <p:nvPicPr>
          <p:cNvPr id="29718" name="Picture 22" descr="Tháp chùa Báo Ân bên Hồ Gươm">
            <a:extLst>
              <a:ext uri="{FF2B5EF4-FFF2-40B4-BE49-F238E27FC236}">
                <a16:creationId xmlns:a16="http://schemas.microsoft.com/office/drawing/2014/main" id="{49240408-DC7B-7206-BF81-5EDF9865744D}"/>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07997" y="1052002"/>
            <a:ext cx="11176000" cy="573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ộp Văn bản 3">
            <a:extLst>
              <a:ext uri="{FF2B5EF4-FFF2-40B4-BE49-F238E27FC236}">
                <a16:creationId xmlns:a16="http://schemas.microsoft.com/office/drawing/2014/main" id="{EF54D5ED-97C5-65BF-B5F0-08D035040F5C}"/>
              </a:ext>
            </a:extLst>
          </p:cNvPr>
          <p:cNvSpPr txBox="1">
            <a:spLocks noChangeArrowheads="1"/>
          </p:cNvSpPr>
          <p:nvPr/>
        </p:nvSpPr>
        <p:spPr bwMode="auto">
          <a:xfrm>
            <a:off x="3176926" y="5767554"/>
            <a:ext cx="46042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err="1"/>
              <a:t>C</a:t>
            </a:r>
            <a:r>
              <a:rPr lang="en-US" altLang="en-US" b="1" dirty="0" err="1">
                <a:hlinkClick r:id="rId8" tooltip="Chùa Một Cột">
                  <a:extLst>
                    <a:ext uri="{A12FA001-AC4F-418D-AE19-62706E023703}">
                      <ahyp:hlinkClr xmlns:ahyp="http://schemas.microsoft.com/office/drawing/2018/hyperlinkcolor" val="tx"/>
                    </a:ext>
                  </a:extLst>
                </a:hlinkClick>
              </a:rPr>
              <a:t>hùa</a:t>
            </a:r>
            <a:r>
              <a:rPr lang="en-US" altLang="en-US" b="1" dirty="0">
                <a:hlinkClick r:id="rId8" tooltip="Chùa Một Cột">
                  <a:extLst>
                    <a:ext uri="{A12FA001-AC4F-418D-AE19-62706E023703}">
                      <ahyp:hlinkClr xmlns:ahyp="http://schemas.microsoft.com/office/drawing/2018/hyperlinkcolor" val="tx"/>
                    </a:ext>
                  </a:extLst>
                </a:hlinkClick>
              </a:rPr>
              <a:t> </a:t>
            </a:r>
            <a:r>
              <a:rPr lang="en-US" altLang="en-US" b="1" dirty="0" err="1">
                <a:hlinkClick r:id="rId8" tooltip="Chùa Một Cột">
                  <a:extLst>
                    <a:ext uri="{A12FA001-AC4F-418D-AE19-62706E023703}">
                      <ahyp:hlinkClr xmlns:ahyp="http://schemas.microsoft.com/office/drawing/2018/hyperlinkcolor" val="tx"/>
                    </a:ext>
                  </a:extLst>
                </a:hlinkClick>
              </a:rPr>
              <a:t>Diên</a:t>
            </a:r>
            <a:r>
              <a:rPr lang="en-US" altLang="en-US" b="1" dirty="0">
                <a:hlinkClick r:id="rId8" tooltip="Chùa Một Cột">
                  <a:extLst>
                    <a:ext uri="{A12FA001-AC4F-418D-AE19-62706E023703}">
                      <ahyp:hlinkClr xmlns:ahyp="http://schemas.microsoft.com/office/drawing/2018/hyperlinkcolor" val="tx"/>
                    </a:ext>
                  </a:extLst>
                </a:hlinkClick>
              </a:rPr>
              <a:t> </a:t>
            </a:r>
            <a:r>
              <a:rPr lang="en-US" altLang="en-US" b="1" dirty="0" err="1">
                <a:hlinkClick r:id="rId8" tooltip="Chùa Một Cột">
                  <a:extLst>
                    <a:ext uri="{A12FA001-AC4F-418D-AE19-62706E023703}">
                      <ahyp:hlinkClr xmlns:ahyp="http://schemas.microsoft.com/office/drawing/2018/hyperlinkcolor" val="tx"/>
                    </a:ext>
                  </a:extLst>
                </a:hlinkClick>
              </a:rPr>
              <a:t>Hựu</a:t>
            </a:r>
            <a:r>
              <a:rPr lang="en-US" altLang="en-US" b="1" dirty="0"/>
              <a:t> </a:t>
            </a:r>
            <a:r>
              <a:rPr lang="en-US" altLang="en-US" b="1" dirty="0" err="1"/>
              <a:t>Tây</a:t>
            </a:r>
            <a:r>
              <a:rPr lang="en-US" altLang="en-US" b="1" dirty="0"/>
              <a:t> </a:t>
            </a:r>
            <a:r>
              <a:rPr lang="en-US" altLang="en-US" b="1" dirty="0" err="1"/>
              <a:t>hoàng</a:t>
            </a:r>
            <a:r>
              <a:rPr lang="en-US" altLang="en-US" b="1" dirty="0"/>
              <a:t> </a:t>
            </a:r>
            <a:r>
              <a:rPr lang="en-US" altLang="en-US" b="1" dirty="0" err="1"/>
              <a:t>thành</a:t>
            </a:r>
            <a:r>
              <a:rPr lang="en-US" altLang="en-US" b="1" dirty="0"/>
              <a:t> (1049) </a:t>
            </a:r>
          </a:p>
        </p:txBody>
      </p:sp>
      <p:pic>
        <p:nvPicPr>
          <p:cNvPr id="5" name="Picture 5" descr="VM%20QTG">
            <a:extLst>
              <a:ext uri="{FF2B5EF4-FFF2-40B4-BE49-F238E27FC236}">
                <a16:creationId xmlns:a16="http://schemas.microsoft.com/office/drawing/2014/main" id="{20E7E416-EBF9-1D64-5A7A-0D0B896D2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646" y="990601"/>
            <a:ext cx="11176001" cy="576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Temple_of_literature">
            <a:extLst>
              <a:ext uri="{FF2B5EF4-FFF2-40B4-BE49-F238E27FC236}">
                <a16:creationId xmlns:a16="http://schemas.microsoft.com/office/drawing/2014/main" id="{7A7C4FE9-F46A-5AB5-4570-4960533A18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354" y="990601"/>
            <a:ext cx="11175999" cy="576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717"/>
                                        </p:tgtEl>
                                        <p:attrNameLst>
                                          <p:attrName>style.visibility</p:attrName>
                                        </p:attrNameLst>
                                      </p:cBhvr>
                                      <p:to>
                                        <p:strVal val="visible"/>
                                      </p:to>
                                    </p:set>
                                    <p:animEffect transition="in" filter="wipe(down)">
                                      <p:cBhvr>
                                        <p:cTn id="7" dur="500"/>
                                        <p:tgtEl>
                                          <p:spTgt spid="297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9717"/>
                                        </p:tgtEl>
                                      </p:cBhvr>
                                    </p:animEffect>
                                    <p:set>
                                      <p:cBhvr>
                                        <p:cTn id="12" dur="1" fill="hold">
                                          <p:stCondLst>
                                            <p:cond delay="499"/>
                                          </p:stCondLst>
                                        </p:cTn>
                                        <p:tgtEl>
                                          <p:spTgt spid="29717"/>
                                        </p:tgtEl>
                                        <p:attrNameLst>
                                          <p:attrName>style.visibility</p:attrName>
                                        </p:attrNameLst>
                                      </p:cBhvr>
                                      <p:to>
                                        <p:strVal val="hidden"/>
                                      </p:to>
                                    </p:set>
                                  </p:childTnLst>
                                </p:cTn>
                              </p:par>
                            </p:childTnLst>
                          </p:cTn>
                        </p:par>
                        <p:par>
                          <p:cTn id="13" fill="hold">
                            <p:stCondLst>
                              <p:cond delay="500"/>
                            </p:stCondLst>
                            <p:childTnLst>
                              <p:par>
                                <p:cTn id="14" presetID="20" presetClass="entr" presetSubtype="0" fill="hold" nodeType="afterEffect">
                                  <p:stCondLst>
                                    <p:cond delay="0"/>
                                  </p:stCondLst>
                                  <p:childTnLst>
                                    <p:set>
                                      <p:cBhvr>
                                        <p:cTn id="15" dur="1" fill="hold">
                                          <p:stCondLst>
                                            <p:cond delay="0"/>
                                          </p:stCondLst>
                                        </p:cTn>
                                        <p:tgtEl>
                                          <p:spTgt spid="29699">
                                            <p:txEl>
                                              <p:pRg st="0" end="0"/>
                                            </p:txEl>
                                          </p:spTgt>
                                        </p:tgtEl>
                                        <p:attrNameLst>
                                          <p:attrName>style.visibility</p:attrName>
                                        </p:attrNameLst>
                                      </p:cBhvr>
                                      <p:to>
                                        <p:strVal val="visible"/>
                                      </p:to>
                                    </p:set>
                                    <p:animEffect transition="in" filter="wedge">
                                      <p:cBhvr>
                                        <p:cTn id="16" dur="2000"/>
                                        <p:tgtEl>
                                          <p:spTgt spid="29699">
                                            <p:txEl>
                                              <p:pRg st="0" end="0"/>
                                            </p:txEl>
                                          </p:spTgt>
                                        </p:tgtEl>
                                      </p:cBhvr>
                                    </p:animEffect>
                                  </p:childTnLst>
                                </p:cTn>
                              </p:par>
                            </p:childTnLst>
                          </p:cTn>
                        </p:par>
                        <p:par>
                          <p:cTn id="17" fill="hold">
                            <p:stCondLst>
                              <p:cond delay="2500"/>
                            </p:stCondLst>
                            <p:childTnLst>
                              <p:par>
                                <p:cTn id="18" presetID="6"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childTnLst>
                                    <p:set>
                                      <p:cBhvr>
                                        <p:cTn id="31" dur="1" fill="hold">
                                          <p:stCondLst>
                                            <p:cond delay="0"/>
                                          </p:stCondLst>
                                        </p:cTn>
                                        <p:tgtEl>
                                          <p:spTgt spid="29718"/>
                                        </p:tgtEl>
                                        <p:attrNameLst>
                                          <p:attrName>style.visibility</p:attrName>
                                        </p:attrNameLst>
                                      </p:cBhvr>
                                      <p:to>
                                        <p:strVal val="visible"/>
                                      </p:to>
                                    </p:set>
                                    <p:anim calcmode="lin" valueType="num">
                                      <p:cBhvr>
                                        <p:cTn id="32" dur="1000" fill="hold"/>
                                        <p:tgtEl>
                                          <p:spTgt spid="29718"/>
                                        </p:tgtEl>
                                        <p:attrNameLst>
                                          <p:attrName>ppt_w</p:attrName>
                                        </p:attrNameLst>
                                      </p:cBhvr>
                                      <p:tavLst>
                                        <p:tav tm="0">
                                          <p:val>
                                            <p:fltVal val="0"/>
                                          </p:val>
                                        </p:tav>
                                        <p:tav tm="100000">
                                          <p:val>
                                            <p:strVal val="#ppt_w"/>
                                          </p:val>
                                        </p:tav>
                                      </p:tavLst>
                                    </p:anim>
                                    <p:anim calcmode="lin" valueType="num">
                                      <p:cBhvr>
                                        <p:cTn id="33" dur="1000" fill="hold"/>
                                        <p:tgtEl>
                                          <p:spTgt spid="29718"/>
                                        </p:tgtEl>
                                        <p:attrNameLst>
                                          <p:attrName>ppt_h</p:attrName>
                                        </p:attrNameLst>
                                      </p:cBhvr>
                                      <p:tavLst>
                                        <p:tav tm="0">
                                          <p:val>
                                            <p:fltVal val="0"/>
                                          </p:val>
                                        </p:tav>
                                        <p:tav tm="100000">
                                          <p:val>
                                            <p:strVal val="#ppt_h"/>
                                          </p:val>
                                        </p:tav>
                                      </p:tavLst>
                                    </p:anim>
                                    <p:anim calcmode="lin" valueType="num">
                                      <p:cBhvr>
                                        <p:cTn id="34" dur="1000" fill="hold"/>
                                        <p:tgtEl>
                                          <p:spTgt spid="29718"/>
                                        </p:tgtEl>
                                        <p:attrNameLst>
                                          <p:attrName>style.rotation</p:attrName>
                                        </p:attrNameLst>
                                      </p:cBhvr>
                                      <p:tavLst>
                                        <p:tav tm="0">
                                          <p:val>
                                            <p:fltVal val="90"/>
                                          </p:val>
                                        </p:tav>
                                        <p:tav tm="100000">
                                          <p:val>
                                            <p:fltVal val="0"/>
                                          </p:val>
                                        </p:tav>
                                      </p:tavLst>
                                    </p:anim>
                                    <p:animEffect transition="in" filter="fade">
                                      <p:cBhvr>
                                        <p:cTn id="35" dur="1000"/>
                                        <p:tgtEl>
                                          <p:spTgt spid="29718"/>
                                        </p:tgtEl>
                                      </p:cBhvr>
                                    </p:animEffect>
                                  </p:childTnLst>
                                </p:cTn>
                              </p:par>
                              <p:par>
                                <p:cTn id="36" presetID="10" presetClass="exit" presetSubtype="0" fill="hold" grpId="1"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3" presetClass="entr" presetSubtype="16" fill="hold" grpId="0" nodeType="withEffect">
                                  <p:stCondLst>
                                    <p:cond delay="0"/>
                                  </p:stCondLst>
                                  <p:childTnLst>
                                    <p:set>
                                      <p:cBhvr>
                                        <p:cTn id="40" dur="1" fill="hold">
                                          <p:stCondLst>
                                            <p:cond delay="0"/>
                                          </p:stCondLst>
                                        </p:cTn>
                                        <p:tgtEl>
                                          <p:spTgt spid="29702"/>
                                        </p:tgtEl>
                                        <p:attrNameLst>
                                          <p:attrName>style.visibility</p:attrName>
                                        </p:attrNameLst>
                                      </p:cBhvr>
                                      <p:to>
                                        <p:strVal val="visible"/>
                                      </p:to>
                                    </p:set>
                                    <p:animEffect transition="in" filter="plus(in)">
                                      <p:cBhvr>
                                        <p:cTn id="41" dur="1000"/>
                                        <p:tgtEl>
                                          <p:spTgt spid="2970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grpId="1" nodeType="clickEffect">
                                  <p:stCondLst>
                                    <p:cond delay="0"/>
                                  </p:stCondLst>
                                  <p:childTnLst>
                                    <p:animEffect transition="out" filter="fade">
                                      <p:cBhvr>
                                        <p:cTn id="45" dur="500"/>
                                        <p:tgtEl>
                                          <p:spTgt spid="29702"/>
                                        </p:tgtEl>
                                      </p:cBhvr>
                                    </p:animEffect>
                                    <p:set>
                                      <p:cBhvr>
                                        <p:cTn id="46" dur="1" fill="hold">
                                          <p:stCondLst>
                                            <p:cond delay="499"/>
                                          </p:stCondLst>
                                        </p:cTn>
                                        <p:tgtEl>
                                          <p:spTgt spid="2970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heel(4)">
                                      <p:cBhvr>
                                        <p:cTn id="49" dur="2000"/>
                                        <p:tgtEl>
                                          <p:spTgt spid="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1" presetClass="entr" presetSubtype="4"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heel(4)">
                                      <p:cBhvr>
                                        <p:cTn id="54" dur="2000"/>
                                        <p:tgtEl>
                                          <p:spTgt spid="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6" fill="hold" grpId="0" nodeType="clickEffect">
                                  <p:stCondLst>
                                    <p:cond delay="0"/>
                                  </p:stCondLst>
                                  <p:childTnLst>
                                    <p:set>
                                      <p:cBhvr>
                                        <p:cTn id="58" dur="1" fill="hold">
                                          <p:stCondLst>
                                            <p:cond delay="0"/>
                                          </p:stCondLst>
                                        </p:cTn>
                                        <p:tgtEl>
                                          <p:spTgt spid="29703"/>
                                        </p:tgtEl>
                                        <p:attrNameLst>
                                          <p:attrName>style.visibility</p:attrName>
                                        </p:attrNameLst>
                                      </p:cBhvr>
                                      <p:to>
                                        <p:strVal val="visible"/>
                                      </p:to>
                                    </p:set>
                                    <p:animEffect transition="in" filter="barn(inHorizontal)">
                                      <p:cBhvr>
                                        <p:cTn id="59" dur="500"/>
                                        <p:tgtEl>
                                          <p:spTgt spid="2970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xit" presetSubtype="0" fill="hold" grpId="1" nodeType="clickEffect">
                                  <p:stCondLst>
                                    <p:cond delay="0"/>
                                  </p:stCondLst>
                                  <p:childTnLst>
                                    <p:animEffect transition="out" filter="fade">
                                      <p:cBhvr>
                                        <p:cTn id="63" dur="500"/>
                                        <p:tgtEl>
                                          <p:spTgt spid="29703"/>
                                        </p:tgtEl>
                                      </p:cBhvr>
                                    </p:animEffect>
                                    <p:set>
                                      <p:cBhvr>
                                        <p:cTn id="64" dur="1" fill="hold">
                                          <p:stCondLst>
                                            <p:cond delay="499"/>
                                          </p:stCondLst>
                                        </p:cTn>
                                        <p:tgtEl>
                                          <p:spTgt spid="297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2" grpId="1"/>
      <p:bldP spid="29703" grpId="0"/>
      <p:bldP spid="29703" grpId="1"/>
      <p:bldP spid="29717" grpId="0" animBg="1"/>
      <p:bldP spid="29717" grpId="1" animBg="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F1EE1BDC-E816-12CE-C96C-16B8A6CB179F}"/>
              </a:ext>
            </a:extLst>
          </p:cNvPr>
          <p:cNvSpPr txBox="1">
            <a:spLocks noChangeArrowheads="1"/>
          </p:cNvSpPr>
          <p:nvPr/>
        </p:nvSpPr>
        <p:spPr bwMode="auto">
          <a:xfrm>
            <a:off x="214010" y="482601"/>
            <a:ext cx="1178992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Khu</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hlinkClick r:id="rId2" tooltip="Hoàng thành Thăng Long">
                  <a:extLst>
                    <a:ext uri="{A12FA001-AC4F-418D-AE19-62706E023703}">
                      <ahyp:hlinkClr xmlns:ahyp="http://schemas.microsoft.com/office/drawing/2018/hyperlinkcolor" val="tx"/>
                    </a:ext>
                  </a:extLst>
                </a:hlinkClick>
              </a:rPr>
              <a:t>hoàng</a:t>
            </a:r>
            <a:r>
              <a:rPr lang="en-US" altLang="en-US" sz="3600" i="1" dirty="0">
                <a:solidFill>
                  <a:schemeClr val="bg1"/>
                </a:solidFill>
                <a:latin typeface="Times New Roman" panose="02020603050405020304" pitchFamily="18" charset="0"/>
                <a:cs typeface="Times New Roman" panose="02020603050405020304" pitchFamily="18" charset="0"/>
                <a:hlinkClick r:id="rId2" tooltip="Hoàng thành Thăng Long">
                  <a:extLst>
                    <a:ext uri="{A12FA001-AC4F-418D-AE19-62706E023703}">
                      <ahyp:hlinkClr xmlns:ahyp="http://schemas.microsoft.com/office/drawing/2018/hyperlinkcolor" val="tx"/>
                    </a:ext>
                  </a:extLst>
                </a:hlinkClick>
              </a:rPr>
              <a:t> </a:t>
            </a:r>
            <a:r>
              <a:rPr lang="en-US" altLang="en-US" sz="3600" i="1" dirty="0" err="1">
                <a:solidFill>
                  <a:schemeClr val="bg1"/>
                </a:solidFill>
                <a:latin typeface="Times New Roman" panose="02020603050405020304" pitchFamily="18" charset="0"/>
                <a:cs typeface="Times New Roman" panose="02020603050405020304" pitchFamily="18" charset="0"/>
                <a:hlinkClick r:id="rId2" tooltip="Hoàng thành Thăng Long">
                  <a:extLst>
                    <a:ext uri="{A12FA001-AC4F-418D-AE19-62706E023703}">
                      <ahyp:hlinkClr xmlns:ahyp="http://schemas.microsoft.com/office/drawing/2018/hyperlinkcolor" val="tx"/>
                    </a:ext>
                  </a:extLst>
                </a:hlinkClick>
              </a:rPr>
              <a:t>thành</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được</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xây</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dựng</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gần</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H</a:t>
            </a:r>
            <a:r>
              <a:rPr lang="en-US" altLang="en-US" sz="3600" i="1" dirty="0" err="1">
                <a:solidFill>
                  <a:schemeClr val="bg1"/>
                </a:solidFill>
                <a:latin typeface="Times New Roman" panose="02020603050405020304" pitchFamily="18" charset="0"/>
                <a:cs typeface="Times New Roman" panose="02020603050405020304" pitchFamily="18" charset="0"/>
                <a:hlinkClick r:id="rId3" tooltip="Hồ Tây">
                  <a:extLst>
                    <a:ext uri="{A12FA001-AC4F-418D-AE19-62706E023703}">
                      <ahyp:hlinkClr xmlns:ahyp="http://schemas.microsoft.com/office/drawing/2018/hyperlinkcolor" val="tx"/>
                    </a:ext>
                  </a:extLst>
                </a:hlinkClick>
              </a:rPr>
              <a:t>ồ</a:t>
            </a:r>
            <a:r>
              <a:rPr lang="en-US" altLang="en-US" sz="3600" i="1" dirty="0">
                <a:solidFill>
                  <a:schemeClr val="bg1"/>
                </a:solidFill>
                <a:latin typeface="Times New Roman" panose="02020603050405020304" pitchFamily="18" charset="0"/>
                <a:cs typeface="Times New Roman" panose="02020603050405020304" pitchFamily="18" charset="0"/>
                <a:hlinkClick r:id="rId3" tooltip="Hồ Tây">
                  <a:extLst>
                    <a:ext uri="{A12FA001-AC4F-418D-AE19-62706E023703}">
                      <ahyp:hlinkClr xmlns:ahyp="http://schemas.microsoft.com/office/drawing/2018/hyperlinkcolor" val="tx"/>
                    </a:ext>
                  </a:extLst>
                </a:hlinkClick>
              </a:rPr>
              <a:t> </a:t>
            </a:r>
            <a:r>
              <a:rPr lang="en-US" altLang="en-US" sz="3600" i="1" dirty="0" err="1">
                <a:solidFill>
                  <a:schemeClr val="bg1"/>
                </a:solidFill>
                <a:latin typeface="Times New Roman" panose="02020603050405020304" pitchFamily="18" charset="0"/>
                <a:cs typeface="Times New Roman" panose="02020603050405020304" pitchFamily="18" charset="0"/>
                <a:hlinkClick r:id="rId3" tooltip="Hồ Tây">
                  <a:extLst>
                    <a:ext uri="{A12FA001-AC4F-418D-AE19-62706E023703}">
                      <ahyp:hlinkClr xmlns:ahyp="http://schemas.microsoft.com/office/drawing/2018/hyperlinkcolor" val="tx"/>
                    </a:ext>
                  </a:extLst>
                </a:hlinkClick>
              </a:rPr>
              <a:t>Tây</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với</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cung</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điện</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hoàng</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gia</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cùng</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các</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công</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trình</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chính</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trị</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Phần</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còn</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lại</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của</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đô</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thị</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là</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khu</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dân</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cư</a:t>
            </a:r>
            <a:r>
              <a:rPr lang="en-US" altLang="en-US" sz="3600" i="1" dirty="0">
                <a:solidFill>
                  <a:schemeClr val="bg1"/>
                </a:solidFill>
                <a:latin typeface="Times New Roman" panose="02020603050405020304" pitchFamily="18" charset="0"/>
                <a:cs typeface="Times New Roman" panose="02020603050405020304" pitchFamily="18" charset="0"/>
              </a:rPr>
              <a:t>, bao </a:t>
            </a:r>
            <a:r>
              <a:rPr lang="en-US" altLang="en-US" sz="3600" i="1" dirty="0" err="1">
                <a:solidFill>
                  <a:schemeClr val="bg1"/>
                </a:solidFill>
                <a:latin typeface="Times New Roman" panose="02020603050405020304" pitchFamily="18" charset="0"/>
                <a:cs typeface="Times New Roman" panose="02020603050405020304" pitchFamily="18" charset="0"/>
              </a:rPr>
              <a:t>gồm</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các</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phường</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nông</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nghiệp</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công</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nghiệp</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và</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thương</a:t>
            </a:r>
            <a:r>
              <a:rPr lang="en-US" altLang="en-US" sz="3600" i="1" dirty="0">
                <a:solidFill>
                  <a:schemeClr val="bg1"/>
                </a:solidFill>
                <a:latin typeface="Times New Roman" panose="02020603050405020304" pitchFamily="18" charset="0"/>
                <a:cs typeface="Times New Roman" panose="02020603050405020304" pitchFamily="18" charset="0"/>
              </a:rPr>
              <a:t> </a:t>
            </a:r>
            <a:r>
              <a:rPr lang="en-US" altLang="en-US" sz="3600" i="1" dirty="0" err="1">
                <a:solidFill>
                  <a:schemeClr val="bg1"/>
                </a:solidFill>
                <a:latin typeface="Times New Roman" panose="02020603050405020304" pitchFamily="18" charset="0"/>
                <a:cs typeface="Times New Roman" panose="02020603050405020304" pitchFamily="18" charset="0"/>
              </a:rPr>
              <a:t>nghiệp</a:t>
            </a:r>
            <a:r>
              <a:rPr lang="en-US" altLang="en-US" sz="3600" i="1" dirty="0">
                <a:solidFill>
                  <a:schemeClr val="bg1"/>
                </a:solidFill>
                <a:latin typeface="Times New Roman" panose="02020603050405020304" pitchFamily="18" charset="0"/>
                <a:cs typeface="Times New Roman" panose="02020603050405020304" pitchFamily="18" charset="0"/>
              </a:rPr>
              <a:t>. </a:t>
            </a:r>
          </a:p>
        </p:txBody>
      </p:sp>
      <p:pic>
        <p:nvPicPr>
          <p:cNvPr id="4" name="Picture 8" descr="Hoàng Thành Thăng Long, tìm về cột mốc lịch sử vàng son">
            <a:extLst>
              <a:ext uri="{FF2B5EF4-FFF2-40B4-BE49-F238E27FC236}">
                <a16:creationId xmlns:a16="http://schemas.microsoft.com/office/drawing/2014/main" id="{CB1D14D5-69AE-3A40-6DAC-88D9E245B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1" y="2575481"/>
            <a:ext cx="10871200" cy="410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6BF60B5-ED02-2E1F-2471-CAE20536BD2D}"/>
              </a:ext>
            </a:extLst>
          </p:cNvPr>
          <p:cNvSpPr txBox="1"/>
          <p:nvPr/>
        </p:nvSpPr>
        <p:spPr>
          <a:xfrm>
            <a:off x="1422399" y="685801"/>
            <a:ext cx="10602773" cy="1938992"/>
          </a:xfrm>
          <a:prstGeom prst="rect">
            <a:avLst/>
          </a:prstGeom>
          <a:noFill/>
        </p:spPr>
        <p:txBody>
          <a:bodyPr wrap="square">
            <a:spAutoFit/>
          </a:bodyPr>
          <a:lstStyle/>
          <a:p>
            <a:r>
              <a:rPr lang="vi-VN" sz="4000" dirty="0">
                <a:solidFill>
                  <a:schemeClr val="bg1"/>
                </a:solidFill>
                <a:latin typeface="Times New Roman" panose="02020603050405020304" pitchFamily="18" charset="0"/>
                <a:cs typeface="Times New Roman" panose="02020603050405020304" pitchFamily="18" charset="0"/>
              </a:rPr>
              <a:t>-Đến năm 1230, Thăng Long được nhà Trần chia thành 61 phường tập trung theo ngành nghề sản xuất. </a:t>
            </a:r>
          </a:p>
        </p:txBody>
      </p:sp>
      <p:sp>
        <p:nvSpPr>
          <p:cNvPr id="7" name="Hộp Văn bản 6">
            <a:extLst>
              <a:ext uri="{FF2B5EF4-FFF2-40B4-BE49-F238E27FC236}">
                <a16:creationId xmlns:a16="http://schemas.microsoft.com/office/drawing/2014/main" id="{8854869A-207A-64B0-96D3-4ED19A0FF39D}"/>
              </a:ext>
            </a:extLst>
          </p:cNvPr>
          <p:cNvSpPr txBox="1"/>
          <p:nvPr/>
        </p:nvSpPr>
        <p:spPr>
          <a:xfrm>
            <a:off x="1422400" y="2616200"/>
            <a:ext cx="10056238" cy="2554545"/>
          </a:xfrm>
          <a:prstGeom prst="rect">
            <a:avLst/>
          </a:prstGeom>
          <a:noFill/>
        </p:spPr>
        <p:txBody>
          <a:bodyPr wrap="square">
            <a:spAutoFit/>
          </a:bodyPr>
          <a:lstStyle/>
          <a:p>
            <a:pPr algn="just"/>
            <a:r>
              <a:rPr lang="vi-VN" sz="4000" dirty="0">
                <a:solidFill>
                  <a:schemeClr val="bg1"/>
                </a:solidFill>
                <a:latin typeface="Times New Roman" panose="02020603050405020304" pitchFamily="18" charset="0"/>
                <a:cs typeface="Times New Roman" panose="02020603050405020304" pitchFamily="18" charset="0"/>
              </a:rPr>
              <a:t>-Năm 1400, Hồ Quý Ly lập ra nhà Hồ và cho xây dựng kinh đô ở Tây Đô</a:t>
            </a:r>
            <a:br>
              <a:rPr lang="vi-VN" sz="4000" dirty="0">
                <a:solidFill>
                  <a:schemeClr val="bg1"/>
                </a:solidFill>
                <a:latin typeface="Times New Roman" panose="02020603050405020304" pitchFamily="18" charset="0"/>
                <a:cs typeface="Times New Roman" panose="02020603050405020304" pitchFamily="18" charset="0"/>
              </a:rPr>
            </a:br>
            <a:r>
              <a:rPr lang="vi-VN" sz="4000" dirty="0">
                <a:solidFill>
                  <a:schemeClr val="bg1"/>
                </a:solidFill>
                <a:latin typeface="Times New Roman" panose="02020603050405020304" pitchFamily="18" charset="0"/>
                <a:cs typeface="Times New Roman" panose="02020603050405020304" pitchFamily="18" charset="0"/>
              </a:rPr>
              <a:t>(Thanh </a:t>
            </a:r>
            <a:r>
              <a:rPr lang="vi-VN" sz="4000" dirty="0" err="1">
                <a:solidFill>
                  <a:schemeClr val="bg1"/>
                </a:solidFill>
                <a:latin typeface="Times New Roman" panose="02020603050405020304" pitchFamily="18" charset="0"/>
                <a:cs typeface="Times New Roman" panose="02020603050405020304" pitchFamily="18" charset="0"/>
              </a:rPr>
              <a:t>Hoá</a:t>
            </a:r>
            <a:r>
              <a:rPr lang="vi-VN" sz="4000" dirty="0">
                <a:solidFill>
                  <a:schemeClr val="bg1"/>
                </a:solidFill>
                <a:latin typeface="Times New Roman" panose="02020603050405020304" pitchFamily="18" charset="0"/>
                <a:cs typeface="Times New Roman" panose="02020603050405020304" pitchFamily="18" charset="0"/>
              </a:rPr>
              <a:t>), Thăng Long được đổi tên là Đông Đô. </a:t>
            </a:r>
          </a:p>
        </p:txBody>
      </p:sp>
    </p:spTree>
    <p:extLst>
      <p:ext uri="{BB962C8B-B14F-4D97-AF65-F5344CB8AC3E}">
        <p14:creationId xmlns:p14="http://schemas.microsoft.com/office/powerpoint/2010/main" val="416116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A0F27417-0871-9DA6-8511-6777EDD7A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42" y="1215813"/>
            <a:ext cx="11347116" cy="5642187"/>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2">
            <a:extLst>
              <a:ext uri="{FF2B5EF4-FFF2-40B4-BE49-F238E27FC236}">
                <a16:creationId xmlns:a16="http://schemas.microsoft.com/office/drawing/2014/main" id="{AD4BED94-0AD2-511C-A12D-AF9B659660A3}"/>
              </a:ext>
            </a:extLst>
          </p:cNvPr>
          <p:cNvSpPr txBox="1">
            <a:spLocks noChangeArrowheads="1"/>
          </p:cNvSpPr>
          <p:nvPr/>
        </p:nvSpPr>
        <p:spPr bwMode="auto">
          <a:xfrm>
            <a:off x="1320801" y="300566"/>
            <a:ext cx="89368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altLang="en-US" sz="4800" b="1" dirty="0" err="1">
                <a:solidFill>
                  <a:schemeClr val="bg1"/>
                </a:solidFill>
                <a:latin typeface="+mj-lt"/>
              </a:rPr>
              <a:t>Toàn</a:t>
            </a:r>
            <a:r>
              <a:rPr lang="vi-VN" altLang="en-US" sz="4800" b="1" dirty="0">
                <a:solidFill>
                  <a:schemeClr val="bg1"/>
                </a:solidFill>
                <a:latin typeface="+mj-lt"/>
              </a:rPr>
              <a:t> </a:t>
            </a:r>
            <a:r>
              <a:rPr lang="vi-VN" altLang="en-US" sz="4800" b="1" dirty="0" err="1">
                <a:solidFill>
                  <a:schemeClr val="bg1"/>
                </a:solidFill>
                <a:latin typeface="+mj-lt"/>
              </a:rPr>
              <a:t>cảnh</a:t>
            </a:r>
            <a:r>
              <a:rPr lang="vi-VN" altLang="en-US" sz="4800" b="1" dirty="0">
                <a:solidFill>
                  <a:schemeClr val="bg1"/>
                </a:solidFill>
                <a:latin typeface="+mj-lt"/>
              </a:rPr>
              <a:t> </a:t>
            </a:r>
            <a:r>
              <a:rPr lang="vi-VN" altLang="en-US" sz="4800" b="1" dirty="0" err="1">
                <a:solidFill>
                  <a:schemeClr val="bg1"/>
                </a:solidFill>
                <a:latin typeface="+mj-lt"/>
              </a:rPr>
              <a:t>thành</a:t>
            </a:r>
            <a:r>
              <a:rPr lang="vi-VN" altLang="en-US" sz="4800" b="1" dirty="0">
                <a:solidFill>
                  <a:schemeClr val="bg1"/>
                </a:solidFill>
                <a:latin typeface="+mj-lt"/>
              </a:rPr>
              <a:t> </a:t>
            </a:r>
            <a:r>
              <a:rPr lang="vi-VN" altLang="en-US" sz="4800" b="1" dirty="0" err="1">
                <a:solidFill>
                  <a:schemeClr val="bg1"/>
                </a:solidFill>
                <a:latin typeface="+mj-lt"/>
              </a:rPr>
              <a:t>nhà</a:t>
            </a:r>
            <a:r>
              <a:rPr lang="vi-VN" altLang="en-US" sz="4800" b="1" dirty="0">
                <a:solidFill>
                  <a:schemeClr val="bg1"/>
                </a:solidFill>
                <a:latin typeface="+mj-lt"/>
              </a:rPr>
              <a:t> </a:t>
            </a:r>
            <a:r>
              <a:rPr lang="vi-VN" altLang="en-US" sz="4800" b="1" dirty="0" err="1">
                <a:solidFill>
                  <a:schemeClr val="bg1"/>
                </a:solidFill>
                <a:latin typeface="+mj-lt"/>
              </a:rPr>
              <a:t>Hồ</a:t>
            </a:r>
            <a:endParaRPr lang="en-US" altLang="en-US" sz="4800" b="1" dirty="0">
              <a:solidFill>
                <a:schemeClr val="bg1"/>
              </a:solidFill>
              <a:latin typeface="+mj-lt"/>
            </a:endParaRPr>
          </a:p>
        </p:txBody>
      </p:sp>
    </p:spTree>
    <p:extLst>
      <p:ext uri="{BB962C8B-B14F-4D97-AF65-F5344CB8AC3E}">
        <p14:creationId xmlns:p14="http://schemas.microsoft.com/office/powerpoint/2010/main" val="168995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ành nhà Hồ - Khám phá di tích lịch sử nổi tiếng xứ Thanh">
            <a:extLst>
              <a:ext uri="{FF2B5EF4-FFF2-40B4-BE49-F238E27FC236}">
                <a16:creationId xmlns:a16="http://schemas.microsoft.com/office/drawing/2014/main" id="{EE593A2D-890A-D634-C404-3DD466B39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47417"/>
            <a:ext cx="10972800" cy="5626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ành nhà Hồ - Một kiến trúc độc đáo về thành lũy bằng đá ...">
            <a:extLst>
              <a:ext uri="{FF2B5EF4-FFF2-40B4-BE49-F238E27FC236}">
                <a16:creationId xmlns:a16="http://schemas.microsoft.com/office/drawing/2014/main" id="{C217FCD3-8DEB-FCCB-47B6-D04905C88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1" y="440917"/>
            <a:ext cx="11175999" cy="5892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ảnh thanh bình ở di sản Thành nhà Hồ">
            <a:extLst>
              <a:ext uri="{FF2B5EF4-FFF2-40B4-BE49-F238E27FC236}">
                <a16:creationId xmlns:a16="http://schemas.microsoft.com/office/drawing/2014/main" id="{0B95566E-DDB3-8E9E-7C7F-67CD0EE89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99" y="388815"/>
            <a:ext cx="11175999" cy="59761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 tích Thành Nhà Hồ – Tòa thành kiến trúc đá “độc nhất vô nhị” – Mega Story">
            <a:extLst>
              <a:ext uri="{FF2B5EF4-FFF2-40B4-BE49-F238E27FC236}">
                <a16:creationId xmlns:a16="http://schemas.microsoft.com/office/drawing/2014/main" id="{3DF3375F-F9A1-EB71-1F92-37BB1CA2FE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52" y="300893"/>
            <a:ext cx="11301049" cy="625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8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1000" fill="hold"/>
                                        <p:tgtEl>
                                          <p:spTgt spid="1030"/>
                                        </p:tgtEl>
                                        <p:attrNameLst>
                                          <p:attrName>ppt_w</p:attrName>
                                        </p:attrNameLst>
                                      </p:cBhvr>
                                      <p:tavLst>
                                        <p:tav tm="0">
                                          <p:val>
                                            <p:fltVal val="0"/>
                                          </p:val>
                                        </p:tav>
                                        <p:tav tm="100000">
                                          <p:val>
                                            <p:strVal val="#ppt_w"/>
                                          </p:val>
                                        </p:tav>
                                      </p:tavLst>
                                    </p:anim>
                                    <p:anim calcmode="lin" valueType="num">
                                      <p:cBhvr>
                                        <p:cTn id="13" dur="1000" fill="hold"/>
                                        <p:tgtEl>
                                          <p:spTgt spid="1030"/>
                                        </p:tgtEl>
                                        <p:attrNameLst>
                                          <p:attrName>ppt_h</p:attrName>
                                        </p:attrNameLst>
                                      </p:cBhvr>
                                      <p:tavLst>
                                        <p:tav tm="0">
                                          <p:val>
                                            <p:fltVal val="0"/>
                                          </p:val>
                                        </p:tav>
                                        <p:tav tm="100000">
                                          <p:val>
                                            <p:strVal val="#ppt_h"/>
                                          </p:val>
                                        </p:tav>
                                      </p:tavLst>
                                    </p:anim>
                                    <p:anim calcmode="lin" valueType="num">
                                      <p:cBhvr>
                                        <p:cTn id="14" dur="1000" fill="hold"/>
                                        <p:tgtEl>
                                          <p:spTgt spid="1030"/>
                                        </p:tgtEl>
                                        <p:attrNameLst>
                                          <p:attrName>style.rotation</p:attrName>
                                        </p:attrNameLst>
                                      </p:cBhvr>
                                      <p:tavLst>
                                        <p:tav tm="0">
                                          <p:val>
                                            <p:fltVal val="90"/>
                                          </p:val>
                                        </p:tav>
                                        <p:tav tm="100000">
                                          <p:val>
                                            <p:fltVal val="0"/>
                                          </p:val>
                                        </p:tav>
                                      </p:tavLst>
                                    </p:anim>
                                    <p:animEffect transition="in" filter="fade">
                                      <p:cBhvr>
                                        <p:cTn id="15" dur="10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wheel(1)">
                                      <p:cBhvr>
                                        <p:cTn id="20"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1080244" y="1295400"/>
            <a:ext cx="9797309" cy="3578400"/>
          </a:xfrm>
          <a:prstGeom prst="rect">
            <a:avLst/>
          </a:prstGeom>
        </p:spPr>
        <p:txBody>
          <a:bodyPr spcFirstLastPara="1" vert="horz" wrap="square" lIns="121900" tIns="121900" rIns="121900" bIns="121900" rtlCol="0" anchor="b" anchorCtr="0">
            <a:noAutofit/>
          </a:bodyPr>
          <a:lstStyle/>
          <a:p>
            <a:pPr algn="ctr"/>
            <a:r>
              <a:rPr lang="vi-VN" dirty="0">
                <a:solidFill>
                  <a:schemeClr val="bg1"/>
                </a:solidFill>
                <a:latin typeface="+mj-lt"/>
              </a:rPr>
              <a:t>Chủ đề 1: </a:t>
            </a:r>
            <a:br>
              <a:rPr lang="vi-VN" dirty="0">
                <a:solidFill>
                  <a:schemeClr val="bg1"/>
                </a:solidFill>
                <a:latin typeface="+mj-lt"/>
              </a:rPr>
            </a:br>
            <a:r>
              <a:rPr lang="vi-VN" sz="5867" dirty="0">
                <a:solidFill>
                  <a:schemeClr val="bg1"/>
                </a:solidFill>
              </a:rPr>
              <a:t>Lịch sử Hà Nội từ thế kỉ X đến thế kỉ XV</a:t>
            </a:r>
            <a:endParaRPr sz="5867" dirty="0">
              <a:solidFill>
                <a:schemeClr val="bg1"/>
              </a:solidFill>
            </a:endParaRPr>
          </a:p>
        </p:txBody>
      </p:sp>
      <p:grpSp>
        <p:nvGrpSpPr>
          <p:cNvPr id="62" name="Google Shape;62;p13"/>
          <p:cNvGrpSpPr/>
          <p:nvPr/>
        </p:nvGrpSpPr>
        <p:grpSpPr>
          <a:xfrm>
            <a:off x="10486211" y="494902"/>
            <a:ext cx="1195019" cy="1195085"/>
            <a:chOff x="570875" y="4322250"/>
            <a:chExt cx="443300" cy="443325"/>
          </a:xfrm>
        </p:grpSpPr>
        <p:sp>
          <p:nvSpPr>
            <p:cNvPr id="63" name="Google Shape;63;p13"/>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4" name="Google Shape;64;p13"/>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5" name="Google Shape;65;p13"/>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6" name="Google Shape;66;p13"/>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99888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0018A8BB-AAD6-C968-AB18-9731EC762082}"/>
              </a:ext>
            </a:extLst>
          </p:cNvPr>
          <p:cNvSpPr txBox="1"/>
          <p:nvPr/>
        </p:nvSpPr>
        <p:spPr>
          <a:xfrm>
            <a:off x="1422399" y="1193800"/>
            <a:ext cx="9978417" cy="3170099"/>
          </a:xfrm>
          <a:prstGeom prst="rect">
            <a:avLst/>
          </a:prstGeom>
          <a:noFill/>
        </p:spPr>
        <p:txBody>
          <a:bodyPr wrap="square">
            <a:spAutoFit/>
          </a:bodyPr>
          <a:lstStyle/>
          <a:p>
            <a:pPr algn="just"/>
            <a:r>
              <a:rPr lang="vi-VN" sz="4000" dirty="0">
                <a:solidFill>
                  <a:schemeClr val="bg1"/>
                </a:solidFill>
                <a:latin typeface="Times New Roman" panose="02020603050405020304" pitchFamily="18" charset="0"/>
                <a:cs typeface="Times New Roman" panose="02020603050405020304" pitchFamily="18" charset="0"/>
              </a:rPr>
              <a:t>-Năm 1407, nhà Hồ suy vong, nước ta rơi vào ách đô hộ của nhà Minh, đặt tên nước ta thành quận Giao Chỉ, đàn </a:t>
            </a:r>
            <a:r>
              <a:rPr lang="vi-VN" sz="4000" dirty="0" err="1">
                <a:solidFill>
                  <a:schemeClr val="bg1"/>
                </a:solidFill>
                <a:latin typeface="Times New Roman" panose="02020603050405020304" pitchFamily="18" charset="0"/>
                <a:cs typeface="Times New Roman" panose="02020603050405020304" pitchFamily="18" charset="0"/>
              </a:rPr>
              <a:t>áp,bóc</a:t>
            </a:r>
            <a:r>
              <a:rPr lang="vi-VN" sz="4000" dirty="0">
                <a:solidFill>
                  <a:schemeClr val="bg1"/>
                </a:solidFill>
                <a:latin typeface="Times New Roman" panose="02020603050405020304" pitchFamily="18" charset="0"/>
                <a:cs typeface="Times New Roman" panose="02020603050405020304" pitchFamily="18" charset="0"/>
              </a:rPr>
              <a:t> lột nhân dân ta. Đông Đô bị đổi tên thành Đông Quan. </a:t>
            </a:r>
            <a:br>
              <a:rPr lang="vi-VN" sz="4000" dirty="0">
                <a:solidFill>
                  <a:schemeClr val="bg1"/>
                </a:solidFill>
                <a:latin typeface="Times New Roman" panose="02020603050405020304" pitchFamily="18" charset="0"/>
                <a:cs typeface="Times New Roman" panose="02020603050405020304" pitchFamily="18" charset="0"/>
              </a:rPr>
            </a:br>
            <a:endParaRPr lang="vi-VN"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69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5DB8-FD7D-4ED3-B859-E696583E5B79}"/>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11748417-60BE-4325-A549-6C47A0043BC7}"/>
              </a:ext>
            </a:extLst>
          </p:cNvPr>
          <p:cNvSpPr>
            <a:spLocks noGrp="1"/>
          </p:cNvSpPr>
          <p:nvPr>
            <p:ph type="subTitle" idx="1"/>
          </p:nvPr>
        </p:nvSpPr>
        <p:spPr/>
        <p:txBody>
          <a:bodyPr/>
          <a:lstStyle/>
          <a:p>
            <a:endParaRPr lang="vi-VN"/>
          </a:p>
        </p:txBody>
      </p:sp>
    </p:spTree>
    <p:extLst>
      <p:ext uri="{BB962C8B-B14F-4D97-AF65-F5344CB8AC3E}">
        <p14:creationId xmlns:p14="http://schemas.microsoft.com/office/powerpoint/2010/main" val="153661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1B70652-EDF4-8BDE-F6A1-8A2DB2DD1A30}"/>
              </a:ext>
            </a:extLst>
          </p:cNvPr>
          <p:cNvSpPr txBox="1"/>
          <p:nvPr/>
        </p:nvSpPr>
        <p:spPr>
          <a:xfrm>
            <a:off x="1657350" y="1498600"/>
            <a:ext cx="9658350" cy="4154984"/>
          </a:xfrm>
          <a:prstGeom prst="rect">
            <a:avLst/>
          </a:prstGeom>
          <a:noFill/>
        </p:spPr>
        <p:txBody>
          <a:bodyPr wrap="square">
            <a:spAutoFit/>
          </a:bodyPr>
          <a:lstStyle/>
          <a:p>
            <a:pPr algn="just"/>
            <a:r>
              <a:rPr lang="vi-VN" sz="6000" dirty="0">
                <a:solidFill>
                  <a:schemeClr val="bg1"/>
                </a:solidFill>
                <a:latin typeface="+mj-lt"/>
              </a:rPr>
              <a:t>Quan sát các công trình kiến trúc dưới đây và trình bày hiểu biết của em </a:t>
            </a:r>
            <a:br>
              <a:rPr lang="vi-VN" sz="6000" dirty="0">
                <a:solidFill>
                  <a:schemeClr val="bg1"/>
                </a:solidFill>
                <a:latin typeface="+mj-lt"/>
              </a:rPr>
            </a:br>
            <a:r>
              <a:rPr lang="vi-VN" sz="6000" dirty="0">
                <a:solidFill>
                  <a:schemeClr val="bg1"/>
                </a:solidFill>
                <a:latin typeface="+mj-lt"/>
              </a:rPr>
              <a:t>về lịch sử Hà Nội ? </a:t>
            </a:r>
            <a:br>
              <a:rPr lang="vi-VN" sz="2400" dirty="0"/>
            </a:br>
            <a:endParaRPr lang="vi-VN" sz="2400" dirty="0"/>
          </a:p>
        </p:txBody>
      </p:sp>
    </p:spTree>
    <p:extLst>
      <p:ext uri="{BB962C8B-B14F-4D97-AF65-F5344CB8AC3E}">
        <p14:creationId xmlns:p14="http://schemas.microsoft.com/office/powerpoint/2010/main" val="124139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Văn Miếu Quốc Tử Giám - Di tích văn hóa lịch sử tại Hà Nội - Vntrip.vn">
            <a:extLst>
              <a:ext uri="{FF2B5EF4-FFF2-40B4-BE49-F238E27FC236}">
                <a16:creationId xmlns:a16="http://schemas.microsoft.com/office/drawing/2014/main" id="{EEA40955-8207-485F-5E30-B8827C542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685800"/>
            <a:ext cx="6908800" cy="4775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ùa Một Cột biểu tượng nghìn năm văn hiến giữa Thủ đô">
            <a:extLst>
              <a:ext uri="{FF2B5EF4-FFF2-40B4-BE49-F238E27FC236}">
                <a16:creationId xmlns:a16="http://schemas.microsoft.com/office/drawing/2014/main" id="{131EC872-EE52-5C51-6D29-BD6AD8E26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799" y="673447"/>
            <a:ext cx="7518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Đền Quán Thánh - Nơi thờ vị thần “trấn Bắc” của kinh thành ...">
            <a:extLst>
              <a:ext uri="{FF2B5EF4-FFF2-40B4-BE49-F238E27FC236}">
                <a16:creationId xmlns:a16="http://schemas.microsoft.com/office/drawing/2014/main" id="{0C959BA6-EA1C-1024-C4A7-4F4529D7A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758" y="695569"/>
            <a:ext cx="8688484" cy="49686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oàng Thành Thăng Long, tìm về cột mốc lịch sử vàng son">
            <a:extLst>
              <a:ext uri="{FF2B5EF4-FFF2-40B4-BE49-F238E27FC236}">
                <a16:creationId xmlns:a16="http://schemas.microsoft.com/office/drawing/2014/main" id="{13B42ED3-6446-594B-2CC8-8D5145823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001" y="634350"/>
            <a:ext cx="10412284" cy="560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49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69B1C35-E9A0-4268-9E6F-F2208DCFD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3" y="27433"/>
            <a:ext cx="4572009" cy="6096012"/>
          </a:xfrm>
          <a:prstGeom prst="rect">
            <a:avLst/>
          </a:prstGeom>
        </p:spPr>
      </p:pic>
      <p:sp>
        <p:nvSpPr>
          <p:cNvPr id="6" name="ValueShape1">
            <a:extLst>
              <a:ext uri="{FF2B5EF4-FFF2-40B4-BE49-F238E27FC236}">
                <a16:creationId xmlns:a16="http://schemas.microsoft.com/office/drawing/2014/main" id="{E17F4AC4-A6A1-4BFC-AE11-34DA8E79FE84}"/>
              </a:ext>
            </a:extLst>
          </p:cNvPr>
          <p:cNvSpPr/>
          <p:nvPr/>
        </p:nvSpPr>
        <p:spPr bwMode="auto">
          <a:xfrm rot="10800000">
            <a:off x="3763360" y="584198"/>
            <a:ext cx="6335237" cy="6325903"/>
          </a:xfrm>
          <a:custGeom>
            <a:avLst/>
            <a:gdLst>
              <a:gd name="connsiteX0" fmla="*/ 825500 w 2052462"/>
              <a:gd name="connsiteY0" fmla="*/ 0 h 2453924"/>
              <a:gd name="connsiteX1" fmla="*/ 2052462 w 2052462"/>
              <a:gd name="connsiteY1" fmla="*/ 1226962 h 2453924"/>
              <a:gd name="connsiteX2" fmla="*/ 825500 w 2052462"/>
              <a:gd name="connsiteY2" fmla="*/ 2453924 h 2453924"/>
              <a:gd name="connsiteX3" fmla="*/ 45039 w 2052462"/>
              <a:gd name="connsiteY3" fmla="*/ 2173746 h 2453924"/>
              <a:gd name="connsiteX4" fmla="*/ 0 w 2052462"/>
              <a:gd name="connsiteY4" fmla="*/ 2132812 h 2453924"/>
              <a:gd name="connsiteX5" fmla="*/ 42093 w 2052462"/>
              <a:gd name="connsiteY5" fmla="*/ 2094555 h 2453924"/>
              <a:gd name="connsiteX6" fmla="*/ 191916 w 2052462"/>
              <a:gd name="connsiteY6" fmla="*/ 1912968 h 2453924"/>
              <a:gd name="connsiteX7" fmla="*/ 235656 w 2052462"/>
              <a:gd name="connsiteY7" fmla="*/ 1832383 h 2453924"/>
              <a:gd name="connsiteX8" fmla="*/ 352362 w 2052462"/>
              <a:gd name="connsiteY8" fmla="*/ 1928674 h 2453924"/>
              <a:gd name="connsiteX9" fmla="*/ 825500 w 2052462"/>
              <a:gd name="connsiteY9" fmla="*/ 2073198 h 2453924"/>
              <a:gd name="connsiteX10" fmla="*/ 1671736 w 2052462"/>
              <a:gd name="connsiteY10" fmla="*/ 1226962 h 2453924"/>
              <a:gd name="connsiteX11" fmla="*/ 825500 w 2052462"/>
              <a:gd name="connsiteY11" fmla="*/ 380726 h 2453924"/>
              <a:gd name="connsiteX12" fmla="*/ 352362 w 2052462"/>
              <a:gd name="connsiteY12" fmla="*/ 525250 h 2453924"/>
              <a:gd name="connsiteX13" fmla="*/ 235656 w 2052462"/>
              <a:gd name="connsiteY13" fmla="*/ 621541 h 2453924"/>
              <a:gd name="connsiteX14" fmla="*/ 191916 w 2052462"/>
              <a:gd name="connsiteY14" fmla="*/ 540956 h 2453924"/>
              <a:gd name="connsiteX15" fmla="*/ 42093 w 2052462"/>
              <a:gd name="connsiteY15" fmla="*/ 359369 h 2453924"/>
              <a:gd name="connsiteX16" fmla="*/ 0 w 2052462"/>
              <a:gd name="connsiteY16" fmla="*/ 321112 h 2453924"/>
              <a:gd name="connsiteX17" fmla="*/ 45039 w 2052462"/>
              <a:gd name="connsiteY17" fmla="*/ 280179 h 2453924"/>
              <a:gd name="connsiteX18" fmla="*/ 825500 w 2052462"/>
              <a:gd name="connsiteY18" fmla="*/ 0 h 24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462" h="2453924">
                <a:moveTo>
                  <a:pt x="825500" y="0"/>
                </a:moveTo>
                <a:cubicBezTo>
                  <a:pt x="1503132" y="0"/>
                  <a:pt x="2052462" y="549330"/>
                  <a:pt x="2052462" y="1226962"/>
                </a:cubicBezTo>
                <a:cubicBezTo>
                  <a:pt x="2052462" y="1904594"/>
                  <a:pt x="1503132" y="2453924"/>
                  <a:pt x="825500" y="2453924"/>
                </a:cubicBezTo>
                <a:cubicBezTo>
                  <a:pt x="529036" y="2453924"/>
                  <a:pt x="257130" y="2348779"/>
                  <a:pt x="45039" y="2173746"/>
                </a:cubicBezTo>
                <a:lnTo>
                  <a:pt x="0" y="2132812"/>
                </a:lnTo>
                <a:lnTo>
                  <a:pt x="42093" y="2094555"/>
                </a:lnTo>
                <a:cubicBezTo>
                  <a:pt x="97602" y="2039046"/>
                  <a:pt x="147817" y="1978243"/>
                  <a:pt x="191916" y="1912968"/>
                </a:cubicBezTo>
                <a:lnTo>
                  <a:pt x="235656" y="1832383"/>
                </a:lnTo>
                <a:lnTo>
                  <a:pt x="352362" y="1928674"/>
                </a:lnTo>
                <a:cubicBezTo>
                  <a:pt x="487422" y="2019919"/>
                  <a:pt x="650239" y="2073198"/>
                  <a:pt x="825500" y="2073198"/>
                </a:cubicBezTo>
                <a:cubicBezTo>
                  <a:pt x="1292863" y="2073198"/>
                  <a:pt x="1671736" y="1694325"/>
                  <a:pt x="1671736" y="1226962"/>
                </a:cubicBezTo>
                <a:cubicBezTo>
                  <a:pt x="1671736" y="759599"/>
                  <a:pt x="1292863" y="380726"/>
                  <a:pt x="825500" y="380726"/>
                </a:cubicBezTo>
                <a:cubicBezTo>
                  <a:pt x="650239" y="380726"/>
                  <a:pt x="487422" y="434005"/>
                  <a:pt x="352362" y="525250"/>
                </a:cubicBezTo>
                <a:lnTo>
                  <a:pt x="235656" y="621541"/>
                </a:lnTo>
                <a:lnTo>
                  <a:pt x="191916" y="540956"/>
                </a:lnTo>
                <a:cubicBezTo>
                  <a:pt x="147817" y="475681"/>
                  <a:pt x="97602" y="414878"/>
                  <a:pt x="42093" y="359369"/>
                </a:cubicBezTo>
                <a:lnTo>
                  <a:pt x="0" y="321112"/>
                </a:lnTo>
                <a:lnTo>
                  <a:pt x="45039" y="280179"/>
                </a:lnTo>
                <a:cubicBezTo>
                  <a:pt x="257130" y="105145"/>
                  <a:pt x="529036" y="0"/>
                  <a:pt x="825500" y="0"/>
                </a:cubicBezTo>
                <a:close/>
              </a:path>
            </a:pathLst>
          </a:custGeom>
          <a:solidFill>
            <a:srgbClr val="FFE4DB"/>
          </a:solidFill>
          <a:ln>
            <a:noFill/>
          </a:ln>
        </p:spPr>
        <p:txBody>
          <a:bodyPr vert="horz" wrap="square" lIns="91440" tIns="45720" rIns="91440" bIns="45720" numCol="1" rtlCol="0" anchor="t" anchorCtr="0" compatLnSpc="1">
            <a:prstTxWarp prst="textNoShape">
              <a:avLst/>
            </a:prstTxWarp>
          </a:bodyPr>
          <a:lstStyle/>
          <a:p>
            <a:pPr algn="l"/>
            <a:endParaRPr lang="zh-CN" altLang="en-US" dirty="0"/>
          </a:p>
        </p:txBody>
      </p:sp>
      <p:sp>
        <p:nvSpPr>
          <p:cNvPr id="4" name="Hộp Văn bản 3">
            <a:extLst>
              <a:ext uri="{FF2B5EF4-FFF2-40B4-BE49-F238E27FC236}">
                <a16:creationId xmlns:a16="http://schemas.microsoft.com/office/drawing/2014/main" id="{ED046F28-0A10-A68E-E1CB-15AE16BF8C3A}"/>
              </a:ext>
            </a:extLst>
          </p:cNvPr>
          <p:cNvSpPr txBox="1"/>
          <p:nvPr/>
        </p:nvSpPr>
        <p:spPr>
          <a:xfrm>
            <a:off x="3677533" y="608296"/>
            <a:ext cx="2418467" cy="707886"/>
          </a:xfrm>
          <a:prstGeom prst="rect">
            <a:avLst/>
          </a:prstGeom>
          <a:noFill/>
        </p:spPr>
        <p:txBody>
          <a:bodyPr wrap="square">
            <a:spAutoFit/>
          </a:bodyPr>
          <a:lstStyle/>
          <a:p>
            <a:r>
              <a:rPr lang="vi-VN" sz="4000" b="1" dirty="0">
                <a:solidFill>
                  <a:srgbClr val="C00000"/>
                </a:solidFill>
                <a:latin typeface="Times New Roman" panose="02020603050405020304" pitchFamily="18" charset="0"/>
                <a:cs typeface="Times New Roman" panose="02020603050405020304" pitchFamily="18" charset="0"/>
              </a:rPr>
              <a:t>Tiết 1</a:t>
            </a:r>
            <a:endParaRPr lang="vi-VN" sz="4000" dirty="0"/>
          </a:p>
        </p:txBody>
      </p:sp>
      <p:sp>
        <p:nvSpPr>
          <p:cNvPr id="2" name="Hộp Văn bản 1">
            <a:extLst>
              <a:ext uri="{FF2B5EF4-FFF2-40B4-BE49-F238E27FC236}">
                <a16:creationId xmlns:a16="http://schemas.microsoft.com/office/drawing/2014/main" id="{359CC138-9D52-083A-8EA8-C034793A041B}"/>
              </a:ext>
            </a:extLst>
          </p:cNvPr>
          <p:cNvSpPr txBox="1"/>
          <p:nvPr/>
        </p:nvSpPr>
        <p:spPr>
          <a:xfrm>
            <a:off x="5080001" y="2307015"/>
            <a:ext cx="5384801" cy="3785652"/>
          </a:xfrm>
          <a:prstGeom prst="rect">
            <a:avLst/>
          </a:prstGeom>
          <a:noFill/>
        </p:spPr>
        <p:txBody>
          <a:bodyPr wrap="square">
            <a:spAutoFit/>
          </a:bodyPr>
          <a:lstStyle/>
          <a:p>
            <a:pPr algn="ctr"/>
            <a:r>
              <a:rPr lang="vi-VN" sz="4800" dirty="0">
                <a:solidFill>
                  <a:srgbClr val="0070C0"/>
                </a:solidFill>
              </a:rPr>
              <a:t>Các giai đoạn lịch sử của Hà Nội từ thế kỉ XI đến đầu thế kỉ XVI </a:t>
            </a:r>
            <a:br>
              <a:rPr lang="vi-VN" sz="4800" dirty="0">
                <a:solidFill>
                  <a:srgbClr val="0070C0"/>
                </a:solidFill>
              </a:rPr>
            </a:br>
            <a:endParaRPr lang="en-US" sz="4800" i="1" dirty="0">
              <a:solidFill>
                <a:srgbClr val="0070C0"/>
              </a:solidFill>
            </a:endParaRPr>
          </a:p>
        </p:txBody>
      </p:sp>
    </p:spTree>
    <p:extLst>
      <p:ext uri="{BB962C8B-B14F-4D97-AF65-F5344CB8AC3E}">
        <p14:creationId xmlns:p14="http://schemas.microsoft.com/office/powerpoint/2010/main" val="2208928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65D99E8B-35BB-C2DF-FEBA-CD3D25BA7D17}"/>
              </a:ext>
            </a:extLst>
          </p:cNvPr>
          <p:cNvSpPr txBox="1"/>
          <p:nvPr/>
        </p:nvSpPr>
        <p:spPr>
          <a:xfrm>
            <a:off x="2133600" y="2108200"/>
            <a:ext cx="8432800" cy="2882777"/>
          </a:xfrm>
          <a:prstGeom prst="rect">
            <a:avLst/>
          </a:prstGeom>
          <a:noFill/>
        </p:spPr>
        <p:txBody>
          <a:bodyPr wrap="square">
            <a:spAutoFit/>
          </a:bodyPr>
          <a:lstStyle/>
          <a:p>
            <a:pPr algn="ctr"/>
            <a:r>
              <a:rPr lang="vi-VN" sz="4800" dirty="0">
                <a:solidFill>
                  <a:schemeClr val="bg1"/>
                </a:solidFill>
                <a:latin typeface="+mj-lt"/>
              </a:rPr>
              <a:t>Tình hình chính trị, kinh tế, văn </a:t>
            </a:r>
            <a:r>
              <a:rPr lang="vi-VN" sz="4800" dirty="0" err="1">
                <a:solidFill>
                  <a:schemeClr val="bg1"/>
                </a:solidFill>
                <a:latin typeface="+mj-lt"/>
              </a:rPr>
              <a:t>hoá</a:t>
            </a:r>
            <a:r>
              <a:rPr lang="vi-VN" sz="4800" dirty="0">
                <a:solidFill>
                  <a:schemeClr val="bg1"/>
                </a:solidFill>
                <a:latin typeface="+mj-lt"/>
              </a:rPr>
              <a:t> ở Kinh thành Thăng Long từ thế kỉ XI đến đầu thế kỉ XV. </a:t>
            </a:r>
            <a:br>
              <a:rPr lang="vi-VN" sz="2400" dirty="0">
                <a:solidFill>
                  <a:srgbClr val="C00000"/>
                </a:solidFill>
              </a:rPr>
            </a:br>
            <a:endParaRPr lang="vi-VN" sz="3733" dirty="0">
              <a:solidFill>
                <a:srgbClr val="C00000"/>
              </a:solidFill>
            </a:endParaRPr>
          </a:p>
        </p:txBody>
      </p:sp>
      <p:sp>
        <p:nvSpPr>
          <p:cNvPr id="4" name="Hộp Văn bản 3">
            <a:extLst>
              <a:ext uri="{FF2B5EF4-FFF2-40B4-BE49-F238E27FC236}">
                <a16:creationId xmlns:a16="http://schemas.microsoft.com/office/drawing/2014/main" id="{15C7CF26-2FAD-6AF7-3DA2-28809BB53735}"/>
              </a:ext>
            </a:extLst>
          </p:cNvPr>
          <p:cNvSpPr txBox="1"/>
          <p:nvPr/>
        </p:nvSpPr>
        <p:spPr>
          <a:xfrm>
            <a:off x="2870201" y="1009651"/>
            <a:ext cx="5892799" cy="830997"/>
          </a:xfrm>
          <a:prstGeom prst="rect">
            <a:avLst/>
          </a:prstGeom>
          <a:noFill/>
        </p:spPr>
        <p:txBody>
          <a:bodyPr wrap="square">
            <a:spAutoFit/>
          </a:bodyPr>
          <a:lstStyle/>
          <a:p>
            <a:pPr algn="ctr"/>
            <a:r>
              <a:rPr lang="vi-VN" sz="4800" b="1" dirty="0">
                <a:solidFill>
                  <a:schemeClr val="bg1"/>
                </a:solidFill>
                <a:latin typeface="+mj-lt"/>
              </a:rPr>
              <a:t>Phần I</a:t>
            </a:r>
            <a:endParaRPr lang="vi-VN" sz="4800" dirty="0">
              <a:solidFill>
                <a:schemeClr val="bg1"/>
              </a:solidFill>
              <a:latin typeface="+mj-lt"/>
            </a:endParaRPr>
          </a:p>
        </p:txBody>
      </p:sp>
    </p:spTree>
    <p:extLst>
      <p:ext uri="{BB962C8B-B14F-4D97-AF65-F5344CB8AC3E}">
        <p14:creationId xmlns:p14="http://schemas.microsoft.com/office/powerpoint/2010/main" val="8886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AA6E71C-3B37-D4B4-AD7C-98A633996BDA}"/>
              </a:ext>
            </a:extLst>
          </p:cNvPr>
          <p:cNvSpPr txBox="1"/>
          <p:nvPr/>
        </p:nvSpPr>
        <p:spPr>
          <a:xfrm>
            <a:off x="812800" y="685800"/>
            <a:ext cx="11188700" cy="1241237"/>
          </a:xfrm>
          <a:prstGeom prst="rect">
            <a:avLst/>
          </a:prstGeom>
          <a:noFill/>
        </p:spPr>
        <p:txBody>
          <a:bodyPr wrap="square">
            <a:spAutoFit/>
          </a:bodyPr>
          <a:lstStyle/>
          <a:p>
            <a:pPr algn="ctr"/>
            <a:r>
              <a:rPr lang="vi-VN" sz="3733" b="1" dirty="0">
                <a:solidFill>
                  <a:schemeClr val="bg1"/>
                </a:solidFill>
                <a:latin typeface="+mj-lt"/>
              </a:rPr>
              <a:t>I. Kinh đô Thăng Long từ thế kỉ XI đến đầu thế kỉ XV</a:t>
            </a:r>
            <a:r>
              <a:rPr lang="vi-VN" sz="3733" dirty="0">
                <a:solidFill>
                  <a:schemeClr val="bg1"/>
                </a:solidFill>
                <a:latin typeface="+mj-lt"/>
              </a:rPr>
              <a:t> </a:t>
            </a:r>
            <a:br>
              <a:rPr lang="vi-VN" sz="3733" dirty="0"/>
            </a:br>
            <a:endParaRPr lang="vi-VN" sz="3733" dirty="0"/>
          </a:p>
        </p:txBody>
      </p:sp>
      <p:pic>
        <p:nvPicPr>
          <p:cNvPr id="8" name="Hình ảnh 7">
            <a:extLst>
              <a:ext uri="{FF2B5EF4-FFF2-40B4-BE49-F238E27FC236}">
                <a16:creationId xmlns:a16="http://schemas.microsoft.com/office/drawing/2014/main" id="{F7581DB7-9E44-6196-3391-6318FE9B9346}"/>
              </a:ext>
            </a:extLst>
          </p:cNvPr>
          <p:cNvPicPr>
            <a:picLocks noChangeAspect="1"/>
          </p:cNvPicPr>
          <p:nvPr/>
        </p:nvPicPr>
        <p:blipFill>
          <a:blip r:embed="rId2"/>
          <a:stretch>
            <a:fillRect/>
          </a:stretch>
        </p:blipFill>
        <p:spPr>
          <a:xfrm>
            <a:off x="1625601" y="1942509"/>
            <a:ext cx="8662609" cy="4229691"/>
          </a:xfrm>
          <a:prstGeom prst="rect">
            <a:avLst/>
          </a:prstGeom>
        </p:spPr>
      </p:pic>
    </p:spTree>
    <p:extLst>
      <p:ext uri="{BB962C8B-B14F-4D97-AF65-F5344CB8AC3E}">
        <p14:creationId xmlns:p14="http://schemas.microsoft.com/office/powerpoint/2010/main" val="102734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E0551F7-6E55-65E2-C372-0851D6BE73F9}"/>
              </a:ext>
            </a:extLst>
          </p:cNvPr>
          <p:cNvSpPr txBox="1"/>
          <p:nvPr/>
        </p:nvSpPr>
        <p:spPr>
          <a:xfrm>
            <a:off x="1016000" y="1600201"/>
            <a:ext cx="10160000" cy="5016758"/>
          </a:xfrm>
          <a:prstGeom prst="rect">
            <a:avLst/>
          </a:prstGeom>
          <a:noFill/>
        </p:spPr>
        <p:txBody>
          <a:bodyPr wrap="square">
            <a:spAutoFit/>
          </a:bodyPr>
          <a:lstStyle/>
          <a:p>
            <a:pPr algn="just"/>
            <a:r>
              <a:rPr lang="vi-VN" sz="4000" dirty="0">
                <a:solidFill>
                  <a:schemeClr val="bg1"/>
                </a:solidFill>
                <a:latin typeface="+mj-lt"/>
              </a:rPr>
              <a:t>Cuối năm 1009, Lý Công Uẩn lên ngôi vua và lập nên nhà Lý. Năm 1010, Lý Thái Tổ quyết định dời đô từ Hoa Lư (Ninh Bình) về thành Đại La (Hà Nội) và đổi tên là Thăng Long. Kinh thành Thăng Long được nhà Lý và nhà Trần kế tiếp nhau xây dựng và mở rộng, trở thành trung tâm chính trị của cả nước. </a:t>
            </a:r>
            <a:br>
              <a:rPr lang="vi-VN" sz="4000" dirty="0">
                <a:solidFill>
                  <a:schemeClr val="bg1"/>
                </a:solidFill>
                <a:latin typeface="+mj-lt"/>
              </a:rPr>
            </a:br>
            <a:endParaRPr lang="vi-VN" sz="4000" dirty="0">
              <a:solidFill>
                <a:schemeClr val="bg1"/>
              </a:solidFill>
              <a:latin typeface="+mj-lt"/>
            </a:endParaRPr>
          </a:p>
        </p:txBody>
      </p:sp>
      <p:sp>
        <p:nvSpPr>
          <p:cNvPr id="2" name="Hộp Văn bản 1">
            <a:extLst>
              <a:ext uri="{FF2B5EF4-FFF2-40B4-BE49-F238E27FC236}">
                <a16:creationId xmlns:a16="http://schemas.microsoft.com/office/drawing/2014/main" id="{69BB8EA8-9BBC-4163-AA3C-CF3DAFAB5380}"/>
              </a:ext>
            </a:extLst>
          </p:cNvPr>
          <p:cNvSpPr txBox="1"/>
          <p:nvPr/>
        </p:nvSpPr>
        <p:spPr>
          <a:xfrm>
            <a:off x="812800" y="685801"/>
            <a:ext cx="6299200" cy="707886"/>
          </a:xfrm>
          <a:prstGeom prst="rect">
            <a:avLst/>
          </a:prstGeom>
          <a:noFill/>
        </p:spPr>
        <p:txBody>
          <a:bodyPr wrap="square">
            <a:spAutoFit/>
          </a:bodyPr>
          <a:lstStyle/>
          <a:p>
            <a:r>
              <a:rPr lang="vi-VN" sz="4000" b="1" i="1" dirty="0">
                <a:solidFill>
                  <a:schemeClr val="bg1"/>
                </a:solidFill>
                <a:latin typeface="+mj-lt"/>
              </a:rPr>
              <a:t>1. </a:t>
            </a:r>
            <a:r>
              <a:rPr lang="vi-VN" sz="4000" b="1" i="1" u="sng" dirty="0">
                <a:solidFill>
                  <a:schemeClr val="bg1"/>
                </a:solidFill>
                <a:latin typeface="+mj-lt"/>
              </a:rPr>
              <a:t>Tình hình chính trị:</a:t>
            </a:r>
            <a:r>
              <a:rPr lang="vi-VN" sz="4000" u="sng" dirty="0">
                <a:solidFill>
                  <a:schemeClr val="bg1"/>
                </a:solidFill>
                <a:latin typeface="+mj-lt"/>
              </a:rPr>
              <a:t> </a:t>
            </a:r>
            <a:endParaRPr lang="vi-VN" sz="4000" dirty="0">
              <a:solidFill>
                <a:schemeClr val="bg1"/>
              </a:solidFill>
              <a:latin typeface="+mj-lt"/>
            </a:endParaRPr>
          </a:p>
        </p:txBody>
      </p:sp>
    </p:spTree>
    <p:extLst>
      <p:ext uri="{BB962C8B-B14F-4D97-AF65-F5344CB8AC3E}">
        <p14:creationId xmlns:p14="http://schemas.microsoft.com/office/powerpoint/2010/main" val="190313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933C-826A-3ED5-F8F0-95844382D6A2}"/>
              </a:ext>
            </a:extLst>
          </p:cNvPr>
          <p:cNvPicPr>
            <a:picLocks noChangeAspect="1"/>
          </p:cNvPicPr>
          <p:nvPr/>
        </p:nvPicPr>
        <p:blipFill>
          <a:blip r:embed="rId2"/>
          <a:stretch>
            <a:fillRect/>
          </a:stretch>
        </p:blipFill>
        <p:spPr>
          <a:xfrm>
            <a:off x="1270000" y="584200"/>
            <a:ext cx="9652000" cy="4978400"/>
          </a:xfrm>
          <a:prstGeom prst="rect">
            <a:avLst/>
          </a:prstGeom>
        </p:spPr>
      </p:pic>
      <p:sp>
        <p:nvSpPr>
          <p:cNvPr id="4" name="Google Shape;84;p15">
            <a:extLst>
              <a:ext uri="{FF2B5EF4-FFF2-40B4-BE49-F238E27FC236}">
                <a16:creationId xmlns:a16="http://schemas.microsoft.com/office/drawing/2014/main" id="{9513DED8-FA02-64B2-2744-C9E27DCEB7D0}"/>
              </a:ext>
            </a:extLst>
          </p:cNvPr>
          <p:cNvSpPr txBox="1">
            <a:spLocks/>
          </p:cNvSpPr>
          <p:nvPr/>
        </p:nvSpPr>
        <p:spPr>
          <a:xfrm>
            <a:off x="2641600" y="5562600"/>
            <a:ext cx="6705600" cy="711200"/>
          </a:xfrm>
          <a:prstGeom prst="rect">
            <a:avLst/>
          </a:prstGeom>
          <a:solidFill>
            <a:srgbClr val="FFFF00"/>
          </a:solidFill>
          <a:effectLst/>
        </p:spPr>
        <p:txBody>
          <a:bodyPr spcFirstLastPara="1" vert="horz" wrap="square" lIns="121900" tIns="121900" rIns="121900" bIns="121900" rtlCol="0" anchor="t" anchorCtr="0">
            <a:noAutofit/>
          </a:bodyPr>
          <a:lst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Bef>
                <a:spcPts val="0"/>
              </a:spcBef>
            </a:pPr>
            <a:r>
              <a:rPr lang="en-US" sz="3200" b="1" dirty="0">
                <a:solidFill>
                  <a:schemeClr val="accent1"/>
                </a:solidFill>
              </a:rPr>
              <a:t> </a:t>
            </a:r>
            <a:r>
              <a:rPr lang="en-US" sz="3200" b="1" dirty="0" err="1">
                <a:solidFill>
                  <a:schemeClr val="accent1"/>
                </a:solidFill>
              </a:rPr>
              <a:t>Kinh</a:t>
            </a:r>
            <a:r>
              <a:rPr lang="en-US" sz="3200" b="1" dirty="0">
                <a:solidFill>
                  <a:schemeClr val="accent1"/>
                </a:solidFill>
              </a:rPr>
              <a:t> </a:t>
            </a:r>
            <a:r>
              <a:rPr lang="en-US" sz="3200" b="1" dirty="0" err="1">
                <a:solidFill>
                  <a:schemeClr val="accent1"/>
                </a:solidFill>
              </a:rPr>
              <a:t>thành</a:t>
            </a:r>
            <a:r>
              <a:rPr lang="en-US" sz="3200" b="1" dirty="0">
                <a:solidFill>
                  <a:schemeClr val="accent1"/>
                </a:solidFill>
              </a:rPr>
              <a:t> </a:t>
            </a:r>
            <a:r>
              <a:rPr lang="en-US" sz="3200" b="1" dirty="0" err="1">
                <a:solidFill>
                  <a:schemeClr val="accent1"/>
                </a:solidFill>
              </a:rPr>
              <a:t>Thăng</a:t>
            </a:r>
            <a:r>
              <a:rPr lang="en-US" sz="3200" b="1" dirty="0">
                <a:solidFill>
                  <a:schemeClr val="accent1"/>
                </a:solidFill>
              </a:rPr>
              <a:t> Long </a:t>
            </a:r>
            <a:r>
              <a:rPr lang="en-US" sz="3200" b="1" dirty="0" err="1">
                <a:solidFill>
                  <a:schemeClr val="accent1"/>
                </a:solidFill>
              </a:rPr>
              <a:t>thời</a:t>
            </a:r>
            <a:r>
              <a:rPr lang="en-US" sz="3200" b="1" dirty="0">
                <a:solidFill>
                  <a:schemeClr val="accent1"/>
                </a:solidFill>
              </a:rPr>
              <a:t> Lý</a:t>
            </a:r>
          </a:p>
        </p:txBody>
      </p:sp>
    </p:spTree>
    <p:extLst>
      <p:ext uri="{BB962C8B-B14F-4D97-AF65-F5344CB8AC3E}">
        <p14:creationId xmlns:p14="http://schemas.microsoft.com/office/powerpoint/2010/main" val="24087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1529</Words>
  <Application>Microsoft Office PowerPoint</Application>
  <PresentationFormat>Widescreen</PresentationFormat>
  <Paragraphs>46</Paragraphs>
  <Slides>21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.VnArial</vt:lpstr>
      <vt:lpstr>.VnTime</vt:lpstr>
      <vt:lpstr>Arial</vt:lpstr>
      <vt:lpstr>Calibri</vt:lpstr>
      <vt:lpstr>Calibri Light</vt:lpstr>
      <vt:lpstr>Noto Serif</vt:lpstr>
      <vt:lpstr>Raleway ExtraBold</vt:lpstr>
      <vt:lpstr>Times New Roman</vt:lpstr>
      <vt:lpstr>Office Theme</vt:lpstr>
      <vt:lpstr>PowerPoint Presentation</vt:lpstr>
      <vt:lpstr>Chủ đề 1:  Lịch sử Hà Nội từ thế kỉ X đến thế kỉ XV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headline</vt:lpstr>
      <vt:lpstr>– Thành thăng Long chia làm hai khu: khu Hoàng thành và khu dân sự + Khu Hoàng thành: Là nơi thiết triều =&gt;Nơi quyết định những vấn đề về chính trị của kinh thành. + Khu dân sự: nơi ở của dân, nơi sản xuất nông nghiệp, thủ công nghiệp và buôn bán =&gt; Nơi quyết những vấn đề về kinh tế. – Bao quanh kinh thành là La Thành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2023-09-25T07:22:11Z</dcterms:created>
  <dcterms:modified xsi:type="dcterms:W3CDTF">2023-09-25T07:24:24Z</dcterms:modified>
</cp:coreProperties>
</file>