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3"/>
  </p:notesMasterIdLst>
  <p:sldIdLst>
    <p:sldId id="256" r:id="rId2"/>
    <p:sldId id="257" r:id="rId3"/>
    <p:sldId id="258" r:id="rId4"/>
    <p:sldId id="259" r:id="rId5"/>
    <p:sldId id="260" r:id="rId6"/>
    <p:sldId id="261" r:id="rId7"/>
    <p:sldId id="262" r:id="rId8"/>
    <p:sldId id="263" r:id="rId9"/>
    <p:sldId id="292" r:id="rId10"/>
    <p:sldId id="293" r:id="rId11"/>
    <p:sldId id="294" r:id="rId12"/>
    <p:sldId id="295" r:id="rId13"/>
    <p:sldId id="296" r:id="rId14"/>
    <p:sldId id="297" r:id="rId15"/>
    <p:sldId id="298" r:id="rId16"/>
    <p:sldId id="300" r:id="rId17"/>
    <p:sldId id="301" r:id="rId18"/>
    <p:sldId id="302" r:id="rId19"/>
    <p:sldId id="303" r:id="rId20"/>
    <p:sldId id="304" r:id="rId21"/>
    <p:sldId id="305" r:id="rId22"/>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2" d="100"/>
          <a:sy n="62" d="100"/>
        </p:scale>
        <p:origin x="828" y="4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C055D10-95DB-42A1-B782-4FB99A9D8F2A}" type="datetimeFigureOut">
              <a:rPr lang="vi-VN" smtClean="0"/>
              <a:t>19/12/2023</a:t>
            </a:fld>
            <a:endParaRPr lang="vi-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C53FE6C-1D61-477D-A78E-E1637384178F}" type="slidenum">
              <a:rPr lang="vi-VN" smtClean="0"/>
              <a:t>‹#›</a:t>
            </a:fld>
            <a:endParaRPr lang="vi-VN"/>
          </a:p>
        </p:txBody>
      </p:sp>
    </p:spTree>
    <p:extLst>
      <p:ext uri="{BB962C8B-B14F-4D97-AF65-F5344CB8AC3E}">
        <p14:creationId xmlns:p14="http://schemas.microsoft.com/office/powerpoint/2010/main" val="14906728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Slide Image Placeholder 1"/>
          <p:cNvSpPr>
            <a:spLocks noGrp="1" noRot="1" noChangeAspect="1"/>
          </p:cNvSpPr>
          <p:nvPr>
            <p:ph type="sldImg"/>
          </p:nvPr>
        </p:nvSpPr>
        <p:spPr bwMode="auto">
          <a:noFill/>
          <a:ln>
            <a:solidFill>
              <a:srgbClr val="000000"/>
            </a:solidFill>
            <a:miter lim="800000"/>
            <a:headEnd/>
            <a:tailEnd/>
          </a:ln>
        </p:spPr>
      </p:sp>
      <p:sp>
        <p:nvSpPr>
          <p:cNvPr id="3993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3993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02AAE6C5-AD6F-47F0-838E-308482EFF3BF}" type="slidenum">
              <a:rPr lang="en-US">
                <a:cs typeface="Arial" charset="0"/>
              </a:rPr>
              <a:pPr fontAlgn="base">
                <a:spcBef>
                  <a:spcPct val="0"/>
                </a:spcBef>
                <a:spcAft>
                  <a:spcPct val="0"/>
                </a:spcAft>
              </a:pPr>
              <a:t>14</a:t>
            </a:fld>
            <a:endParaRPr lang="en-US">
              <a:cs typeface="Arial"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Slide Image Placeholder 1"/>
          <p:cNvSpPr>
            <a:spLocks noGrp="1" noRot="1" noChangeAspect="1"/>
          </p:cNvSpPr>
          <p:nvPr>
            <p:ph type="sldImg"/>
          </p:nvPr>
        </p:nvSpPr>
        <p:spPr bwMode="auto">
          <a:noFill/>
          <a:ln>
            <a:solidFill>
              <a:srgbClr val="000000"/>
            </a:solidFill>
            <a:miter lim="800000"/>
            <a:headEnd/>
            <a:tailEnd/>
          </a:ln>
        </p:spPr>
      </p:sp>
      <p:sp>
        <p:nvSpPr>
          <p:cNvPr id="4198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4198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3595BE97-1FB2-43FD-A792-848A6AD83909}" type="slidenum">
              <a:rPr lang="en-US">
                <a:solidFill>
                  <a:srgbClr val="000000"/>
                </a:solidFill>
                <a:cs typeface="Arial" charset="0"/>
              </a:rPr>
              <a:pPr fontAlgn="base">
                <a:spcBef>
                  <a:spcPct val="0"/>
                </a:spcBef>
                <a:spcAft>
                  <a:spcPct val="0"/>
                </a:spcAft>
              </a:pPr>
              <a:t>15</a:t>
            </a:fld>
            <a:endParaRPr lang="en-US">
              <a:solidFill>
                <a:srgbClr val="000000"/>
              </a:solidFill>
              <a:cs typeface="Arial"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Slide Image Placeholder 1"/>
          <p:cNvSpPr>
            <a:spLocks noGrp="1" noRot="1" noChangeAspect="1"/>
          </p:cNvSpPr>
          <p:nvPr>
            <p:ph type="sldImg"/>
          </p:nvPr>
        </p:nvSpPr>
        <p:spPr bwMode="auto">
          <a:noFill/>
          <a:ln>
            <a:solidFill>
              <a:srgbClr val="000000"/>
            </a:solidFill>
            <a:miter lim="800000"/>
            <a:headEnd/>
            <a:tailEnd/>
          </a:ln>
        </p:spPr>
      </p:sp>
      <p:sp>
        <p:nvSpPr>
          <p:cNvPr id="46082"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4608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E0B981BB-645E-43E3-97B3-277205D581A2}" type="slidenum">
              <a:rPr lang="en-US">
                <a:solidFill>
                  <a:srgbClr val="000000"/>
                </a:solidFill>
                <a:cs typeface="Arial" charset="0"/>
              </a:rPr>
              <a:pPr fontAlgn="base">
                <a:spcBef>
                  <a:spcPct val="0"/>
                </a:spcBef>
                <a:spcAft>
                  <a:spcPct val="0"/>
                </a:spcAft>
              </a:pPr>
              <a:t>16</a:t>
            </a:fld>
            <a:endParaRPr lang="en-US">
              <a:solidFill>
                <a:srgbClr val="000000"/>
              </a:solidFill>
              <a:cs typeface="Arial"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Slide Image Placeholder 1"/>
          <p:cNvSpPr>
            <a:spLocks noGrp="1" noRot="1" noChangeAspect="1"/>
          </p:cNvSpPr>
          <p:nvPr>
            <p:ph type="sldImg"/>
          </p:nvPr>
        </p:nvSpPr>
        <p:spPr bwMode="auto">
          <a:noFill/>
          <a:ln>
            <a:solidFill>
              <a:srgbClr val="000000"/>
            </a:solidFill>
            <a:miter lim="800000"/>
            <a:headEnd/>
            <a:tailEnd/>
          </a:ln>
        </p:spPr>
      </p:sp>
      <p:sp>
        <p:nvSpPr>
          <p:cNvPr id="48130"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4813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218AE7BC-6447-4307-A502-AFAC0BC11512}" type="slidenum">
              <a:rPr lang="en-US">
                <a:solidFill>
                  <a:srgbClr val="000000"/>
                </a:solidFill>
                <a:cs typeface="Arial" charset="0"/>
              </a:rPr>
              <a:pPr fontAlgn="base">
                <a:spcBef>
                  <a:spcPct val="0"/>
                </a:spcBef>
                <a:spcAft>
                  <a:spcPct val="0"/>
                </a:spcAft>
              </a:pPr>
              <a:t>17</a:t>
            </a:fld>
            <a:endParaRPr lang="en-US">
              <a:solidFill>
                <a:srgbClr val="000000"/>
              </a:solidFill>
              <a:cs typeface="Arial"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Slide Image Placeholder 1"/>
          <p:cNvSpPr>
            <a:spLocks noGrp="1" noRot="1" noChangeAspect="1"/>
          </p:cNvSpPr>
          <p:nvPr>
            <p:ph type="sldImg"/>
          </p:nvPr>
        </p:nvSpPr>
        <p:spPr bwMode="auto">
          <a:noFill/>
          <a:ln>
            <a:solidFill>
              <a:srgbClr val="000000"/>
            </a:solidFill>
            <a:miter lim="800000"/>
            <a:headEnd/>
            <a:tailEnd/>
          </a:ln>
        </p:spPr>
      </p:sp>
      <p:sp>
        <p:nvSpPr>
          <p:cNvPr id="5017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5017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A8A59A95-9B23-406D-BC18-F36217A078B5}" type="slidenum">
              <a:rPr lang="en-US">
                <a:solidFill>
                  <a:srgbClr val="000000"/>
                </a:solidFill>
                <a:cs typeface="Arial" charset="0"/>
              </a:rPr>
              <a:pPr fontAlgn="base">
                <a:spcBef>
                  <a:spcPct val="0"/>
                </a:spcBef>
                <a:spcAft>
                  <a:spcPct val="0"/>
                </a:spcAft>
              </a:pPr>
              <a:t>18</a:t>
            </a:fld>
            <a:endParaRPr lang="en-US">
              <a:solidFill>
                <a:srgbClr val="000000"/>
              </a:solidFill>
              <a:cs typeface="Arial"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Slide Image Placeholder 1"/>
          <p:cNvSpPr>
            <a:spLocks noGrp="1" noRot="1" noChangeAspect="1"/>
          </p:cNvSpPr>
          <p:nvPr>
            <p:ph type="sldImg"/>
          </p:nvPr>
        </p:nvSpPr>
        <p:spPr bwMode="auto">
          <a:noFill/>
          <a:ln>
            <a:solidFill>
              <a:srgbClr val="000000"/>
            </a:solidFill>
            <a:miter lim="800000"/>
            <a:headEnd/>
            <a:tailEnd/>
          </a:ln>
        </p:spPr>
      </p:sp>
      <p:sp>
        <p:nvSpPr>
          <p:cNvPr id="5222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5222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3461E27D-2342-4D87-AE19-98DD4353EADD}" type="slidenum">
              <a:rPr lang="en-US">
                <a:solidFill>
                  <a:srgbClr val="000000"/>
                </a:solidFill>
                <a:cs typeface="Arial" charset="0"/>
              </a:rPr>
              <a:pPr fontAlgn="base">
                <a:spcBef>
                  <a:spcPct val="0"/>
                </a:spcBef>
                <a:spcAft>
                  <a:spcPct val="0"/>
                </a:spcAft>
              </a:pPr>
              <a:t>19</a:t>
            </a:fld>
            <a:endParaRPr lang="en-US">
              <a:solidFill>
                <a:srgbClr val="000000"/>
              </a:solidFill>
              <a:cs typeface="Arial"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Slide Image Placeholder 1"/>
          <p:cNvSpPr>
            <a:spLocks noGrp="1" noRot="1" noChangeAspect="1"/>
          </p:cNvSpPr>
          <p:nvPr>
            <p:ph type="sldImg"/>
          </p:nvPr>
        </p:nvSpPr>
        <p:spPr bwMode="auto">
          <a:noFill/>
          <a:ln>
            <a:solidFill>
              <a:srgbClr val="000000"/>
            </a:solidFill>
            <a:miter lim="800000"/>
            <a:headEnd/>
            <a:tailEnd/>
          </a:ln>
        </p:spPr>
      </p:sp>
      <p:sp>
        <p:nvSpPr>
          <p:cNvPr id="54274"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54275"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05EF2D52-7D72-41C8-827C-D5A364F74F65}" type="slidenum">
              <a:rPr lang="en-US">
                <a:solidFill>
                  <a:srgbClr val="000000"/>
                </a:solidFill>
                <a:cs typeface="Arial" charset="0"/>
              </a:rPr>
              <a:pPr fontAlgn="base">
                <a:spcBef>
                  <a:spcPct val="0"/>
                </a:spcBef>
                <a:spcAft>
                  <a:spcPct val="0"/>
                </a:spcAft>
              </a:pPr>
              <a:t>20</a:t>
            </a:fld>
            <a:endParaRPr lang="en-US">
              <a:solidFill>
                <a:srgbClr val="000000"/>
              </a:solidFill>
              <a:cs typeface="Arial"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Slide Image Placeholder 1"/>
          <p:cNvSpPr>
            <a:spLocks noGrp="1" noRot="1" noChangeAspect="1"/>
          </p:cNvSpPr>
          <p:nvPr>
            <p:ph type="sldImg"/>
          </p:nvPr>
        </p:nvSpPr>
        <p:spPr bwMode="auto">
          <a:noFill/>
          <a:ln>
            <a:solidFill>
              <a:srgbClr val="000000"/>
            </a:solidFill>
            <a:miter lim="800000"/>
            <a:headEnd/>
            <a:tailEnd/>
          </a:ln>
        </p:spPr>
      </p:sp>
      <p:sp>
        <p:nvSpPr>
          <p:cNvPr id="56322"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5632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886C8419-7847-4CE3-A42F-66E64A651002}" type="slidenum">
              <a:rPr lang="en-US">
                <a:solidFill>
                  <a:srgbClr val="000000"/>
                </a:solidFill>
                <a:cs typeface="Arial" charset="0"/>
              </a:rPr>
              <a:pPr fontAlgn="base">
                <a:spcBef>
                  <a:spcPct val="0"/>
                </a:spcBef>
                <a:spcAft>
                  <a:spcPct val="0"/>
                </a:spcAft>
              </a:pPr>
              <a:t>21</a:t>
            </a:fld>
            <a:endParaRPr lang="en-US">
              <a:solidFill>
                <a:srgbClr val="000000"/>
              </a:solidFill>
              <a:cs typeface="Arial"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C9E61D-CD0B-4BB8-A7D0-EBDA5A97638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450C0DF6-430A-469A-8730-7D4D177FC1A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833EC100-69F6-48BE-9E6A-03864259CF40}"/>
              </a:ext>
            </a:extLst>
          </p:cNvPr>
          <p:cNvSpPr>
            <a:spLocks noGrp="1"/>
          </p:cNvSpPr>
          <p:nvPr>
            <p:ph type="dt" sz="half" idx="10"/>
          </p:nvPr>
        </p:nvSpPr>
        <p:spPr/>
        <p:txBody>
          <a:bodyPr/>
          <a:lstStyle/>
          <a:p>
            <a:fld id="{D4B3FCCA-2D52-4626-B5F6-6D2AE75AAF57}" type="datetimeFigureOut">
              <a:rPr lang="vi-VN" smtClean="0"/>
              <a:t>19/12/2023</a:t>
            </a:fld>
            <a:endParaRPr lang="vi-VN"/>
          </a:p>
        </p:txBody>
      </p:sp>
      <p:sp>
        <p:nvSpPr>
          <p:cNvPr id="5" name="Footer Placeholder 4">
            <a:extLst>
              <a:ext uri="{FF2B5EF4-FFF2-40B4-BE49-F238E27FC236}">
                <a16:creationId xmlns:a16="http://schemas.microsoft.com/office/drawing/2014/main" id="{01B1100D-933F-4D01-B2DB-3C1A36506EFE}"/>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BF4A5994-9859-440F-ADC6-91B105DB9BA1}"/>
              </a:ext>
            </a:extLst>
          </p:cNvPr>
          <p:cNvSpPr>
            <a:spLocks noGrp="1"/>
          </p:cNvSpPr>
          <p:nvPr>
            <p:ph type="sldNum" sz="quarter" idx="12"/>
          </p:nvPr>
        </p:nvSpPr>
        <p:spPr/>
        <p:txBody>
          <a:bodyPr/>
          <a:lstStyle/>
          <a:p>
            <a:fld id="{56979787-3BB1-4CEC-9556-7716D33813DE}" type="slidenum">
              <a:rPr lang="vi-VN" smtClean="0"/>
              <a:t>‹#›</a:t>
            </a:fld>
            <a:endParaRPr lang="vi-VN"/>
          </a:p>
        </p:txBody>
      </p:sp>
    </p:spTree>
    <p:extLst>
      <p:ext uri="{BB962C8B-B14F-4D97-AF65-F5344CB8AC3E}">
        <p14:creationId xmlns:p14="http://schemas.microsoft.com/office/powerpoint/2010/main" val="34376514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6C15A-2BF3-4361-9A5C-268DB90678E4}"/>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DFB48E9C-AAA4-4829-89CB-EE54353B1CE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7FA38F5F-2A0E-4538-8DEA-239A2DB980E2}"/>
              </a:ext>
            </a:extLst>
          </p:cNvPr>
          <p:cNvSpPr>
            <a:spLocks noGrp="1"/>
          </p:cNvSpPr>
          <p:nvPr>
            <p:ph type="dt" sz="half" idx="10"/>
          </p:nvPr>
        </p:nvSpPr>
        <p:spPr/>
        <p:txBody>
          <a:bodyPr/>
          <a:lstStyle/>
          <a:p>
            <a:fld id="{D4B3FCCA-2D52-4626-B5F6-6D2AE75AAF57}" type="datetimeFigureOut">
              <a:rPr lang="vi-VN" smtClean="0"/>
              <a:t>19/12/2023</a:t>
            </a:fld>
            <a:endParaRPr lang="vi-VN"/>
          </a:p>
        </p:txBody>
      </p:sp>
      <p:sp>
        <p:nvSpPr>
          <p:cNvPr id="5" name="Footer Placeholder 4">
            <a:extLst>
              <a:ext uri="{FF2B5EF4-FFF2-40B4-BE49-F238E27FC236}">
                <a16:creationId xmlns:a16="http://schemas.microsoft.com/office/drawing/2014/main" id="{569CF739-8FED-430F-97D3-584113B06C1B}"/>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8FDDA3F2-C843-49C7-9E6E-934643F2D7FC}"/>
              </a:ext>
            </a:extLst>
          </p:cNvPr>
          <p:cNvSpPr>
            <a:spLocks noGrp="1"/>
          </p:cNvSpPr>
          <p:nvPr>
            <p:ph type="sldNum" sz="quarter" idx="12"/>
          </p:nvPr>
        </p:nvSpPr>
        <p:spPr/>
        <p:txBody>
          <a:bodyPr/>
          <a:lstStyle/>
          <a:p>
            <a:fld id="{56979787-3BB1-4CEC-9556-7716D33813DE}" type="slidenum">
              <a:rPr lang="vi-VN" smtClean="0"/>
              <a:t>‹#›</a:t>
            </a:fld>
            <a:endParaRPr lang="vi-VN"/>
          </a:p>
        </p:txBody>
      </p:sp>
    </p:spTree>
    <p:extLst>
      <p:ext uri="{BB962C8B-B14F-4D97-AF65-F5344CB8AC3E}">
        <p14:creationId xmlns:p14="http://schemas.microsoft.com/office/powerpoint/2010/main" val="19529554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8660ECF-47D5-4468-9B51-A1840A68D640}"/>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50611D76-A7D6-4B43-9027-042033EF0D9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3B05CD8A-AF0F-43BF-ADB8-BDEF65168FAF}"/>
              </a:ext>
            </a:extLst>
          </p:cNvPr>
          <p:cNvSpPr>
            <a:spLocks noGrp="1"/>
          </p:cNvSpPr>
          <p:nvPr>
            <p:ph type="dt" sz="half" idx="10"/>
          </p:nvPr>
        </p:nvSpPr>
        <p:spPr/>
        <p:txBody>
          <a:bodyPr/>
          <a:lstStyle/>
          <a:p>
            <a:fld id="{D4B3FCCA-2D52-4626-B5F6-6D2AE75AAF57}" type="datetimeFigureOut">
              <a:rPr lang="vi-VN" smtClean="0"/>
              <a:t>19/12/2023</a:t>
            </a:fld>
            <a:endParaRPr lang="vi-VN"/>
          </a:p>
        </p:txBody>
      </p:sp>
      <p:sp>
        <p:nvSpPr>
          <p:cNvPr id="5" name="Footer Placeholder 4">
            <a:extLst>
              <a:ext uri="{FF2B5EF4-FFF2-40B4-BE49-F238E27FC236}">
                <a16:creationId xmlns:a16="http://schemas.microsoft.com/office/drawing/2014/main" id="{A5091684-6CB7-42B1-BAF7-8AE7ACDED0CD}"/>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5C4FA796-9783-4C87-8376-FE55F4D7D788}"/>
              </a:ext>
            </a:extLst>
          </p:cNvPr>
          <p:cNvSpPr>
            <a:spLocks noGrp="1"/>
          </p:cNvSpPr>
          <p:nvPr>
            <p:ph type="sldNum" sz="quarter" idx="12"/>
          </p:nvPr>
        </p:nvSpPr>
        <p:spPr/>
        <p:txBody>
          <a:bodyPr/>
          <a:lstStyle/>
          <a:p>
            <a:fld id="{56979787-3BB1-4CEC-9556-7716D33813DE}" type="slidenum">
              <a:rPr lang="vi-VN" smtClean="0"/>
              <a:t>‹#›</a:t>
            </a:fld>
            <a:endParaRPr lang="vi-VN"/>
          </a:p>
        </p:txBody>
      </p:sp>
    </p:spTree>
    <p:extLst>
      <p:ext uri="{BB962C8B-B14F-4D97-AF65-F5344CB8AC3E}">
        <p14:creationId xmlns:p14="http://schemas.microsoft.com/office/powerpoint/2010/main" val="3658988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C08B55-AD7F-45EB-98FA-344D4ECB49B3}"/>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FBA798F6-B2D9-491E-AB52-DF8912709E5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94A59F02-4357-4082-B33F-DA485F993F52}"/>
              </a:ext>
            </a:extLst>
          </p:cNvPr>
          <p:cNvSpPr>
            <a:spLocks noGrp="1"/>
          </p:cNvSpPr>
          <p:nvPr>
            <p:ph type="dt" sz="half" idx="10"/>
          </p:nvPr>
        </p:nvSpPr>
        <p:spPr/>
        <p:txBody>
          <a:bodyPr/>
          <a:lstStyle/>
          <a:p>
            <a:fld id="{D4B3FCCA-2D52-4626-B5F6-6D2AE75AAF57}" type="datetimeFigureOut">
              <a:rPr lang="vi-VN" smtClean="0"/>
              <a:t>19/12/2023</a:t>
            </a:fld>
            <a:endParaRPr lang="vi-VN"/>
          </a:p>
        </p:txBody>
      </p:sp>
      <p:sp>
        <p:nvSpPr>
          <p:cNvPr id="5" name="Footer Placeholder 4">
            <a:extLst>
              <a:ext uri="{FF2B5EF4-FFF2-40B4-BE49-F238E27FC236}">
                <a16:creationId xmlns:a16="http://schemas.microsoft.com/office/drawing/2014/main" id="{0B6FACDE-DA18-4038-868A-A5571CE37164}"/>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CD948FAF-71BC-4678-A493-780A44CD1DB3}"/>
              </a:ext>
            </a:extLst>
          </p:cNvPr>
          <p:cNvSpPr>
            <a:spLocks noGrp="1"/>
          </p:cNvSpPr>
          <p:nvPr>
            <p:ph type="sldNum" sz="quarter" idx="12"/>
          </p:nvPr>
        </p:nvSpPr>
        <p:spPr/>
        <p:txBody>
          <a:bodyPr/>
          <a:lstStyle/>
          <a:p>
            <a:fld id="{56979787-3BB1-4CEC-9556-7716D33813DE}" type="slidenum">
              <a:rPr lang="vi-VN" smtClean="0"/>
              <a:t>‹#›</a:t>
            </a:fld>
            <a:endParaRPr lang="vi-VN"/>
          </a:p>
        </p:txBody>
      </p:sp>
    </p:spTree>
    <p:extLst>
      <p:ext uri="{BB962C8B-B14F-4D97-AF65-F5344CB8AC3E}">
        <p14:creationId xmlns:p14="http://schemas.microsoft.com/office/powerpoint/2010/main" val="22766904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087CD3-09BD-4A22-A936-616C32E38DE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66B5916E-A354-4E4B-9902-91E5F394A01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8FFF452-6F84-45D5-A952-F7BC77A191BB}"/>
              </a:ext>
            </a:extLst>
          </p:cNvPr>
          <p:cNvSpPr>
            <a:spLocks noGrp="1"/>
          </p:cNvSpPr>
          <p:nvPr>
            <p:ph type="dt" sz="half" idx="10"/>
          </p:nvPr>
        </p:nvSpPr>
        <p:spPr/>
        <p:txBody>
          <a:bodyPr/>
          <a:lstStyle/>
          <a:p>
            <a:fld id="{D4B3FCCA-2D52-4626-B5F6-6D2AE75AAF57}" type="datetimeFigureOut">
              <a:rPr lang="vi-VN" smtClean="0"/>
              <a:t>19/12/2023</a:t>
            </a:fld>
            <a:endParaRPr lang="vi-VN"/>
          </a:p>
        </p:txBody>
      </p:sp>
      <p:sp>
        <p:nvSpPr>
          <p:cNvPr id="5" name="Footer Placeholder 4">
            <a:extLst>
              <a:ext uri="{FF2B5EF4-FFF2-40B4-BE49-F238E27FC236}">
                <a16:creationId xmlns:a16="http://schemas.microsoft.com/office/drawing/2014/main" id="{9C88E403-1933-41C6-9C31-6FE59B48DF10}"/>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3DBB10AF-DA40-4867-9FE6-A3B7A9779E4A}"/>
              </a:ext>
            </a:extLst>
          </p:cNvPr>
          <p:cNvSpPr>
            <a:spLocks noGrp="1"/>
          </p:cNvSpPr>
          <p:nvPr>
            <p:ph type="sldNum" sz="quarter" idx="12"/>
          </p:nvPr>
        </p:nvSpPr>
        <p:spPr/>
        <p:txBody>
          <a:bodyPr/>
          <a:lstStyle/>
          <a:p>
            <a:fld id="{56979787-3BB1-4CEC-9556-7716D33813DE}" type="slidenum">
              <a:rPr lang="vi-VN" smtClean="0"/>
              <a:t>‹#›</a:t>
            </a:fld>
            <a:endParaRPr lang="vi-VN"/>
          </a:p>
        </p:txBody>
      </p:sp>
    </p:spTree>
    <p:extLst>
      <p:ext uri="{BB962C8B-B14F-4D97-AF65-F5344CB8AC3E}">
        <p14:creationId xmlns:p14="http://schemas.microsoft.com/office/powerpoint/2010/main" val="37635135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94BE77-BDCB-4746-B850-3C041FE8EDF5}"/>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B470E8C7-2BE1-4021-A885-10B87575E08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035D15EE-7438-4AD6-BCF0-5B3D6A84BDB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D55E9040-A754-4D0F-A9D9-2A74F02FA6B0}"/>
              </a:ext>
            </a:extLst>
          </p:cNvPr>
          <p:cNvSpPr>
            <a:spLocks noGrp="1"/>
          </p:cNvSpPr>
          <p:nvPr>
            <p:ph type="dt" sz="half" idx="10"/>
          </p:nvPr>
        </p:nvSpPr>
        <p:spPr/>
        <p:txBody>
          <a:bodyPr/>
          <a:lstStyle/>
          <a:p>
            <a:fld id="{D4B3FCCA-2D52-4626-B5F6-6D2AE75AAF57}" type="datetimeFigureOut">
              <a:rPr lang="vi-VN" smtClean="0"/>
              <a:t>19/12/2023</a:t>
            </a:fld>
            <a:endParaRPr lang="vi-VN"/>
          </a:p>
        </p:txBody>
      </p:sp>
      <p:sp>
        <p:nvSpPr>
          <p:cNvPr id="6" name="Footer Placeholder 5">
            <a:extLst>
              <a:ext uri="{FF2B5EF4-FFF2-40B4-BE49-F238E27FC236}">
                <a16:creationId xmlns:a16="http://schemas.microsoft.com/office/drawing/2014/main" id="{417E190D-B932-42C2-BBAE-4261A67E372E}"/>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DA974BA6-F2A8-480F-A0C8-79BC953F212C}"/>
              </a:ext>
            </a:extLst>
          </p:cNvPr>
          <p:cNvSpPr>
            <a:spLocks noGrp="1"/>
          </p:cNvSpPr>
          <p:nvPr>
            <p:ph type="sldNum" sz="quarter" idx="12"/>
          </p:nvPr>
        </p:nvSpPr>
        <p:spPr/>
        <p:txBody>
          <a:bodyPr/>
          <a:lstStyle/>
          <a:p>
            <a:fld id="{56979787-3BB1-4CEC-9556-7716D33813DE}" type="slidenum">
              <a:rPr lang="vi-VN" smtClean="0"/>
              <a:t>‹#›</a:t>
            </a:fld>
            <a:endParaRPr lang="vi-VN"/>
          </a:p>
        </p:txBody>
      </p:sp>
    </p:spTree>
    <p:extLst>
      <p:ext uri="{BB962C8B-B14F-4D97-AF65-F5344CB8AC3E}">
        <p14:creationId xmlns:p14="http://schemas.microsoft.com/office/powerpoint/2010/main" val="39671903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93C8D3-9E7D-4CCB-BC3A-260CC3E77ECD}"/>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734C3402-9B51-45D1-82B3-CB1E85DF399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5C39DA2-BFE1-45B7-A9AD-FA61DC15F26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96FE2466-EA98-4694-B47D-DD6A015A48D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862445D-433E-4B83-BF70-FCF8CF64C4B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DC4137E3-5443-4FFD-AD77-959DA088C728}"/>
              </a:ext>
            </a:extLst>
          </p:cNvPr>
          <p:cNvSpPr>
            <a:spLocks noGrp="1"/>
          </p:cNvSpPr>
          <p:nvPr>
            <p:ph type="dt" sz="half" idx="10"/>
          </p:nvPr>
        </p:nvSpPr>
        <p:spPr/>
        <p:txBody>
          <a:bodyPr/>
          <a:lstStyle/>
          <a:p>
            <a:fld id="{D4B3FCCA-2D52-4626-B5F6-6D2AE75AAF57}" type="datetimeFigureOut">
              <a:rPr lang="vi-VN" smtClean="0"/>
              <a:t>19/12/2023</a:t>
            </a:fld>
            <a:endParaRPr lang="vi-VN"/>
          </a:p>
        </p:txBody>
      </p:sp>
      <p:sp>
        <p:nvSpPr>
          <p:cNvPr id="8" name="Footer Placeholder 7">
            <a:extLst>
              <a:ext uri="{FF2B5EF4-FFF2-40B4-BE49-F238E27FC236}">
                <a16:creationId xmlns:a16="http://schemas.microsoft.com/office/drawing/2014/main" id="{2F018A6E-57AF-43B3-AEDF-46C44A4E6BDA}"/>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4A8868F0-30A7-4846-9E7A-153CFC2C3CD0}"/>
              </a:ext>
            </a:extLst>
          </p:cNvPr>
          <p:cNvSpPr>
            <a:spLocks noGrp="1"/>
          </p:cNvSpPr>
          <p:nvPr>
            <p:ph type="sldNum" sz="quarter" idx="12"/>
          </p:nvPr>
        </p:nvSpPr>
        <p:spPr/>
        <p:txBody>
          <a:bodyPr/>
          <a:lstStyle/>
          <a:p>
            <a:fld id="{56979787-3BB1-4CEC-9556-7716D33813DE}" type="slidenum">
              <a:rPr lang="vi-VN" smtClean="0"/>
              <a:t>‹#›</a:t>
            </a:fld>
            <a:endParaRPr lang="vi-VN"/>
          </a:p>
        </p:txBody>
      </p:sp>
    </p:spTree>
    <p:extLst>
      <p:ext uri="{BB962C8B-B14F-4D97-AF65-F5344CB8AC3E}">
        <p14:creationId xmlns:p14="http://schemas.microsoft.com/office/powerpoint/2010/main" val="3553396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5F4D88-A43D-447F-BE4A-B3AD5D896E07}"/>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17F58567-D16C-48CE-9C6A-6B8CC5D5B496}"/>
              </a:ext>
            </a:extLst>
          </p:cNvPr>
          <p:cNvSpPr>
            <a:spLocks noGrp="1"/>
          </p:cNvSpPr>
          <p:nvPr>
            <p:ph type="dt" sz="half" idx="10"/>
          </p:nvPr>
        </p:nvSpPr>
        <p:spPr/>
        <p:txBody>
          <a:bodyPr/>
          <a:lstStyle/>
          <a:p>
            <a:fld id="{D4B3FCCA-2D52-4626-B5F6-6D2AE75AAF57}" type="datetimeFigureOut">
              <a:rPr lang="vi-VN" smtClean="0"/>
              <a:t>19/12/2023</a:t>
            </a:fld>
            <a:endParaRPr lang="vi-VN"/>
          </a:p>
        </p:txBody>
      </p:sp>
      <p:sp>
        <p:nvSpPr>
          <p:cNvPr id="4" name="Footer Placeholder 3">
            <a:extLst>
              <a:ext uri="{FF2B5EF4-FFF2-40B4-BE49-F238E27FC236}">
                <a16:creationId xmlns:a16="http://schemas.microsoft.com/office/drawing/2014/main" id="{F5A6E8C4-93FE-4C84-8B7B-3CA0E0E5341F}"/>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8184A1BD-B61B-49B0-ACF9-F437B65E6A8D}"/>
              </a:ext>
            </a:extLst>
          </p:cNvPr>
          <p:cNvSpPr>
            <a:spLocks noGrp="1"/>
          </p:cNvSpPr>
          <p:nvPr>
            <p:ph type="sldNum" sz="quarter" idx="12"/>
          </p:nvPr>
        </p:nvSpPr>
        <p:spPr/>
        <p:txBody>
          <a:bodyPr/>
          <a:lstStyle/>
          <a:p>
            <a:fld id="{56979787-3BB1-4CEC-9556-7716D33813DE}" type="slidenum">
              <a:rPr lang="vi-VN" smtClean="0"/>
              <a:t>‹#›</a:t>
            </a:fld>
            <a:endParaRPr lang="vi-VN"/>
          </a:p>
        </p:txBody>
      </p:sp>
    </p:spTree>
    <p:extLst>
      <p:ext uri="{BB962C8B-B14F-4D97-AF65-F5344CB8AC3E}">
        <p14:creationId xmlns:p14="http://schemas.microsoft.com/office/powerpoint/2010/main" val="3627336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5CFECC8-E28C-47A4-9321-D916B424D242}"/>
              </a:ext>
            </a:extLst>
          </p:cNvPr>
          <p:cNvSpPr>
            <a:spLocks noGrp="1"/>
          </p:cNvSpPr>
          <p:nvPr>
            <p:ph type="dt" sz="half" idx="10"/>
          </p:nvPr>
        </p:nvSpPr>
        <p:spPr/>
        <p:txBody>
          <a:bodyPr/>
          <a:lstStyle/>
          <a:p>
            <a:fld id="{D4B3FCCA-2D52-4626-B5F6-6D2AE75AAF57}" type="datetimeFigureOut">
              <a:rPr lang="vi-VN" smtClean="0"/>
              <a:t>19/12/2023</a:t>
            </a:fld>
            <a:endParaRPr lang="vi-VN"/>
          </a:p>
        </p:txBody>
      </p:sp>
      <p:sp>
        <p:nvSpPr>
          <p:cNvPr id="3" name="Footer Placeholder 2">
            <a:extLst>
              <a:ext uri="{FF2B5EF4-FFF2-40B4-BE49-F238E27FC236}">
                <a16:creationId xmlns:a16="http://schemas.microsoft.com/office/drawing/2014/main" id="{64ABCF5E-26B6-49F4-8EEF-4B6BD84CF5FB}"/>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DE6F0A49-9B65-41D4-966A-C6209476654C}"/>
              </a:ext>
            </a:extLst>
          </p:cNvPr>
          <p:cNvSpPr>
            <a:spLocks noGrp="1"/>
          </p:cNvSpPr>
          <p:nvPr>
            <p:ph type="sldNum" sz="quarter" idx="12"/>
          </p:nvPr>
        </p:nvSpPr>
        <p:spPr/>
        <p:txBody>
          <a:bodyPr/>
          <a:lstStyle/>
          <a:p>
            <a:fld id="{56979787-3BB1-4CEC-9556-7716D33813DE}" type="slidenum">
              <a:rPr lang="vi-VN" smtClean="0"/>
              <a:t>‹#›</a:t>
            </a:fld>
            <a:endParaRPr lang="vi-VN"/>
          </a:p>
        </p:txBody>
      </p:sp>
    </p:spTree>
    <p:extLst>
      <p:ext uri="{BB962C8B-B14F-4D97-AF65-F5344CB8AC3E}">
        <p14:creationId xmlns:p14="http://schemas.microsoft.com/office/powerpoint/2010/main" val="42634504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B12CA0-50BD-415E-928C-40C9664A408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136A273A-23CD-4B11-B591-67ED80D1615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C2ECC2B4-EAAE-4467-8B53-0D741C5F78E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1B2E3BC-91E0-487D-99B8-B8068011F822}"/>
              </a:ext>
            </a:extLst>
          </p:cNvPr>
          <p:cNvSpPr>
            <a:spLocks noGrp="1"/>
          </p:cNvSpPr>
          <p:nvPr>
            <p:ph type="dt" sz="half" idx="10"/>
          </p:nvPr>
        </p:nvSpPr>
        <p:spPr/>
        <p:txBody>
          <a:bodyPr/>
          <a:lstStyle/>
          <a:p>
            <a:fld id="{D4B3FCCA-2D52-4626-B5F6-6D2AE75AAF57}" type="datetimeFigureOut">
              <a:rPr lang="vi-VN" smtClean="0"/>
              <a:t>19/12/2023</a:t>
            </a:fld>
            <a:endParaRPr lang="vi-VN"/>
          </a:p>
        </p:txBody>
      </p:sp>
      <p:sp>
        <p:nvSpPr>
          <p:cNvPr id="6" name="Footer Placeholder 5">
            <a:extLst>
              <a:ext uri="{FF2B5EF4-FFF2-40B4-BE49-F238E27FC236}">
                <a16:creationId xmlns:a16="http://schemas.microsoft.com/office/drawing/2014/main" id="{4024CF1E-95E2-4A29-9260-B81EAEB86B9C}"/>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AEF0D396-71ED-42CB-A37A-D322AB842A35}"/>
              </a:ext>
            </a:extLst>
          </p:cNvPr>
          <p:cNvSpPr>
            <a:spLocks noGrp="1"/>
          </p:cNvSpPr>
          <p:nvPr>
            <p:ph type="sldNum" sz="quarter" idx="12"/>
          </p:nvPr>
        </p:nvSpPr>
        <p:spPr/>
        <p:txBody>
          <a:bodyPr/>
          <a:lstStyle/>
          <a:p>
            <a:fld id="{56979787-3BB1-4CEC-9556-7716D33813DE}" type="slidenum">
              <a:rPr lang="vi-VN" smtClean="0"/>
              <a:t>‹#›</a:t>
            </a:fld>
            <a:endParaRPr lang="vi-VN"/>
          </a:p>
        </p:txBody>
      </p:sp>
    </p:spTree>
    <p:extLst>
      <p:ext uri="{BB962C8B-B14F-4D97-AF65-F5344CB8AC3E}">
        <p14:creationId xmlns:p14="http://schemas.microsoft.com/office/powerpoint/2010/main" val="10584854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439075-2888-4BEB-BD3D-9E0E5BD3797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054F21D7-E41E-4710-9AF2-C16297A2F6C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58D31010-E2D3-425E-B350-68E12AD1B0C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32C092B-2E39-4ADC-8F46-C9C079351BF7}"/>
              </a:ext>
            </a:extLst>
          </p:cNvPr>
          <p:cNvSpPr>
            <a:spLocks noGrp="1"/>
          </p:cNvSpPr>
          <p:nvPr>
            <p:ph type="dt" sz="half" idx="10"/>
          </p:nvPr>
        </p:nvSpPr>
        <p:spPr/>
        <p:txBody>
          <a:bodyPr/>
          <a:lstStyle/>
          <a:p>
            <a:fld id="{D4B3FCCA-2D52-4626-B5F6-6D2AE75AAF57}" type="datetimeFigureOut">
              <a:rPr lang="vi-VN" smtClean="0"/>
              <a:t>19/12/2023</a:t>
            </a:fld>
            <a:endParaRPr lang="vi-VN"/>
          </a:p>
        </p:txBody>
      </p:sp>
      <p:sp>
        <p:nvSpPr>
          <p:cNvPr id="6" name="Footer Placeholder 5">
            <a:extLst>
              <a:ext uri="{FF2B5EF4-FFF2-40B4-BE49-F238E27FC236}">
                <a16:creationId xmlns:a16="http://schemas.microsoft.com/office/drawing/2014/main" id="{36F0A23D-68D6-4F3D-BD15-6F21827C13DE}"/>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648ADA1C-D681-47C4-BC8D-9D909F993572}"/>
              </a:ext>
            </a:extLst>
          </p:cNvPr>
          <p:cNvSpPr>
            <a:spLocks noGrp="1"/>
          </p:cNvSpPr>
          <p:nvPr>
            <p:ph type="sldNum" sz="quarter" idx="12"/>
          </p:nvPr>
        </p:nvSpPr>
        <p:spPr/>
        <p:txBody>
          <a:bodyPr/>
          <a:lstStyle/>
          <a:p>
            <a:fld id="{56979787-3BB1-4CEC-9556-7716D33813DE}" type="slidenum">
              <a:rPr lang="vi-VN" smtClean="0"/>
              <a:t>‹#›</a:t>
            </a:fld>
            <a:endParaRPr lang="vi-VN"/>
          </a:p>
        </p:txBody>
      </p:sp>
    </p:spTree>
    <p:extLst>
      <p:ext uri="{BB962C8B-B14F-4D97-AF65-F5344CB8AC3E}">
        <p14:creationId xmlns:p14="http://schemas.microsoft.com/office/powerpoint/2010/main" val="23822996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4ABDD86-5555-4F86-A6C4-7B416F50B7E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65E841F2-5F9D-4AD3-B62C-A05EF12F6A6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449A8405-9B38-4A77-90AF-735536D3603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4B3FCCA-2D52-4626-B5F6-6D2AE75AAF57}" type="datetimeFigureOut">
              <a:rPr lang="vi-VN" smtClean="0"/>
              <a:t>19/12/2023</a:t>
            </a:fld>
            <a:endParaRPr lang="vi-VN"/>
          </a:p>
        </p:txBody>
      </p:sp>
      <p:sp>
        <p:nvSpPr>
          <p:cNvPr id="5" name="Footer Placeholder 4">
            <a:extLst>
              <a:ext uri="{FF2B5EF4-FFF2-40B4-BE49-F238E27FC236}">
                <a16:creationId xmlns:a16="http://schemas.microsoft.com/office/drawing/2014/main" id="{90BFD387-BAAB-4795-B9AD-DC607B5B733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a:extLst>
              <a:ext uri="{FF2B5EF4-FFF2-40B4-BE49-F238E27FC236}">
                <a16:creationId xmlns:a16="http://schemas.microsoft.com/office/drawing/2014/main" id="{4A4D2E92-58D6-4F2D-82C7-4C9C513C6D5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979787-3BB1-4CEC-9556-7716D33813DE}" type="slidenum">
              <a:rPr lang="vi-VN" smtClean="0"/>
              <a:t>‹#›</a:t>
            </a:fld>
            <a:endParaRPr lang="vi-VN"/>
          </a:p>
        </p:txBody>
      </p:sp>
    </p:spTree>
    <p:extLst>
      <p:ext uri="{BB962C8B-B14F-4D97-AF65-F5344CB8AC3E}">
        <p14:creationId xmlns:p14="http://schemas.microsoft.com/office/powerpoint/2010/main" val="47987992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2.png"/><Relationship Id="rId7"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png"/><Relationship Id="rId7"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 Id="rId9" Type="http://schemas.openxmlformats.org/officeDocument/2006/relationships/image" Target="../media/image25.pn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818240-C081-452E-83D6-97DA73738781}"/>
              </a:ext>
            </a:extLst>
          </p:cNvPr>
          <p:cNvSpPr>
            <a:spLocks noGrp="1"/>
          </p:cNvSpPr>
          <p:nvPr>
            <p:ph type="ctrTitle"/>
          </p:nvPr>
        </p:nvSpPr>
        <p:spPr/>
        <p:txBody>
          <a:bodyPr/>
          <a:lstStyle/>
          <a:p>
            <a:endParaRPr lang="vi-VN" dirty="0"/>
          </a:p>
        </p:txBody>
      </p:sp>
      <p:sp>
        <p:nvSpPr>
          <p:cNvPr id="3" name="Subtitle 2">
            <a:extLst>
              <a:ext uri="{FF2B5EF4-FFF2-40B4-BE49-F238E27FC236}">
                <a16:creationId xmlns:a16="http://schemas.microsoft.com/office/drawing/2014/main" id="{331E5A75-003F-46F1-901B-7037464382AD}"/>
              </a:ext>
            </a:extLst>
          </p:cNvPr>
          <p:cNvSpPr>
            <a:spLocks noGrp="1"/>
          </p:cNvSpPr>
          <p:nvPr>
            <p:ph type="subTitle" idx="1"/>
          </p:nvPr>
        </p:nvSpPr>
        <p:spPr/>
        <p:txBody>
          <a:bodyPr/>
          <a:lstStyle/>
          <a:p>
            <a:endParaRPr lang="vi-VN"/>
          </a:p>
        </p:txBody>
      </p:sp>
    </p:spTree>
    <p:extLst>
      <p:ext uri="{BB962C8B-B14F-4D97-AF65-F5344CB8AC3E}">
        <p14:creationId xmlns:p14="http://schemas.microsoft.com/office/powerpoint/2010/main" val="17077427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7" name="Picture 4"/>
          <p:cNvPicPr>
            <a:picLocks noChangeAspect="1"/>
          </p:cNvPicPr>
          <p:nvPr/>
        </p:nvPicPr>
        <p:blipFill>
          <a:blip r:embed="rId2"/>
          <a:srcRect/>
          <a:stretch>
            <a:fillRect/>
          </a:stretch>
        </p:blipFill>
        <p:spPr bwMode="auto">
          <a:xfrm>
            <a:off x="0" y="0"/>
            <a:ext cx="12192000" cy="6858000"/>
          </a:xfrm>
          <a:prstGeom prst="rect">
            <a:avLst/>
          </a:prstGeom>
          <a:noFill/>
          <a:ln w="9525">
            <a:noFill/>
            <a:miter lim="800000"/>
            <a:headEnd/>
            <a:tailEnd/>
          </a:ln>
        </p:spPr>
      </p:pic>
      <p:sp>
        <p:nvSpPr>
          <p:cNvPr id="34818" name="Rectangle 6"/>
          <p:cNvSpPr>
            <a:spLocks noChangeArrowheads="1"/>
          </p:cNvSpPr>
          <p:nvPr/>
        </p:nvSpPr>
        <p:spPr bwMode="auto">
          <a:xfrm>
            <a:off x="2563813" y="0"/>
            <a:ext cx="6096000" cy="892175"/>
          </a:xfrm>
          <a:prstGeom prst="rect">
            <a:avLst/>
          </a:prstGeom>
          <a:noFill/>
          <a:ln w="9525">
            <a:noFill/>
            <a:miter lim="800000"/>
            <a:headEnd/>
            <a:tailEnd/>
          </a:ln>
        </p:spPr>
        <p:txBody>
          <a:bodyPr>
            <a:spAutoFit/>
          </a:bodyPr>
          <a:lstStyle/>
          <a:p>
            <a:pPr algn="ctr">
              <a:tabLst>
                <a:tab pos="1385888" algn="l"/>
              </a:tabLst>
            </a:pPr>
            <a:r>
              <a:rPr lang="en-US" sz="2800" b="1" i="1">
                <a:solidFill>
                  <a:srgbClr val="203864"/>
                </a:solidFill>
                <a:latin typeface="Times New Roman" pitchFamily="18" charset="0"/>
                <a:cs typeface="Times New Roman" pitchFamily="18" charset="0"/>
              </a:rPr>
              <a:t>Cô Tô</a:t>
            </a:r>
            <a:endParaRPr lang="en-US" sz="2800">
              <a:solidFill>
                <a:srgbClr val="203864"/>
              </a:solidFill>
              <a:latin typeface="Times New Roman" pitchFamily="18" charset="0"/>
              <a:cs typeface="Times New Roman" pitchFamily="18" charset="0"/>
            </a:endParaRPr>
          </a:p>
          <a:p>
            <a:pPr algn="ctr">
              <a:tabLst>
                <a:tab pos="1385888" algn="l"/>
              </a:tabLst>
            </a:pPr>
            <a:r>
              <a:rPr lang="en-US" sz="2400" b="1" i="1">
                <a:solidFill>
                  <a:srgbClr val="000000"/>
                </a:solidFill>
                <a:latin typeface="Times New Roman" pitchFamily="18" charset="0"/>
                <a:ea typeface="MS Mincho" pitchFamily="49" charset="-128"/>
              </a:rPr>
              <a:t>                                         </a:t>
            </a:r>
            <a:r>
              <a:rPr lang="en-US" sz="2400">
                <a:solidFill>
                  <a:srgbClr val="385723"/>
                </a:solidFill>
                <a:latin typeface="Times New Roman" pitchFamily="18" charset="0"/>
                <a:ea typeface="MS Mincho" pitchFamily="49" charset="-128"/>
              </a:rPr>
              <a:t>(Nguyễn Tuân)</a:t>
            </a:r>
            <a:endParaRPr lang="en-US" sz="2400">
              <a:solidFill>
                <a:srgbClr val="385723"/>
              </a:solidFill>
              <a:latin typeface="Times New Roman" pitchFamily="18" charset="0"/>
              <a:cs typeface="Times New Roman" pitchFamily="18" charset="0"/>
            </a:endParaRPr>
          </a:p>
        </p:txBody>
      </p:sp>
      <p:sp>
        <p:nvSpPr>
          <p:cNvPr id="34819" name="Rectangle 1"/>
          <p:cNvSpPr>
            <a:spLocks noChangeArrowheads="1"/>
          </p:cNvSpPr>
          <p:nvPr/>
        </p:nvSpPr>
        <p:spPr bwMode="auto">
          <a:xfrm>
            <a:off x="3660775" y="865188"/>
            <a:ext cx="4648200" cy="461962"/>
          </a:xfrm>
          <a:prstGeom prst="rect">
            <a:avLst/>
          </a:prstGeom>
          <a:noFill/>
          <a:ln w="9525">
            <a:noFill/>
            <a:miter lim="800000"/>
            <a:headEnd/>
            <a:tailEnd/>
          </a:ln>
        </p:spPr>
        <p:txBody>
          <a:bodyPr wrap="none">
            <a:spAutoFit/>
          </a:bodyPr>
          <a:lstStyle/>
          <a:p>
            <a:pPr algn="ctr">
              <a:tabLst>
                <a:tab pos="1385888" algn="l"/>
              </a:tabLst>
            </a:pPr>
            <a:r>
              <a:rPr lang="en-US" sz="2400" b="1">
                <a:solidFill>
                  <a:srgbClr val="FF0000"/>
                </a:solidFill>
                <a:latin typeface="Times New Roman" pitchFamily="18" charset="0"/>
                <a:cs typeface="Times New Roman" pitchFamily="18" charset="0"/>
              </a:rPr>
              <a:t>HOẠT ĐỘNG 2: ĐỌC VĂN BẢN</a:t>
            </a:r>
            <a:endParaRPr lang="en-US" sz="2400">
              <a:solidFill>
                <a:srgbClr val="FF0000"/>
              </a:solidFill>
              <a:latin typeface="Times New Roman" pitchFamily="18" charset="0"/>
              <a:cs typeface="Times New Roman" pitchFamily="18" charset="0"/>
            </a:endParaRPr>
          </a:p>
        </p:txBody>
      </p:sp>
      <p:pic>
        <p:nvPicPr>
          <p:cNvPr id="3" name="Picture 2"/>
          <p:cNvPicPr>
            <a:picLocks noChangeAspect="1"/>
          </p:cNvPicPr>
          <p:nvPr/>
        </p:nvPicPr>
        <p:blipFill>
          <a:blip r:embed="rId3"/>
          <a:stretch>
            <a:fillRect/>
          </a:stretch>
        </p:blipFill>
        <p:spPr>
          <a:xfrm rot="20834822">
            <a:off x="1293122" y="2388117"/>
            <a:ext cx="2090304" cy="2752234"/>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
        <p:nvSpPr>
          <p:cNvPr id="4" name="Rounded Rectangle 3"/>
          <p:cNvSpPr/>
          <p:nvPr/>
        </p:nvSpPr>
        <p:spPr>
          <a:xfrm>
            <a:off x="3782290" y="1651416"/>
            <a:ext cx="6331528" cy="4225636"/>
          </a:xfrm>
          <a:prstGeom prst="round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2"/>
          </a:lnRef>
          <a:fillRef idx="1">
            <a:schemeClr val="lt1"/>
          </a:fillRef>
          <a:effectRef idx="0">
            <a:schemeClr val="accent2"/>
          </a:effectRef>
          <a:fontRef idx="minor">
            <a:schemeClr val="dk1"/>
          </a:fontRef>
        </p:style>
        <p:txBody>
          <a:bodyPr anchor="ctr"/>
          <a:lstStyle/>
          <a:p>
            <a:pPr algn="just">
              <a:tabLst>
                <a:tab pos="88900" algn="l"/>
                <a:tab pos="179388" algn="l"/>
              </a:tabLst>
            </a:pPr>
            <a:r>
              <a:rPr lang="en-US" sz="2200" b="1">
                <a:solidFill>
                  <a:srgbClr val="203864"/>
                </a:solidFill>
                <a:latin typeface="Times New Roman" pitchFamily="18" charset="0"/>
                <a:cs typeface="Times New Roman" pitchFamily="18" charset="0"/>
              </a:rPr>
              <a:t>Tác giả:</a:t>
            </a:r>
            <a:endParaRPr lang="en-US" sz="2200">
              <a:solidFill>
                <a:srgbClr val="203864"/>
              </a:solidFill>
              <a:latin typeface="Times New Roman" pitchFamily="18" charset="0"/>
              <a:cs typeface="Times New Roman" pitchFamily="18" charset="0"/>
            </a:endParaRPr>
          </a:p>
          <a:p>
            <a:pPr algn="just">
              <a:tabLst>
                <a:tab pos="88900" algn="l"/>
                <a:tab pos="179388" algn="l"/>
              </a:tabLst>
            </a:pPr>
            <a:r>
              <a:rPr lang="en-US" sz="2200">
                <a:solidFill>
                  <a:srgbClr val="203864"/>
                </a:solidFill>
                <a:latin typeface="Times New Roman" pitchFamily="18" charset="0"/>
                <a:cs typeface="Times New Roman" pitchFamily="18" charset="0"/>
              </a:rPr>
              <a:t>- Nhà văn Nguyễn Tuân sinh năm 1910, năm mất 1987.</a:t>
            </a:r>
          </a:p>
          <a:p>
            <a:pPr algn="just">
              <a:tabLst>
                <a:tab pos="88900" algn="l"/>
                <a:tab pos="179388" algn="l"/>
              </a:tabLst>
            </a:pPr>
            <a:r>
              <a:rPr lang="en-US" sz="2200">
                <a:solidFill>
                  <a:srgbClr val="203864"/>
                </a:solidFill>
                <a:latin typeface="Times New Roman" pitchFamily="18" charset="0"/>
                <a:cs typeface="Times New Roman" pitchFamily="18" charset="0"/>
              </a:rPr>
              <a:t>- Quê quán: Hà Nội.</a:t>
            </a:r>
          </a:p>
          <a:p>
            <a:pPr algn="just">
              <a:tabLst>
                <a:tab pos="88900" algn="l"/>
                <a:tab pos="179388" algn="l"/>
              </a:tabLst>
            </a:pPr>
            <a:r>
              <a:rPr lang="en-US" sz="2200">
                <a:solidFill>
                  <a:srgbClr val="203864"/>
                </a:solidFill>
                <a:latin typeface="Times New Roman" pitchFamily="18" charset="0"/>
                <a:cs typeface="Times New Roman" pitchFamily="18" charset="0"/>
              </a:rPr>
              <a:t>- Ông là nhà văn có phong cách độc đáo, lối viết tài hoa, cách dùng từ ngữ đặc sắc. </a:t>
            </a:r>
          </a:p>
          <a:p>
            <a:pPr algn="just">
              <a:tabLst>
                <a:tab pos="88900" algn="l"/>
                <a:tab pos="179388" algn="l"/>
              </a:tabLst>
            </a:pPr>
            <a:r>
              <a:rPr lang="en-US" sz="2200">
                <a:solidFill>
                  <a:srgbClr val="203864"/>
                </a:solidFill>
                <a:latin typeface="Times New Roman" pitchFamily="18" charset="0"/>
                <a:cs typeface="Times New Roman" pitchFamily="18" charset="0"/>
              </a:rPr>
              <a:t>- Thể loại sở trường của ông là kí, truyện ngắn. Kí của Nguyễn Tuân cho thấy tác giả có vốn kiến thức sâu rộng về nhiều lĩnh vực đời sống.</a:t>
            </a:r>
          </a:p>
          <a:p>
            <a:pPr algn="just">
              <a:tabLst>
                <a:tab pos="88900" algn="l"/>
                <a:tab pos="179388" algn="l"/>
              </a:tabLst>
            </a:pPr>
            <a:r>
              <a:rPr lang="en-US" sz="2200">
                <a:solidFill>
                  <a:srgbClr val="203864"/>
                </a:solidFill>
                <a:latin typeface="Times New Roman" pitchFamily="18" charset="0"/>
                <a:cs typeface="Times New Roman" pitchFamily="18" charset="0"/>
              </a:rPr>
              <a:t>- Một số tác phẩm tiêu biểu của Nguyễn Tuân: </a:t>
            </a:r>
            <a:r>
              <a:rPr lang="en-US" sz="2200" i="1">
                <a:solidFill>
                  <a:srgbClr val="203864"/>
                </a:solidFill>
                <a:latin typeface="Times New Roman" pitchFamily="18" charset="0"/>
                <a:cs typeface="Times New Roman" pitchFamily="18" charset="0"/>
              </a:rPr>
              <a:t>Vang bóng một thời</a:t>
            </a:r>
            <a:r>
              <a:rPr lang="en-US" sz="2200">
                <a:solidFill>
                  <a:srgbClr val="203864"/>
                </a:solidFill>
                <a:latin typeface="Times New Roman" pitchFamily="18" charset="0"/>
                <a:cs typeface="Times New Roman" pitchFamily="18" charset="0"/>
              </a:rPr>
              <a:t> (tập truyện ngắn), </a:t>
            </a:r>
            <a:r>
              <a:rPr lang="en-US" sz="2200" i="1">
                <a:solidFill>
                  <a:srgbClr val="203864"/>
                </a:solidFill>
                <a:latin typeface="Times New Roman" pitchFamily="18" charset="0"/>
                <a:cs typeface="Times New Roman" pitchFamily="18" charset="0"/>
              </a:rPr>
              <a:t>Sông Đà</a:t>
            </a:r>
            <a:r>
              <a:rPr lang="en-US" sz="2200">
                <a:solidFill>
                  <a:srgbClr val="203864"/>
                </a:solidFill>
                <a:latin typeface="Times New Roman" pitchFamily="18" charset="0"/>
                <a:cs typeface="Times New Roman" pitchFamily="18" charset="0"/>
              </a:rPr>
              <a:t> (tùy bút),…</a:t>
            </a:r>
          </a:p>
        </p:txBody>
      </p:sp>
      <p:sp>
        <p:nvSpPr>
          <p:cNvPr id="6" name="Cloud Callout 5"/>
          <p:cNvSpPr/>
          <p:nvPr/>
        </p:nvSpPr>
        <p:spPr>
          <a:xfrm>
            <a:off x="4205288" y="2516188"/>
            <a:ext cx="5486400" cy="1825625"/>
          </a:xfrm>
          <a:prstGeom prst="cloudCallout">
            <a:avLst>
              <a:gd name="adj1" fmla="val -63762"/>
              <a:gd name="adj2" fmla="val 55667"/>
            </a:avLst>
          </a:prstGeom>
        </p:spPr>
        <p:style>
          <a:lnRef idx="2">
            <a:schemeClr val="accent6"/>
          </a:lnRef>
          <a:fillRef idx="1">
            <a:schemeClr val="lt1"/>
          </a:fillRef>
          <a:effectRef idx="0">
            <a:schemeClr val="accent6"/>
          </a:effectRef>
          <a:fontRef idx="minor">
            <a:schemeClr val="dk1"/>
          </a:fontRef>
        </p:style>
        <p:txBody>
          <a:bodyPr anchor="ctr"/>
          <a:lstStyle/>
          <a:p>
            <a:pPr>
              <a:tabLst>
                <a:tab pos="1385888" algn="l"/>
              </a:tabLst>
            </a:pPr>
            <a:r>
              <a:rPr lang="en-US">
                <a:solidFill>
                  <a:srgbClr val="000000"/>
                </a:solidFill>
                <a:latin typeface="Times New Roman" pitchFamily="18" charset="0"/>
                <a:ea typeface="MS Mincho" pitchFamily="49" charset="-128"/>
                <a:cs typeface="Arial" charset="0"/>
              </a:rPr>
              <a:t>Giới thiệu những hiểu biết của em về nhà văn </a:t>
            </a:r>
            <a:r>
              <a:rPr lang="en-US">
                <a:solidFill>
                  <a:srgbClr val="000000"/>
                </a:solidFill>
                <a:latin typeface="Times New Roman" pitchFamily="18" charset="0"/>
                <a:cs typeface="Times New Roman" pitchFamily="18" charset="0"/>
              </a:rPr>
              <a:t>Nguyễn Tuân </a:t>
            </a:r>
            <a:r>
              <a:rPr lang="en-US">
                <a:solidFill>
                  <a:srgbClr val="000000"/>
                </a:solidFill>
                <a:latin typeface="Times New Roman" pitchFamily="18" charset="0"/>
                <a:ea typeface="MS Mincho" pitchFamily="49" charset="-128"/>
                <a:cs typeface="Arial" charset="0"/>
              </a:rPr>
              <a:t> ?</a:t>
            </a:r>
            <a:endParaRPr lang="en-US" sz="1600">
              <a:solidFill>
                <a:srgbClr val="000000"/>
              </a:solidFill>
              <a:latin typeface="Times New Roman" pitchFamily="18" charset="0"/>
              <a:cs typeface="Times New Roman" pitchFamily="18" charset="0"/>
            </a:endParaRPr>
          </a:p>
          <a:p>
            <a:pPr>
              <a:tabLst>
                <a:tab pos="1385888" algn="l"/>
              </a:tabLst>
            </a:pPr>
            <a:r>
              <a:rPr lang="en-US">
                <a:solidFill>
                  <a:srgbClr val="000000"/>
                </a:solidFill>
                <a:latin typeface="Times New Roman" pitchFamily="18" charset="0"/>
                <a:ea typeface="MS Mincho" pitchFamily="49" charset="-128"/>
                <a:cs typeface="Arial" charset="0"/>
              </a:rPr>
              <a:t> Em biết những tác phẩm nào của nhà văn?</a:t>
            </a:r>
            <a:endParaRPr lang="en-US" sz="1600">
              <a:solidFill>
                <a:srgbClr val="000000"/>
              </a:solidFill>
              <a:latin typeface="Times New Roman" pitchFamily="18" charset="0"/>
              <a:cs typeface="Times New Roman" pitchFamily="18"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grpId="0" nodeType="clickEffect">
                                  <p:stCondLst>
                                    <p:cond delay="0"/>
                                  </p:stCondLst>
                                  <p:childTnLst>
                                    <p:anim calcmode="lin" valueType="num">
                                      <p:cBhvr>
                                        <p:cTn id="6" dur="500"/>
                                        <p:tgtEl>
                                          <p:spTgt spid="6"/>
                                        </p:tgtEl>
                                        <p:attrNameLst>
                                          <p:attrName>ppt_w</p:attrName>
                                        </p:attrNameLst>
                                      </p:cBhvr>
                                      <p:tavLst>
                                        <p:tav tm="0">
                                          <p:val>
                                            <p:strVal val="ppt_w"/>
                                          </p:val>
                                        </p:tav>
                                        <p:tav tm="100000">
                                          <p:val>
                                            <p:fltVal val="0"/>
                                          </p:val>
                                        </p:tav>
                                      </p:tavLst>
                                    </p:anim>
                                    <p:anim calcmode="lin" valueType="num">
                                      <p:cBhvr>
                                        <p:cTn id="7" dur="500"/>
                                        <p:tgtEl>
                                          <p:spTgt spid="6"/>
                                        </p:tgtEl>
                                        <p:attrNameLst>
                                          <p:attrName>ppt_h</p:attrName>
                                        </p:attrNameLst>
                                      </p:cBhvr>
                                      <p:tavLst>
                                        <p:tav tm="0">
                                          <p:val>
                                            <p:strVal val="ppt_h"/>
                                          </p:val>
                                        </p:tav>
                                        <p:tav tm="100000">
                                          <p:val>
                                            <p:fltVal val="0"/>
                                          </p:val>
                                        </p:tav>
                                      </p:tavLst>
                                    </p:anim>
                                    <p:animEffect transition="out" filter="fade">
                                      <p:cBhvr>
                                        <p:cTn id="8" dur="500"/>
                                        <p:tgtEl>
                                          <p:spTgt spid="6"/>
                                        </p:tgtEl>
                                      </p:cBhvr>
                                    </p:animEffect>
                                    <p:set>
                                      <p:cBhvr>
                                        <p:cTn id="9"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1" name="Picture 4"/>
          <p:cNvPicPr>
            <a:picLocks noChangeAspect="1"/>
          </p:cNvPicPr>
          <p:nvPr/>
        </p:nvPicPr>
        <p:blipFill>
          <a:blip r:embed="rId2"/>
          <a:srcRect/>
          <a:stretch>
            <a:fillRect/>
          </a:stretch>
        </p:blipFill>
        <p:spPr bwMode="auto">
          <a:xfrm>
            <a:off x="0" y="0"/>
            <a:ext cx="12192000" cy="6858000"/>
          </a:xfrm>
          <a:prstGeom prst="rect">
            <a:avLst/>
          </a:prstGeom>
          <a:noFill/>
          <a:ln w="9525">
            <a:noFill/>
            <a:miter lim="800000"/>
            <a:headEnd/>
            <a:tailEnd/>
          </a:ln>
        </p:spPr>
      </p:pic>
      <p:sp>
        <p:nvSpPr>
          <p:cNvPr id="35842" name="Rectangle 6"/>
          <p:cNvSpPr>
            <a:spLocks noChangeArrowheads="1"/>
          </p:cNvSpPr>
          <p:nvPr/>
        </p:nvSpPr>
        <p:spPr bwMode="auto">
          <a:xfrm>
            <a:off x="2563813" y="0"/>
            <a:ext cx="6096000" cy="892175"/>
          </a:xfrm>
          <a:prstGeom prst="rect">
            <a:avLst/>
          </a:prstGeom>
          <a:noFill/>
          <a:ln w="9525">
            <a:noFill/>
            <a:miter lim="800000"/>
            <a:headEnd/>
            <a:tailEnd/>
          </a:ln>
        </p:spPr>
        <p:txBody>
          <a:bodyPr>
            <a:spAutoFit/>
          </a:bodyPr>
          <a:lstStyle/>
          <a:p>
            <a:pPr algn="ctr">
              <a:tabLst>
                <a:tab pos="1385888" algn="l"/>
              </a:tabLst>
            </a:pPr>
            <a:r>
              <a:rPr lang="en-US" sz="2800" b="1" i="1">
                <a:solidFill>
                  <a:srgbClr val="203864"/>
                </a:solidFill>
                <a:latin typeface="Times New Roman" pitchFamily="18" charset="0"/>
                <a:cs typeface="Times New Roman" pitchFamily="18" charset="0"/>
              </a:rPr>
              <a:t>Cô Tô</a:t>
            </a:r>
            <a:endParaRPr lang="en-US" sz="2800">
              <a:solidFill>
                <a:srgbClr val="203864"/>
              </a:solidFill>
              <a:latin typeface="Times New Roman" pitchFamily="18" charset="0"/>
              <a:cs typeface="Times New Roman" pitchFamily="18" charset="0"/>
            </a:endParaRPr>
          </a:p>
          <a:p>
            <a:pPr algn="ctr">
              <a:tabLst>
                <a:tab pos="1385888" algn="l"/>
              </a:tabLst>
            </a:pPr>
            <a:r>
              <a:rPr lang="en-US" sz="2400" b="1" i="1">
                <a:solidFill>
                  <a:srgbClr val="000000"/>
                </a:solidFill>
                <a:latin typeface="Times New Roman" pitchFamily="18" charset="0"/>
                <a:ea typeface="MS Mincho" pitchFamily="49" charset="-128"/>
              </a:rPr>
              <a:t>                                         </a:t>
            </a:r>
            <a:r>
              <a:rPr lang="en-US" sz="2400">
                <a:solidFill>
                  <a:srgbClr val="385723"/>
                </a:solidFill>
                <a:latin typeface="Times New Roman" pitchFamily="18" charset="0"/>
                <a:ea typeface="MS Mincho" pitchFamily="49" charset="-128"/>
              </a:rPr>
              <a:t>(Nguyễn Tuân)</a:t>
            </a:r>
            <a:endParaRPr lang="en-US" sz="2400">
              <a:solidFill>
                <a:srgbClr val="385723"/>
              </a:solidFill>
              <a:latin typeface="Times New Roman" pitchFamily="18" charset="0"/>
              <a:cs typeface="Times New Roman" pitchFamily="18" charset="0"/>
            </a:endParaRPr>
          </a:p>
        </p:txBody>
      </p:sp>
      <p:sp>
        <p:nvSpPr>
          <p:cNvPr id="35843" name="Rectangle 1"/>
          <p:cNvSpPr>
            <a:spLocks noChangeArrowheads="1"/>
          </p:cNvSpPr>
          <p:nvPr/>
        </p:nvSpPr>
        <p:spPr bwMode="auto">
          <a:xfrm>
            <a:off x="3660775" y="865188"/>
            <a:ext cx="4648200" cy="461962"/>
          </a:xfrm>
          <a:prstGeom prst="rect">
            <a:avLst/>
          </a:prstGeom>
          <a:noFill/>
          <a:ln w="9525">
            <a:noFill/>
            <a:miter lim="800000"/>
            <a:headEnd/>
            <a:tailEnd/>
          </a:ln>
        </p:spPr>
        <p:txBody>
          <a:bodyPr wrap="none">
            <a:spAutoFit/>
          </a:bodyPr>
          <a:lstStyle/>
          <a:p>
            <a:pPr algn="ctr">
              <a:tabLst>
                <a:tab pos="1385888" algn="l"/>
              </a:tabLst>
            </a:pPr>
            <a:r>
              <a:rPr lang="en-US" sz="2400" b="1">
                <a:solidFill>
                  <a:srgbClr val="FF0000"/>
                </a:solidFill>
                <a:latin typeface="Times New Roman" pitchFamily="18" charset="0"/>
                <a:cs typeface="Times New Roman" pitchFamily="18" charset="0"/>
              </a:rPr>
              <a:t>HOẠT ĐỘNG 2: ĐỌC VĂN BẢN</a:t>
            </a:r>
            <a:endParaRPr lang="en-US" sz="2400">
              <a:solidFill>
                <a:srgbClr val="FF0000"/>
              </a:solidFill>
              <a:latin typeface="Times New Roman" pitchFamily="18" charset="0"/>
              <a:cs typeface="Times New Roman" pitchFamily="18" charset="0"/>
            </a:endParaRPr>
          </a:p>
        </p:txBody>
      </p:sp>
      <p:sp>
        <p:nvSpPr>
          <p:cNvPr id="35844" name="Rectangle 7"/>
          <p:cNvSpPr>
            <a:spLocks noChangeArrowheads="1"/>
          </p:cNvSpPr>
          <p:nvPr/>
        </p:nvSpPr>
        <p:spPr bwMode="auto">
          <a:xfrm>
            <a:off x="498475" y="1236663"/>
            <a:ext cx="6096000" cy="954087"/>
          </a:xfrm>
          <a:prstGeom prst="rect">
            <a:avLst/>
          </a:prstGeom>
          <a:noFill/>
          <a:ln w="9525">
            <a:noFill/>
            <a:miter lim="800000"/>
            <a:headEnd/>
            <a:tailEnd/>
          </a:ln>
        </p:spPr>
        <p:txBody>
          <a:bodyPr>
            <a:spAutoFit/>
          </a:bodyPr>
          <a:lstStyle/>
          <a:p>
            <a:pPr>
              <a:tabLst>
                <a:tab pos="1385888" algn="l"/>
              </a:tabLst>
            </a:pPr>
            <a:r>
              <a:rPr lang="en-US" sz="2800" b="1">
                <a:latin typeface="Times New Roman" pitchFamily="18" charset="0"/>
                <a:ea typeface="MS Mincho" pitchFamily="49" charset="-128"/>
              </a:rPr>
              <a:t>I. Đọc, tìm hiểu chung</a:t>
            </a:r>
            <a:endParaRPr lang="en-US" sz="2800">
              <a:latin typeface="Times New Roman" pitchFamily="18" charset="0"/>
              <a:cs typeface="Times New Roman" pitchFamily="18" charset="0"/>
            </a:endParaRPr>
          </a:p>
          <a:p>
            <a:pPr>
              <a:tabLst>
                <a:tab pos="1385888" algn="l"/>
              </a:tabLst>
            </a:pPr>
            <a:r>
              <a:rPr lang="en-US" sz="2800" b="1">
                <a:latin typeface="Times New Roman" pitchFamily="18" charset="0"/>
                <a:ea typeface="MS Mincho" pitchFamily="49" charset="-128"/>
              </a:rPr>
              <a:t>1. Đọc, từ khó</a:t>
            </a:r>
            <a:endParaRPr lang="en-US" sz="2800">
              <a:latin typeface="Times New Roman" pitchFamily="18" charset="0"/>
              <a:cs typeface="Times New Roman" pitchFamily="18" charset="0"/>
            </a:endParaRPr>
          </a:p>
        </p:txBody>
      </p:sp>
      <p:pic>
        <p:nvPicPr>
          <p:cNvPr id="9" name="Picture 8"/>
          <p:cNvPicPr>
            <a:picLocks noChangeAspect="1"/>
          </p:cNvPicPr>
          <p:nvPr/>
        </p:nvPicPr>
        <p:blipFill>
          <a:blip r:embed="rId3"/>
          <a:srcRect/>
          <a:stretch>
            <a:fillRect/>
          </a:stretch>
        </p:blipFill>
        <p:spPr bwMode="auto">
          <a:xfrm>
            <a:off x="1589088" y="3363913"/>
            <a:ext cx="2474912" cy="2476500"/>
          </a:xfrm>
          <a:prstGeom prst="rect">
            <a:avLst/>
          </a:prstGeom>
          <a:noFill/>
          <a:ln w="9525">
            <a:noFill/>
            <a:miter lim="800000"/>
            <a:headEnd/>
            <a:tailEnd/>
          </a:ln>
        </p:spPr>
      </p:pic>
      <p:sp>
        <p:nvSpPr>
          <p:cNvPr id="10" name="Rounded Rectangular Callout 9"/>
          <p:cNvSpPr/>
          <p:nvPr/>
        </p:nvSpPr>
        <p:spPr>
          <a:xfrm>
            <a:off x="4374672" y="1990470"/>
            <a:ext cx="4189421" cy="2543537"/>
          </a:xfrm>
          <a:prstGeom prst="wedgeRoundRectCallout">
            <a:avLst>
              <a:gd name="adj1" fmla="val -64664"/>
              <a:gd name="adj2" fmla="val 56767"/>
              <a:gd name="adj3" fmla="val 16667"/>
            </a:avLst>
          </a:prstGeom>
          <a:ln w="190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lnRef>
          <a:fillRef idx="1">
            <a:schemeClr val="lt1"/>
          </a:fillRef>
          <a:effectRef idx="0">
            <a:schemeClr val="accent6"/>
          </a:effectRef>
          <a:fontRef idx="minor">
            <a:schemeClr val="dk1"/>
          </a:fontRef>
        </p:style>
        <p:txBody>
          <a:bodyPr anchor="ctr"/>
          <a:lstStyle/>
          <a:p>
            <a:pPr fontAlgn="auto">
              <a:spcBef>
                <a:spcPts val="0"/>
              </a:spcBef>
              <a:spcAft>
                <a:spcPts val="0"/>
              </a:spcAft>
              <a:tabLst>
                <a:tab pos="1386840" algn="l"/>
              </a:tabLst>
              <a:defRPr/>
            </a:pPr>
            <a:r>
              <a:rPr lang="en-US" sz="2400" dirty="0" err="1">
                <a:latin typeface="Times New Roman" panose="02020603050405020304" pitchFamily="18" charset="0"/>
                <a:ea typeface="MS Mincho"/>
              </a:rPr>
              <a:t>Đọc</a:t>
            </a:r>
            <a:r>
              <a:rPr lang="en-US" sz="2400" dirty="0">
                <a:latin typeface="Times New Roman" panose="02020603050405020304" pitchFamily="18" charset="0"/>
                <a:ea typeface="MS Mincho"/>
              </a:rPr>
              <a:t> </a:t>
            </a:r>
            <a:r>
              <a:rPr lang="en-US" sz="2400" dirty="0" err="1">
                <a:latin typeface="Times New Roman" panose="02020603050405020304" pitchFamily="18" charset="0"/>
                <a:ea typeface="MS Mincho"/>
              </a:rPr>
              <a:t>rành</a:t>
            </a:r>
            <a:r>
              <a:rPr lang="en-US" sz="2400" dirty="0">
                <a:latin typeface="Times New Roman" panose="02020603050405020304" pitchFamily="18" charset="0"/>
                <a:ea typeface="MS Mincho"/>
              </a:rPr>
              <a:t> </a:t>
            </a:r>
            <a:r>
              <a:rPr lang="en-US" sz="2400" dirty="0" err="1">
                <a:latin typeface="Times New Roman" panose="02020603050405020304" pitchFamily="18" charset="0"/>
                <a:ea typeface="MS Mincho"/>
              </a:rPr>
              <a:t>mạch</a:t>
            </a:r>
            <a:r>
              <a:rPr lang="en-US" sz="2400" dirty="0">
                <a:latin typeface="Times New Roman" panose="02020603050405020304" pitchFamily="18" charset="0"/>
                <a:ea typeface="MS Mincho"/>
              </a:rPr>
              <a:t>; </a:t>
            </a:r>
            <a:r>
              <a:rPr lang="en-US" sz="2400" dirty="0" err="1">
                <a:latin typeface="Times New Roman" panose="02020603050405020304" pitchFamily="18" charset="0"/>
                <a:ea typeface="MS Mincho"/>
              </a:rPr>
              <a:t>giọng</a:t>
            </a:r>
            <a:r>
              <a:rPr lang="en-US" sz="2400" dirty="0">
                <a:latin typeface="Times New Roman" panose="02020603050405020304" pitchFamily="18" charset="0"/>
                <a:ea typeface="MS Mincho"/>
              </a:rPr>
              <a:t> </a:t>
            </a:r>
            <a:r>
              <a:rPr lang="en-US" sz="2400" dirty="0" err="1">
                <a:latin typeface="Times New Roman" panose="02020603050405020304" pitchFamily="18" charset="0"/>
                <a:ea typeface="MS Mincho"/>
              </a:rPr>
              <a:t>đọc</a:t>
            </a:r>
            <a:r>
              <a:rPr lang="en-US" sz="2400" dirty="0">
                <a:latin typeface="Times New Roman" panose="02020603050405020304" pitchFamily="18" charset="0"/>
                <a:ea typeface="MS Mincho"/>
              </a:rPr>
              <a:t> </a:t>
            </a:r>
            <a:r>
              <a:rPr lang="en-US" sz="2400" dirty="0" err="1">
                <a:latin typeface="Times New Roman" panose="02020603050405020304" pitchFamily="18" charset="0"/>
                <a:ea typeface="MS Mincho"/>
              </a:rPr>
              <a:t>cần</a:t>
            </a:r>
            <a:r>
              <a:rPr lang="en-US" sz="2400" dirty="0">
                <a:latin typeface="Times New Roman" panose="02020603050405020304" pitchFamily="18" charset="0"/>
                <a:ea typeface="MS Mincho"/>
              </a:rPr>
              <a:t> </a:t>
            </a:r>
            <a:r>
              <a:rPr lang="en-US" sz="2400" dirty="0" err="1">
                <a:latin typeface="Times New Roman" panose="02020603050405020304" pitchFamily="18" charset="0"/>
                <a:ea typeface="MS Mincho"/>
              </a:rPr>
              <a:t>có</a:t>
            </a:r>
            <a:r>
              <a:rPr lang="en-US" sz="2400" dirty="0">
                <a:latin typeface="Times New Roman" panose="02020603050405020304" pitchFamily="18" charset="0"/>
                <a:ea typeface="MS Mincho"/>
              </a:rPr>
              <a:t> </a:t>
            </a:r>
            <a:r>
              <a:rPr lang="en-US" sz="2400" dirty="0" err="1">
                <a:latin typeface="Times New Roman" panose="02020603050405020304" pitchFamily="18" charset="0"/>
                <a:ea typeface="MS Mincho"/>
              </a:rPr>
              <a:t>sự</a:t>
            </a:r>
            <a:r>
              <a:rPr lang="en-US" sz="2400" dirty="0">
                <a:latin typeface="Times New Roman" panose="02020603050405020304" pitchFamily="18" charset="0"/>
                <a:ea typeface="MS Mincho"/>
              </a:rPr>
              <a:t> </a:t>
            </a:r>
            <a:r>
              <a:rPr lang="en-US" sz="2400" dirty="0" err="1">
                <a:latin typeface="Times New Roman" panose="02020603050405020304" pitchFamily="18" charset="0"/>
                <a:ea typeface="MS Mincho"/>
              </a:rPr>
              <a:t>khác</a:t>
            </a:r>
            <a:r>
              <a:rPr lang="en-US" sz="2400" dirty="0">
                <a:latin typeface="Times New Roman" panose="02020603050405020304" pitchFamily="18" charset="0"/>
                <a:ea typeface="MS Mincho"/>
              </a:rPr>
              <a:t> </a:t>
            </a:r>
            <a:r>
              <a:rPr lang="en-US" sz="2400" dirty="0" err="1">
                <a:latin typeface="Times New Roman" panose="02020603050405020304" pitchFamily="18" charset="0"/>
                <a:ea typeface="MS Mincho"/>
              </a:rPr>
              <a:t>biệt</a:t>
            </a:r>
            <a:r>
              <a:rPr lang="en-US" sz="2400" dirty="0">
                <a:latin typeface="Times New Roman" panose="02020603050405020304" pitchFamily="18" charset="0"/>
                <a:ea typeface="MS Mincho"/>
              </a:rPr>
              <a:t> </a:t>
            </a:r>
            <a:r>
              <a:rPr lang="en-US" sz="2400" dirty="0" err="1">
                <a:latin typeface="Times New Roman" panose="02020603050405020304" pitchFamily="18" charset="0"/>
                <a:ea typeface="MS Mincho"/>
              </a:rPr>
              <a:t>đoạn</a:t>
            </a:r>
            <a:r>
              <a:rPr lang="en-US" sz="2400" dirty="0">
                <a:latin typeface="Times New Roman" panose="02020603050405020304" pitchFamily="18" charset="0"/>
                <a:ea typeface="MS Mincho"/>
              </a:rPr>
              <a:t> </a:t>
            </a:r>
            <a:r>
              <a:rPr lang="en-US" sz="2400" dirty="0" err="1">
                <a:latin typeface="Times New Roman" panose="02020603050405020304" pitchFamily="18" charset="0"/>
                <a:ea typeface="MS Mincho"/>
              </a:rPr>
              <a:t>tả</a:t>
            </a:r>
            <a:r>
              <a:rPr lang="en-US" sz="2400" dirty="0">
                <a:latin typeface="Times New Roman" panose="02020603050405020304" pitchFamily="18" charset="0"/>
                <a:ea typeface="MS Mincho"/>
              </a:rPr>
              <a:t> </a:t>
            </a:r>
            <a:r>
              <a:rPr lang="en-US" sz="2400" dirty="0" err="1">
                <a:latin typeface="Times New Roman" panose="02020603050405020304" pitchFamily="18" charset="0"/>
                <a:ea typeface="MS Mincho"/>
              </a:rPr>
              <a:t>cảnh</a:t>
            </a:r>
            <a:r>
              <a:rPr lang="en-US" sz="2400" dirty="0">
                <a:latin typeface="Times New Roman" panose="02020603050405020304" pitchFamily="18" charset="0"/>
                <a:ea typeface="MS Mincho"/>
              </a:rPr>
              <a:t> </a:t>
            </a:r>
            <a:r>
              <a:rPr lang="en-US" sz="2400" dirty="0" err="1">
                <a:latin typeface="Times New Roman" panose="02020603050405020304" pitchFamily="18" charset="0"/>
                <a:ea typeface="MS Mincho"/>
              </a:rPr>
              <a:t>bão</a:t>
            </a:r>
            <a:r>
              <a:rPr lang="en-US" sz="2400" dirty="0">
                <a:latin typeface="Times New Roman" panose="02020603050405020304" pitchFamily="18" charset="0"/>
                <a:ea typeface="MS Mincho"/>
              </a:rPr>
              <a:t> </a:t>
            </a:r>
            <a:r>
              <a:rPr lang="en-US" sz="2400" dirty="0" err="1">
                <a:latin typeface="Times New Roman" panose="02020603050405020304" pitchFamily="18" charset="0"/>
                <a:ea typeface="MS Mincho"/>
              </a:rPr>
              <a:t>biển</a:t>
            </a:r>
            <a:r>
              <a:rPr lang="en-US" sz="2400" dirty="0">
                <a:latin typeface="Times New Roman" panose="02020603050405020304" pitchFamily="18" charset="0"/>
                <a:ea typeface="MS Mincho"/>
              </a:rPr>
              <a:t> </a:t>
            </a:r>
            <a:r>
              <a:rPr lang="en-US" sz="2400" dirty="0" err="1">
                <a:latin typeface="Times New Roman" panose="02020603050405020304" pitchFamily="18" charset="0"/>
                <a:ea typeface="MS Mincho"/>
              </a:rPr>
              <a:t>với</a:t>
            </a:r>
            <a:r>
              <a:rPr lang="en-US" sz="2400" dirty="0">
                <a:latin typeface="Times New Roman" panose="02020603050405020304" pitchFamily="18" charset="0"/>
                <a:ea typeface="MS Mincho"/>
              </a:rPr>
              <a:t> </a:t>
            </a:r>
            <a:r>
              <a:rPr lang="en-US" sz="2400" dirty="0" err="1">
                <a:latin typeface="Times New Roman" panose="02020603050405020304" pitchFamily="18" charset="0"/>
                <a:ea typeface="MS Mincho"/>
              </a:rPr>
              <a:t>đoạn</a:t>
            </a:r>
            <a:r>
              <a:rPr lang="en-US" sz="2400" dirty="0">
                <a:latin typeface="Times New Roman" panose="02020603050405020304" pitchFamily="18" charset="0"/>
                <a:ea typeface="MS Mincho"/>
              </a:rPr>
              <a:t> </a:t>
            </a:r>
            <a:r>
              <a:rPr lang="en-US" sz="2400" dirty="0" err="1">
                <a:latin typeface="Times New Roman" panose="02020603050405020304" pitchFamily="18" charset="0"/>
                <a:ea typeface="MS Mincho"/>
              </a:rPr>
              <a:t>tả</a:t>
            </a:r>
            <a:r>
              <a:rPr lang="en-US" sz="2400" dirty="0">
                <a:latin typeface="Times New Roman" panose="02020603050405020304" pitchFamily="18" charset="0"/>
                <a:ea typeface="MS Mincho"/>
              </a:rPr>
              <a:t> </a:t>
            </a:r>
            <a:r>
              <a:rPr lang="en-US" sz="2400" dirty="0" err="1">
                <a:latin typeface="Times New Roman" panose="02020603050405020304" pitchFamily="18" charset="0"/>
                <a:ea typeface="MS Mincho"/>
              </a:rPr>
              <a:t>cảnh</a:t>
            </a:r>
            <a:r>
              <a:rPr lang="en-US" sz="2400" dirty="0">
                <a:latin typeface="Times New Roman" panose="02020603050405020304" pitchFamily="18" charset="0"/>
                <a:ea typeface="MS Mincho"/>
              </a:rPr>
              <a:t> </a:t>
            </a:r>
            <a:r>
              <a:rPr lang="en-US" sz="2400" dirty="0" err="1">
                <a:latin typeface="Times New Roman" panose="02020603050405020304" pitchFamily="18" charset="0"/>
                <a:ea typeface="MS Mincho"/>
              </a:rPr>
              <a:t>sau</a:t>
            </a:r>
            <a:r>
              <a:rPr lang="en-US" sz="2400" dirty="0">
                <a:latin typeface="Times New Roman" panose="02020603050405020304" pitchFamily="18" charset="0"/>
                <a:ea typeface="MS Mincho"/>
              </a:rPr>
              <a:t> </a:t>
            </a:r>
            <a:r>
              <a:rPr lang="en-US" sz="2400" dirty="0" err="1">
                <a:latin typeface="Times New Roman" panose="02020603050405020304" pitchFamily="18" charset="0"/>
                <a:ea typeface="MS Mincho"/>
              </a:rPr>
              <a:t>bão</a:t>
            </a:r>
            <a:r>
              <a:rPr lang="en-US" sz="2400" dirty="0">
                <a:latin typeface="Times New Roman" panose="02020603050405020304" pitchFamily="18" charset="0"/>
                <a:ea typeface="MS Mincho"/>
              </a:rPr>
              <a:t>; </a:t>
            </a:r>
            <a:r>
              <a:rPr lang="en-US" sz="2400" dirty="0" err="1">
                <a:latin typeface="Times New Roman" panose="02020603050405020304" pitchFamily="18" charset="0"/>
                <a:ea typeface="MS Mincho"/>
              </a:rPr>
              <a:t>chú</a:t>
            </a:r>
            <a:r>
              <a:rPr lang="en-US" sz="2400" dirty="0">
                <a:latin typeface="Times New Roman" panose="02020603050405020304" pitchFamily="18" charset="0"/>
                <a:ea typeface="MS Mincho"/>
              </a:rPr>
              <a:t> ý </a:t>
            </a:r>
            <a:r>
              <a:rPr lang="en-US" sz="2400" dirty="0" err="1">
                <a:latin typeface="Times New Roman" panose="02020603050405020304" pitchFamily="18" charset="0"/>
                <a:ea typeface="MS Mincho"/>
              </a:rPr>
              <a:t>khi</a:t>
            </a:r>
            <a:r>
              <a:rPr lang="en-US" sz="2400" dirty="0">
                <a:latin typeface="Times New Roman" panose="02020603050405020304" pitchFamily="18" charset="0"/>
                <a:ea typeface="MS Mincho"/>
              </a:rPr>
              <a:t> </a:t>
            </a:r>
            <a:r>
              <a:rPr lang="en-US" sz="2400" dirty="0" err="1">
                <a:latin typeface="Times New Roman" panose="02020603050405020304" pitchFamily="18" charset="0"/>
                <a:ea typeface="MS Mincho"/>
              </a:rPr>
              <a:t>đọc</a:t>
            </a:r>
            <a:r>
              <a:rPr lang="en-US" sz="2400" dirty="0">
                <a:latin typeface="Times New Roman" panose="02020603050405020304" pitchFamily="18" charset="0"/>
                <a:ea typeface="MS Mincho"/>
              </a:rPr>
              <a:t> </a:t>
            </a:r>
            <a:r>
              <a:rPr lang="en-US" sz="2400" dirty="0" err="1">
                <a:latin typeface="Times New Roman" panose="02020603050405020304" pitchFamily="18" charset="0"/>
                <a:ea typeface="MS Mincho"/>
              </a:rPr>
              <a:t>vừa</a:t>
            </a:r>
            <a:r>
              <a:rPr lang="en-US" sz="2400" dirty="0">
                <a:latin typeface="Times New Roman" panose="02020603050405020304" pitchFamily="18" charset="0"/>
                <a:ea typeface="MS Mincho"/>
              </a:rPr>
              <a:t> </a:t>
            </a:r>
            <a:r>
              <a:rPr lang="en-US" sz="2400" dirty="0" err="1">
                <a:latin typeface="Times New Roman" panose="02020603050405020304" pitchFamily="18" charset="0"/>
                <a:ea typeface="MS Mincho"/>
              </a:rPr>
              <a:t>đọc</a:t>
            </a:r>
            <a:r>
              <a:rPr lang="en-US" sz="2400" dirty="0">
                <a:latin typeface="Times New Roman" panose="02020603050405020304" pitchFamily="18" charset="0"/>
                <a:ea typeface="MS Mincho"/>
              </a:rPr>
              <a:t> </a:t>
            </a:r>
            <a:r>
              <a:rPr lang="en-US" sz="2400" dirty="0" err="1">
                <a:latin typeface="Times New Roman" panose="02020603050405020304" pitchFamily="18" charset="0"/>
                <a:ea typeface="MS Mincho"/>
              </a:rPr>
              <a:t>vừa</a:t>
            </a:r>
            <a:r>
              <a:rPr lang="en-US" sz="2400" dirty="0">
                <a:latin typeface="Times New Roman" panose="02020603050405020304" pitchFamily="18" charset="0"/>
                <a:ea typeface="MS Mincho"/>
              </a:rPr>
              <a:t> </a:t>
            </a:r>
            <a:r>
              <a:rPr lang="en-US" sz="2400" dirty="0" err="1">
                <a:latin typeface="Times New Roman" panose="02020603050405020304" pitchFamily="18" charset="0"/>
                <a:ea typeface="MS Mincho"/>
              </a:rPr>
              <a:t>hình</a:t>
            </a:r>
            <a:r>
              <a:rPr lang="en-US" sz="2400" dirty="0">
                <a:latin typeface="Times New Roman" panose="02020603050405020304" pitchFamily="18" charset="0"/>
                <a:ea typeface="MS Mincho"/>
              </a:rPr>
              <a:t> dung, </a:t>
            </a:r>
            <a:r>
              <a:rPr lang="en-US" sz="2400" dirty="0" err="1">
                <a:latin typeface="Times New Roman" panose="02020603050405020304" pitchFamily="18" charset="0"/>
                <a:ea typeface="MS Mincho"/>
              </a:rPr>
              <a:t>tưởng</a:t>
            </a:r>
            <a:r>
              <a:rPr lang="en-US" sz="2400" dirty="0">
                <a:latin typeface="Times New Roman" panose="02020603050405020304" pitchFamily="18" charset="0"/>
                <a:ea typeface="MS Mincho"/>
              </a:rPr>
              <a:t> </a:t>
            </a:r>
            <a:r>
              <a:rPr lang="en-US" sz="2400" dirty="0" err="1">
                <a:latin typeface="Times New Roman" panose="02020603050405020304" pitchFamily="18" charset="0"/>
                <a:ea typeface="MS Mincho"/>
              </a:rPr>
              <a:t>tượng</a:t>
            </a:r>
            <a:r>
              <a:rPr lang="en-US" sz="2400" dirty="0">
                <a:latin typeface="Times New Roman" panose="02020603050405020304" pitchFamily="18" charset="0"/>
                <a:ea typeface="MS Mincho"/>
              </a:rPr>
              <a:t>.</a:t>
            </a:r>
            <a:endParaRPr lang="en-US" sz="2000" dirty="0">
              <a:latin typeface="Times New Roman" panose="02020603050405020304" pitchFamily="18" charset="0"/>
              <a:ea typeface="Times New Roman" panose="02020603050405020304" pitchFamily="18"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5" name="Picture 4"/>
          <p:cNvPicPr>
            <a:picLocks noChangeAspect="1"/>
          </p:cNvPicPr>
          <p:nvPr/>
        </p:nvPicPr>
        <p:blipFill>
          <a:blip r:embed="rId2"/>
          <a:srcRect/>
          <a:stretch>
            <a:fillRect/>
          </a:stretch>
        </p:blipFill>
        <p:spPr bwMode="auto">
          <a:xfrm>
            <a:off x="0" y="0"/>
            <a:ext cx="12192000" cy="6858000"/>
          </a:xfrm>
          <a:prstGeom prst="rect">
            <a:avLst/>
          </a:prstGeom>
          <a:noFill/>
          <a:ln w="9525">
            <a:noFill/>
            <a:miter lim="800000"/>
            <a:headEnd/>
            <a:tailEnd/>
          </a:ln>
        </p:spPr>
      </p:pic>
      <p:sp>
        <p:nvSpPr>
          <p:cNvPr id="36866" name="Rectangle 6"/>
          <p:cNvSpPr>
            <a:spLocks noChangeArrowheads="1"/>
          </p:cNvSpPr>
          <p:nvPr/>
        </p:nvSpPr>
        <p:spPr bwMode="auto">
          <a:xfrm>
            <a:off x="2563813" y="0"/>
            <a:ext cx="6096000" cy="892175"/>
          </a:xfrm>
          <a:prstGeom prst="rect">
            <a:avLst/>
          </a:prstGeom>
          <a:noFill/>
          <a:ln w="9525">
            <a:noFill/>
            <a:miter lim="800000"/>
            <a:headEnd/>
            <a:tailEnd/>
          </a:ln>
        </p:spPr>
        <p:txBody>
          <a:bodyPr>
            <a:spAutoFit/>
          </a:bodyPr>
          <a:lstStyle/>
          <a:p>
            <a:pPr algn="ctr">
              <a:tabLst>
                <a:tab pos="1385888" algn="l"/>
              </a:tabLst>
            </a:pPr>
            <a:r>
              <a:rPr lang="en-US" sz="2800" b="1" i="1">
                <a:solidFill>
                  <a:srgbClr val="203864"/>
                </a:solidFill>
                <a:latin typeface="Times New Roman" pitchFamily="18" charset="0"/>
                <a:cs typeface="Times New Roman" pitchFamily="18" charset="0"/>
              </a:rPr>
              <a:t>Cô Tô</a:t>
            </a:r>
            <a:endParaRPr lang="en-US" sz="2800">
              <a:solidFill>
                <a:srgbClr val="203864"/>
              </a:solidFill>
              <a:latin typeface="Times New Roman" pitchFamily="18" charset="0"/>
              <a:cs typeface="Times New Roman" pitchFamily="18" charset="0"/>
            </a:endParaRPr>
          </a:p>
          <a:p>
            <a:pPr algn="ctr">
              <a:tabLst>
                <a:tab pos="1385888" algn="l"/>
              </a:tabLst>
            </a:pPr>
            <a:r>
              <a:rPr lang="en-US" sz="2400" b="1" i="1">
                <a:solidFill>
                  <a:srgbClr val="000000"/>
                </a:solidFill>
                <a:latin typeface="Times New Roman" pitchFamily="18" charset="0"/>
                <a:ea typeface="MS Mincho" pitchFamily="49" charset="-128"/>
              </a:rPr>
              <a:t>                                         </a:t>
            </a:r>
            <a:r>
              <a:rPr lang="en-US" sz="2400">
                <a:solidFill>
                  <a:srgbClr val="385723"/>
                </a:solidFill>
                <a:latin typeface="Times New Roman" pitchFamily="18" charset="0"/>
                <a:ea typeface="MS Mincho" pitchFamily="49" charset="-128"/>
              </a:rPr>
              <a:t>(Nguyễn Tuân)</a:t>
            </a:r>
            <a:endParaRPr lang="en-US" sz="2400">
              <a:solidFill>
                <a:srgbClr val="385723"/>
              </a:solidFill>
              <a:latin typeface="Times New Roman" pitchFamily="18" charset="0"/>
              <a:cs typeface="Times New Roman" pitchFamily="18" charset="0"/>
            </a:endParaRPr>
          </a:p>
        </p:txBody>
      </p:sp>
      <p:sp>
        <p:nvSpPr>
          <p:cNvPr id="36867" name="Rectangle 1"/>
          <p:cNvSpPr>
            <a:spLocks noChangeArrowheads="1"/>
          </p:cNvSpPr>
          <p:nvPr/>
        </p:nvSpPr>
        <p:spPr bwMode="auto">
          <a:xfrm>
            <a:off x="3660775" y="865188"/>
            <a:ext cx="4648200" cy="461962"/>
          </a:xfrm>
          <a:prstGeom prst="rect">
            <a:avLst/>
          </a:prstGeom>
          <a:noFill/>
          <a:ln w="9525">
            <a:noFill/>
            <a:miter lim="800000"/>
            <a:headEnd/>
            <a:tailEnd/>
          </a:ln>
        </p:spPr>
        <p:txBody>
          <a:bodyPr wrap="none">
            <a:spAutoFit/>
          </a:bodyPr>
          <a:lstStyle/>
          <a:p>
            <a:pPr algn="ctr">
              <a:tabLst>
                <a:tab pos="1385888" algn="l"/>
              </a:tabLst>
            </a:pPr>
            <a:r>
              <a:rPr lang="en-US" sz="2400" b="1">
                <a:solidFill>
                  <a:srgbClr val="FF0000"/>
                </a:solidFill>
                <a:latin typeface="Times New Roman" pitchFamily="18" charset="0"/>
                <a:cs typeface="Times New Roman" pitchFamily="18" charset="0"/>
              </a:rPr>
              <a:t>HOẠT ĐỘNG 2: ĐỌC VĂN BẢN</a:t>
            </a:r>
            <a:endParaRPr lang="en-US" sz="2400">
              <a:solidFill>
                <a:srgbClr val="FF0000"/>
              </a:solidFill>
              <a:latin typeface="Times New Roman" pitchFamily="18" charset="0"/>
              <a:cs typeface="Times New Roman" pitchFamily="18" charset="0"/>
            </a:endParaRPr>
          </a:p>
        </p:txBody>
      </p:sp>
      <p:sp>
        <p:nvSpPr>
          <p:cNvPr id="36868" name="Rectangle 7"/>
          <p:cNvSpPr>
            <a:spLocks noChangeArrowheads="1"/>
          </p:cNvSpPr>
          <p:nvPr/>
        </p:nvSpPr>
        <p:spPr bwMode="auto">
          <a:xfrm>
            <a:off x="498475" y="1236663"/>
            <a:ext cx="6096000" cy="954087"/>
          </a:xfrm>
          <a:prstGeom prst="rect">
            <a:avLst/>
          </a:prstGeom>
          <a:noFill/>
          <a:ln w="9525">
            <a:noFill/>
            <a:miter lim="800000"/>
            <a:headEnd/>
            <a:tailEnd/>
          </a:ln>
        </p:spPr>
        <p:txBody>
          <a:bodyPr>
            <a:spAutoFit/>
          </a:bodyPr>
          <a:lstStyle/>
          <a:p>
            <a:pPr>
              <a:tabLst>
                <a:tab pos="1385888" algn="l"/>
              </a:tabLst>
            </a:pPr>
            <a:r>
              <a:rPr lang="en-US" sz="2800" b="1">
                <a:solidFill>
                  <a:srgbClr val="000000"/>
                </a:solidFill>
                <a:latin typeface="Times New Roman" pitchFamily="18" charset="0"/>
                <a:ea typeface="MS Mincho" pitchFamily="49" charset="-128"/>
              </a:rPr>
              <a:t>I. Đọc, tìm hiểu chung</a:t>
            </a:r>
            <a:endParaRPr lang="en-US" sz="2800">
              <a:solidFill>
                <a:srgbClr val="000000"/>
              </a:solidFill>
              <a:latin typeface="Times New Roman" pitchFamily="18" charset="0"/>
              <a:cs typeface="Times New Roman" pitchFamily="18" charset="0"/>
            </a:endParaRPr>
          </a:p>
          <a:p>
            <a:pPr>
              <a:tabLst>
                <a:tab pos="1385888" algn="l"/>
              </a:tabLst>
            </a:pPr>
            <a:r>
              <a:rPr lang="en-US" sz="2800" b="1">
                <a:solidFill>
                  <a:srgbClr val="000000"/>
                </a:solidFill>
                <a:latin typeface="Times New Roman" pitchFamily="18" charset="0"/>
                <a:ea typeface="MS Mincho" pitchFamily="49" charset="-128"/>
              </a:rPr>
              <a:t>1. Đọc, từ khó</a:t>
            </a:r>
            <a:endParaRPr lang="en-US" sz="2800">
              <a:solidFill>
                <a:srgbClr val="000000"/>
              </a:solidFill>
              <a:latin typeface="Times New Roman" pitchFamily="18" charset="0"/>
              <a:cs typeface="Times New Roman" pitchFamily="18" charset="0"/>
            </a:endParaRPr>
          </a:p>
        </p:txBody>
      </p:sp>
      <p:grpSp>
        <p:nvGrpSpPr>
          <p:cNvPr id="32" name="Group 31"/>
          <p:cNvGrpSpPr>
            <a:grpSpLocks/>
          </p:cNvGrpSpPr>
          <p:nvPr/>
        </p:nvGrpSpPr>
        <p:grpSpPr bwMode="auto">
          <a:xfrm>
            <a:off x="3325813" y="1757363"/>
            <a:ext cx="4570412" cy="3949700"/>
            <a:chOff x="4088380" y="1867586"/>
            <a:chExt cx="4569420" cy="3949593"/>
          </a:xfrm>
        </p:grpSpPr>
        <p:grpSp>
          <p:nvGrpSpPr>
            <p:cNvPr id="36870" name="Group 19"/>
            <p:cNvGrpSpPr>
              <a:grpSpLocks/>
            </p:cNvGrpSpPr>
            <p:nvPr/>
          </p:nvGrpSpPr>
          <p:grpSpPr bwMode="auto">
            <a:xfrm>
              <a:off x="4088380" y="1867586"/>
              <a:ext cx="4569420" cy="3949593"/>
              <a:chOff x="4088380" y="1867586"/>
              <a:chExt cx="4569420" cy="3949593"/>
            </a:xfrm>
          </p:grpSpPr>
          <p:sp>
            <p:nvSpPr>
              <p:cNvPr id="21" name="Freeform 20"/>
              <p:cNvSpPr/>
              <p:nvPr/>
            </p:nvSpPr>
            <p:spPr>
              <a:xfrm>
                <a:off x="5715214" y="1867586"/>
                <a:ext cx="1315752" cy="855639"/>
              </a:xfrm>
              <a:custGeom>
                <a:avLst/>
                <a:gdLst>
                  <a:gd name="connsiteX0" fmla="*/ 0 w 1315978"/>
                  <a:gd name="connsiteY0" fmla="*/ 142567 h 855386"/>
                  <a:gd name="connsiteX1" fmla="*/ 142567 w 1315978"/>
                  <a:gd name="connsiteY1" fmla="*/ 0 h 855386"/>
                  <a:gd name="connsiteX2" fmla="*/ 1173411 w 1315978"/>
                  <a:gd name="connsiteY2" fmla="*/ 0 h 855386"/>
                  <a:gd name="connsiteX3" fmla="*/ 1315978 w 1315978"/>
                  <a:gd name="connsiteY3" fmla="*/ 142567 h 855386"/>
                  <a:gd name="connsiteX4" fmla="*/ 1315978 w 1315978"/>
                  <a:gd name="connsiteY4" fmla="*/ 712819 h 855386"/>
                  <a:gd name="connsiteX5" fmla="*/ 1173411 w 1315978"/>
                  <a:gd name="connsiteY5" fmla="*/ 855386 h 855386"/>
                  <a:gd name="connsiteX6" fmla="*/ 142567 w 1315978"/>
                  <a:gd name="connsiteY6" fmla="*/ 855386 h 855386"/>
                  <a:gd name="connsiteX7" fmla="*/ 0 w 1315978"/>
                  <a:gd name="connsiteY7" fmla="*/ 712819 h 855386"/>
                  <a:gd name="connsiteX8" fmla="*/ 0 w 1315978"/>
                  <a:gd name="connsiteY8" fmla="*/ 142567 h 855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15978" h="855386">
                    <a:moveTo>
                      <a:pt x="0" y="142567"/>
                    </a:moveTo>
                    <a:cubicBezTo>
                      <a:pt x="0" y="63829"/>
                      <a:pt x="63829" y="0"/>
                      <a:pt x="142567" y="0"/>
                    </a:cubicBezTo>
                    <a:lnTo>
                      <a:pt x="1173411" y="0"/>
                    </a:lnTo>
                    <a:cubicBezTo>
                      <a:pt x="1252149" y="0"/>
                      <a:pt x="1315978" y="63829"/>
                      <a:pt x="1315978" y="142567"/>
                    </a:cubicBezTo>
                    <a:lnTo>
                      <a:pt x="1315978" y="712819"/>
                    </a:lnTo>
                    <a:cubicBezTo>
                      <a:pt x="1315978" y="791557"/>
                      <a:pt x="1252149" y="855386"/>
                      <a:pt x="1173411" y="855386"/>
                    </a:cubicBezTo>
                    <a:lnTo>
                      <a:pt x="142567" y="855386"/>
                    </a:lnTo>
                    <a:cubicBezTo>
                      <a:pt x="63829" y="855386"/>
                      <a:pt x="0" y="791557"/>
                      <a:pt x="0" y="712819"/>
                    </a:cubicBezTo>
                    <a:lnTo>
                      <a:pt x="0" y="142567"/>
                    </a:lnTo>
                    <a:close/>
                  </a:path>
                </a:pathLst>
              </a:custGeom>
              <a:solidFill>
                <a:schemeClr val="accent2">
                  <a:lumMod val="7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125577" tIns="125577" rIns="125577" bIns="125577" spcCol="1270" anchor="ctr"/>
              <a:lstStyle/>
              <a:p>
                <a:pPr algn="ctr" defTabSz="977900" fontAlgn="auto">
                  <a:lnSpc>
                    <a:spcPct val="90000"/>
                  </a:lnSpc>
                  <a:spcAft>
                    <a:spcPct val="35000"/>
                  </a:spcAft>
                  <a:defRPr/>
                </a:pPr>
                <a:r>
                  <a:rPr lang="en-US" sz="2800" i="1" dirty="0" err="1">
                    <a:latin typeface="Times New Roman" panose="02020603050405020304" pitchFamily="18" charset="0"/>
                    <a:cs typeface="Times New Roman" panose="02020603050405020304" pitchFamily="18" charset="0"/>
                  </a:rPr>
                  <a:t>vua</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thủy</a:t>
                </a:r>
                <a:endParaRPr lang="en-US" sz="2800" dirty="0">
                  <a:latin typeface="Times New Roman" panose="02020603050405020304" pitchFamily="18" charset="0"/>
                  <a:cs typeface="Times New Roman" panose="02020603050405020304" pitchFamily="18" charset="0"/>
                </a:endParaRPr>
              </a:p>
            </p:txBody>
          </p:sp>
          <p:sp>
            <p:nvSpPr>
              <p:cNvPr id="22" name="Freeform 21"/>
              <p:cNvSpPr/>
              <p:nvPr/>
            </p:nvSpPr>
            <p:spPr>
              <a:xfrm>
                <a:off x="4662930" y="2294611"/>
                <a:ext cx="3420319" cy="3420970"/>
              </a:xfrm>
              <a:custGeom>
                <a:avLst/>
                <a:gdLst/>
                <a:ahLst/>
                <a:cxnLst/>
                <a:rect l="0" t="0" r="0" b="0"/>
                <a:pathLst>
                  <a:path>
                    <a:moveTo>
                      <a:pt x="2377483" y="135431"/>
                    </a:moveTo>
                    <a:arcTo wR="1710435" hR="1710435" stAng="17577222" swAng="1963555"/>
                  </a:path>
                </a:pathLst>
              </a:custGeom>
              <a:noFill/>
              <a:ln w="28575">
                <a:solidFill>
                  <a:schemeClr val="accent6">
                    <a:lumMod val="50000"/>
                  </a:schemeClr>
                </a:solidFill>
              </a:ln>
            </p:spPr>
            <p:style>
              <a:lnRef idx="1">
                <a:schemeClr val="accent1">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23" name="Freeform 22"/>
              <p:cNvSpPr/>
              <p:nvPr/>
            </p:nvSpPr>
            <p:spPr>
              <a:xfrm>
                <a:off x="7342049" y="3050241"/>
                <a:ext cx="1315751" cy="854052"/>
              </a:xfrm>
              <a:custGeom>
                <a:avLst/>
                <a:gdLst>
                  <a:gd name="connsiteX0" fmla="*/ 0 w 1315978"/>
                  <a:gd name="connsiteY0" fmla="*/ 142567 h 855386"/>
                  <a:gd name="connsiteX1" fmla="*/ 142567 w 1315978"/>
                  <a:gd name="connsiteY1" fmla="*/ 0 h 855386"/>
                  <a:gd name="connsiteX2" fmla="*/ 1173411 w 1315978"/>
                  <a:gd name="connsiteY2" fmla="*/ 0 h 855386"/>
                  <a:gd name="connsiteX3" fmla="*/ 1315978 w 1315978"/>
                  <a:gd name="connsiteY3" fmla="*/ 142567 h 855386"/>
                  <a:gd name="connsiteX4" fmla="*/ 1315978 w 1315978"/>
                  <a:gd name="connsiteY4" fmla="*/ 712819 h 855386"/>
                  <a:gd name="connsiteX5" fmla="*/ 1173411 w 1315978"/>
                  <a:gd name="connsiteY5" fmla="*/ 855386 h 855386"/>
                  <a:gd name="connsiteX6" fmla="*/ 142567 w 1315978"/>
                  <a:gd name="connsiteY6" fmla="*/ 855386 h 855386"/>
                  <a:gd name="connsiteX7" fmla="*/ 0 w 1315978"/>
                  <a:gd name="connsiteY7" fmla="*/ 712819 h 855386"/>
                  <a:gd name="connsiteX8" fmla="*/ 0 w 1315978"/>
                  <a:gd name="connsiteY8" fmla="*/ 142567 h 855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15978" h="855386">
                    <a:moveTo>
                      <a:pt x="0" y="142567"/>
                    </a:moveTo>
                    <a:cubicBezTo>
                      <a:pt x="0" y="63829"/>
                      <a:pt x="63829" y="0"/>
                      <a:pt x="142567" y="0"/>
                    </a:cubicBezTo>
                    <a:lnTo>
                      <a:pt x="1173411" y="0"/>
                    </a:lnTo>
                    <a:cubicBezTo>
                      <a:pt x="1252149" y="0"/>
                      <a:pt x="1315978" y="63829"/>
                      <a:pt x="1315978" y="142567"/>
                    </a:cubicBezTo>
                    <a:lnTo>
                      <a:pt x="1315978" y="712819"/>
                    </a:lnTo>
                    <a:cubicBezTo>
                      <a:pt x="1315978" y="791557"/>
                      <a:pt x="1252149" y="855386"/>
                      <a:pt x="1173411" y="855386"/>
                    </a:cubicBezTo>
                    <a:lnTo>
                      <a:pt x="142567" y="855386"/>
                    </a:lnTo>
                    <a:cubicBezTo>
                      <a:pt x="63829" y="855386"/>
                      <a:pt x="0" y="791557"/>
                      <a:pt x="0" y="712819"/>
                    </a:cubicBezTo>
                    <a:lnTo>
                      <a:pt x="0" y="142567"/>
                    </a:lnTo>
                    <a:close/>
                  </a:path>
                </a:pathLst>
              </a:custGeom>
              <a:solidFill>
                <a:schemeClr val="accent2">
                  <a:lumMod val="7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125577" tIns="125577" rIns="125577" bIns="125577" spcCol="1270" anchor="ctr"/>
              <a:lstStyle/>
              <a:p>
                <a:pPr algn="ctr" defTabSz="977900" fontAlgn="auto">
                  <a:lnSpc>
                    <a:spcPct val="90000"/>
                  </a:lnSpc>
                  <a:spcAft>
                    <a:spcPct val="35000"/>
                  </a:spcAft>
                  <a:defRPr/>
                </a:pPr>
                <a:r>
                  <a:rPr lang="en-US" sz="2800" i="1" dirty="0" err="1">
                    <a:latin typeface="Times New Roman" panose="02020603050405020304" pitchFamily="18" charset="0"/>
                    <a:cs typeface="Times New Roman" panose="02020603050405020304" pitchFamily="18" charset="0"/>
                  </a:rPr>
                  <a:t>đá</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tổ</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sư</a:t>
                </a:r>
                <a:endParaRPr lang="en-US" sz="2800" dirty="0">
                  <a:latin typeface="Times New Roman" panose="02020603050405020304" pitchFamily="18" charset="0"/>
                  <a:cs typeface="Times New Roman" panose="02020603050405020304" pitchFamily="18" charset="0"/>
                </a:endParaRPr>
              </a:p>
            </p:txBody>
          </p:sp>
          <p:sp>
            <p:nvSpPr>
              <p:cNvPr id="24" name="Freeform 23"/>
              <p:cNvSpPr/>
              <p:nvPr/>
            </p:nvSpPr>
            <p:spPr>
              <a:xfrm>
                <a:off x="4662930" y="2294611"/>
                <a:ext cx="3420319" cy="3420970"/>
              </a:xfrm>
              <a:custGeom>
                <a:avLst/>
                <a:gdLst/>
                <a:ahLst/>
                <a:cxnLst/>
                <a:rect l="0" t="0" r="0" b="0"/>
                <a:pathLst>
                  <a:path>
                    <a:moveTo>
                      <a:pt x="3418506" y="1620515"/>
                    </a:moveTo>
                    <a:arcTo wR="1710435" hR="1710435" stAng="21419190" swAng="2197853"/>
                  </a:path>
                </a:pathLst>
              </a:custGeom>
              <a:noFill/>
              <a:ln w="28575">
                <a:solidFill>
                  <a:schemeClr val="accent6">
                    <a:lumMod val="50000"/>
                  </a:schemeClr>
                </a:solidFill>
              </a:ln>
            </p:spPr>
            <p:style>
              <a:lnRef idx="1">
                <a:schemeClr val="accent1">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25" name="Freeform 24"/>
              <p:cNvSpPr/>
              <p:nvPr/>
            </p:nvSpPr>
            <p:spPr>
              <a:xfrm>
                <a:off x="6719884" y="4961539"/>
                <a:ext cx="1317339" cy="855640"/>
              </a:xfrm>
              <a:custGeom>
                <a:avLst/>
                <a:gdLst>
                  <a:gd name="connsiteX0" fmla="*/ 0 w 1315978"/>
                  <a:gd name="connsiteY0" fmla="*/ 142567 h 855386"/>
                  <a:gd name="connsiteX1" fmla="*/ 142567 w 1315978"/>
                  <a:gd name="connsiteY1" fmla="*/ 0 h 855386"/>
                  <a:gd name="connsiteX2" fmla="*/ 1173411 w 1315978"/>
                  <a:gd name="connsiteY2" fmla="*/ 0 h 855386"/>
                  <a:gd name="connsiteX3" fmla="*/ 1315978 w 1315978"/>
                  <a:gd name="connsiteY3" fmla="*/ 142567 h 855386"/>
                  <a:gd name="connsiteX4" fmla="*/ 1315978 w 1315978"/>
                  <a:gd name="connsiteY4" fmla="*/ 712819 h 855386"/>
                  <a:gd name="connsiteX5" fmla="*/ 1173411 w 1315978"/>
                  <a:gd name="connsiteY5" fmla="*/ 855386 h 855386"/>
                  <a:gd name="connsiteX6" fmla="*/ 142567 w 1315978"/>
                  <a:gd name="connsiteY6" fmla="*/ 855386 h 855386"/>
                  <a:gd name="connsiteX7" fmla="*/ 0 w 1315978"/>
                  <a:gd name="connsiteY7" fmla="*/ 712819 h 855386"/>
                  <a:gd name="connsiteX8" fmla="*/ 0 w 1315978"/>
                  <a:gd name="connsiteY8" fmla="*/ 142567 h 855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15978" h="855386">
                    <a:moveTo>
                      <a:pt x="0" y="142567"/>
                    </a:moveTo>
                    <a:cubicBezTo>
                      <a:pt x="0" y="63829"/>
                      <a:pt x="63829" y="0"/>
                      <a:pt x="142567" y="0"/>
                    </a:cubicBezTo>
                    <a:lnTo>
                      <a:pt x="1173411" y="0"/>
                    </a:lnTo>
                    <a:cubicBezTo>
                      <a:pt x="1252149" y="0"/>
                      <a:pt x="1315978" y="63829"/>
                      <a:pt x="1315978" y="142567"/>
                    </a:cubicBezTo>
                    <a:lnTo>
                      <a:pt x="1315978" y="712819"/>
                    </a:lnTo>
                    <a:cubicBezTo>
                      <a:pt x="1315978" y="791557"/>
                      <a:pt x="1252149" y="855386"/>
                      <a:pt x="1173411" y="855386"/>
                    </a:cubicBezTo>
                    <a:lnTo>
                      <a:pt x="142567" y="855386"/>
                    </a:lnTo>
                    <a:cubicBezTo>
                      <a:pt x="63829" y="855386"/>
                      <a:pt x="0" y="791557"/>
                      <a:pt x="0" y="712819"/>
                    </a:cubicBezTo>
                    <a:lnTo>
                      <a:pt x="0" y="142567"/>
                    </a:lnTo>
                    <a:close/>
                  </a:path>
                </a:pathLst>
              </a:custGeom>
              <a:solidFill>
                <a:schemeClr val="accent2">
                  <a:lumMod val="7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125577" tIns="125577" rIns="125577" bIns="125577" spcCol="1270" anchor="ctr"/>
              <a:lstStyle/>
              <a:p>
                <a:pPr algn="ctr" defTabSz="977900" fontAlgn="auto">
                  <a:lnSpc>
                    <a:spcPct val="90000"/>
                  </a:lnSpc>
                  <a:spcAft>
                    <a:spcPct val="35000"/>
                  </a:spcAft>
                  <a:defRPr/>
                </a:pPr>
                <a:r>
                  <a:rPr lang="en-US" sz="2800" i="1" dirty="0" err="1">
                    <a:latin typeface="Times New Roman" panose="02020603050405020304" pitchFamily="18" charset="0"/>
                    <a:cs typeface="Times New Roman" panose="02020603050405020304" pitchFamily="18" charset="0"/>
                  </a:rPr>
                  <a:t>đường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bệ</a:t>
                </a:r>
                <a:endParaRPr lang="en-US" sz="2800" dirty="0">
                  <a:latin typeface="Times New Roman" panose="02020603050405020304" pitchFamily="18" charset="0"/>
                  <a:cs typeface="Times New Roman" panose="02020603050405020304" pitchFamily="18" charset="0"/>
                </a:endParaRPr>
              </a:p>
            </p:txBody>
          </p:sp>
          <p:sp>
            <p:nvSpPr>
              <p:cNvPr id="26" name="Freeform 25"/>
              <p:cNvSpPr/>
              <p:nvPr/>
            </p:nvSpPr>
            <p:spPr>
              <a:xfrm>
                <a:off x="4662930" y="2294611"/>
                <a:ext cx="3420319" cy="3420970"/>
              </a:xfrm>
              <a:custGeom>
                <a:avLst/>
                <a:gdLst/>
                <a:ahLst/>
                <a:cxnLst/>
                <a:rect l="0" t="0" r="0" b="0"/>
                <a:pathLst>
                  <a:path>
                    <a:moveTo>
                      <a:pt x="2051009" y="3386621"/>
                    </a:moveTo>
                    <a:arcTo wR="1710435" hR="1710435" stAng="4710886" swAng="1378227"/>
                  </a:path>
                </a:pathLst>
              </a:custGeom>
              <a:noFill/>
              <a:ln w="28575">
                <a:solidFill>
                  <a:schemeClr val="accent6">
                    <a:lumMod val="50000"/>
                  </a:schemeClr>
                </a:solidFill>
              </a:ln>
            </p:spPr>
            <p:style>
              <a:lnRef idx="1">
                <a:schemeClr val="accent1">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27" name="Freeform 26"/>
              <p:cNvSpPr/>
              <p:nvPr/>
            </p:nvSpPr>
            <p:spPr>
              <a:xfrm>
                <a:off x="4708957" y="4961539"/>
                <a:ext cx="1317339" cy="855640"/>
              </a:xfrm>
              <a:custGeom>
                <a:avLst/>
                <a:gdLst>
                  <a:gd name="connsiteX0" fmla="*/ 0 w 1315978"/>
                  <a:gd name="connsiteY0" fmla="*/ 142567 h 855386"/>
                  <a:gd name="connsiteX1" fmla="*/ 142567 w 1315978"/>
                  <a:gd name="connsiteY1" fmla="*/ 0 h 855386"/>
                  <a:gd name="connsiteX2" fmla="*/ 1173411 w 1315978"/>
                  <a:gd name="connsiteY2" fmla="*/ 0 h 855386"/>
                  <a:gd name="connsiteX3" fmla="*/ 1315978 w 1315978"/>
                  <a:gd name="connsiteY3" fmla="*/ 142567 h 855386"/>
                  <a:gd name="connsiteX4" fmla="*/ 1315978 w 1315978"/>
                  <a:gd name="connsiteY4" fmla="*/ 712819 h 855386"/>
                  <a:gd name="connsiteX5" fmla="*/ 1173411 w 1315978"/>
                  <a:gd name="connsiteY5" fmla="*/ 855386 h 855386"/>
                  <a:gd name="connsiteX6" fmla="*/ 142567 w 1315978"/>
                  <a:gd name="connsiteY6" fmla="*/ 855386 h 855386"/>
                  <a:gd name="connsiteX7" fmla="*/ 0 w 1315978"/>
                  <a:gd name="connsiteY7" fmla="*/ 712819 h 855386"/>
                  <a:gd name="connsiteX8" fmla="*/ 0 w 1315978"/>
                  <a:gd name="connsiteY8" fmla="*/ 142567 h 855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15978" h="855386">
                    <a:moveTo>
                      <a:pt x="0" y="142567"/>
                    </a:moveTo>
                    <a:cubicBezTo>
                      <a:pt x="0" y="63829"/>
                      <a:pt x="63829" y="0"/>
                      <a:pt x="142567" y="0"/>
                    </a:cubicBezTo>
                    <a:lnTo>
                      <a:pt x="1173411" y="0"/>
                    </a:lnTo>
                    <a:cubicBezTo>
                      <a:pt x="1252149" y="0"/>
                      <a:pt x="1315978" y="63829"/>
                      <a:pt x="1315978" y="142567"/>
                    </a:cubicBezTo>
                    <a:lnTo>
                      <a:pt x="1315978" y="712819"/>
                    </a:lnTo>
                    <a:cubicBezTo>
                      <a:pt x="1315978" y="791557"/>
                      <a:pt x="1252149" y="855386"/>
                      <a:pt x="1173411" y="855386"/>
                    </a:cubicBezTo>
                    <a:lnTo>
                      <a:pt x="142567" y="855386"/>
                    </a:lnTo>
                    <a:cubicBezTo>
                      <a:pt x="63829" y="855386"/>
                      <a:pt x="0" y="791557"/>
                      <a:pt x="0" y="712819"/>
                    </a:cubicBezTo>
                    <a:lnTo>
                      <a:pt x="0" y="142567"/>
                    </a:lnTo>
                    <a:close/>
                  </a:path>
                </a:pathLst>
              </a:custGeom>
              <a:solidFill>
                <a:schemeClr val="accent2">
                  <a:lumMod val="7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125577" tIns="125577" rIns="125577" bIns="125577" spcCol="1270" anchor="ctr"/>
              <a:lstStyle/>
              <a:p>
                <a:pPr algn="ctr" defTabSz="977900" fontAlgn="auto">
                  <a:lnSpc>
                    <a:spcPct val="90000"/>
                  </a:lnSpc>
                  <a:spcAft>
                    <a:spcPct val="35000"/>
                  </a:spcAft>
                  <a:defRPr/>
                </a:pPr>
                <a:r>
                  <a:rPr lang="en-US" sz="2400" i="1" dirty="0" err="1">
                    <a:latin typeface="Times New Roman" panose="02020603050405020304" pitchFamily="18" charset="0"/>
                    <a:cs typeface="Times New Roman" panose="02020603050405020304" pitchFamily="18" charset="0"/>
                  </a:rPr>
                  <a:t>lễ</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phẩm</a:t>
                </a:r>
                <a:endParaRPr lang="en-US" sz="2400" dirty="0">
                  <a:latin typeface="Times New Roman" panose="02020603050405020304" pitchFamily="18" charset="0"/>
                  <a:cs typeface="Times New Roman" panose="02020603050405020304" pitchFamily="18" charset="0"/>
                </a:endParaRPr>
              </a:p>
            </p:txBody>
          </p:sp>
          <p:sp>
            <p:nvSpPr>
              <p:cNvPr id="28" name="Freeform 27"/>
              <p:cNvSpPr/>
              <p:nvPr/>
            </p:nvSpPr>
            <p:spPr>
              <a:xfrm>
                <a:off x="4662930" y="2294611"/>
                <a:ext cx="3420319" cy="3420970"/>
              </a:xfrm>
              <a:custGeom>
                <a:avLst/>
                <a:gdLst/>
                <a:ahLst/>
                <a:cxnLst/>
                <a:rect l="0" t="0" r="0" b="0"/>
                <a:pathLst>
                  <a:path>
                    <a:moveTo>
                      <a:pt x="286064" y="2657408"/>
                    </a:moveTo>
                    <a:arcTo wR="1710435" hR="1710435" stAng="8782957" swAng="2197853"/>
                  </a:path>
                </a:pathLst>
              </a:custGeom>
              <a:noFill/>
              <a:ln w="28575">
                <a:solidFill>
                  <a:schemeClr val="accent6">
                    <a:lumMod val="50000"/>
                  </a:schemeClr>
                </a:solidFill>
              </a:ln>
            </p:spPr>
            <p:style>
              <a:lnRef idx="1">
                <a:schemeClr val="accent1">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29" name="Freeform 28"/>
              <p:cNvSpPr/>
              <p:nvPr/>
            </p:nvSpPr>
            <p:spPr>
              <a:xfrm>
                <a:off x="4088380" y="3050241"/>
                <a:ext cx="1315751" cy="854052"/>
              </a:xfrm>
              <a:custGeom>
                <a:avLst/>
                <a:gdLst>
                  <a:gd name="connsiteX0" fmla="*/ 0 w 1315978"/>
                  <a:gd name="connsiteY0" fmla="*/ 142567 h 855386"/>
                  <a:gd name="connsiteX1" fmla="*/ 142567 w 1315978"/>
                  <a:gd name="connsiteY1" fmla="*/ 0 h 855386"/>
                  <a:gd name="connsiteX2" fmla="*/ 1173411 w 1315978"/>
                  <a:gd name="connsiteY2" fmla="*/ 0 h 855386"/>
                  <a:gd name="connsiteX3" fmla="*/ 1315978 w 1315978"/>
                  <a:gd name="connsiteY3" fmla="*/ 142567 h 855386"/>
                  <a:gd name="connsiteX4" fmla="*/ 1315978 w 1315978"/>
                  <a:gd name="connsiteY4" fmla="*/ 712819 h 855386"/>
                  <a:gd name="connsiteX5" fmla="*/ 1173411 w 1315978"/>
                  <a:gd name="connsiteY5" fmla="*/ 855386 h 855386"/>
                  <a:gd name="connsiteX6" fmla="*/ 142567 w 1315978"/>
                  <a:gd name="connsiteY6" fmla="*/ 855386 h 855386"/>
                  <a:gd name="connsiteX7" fmla="*/ 0 w 1315978"/>
                  <a:gd name="connsiteY7" fmla="*/ 712819 h 855386"/>
                  <a:gd name="connsiteX8" fmla="*/ 0 w 1315978"/>
                  <a:gd name="connsiteY8" fmla="*/ 142567 h 855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15978" h="855386">
                    <a:moveTo>
                      <a:pt x="0" y="142567"/>
                    </a:moveTo>
                    <a:cubicBezTo>
                      <a:pt x="0" y="63829"/>
                      <a:pt x="63829" y="0"/>
                      <a:pt x="142567" y="0"/>
                    </a:cubicBezTo>
                    <a:lnTo>
                      <a:pt x="1173411" y="0"/>
                    </a:lnTo>
                    <a:cubicBezTo>
                      <a:pt x="1252149" y="0"/>
                      <a:pt x="1315978" y="63829"/>
                      <a:pt x="1315978" y="142567"/>
                    </a:cubicBezTo>
                    <a:lnTo>
                      <a:pt x="1315978" y="712819"/>
                    </a:lnTo>
                    <a:cubicBezTo>
                      <a:pt x="1315978" y="791557"/>
                      <a:pt x="1252149" y="855386"/>
                      <a:pt x="1173411" y="855386"/>
                    </a:cubicBezTo>
                    <a:lnTo>
                      <a:pt x="142567" y="855386"/>
                    </a:lnTo>
                    <a:cubicBezTo>
                      <a:pt x="63829" y="855386"/>
                      <a:pt x="0" y="791557"/>
                      <a:pt x="0" y="712819"/>
                    </a:cubicBezTo>
                    <a:lnTo>
                      <a:pt x="0" y="142567"/>
                    </a:lnTo>
                    <a:close/>
                  </a:path>
                </a:pathLst>
              </a:custGeom>
              <a:solidFill>
                <a:schemeClr val="accent2">
                  <a:lumMod val="7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125577" tIns="125577" rIns="125577" bIns="125577" spcCol="1270" anchor="ctr"/>
              <a:lstStyle/>
              <a:p>
                <a:pPr algn="ctr" defTabSz="977900" fontAlgn="auto">
                  <a:lnSpc>
                    <a:spcPct val="90000"/>
                  </a:lnSpc>
                  <a:spcAft>
                    <a:spcPct val="35000"/>
                  </a:spcAft>
                  <a:defRPr/>
                </a:pPr>
                <a:r>
                  <a:rPr lang="en-US" sz="2800" i="1" dirty="0" err="1">
                    <a:latin typeface="Times New Roman" panose="02020603050405020304" pitchFamily="18" charset="0"/>
                    <a:cs typeface="Times New Roman" panose="02020603050405020304" pitchFamily="18" charset="0"/>
                  </a:rPr>
                  <a:t>ang</a:t>
                </a:r>
                <a:r>
                  <a:rPr lang="en-US" sz="2800" i="1" dirty="0">
                    <a:latin typeface="Times New Roman" panose="02020603050405020304" pitchFamily="18" charset="0"/>
                    <a:cs typeface="Times New Roman" panose="02020603050405020304" pitchFamily="18" charset="0"/>
                  </a:rPr>
                  <a:t>, cong...</a:t>
                </a:r>
                <a:endParaRPr lang="en-US" sz="2800" dirty="0">
                  <a:latin typeface="Times New Roman" panose="02020603050405020304" pitchFamily="18" charset="0"/>
                  <a:cs typeface="Times New Roman" panose="02020603050405020304" pitchFamily="18" charset="0"/>
                </a:endParaRPr>
              </a:p>
            </p:txBody>
          </p:sp>
          <p:sp>
            <p:nvSpPr>
              <p:cNvPr id="30" name="Freeform 29"/>
              <p:cNvSpPr/>
              <p:nvPr/>
            </p:nvSpPr>
            <p:spPr>
              <a:xfrm>
                <a:off x="4662930" y="2294611"/>
                <a:ext cx="3420319" cy="3420970"/>
              </a:xfrm>
              <a:custGeom>
                <a:avLst/>
                <a:gdLst/>
                <a:ahLst/>
                <a:cxnLst/>
                <a:rect l="0" t="0" r="0" b="0"/>
                <a:pathLst>
                  <a:path>
                    <a:moveTo>
                      <a:pt x="297790" y="746057"/>
                    </a:moveTo>
                    <a:arcTo wR="1710435" hR="1710435" stAng="12859223" swAng="1963555"/>
                  </a:path>
                </a:pathLst>
              </a:custGeom>
              <a:noFill/>
              <a:ln w="28575">
                <a:solidFill>
                  <a:schemeClr val="accent6">
                    <a:lumMod val="50000"/>
                  </a:schemeClr>
                </a:solidFill>
              </a:ln>
            </p:spPr>
            <p:style>
              <a:lnRef idx="1">
                <a:schemeClr val="accent1">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grpSp>
        <p:sp>
          <p:nvSpPr>
            <p:cNvPr id="31" name="Oval 30"/>
            <p:cNvSpPr/>
            <p:nvPr/>
          </p:nvSpPr>
          <p:spPr>
            <a:xfrm>
              <a:off x="5611091" y="3222892"/>
              <a:ext cx="1625707" cy="1252887"/>
            </a:xfrm>
            <a:prstGeom prst="ellipse">
              <a:avLst/>
            </a:prstGeom>
            <a:solidFill>
              <a:schemeClr val="accent6">
                <a:lumMod val="5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2800" b="1" dirty="0" err="1">
                  <a:latin typeface="Times New Roman" panose="02020603050405020304" pitchFamily="18" charset="0"/>
                  <a:cs typeface="Times New Roman" panose="02020603050405020304" pitchFamily="18" charset="0"/>
                </a:rPr>
                <a:t>Giải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nghĩa</a:t>
              </a:r>
              <a:endParaRPr lang="en-US" sz="2800" b="1" dirty="0">
                <a:latin typeface="Times New Roman" panose="02020603050405020304" pitchFamily="18" charset="0"/>
                <a:cs typeface="Times New Roman" panose="02020603050405020304" pitchFamily="18" charset="0"/>
              </a:endParaRPr>
            </a:p>
          </p:txBody>
        </p:sp>
      </p:gr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1000"/>
                                        <p:tgtEl>
                                          <p:spTgt spid="32"/>
                                        </p:tgtEl>
                                      </p:cBhvr>
                                    </p:animEffect>
                                    <p:anim calcmode="lin" valueType="num">
                                      <p:cBhvr>
                                        <p:cTn id="8" dur="1000" fill="hold"/>
                                        <p:tgtEl>
                                          <p:spTgt spid="32"/>
                                        </p:tgtEl>
                                        <p:attrNameLst>
                                          <p:attrName>ppt_x</p:attrName>
                                        </p:attrNameLst>
                                      </p:cBhvr>
                                      <p:tavLst>
                                        <p:tav tm="0">
                                          <p:val>
                                            <p:strVal val="#ppt_x"/>
                                          </p:val>
                                        </p:tav>
                                        <p:tav tm="100000">
                                          <p:val>
                                            <p:strVal val="#ppt_x"/>
                                          </p:val>
                                        </p:tav>
                                      </p:tavLst>
                                    </p:anim>
                                    <p:anim calcmode="lin" valueType="num">
                                      <p:cBhvr>
                                        <p:cTn id="9"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9" name="Picture 4"/>
          <p:cNvPicPr>
            <a:picLocks noChangeAspect="1"/>
          </p:cNvPicPr>
          <p:nvPr/>
        </p:nvPicPr>
        <p:blipFill>
          <a:blip r:embed="rId2"/>
          <a:srcRect/>
          <a:stretch>
            <a:fillRect/>
          </a:stretch>
        </p:blipFill>
        <p:spPr bwMode="auto">
          <a:xfrm>
            <a:off x="0" y="0"/>
            <a:ext cx="12192000" cy="6858000"/>
          </a:xfrm>
          <a:prstGeom prst="rect">
            <a:avLst/>
          </a:prstGeom>
          <a:noFill/>
          <a:ln w="9525">
            <a:noFill/>
            <a:miter lim="800000"/>
            <a:headEnd/>
            <a:tailEnd/>
          </a:ln>
        </p:spPr>
      </p:pic>
      <p:sp>
        <p:nvSpPr>
          <p:cNvPr id="37890" name="Rectangle 6"/>
          <p:cNvSpPr>
            <a:spLocks noChangeArrowheads="1"/>
          </p:cNvSpPr>
          <p:nvPr/>
        </p:nvSpPr>
        <p:spPr bwMode="auto">
          <a:xfrm>
            <a:off x="2563813" y="0"/>
            <a:ext cx="6096000" cy="892175"/>
          </a:xfrm>
          <a:prstGeom prst="rect">
            <a:avLst/>
          </a:prstGeom>
          <a:noFill/>
          <a:ln w="9525">
            <a:noFill/>
            <a:miter lim="800000"/>
            <a:headEnd/>
            <a:tailEnd/>
          </a:ln>
        </p:spPr>
        <p:txBody>
          <a:bodyPr>
            <a:spAutoFit/>
          </a:bodyPr>
          <a:lstStyle/>
          <a:p>
            <a:pPr algn="ctr">
              <a:tabLst>
                <a:tab pos="1385888" algn="l"/>
              </a:tabLst>
            </a:pPr>
            <a:r>
              <a:rPr lang="en-US" sz="2800" b="1" i="1">
                <a:solidFill>
                  <a:srgbClr val="203864"/>
                </a:solidFill>
                <a:latin typeface="Times New Roman" pitchFamily="18" charset="0"/>
                <a:cs typeface="Times New Roman" pitchFamily="18" charset="0"/>
              </a:rPr>
              <a:t>Cô Tô</a:t>
            </a:r>
            <a:endParaRPr lang="en-US" sz="2800">
              <a:solidFill>
                <a:srgbClr val="203864"/>
              </a:solidFill>
              <a:latin typeface="Times New Roman" pitchFamily="18" charset="0"/>
              <a:cs typeface="Times New Roman" pitchFamily="18" charset="0"/>
            </a:endParaRPr>
          </a:p>
          <a:p>
            <a:pPr algn="ctr">
              <a:tabLst>
                <a:tab pos="1385888" algn="l"/>
              </a:tabLst>
            </a:pPr>
            <a:r>
              <a:rPr lang="en-US" sz="2400" b="1" i="1">
                <a:solidFill>
                  <a:srgbClr val="000000"/>
                </a:solidFill>
                <a:latin typeface="Times New Roman" pitchFamily="18" charset="0"/>
                <a:ea typeface="MS Mincho" pitchFamily="49" charset="-128"/>
              </a:rPr>
              <a:t>                                         </a:t>
            </a:r>
            <a:r>
              <a:rPr lang="en-US" sz="2400">
                <a:solidFill>
                  <a:srgbClr val="385723"/>
                </a:solidFill>
                <a:latin typeface="Times New Roman" pitchFamily="18" charset="0"/>
                <a:ea typeface="MS Mincho" pitchFamily="49" charset="-128"/>
              </a:rPr>
              <a:t>(Nguyễn Tuân)</a:t>
            </a:r>
            <a:endParaRPr lang="en-US" sz="2400">
              <a:solidFill>
                <a:srgbClr val="385723"/>
              </a:solidFill>
              <a:latin typeface="Times New Roman" pitchFamily="18" charset="0"/>
              <a:cs typeface="Times New Roman" pitchFamily="18" charset="0"/>
            </a:endParaRPr>
          </a:p>
        </p:txBody>
      </p:sp>
      <p:sp>
        <p:nvSpPr>
          <p:cNvPr id="37891" name="Rectangle 1"/>
          <p:cNvSpPr>
            <a:spLocks noChangeArrowheads="1"/>
          </p:cNvSpPr>
          <p:nvPr/>
        </p:nvSpPr>
        <p:spPr bwMode="auto">
          <a:xfrm>
            <a:off x="3660775" y="865188"/>
            <a:ext cx="4648200" cy="461962"/>
          </a:xfrm>
          <a:prstGeom prst="rect">
            <a:avLst/>
          </a:prstGeom>
          <a:noFill/>
          <a:ln w="9525">
            <a:noFill/>
            <a:miter lim="800000"/>
            <a:headEnd/>
            <a:tailEnd/>
          </a:ln>
        </p:spPr>
        <p:txBody>
          <a:bodyPr wrap="none">
            <a:spAutoFit/>
          </a:bodyPr>
          <a:lstStyle/>
          <a:p>
            <a:pPr algn="ctr">
              <a:tabLst>
                <a:tab pos="1385888" algn="l"/>
              </a:tabLst>
            </a:pPr>
            <a:r>
              <a:rPr lang="en-US" sz="2400" b="1">
                <a:solidFill>
                  <a:srgbClr val="FF0000"/>
                </a:solidFill>
                <a:latin typeface="Times New Roman" pitchFamily="18" charset="0"/>
                <a:cs typeface="Times New Roman" pitchFamily="18" charset="0"/>
              </a:rPr>
              <a:t>HOẠT ĐỘNG 2: ĐỌC VĂN BẢN</a:t>
            </a:r>
            <a:endParaRPr lang="en-US" sz="2400">
              <a:solidFill>
                <a:srgbClr val="FF0000"/>
              </a:solidFill>
              <a:latin typeface="Times New Roman" pitchFamily="18" charset="0"/>
              <a:cs typeface="Times New Roman" pitchFamily="18" charset="0"/>
            </a:endParaRPr>
          </a:p>
        </p:txBody>
      </p:sp>
      <p:sp>
        <p:nvSpPr>
          <p:cNvPr id="37892" name="Rectangle 2"/>
          <p:cNvSpPr>
            <a:spLocks noChangeArrowheads="1"/>
          </p:cNvSpPr>
          <p:nvPr/>
        </p:nvSpPr>
        <p:spPr bwMode="auto">
          <a:xfrm>
            <a:off x="803275" y="1095375"/>
            <a:ext cx="6096000" cy="954088"/>
          </a:xfrm>
          <a:prstGeom prst="rect">
            <a:avLst/>
          </a:prstGeom>
          <a:noFill/>
          <a:ln w="9525">
            <a:noFill/>
            <a:miter lim="800000"/>
            <a:headEnd/>
            <a:tailEnd/>
          </a:ln>
        </p:spPr>
        <p:txBody>
          <a:bodyPr>
            <a:spAutoFit/>
          </a:bodyPr>
          <a:lstStyle/>
          <a:p>
            <a:pPr>
              <a:tabLst>
                <a:tab pos="1385888" algn="l"/>
              </a:tabLst>
            </a:pPr>
            <a:r>
              <a:rPr lang="en-US" sz="2800" b="1">
                <a:latin typeface="Times New Roman" pitchFamily="18" charset="0"/>
                <a:ea typeface="MS Mincho" pitchFamily="49" charset="-128"/>
              </a:rPr>
              <a:t>2. Tìm hiểu chung</a:t>
            </a:r>
            <a:endParaRPr lang="en-US" sz="2800">
              <a:latin typeface="Times New Roman" pitchFamily="18" charset="0"/>
              <a:cs typeface="Times New Roman" pitchFamily="18" charset="0"/>
            </a:endParaRPr>
          </a:p>
          <a:p>
            <a:pPr algn="just">
              <a:tabLst>
                <a:tab pos="1385888" algn="l"/>
              </a:tabLst>
            </a:pPr>
            <a:r>
              <a:rPr lang="en-US" sz="2800" b="1">
                <a:latin typeface="Times New Roman" pitchFamily="18" charset="0"/>
                <a:ea typeface="MS Mincho" pitchFamily="49" charset="-128"/>
              </a:rPr>
              <a:t>a. Xuất xứ:</a:t>
            </a:r>
            <a:endParaRPr lang="en-US" sz="2800">
              <a:latin typeface="Times New Roman" pitchFamily="18" charset="0"/>
              <a:cs typeface="Times New Roman" pitchFamily="18" charset="0"/>
            </a:endParaRPr>
          </a:p>
        </p:txBody>
      </p:sp>
      <p:grpSp>
        <p:nvGrpSpPr>
          <p:cNvPr id="6" name="Group 5"/>
          <p:cNvGrpSpPr>
            <a:grpSpLocks/>
          </p:cNvGrpSpPr>
          <p:nvPr/>
        </p:nvGrpSpPr>
        <p:grpSpPr bwMode="auto">
          <a:xfrm>
            <a:off x="2840038" y="1724025"/>
            <a:ext cx="7104062" cy="1023938"/>
            <a:chOff x="2840182" y="1723492"/>
            <a:chExt cx="7104351" cy="1024408"/>
          </a:xfrm>
        </p:grpSpPr>
        <p:sp>
          <p:nvSpPr>
            <p:cNvPr id="18" name="Freeform 17"/>
            <p:cNvSpPr/>
            <p:nvPr/>
          </p:nvSpPr>
          <p:spPr>
            <a:xfrm>
              <a:off x="2840182" y="1723492"/>
              <a:ext cx="7104351" cy="1024408"/>
            </a:xfrm>
            <a:custGeom>
              <a:avLst/>
              <a:gdLst>
                <a:gd name="connsiteX0" fmla="*/ 0 w 7104351"/>
                <a:gd name="connsiteY0" fmla="*/ 102441 h 1024408"/>
                <a:gd name="connsiteX1" fmla="*/ 102441 w 7104351"/>
                <a:gd name="connsiteY1" fmla="*/ 0 h 1024408"/>
                <a:gd name="connsiteX2" fmla="*/ 7001910 w 7104351"/>
                <a:gd name="connsiteY2" fmla="*/ 0 h 1024408"/>
                <a:gd name="connsiteX3" fmla="*/ 7104351 w 7104351"/>
                <a:gd name="connsiteY3" fmla="*/ 102441 h 1024408"/>
                <a:gd name="connsiteX4" fmla="*/ 7104351 w 7104351"/>
                <a:gd name="connsiteY4" fmla="*/ 921967 h 1024408"/>
                <a:gd name="connsiteX5" fmla="*/ 7001910 w 7104351"/>
                <a:gd name="connsiteY5" fmla="*/ 1024408 h 1024408"/>
                <a:gd name="connsiteX6" fmla="*/ 102441 w 7104351"/>
                <a:gd name="connsiteY6" fmla="*/ 1024408 h 1024408"/>
                <a:gd name="connsiteX7" fmla="*/ 0 w 7104351"/>
                <a:gd name="connsiteY7" fmla="*/ 921967 h 1024408"/>
                <a:gd name="connsiteX8" fmla="*/ 0 w 7104351"/>
                <a:gd name="connsiteY8" fmla="*/ 102441 h 1024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04351" h="1024408">
                  <a:moveTo>
                    <a:pt x="0" y="102441"/>
                  </a:moveTo>
                  <a:cubicBezTo>
                    <a:pt x="0" y="45864"/>
                    <a:pt x="45864" y="0"/>
                    <a:pt x="102441" y="0"/>
                  </a:cubicBezTo>
                  <a:lnTo>
                    <a:pt x="7001910" y="0"/>
                  </a:lnTo>
                  <a:cubicBezTo>
                    <a:pt x="7058487" y="0"/>
                    <a:pt x="7104351" y="45864"/>
                    <a:pt x="7104351" y="102441"/>
                  </a:cubicBezTo>
                  <a:lnTo>
                    <a:pt x="7104351" y="921967"/>
                  </a:lnTo>
                  <a:cubicBezTo>
                    <a:pt x="7104351" y="978544"/>
                    <a:pt x="7058487" y="1024408"/>
                    <a:pt x="7001910" y="1024408"/>
                  </a:cubicBezTo>
                  <a:lnTo>
                    <a:pt x="102441" y="1024408"/>
                  </a:lnTo>
                  <a:cubicBezTo>
                    <a:pt x="45864" y="1024408"/>
                    <a:pt x="0" y="978544"/>
                    <a:pt x="0" y="921967"/>
                  </a:cubicBezTo>
                  <a:lnTo>
                    <a:pt x="0" y="102441"/>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lIns="1603321" tIns="80010" rIns="80011" bIns="80010" spcCol="1270" anchor="ctr"/>
            <a:lstStyle/>
            <a:p>
              <a:pPr defTabSz="933450" fontAlgn="auto">
                <a:lnSpc>
                  <a:spcPct val="90000"/>
                </a:lnSpc>
                <a:spcAft>
                  <a:spcPct val="35000"/>
                </a:spcAft>
                <a:defRPr/>
              </a:pPr>
              <a:r>
                <a:rPr lang="nl-NL" sz="3200" dirty="0">
                  <a:latin typeface="Times New Roman" panose="02020603050405020304" pitchFamily="18" charset="0"/>
                  <a:cs typeface="Times New Roman" panose="02020603050405020304" pitchFamily="18" charset="0"/>
                </a:rPr>
                <a:t>Tác giả: Nguyễn Tuân</a:t>
              </a:r>
              <a:endParaRPr lang="en-US" sz="3200" dirty="0">
                <a:latin typeface="Times New Roman" panose="02020603050405020304" pitchFamily="18" charset="0"/>
                <a:cs typeface="Times New Roman" panose="02020603050405020304" pitchFamily="18" charset="0"/>
              </a:endParaRPr>
            </a:p>
          </p:txBody>
        </p:sp>
        <p:sp>
          <p:nvSpPr>
            <p:cNvPr id="19" name="Rounded Rectangle 18"/>
            <p:cNvSpPr/>
            <p:nvPr/>
          </p:nvSpPr>
          <p:spPr>
            <a:xfrm>
              <a:off x="2942622" y="1825932"/>
              <a:ext cx="1420870" cy="819527"/>
            </a:xfrm>
            <a:prstGeom prst="roundRect">
              <a:avLst>
                <a:gd name="adj" fmla="val 10000"/>
              </a:avLst>
            </a:prstGeom>
            <a:blipFill>
              <a:blip r:embed="rId3"/>
              <a:srcRect/>
              <a:stretch>
                <a:fillRect t="-7000" b="-7000"/>
              </a:stretch>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rgbClr r="0" g="0" b="0"/>
            </a:fillRef>
            <a:effectRef idx="0">
              <a:schemeClr val="accent2">
                <a:tint val="50000"/>
                <a:hueOff val="0"/>
                <a:satOff val="0"/>
                <a:lumOff val="0"/>
                <a:alphaOff val="0"/>
              </a:schemeClr>
            </a:effectRef>
            <a:fontRef idx="minor">
              <a:schemeClr val="lt1">
                <a:hueOff val="0"/>
                <a:satOff val="0"/>
                <a:lumOff val="0"/>
                <a:alphaOff val="0"/>
              </a:schemeClr>
            </a:fontRef>
          </p:style>
        </p:sp>
      </p:grpSp>
      <p:grpSp>
        <p:nvGrpSpPr>
          <p:cNvPr id="8" name="Group 7"/>
          <p:cNvGrpSpPr>
            <a:grpSpLocks/>
          </p:cNvGrpSpPr>
          <p:nvPr/>
        </p:nvGrpSpPr>
        <p:grpSpPr bwMode="auto">
          <a:xfrm>
            <a:off x="2840038" y="2849563"/>
            <a:ext cx="7104062" cy="1025525"/>
            <a:chOff x="2840182" y="2850341"/>
            <a:chExt cx="7104351" cy="1024408"/>
          </a:xfrm>
        </p:grpSpPr>
        <p:sp>
          <p:nvSpPr>
            <p:cNvPr id="33" name="Freeform 32"/>
            <p:cNvSpPr/>
            <p:nvPr/>
          </p:nvSpPr>
          <p:spPr>
            <a:xfrm>
              <a:off x="2840182" y="2850341"/>
              <a:ext cx="7104351" cy="1024408"/>
            </a:xfrm>
            <a:custGeom>
              <a:avLst/>
              <a:gdLst>
                <a:gd name="connsiteX0" fmla="*/ 0 w 7104351"/>
                <a:gd name="connsiteY0" fmla="*/ 102441 h 1024408"/>
                <a:gd name="connsiteX1" fmla="*/ 102441 w 7104351"/>
                <a:gd name="connsiteY1" fmla="*/ 0 h 1024408"/>
                <a:gd name="connsiteX2" fmla="*/ 7001910 w 7104351"/>
                <a:gd name="connsiteY2" fmla="*/ 0 h 1024408"/>
                <a:gd name="connsiteX3" fmla="*/ 7104351 w 7104351"/>
                <a:gd name="connsiteY3" fmla="*/ 102441 h 1024408"/>
                <a:gd name="connsiteX4" fmla="*/ 7104351 w 7104351"/>
                <a:gd name="connsiteY4" fmla="*/ 921967 h 1024408"/>
                <a:gd name="connsiteX5" fmla="*/ 7001910 w 7104351"/>
                <a:gd name="connsiteY5" fmla="*/ 1024408 h 1024408"/>
                <a:gd name="connsiteX6" fmla="*/ 102441 w 7104351"/>
                <a:gd name="connsiteY6" fmla="*/ 1024408 h 1024408"/>
                <a:gd name="connsiteX7" fmla="*/ 0 w 7104351"/>
                <a:gd name="connsiteY7" fmla="*/ 921967 h 1024408"/>
                <a:gd name="connsiteX8" fmla="*/ 0 w 7104351"/>
                <a:gd name="connsiteY8" fmla="*/ 102441 h 1024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04351" h="1024408">
                  <a:moveTo>
                    <a:pt x="0" y="102441"/>
                  </a:moveTo>
                  <a:cubicBezTo>
                    <a:pt x="0" y="45864"/>
                    <a:pt x="45864" y="0"/>
                    <a:pt x="102441" y="0"/>
                  </a:cubicBezTo>
                  <a:lnTo>
                    <a:pt x="7001910" y="0"/>
                  </a:lnTo>
                  <a:cubicBezTo>
                    <a:pt x="7058487" y="0"/>
                    <a:pt x="7104351" y="45864"/>
                    <a:pt x="7104351" y="102441"/>
                  </a:cubicBezTo>
                  <a:lnTo>
                    <a:pt x="7104351" y="921967"/>
                  </a:lnTo>
                  <a:cubicBezTo>
                    <a:pt x="7104351" y="978544"/>
                    <a:pt x="7058487" y="1024408"/>
                    <a:pt x="7001910" y="1024408"/>
                  </a:cubicBezTo>
                  <a:lnTo>
                    <a:pt x="102441" y="1024408"/>
                  </a:lnTo>
                  <a:cubicBezTo>
                    <a:pt x="45864" y="1024408"/>
                    <a:pt x="0" y="978544"/>
                    <a:pt x="0" y="921967"/>
                  </a:cubicBezTo>
                  <a:lnTo>
                    <a:pt x="0" y="102441"/>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2">
                <a:hueOff val="-1455363"/>
                <a:satOff val="-83928"/>
                <a:lumOff val="8628"/>
                <a:alphaOff val="0"/>
              </a:schemeClr>
            </a:fillRef>
            <a:effectRef idx="0">
              <a:schemeClr val="accent2">
                <a:hueOff val="-1455363"/>
                <a:satOff val="-83928"/>
                <a:lumOff val="8628"/>
                <a:alphaOff val="0"/>
              </a:schemeClr>
            </a:effectRef>
            <a:fontRef idx="minor">
              <a:schemeClr val="lt1"/>
            </a:fontRef>
          </p:style>
          <p:txBody>
            <a:bodyPr lIns="1603321" tIns="80010" rIns="80011" bIns="80010" spcCol="1270" anchor="ctr"/>
            <a:lstStyle/>
            <a:p>
              <a:pPr defTabSz="933450" fontAlgn="auto">
                <a:lnSpc>
                  <a:spcPct val="90000"/>
                </a:lnSpc>
                <a:spcAft>
                  <a:spcPct val="35000"/>
                </a:spcAft>
                <a:defRPr/>
              </a:pPr>
              <a:r>
                <a:rPr lang="en-US" sz="2100" i="1" dirty="0" err="1">
                  <a:latin typeface="Times New Roman" panose="02020603050405020304" pitchFamily="18" charset="0"/>
                  <a:cs typeface="Times New Roman" panose="02020603050405020304" pitchFamily="18" charset="0"/>
                </a:rPr>
                <a:t>Cô</a:t>
              </a:r>
              <a:r>
                <a:rPr lang="en-US" sz="2100" i="1" dirty="0">
                  <a:latin typeface="Times New Roman" panose="02020603050405020304" pitchFamily="18" charset="0"/>
                  <a:cs typeface="Times New Roman" panose="02020603050405020304" pitchFamily="18" charset="0"/>
                </a:rPr>
                <a:t> </a:t>
              </a:r>
              <a:r>
                <a:rPr lang="en-US" sz="2100" i="1" dirty="0" err="1">
                  <a:latin typeface="Times New Roman" panose="02020603050405020304" pitchFamily="18" charset="0"/>
                  <a:cs typeface="Times New Roman" panose="02020603050405020304" pitchFamily="18" charset="0"/>
                </a:rPr>
                <a:t>Tô</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được</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viết</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nhân</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một</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chuyến</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ra</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thăm</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đảo</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của</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nhà</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văn</a:t>
              </a:r>
              <a:r>
                <a:rPr lang="en-US" sz="2100" dirty="0">
                  <a:latin typeface="Times New Roman" panose="02020603050405020304" pitchFamily="18" charset="0"/>
                  <a:cs typeface="Times New Roman" panose="02020603050405020304" pitchFamily="18" charset="0"/>
                </a:rPr>
                <a:t>. VB </a:t>
              </a:r>
              <a:r>
                <a:rPr lang="en-US" sz="2100" dirty="0" err="1">
                  <a:latin typeface="Times New Roman" panose="02020603050405020304" pitchFamily="18" charset="0"/>
                  <a:cs typeface="Times New Roman" panose="02020603050405020304" pitchFamily="18" charset="0"/>
                </a:rPr>
                <a:t>được</a:t>
              </a:r>
              <a:r>
                <a:rPr lang="en-US" sz="2100" dirty="0">
                  <a:latin typeface="Times New Roman" panose="02020603050405020304" pitchFamily="18" charset="0"/>
                  <a:cs typeface="Times New Roman" panose="02020603050405020304" pitchFamily="18" charset="0"/>
                </a:rPr>
                <a:t> in </a:t>
              </a:r>
              <a:r>
                <a:rPr lang="en-US" sz="2100" dirty="0" err="1">
                  <a:latin typeface="Times New Roman" panose="02020603050405020304" pitchFamily="18" charset="0"/>
                  <a:cs typeface="Times New Roman" panose="02020603050405020304" pitchFamily="18" charset="0"/>
                </a:rPr>
                <a:t>trong</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tập</a:t>
              </a:r>
              <a:r>
                <a:rPr lang="en-US" sz="2100" dirty="0">
                  <a:latin typeface="Times New Roman" panose="02020603050405020304" pitchFamily="18" charset="0"/>
                  <a:cs typeface="Times New Roman" panose="02020603050405020304" pitchFamily="18" charset="0"/>
                </a:rPr>
                <a:t> </a:t>
              </a:r>
              <a:r>
                <a:rPr lang="en-US" sz="2100" i="1" dirty="0" err="1">
                  <a:latin typeface="Times New Roman" panose="02020603050405020304" pitchFamily="18" charset="0"/>
                  <a:cs typeface="Times New Roman" panose="02020603050405020304" pitchFamily="18" charset="0"/>
                </a:rPr>
                <a:t>Kí</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xuất</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bản</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lần</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đầu</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năm</a:t>
              </a:r>
              <a:r>
                <a:rPr lang="en-US" sz="2100" dirty="0">
                  <a:latin typeface="Times New Roman" panose="02020603050405020304" pitchFamily="18" charset="0"/>
                  <a:cs typeface="Times New Roman" panose="02020603050405020304" pitchFamily="18" charset="0"/>
                </a:rPr>
                <a:t> 1976.</a:t>
              </a:r>
            </a:p>
          </p:txBody>
        </p:sp>
        <p:sp>
          <p:nvSpPr>
            <p:cNvPr id="34" name="Rounded Rectangle 33"/>
            <p:cNvSpPr/>
            <p:nvPr/>
          </p:nvSpPr>
          <p:spPr>
            <a:xfrm>
              <a:off x="2942622" y="2952782"/>
              <a:ext cx="1420870" cy="819527"/>
            </a:xfrm>
            <a:prstGeom prst="roundRect">
              <a:avLst>
                <a:gd name="adj" fmla="val 10000"/>
              </a:avLst>
            </a:prstGeom>
            <a:blipFill>
              <a:blip r:embed="rId4"/>
              <a:srcRect/>
              <a:stretch>
                <a:fillRect t="-6000" b="-6000"/>
              </a:stretch>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rgbClr r="0" g="0" b="0"/>
            </a:fillRef>
            <a:effectRef idx="0">
              <a:schemeClr val="accent2">
                <a:tint val="50000"/>
                <a:hueOff val="-880662"/>
                <a:satOff val="-76170"/>
                <a:lumOff val="-762"/>
                <a:alphaOff val="0"/>
              </a:schemeClr>
            </a:effectRef>
            <a:fontRef idx="minor">
              <a:schemeClr val="lt1">
                <a:hueOff val="0"/>
                <a:satOff val="0"/>
                <a:lumOff val="0"/>
                <a:alphaOff val="0"/>
              </a:schemeClr>
            </a:fontRef>
          </p:style>
        </p:sp>
      </p:grpSp>
      <p:sp>
        <p:nvSpPr>
          <p:cNvPr id="10" name="Rectangle 9"/>
          <p:cNvSpPr>
            <a:spLocks noChangeArrowheads="1"/>
          </p:cNvSpPr>
          <p:nvPr/>
        </p:nvSpPr>
        <p:spPr bwMode="auto">
          <a:xfrm>
            <a:off x="803275" y="3875088"/>
            <a:ext cx="2362200" cy="523875"/>
          </a:xfrm>
          <a:prstGeom prst="rect">
            <a:avLst/>
          </a:prstGeom>
          <a:noFill/>
          <a:ln w="9525">
            <a:noFill/>
            <a:miter lim="800000"/>
            <a:headEnd/>
            <a:tailEnd/>
          </a:ln>
        </p:spPr>
        <p:txBody>
          <a:bodyPr wrap="none">
            <a:spAutoFit/>
          </a:bodyPr>
          <a:lstStyle/>
          <a:p>
            <a:pPr algn="just"/>
            <a:r>
              <a:rPr lang="en-US" sz="2800" b="1">
                <a:latin typeface="Times New Roman" pitchFamily="18" charset="0"/>
                <a:ea typeface="MS Mincho" pitchFamily="49" charset="-128"/>
              </a:rPr>
              <a:t> </a:t>
            </a:r>
            <a:r>
              <a:rPr lang="nl-NL" sz="2800" b="1">
                <a:latin typeface="Times New Roman" pitchFamily="18" charset="0"/>
                <a:cs typeface="Times New Roman" pitchFamily="18" charset="0"/>
              </a:rPr>
              <a:t>b. Thể loại</a:t>
            </a:r>
            <a:r>
              <a:rPr lang="nl-NL" sz="2800">
                <a:latin typeface="Times New Roman" pitchFamily="18" charset="0"/>
                <a:cs typeface="Times New Roman" pitchFamily="18" charset="0"/>
              </a:rPr>
              <a:t>: kí</a:t>
            </a:r>
            <a:endParaRPr lang="en-US" sz="2800">
              <a:latin typeface="Times New Roman" pitchFamily="18" charset="0"/>
              <a:cs typeface="Times New Roman" pitchFamily="18" charset="0"/>
            </a:endParaRPr>
          </a:p>
        </p:txBody>
      </p:sp>
      <p:grpSp>
        <p:nvGrpSpPr>
          <p:cNvPr id="11" name="Group 10"/>
          <p:cNvGrpSpPr>
            <a:grpSpLocks/>
          </p:cNvGrpSpPr>
          <p:nvPr/>
        </p:nvGrpSpPr>
        <p:grpSpPr bwMode="auto">
          <a:xfrm>
            <a:off x="2035175" y="4665663"/>
            <a:ext cx="4005263" cy="1738312"/>
            <a:chOff x="1647541" y="4665060"/>
            <a:chExt cx="4004469" cy="1738940"/>
          </a:xfrm>
        </p:grpSpPr>
        <p:sp>
          <p:nvSpPr>
            <p:cNvPr id="13" name="Chevron 12"/>
            <p:cNvSpPr/>
            <p:nvPr/>
          </p:nvSpPr>
          <p:spPr>
            <a:xfrm>
              <a:off x="1647541" y="4665060"/>
              <a:ext cx="3604021" cy="1391152"/>
            </a:xfrm>
            <a:prstGeom prst="chevron">
              <a:avLst>
                <a:gd name="adj" fmla="val 40000"/>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4" name="Freeform 13"/>
            <p:cNvSpPr/>
            <p:nvPr/>
          </p:nvSpPr>
          <p:spPr>
            <a:xfrm>
              <a:off x="2608614" y="5012848"/>
              <a:ext cx="3043396" cy="1391152"/>
            </a:xfrm>
            <a:custGeom>
              <a:avLst/>
              <a:gdLst>
                <a:gd name="connsiteX0" fmla="*/ 0 w 3043396"/>
                <a:gd name="connsiteY0" fmla="*/ 139115 h 1391152"/>
                <a:gd name="connsiteX1" fmla="*/ 139115 w 3043396"/>
                <a:gd name="connsiteY1" fmla="*/ 0 h 1391152"/>
                <a:gd name="connsiteX2" fmla="*/ 2904281 w 3043396"/>
                <a:gd name="connsiteY2" fmla="*/ 0 h 1391152"/>
                <a:gd name="connsiteX3" fmla="*/ 3043396 w 3043396"/>
                <a:gd name="connsiteY3" fmla="*/ 139115 h 1391152"/>
                <a:gd name="connsiteX4" fmla="*/ 3043396 w 3043396"/>
                <a:gd name="connsiteY4" fmla="*/ 1252037 h 1391152"/>
                <a:gd name="connsiteX5" fmla="*/ 2904281 w 3043396"/>
                <a:gd name="connsiteY5" fmla="*/ 1391152 h 1391152"/>
                <a:gd name="connsiteX6" fmla="*/ 139115 w 3043396"/>
                <a:gd name="connsiteY6" fmla="*/ 1391152 h 1391152"/>
                <a:gd name="connsiteX7" fmla="*/ 0 w 3043396"/>
                <a:gd name="connsiteY7" fmla="*/ 1252037 h 1391152"/>
                <a:gd name="connsiteX8" fmla="*/ 0 w 3043396"/>
                <a:gd name="connsiteY8" fmla="*/ 139115 h 1391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43396" h="1391152">
                  <a:moveTo>
                    <a:pt x="0" y="139115"/>
                  </a:moveTo>
                  <a:cubicBezTo>
                    <a:pt x="0" y="62284"/>
                    <a:pt x="62284" y="0"/>
                    <a:pt x="139115" y="0"/>
                  </a:cubicBezTo>
                  <a:lnTo>
                    <a:pt x="2904281" y="0"/>
                  </a:lnTo>
                  <a:cubicBezTo>
                    <a:pt x="2981112" y="0"/>
                    <a:pt x="3043396" y="62284"/>
                    <a:pt x="3043396" y="139115"/>
                  </a:cubicBezTo>
                  <a:lnTo>
                    <a:pt x="3043396" y="1252037"/>
                  </a:lnTo>
                  <a:cubicBezTo>
                    <a:pt x="3043396" y="1328868"/>
                    <a:pt x="2981112" y="1391152"/>
                    <a:pt x="2904281" y="1391152"/>
                  </a:cubicBezTo>
                  <a:lnTo>
                    <a:pt x="139115" y="1391152"/>
                  </a:lnTo>
                  <a:cubicBezTo>
                    <a:pt x="62284" y="1391152"/>
                    <a:pt x="0" y="1328868"/>
                    <a:pt x="0" y="1252037"/>
                  </a:cubicBezTo>
                  <a:lnTo>
                    <a:pt x="0" y="139115"/>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lIns="211433" tIns="211433" rIns="211433" bIns="211433" spcCol="1270" anchor="ctr"/>
            <a:lstStyle/>
            <a:p>
              <a:pPr algn="ctr" defTabSz="1066800" fontAlgn="auto">
                <a:lnSpc>
                  <a:spcPct val="90000"/>
                </a:lnSpc>
                <a:spcAft>
                  <a:spcPct val="35000"/>
                </a:spcAft>
                <a:defRPr/>
              </a:pPr>
              <a:r>
                <a:rPr lang="nl-NL" sz="2400" b="1" dirty="0">
                  <a:latin typeface="Times New Roman" panose="02020603050405020304" pitchFamily="18" charset="0"/>
                  <a:cs typeface="Times New Roman" panose="02020603050405020304" pitchFamily="18" charset="0"/>
                </a:rPr>
                <a:t>Phương thức biểu đạt:</a:t>
              </a:r>
              <a:r>
                <a:rPr lang="nl-NL" sz="2400" dirty="0">
                  <a:latin typeface="Times New Roman" panose="02020603050405020304" pitchFamily="18" charset="0"/>
                  <a:cs typeface="Times New Roman" panose="02020603050405020304" pitchFamily="18" charset="0"/>
                </a:rPr>
                <a:t> Tự sự kết hợp miêu tả, biểu cảm</a:t>
              </a:r>
              <a:endParaRPr lang="en-US" sz="2400" dirty="0">
                <a:latin typeface="Times New Roman" panose="02020603050405020304" pitchFamily="18" charset="0"/>
                <a:cs typeface="Times New Roman" panose="02020603050405020304" pitchFamily="18" charset="0"/>
              </a:endParaRPr>
            </a:p>
          </p:txBody>
        </p:sp>
      </p:grpSp>
      <p:grpSp>
        <p:nvGrpSpPr>
          <p:cNvPr id="20" name="Group 19"/>
          <p:cNvGrpSpPr>
            <a:grpSpLocks/>
          </p:cNvGrpSpPr>
          <p:nvPr/>
        </p:nvGrpSpPr>
        <p:grpSpPr bwMode="auto">
          <a:xfrm>
            <a:off x="6151563" y="4665663"/>
            <a:ext cx="4005262" cy="1738312"/>
            <a:chOff x="5764135" y="4665060"/>
            <a:chExt cx="4004469" cy="1738940"/>
          </a:xfrm>
        </p:grpSpPr>
        <p:sp>
          <p:nvSpPr>
            <p:cNvPr id="15" name="Chevron 14"/>
            <p:cNvSpPr/>
            <p:nvPr/>
          </p:nvSpPr>
          <p:spPr>
            <a:xfrm>
              <a:off x="5764135" y="4665060"/>
              <a:ext cx="3604021" cy="1391152"/>
            </a:xfrm>
            <a:prstGeom prst="chevron">
              <a:avLst>
                <a:gd name="adj" fmla="val 40000"/>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6" name="Freeform 15"/>
            <p:cNvSpPr/>
            <p:nvPr/>
          </p:nvSpPr>
          <p:spPr>
            <a:xfrm>
              <a:off x="6725208" y="5012848"/>
              <a:ext cx="3043396" cy="1391152"/>
            </a:xfrm>
            <a:custGeom>
              <a:avLst/>
              <a:gdLst>
                <a:gd name="connsiteX0" fmla="*/ 0 w 3043396"/>
                <a:gd name="connsiteY0" fmla="*/ 139115 h 1391152"/>
                <a:gd name="connsiteX1" fmla="*/ 139115 w 3043396"/>
                <a:gd name="connsiteY1" fmla="*/ 0 h 1391152"/>
                <a:gd name="connsiteX2" fmla="*/ 2904281 w 3043396"/>
                <a:gd name="connsiteY2" fmla="*/ 0 h 1391152"/>
                <a:gd name="connsiteX3" fmla="*/ 3043396 w 3043396"/>
                <a:gd name="connsiteY3" fmla="*/ 139115 h 1391152"/>
                <a:gd name="connsiteX4" fmla="*/ 3043396 w 3043396"/>
                <a:gd name="connsiteY4" fmla="*/ 1252037 h 1391152"/>
                <a:gd name="connsiteX5" fmla="*/ 2904281 w 3043396"/>
                <a:gd name="connsiteY5" fmla="*/ 1391152 h 1391152"/>
                <a:gd name="connsiteX6" fmla="*/ 139115 w 3043396"/>
                <a:gd name="connsiteY6" fmla="*/ 1391152 h 1391152"/>
                <a:gd name="connsiteX7" fmla="*/ 0 w 3043396"/>
                <a:gd name="connsiteY7" fmla="*/ 1252037 h 1391152"/>
                <a:gd name="connsiteX8" fmla="*/ 0 w 3043396"/>
                <a:gd name="connsiteY8" fmla="*/ 139115 h 1391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43396" h="1391152">
                  <a:moveTo>
                    <a:pt x="0" y="139115"/>
                  </a:moveTo>
                  <a:cubicBezTo>
                    <a:pt x="0" y="62284"/>
                    <a:pt x="62284" y="0"/>
                    <a:pt x="139115" y="0"/>
                  </a:cubicBezTo>
                  <a:lnTo>
                    <a:pt x="2904281" y="0"/>
                  </a:lnTo>
                  <a:cubicBezTo>
                    <a:pt x="2981112" y="0"/>
                    <a:pt x="3043396" y="62284"/>
                    <a:pt x="3043396" y="139115"/>
                  </a:cubicBezTo>
                  <a:lnTo>
                    <a:pt x="3043396" y="1252037"/>
                  </a:lnTo>
                  <a:cubicBezTo>
                    <a:pt x="3043396" y="1328868"/>
                    <a:pt x="2981112" y="1391152"/>
                    <a:pt x="2904281" y="1391152"/>
                  </a:cubicBezTo>
                  <a:lnTo>
                    <a:pt x="139115" y="1391152"/>
                  </a:lnTo>
                  <a:cubicBezTo>
                    <a:pt x="62284" y="1391152"/>
                    <a:pt x="0" y="1328868"/>
                    <a:pt x="0" y="1252037"/>
                  </a:cubicBezTo>
                  <a:lnTo>
                    <a:pt x="0" y="139115"/>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lIns="211433" tIns="211433" rIns="211433" bIns="211433" spcCol="1270" anchor="ctr"/>
            <a:lstStyle/>
            <a:p>
              <a:pPr algn="ctr" defTabSz="1066800" fontAlgn="auto">
                <a:lnSpc>
                  <a:spcPct val="90000"/>
                </a:lnSpc>
                <a:spcAft>
                  <a:spcPct val="35000"/>
                </a:spcAft>
                <a:defRPr/>
              </a:pPr>
              <a:r>
                <a:rPr lang="nl-NL" sz="2400" b="1" dirty="0">
                  <a:latin typeface="Times New Roman" panose="02020603050405020304" pitchFamily="18" charset="0"/>
                  <a:cs typeface="Times New Roman" panose="02020603050405020304" pitchFamily="18" charset="0"/>
                </a:rPr>
                <a:t>Ngôi kể thứ nhất</a:t>
              </a:r>
              <a:r>
                <a:rPr lang="nl-NL" sz="2400" dirty="0">
                  <a:latin typeface="Times New Roman" panose="02020603050405020304" pitchFamily="18" charset="0"/>
                  <a:cs typeface="Times New Roman" panose="02020603050405020304" pitchFamily="18" charset="0"/>
                </a:rPr>
                <a:t>: “Tôi” (chúng tôi) là tác giả</a:t>
              </a:r>
              <a:endParaRPr lang="en-US" sz="2400" dirty="0">
                <a:latin typeface="Times New Roman" panose="02020603050405020304" pitchFamily="18" charset="0"/>
                <a:cs typeface="Times New Roman" panose="02020603050405020304" pitchFamily="18" charset="0"/>
              </a:endParaRPr>
            </a:p>
          </p:txBody>
        </p:sp>
      </p:gr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1000"/>
                                        <p:tgtEl>
                                          <p:spTgt spid="10"/>
                                        </p:tgtEl>
                                      </p:cBhvr>
                                    </p:animEffect>
                                    <p:anim calcmode="lin" valueType="num">
                                      <p:cBhvr>
                                        <p:cTn id="22" dur="1000" fill="hold"/>
                                        <p:tgtEl>
                                          <p:spTgt spid="10"/>
                                        </p:tgtEl>
                                        <p:attrNameLst>
                                          <p:attrName>ppt_x</p:attrName>
                                        </p:attrNameLst>
                                      </p:cBhvr>
                                      <p:tavLst>
                                        <p:tav tm="0">
                                          <p:val>
                                            <p:strVal val="#ppt_x"/>
                                          </p:val>
                                        </p:tav>
                                        <p:tav tm="100000">
                                          <p:val>
                                            <p:strVal val="#ppt_x"/>
                                          </p:val>
                                        </p:tav>
                                      </p:tavLst>
                                    </p:anim>
                                    <p:anim calcmode="lin" valueType="num">
                                      <p:cBhvr>
                                        <p:cTn id="2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1000"/>
                                        <p:tgtEl>
                                          <p:spTgt spid="11"/>
                                        </p:tgtEl>
                                      </p:cBhvr>
                                    </p:animEffect>
                                    <p:anim calcmode="lin" valueType="num">
                                      <p:cBhvr>
                                        <p:cTn id="29" dur="1000" fill="hold"/>
                                        <p:tgtEl>
                                          <p:spTgt spid="11"/>
                                        </p:tgtEl>
                                        <p:attrNameLst>
                                          <p:attrName>ppt_x</p:attrName>
                                        </p:attrNameLst>
                                      </p:cBhvr>
                                      <p:tavLst>
                                        <p:tav tm="0">
                                          <p:val>
                                            <p:strVal val="#ppt_x"/>
                                          </p:val>
                                        </p:tav>
                                        <p:tav tm="100000">
                                          <p:val>
                                            <p:strVal val="#ppt_x"/>
                                          </p:val>
                                        </p:tav>
                                      </p:tavLst>
                                    </p:anim>
                                    <p:anim calcmode="lin" valueType="num">
                                      <p:cBhvr>
                                        <p:cTn id="3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fade">
                                      <p:cBhvr>
                                        <p:cTn id="35" dur="1000"/>
                                        <p:tgtEl>
                                          <p:spTgt spid="20"/>
                                        </p:tgtEl>
                                      </p:cBhvr>
                                    </p:animEffect>
                                    <p:anim calcmode="lin" valueType="num">
                                      <p:cBhvr>
                                        <p:cTn id="36" dur="1000" fill="hold"/>
                                        <p:tgtEl>
                                          <p:spTgt spid="20"/>
                                        </p:tgtEl>
                                        <p:attrNameLst>
                                          <p:attrName>ppt_x</p:attrName>
                                        </p:attrNameLst>
                                      </p:cBhvr>
                                      <p:tavLst>
                                        <p:tav tm="0">
                                          <p:val>
                                            <p:strVal val="#ppt_x"/>
                                          </p:val>
                                        </p:tav>
                                        <p:tav tm="100000">
                                          <p:val>
                                            <p:strVal val="#ppt_x"/>
                                          </p:val>
                                        </p:tav>
                                      </p:tavLst>
                                    </p:anim>
                                    <p:anim calcmode="lin" valueType="num">
                                      <p:cBhvr>
                                        <p:cTn id="37"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3" name="Picture 4"/>
          <p:cNvPicPr>
            <a:picLocks noChangeAspect="1"/>
          </p:cNvPicPr>
          <p:nvPr/>
        </p:nvPicPr>
        <p:blipFill>
          <a:blip r:embed="rId3"/>
          <a:srcRect/>
          <a:stretch>
            <a:fillRect/>
          </a:stretch>
        </p:blipFill>
        <p:spPr bwMode="auto">
          <a:xfrm>
            <a:off x="0" y="0"/>
            <a:ext cx="12192000" cy="6858000"/>
          </a:xfrm>
          <a:prstGeom prst="rect">
            <a:avLst/>
          </a:prstGeom>
          <a:noFill/>
          <a:ln w="9525">
            <a:noFill/>
            <a:miter lim="800000"/>
            <a:headEnd/>
            <a:tailEnd/>
          </a:ln>
        </p:spPr>
      </p:pic>
      <p:sp>
        <p:nvSpPr>
          <p:cNvPr id="38914" name="Rectangle 6"/>
          <p:cNvSpPr>
            <a:spLocks noChangeArrowheads="1"/>
          </p:cNvSpPr>
          <p:nvPr/>
        </p:nvSpPr>
        <p:spPr bwMode="auto">
          <a:xfrm>
            <a:off x="2563813" y="0"/>
            <a:ext cx="6096000" cy="892175"/>
          </a:xfrm>
          <a:prstGeom prst="rect">
            <a:avLst/>
          </a:prstGeom>
          <a:noFill/>
          <a:ln w="9525">
            <a:noFill/>
            <a:miter lim="800000"/>
            <a:headEnd/>
            <a:tailEnd/>
          </a:ln>
        </p:spPr>
        <p:txBody>
          <a:bodyPr>
            <a:spAutoFit/>
          </a:bodyPr>
          <a:lstStyle/>
          <a:p>
            <a:pPr algn="ctr">
              <a:tabLst>
                <a:tab pos="1385888" algn="l"/>
              </a:tabLst>
            </a:pPr>
            <a:r>
              <a:rPr lang="en-US" sz="2800" b="1" i="1">
                <a:solidFill>
                  <a:srgbClr val="203864"/>
                </a:solidFill>
                <a:latin typeface="Times New Roman" pitchFamily="18" charset="0"/>
                <a:cs typeface="Times New Roman" pitchFamily="18" charset="0"/>
              </a:rPr>
              <a:t>Cô Tô</a:t>
            </a:r>
            <a:endParaRPr lang="en-US" sz="2800">
              <a:solidFill>
                <a:srgbClr val="203864"/>
              </a:solidFill>
              <a:latin typeface="Times New Roman" pitchFamily="18" charset="0"/>
              <a:cs typeface="Times New Roman" pitchFamily="18" charset="0"/>
            </a:endParaRPr>
          </a:p>
          <a:p>
            <a:pPr algn="ctr">
              <a:tabLst>
                <a:tab pos="1385888" algn="l"/>
              </a:tabLst>
            </a:pPr>
            <a:r>
              <a:rPr lang="en-US" sz="2400" b="1" i="1">
                <a:solidFill>
                  <a:srgbClr val="000000"/>
                </a:solidFill>
                <a:latin typeface="Times New Roman" pitchFamily="18" charset="0"/>
                <a:ea typeface="MS Mincho" pitchFamily="49" charset="-128"/>
              </a:rPr>
              <a:t>                                         </a:t>
            </a:r>
            <a:r>
              <a:rPr lang="en-US" sz="2400">
                <a:solidFill>
                  <a:srgbClr val="385723"/>
                </a:solidFill>
                <a:latin typeface="Times New Roman" pitchFamily="18" charset="0"/>
                <a:ea typeface="MS Mincho" pitchFamily="49" charset="-128"/>
              </a:rPr>
              <a:t>(Nguyễn Tuân)</a:t>
            </a:r>
            <a:endParaRPr lang="en-US" sz="2400">
              <a:solidFill>
                <a:srgbClr val="385723"/>
              </a:solidFill>
              <a:latin typeface="Times New Roman" pitchFamily="18" charset="0"/>
              <a:cs typeface="Times New Roman" pitchFamily="18" charset="0"/>
            </a:endParaRPr>
          </a:p>
        </p:txBody>
      </p:sp>
      <p:sp>
        <p:nvSpPr>
          <p:cNvPr id="38915" name="Rectangle 1"/>
          <p:cNvSpPr>
            <a:spLocks noChangeArrowheads="1"/>
          </p:cNvSpPr>
          <p:nvPr/>
        </p:nvSpPr>
        <p:spPr bwMode="auto">
          <a:xfrm>
            <a:off x="3660775" y="865188"/>
            <a:ext cx="4648200" cy="461962"/>
          </a:xfrm>
          <a:prstGeom prst="rect">
            <a:avLst/>
          </a:prstGeom>
          <a:noFill/>
          <a:ln w="9525">
            <a:noFill/>
            <a:miter lim="800000"/>
            <a:headEnd/>
            <a:tailEnd/>
          </a:ln>
        </p:spPr>
        <p:txBody>
          <a:bodyPr wrap="none">
            <a:spAutoFit/>
          </a:bodyPr>
          <a:lstStyle/>
          <a:p>
            <a:pPr algn="ctr">
              <a:tabLst>
                <a:tab pos="1385888" algn="l"/>
              </a:tabLst>
            </a:pPr>
            <a:r>
              <a:rPr lang="en-US" sz="2400" b="1">
                <a:solidFill>
                  <a:srgbClr val="FF0000"/>
                </a:solidFill>
                <a:latin typeface="Times New Roman" pitchFamily="18" charset="0"/>
                <a:cs typeface="Times New Roman" pitchFamily="18" charset="0"/>
              </a:rPr>
              <a:t>HOẠT ĐỘNG 2: ĐỌC VĂN BẢN</a:t>
            </a:r>
            <a:endParaRPr lang="en-US" sz="2400">
              <a:solidFill>
                <a:srgbClr val="FF0000"/>
              </a:solidFill>
              <a:latin typeface="Times New Roman" pitchFamily="18" charset="0"/>
              <a:cs typeface="Times New Roman" pitchFamily="18" charset="0"/>
            </a:endParaRPr>
          </a:p>
        </p:txBody>
      </p:sp>
      <p:sp>
        <p:nvSpPr>
          <p:cNvPr id="38916" name="Rectangle 2"/>
          <p:cNvSpPr>
            <a:spLocks noChangeArrowheads="1"/>
          </p:cNvSpPr>
          <p:nvPr/>
        </p:nvSpPr>
        <p:spPr bwMode="auto">
          <a:xfrm>
            <a:off x="803275" y="1095375"/>
            <a:ext cx="6096000" cy="954088"/>
          </a:xfrm>
          <a:prstGeom prst="rect">
            <a:avLst/>
          </a:prstGeom>
          <a:noFill/>
          <a:ln w="9525">
            <a:noFill/>
            <a:miter lim="800000"/>
            <a:headEnd/>
            <a:tailEnd/>
          </a:ln>
        </p:spPr>
        <p:txBody>
          <a:bodyPr>
            <a:spAutoFit/>
          </a:bodyPr>
          <a:lstStyle/>
          <a:p>
            <a:pPr>
              <a:tabLst>
                <a:tab pos="1385888" algn="l"/>
              </a:tabLst>
            </a:pPr>
            <a:r>
              <a:rPr lang="en-US" sz="2800" b="1">
                <a:solidFill>
                  <a:srgbClr val="000000"/>
                </a:solidFill>
                <a:latin typeface="Times New Roman" pitchFamily="18" charset="0"/>
                <a:ea typeface="MS Mincho" pitchFamily="49" charset="-128"/>
              </a:rPr>
              <a:t>2. Tìm hiểu chung</a:t>
            </a:r>
            <a:endParaRPr lang="en-US" sz="2800">
              <a:solidFill>
                <a:srgbClr val="000000"/>
              </a:solidFill>
              <a:latin typeface="Times New Roman" pitchFamily="18" charset="0"/>
              <a:cs typeface="Times New Roman" pitchFamily="18" charset="0"/>
            </a:endParaRPr>
          </a:p>
          <a:p>
            <a:pPr algn="just">
              <a:tabLst>
                <a:tab pos="1385888" algn="l"/>
              </a:tabLst>
            </a:pPr>
            <a:r>
              <a:rPr lang="en-US" sz="2800" b="1">
                <a:solidFill>
                  <a:srgbClr val="000000"/>
                </a:solidFill>
                <a:latin typeface="Times New Roman" pitchFamily="18" charset="0"/>
                <a:ea typeface="MS Mincho" pitchFamily="49" charset="-128"/>
              </a:rPr>
              <a:t>a. Xuất xứ:</a:t>
            </a:r>
            <a:endParaRPr lang="en-US" sz="2800">
              <a:solidFill>
                <a:srgbClr val="000000"/>
              </a:solidFill>
              <a:latin typeface="Times New Roman" pitchFamily="18" charset="0"/>
              <a:cs typeface="Times New Roman" pitchFamily="18" charset="0"/>
            </a:endParaRPr>
          </a:p>
        </p:txBody>
      </p:sp>
      <p:sp>
        <p:nvSpPr>
          <p:cNvPr id="10" name="Rectangle 9"/>
          <p:cNvSpPr>
            <a:spLocks noChangeArrowheads="1"/>
          </p:cNvSpPr>
          <p:nvPr/>
        </p:nvSpPr>
        <p:spPr bwMode="auto">
          <a:xfrm>
            <a:off x="762000" y="2049463"/>
            <a:ext cx="2362200" cy="523875"/>
          </a:xfrm>
          <a:prstGeom prst="rect">
            <a:avLst/>
          </a:prstGeom>
          <a:noFill/>
          <a:ln w="9525">
            <a:noFill/>
            <a:miter lim="800000"/>
            <a:headEnd/>
            <a:tailEnd/>
          </a:ln>
        </p:spPr>
        <p:txBody>
          <a:bodyPr wrap="none">
            <a:spAutoFit/>
          </a:bodyPr>
          <a:lstStyle/>
          <a:p>
            <a:pPr algn="just"/>
            <a:r>
              <a:rPr lang="en-US" sz="2800" b="1">
                <a:solidFill>
                  <a:srgbClr val="000000"/>
                </a:solidFill>
                <a:latin typeface="Times New Roman" pitchFamily="18" charset="0"/>
                <a:ea typeface="MS Mincho" pitchFamily="49" charset="-128"/>
              </a:rPr>
              <a:t> </a:t>
            </a:r>
            <a:r>
              <a:rPr lang="nl-NL" sz="2800" b="1">
                <a:solidFill>
                  <a:srgbClr val="000000"/>
                </a:solidFill>
                <a:latin typeface="Times New Roman" pitchFamily="18" charset="0"/>
                <a:cs typeface="Times New Roman" pitchFamily="18" charset="0"/>
              </a:rPr>
              <a:t>b. Thể loại</a:t>
            </a:r>
            <a:r>
              <a:rPr lang="nl-NL" sz="2800">
                <a:solidFill>
                  <a:srgbClr val="000000"/>
                </a:solidFill>
                <a:latin typeface="Times New Roman" pitchFamily="18" charset="0"/>
                <a:cs typeface="Times New Roman" pitchFamily="18" charset="0"/>
              </a:rPr>
              <a:t>: kí</a:t>
            </a:r>
            <a:endParaRPr lang="en-US" sz="2800">
              <a:solidFill>
                <a:srgbClr val="000000"/>
              </a:solidFill>
              <a:latin typeface="Times New Roman" pitchFamily="18" charset="0"/>
              <a:cs typeface="Times New Roman" pitchFamily="18" charset="0"/>
            </a:endParaRPr>
          </a:p>
        </p:txBody>
      </p:sp>
      <p:sp>
        <p:nvSpPr>
          <p:cNvPr id="4" name="Rectangle 3"/>
          <p:cNvSpPr>
            <a:spLocks noChangeArrowheads="1"/>
          </p:cNvSpPr>
          <p:nvPr/>
        </p:nvSpPr>
        <p:spPr bwMode="auto">
          <a:xfrm>
            <a:off x="762000" y="2525713"/>
            <a:ext cx="2252663" cy="523875"/>
          </a:xfrm>
          <a:prstGeom prst="rect">
            <a:avLst/>
          </a:prstGeom>
          <a:noFill/>
          <a:ln w="9525">
            <a:noFill/>
            <a:miter lim="800000"/>
            <a:headEnd/>
            <a:tailEnd/>
          </a:ln>
        </p:spPr>
        <p:txBody>
          <a:bodyPr wrap="none">
            <a:spAutoFit/>
          </a:bodyPr>
          <a:lstStyle/>
          <a:p>
            <a:r>
              <a:rPr lang="nl-NL" sz="2800" b="1">
                <a:latin typeface="Times New Roman" pitchFamily="18" charset="0"/>
                <a:cs typeface="Times New Roman" pitchFamily="18" charset="0"/>
              </a:rPr>
              <a:t>- Trình tự kể:</a:t>
            </a:r>
            <a:endParaRPr lang="en-US" sz="2800">
              <a:latin typeface="Times New Roman" pitchFamily="18" charset="0"/>
              <a:cs typeface="Times New Roman" pitchFamily="18" charset="0"/>
            </a:endParaRPr>
          </a:p>
        </p:txBody>
      </p:sp>
      <p:grpSp>
        <p:nvGrpSpPr>
          <p:cNvPr id="8" name="Group 7"/>
          <p:cNvGrpSpPr>
            <a:grpSpLocks/>
          </p:cNvGrpSpPr>
          <p:nvPr/>
        </p:nvGrpSpPr>
        <p:grpSpPr bwMode="auto">
          <a:xfrm>
            <a:off x="3541713" y="1695450"/>
            <a:ext cx="7386637" cy="1768475"/>
            <a:chOff x="2033588" y="2408697"/>
            <a:chExt cx="7300794" cy="1768925"/>
          </a:xfrm>
        </p:grpSpPr>
        <p:sp>
          <p:nvSpPr>
            <p:cNvPr id="9" name="Freeform 8"/>
            <p:cNvSpPr/>
            <p:nvPr/>
          </p:nvSpPr>
          <p:spPr>
            <a:xfrm>
              <a:off x="2033588" y="2413396"/>
              <a:ext cx="3004088" cy="1636521"/>
            </a:xfrm>
            <a:custGeom>
              <a:avLst/>
              <a:gdLst>
                <a:gd name="connsiteX0" fmla="*/ 0 w 3385343"/>
                <a:gd name="connsiteY0" fmla="*/ 203121 h 2031206"/>
                <a:gd name="connsiteX1" fmla="*/ 203121 w 3385343"/>
                <a:gd name="connsiteY1" fmla="*/ 0 h 2031206"/>
                <a:gd name="connsiteX2" fmla="*/ 3182222 w 3385343"/>
                <a:gd name="connsiteY2" fmla="*/ 0 h 2031206"/>
                <a:gd name="connsiteX3" fmla="*/ 3385343 w 3385343"/>
                <a:gd name="connsiteY3" fmla="*/ 203121 h 2031206"/>
                <a:gd name="connsiteX4" fmla="*/ 3385343 w 3385343"/>
                <a:gd name="connsiteY4" fmla="*/ 1828085 h 2031206"/>
                <a:gd name="connsiteX5" fmla="*/ 3182222 w 3385343"/>
                <a:gd name="connsiteY5" fmla="*/ 2031206 h 2031206"/>
                <a:gd name="connsiteX6" fmla="*/ 203121 w 3385343"/>
                <a:gd name="connsiteY6" fmla="*/ 2031206 h 2031206"/>
                <a:gd name="connsiteX7" fmla="*/ 0 w 3385343"/>
                <a:gd name="connsiteY7" fmla="*/ 1828085 h 2031206"/>
                <a:gd name="connsiteX8" fmla="*/ 0 w 3385343"/>
                <a:gd name="connsiteY8" fmla="*/ 203121 h 2031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85343" h="2031206">
                  <a:moveTo>
                    <a:pt x="0" y="203121"/>
                  </a:moveTo>
                  <a:cubicBezTo>
                    <a:pt x="0" y="90940"/>
                    <a:pt x="90940" y="0"/>
                    <a:pt x="203121" y="0"/>
                  </a:cubicBezTo>
                  <a:lnTo>
                    <a:pt x="3182222" y="0"/>
                  </a:lnTo>
                  <a:cubicBezTo>
                    <a:pt x="3294403" y="0"/>
                    <a:pt x="3385343" y="90940"/>
                    <a:pt x="3385343" y="203121"/>
                  </a:cubicBezTo>
                  <a:lnTo>
                    <a:pt x="3385343" y="1828085"/>
                  </a:lnTo>
                  <a:cubicBezTo>
                    <a:pt x="3385343" y="1940266"/>
                    <a:pt x="3294403" y="2031206"/>
                    <a:pt x="3182222" y="2031206"/>
                  </a:cubicBezTo>
                  <a:lnTo>
                    <a:pt x="203121" y="2031206"/>
                  </a:lnTo>
                  <a:cubicBezTo>
                    <a:pt x="90940" y="2031206"/>
                    <a:pt x="0" y="1940266"/>
                    <a:pt x="0" y="1828085"/>
                  </a:cubicBezTo>
                  <a:lnTo>
                    <a:pt x="0" y="203121"/>
                  </a:lnTo>
                  <a:close/>
                </a:path>
              </a:pathLst>
            </a:custGeom>
            <a:solidFill>
              <a:schemeClr val="accent6">
                <a:lumMod val="5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166172" tIns="166172" rIns="166172" bIns="166172" spcCol="1270" anchor="ctr"/>
            <a:lstStyle/>
            <a:p>
              <a:pPr algn="ctr" defTabSz="1244600" fontAlgn="auto">
                <a:lnSpc>
                  <a:spcPct val="90000"/>
                </a:lnSpc>
                <a:spcAft>
                  <a:spcPct val="35000"/>
                </a:spcAft>
                <a:defRPr/>
              </a:pPr>
              <a:r>
                <a:rPr lang="nl-NL" sz="2400" dirty="0">
                  <a:latin typeface="Times New Roman" panose="02020603050405020304" pitchFamily="18" charset="0"/>
                  <a:cs typeface="Times New Roman" panose="02020603050405020304" pitchFamily="18" charset="0"/>
                </a:rPr>
                <a:t>Vị trí quan sát của người kể: trên  nóc đồn khố xanh, từ đầu mũi đảo.</a:t>
              </a:r>
              <a:endParaRPr lang="en-US" sz="2400" dirty="0">
                <a:latin typeface="Times New Roman" panose="02020603050405020304" pitchFamily="18" charset="0"/>
                <a:cs typeface="Times New Roman" panose="02020603050405020304" pitchFamily="18" charset="0"/>
              </a:endParaRPr>
            </a:p>
          </p:txBody>
        </p:sp>
        <p:sp>
          <p:nvSpPr>
            <p:cNvPr id="11" name="Freeform 10"/>
            <p:cNvSpPr/>
            <p:nvPr/>
          </p:nvSpPr>
          <p:spPr>
            <a:xfrm>
              <a:off x="5167127" y="2867204"/>
              <a:ext cx="717692" cy="839565"/>
            </a:xfrm>
            <a:custGeom>
              <a:avLst/>
              <a:gdLst>
                <a:gd name="connsiteX0" fmla="*/ 0 w 717692"/>
                <a:gd name="connsiteY0" fmla="*/ 167913 h 839565"/>
                <a:gd name="connsiteX1" fmla="*/ 358846 w 717692"/>
                <a:gd name="connsiteY1" fmla="*/ 167913 h 839565"/>
                <a:gd name="connsiteX2" fmla="*/ 358846 w 717692"/>
                <a:gd name="connsiteY2" fmla="*/ 0 h 839565"/>
                <a:gd name="connsiteX3" fmla="*/ 717692 w 717692"/>
                <a:gd name="connsiteY3" fmla="*/ 419783 h 839565"/>
                <a:gd name="connsiteX4" fmla="*/ 358846 w 717692"/>
                <a:gd name="connsiteY4" fmla="*/ 839565 h 839565"/>
                <a:gd name="connsiteX5" fmla="*/ 358846 w 717692"/>
                <a:gd name="connsiteY5" fmla="*/ 671652 h 839565"/>
                <a:gd name="connsiteX6" fmla="*/ 0 w 717692"/>
                <a:gd name="connsiteY6" fmla="*/ 671652 h 839565"/>
                <a:gd name="connsiteX7" fmla="*/ 0 w 717692"/>
                <a:gd name="connsiteY7" fmla="*/ 167913 h 839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17692" h="839565">
                  <a:moveTo>
                    <a:pt x="0" y="167913"/>
                  </a:moveTo>
                  <a:lnTo>
                    <a:pt x="358846" y="167913"/>
                  </a:lnTo>
                  <a:lnTo>
                    <a:pt x="358846" y="0"/>
                  </a:lnTo>
                  <a:lnTo>
                    <a:pt x="717692" y="419783"/>
                  </a:lnTo>
                  <a:lnTo>
                    <a:pt x="358846" y="839565"/>
                  </a:lnTo>
                  <a:lnTo>
                    <a:pt x="358846" y="671652"/>
                  </a:lnTo>
                  <a:lnTo>
                    <a:pt x="0" y="671652"/>
                  </a:lnTo>
                  <a:lnTo>
                    <a:pt x="0" y="167913"/>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lIns="0" tIns="167913" rIns="215308" bIns="167913" spcCol="1270" anchor="ctr"/>
            <a:lstStyle/>
            <a:p>
              <a:pPr algn="ctr" defTabSz="800100" fontAlgn="auto">
                <a:lnSpc>
                  <a:spcPct val="90000"/>
                </a:lnSpc>
                <a:spcAft>
                  <a:spcPct val="35000"/>
                </a:spcAft>
                <a:defRPr/>
              </a:pPr>
              <a:endParaRPr lang="en-US"/>
            </a:p>
          </p:txBody>
        </p:sp>
        <p:sp>
          <p:nvSpPr>
            <p:cNvPr id="20" name="Freeform 19"/>
            <p:cNvSpPr/>
            <p:nvPr/>
          </p:nvSpPr>
          <p:spPr>
            <a:xfrm>
              <a:off x="5949039" y="2408697"/>
              <a:ext cx="3385343" cy="1768925"/>
            </a:xfrm>
            <a:custGeom>
              <a:avLst/>
              <a:gdLst>
                <a:gd name="connsiteX0" fmla="*/ 0 w 3385343"/>
                <a:gd name="connsiteY0" fmla="*/ 203121 h 2031206"/>
                <a:gd name="connsiteX1" fmla="*/ 203121 w 3385343"/>
                <a:gd name="connsiteY1" fmla="*/ 0 h 2031206"/>
                <a:gd name="connsiteX2" fmla="*/ 3182222 w 3385343"/>
                <a:gd name="connsiteY2" fmla="*/ 0 h 2031206"/>
                <a:gd name="connsiteX3" fmla="*/ 3385343 w 3385343"/>
                <a:gd name="connsiteY3" fmla="*/ 203121 h 2031206"/>
                <a:gd name="connsiteX4" fmla="*/ 3385343 w 3385343"/>
                <a:gd name="connsiteY4" fmla="*/ 1828085 h 2031206"/>
                <a:gd name="connsiteX5" fmla="*/ 3182222 w 3385343"/>
                <a:gd name="connsiteY5" fmla="*/ 2031206 h 2031206"/>
                <a:gd name="connsiteX6" fmla="*/ 203121 w 3385343"/>
                <a:gd name="connsiteY6" fmla="*/ 2031206 h 2031206"/>
                <a:gd name="connsiteX7" fmla="*/ 0 w 3385343"/>
                <a:gd name="connsiteY7" fmla="*/ 1828085 h 2031206"/>
                <a:gd name="connsiteX8" fmla="*/ 0 w 3385343"/>
                <a:gd name="connsiteY8" fmla="*/ 203121 h 2031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85343" h="2031206">
                  <a:moveTo>
                    <a:pt x="0" y="203121"/>
                  </a:moveTo>
                  <a:cubicBezTo>
                    <a:pt x="0" y="90940"/>
                    <a:pt x="90940" y="0"/>
                    <a:pt x="203121" y="0"/>
                  </a:cubicBezTo>
                  <a:lnTo>
                    <a:pt x="3182222" y="0"/>
                  </a:lnTo>
                  <a:cubicBezTo>
                    <a:pt x="3294403" y="0"/>
                    <a:pt x="3385343" y="90940"/>
                    <a:pt x="3385343" y="203121"/>
                  </a:cubicBezTo>
                  <a:lnTo>
                    <a:pt x="3385343" y="1828085"/>
                  </a:lnTo>
                  <a:cubicBezTo>
                    <a:pt x="3385343" y="1940266"/>
                    <a:pt x="3294403" y="2031206"/>
                    <a:pt x="3182222" y="2031206"/>
                  </a:cubicBezTo>
                  <a:lnTo>
                    <a:pt x="203121" y="2031206"/>
                  </a:lnTo>
                  <a:cubicBezTo>
                    <a:pt x="90940" y="2031206"/>
                    <a:pt x="0" y="1940266"/>
                    <a:pt x="0" y="1828085"/>
                  </a:cubicBezTo>
                  <a:lnTo>
                    <a:pt x="0" y="203121"/>
                  </a:lnTo>
                  <a:close/>
                </a:path>
              </a:pathLst>
            </a:custGeom>
            <a:solidFill>
              <a:schemeClr val="accent6">
                <a:lumMod val="5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143312" tIns="143312" rIns="143312" bIns="143312" spcCol="1270" anchor="ctr"/>
            <a:lstStyle/>
            <a:p>
              <a:pPr algn="ctr" defTabSz="977900" fontAlgn="auto">
                <a:lnSpc>
                  <a:spcPct val="90000"/>
                </a:lnSpc>
                <a:spcAft>
                  <a:spcPct val="35000"/>
                </a:spcAft>
                <a:defRPr/>
              </a:pPr>
              <a:r>
                <a:rPr lang="en-US" sz="2000" b="1" dirty="0" err="1">
                  <a:latin typeface="Times New Roman" panose="02020603050405020304" pitchFamily="18" charset="0"/>
                  <a:cs typeface="Times New Roman" panose="02020603050405020304" pitchFamily="18" charset="0"/>
                </a:rPr>
                <a:t>Thời</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gian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Ngày</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thứ</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tư</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thư</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năm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thứ</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sáu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lúc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trước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trong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sau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cơn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bão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lúc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mặt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trời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chưa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mọc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mọc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cao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bằng</a:t>
              </a:r>
              <a:r>
                <a:rPr lang="en-US" sz="2000" dirty="0">
                  <a:latin typeface="Times New Roman" panose="02020603050405020304" pitchFamily="18" charset="0"/>
                  <a:cs typeface="Times New Roman" panose="02020603050405020304" pitchFamily="18" charset="0"/>
                </a:rPr>
                <a:t> con </a:t>
              </a:r>
              <a:r>
                <a:rPr lang="en-US" sz="2000" dirty="0" err="1">
                  <a:latin typeface="Times New Roman" panose="02020603050405020304" pitchFamily="18" charset="0"/>
                  <a:cs typeface="Times New Roman" panose="02020603050405020304" pitchFamily="18" charset="0"/>
                </a:rPr>
                <a:t>sào</a:t>
              </a:r>
              <a:r>
                <a:rPr lang="en-US" sz="2000" dirty="0">
                  <a:latin typeface="Times New Roman" panose="02020603050405020304" pitchFamily="18" charset="0"/>
                  <a:cs typeface="Times New Roman" panose="02020603050405020304" pitchFamily="18" charset="0"/>
                </a:rPr>
                <a:t>...</a:t>
              </a:r>
              <a:r>
                <a:rPr lang="en-US" sz="2000" dirty="0" err="1">
                  <a:latin typeface="Times New Roman" panose="02020603050405020304" pitchFamily="18" charset="0"/>
                  <a:cs typeface="Times New Roman" panose="02020603050405020304" pitchFamily="18" charset="0"/>
                </a:rPr>
                <a:t>Trình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tự</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thơi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gian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của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kí</a:t>
              </a:r>
              <a:r>
                <a:rPr lang="en-US" sz="2000" dirty="0">
                  <a:latin typeface="Times New Roman" panose="02020603050405020304" pitchFamily="18" charset="0"/>
                  <a:cs typeface="Times New Roman" panose="02020603050405020304" pitchFamily="18" charset="0"/>
                </a:rPr>
                <a:t>.</a:t>
              </a:r>
            </a:p>
          </p:txBody>
        </p:sp>
      </p:grpSp>
      <p:sp>
        <p:nvSpPr>
          <p:cNvPr id="21" name="Rectangle 20"/>
          <p:cNvSpPr>
            <a:spLocks noChangeArrowheads="1"/>
          </p:cNvSpPr>
          <p:nvPr/>
        </p:nvSpPr>
        <p:spPr bwMode="auto">
          <a:xfrm>
            <a:off x="762000" y="3311525"/>
            <a:ext cx="3590925" cy="523875"/>
          </a:xfrm>
          <a:prstGeom prst="rect">
            <a:avLst/>
          </a:prstGeom>
          <a:noFill/>
          <a:ln w="9525">
            <a:noFill/>
            <a:miter lim="800000"/>
            <a:headEnd/>
            <a:tailEnd/>
          </a:ln>
        </p:spPr>
        <p:txBody>
          <a:bodyPr wrap="none">
            <a:spAutoFit/>
          </a:bodyPr>
          <a:lstStyle/>
          <a:p>
            <a:pPr algn="just">
              <a:tabLst>
                <a:tab pos="88900" algn="l"/>
                <a:tab pos="179388" algn="l"/>
              </a:tabLst>
            </a:pPr>
            <a:r>
              <a:rPr lang="nl-NL" sz="2800" b="1">
                <a:latin typeface="Times New Roman" pitchFamily="18" charset="0"/>
                <a:cs typeface="Times New Roman" pitchFamily="18" charset="0"/>
              </a:rPr>
              <a:t>c. Bố cục</a:t>
            </a:r>
            <a:r>
              <a:rPr lang="nl-NL" sz="2800">
                <a:latin typeface="Times New Roman" pitchFamily="18" charset="0"/>
                <a:cs typeface="Times New Roman" pitchFamily="18" charset="0"/>
              </a:rPr>
              <a:t>: 4 phần chính</a:t>
            </a:r>
            <a:endParaRPr lang="en-US" sz="2800">
              <a:latin typeface="Times New Roman" pitchFamily="18" charset="0"/>
              <a:cs typeface="Times New Roman" pitchFamily="18" charset="0"/>
            </a:endParaRPr>
          </a:p>
        </p:txBody>
      </p:sp>
      <p:grpSp>
        <p:nvGrpSpPr>
          <p:cNvPr id="32" name="Group 31"/>
          <p:cNvGrpSpPr>
            <a:grpSpLocks/>
          </p:cNvGrpSpPr>
          <p:nvPr/>
        </p:nvGrpSpPr>
        <p:grpSpPr bwMode="auto">
          <a:xfrm>
            <a:off x="1460500" y="4017963"/>
            <a:ext cx="9271000" cy="1935162"/>
            <a:chOff x="1201695" y="4582074"/>
            <a:chExt cx="9076468" cy="1933992"/>
          </a:xfrm>
        </p:grpSpPr>
        <p:grpSp>
          <p:nvGrpSpPr>
            <p:cNvPr id="38922" name="Group 22"/>
            <p:cNvGrpSpPr>
              <a:grpSpLocks/>
            </p:cNvGrpSpPr>
            <p:nvPr/>
          </p:nvGrpSpPr>
          <p:grpSpPr bwMode="auto">
            <a:xfrm>
              <a:off x="1201695" y="4582074"/>
              <a:ext cx="8738011" cy="1670481"/>
              <a:chOff x="2035802" y="2997280"/>
              <a:chExt cx="7921561" cy="690750"/>
            </a:xfrm>
          </p:grpSpPr>
          <p:sp>
            <p:nvSpPr>
              <p:cNvPr id="24" name="Chevron 23"/>
              <p:cNvSpPr/>
              <p:nvPr/>
            </p:nvSpPr>
            <p:spPr>
              <a:xfrm>
                <a:off x="2035802" y="2997280"/>
                <a:ext cx="1789394" cy="690810"/>
              </a:xfrm>
              <a:prstGeom prst="chevron">
                <a:avLst>
                  <a:gd name="adj" fmla="val 4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6" name="Chevron 25"/>
              <p:cNvSpPr/>
              <p:nvPr/>
            </p:nvSpPr>
            <p:spPr>
              <a:xfrm>
                <a:off x="4080220" y="2997280"/>
                <a:ext cx="1789394" cy="690810"/>
              </a:xfrm>
              <a:prstGeom prst="chevron">
                <a:avLst>
                  <a:gd name="adj" fmla="val 4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8" name="Chevron 27"/>
              <p:cNvSpPr/>
              <p:nvPr/>
            </p:nvSpPr>
            <p:spPr>
              <a:xfrm>
                <a:off x="6123229" y="2997280"/>
                <a:ext cx="1789394" cy="690810"/>
              </a:xfrm>
              <a:prstGeom prst="chevron">
                <a:avLst>
                  <a:gd name="adj" fmla="val 4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30" name="Chevron 29"/>
              <p:cNvSpPr/>
              <p:nvPr/>
            </p:nvSpPr>
            <p:spPr>
              <a:xfrm>
                <a:off x="8167646" y="2997280"/>
                <a:ext cx="1789394" cy="690810"/>
              </a:xfrm>
              <a:prstGeom prst="chevron">
                <a:avLst>
                  <a:gd name="adj" fmla="val 4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grpSp>
        <p:sp>
          <p:nvSpPr>
            <p:cNvPr id="35" name="Freeform 34"/>
            <p:cNvSpPr/>
            <p:nvPr/>
          </p:nvSpPr>
          <p:spPr>
            <a:xfrm>
              <a:off x="3456384" y="4833528"/>
              <a:ext cx="2719663" cy="1670481"/>
            </a:xfrm>
            <a:custGeom>
              <a:avLst/>
              <a:gdLst>
                <a:gd name="connsiteX0" fmla="*/ 0 w 1511141"/>
                <a:gd name="connsiteY0" fmla="*/ 69075 h 690750"/>
                <a:gd name="connsiteX1" fmla="*/ 69075 w 1511141"/>
                <a:gd name="connsiteY1" fmla="*/ 0 h 690750"/>
                <a:gd name="connsiteX2" fmla="*/ 1442066 w 1511141"/>
                <a:gd name="connsiteY2" fmla="*/ 0 h 690750"/>
                <a:gd name="connsiteX3" fmla="*/ 1511141 w 1511141"/>
                <a:gd name="connsiteY3" fmla="*/ 69075 h 690750"/>
                <a:gd name="connsiteX4" fmla="*/ 1511141 w 1511141"/>
                <a:gd name="connsiteY4" fmla="*/ 621675 h 690750"/>
                <a:gd name="connsiteX5" fmla="*/ 1442066 w 1511141"/>
                <a:gd name="connsiteY5" fmla="*/ 690750 h 690750"/>
                <a:gd name="connsiteX6" fmla="*/ 69075 w 1511141"/>
                <a:gd name="connsiteY6" fmla="*/ 690750 h 690750"/>
                <a:gd name="connsiteX7" fmla="*/ 0 w 1511141"/>
                <a:gd name="connsiteY7" fmla="*/ 621675 h 690750"/>
                <a:gd name="connsiteX8" fmla="*/ 0 w 1511141"/>
                <a:gd name="connsiteY8" fmla="*/ 69075 h 690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11141" h="690750">
                  <a:moveTo>
                    <a:pt x="0" y="69075"/>
                  </a:moveTo>
                  <a:cubicBezTo>
                    <a:pt x="0" y="30926"/>
                    <a:pt x="30926" y="0"/>
                    <a:pt x="69075" y="0"/>
                  </a:cubicBezTo>
                  <a:lnTo>
                    <a:pt x="1442066" y="0"/>
                  </a:lnTo>
                  <a:cubicBezTo>
                    <a:pt x="1480215" y="0"/>
                    <a:pt x="1511141" y="30926"/>
                    <a:pt x="1511141" y="69075"/>
                  </a:cubicBezTo>
                  <a:lnTo>
                    <a:pt x="1511141" y="621675"/>
                  </a:lnTo>
                  <a:cubicBezTo>
                    <a:pt x="1511141" y="659824"/>
                    <a:pt x="1480215" y="690750"/>
                    <a:pt x="1442066" y="690750"/>
                  </a:cubicBezTo>
                  <a:lnTo>
                    <a:pt x="69075" y="690750"/>
                  </a:lnTo>
                  <a:cubicBezTo>
                    <a:pt x="30926" y="690750"/>
                    <a:pt x="0" y="659824"/>
                    <a:pt x="0" y="621675"/>
                  </a:cubicBezTo>
                  <a:lnTo>
                    <a:pt x="0" y="69075"/>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lIns="77127" tIns="77127" rIns="77127" bIns="77127" spcCol="1270" anchor="ctr"/>
            <a:lstStyle/>
            <a:p>
              <a:pPr algn="ctr" defTabSz="355600" fontAlgn="auto">
                <a:lnSpc>
                  <a:spcPct val="90000"/>
                </a:lnSpc>
                <a:spcAft>
                  <a:spcPct val="35000"/>
                </a:spcAft>
                <a:defRPr/>
              </a:pPr>
              <a:r>
                <a:rPr lang="en-US" dirty="0">
                  <a:latin typeface="Times New Roman" panose="02020603050405020304" pitchFamily="18" charset="0"/>
                  <a:cs typeface="Times New Roman" panose="02020603050405020304" pitchFamily="18" charset="0"/>
                </a:rPr>
                <a:t>+ </a:t>
              </a:r>
              <a:r>
                <a:rPr lang="nl-NL" dirty="0">
                  <a:latin typeface="Times New Roman" panose="02020603050405020304" pitchFamily="18" charset="0"/>
                  <a:cs typeface="Times New Roman" panose="02020603050405020304" pitchFamily="18" charset="0"/>
                </a:rPr>
                <a:t>Phần 2: </a:t>
              </a:r>
              <a:r>
                <a:rPr lang="en-US"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Ngày</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thứ</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Năm</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trên</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đảo</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Cô</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Tô</a:t>
              </a:r>
              <a:r>
                <a:rPr lang="en-US"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lớn</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lên</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theo</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mùa</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sóng</a:t>
              </a:r>
              <a:r>
                <a:rPr lang="en-US" i="1" dirty="0">
                  <a:latin typeface="Times New Roman" panose="02020603050405020304" pitchFamily="18" charset="0"/>
                  <a:cs typeface="Times New Roman" panose="02020603050405020304" pitchFamily="18" charset="0"/>
                </a:rPr>
                <a:t> ở </a:t>
              </a:r>
              <a:r>
                <a:rPr lang="en-US" i="1" dirty="0" err="1">
                  <a:latin typeface="Times New Roman" panose="02020603050405020304" pitchFamily="18" charset="0"/>
                  <a:cs typeface="Times New Roman" panose="02020603050405020304" pitchFamily="18" charset="0"/>
                </a:rPr>
                <a:t>đây</a:t>
              </a:r>
              <a:r>
                <a:rPr lang="en-US" i="1" dirty="0">
                  <a:latin typeface="Times New Roman" panose="02020603050405020304" pitchFamily="18" charset="0"/>
                  <a:cs typeface="Times New Roman" panose="02020603050405020304" pitchFamily="18" charset="0"/>
                </a:rPr>
                <a:t>”</a:t>
              </a:r>
              <a:r>
                <a:rPr lang="en-US"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Cảnh</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Cô</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Tô</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một</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ngày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sau</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bão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điểm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nhìn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trên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nóc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đồn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biên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phòng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Cô</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Tô</a:t>
              </a:r>
              <a:r>
                <a:rPr lang="en-US" dirty="0">
                  <a:latin typeface="Times New Roman" panose="02020603050405020304" pitchFamily="18" charset="0"/>
                  <a:cs typeface="Times New Roman" panose="02020603050405020304" pitchFamily="18" charset="0"/>
                </a:rPr>
                <a:t>); </a:t>
              </a:r>
            </a:p>
          </p:txBody>
        </p:sp>
        <p:sp>
          <p:nvSpPr>
            <p:cNvPr id="36" name="Freeform 35"/>
            <p:cNvSpPr/>
            <p:nvPr/>
          </p:nvSpPr>
          <p:spPr>
            <a:xfrm>
              <a:off x="6223603" y="4833528"/>
              <a:ext cx="2140724" cy="1670481"/>
            </a:xfrm>
            <a:custGeom>
              <a:avLst/>
              <a:gdLst>
                <a:gd name="connsiteX0" fmla="*/ 0 w 1511141"/>
                <a:gd name="connsiteY0" fmla="*/ 69075 h 690750"/>
                <a:gd name="connsiteX1" fmla="*/ 69075 w 1511141"/>
                <a:gd name="connsiteY1" fmla="*/ 0 h 690750"/>
                <a:gd name="connsiteX2" fmla="*/ 1442066 w 1511141"/>
                <a:gd name="connsiteY2" fmla="*/ 0 h 690750"/>
                <a:gd name="connsiteX3" fmla="*/ 1511141 w 1511141"/>
                <a:gd name="connsiteY3" fmla="*/ 69075 h 690750"/>
                <a:gd name="connsiteX4" fmla="*/ 1511141 w 1511141"/>
                <a:gd name="connsiteY4" fmla="*/ 621675 h 690750"/>
                <a:gd name="connsiteX5" fmla="*/ 1442066 w 1511141"/>
                <a:gd name="connsiteY5" fmla="*/ 690750 h 690750"/>
                <a:gd name="connsiteX6" fmla="*/ 69075 w 1511141"/>
                <a:gd name="connsiteY6" fmla="*/ 690750 h 690750"/>
                <a:gd name="connsiteX7" fmla="*/ 0 w 1511141"/>
                <a:gd name="connsiteY7" fmla="*/ 621675 h 690750"/>
                <a:gd name="connsiteX8" fmla="*/ 0 w 1511141"/>
                <a:gd name="connsiteY8" fmla="*/ 69075 h 690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11141" h="690750">
                  <a:moveTo>
                    <a:pt x="0" y="69075"/>
                  </a:moveTo>
                  <a:cubicBezTo>
                    <a:pt x="0" y="30926"/>
                    <a:pt x="30926" y="0"/>
                    <a:pt x="69075" y="0"/>
                  </a:cubicBezTo>
                  <a:lnTo>
                    <a:pt x="1442066" y="0"/>
                  </a:lnTo>
                  <a:cubicBezTo>
                    <a:pt x="1480215" y="0"/>
                    <a:pt x="1511141" y="30926"/>
                    <a:pt x="1511141" y="69075"/>
                  </a:cubicBezTo>
                  <a:lnTo>
                    <a:pt x="1511141" y="621675"/>
                  </a:lnTo>
                  <a:cubicBezTo>
                    <a:pt x="1511141" y="659824"/>
                    <a:pt x="1480215" y="690750"/>
                    <a:pt x="1442066" y="690750"/>
                  </a:cubicBezTo>
                  <a:lnTo>
                    <a:pt x="69075" y="690750"/>
                  </a:lnTo>
                  <a:cubicBezTo>
                    <a:pt x="30926" y="690750"/>
                    <a:pt x="0" y="659824"/>
                    <a:pt x="0" y="621675"/>
                  </a:cubicBezTo>
                  <a:lnTo>
                    <a:pt x="0" y="69075"/>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lIns="77127" tIns="77127" rIns="77127" bIns="77127" spcCol="1270" anchor="ctr"/>
            <a:lstStyle/>
            <a:p>
              <a:pPr algn="ctr" defTabSz="355600" fontAlgn="auto">
                <a:lnSpc>
                  <a:spcPct val="90000"/>
                </a:lnSpc>
                <a:spcAft>
                  <a:spcPct val="35000"/>
                </a:spcAft>
                <a:defRPr/>
              </a:pPr>
              <a:r>
                <a:rPr lang="en-US" sz="2000" dirty="0">
                  <a:latin typeface="Times New Roman" panose="02020603050405020304" pitchFamily="18" charset="0"/>
                  <a:cs typeface="Times New Roman" panose="02020603050405020304" pitchFamily="18" charset="0"/>
                </a:rPr>
                <a:t>+ </a:t>
              </a:r>
              <a:r>
                <a:rPr lang="nl-NL" sz="2000" dirty="0">
                  <a:latin typeface="Times New Roman" panose="02020603050405020304" pitchFamily="18" charset="0"/>
                  <a:cs typeface="Times New Roman" panose="02020603050405020304" pitchFamily="18" charset="0"/>
                </a:rPr>
                <a:t>Phần 3: </a:t>
              </a:r>
              <a:r>
                <a:rPr lang="en-US" sz="2000"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Mặt</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trời</a:t>
              </a:r>
              <a:r>
                <a:rPr lang="en-US" sz="2000"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nhịp</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cánh</a:t>
              </a:r>
              <a:r>
                <a:rPr lang="en-US" sz="2000" i="1" dirty="0">
                  <a:latin typeface="Times New Roman" panose="02020603050405020304" pitchFamily="18" charset="0"/>
                  <a:cs typeface="Times New Roman" panose="02020603050405020304" pitchFamily="18" charset="0"/>
                </a:rPr>
                <a:t>”</a:t>
              </a:r>
              <a:r>
                <a:rPr lang="en-US" sz="2000"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Cảnh</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mặt</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trời</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lên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trên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biển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Cô</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Tô</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điểm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nhìn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nơi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đầu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mũi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đảo</a:t>
              </a:r>
              <a:r>
                <a:rPr lang="en-US" sz="2000" dirty="0">
                  <a:latin typeface="Times New Roman" panose="02020603050405020304" pitchFamily="18" charset="0"/>
                  <a:cs typeface="Times New Roman" panose="02020603050405020304" pitchFamily="18" charset="0"/>
                </a:rPr>
                <a:t>);</a:t>
              </a:r>
            </a:p>
          </p:txBody>
        </p:sp>
        <p:sp>
          <p:nvSpPr>
            <p:cNvPr id="37" name="Freeform 36"/>
            <p:cNvSpPr/>
            <p:nvPr/>
          </p:nvSpPr>
          <p:spPr>
            <a:xfrm>
              <a:off x="1674226" y="4845585"/>
              <a:ext cx="1666890" cy="1670481"/>
            </a:xfrm>
            <a:custGeom>
              <a:avLst/>
              <a:gdLst>
                <a:gd name="connsiteX0" fmla="*/ 0 w 1511141"/>
                <a:gd name="connsiteY0" fmla="*/ 69075 h 690750"/>
                <a:gd name="connsiteX1" fmla="*/ 69075 w 1511141"/>
                <a:gd name="connsiteY1" fmla="*/ 0 h 690750"/>
                <a:gd name="connsiteX2" fmla="*/ 1442066 w 1511141"/>
                <a:gd name="connsiteY2" fmla="*/ 0 h 690750"/>
                <a:gd name="connsiteX3" fmla="*/ 1511141 w 1511141"/>
                <a:gd name="connsiteY3" fmla="*/ 69075 h 690750"/>
                <a:gd name="connsiteX4" fmla="*/ 1511141 w 1511141"/>
                <a:gd name="connsiteY4" fmla="*/ 621675 h 690750"/>
                <a:gd name="connsiteX5" fmla="*/ 1442066 w 1511141"/>
                <a:gd name="connsiteY5" fmla="*/ 690750 h 690750"/>
                <a:gd name="connsiteX6" fmla="*/ 69075 w 1511141"/>
                <a:gd name="connsiteY6" fmla="*/ 690750 h 690750"/>
                <a:gd name="connsiteX7" fmla="*/ 0 w 1511141"/>
                <a:gd name="connsiteY7" fmla="*/ 621675 h 690750"/>
                <a:gd name="connsiteX8" fmla="*/ 0 w 1511141"/>
                <a:gd name="connsiteY8" fmla="*/ 69075 h 690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11141" h="690750">
                  <a:moveTo>
                    <a:pt x="0" y="69075"/>
                  </a:moveTo>
                  <a:cubicBezTo>
                    <a:pt x="0" y="30926"/>
                    <a:pt x="30926" y="0"/>
                    <a:pt x="69075" y="0"/>
                  </a:cubicBezTo>
                  <a:lnTo>
                    <a:pt x="1442066" y="0"/>
                  </a:lnTo>
                  <a:cubicBezTo>
                    <a:pt x="1480215" y="0"/>
                    <a:pt x="1511141" y="30926"/>
                    <a:pt x="1511141" y="69075"/>
                  </a:cubicBezTo>
                  <a:lnTo>
                    <a:pt x="1511141" y="621675"/>
                  </a:lnTo>
                  <a:cubicBezTo>
                    <a:pt x="1511141" y="659824"/>
                    <a:pt x="1480215" y="690750"/>
                    <a:pt x="1442066" y="690750"/>
                  </a:cubicBezTo>
                  <a:lnTo>
                    <a:pt x="69075" y="690750"/>
                  </a:lnTo>
                  <a:cubicBezTo>
                    <a:pt x="30926" y="690750"/>
                    <a:pt x="0" y="659824"/>
                    <a:pt x="0" y="621675"/>
                  </a:cubicBezTo>
                  <a:lnTo>
                    <a:pt x="0" y="69075"/>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lIns="77127" tIns="77127" rIns="77127" bIns="77127" spcCol="1270" anchor="ctr"/>
            <a:lstStyle/>
            <a:p>
              <a:pPr algn="ctr" defTabSz="355600" fontAlgn="auto">
                <a:lnSpc>
                  <a:spcPct val="90000"/>
                </a:lnSpc>
                <a:spcAft>
                  <a:spcPct val="35000"/>
                </a:spcAft>
                <a:defRPr/>
              </a:pPr>
              <a:r>
                <a:rPr lang="en-US" dirty="0">
                  <a:latin typeface="Times New Roman" panose="02020603050405020304" pitchFamily="18" charset="0"/>
                  <a:cs typeface="Times New Roman" panose="02020603050405020304" pitchFamily="18" charset="0"/>
                </a:rPr>
                <a:t>+ </a:t>
              </a:r>
              <a:r>
                <a:rPr lang="nl-NL" dirty="0">
                  <a:latin typeface="Times New Roman" panose="02020603050405020304" pitchFamily="18" charset="0"/>
                  <a:cs typeface="Times New Roman" panose="02020603050405020304" pitchFamily="18" charset="0"/>
                </a:rPr>
                <a:t>Phần 1: </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Từ</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đầu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đến</a:t>
              </a:r>
              <a:r>
                <a:rPr lang="en-US"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quỷ</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khốc</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thần</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linh</a:t>
              </a:r>
              <a:r>
                <a:rPr lang="en-US" i="1" dirty="0">
                  <a:latin typeface="Times New Roman" panose="02020603050405020304" pitchFamily="18" charset="0"/>
                  <a:cs typeface="Times New Roman" panose="02020603050405020304" pitchFamily="18" charset="0"/>
                </a:rPr>
                <a:t>”</a:t>
              </a:r>
              <a:r>
                <a:rPr lang="en-US"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Cơn</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bão</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biển</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Cô</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Tô</a:t>
              </a:r>
              <a:r>
                <a:rPr lang="en-US" dirty="0">
                  <a:latin typeface="Times New Roman" panose="02020603050405020304" pitchFamily="18" charset="0"/>
                  <a:cs typeface="Times New Roman" panose="02020603050405020304" pitchFamily="18" charset="0"/>
                </a:rPr>
                <a:t>;</a:t>
              </a:r>
            </a:p>
          </p:txBody>
        </p:sp>
        <p:sp>
          <p:nvSpPr>
            <p:cNvPr id="38" name="Freeform 37"/>
            <p:cNvSpPr/>
            <p:nvPr/>
          </p:nvSpPr>
          <p:spPr>
            <a:xfrm>
              <a:off x="8407106" y="4833527"/>
              <a:ext cx="1871057" cy="1670481"/>
            </a:xfrm>
            <a:custGeom>
              <a:avLst/>
              <a:gdLst>
                <a:gd name="connsiteX0" fmla="*/ 0 w 1511141"/>
                <a:gd name="connsiteY0" fmla="*/ 69075 h 690750"/>
                <a:gd name="connsiteX1" fmla="*/ 69075 w 1511141"/>
                <a:gd name="connsiteY1" fmla="*/ 0 h 690750"/>
                <a:gd name="connsiteX2" fmla="*/ 1442066 w 1511141"/>
                <a:gd name="connsiteY2" fmla="*/ 0 h 690750"/>
                <a:gd name="connsiteX3" fmla="*/ 1511141 w 1511141"/>
                <a:gd name="connsiteY3" fmla="*/ 69075 h 690750"/>
                <a:gd name="connsiteX4" fmla="*/ 1511141 w 1511141"/>
                <a:gd name="connsiteY4" fmla="*/ 621675 h 690750"/>
                <a:gd name="connsiteX5" fmla="*/ 1442066 w 1511141"/>
                <a:gd name="connsiteY5" fmla="*/ 690750 h 690750"/>
                <a:gd name="connsiteX6" fmla="*/ 69075 w 1511141"/>
                <a:gd name="connsiteY6" fmla="*/ 690750 h 690750"/>
                <a:gd name="connsiteX7" fmla="*/ 0 w 1511141"/>
                <a:gd name="connsiteY7" fmla="*/ 621675 h 690750"/>
                <a:gd name="connsiteX8" fmla="*/ 0 w 1511141"/>
                <a:gd name="connsiteY8" fmla="*/ 69075 h 690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11141" h="690750">
                  <a:moveTo>
                    <a:pt x="0" y="69075"/>
                  </a:moveTo>
                  <a:cubicBezTo>
                    <a:pt x="0" y="30926"/>
                    <a:pt x="30926" y="0"/>
                    <a:pt x="69075" y="0"/>
                  </a:cubicBezTo>
                  <a:lnTo>
                    <a:pt x="1442066" y="0"/>
                  </a:lnTo>
                  <a:cubicBezTo>
                    <a:pt x="1480215" y="0"/>
                    <a:pt x="1511141" y="30926"/>
                    <a:pt x="1511141" y="69075"/>
                  </a:cubicBezTo>
                  <a:lnTo>
                    <a:pt x="1511141" y="621675"/>
                  </a:lnTo>
                  <a:cubicBezTo>
                    <a:pt x="1511141" y="659824"/>
                    <a:pt x="1480215" y="690750"/>
                    <a:pt x="1442066" y="690750"/>
                  </a:cubicBezTo>
                  <a:lnTo>
                    <a:pt x="69075" y="690750"/>
                  </a:lnTo>
                  <a:cubicBezTo>
                    <a:pt x="30926" y="690750"/>
                    <a:pt x="0" y="659824"/>
                    <a:pt x="0" y="621675"/>
                  </a:cubicBezTo>
                  <a:lnTo>
                    <a:pt x="0" y="69075"/>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lIns="77127" tIns="77127" rIns="77127" bIns="77127" spcCol="1270" anchor="ctr"/>
            <a:lstStyle/>
            <a:p>
              <a:pPr algn="ctr" defTabSz="355600" fontAlgn="auto">
                <a:lnSpc>
                  <a:spcPct val="90000"/>
                </a:lnSpc>
                <a:spcAft>
                  <a:spcPct val="35000"/>
                </a:spcAft>
                <a:defRPr/>
              </a:pPr>
              <a:r>
                <a:rPr lang="en-US" dirty="0">
                  <a:latin typeface="Times New Roman" panose="02020603050405020304" pitchFamily="18" charset="0"/>
                  <a:cs typeface="Times New Roman" panose="02020603050405020304" pitchFamily="18" charset="0"/>
                </a:rPr>
                <a:t>+ </a:t>
              </a:r>
              <a:r>
                <a:rPr lang="nl-NL" dirty="0">
                  <a:latin typeface="Times New Roman" panose="02020603050405020304" pitchFamily="18" charset="0"/>
                  <a:cs typeface="Times New Roman" panose="02020603050405020304" pitchFamily="18" charset="0"/>
                </a:rPr>
                <a:t>Phần 4: </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Còn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lại</a:t>
              </a:r>
              <a:r>
                <a:rPr lang="en-US"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Buổi</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sớm</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trên</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đảo</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Thanh</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Luân</a:t>
              </a:r>
              <a:r>
                <a:rPr lang="en-US" b="1" dirty="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a:t>
              </a:r>
              <a:r>
                <a:rPr lang="en-US" dirty="0" err="1">
                  <a:latin typeface="Times New Roman" panose="02020603050405020304" pitchFamily="18" charset="0"/>
                  <a:cs typeface="Times New Roman" panose="02020603050405020304" pitchFamily="18" charset="0"/>
                </a:rPr>
                <a:t>điểm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nhìn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cái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giếng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nước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ngọt</a:t>
              </a:r>
              <a:r>
                <a:rPr lang="en-US" dirty="0">
                  <a:latin typeface="Times New Roman" panose="02020603050405020304" pitchFamily="18" charset="0"/>
                  <a:cs typeface="Times New Roman" panose="02020603050405020304" pitchFamily="18" charset="0"/>
                </a:rPr>
                <a:t> ở </a:t>
              </a:r>
              <a:r>
                <a:rPr lang="en-US" dirty="0" err="1">
                  <a:latin typeface="Times New Roman" panose="02020603050405020304" pitchFamily="18" charset="0"/>
                  <a:cs typeface="Times New Roman" panose="02020603050405020304" pitchFamily="18" charset="0"/>
                </a:rPr>
                <a:t>rìa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đảo</a:t>
              </a:r>
              <a:r>
                <a:rPr lang="en-US" dirty="0">
                  <a:latin typeface="Times New Roman" panose="02020603050405020304" pitchFamily="18" charset="0"/>
                  <a:cs typeface="Times New Roman" panose="02020603050405020304" pitchFamily="18" charset="0"/>
                </a:rPr>
                <a:t>).</a:t>
              </a:r>
            </a:p>
          </p:txBody>
        </p:sp>
      </p:gr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fade">
                                      <p:cBhvr>
                                        <p:cTn id="28" dur="1000"/>
                                        <p:tgtEl>
                                          <p:spTgt spid="21"/>
                                        </p:tgtEl>
                                      </p:cBhvr>
                                    </p:animEffect>
                                    <p:anim calcmode="lin" valueType="num">
                                      <p:cBhvr>
                                        <p:cTn id="29" dur="1000" fill="hold"/>
                                        <p:tgtEl>
                                          <p:spTgt spid="21"/>
                                        </p:tgtEl>
                                        <p:attrNameLst>
                                          <p:attrName>ppt_x</p:attrName>
                                        </p:attrNameLst>
                                      </p:cBhvr>
                                      <p:tavLst>
                                        <p:tav tm="0">
                                          <p:val>
                                            <p:strVal val="#ppt_x"/>
                                          </p:val>
                                        </p:tav>
                                        <p:tav tm="100000">
                                          <p:val>
                                            <p:strVal val="#ppt_x"/>
                                          </p:val>
                                        </p:tav>
                                      </p:tavLst>
                                    </p:anim>
                                    <p:anim calcmode="lin" valueType="num">
                                      <p:cBhvr>
                                        <p:cTn id="30"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2"/>
                                        </p:tgtEl>
                                        <p:attrNameLst>
                                          <p:attrName>style.visibility</p:attrName>
                                        </p:attrNameLst>
                                      </p:cBhvr>
                                      <p:to>
                                        <p:strVal val="visible"/>
                                      </p:to>
                                    </p:set>
                                    <p:animEffect transition="in" filter="fade">
                                      <p:cBhvr>
                                        <p:cTn id="35" dur="1000"/>
                                        <p:tgtEl>
                                          <p:spTgt spid="32"/>
                                        </p:tgtEl>
                                      </p:cBhvr>
                                    </p:animEffect>
                                    <p:anim calcmode="lin" valueType="num">
                                      <p:cBhvr>
                                        <p:cTn id="36" dur="1000" fill="hold"/>
                                        <p:tgtEl>
                                          <p:spTgt spid="32"/>
                                        </p:tgtEl>
                                        <p:attrNameLst>
                                          <p:attrName>ppt_x</p:attrName>
                                        </p:attrNameLst>
                                      </p:cBhvr>
                                      <p:tavLst>
                                        <p:tav tm="0">
                                          <p:val>
                                            <p:strVal val="#ppt_x"/>
                                          </p:val>
                                        </p:tav>
                                        <p:tav tm="100000">
                                          <p:val>
                                            <p:strVal val="#ppt_x"/>
                                          </p:val>
                                        </p:tav>
                                      </p:tavLst>
                                    </p:anim>
                                    <p:anim calcmode="lin" valueType="num">
                                      <p:cBhvr>
                                        <p:cTn id="37"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4" grpId="0"/>
      <p:bldP spid="2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1" name="Picture 4"/>
          <p:cNvPicPr>
            <a:picLocks noChangeAspect="1"/>
          </p:cNvPicPr>
          <p:nvPr/>
        </p:nvPicPr>
        <p:blipFill>
          <a:blip r:embed="rId3"/>
          <a:srcRect/>
          <a:stretch>
            <a:fillRect/>
          </a:stretch>
        </p:blipFill>
        <p:spPr bwMode="auto">
          <a:xfrm>
            <a:off x="0" y="0"/>
            <a:ext cx="12192000" cy="6858000"/>
          </a:xfrm>
          <a:prstGeom prst="rect">
            <a:avLst/>
          </a:prstGeom>
          <a:noFill/>
          <a:ln w="9525">
            <a:noFill/>
            <a:miter lim="800000"/>
            <a:headEnd/>
            <a:tailEnd/>
          </a:ln>
        </p:spPr>
      </p:pic>
      <p:sp>
        <p:nvSpPr>
          <p:cNvPr id="40962" name="Rectangle 6"/>
          <p:cNvSpPr>
            <a:spLocks noChangeArrowheads="1"/>
          </p:cNvSpPr>
          <p:nvPr/>
        </p:nvSpPr>
        <p:spPr bwMode="auto">
          <a:xfrm>
            <a:off x="2563813" y="0"/>
            <a:ext cx="6096000" cy="954088"/>
          </a:xfrm>
          <a:prstGeom prst="rect">
            <a:avLst/>
          </a:prstGeom>
          <a:noFill/>
          <a:ln w="9525">
            <a:noFill/>
            <a:miter lim="800000"/>
            <a:headEnd/>
            <a:tailEnd/>
          </a:ln>
        </p:spPr>
        <p:txBody>
          <a:bodyPr>
            <a:spAutoFit/>
          </a:bodyPr>
          <a:lstStyle/>
          <a:p>
            <a:pPr algn="ctr">
              <a:tabLst>
                <a:tab pos="1385888" algn="l"/>
              </a:tabLst>
            </a:pPr>
            <a:r>
              <a:rPr lang="en-US" sz="3200" b="1" i="1">
                <a:solidFill>
                  <a:srgbClr val="203864"/>
                </a:solidFill>
                <a:latin typeface="Times New Roman" pitchFamily="18" charset="0"/>
                <a:cs typeface="Times New Roman" pitchFamily="18" charset="0"/>
              </a:rPr>
              <a:t>Cô Tô</a:t>
            </a:r>
            <a:endParaRPr lang="en-US" sz="3200">
              <a:solidFill>
                <a:srgbClr val="203864"/>
              </a:solidFill>
              <a:latin typeface="Times New Roman" pitchFamily="18" charset="0"/>
              <a:cs typeface="Times New Roman" pitchFamily="18" charset="0"/>
            </a:endParaRPr>
          </a:p>
          <a:p>
            <a:pPr algn="ctr">
              <a:tabLst>
                <a:tab pos="1385888" algn="l"/>
              </a:tabLst>
            </a:pPr>
            <a:r>
              <a:rPr lang="en-US" sz="2400" b="1" i="1">
                <a:solidFill>
                  <a:srgbClr val="000000"/>
                </a:solidFill>
                <a:latin typeface="Times New Roman" pitchFamily="18" charset="0"/>
                <a:ea typeface="MS Mincho" pitchFamily="49" charset="-128"/>
              </a:rPr>
              <a:t>                                         </a:t>
            </a:r>
            <a:r>
              <a:rPr lang="en-US" sz="2400">
                <a:solidFill>
                  <a:srgbClr val="385723"/>
                </a:solidFill>
                <a:latin typeface="Times New Roman" pitchFamily="18" charset="0"/>
                <a:ea typeface="MS Mincho" pitchFamily="49" charset="-128"/>
              </a:rPr>
              <a:t>(Nguyễn Tuân)</a:t>
            </a:r>
            <a:endParaRPr lang="en-US" sz="2400">
              <a:solidFill>
                <a:srgbClr val="385723"/>
              </a:solidFill>
              <a:latin typeface="Times New Roman" pitchFamily="18" charset="0"/>
              <a:cs typeface="Times New Roman" pitchFamily="18" charset="0"/>
            </a:endParaRPr>
          </a:p>
        </p:txBody>
      </p:sp>
      <p:sp>
        <p:nvSpPr>
          <p:cNvPr id="40963" name="Rectangle 5"/>
          <p:cNvSpPr>
            <a:spLocks noChangeArrowheads="1"/>
          </p:cNvSpPr>
          <p:nvPr/>
        </p:nvSpPr>
        <p:spPr bwMode="auto">
          <a:xfrm>
            <a:off x="3028950" y="892175"/>
            <a:ext cx="6594475" cy="523875"/>
          </a:xfrm>
          <a:prstGeom prst="rect">
            <a:avLst/>
          </a:prstGeom>
          <a:noFill/>
          <a:ln w="9525">
            <a:noFill/>
            <a:miter lim="800000"/>
            <a:headEnd/>
            <a:tailEnd/>
          </a:ln>
        </p:spPr>
        <p:txBody>
          <a:bodyPr wrap="none">
            <a:spAutoFit/>
          </a:bodyPr>
          <a:lstStyle/>
          <a:p>
            <a:r>
              <a:rPr lang="en-US" sz="2800" b="1">
                <a:solidFill>
                  <a:srgbClr val="FF0000"/>
                </a:solidFill>
                <a:latin typeface="Times New Roman" pitchFamily="18" charset="0"/>
                <a:cs typeface="Times New Roman" pitchFamily="18" charset="0"/>
              </a:rPr>
              <a:t>HOẠT ĐỘNG 3: KHÁM PHÁ VĂN BẢN</a:t>
            </a:r>
            <a:endParaRPr lang="en-US" sz="2800">
              <a:solidFill>
                <a:srgbClr val="FF0000"/>
              </a:solidFill>
              <a:latin typeface="Times New Roman" pitchFamily="18" charset="0"/>
              <a:cs typeface="Times New Roman" pitchFamily="18" charset="0"/>
            </a:endParaRPr>
          </a:p>
        </p:txBody>
      </p:sp>
      <p:sp>
        <p:nvSpPr>
          <p:cNvPr id="40964" name="Rectangle 11"/>
          <p:cNvSpPr>
            <a:spLocks noChangeArrowheads="1"/>
          </p:cNvSpPr>
          <p:nvPr/>
        </p:nvSpPr>
        <p:spPr bwMode="auto">
          <a:xfrm>
            <a:off x="331788" y="1354138"/>
            <a:ext cx="6096000" cy="954087"/>
          </a:xfrm>
          <a:prstGeom prst="rect">
            <a:avLst/>
          </a:prstGeom>
          <a:noFill/>
          <a:ln w="9525">
            <a:noFill/>
            <a:miter lim="800000"/>
            <a:headEnd/>
            <a:tailEnd/>
          </a:ln>
        </p:spPr>
        <p:txBody>
          <a:bodyPr>
            <a:spAutoFit/>
          </a:bodyPr>
          <a:lstStyle/>
          <a:p>
            <a:r>
              <a:rPr lang="en-US" sz="2800" b="1">
                <a:latin typeface="Times New Roman" pitchFamily="18" charset="0"/>
                <a:cs typeface="Times New Roman" pitchFamily="18" charset="0"/>
              </a:rPr>
              <a:t>II. </a:t>
            </a:r>
            <a:r>
              <a:rPr lang="en-US" sz="2800" b="1">
                <a:latin typeface="Times New Roman" pitchFamily="18" charset="0"/>
                <a:ea typeface="MS Mincho" pitchFamily="49" charset="-128"/>
              </a:rPr>
              <a:t>Đọc- hiểu văn bản.</a:t>
            </a:r>
            <a:endParaRPr lang="en-US" sz="2800">
              <a:latin typeface="Times New Roman" pitchFamily="18" charset="0"/>
              <a:cs typeface="Times New Roman" pitchFamily="18" charset="0"/>
            </a:endParaRPr>
          </a:p>
          <a:p>
            <a:r>
              <a:rPr lang="en-US" sz="2800" b="1">
                <a:latin typeface="Times New Roman" pitchFamily="18" charset="0"/>
                <a:ea typeface="MS Mincho" pitchFamily="49" charset="-128"/>
              </a:rPr>
              <a:t>1. Vẻ đẹp của cảnh Cô Tô</a:t>
            </a:r>
            <a:endParaRPr lang="en-US" sz="2800">
              <a:latin typeface="Times New Roman" pitchFamily="18" charset="0"/>
              <a:cs typeface="Times New Roman" pitchFamily="18" charset="0"/>
            </a:endParaRPr>
          </a:p>
        </p:txBody>
      </p:sp>
      <p:sp>
        <p:nvSpPr>
          <p:cNvPr id="13" name="Rounded Rectangle 12"/>
          <p:cNvSpPr/>
          <p:nvPr/>
        </p:nvSpPr>
        <p:spPr>
          <a:xfrm>
            <a:off x="1170708" y="3146286"/>
            <a:ext cx="2784765" cy="914400"/>
          </a:xfrm>
          <a:prstGeom prst="roundRect">
            <a:avLst/>
          </a:prstGeom>
          <a:ln>
            <a:noFill/>
          </a:ln>
          <a:effectLst>
            <a:outerShdw blurRad="107950" dist="12700" dir="5400000" algn="ctr">
              <a:srgbClr val="000000"/>
            </a:outerShdw>
          </a:effectLst>
          <a:scene3d>
            <a:camera prst="perspectiveContrastingRightFacing"/>
            <a:lightRig rig="soft" dir="t">
              <a:rot lat="0" lon="0" rev="0"/>
            </a:lightRig>
          </a:scene3d>
          <a:sp3d contourW="44450" prstMaterial="matte">
            <a:bevelT w="63500" h="63500" prst="artDeco"/>
            <a:contourClr>
              <a:srgbClr val="FFFFFF"/>
            </a:contourClr>
          </a:sp3d>
        </p:spPr>
        <p:style>
          <a:lnRef idx="0">
            <a:schemeClr val="accent2"/>
          </a:lnRef>
          <a:fillRef idx="3">
            <a:schemeClr val="accent2"/>
          </a:fillRef>
          <a:effectRef idx="3">
            <a:schemeClr val="accent2"/>
          </a:effectRef>
          <a:fontRef idx="minor">
            <a:schemeClr val="lt1"/>
          </a:fontRef>
        </p:style>
        <p:txBody>
          <a:bodyPr anchor="ctr"/>
          <a:lstStyle/>
          <a:p>
            <a:pPr algn="ctr" fontAlgn="auto">
              <a:spcBef>
                <a:spcPts val="0"/>
              </a:spcBef>
              <a:spcAft>
                <a:spcPts val="0"/>
              </a:spcAft>
              <a:defRPr/>
            </a:pPr>
            <a:r>
              <a:rPr lang="en-US" sz="2400" b="1" dirty="0">
                <a:latin typeface="Times New Roman" panose="02020603050405020304" pitchFamily="18" charset="0"/>
                <a:cs typeface="Times New Roman" panose="02020603050405020304" pitchFamily="18" charset="0"/>
              </a:rPr>
              <a:t>HOẠT ĐỘNG NHÓM</a:t>
            </a:r>
          </a:p>
        </p:txBody>
      </p:sp>
      <p:grpSp>
        <p:nvGrpSpPr>
          <p:cNvPr id="19" name="Group 18"/>
          <p:cNvGrpSpPr>
            <a:grpSpLocks/>
          </p:cNvGrpSpPr>
          <p:nvPr/>
        </p:nvGrpSpPr>
        <p:grpSpPr bwMode="auto">
          <a:xfrm>
            <a:off x="4140200" y="2489200"/>
            <a:ext cx="5324475" cy="3997325"/>
            <a:chOff x="3766271" y="2308324"/>
            <a:chExt cx="5324475" cy="3997529"/>
          </a:xfrm>
        </p:grpSpPr>
        <p:pic>
          <p:nvPicPr>
            <p:cNvPr id="40969" name="Picture 16"/>
            <p:cNvPicPr>
              <a:picLocks noChangeAspect="1"/>
            </p:cNvPicPr>
            <p:nvPr/>
          </p:nvPicPr>
          <p:blipFill>
            <a:blip r:embed="rId4"/>
            <a:srcRect/>
            <a:stretch>
              <a:fillRect/>
            </a:stretch>
          </p:blipFill>
          <p:spPr bwMode="auto">
            <a:xfrm>
              <a:off x="3766271" y="2308324"/>
              <a:ext cx="5324475" cy="3997529"/>
            </a:xfrm>
            <a:prstGeom prst="rect">
              <a:avLst/>
            </a:prstGeom>
            <a:noFill/>
            <a:ln w="9525">
              <a:noFill/>
              <a:miter lim="800000"/>
              <a:headEnd/>
              <a:tailEnd/>
            </a:ln>
          </p:spPr>
        </p:pic>
        <p:sp>
          <p:nvSpPr>
            <p:cNvPr id="18" name="Rectangle 17"/>
            <p:cNvSpPr/>
            <p:nvPr/>
          </p:nvSpPr>
          <p:spPr>
            <a:xfrm>
              <a:off x="3766271" y="5694635"/>
              <a:ext cx="5322888" cy="6096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pic>
        <p:nvPicPr>
          <p:cNvPr id="22" name="Picture 21"/>
          <p:cNvPicPr>
            <a:picLocks noChangeAspect="1"/>
          </p:cNvPicPr>
          <p:nvPr/>
        </p:nvPicPr>
        <p:blipFill>
          <a:blip r:embed="rId5"/>
          <a:srcRect/>
          <a:stretch>
            <a:fillRect/>
          </a:stretch>
        </p:blipFill>
        <p:spPr bwMode="auto">
          <a:xfrm>
            <a:off x="1114425" y="4487863"/>
            <a:ext cx="2514600" cy="1571625"/>
          </a:xfrm>
          <a:prstGeom prst="rect">
            <a:avLst/>
          </a:prstGeom>
          <a:noFill/>
          <a:ln w="9525">
            <a:noFill/>
            <a:miter lim="800000"/>
            <a:headEnd/>
            <a:tailEnd/>
          </a:ln>
        </p:spPr>
      </p:pic>
      <p:pic>
        <p:nvPicPr>
          <p:cNvPr id="25" name="Picture 24"/>
          <p:cNvPicPr>
            <a:picLocks noChangeAspect="1"/>
          </p:cNvPicPr>
          <p:nvPr/>
        </p:nvPicPr>
        <p:blipFill>
          <a:blip r:embed="rId6"/>
          <a:stretch>
            <a:fillRect/>
          </a:stretch>
        </p:blipFill>
        <p:spPr>
          <a:xfrm>
            <a:off x="5846618" y="1459894"/>
            <a:ext cx="1828800" cy="1028700"/>
          </a:xfrm>
          <a:prstGeom prst="ellipse">
            <a:avLst/>
          </a:prstGeom>
          <a:ln>
            <a:noFill/>
          </a:ln>
          <a:effectLst>
            <a:softEdge rad="112500"/>
          </a:effectLst>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fade">
                                      <p:cBhvr>
                                        <p:cTn id="14" dur="1000"/>
                                        <p:tgtEl>
                                          <p:spTgt spid="22"/>
                                        </p:tgtEl>
                                      </p:cBhvr>
                                    </p:animEffect>
                                    <p:anim calcmode="lin" valueType="num">
                                      <p:cBhvr>
                                        <p:cTn id="15" dur="1000" fill="hold"/>
                                        <p:tgtEl>
                                          <p:spTgt spid="22"/>
                                        </p:tgtEl>
                                        <p:attrNameLst>
                                          <p:attrName>ppt_x</p:attrName>
                                        </p:attrNameLst>
                                      </p:cBhvr>
                                      <p:tavLst>
                                        <p:tav tm="0">
                                          <p:val>
                                            <p:strVal val="#ppt_x"/>
                                          </p:val>
                                        </p:tav>
                                        <p:tav tm="100000">
                                          <p:val>
                                            <p:strVal val="#ppt_x"/>
                                          </p:val>
                                        </p:tav>
                                      </p:tavLst>
                                    </p:anim>
                                    <p:anim calcmode="lin" valueType="num">
                                      <p:cBhvr>
                                        <p:cTn id="16"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fade">
                                      <p:cBhvr>
                                        <p:cTn id="21" dur="1000"/>
                                        <p:tgtEl>
                                          <p:spTgt spid="25"/>
                                        </p:tgtEl>
                                      </p:cBhvr>
                                    </p:animEffect>
                                    <p:anim calcmode="lin" valueType="num">
                                      <p:cBhvr>
                                        <p:cTn id="22" dur="1000" fill="hold"/>
                                        <p:tgtEl>
                                          <p:spTgt spid="25"/>
                                        </p:tgtEl>
                                        <p:attrNameLst>
                                          <p:attrName>ppt_x</p:attrName>
                                        </p:attrNameLst>
                                      </p:cBhvr>
                                      <p:tavLst>
                                        <p:tav tm="0">
                                          <p:val>
                                            <p:strVal val="#ppt_x"/>
                                          </p:val>
                                        </p:tav>
                                        <p:tav tm="100000">
                                          <p:val>
                                            <p:strVal val="#ppt_x"/>
                                          </p:val>
                                        </p:tav>
                                      </p:tavLst>
                                    </p:anim>
                                    <p:anim calcmode="lin" valueType="num">
                                      <p:cBhvr>
                                        <p:cTn id="23"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1000"/>
                                        <p:tgtEl>
                                          <p:spTgt spid="19"/>
                                        </p:tgtEl>
                                      </p:cBhvr>
                                    </p:animEffect>
                                    <p:anim calcmode="lin" valueType="num">
                                      <p:cBhvr>
                                        <p:cTn id="29" dur="1000" fill="hold"/>
                                        <p:tgtEl>
                                          <p:spTgt spid="19"/>
                                        </p:tgtEl>
                                        <p:attrNameLst>
                                          <p:attrName>ppt_x</p:attrName>
                                        </p:attrNameLst>
                                      </p:cBhvr>
                                      <p:tavLst>
                                        <p:tav tm="0">
                                          <p:val>
                                            <p:strVal val="#ppt_x"/>
                                          </p:val>
                                        </p:tav>
                                        <p:tav tm="100000">
                                          <p:val>
                                            <p:strVal val="#ppt_x"/>
                                          </p:val>
                                        </p:tav>
                                      </p:tavLst>
                                    </p:anim>
                                    <p:anim calcmode="lin" valueType="num">
                                      <p:cBhvr>
                                        <p:cTn id="30"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7" name="Picture 4"/>
          <p:cNvPicPr>
            <a:picLocks noChangeAspect="1"/>
          </p:cNvPicPr>
          <p:nvPr/>
        </p:nvPicPr>
        <p:blipFill>
          <a:blip r:embed="rId3"/>
          <a:srcRect/>
          <a:stretch>
            <a:fillRect/>
          </a:stretch>
        </p:blipFill>
        <p:spPr bwMode="auto">
          <a:xfrm>
            <a:off x="0" y="0"/>
            <a:ext cx="12192000" cy="6858000"/>
          </a:xfrm>
          <a:prstGeom prst="rect">
            <a:avLst/>
          </a:prstGeom>
          <a:noFill/>
          <a:ln w="9525">
            <a:noFill/>
            <a:miter lim="800000"/>
            <a:headEnd/>
            <a:tailEnd/>
          </a:ln>
        </p:spPr>
      </p:pic>
      <p:sp>
        <p:nvSpPr>
          <p:cNvPr id="45058" name="Rectangle 6"/>
          <p:cNvSpPr>
            <a:spLocks noChangeArrowheads="1"/>
          </p:cNvSpPr>
          <p:nvPr/>
        </p:nvSpPr>
        <p:spPr bwMode="auto">
          <a:xfrm>
            <a:off x="2563813" y="0"/>
            <a:ext cx="6096000" cy="954088"/>
          </a:xfrm>
          <a:prstGeom prst="rect">
            <a:avLst/>
          </a:prstGeom>
          <a:noFill/>
          <a:ln w="9525">
            <a:noFill/>
            <a:miter lim="800000"/>
            <a:headEnd/>
            <a:tailEnd/>
          </a:ln>
        </p:spPr>
        <p:txBody>
          <a:bodyPr>
            <a:spAutoFit/>
          </a:bodyPr>
          <a:lstStyle/>
          <a:p>
            <a:pPr algn="ctr">
              <a:tabLst>
                <a:tab pos="1385888" algn="l"/>
              </a:tabLst>
            </a:pPr>
            <a:r>
              <a:rPr lang="en-US" sz="3200" b="1" i="1">
                <a:solidFill>
                  <a:srgbClr val="203864"/>
                </a:solidFill>
                <a:latin typeface="Times New Roman" pitchFamily="18" charset="0"/>
                <a:cs typeface="Times New Roman" pitchFamily="18" charset="0"/>
              </a:rPr>
              <a:t>Cô Tô</a:t>
            </a:r>
            <a:endParaRPr lang="en-US" sz="3200">
              <a:solidFill>
                <a:srgbClr val="203864"/>
              </a:solidFill>
              <a:latin typeface="Times New Roman" pitchFamily="18" charset="0"/>
              <a:cs typeface="Times New Roman" pitchFamily="18" charset="0"/>
            </a:endParaRPr>
          </a:p>
          <a:p>
            <a:pPr algn="ctr">
              <a:tabLst>
                <a:tab pos="1385888" algn="l"/>
              </a:tabLst>
            </a:pPr>
            <a:r>
              <a:rPr lang="en-US" sz="2400" b="1" i="1">
                <a:solidFill>
                  <a:srgbClr val="000000"/>
                </a:solidFill>
                <a:latin typeface="Times New Roman" pitchFamily="18" charset="0"/>
                <a:ea typeface="MS Mincho" pitchFamily="49" charset="-128"/>
              </a:rPr>
              <a:t>                                         </a:t>
            </a:r>
            <a:r>
              <a:rPr lang="en-US" sz="2400">
                <a:solidFill>
                  <a:srgbClr val="385723"/>
                </a:solidFill>
                <a:latin typeface="Times New Roman" pitchFamily="18" charset="0"/>
                <a:ea typeface="MS Mincho" pitchFamily="49" charset="-128"/>
              </a:rPr>
              <a:t>(Nguyễn Tuân)</a:t>
            </a:r>
            <a:endParaRPr lang="en-US" sz="2400">
              <a:solidFill>
                <a:srgbClr val="385723"/>
              </a:solidFill>
              <a:latin typeface="Times New Roman" pitchFamily="18" charset="0"/>
              <a:cs typeface="Times New Roman" pitchFamily="18" charset="0"/>
            </a:endParaRPr>
          </a:p>
        </p:txBody>
      </p:sp>
      <p:sp>
        <p:nvSpPr>
          <p:cNvPr id="45059" name="Rectangle 11"/>
          <p:cNvSpPr>
            <a:spLocks noChangeArrowheads="1"/>
          </p:cNvSpPr>
          <p:nvPr/>
        </p:nvSpPr>
        <p:spPr bwMode="auto">
          <a:xfrm>
            <a:off x="1555750" y="385763"/>
            <a:ext cx="6096000" cy="954087"/>
          </a:xfrm>
          <a:prstGeom prst="rect">
            <a:avLst/>
          </a:prstGeom>
          <a:noFill/>
          <a:ln w="9525">
            <a:noFill/>
            <a:miter lim="800000"/>
            <a:headEnd/>
            <a:tailEnd/>
          </a:ln>
        </p:spPr>
        <p:txBody>
          <a:bodyPr>
            <a:spAutoFit/>
          </a:bodyPr>
          <a:lstStyle/>
          <a:p>
            <a:r>
              <a:rPr lang="en-US" sz="2800" b="1">
                <a:solidFill>
                  <a:srgbClr val="000000"/>
                </a:solidFill>
                <a:latin typeface="Times New Roman" pitchFamily="18" charset="0"/>
                <a:cs typeface="Times New Roman" pitchFamily="18" charset="0"/>
              </a:rPr>
              <a:t>II. </a:t>
            </a:r>
            <a:r>
              <a:rPr lang="en-US" sz="2800" b="1">
                <a:solidFill>
                  <a:srgbClr val="000000"/>
                </a:solidFill>
                <a:latin typeface="Times New Roman" pitchFamily="18" charset="0"/>
                <a:ea typeface="MS Mincho" pitchFamily="49" charset="-128"/>
              </a:rPr>
              <a:t>Đọc- hiểu văn bản.</a:t>
            </a:r>
            <a:endParaRPr lang="en-US" sz="2800">
              <a:solidFill>
                <a:srgbClr val="000000"/>
              </a:solidFill>
              <a:latin typeface="Times New Roman" pitchFamily="18" charset="0"/>
              <a:cs typeface="Times New Roman" pitchFamily="18" charset="0"/>
            </a:endParaRPr>
          </a:p>
          <a:p>
            <a:r>
              <a:rPr lang="en-US" sz="2800" b="1">
                <a:solidFill>
                  <a:srgbClr val="000000"/>
                </a:solidFill>
                <a:latin typeface="Times New Roman" pitchFamily="18" charset="0"/>
                <a:ea typeface="MS Mincho" pitchFamily="49" charset="-128"/>
              </a:rPr>
              <a:t>1. Vẻ đẹp của cảnh Cô Tô</a:t>
            </a:r>
            <a:endParaRPr lang="en-US" sz="2800">
              <a:solidFill>
                <a:srgbClr val="000000"/>
              </a:solidFill>
              <a:latin typeface="Times New Roman" pitchFamily="18" charset="0"/>
              <a:cs typeface="Times New Roman" pitchFamily="18" charset="0"/>
            </a:endParaRPr>
          </a:p>
        </p:txBody>
      </p:sp>
      <p:sp>
        <p:nvSpPr>
          <p:cNvPr id="45060" name="Rectangle 2"/>
          <p:cNvSpPr>
            <a:spLocks noChangeArrowheads="1"/>
          </p:cNvSpPr>
          <p:nvPr/>
        </p:nvSpPr>
        <p:spPr bwMode="auto">
          <a:xfrm>
            <a:off x="379413" y="1260475"/>
            <a:ext cx="5603875" cy="523875"/>
          </a:xfrm>
          <a:prstGeom prst="rect">
            <a:avLst/>
          </a:prstGeom>
          <a:noFill/>
          <a:ln w="9525">
            <a:noFill/>
            <a:miter lim="800000"/>
            <a:headEnd/>
            <a:tailEnd/>
          </a:ln>
        </p:spPr>
        <p:txBody>
          <a:bodyPr wrap="none">
            <a:spAutoFit/>
          </a:bodyPr>
          <a:lstStyle/>
          <a:p>
            <a:r>
              <a:rPr lang="en-US" sz="2800" b="1">
                <a:latin typeface="Times New Roman" pitchFamily="18" charset="0"/>
                <a:ea typeface="MS Mincho" pitchFamily="49" charset="-128"/>
              </a:rPr>
              <a:t>a. Cảnh Cô Tô trong trận bão biển:</a:t>
            </a:r>
            <a:endParaRPr lang="en-US" sz="2800">
              <a:latin typeface="Times New Roman" pitchFamily="18" charset="0"/>
              <a:cs typeface="Times New Roman" pitchFamily="18" charset="0"/>
            </a:endParaRPr>
          </a:p>
        </p:txBody>
      </p:sp>
      <p:pic>
        <p:nvPicPr>
          <p:cNvPr id="8" name="Picture 7"/>
          <p:cNvPicPr>
            <a:picLocks noChangeAspect="1"/>
          </p:cNvPicPr>
          <p:nvPr/>
        </p:nvPicPr>
        <p:blipFill>
          <a:blip r:embed="rId4"/>
          <a:stretch>
            <a:fillRect/>
          </a:stretch>
        </p:blipFill>
        <p:spPr>
          <a:xfrm>
            <a:off x="685801" y="2945804"/>
            <a:ext cx="3158951" cy="2130471"/>
          </a:xfrm>
          <a:prstGeom prst="ellipse">
            <a:avLst/>
          </a:prstGeom>
          <a:ln>
            <a:noFill/>
          </a:ln>
          <a:effectLst>
            <a:outerShdw blurRad="107950" dist="12700" dir="5400000" algn="ctr">
              <a:srgbClr val="000000"/>
            </a:outerShdw>
            <a:softEdge rad="112500"/>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2" name="Rounded Rectangle 1"/>
          <p:cNvSpPr/>
          <p:nvPr/>
        </p:nvSpPr>
        <p:spPr>
          <a:xfrm>
            <a:off x="4275317" y="3900830"/>
            <a:ext cx="6264906" cy="714751"/>
          </a:xfrm>
          <a:prstGeom prst="round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accent2"/>
          </a:lnRef>
          <a:fillRef idx="3">
            <a:schemeClr val="accent2"/>
          </a:fillRef>
          <a:effectRef idx="3">
            <a:schemeClr val="accent2"/>
          </a:effectRef>
          <a:fontRef idx="minor">
            <a:schemeClr val="lt1"/>
          </a:fontRef>
        </p:style>
        <p:txBody>
          <a:bodyPr anchor="ctr"/>
          <a:lstStyle/>
          <a:p>
            <a:pPr>
              <a:spcAft>
                <a:spcPts val="750"/>
              </a:spcAft>
            </a:pPr>
            <a:r>
              <a:rPr lang="en-US" sz="2400">
                <a:solidFill>
                  <a:srgbClr val="FFFFFF"/>
                </a:solidFill>
                <a:latin typeface="Times New Roman" pitchFamily="18" charset="0"/>
                <a:cs typeface="Calibri" pitchFamily="34" charset="0"/>
              </a:rPr>
              <a:t>Cát: “</a:t>
            </a:r>
            <a:r>
              <a:rPr lang="en-US" sz="2400" i="1">
                <a:solidFill>
                  <a:srgbClr val="FFFFFF"/>
                </a:solidFill>
                <a:latin typeface="Times New Roman" pitchFamily="18" charset="0"/>
                <a:cs typeface="Calibri" pitchFamily="34" charset="0"/>
              </a:rPr>
              <a:t>bắn vào má...buốt như viên đạn mũi kim</a:t>
            </a:r>
            <a:r>
              <a:rPr lang="en-US" sz="2400">
                <a:solidFill>
                  <a:srgbClr val="FFFFFF"/>
                </a:solidFill>
                <a:latin typeface="Times New Roman" pitchFamily="18" charset="0"/>
                <a:cs typeface="Calibri" pitchFamily="34" charset="0"/>
              </a:rPr>
              <a:t>”.</a:t>
            </a:r>
          </a:p>
        </p:txBody>
      </p:sp>
      <p:sp>
        <p:nvSpPr>
          <p:cNvPr id="9" name="Rounded Rectangle 8"/>
          <p:cNvSpPr/>
          <p:nvPr/>
        </p:nvSpPr>
        <p:spPr>
          <a:xfrm>
            <a:off x="4316239" y="2403838"/>
            <a:ext cx="6183062" cy="1450444"/>
          </a:xfrm>
          <a:prstGeom prst="roundRect">
            <a:avLst>
              <a:gd name="adj" fmla="val 9981"/>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accent2"/>
          </a:lnRef>
          <a:fillRef idx="3">
            <a:schemeClr val="accent2"/>
          </a:fillRef>
          <a:effectRef idx="3">
            <a:schemeClr val="accent2"/>
          </a:effectRef>
          <a:fontRef idx="minor">
            <a:schemeClr val="lt1"/>
          </a:fontRef>
        </p:style>
        <p:txBody>
          <a:bodyPr anchor="ctr"/>
          <a:lstStyle/>
          <a:p>
            <a:pPr algn="ctr"/>
            <a:r>
              <a:rPr lang="en-US" sz="2400">
                <a:solidFill>
                  <a:srgbClr val="FFFFFF"/>
                </a:solidFill>
                <a:latin typeface="Times New Roman" pitchFamily="18" charset="0"/>
                <a:cs typeface="Times New Roman" pitchFamily="18" charset="0"/>
              </a:rPr>
              <a:t>Gió: </a:t>
            </a:r>
            <a:r>
              <a:rPr lang="en-US" sz="2400" i="1">
                <a:solidFill>
                  <a:srgbClr val="FFFFFF"/>
                </a:solidFill>
                <a:latin typeface="Times New Roman" pitchFamily="18" charset="0"/>
                <a:cs typeface="Times New Roman" pitchFamily="18" charset="0"/>
              </a:rPr>
              <a:t>“lọt vào trận địa cánh cung bãi cát”, “tăng thêm hỏa lực</a:t>
            </a:r>
            <a:r>
              <a:rPr lang="en-US" sz="2400">
                <a:solidFill>
                  <a:srgbClr val="FFFFFF"/>
                </a:solidFill>
                <a:latin typeface="Times New Roman" pitchFamily="18" charset="0"/>
                <a:cs typeface="Times New Roman" pitchFamily="18" charset="0"/>
              </a:rPr>
              <a:t>”. Gió ngừng được ví “</a:t>
            </a:r>
            <a:r>
              <a:rPr lang="en-US" sz="2400" i="1">
                <a:solidFill>
                  <a:srgbClr val="FFFFFF"/>
                </a:solidFill>
                <a:latin typeface="Times New Roman" pitchFamily="18" charset="0"/>
                <a:cs typeface="Times New Roman" pitchFamily="18" charset="0"/>
              </a:rPr>
              <a:t>đạn thay băng”,</a:t>
            </a:r>
            <a:r>
              <a:rPr lang="en-US" sz="2400">
                <a:solidFill>
                  <a:srgbClr val="FFFFFF"/>
                </a:solidFill>
                <a:latin typeface="Times New Roman" pitchFamily="18" charset="0"/>
                <a:cs typeface="Times New Roman" pitchFamily="18" charset="0"/>
              </a:rPr>
              <a:t> rồi gió “</a:t>
            </a:r>
            <a:r>
              <a:rPr lang="en-US" sz="2400" i="1">
                <a:solidFill>
                  <a:srgbClr val="FFFFFF"/>
                </a:solidFill>
                <a:latin typeface="Times New Roman" pitchFamily="18" charset="0"/>
                <a:cs typeface="Times New Roman" pitchFamily="18" charset="0"/>
              </a:rPr>
              <a:t>liên thanh lia lịa”...,</a:t>
            </a:r>
            <a:r>
              <a:rPr lang="en-US" sz="2400">
                <a:solidFill>
                  <a:srgbClr val="FFFFFF"/>
                </a:solidFill>
                <a:latin typeface="Times New Roman" pitchFamily="18" charset="0"/>
                <a:cs typeface="Times New Roman" pitchFamily="18" charset="0"/>
              </a:rPr>
              <a:t> gió thổi ví như “</a:t>
            </a:r>
            <a:r>
              <a:rPr lang="en-US" sz="2400" i="1">
                <a:solidFill>
                  <a:srgbClr val="FFFFFF"/>
                </a:solidFill>
                <a:latin typeface="Times New Roman" pitchFamily="18" charset="0"/>
                <a:cs typeface="Times New Roman" pitchFamily="18" charset="0"/>
              </a:rPr>
              <a:t>quỷ khốc thần linh</a:t>
            </a:r>
            <a:r>
              <a:rPr lang="en-US" sz="2400">
                <a:solidFill>
                  <a:srgbClr val="FFFFFF"/>
                </a:solidFill>
                <a:latin typeface="Times New Roman" pitchFamily="18" charset="0"/>
                <a:cs typeface="Times New Roman" pitchFamily="18" charset="0"/>
              </a:rPr>
              <a:t>”.</a:t>
            </a:r>
            <a:endParaRPr lang="en-US" sz="2400">
              <a:solidFill>
                <a:srgbClr val="FFFFFF"/>
              </a:solidFill>
              <a:cs typeface="Arial" charset="0"/>
            </a:endParaRPr>
          </a:p>
        </p:txBody>
      </p:sp>
      <p:sp>
        <p:nvSpPr>
          <p:cNvPr id="10" name="Rounded Rectangle 9"/>
          <p:cNvSpPr/>
          <p:nvPr/>
        </p:nvSpPr>
        <p:spPr>
          <a:xfrm>
            <a:off x="4235008" y="4680004"/>
            <a:ext cx="6345524" cy="792542"/>
          </a:xfrm>
          <a:prstGeom prst="round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accent2"/>
          </a:lnRef>
          <a:fillRef idx="3">
            <a:schemeClr val="accent2"/>
          </a:fillRef>
          <a:effectRef idx="3">
            <a:schemeClr val="accent2"/>
          </a:effectRef>
          <a:fontRef idx="minor">
            <a:schemeClr val="lt1"/>
          </a:fontRef>
        </p:style>
        <p:txBody>
          <a:bodyPr anchor="ctr"/>
          <a:lstStyle/>
          <a:p>
            <a:pPr>
              <a:spcAft>
                <a:spcPts val="750"/>
              </a:spcAft>
            </a:pPr>
            <a:r>
              <a:rPr lang="en-US" sz="2400">
                <a:solidFill>
                  <a:srgbClr val="FFFFFF"/>
                </a:solidFill>
                <a:latin typeface="Times New Roman" pitchFamily="18" charset="0"/>
                <a:cs typeface="Calibri" pitchFamily="34" charset="0"/>
              </a:rPr>
              <a:t>Sóng: </a:t>
            </a:r>
            <a:r>
              <a:rPr lang="en-US" sz="2400" i="1">
                <a:solidFill>
                  <a:srgbClr val="FFFFFF"/>
                </a:solidFill>
                <a:latin typeface="Times New Roman" pitchFamily="18" charset="0"/>
                <a:cs typeface="Calibri" pitchFamily="34" charset="0"/>
              </a:rPr>
              <a:t>“thúc lẫn nhau vào bờ âm ầm rền rền” </a:t>
            </a:r>
            <a:r>
              <a:rPr lang="en-US" sz="2400">
                <a:solidFill>
                  <a:srgbClr val="FFFFFF"/>
                </a:solidFill>
                <a:latin typeface="Times New Roman" pitchFamily="18" charset="0"/>
                <a:cs typeface="Calibri" pitchFamily="34" charset="0"/>
              </a:rPr>
              <a:t>như vua thủy triều...</a:t>
            </a:r>
          </a:p>
        </p:txBody>
      </p:sp>
      <p:sp>
        <p:nvSpPr>
          <p:cNvPr id="45071" name="Rectangle 3"/>
          <p:cNvSpPr>
            <a:spLocks noChangeArrowheads="1"/>
          </p:cNvSpPr>
          <p:nvPr/>
        </p:nvSpPr>
        <p:spPr bwMode="auto">
          <a:xfrm>
            <a:off x="203200" y="1725613"/>
            <a:ext cx="7940675" cy="522287"/>
          </a:xfrm>
          <a:prstGeom prst="rect">
            <a:avLst/>
          </a:prstGeom>
          <a:noFill/>
          <a:ln w="9525">
            <a:noFill/>
            <a:miter lim="800000"/>
            <a:headEnd/>
            <a:tailEnd/>
          </a:ln>
        </p:spPr>
        <p:txBody>
          <a:bodyPr wrap="none">
            <a:spAutoFit/>
          </a:bodyPr>
          <a:lstStyle/>
          <a:p>
            <a:pPr>
              <a:spcAft>
                <a:spcPts val="750"/>
              </a:spcAft>
            </a:pPr>
            <a:r>
              <a:rPr lang="en-US" sz="2800">
                <a:latin typeface="Times New Roman" pitchFamily="18" charset="0"/>
                <a:cs typeface="Calibri" pitchFamily="34" charset="0"/>
              </a:rPr>
              <a:t>Trận bão biển được miêu tả giống như một trận chiến:</a:t>
            </a:r>
          </a:p>
        </p:txBody>
      </p:sp>
      <p:sp>
        <p:nvSpPr>
          <p:cNvPr id="13" name="Rounded Rectangle 12"/>
          <p:cNvSpPr/>
          <p:nvPr/>
        </p:nvSpPr>
        <p:spPr>
          <a:xfrm>
            <a:off x="4194699" y="5526844"/>
            <a:ext cx="6345524" cy="792542"/>
          </a:xfrm>
          <a:prstGeom prst="round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accent2"/>
          </a:lnRef>
          <a:fillRef idx="3">
            <a:schemeClr val="accent2"/>
          </a:fillRef>
          <a:effectRef idx="3">
            <a:schemeClr val="accent2"/>
          </a:effectRef>
          <a:fontRef idx="minor">
            <a:schemeClr val="lt1"/>
          </a:fontRef>
        </p:style>
        <p:txBody>
          <a:bodyPr anchor="ctr"/>
          <a:lstStyle/>
          <a:p>
            <a:pPr>
              <a:spcAft>
                <a:spcPts val="750"/>
              </a:spcAft>
            </a:pPr>
            <a:r>
              <a:rPr lang="en-US" sz="2400">
                <a:solidFill>
                  <a:srgbClr val="FFFFFF"/>
                </a:solidFill>
                <a:latin typeface="Times New Roman" pitchFamily="18" charset="0"/>
                <a:cs typeface="Calibri" pitchFamily="34" charset="0"/>
              </a:rPr>
              <a:t>Gác đảo uy: bị gió </a:t>
            </a:r>
            <a:r>
              <a:rPr lang="en-US" sz="2400" i="1">
                <a:solidFill>
                  <a:srgbClr val="FFFFFF"/>
                </a:solidFill>
                <a:latin typeface="Times New Roman" pitchFamily="18" charset="0"/>
                <a:cs typeface="Calibri" pitchFamily="34" charset="0"/>
              </a:rPr>
              <a:t>“vây, dồn, bung hết</a:t>
            </a:r>
            <a:r>
              <a:rPr lang="en-US" sz="2400">
                <a:solidFill>
                  <a:srgbClr val="FFFFFF"/>
                </a:solidFill>
                <a:latin typeface="Times New Roman" pitchFamily="18" charset="0"/>
                <a:cs typeface="Calibri" pitchFamily="34" charset="0"/>
              </a:rPr>
              <a:t>”.</a:t>
            </a:r>
            <a:endParaRPr lang="en-US" sz="2000">
              <a:solidFill>
                <a:srgbClr val="FFFFFF"/>
              </a:solidFill>
              <a:latin typeface="Times New Roman" pitchFamily="18" charset="0"/>
              <a:cs typeface="Calibri" pitchFamily="34"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1000"/>
                                        <p:tgtEl>
                                          <p:spTgt spid="10"/>
                                        </p:tgtEl>
                                      </p:cBhvr>
                                    </p:animEffect>
                                    <p:anim calcmode="lin" valueType="num">
                                      <p:cBhvr>
                                        <p:cTn id="22" dur="1000" fill="hold"/>
                                        <p:tgtEl>
                                          <p:spTgt spid="10"/>
                                        </p:tgtEl>
                                        <p:attrNameLst>
                                          <p:attrName>ppt_x</p:attrName>
                                        </p:attrNameLst>
                                      </p:cBhvr>
                                      <p:tavLst>
                                        <p:tav tm="0">
                                          <p:val>
                                            <p:strVal val="#ppt_x"/>
                                          </p:val>
                                        </p:tav>
                                        <p:tav tm="100000">
                                          <p:val>
                                            <p:strVal val="#ppt_x"/>
                                          </p:val>
                                        </p:tav>
                                      </p:tavLst>
                                    </p:anim>
                                    <p:anim calcmode="lin" valueType="num">
                                      <p:cBhvr>
                                        <p:cTn id="2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1000"/>
                                        <p:tgtEl>
                                          <p:spTgt spid="13"/>
                                        </p:tgtEl>
                                      </p:cBhvr>
                                    </p:animEffect>
                                    <p:anim calcmode="lin" valueType="num">
                                      <p:cBhvr>
                                        <p:cTn id="29" dur="1000" fill="hold"/>
                                        <p:tgtEl>
                                          <p:spTgt spid="13"/>
                                        </p:tgtEl>
                                        <p:attrNameLst>
                                          <p:attrName>ppt_x</p:attrName>
                                        </p:attrNameLst>
                                      </p:cBhvr>
                                      <p:tavLst>
                                        <p:tav tm="0">
                                          <p:val>
                                            <p:strVal val="#ppt_x"/>
                                          </p:val>
                                        </p:tav>
                                        <p:tav tm="100000">
                                          <p:val>
                                            <p:strVal val="#ppt_x"/>
                                          </p:val>
                                        </p:tav>
                                      </p:tavLst>
                                    </p:anim>
                                    <p:anim calcmode="lin" valueType="num">
                                      <p:cBhvr>
                                        <p:cTn id="30"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5" name="Picture 4"/>
          <p:cNvPicPr>
            <a:picLocks noChangeAspect="1"/>
          </p:cNvPicPr>
          <p:nvPr/>
        </p:nvPicPr>
        <p:blipFill>
          <a:blip r:embed="rId3"/>
          <a:srcRect/>
          <a:stretch>
            <a:fillRect/>
          </a:stretch>
        </p:blipFill>
        <p:spPr bwMode="auto">
          <a:xfrm>
            <a:off x="0" y="0"/>
            <a:ext cx="12192000" cy="6858000"/>
          </a:xfrm>
          <a:prstGeom prst="rect">
            <a:avLst/>
          </a:prstGeom>
          <a:noFill/>
          <a:ln w="9525">
            <a:noFill/>
            <a:miter lim="800000"/>
            <a:headEnd/>
            <a:tailEnd/>
          </a:ln>
        </p:spPr>
      </p:pic>
      <p:sp>
        <p:nvSpPr>
          <p:cNvPr id="47106" name="Rectangle 6"/>
          <p:cNvSpPr>
            <a:spLocks noChangeArrowheads="1"/>
          </p:cNvSpPr>
          <p:nvPr/>
        </p:nvSpPr>
        <p:spPr bwMode="auto">
          <a:xfrm>
            <a:off x="2563813" y="0"/>
            <a:ext cx="6096000" cy="954088"/>
          </a:xfrm>
          <a:prstGeom prst="rect">
            <a:avLst/>
          </a:prstGeom>
          <a:noFill/>
          <a:ln w="9525">
            <a:noFill/>
            <a:miter lim="800000"/>
            <a:headEnd/>
            <a:tailEnd/>
          </a:ln>
        </p:spPr>
        <p:txBody>
          <a:bodyPr>
            <a:spAutoFit/>
          </a:bodyPr>
          <a:lstStyle/>
          <a:p>
            <a:pPr algn="ctr">
              <a:tabLst>
                <a:tab pos="1385888" algn="l"/>
              </a:tabLst>
            </a:pPr>
            <a:r>
              <a:rPr lang="en-US" sz="3200" b="1" i="1">
                <a:solidFill>
                  <a:srgbClr val="203864"/>
                </a:solidFill>
                <a:latin typeface="Times New Roman" pitchFamily="18" charset="0"/>
                <a:cs typeface="Times New Roman" pitchFamily="18" charset="0"/>
              </a:rPr>
              <a:t>Cô Tô</a:t>
            </a:r>
            <a:endParaRPr lang="en-US" sz="3200">
              <a:solidFill>
                <a:srgbClr val="203864"/>
              </a:solidFill>
              <a:latin typeface="Times New Roman" pitchFamily="18" charset="0"/>
              <a:cs typeface="Times New Roman" pitchFamily="18" charset="0"/>
            </a:endParaRPr>
          </a:p>
          <a:p>
            <a:pPr algn="ctr">
              <a:tabLst>
                <a:tab pos="1385888" algn="l"/>
              </a:tabLst>
            </a:pPr>
            <a:r>
              <a:rPr lang="en-US" sz="2400" b="1" i="1">
                <a:solidFill>
                  <a:srgbClr val="000000"/>
                </a:solidFill>
                <a:latin typeface="Times New Roman" pitchFamily="18" charset="0"/>
                <a:ea typeface="MS Mincho" pitchFamily="49" charset="-128"/>
              </a:rPr>
              <a:t>                                         </a:t>
            </a:r>
            <a:r>
              <a:rPr lang="en-US" sz="2400">
                <a:solidFill>
                  <a:srgbClr val="385723"/>
                </a:solidFill>
                <a:latin typeface="Times New Roman" pitchFamily="18" charset="0"/>
                <a:ea typeface="MS Mincho" pitchFamily="49" charset="-128"/>
              </a:rPr>
              <a:t>(Nguyễn Tuân)</a:t>
            </a:r>
            <a:endParaRPr lang="en-US" sz="2400">
              <a:solidFill>
                <a:srgbClr val="385723"/>
              </a:solidFill>
              <a:latin typeface="Times New Roman" pitchFamily="18" charset="0"/>
              <a:cs typeface="Times New Roman" pitchFamily="18" charset="0"/>
            </a:endParaRPr>
          </a:p>
        </p:txBody>
      </p:sp>
      <p:sp>
        <p:nvSpPr>
          <p:cNvPr id="47107" name="Rectangle 11"/>
          <p:cNvSpPr>
            <a:spLocks noChangeArrowheads="1"/>
          </p:cNvSpPr>
          <p:nvPr/>
        </p:nvSpPr>
        <p:spPr bwMode="auto">
          <a:xfrm>
            <a:off x="1417638" y="739775"/>
            <a:ext cx="6096000" cy="954088"/>
          </a:xfrm>
          <a:prstGeom prst="rect">
            <a:avLst/>
          </a:prstGeom>
          <a:noFill/>
          <a:ln w="9525">
            <a:noFill/>
            <a:miter lim="800000"/>
            <a:headEnd/>
            <a:tailEnd/>
          </a:ln>
        </p:spPr>
        <p:txBody>
          <a:bodyPr>
            <a:spAutoFit/>
          </a:bodyPr>
          <a:lstStyle/>
          <a:p>
            <a:r>
              <a:rPr lang="en-US" sz="2800" b="1">
                <a:solidFill>
                  <a:srgbClr val="000000"/>
                </a:solidFill>
                <a:latin typeface="Times New Roman" pitchFamily="18" charset="0"/>
                <a:cs typeface="Times New Roman" pitchFamily="18" charset="0"/>
              </a:rPr>
              <a:t>II. </a:t>
            </a:r>
            <a:r>
              <a:rPr lang="en-US" sz="2800" b="1">
                <a:solidFill>
                  <a:srgbClr val="000000"/>
                </a:solidFill>
                <a:latin typeface="Times New Roman" pitchFamily="18" charset="0"/>
                <a:ea typeface="MS Mincho" pitchFamily="49" charset="-128"/>
              </a:rPr>
              <a:t>Đọc- hiểu văn bản.</a:t>
            </a:r>
            <a:endParaRPr lang="en-US" sz="2800">
              <a:solidFill>
                <a:srgbClr val="000000"/>
              </a:solidFill>
              <a:latin typeface="Times New Roman" pitchFamily="18" charset="0"/>
              <a:cs typeface="Times New Roman" pitchFamily="18" charset="0"/>
            </a:endParaRPr>
          </a:p>
          <a:p>
            <a:r>
              <a:rPr lang="en-US" sz="2800" b="1">
                <a:solidFill>
                  <a:srgbClr val="000000"/>
                </a:solidFill>
                <a:latin typeface="Times New Roman" pitchFamily="18" charset="0"/>
                <a:ea typeface="MS Mincho" pitchFamily="49" charset="-128"/>
              </a:rPr>
              <a:t>1. Vẻ đẹp của cảnh Cô Tô</a:t>
            </a:r>
            <a:endParaRPr lang="en-US" sz="2800">
              <a:solidFill>
                <a:srgbClr val="000000"/>
              </a:solidFill>
              <a:latin typeface="Times New Roman" pitchFamily="18" charset="0"/>
              <a:cs typeface="Times New Roman" pitchFamily="18" charset="0"/>
            </a:endParaRPr>
          </a:p>
        </p:txBody>
      </p:sp>
      <p:sp>
        <p:nvSpPr>
          <p:cNvPr id="47108" name="Rectangle 2"/>
          <p:cNvSpPr>
            <a:spLocks noChangeArrowheads="1"/>
          </p:cNvSpPr>
          <p:nvPr/>
        </p:nvSpPr>
        <p:spPr bwMode="auto">
          <a:xfrm>
            <a:off x="407988" y="1590675"/>
            <a:ext cx="5602287" cy="523875"/>
          </a:xfrm>
          <a:prstGeom prst="rect">
            <a:avLst/>
          </a:prstGeom>
          <a:noFill/>
          <a:ln w="9525">
            <a:noFill/>
            <a:miter lim="800000"/>
            <a:headEnd/>
            <a:tailEnd/>
          </a:ln>
        </p:spPr>
        <p:txBody>
          <a:bodyPr wrap="none">
            <a:spAutoFit/>
          </a:bodyPr>
          <a:lstStyle/>
          <a:p>
            <a:r>
              <a:rPr lang="en-US" sz="2800" b="1">
                <a:solidFill>
                  <a:srgbClr val="000000"/>
                </a:solidFill>
                <a:latin typeface="Times New Roman" pitchFamily="18" charset="0"/>
                <a:ea typeface="MS Mincho" pitchFamily="49" charset="-128"/>
              </a:rPr>
              <a:t>a. Cảnh Cô Tô trong trận bão biển:</a:t>
            </a:r>
            <a:endParaRPr lang="en-US" sz="2800">
              <a:solidFill>
                <a:srgbClr val="000000"/>
              </a:solidFill>
              <a:latin typeface="Times New Roman" pitchFamily="18" charset="0"/>
              <a:cs typeface="Times New Roman" pitchFamily="18" charset="0"/>
            </a:endParaRPr>
          </a:p>
        </p:txBody>
      </p:sp>
      <p:sp>
        <p:nvSpPr>
          <p:cNvPr id="47109" name="Rectangle 3"/>
          <p:cNvSpPr>
            <a:spLocks noChangeArrowheads="1"/>
          </p:cNvSpPr>
          <p:nvPr/>
        </p:nvSpPr>
        <p:spPr bwMode="auto">
          <a:xfrm>
            <a:off x="379413" y="2098675"/>
            <a:ext cx="7940675" cy="522288"/>
          </a:xfrm>
          <a:prstGeom prst="rect">
            <a:avLst/>
          </a:prstGeom>
          <a:noFill/>
          <a:ln w="9525">
            <a:noFill/>
            <a:miter lim="800000"/>
            <a:headEnd/>
            <a:tailEnd/>
          </a:ln>
        </p:spPr>
        <p:txBody>
          <a:bodyPr wrap="none">
            <a:spAutoFit/>
          </a:bodyPr>
          <a:lstStyle/>
          <a:p>
            <a:pPr>
              <a:spcAft>
                <a:spcPts val="750"/>
              </a:spcAft>
            </a:pPr>
            <a:r>
              <a:rPr lang="en-US" sz="2800">
                <a:solidFill>
                  <a:srgbClr val="000000"/>
                </a:solidFill>
                <a:latin typeface="Times New Roman" pitchFamily="18" charset="0"/>
                <a:cs typeface="Calibri" pitchFamily="34" charset="0"/>
              </a:rPr>
              <a:t>Trận bão biển được miêu tả giống như một trận chiến:</a:t>
            </a:r>
          </a:p>
        </p:txBody>
      </p:sp>
      <p:sp>
        <p:nvSpPr>
          <p:cNvPr id="6" name="Rectangle 5"/>
          <p:cNvSpPr>
            <a:spLocks noChangeArrowheads="1"/>
          </p:cNvSpPr>
          <p:nvPr/>
        </p:nvSpPr>
        <p:spPr bwMode="auto">
          <a:xfrm>
            <a:off x="379413" y="2628900"/>
            <a:ext cx="10142537" cy="2781300"/>
          </a:xfrm>
          <a:prstGeom prst="rect">
            <a:avLst/>
          </a:prstGeom>
          <a:noFill/>
          <a:ln w="9525">
            <a:noFill/>
            <a:miter lim="800000"/>
            <a:headEnd/>
            <a:tailEnd/>
          </a:ln>
        </p:spPr>
        <p:txBody>
          <a:bodyPr>
            <a:spAutoFit/>
          </a:bodyPr>
          <a:lstStyle/>
          <a:p>
            <a:pPr>
              <a:spcAft>
                <a:spcPts val="750"/>
              </a:spcAft>
            </a:pPr>
            <a:r>
              <a:rPr lang="en-US" sz="2800">
                <a:latin typeface="Times New Roman" pitchFamily="18" charset="0"/>
                <a:cs typeface="Calibri" pitchFamily="34" charset="0"/>
              </a:rPr>
              <a:t>- Từ ngữ miêu tả độc đáo: </a:t>
            </a:r>
            <a:r>
              <a:rPr lang="pt-BR" sz="2800">
                <a:latin typeface="Times New Roman" pitchFamily="18" charset="0"/>
                <a:cs typeface="Calibri" pitchFamily="34" charset="0"/>
              </a:rPr>
              <a:t>tác giả dung từ ngữ vốn tả trận chiến để tả bão, dùng nhiều hình ảnh so sánh; sử dụng từ Hán Việt làm tăng thêm màu sắc kì quái cho cơn bão.</a:t>
            </a:r>
            <a:endParaRPr lang="en-US" sz="2800">
              <a:latin typeface="Times New Roman" pitchFamily="18" charset="0"/>
              <a:cs typeface="Calibri" pitchFamily="34" charset="0"/>
            </a:endParaRPr>
          </a:p>
          <a:p>
            <a:r>
              <a:rPr lang="pt-BR" sz="2800">
                <a:latin typeface="Times New Roman" pitchFamily="18" charset="0"/>
                <a:cs typeface="Times New Roman" pitchFamily="18" charset="0"/>
              </a:rPr>
              <a:t>- Nguyễn Tuân có cái nhìn độc đáo về trận bão biển. Điều đó cho thấy trí tưởng phong phú, ngòi bút tài hoa của tác giả. Trận bão biển dữ dội, có sức mạnh hủy diệt, đe dọa con người.</a:t>
            </a:r>
            <a:endParaRPr lang="en-US" sz="2800">
              <a:latin typeface="Times New Roman" pitchFamily="18" charset="0"/>
              <a:cs typeface="Times New Roman" pitchFamily="18"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xEl>
                                              <p:pRg st="1" end="1"/>
                                            </p:txEl>
                                          </p:spTgt>
                                        </p:tgtEl>
                                        <p:attrNameLst>
                                          <p:attrName>style.visibility</p:attrName>
                                        </p:attrNameLst>
                                      </p:cBhvr>
                                      <p:to>
                                        <p:strVal val="visible"/>
                                      </p:to>
                                    </p:set>
                                    <p:animEffect transition="in" filter="fade">
                                      <p:cBhvr>
                                        <p:cTn id="14" dur="1000"/>
                                        <p:tgtEl>
                                          <p:spTgt spid="6">
                                            <p:txEl>
                                              <p:pRg st="1" end="1"/>
                                            </p:txEl>
                                          </p:spTgt>
                                        </p:tgtEl>
                                      </p:cBhvr>
                                    </p:animEffect>
                                    <p:anim calcmode="lin" valueType="num">
                                      <p:cBhvr>
                                        <p:cTn id="15"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3" name="Picture 4"/>
          <p:cNvPicPr>
            <a:picLocks noChangeAspect="1"/>
          </p:cNvPicPr>
          <p:nvPr/>
        </p:nvPicPr>
        <p:blipFill>
          <a:blip r:embed="rId3"/>
          <a:srcRect/>
          <a:stretch>
            <a:fillRect/>
          </a:stretch>
        </p:blipFill>
        <p:spPr bwMode="auto">
          <a:xfrm>
            <a:off x="-85725" y="0"/>
            <a:ext cx="12192000" cy="6858000"/>
          </a:xfrm>
          <a:prstGeom prst="rect">
            <a:avLst/>
          </a:prstGeom>
          <a:noFill/>
          <a:ln w="9525">
            <a:noFill/>
            <a:miter lim="800000"/>
            <a:headEnd/>
            <a:tailEnd/>
          </a:ln>
        </p:spPr>
      </p:pic>
      <p:sp>
        <p:nvSpPr>
          <p:cNvPr id="49154" name="Rectangle 6"/>
          <p:cNvSpPr>
            <a:spLocks noChangeArrowheads="1"/>
          </p:cNvSpPr>
          <p:nvPr/>
        </p:nvSpPr>
        <p:spPr bwMode="auto">
          <a:xfrm>
            <a:off x="2563813" y="0"/>
            <a:ext cx="6096000" cy="954088"/>
          </a:xfrm>
          <a:prstGeom prst="rect">
            <a:avLst/>
          </a:prstGeom>
          <a:noFill/>
          <a:ln w="9525">
            <a:noFill/>
            <a:miter lim="800000"/>
            <a:headEnd/>
            <a:tailEnd/>
          </a:ln>
        </p:spPr>
        <p:txBody>
          <a:bodyPr>
            <a:spAutoFit/>
          </a:bodyPr>
          <a:lstStyle/>
          <a:p>
            <a:pPr algn="ctr">
              <a:tabLst>
                <a:tab pos="1385888" algn="l"/>
              </a:tabLst>
            </a:pPr>
            <a:r>
              <a:rPr lang="en-US" sz="3200" b="1" i="1">
                <a:solidFill>
                  <a:srgbClr val="203864"/>
                </a:solidFill>
                <a:latin typeface="Times New Roman" pitchFamily="18" charset="0"/>
                <a:cs typeface="Times New Roman" pitchFamily="18" charset="0"/>
              </a:rPr>
              <a:t>Cô Tô</a:t>
            </a:r>
            <a:endParaRPr lang="en-US" sz="3200">
              <a:solidFill>
                <a:srgbClr val="203864"/>
              </a:solidFill>
              <a:latin typeface="Times New Roman" pitchFamily="18" charset="0"/>
              <a:cs typeface="Times New Roman" pitchFamily="18" charset="0"/>
            </a:endParaRPr>
          </a:p>
          <a:p>
            <a:pPr algn="ctr">
              <a:tabLst>
                <a:tab pos="1385888" algn="l"/>
              </a:tabLst>
            </a:pPr>
            <a:r>
              <a:rPr lang="en-US" sz="2400" b="1" i="1">
                <a:solidFill>
                  <a:srgbClr val="000000"/>
                </a:solidFill>
                <a:latin typeface="Times New Roman" pitchFamily="18" charset="0"/>
                <a:ea typeface="MS Mincho" pitchFamily="49" charset="-128"/>
              </a:rPr>
              <a:t>                                         </a:t>
            </a:r>
            <a:r>
              <a:rPr lang="en-US" sz="2400">
                <a:solidFill>
                  <a:srgbClr val="385723"/>
                </a:solidFill>
                <a:latin typeface="Times New Roman" pitchFamily="18" charset="0"/>
                <a:ea typeface="MS Mincho" pitchFamily="49" charset="-128"/>
              </a:rPr>
              <a:t>(Nguyễn Tuân)</a:t>
            </a:r>
            <a:endParaRPr lang="en-US" sz="2400">
              <a:solidFill>
                <a:srgbClr val="385723"/>
              </a:solidFill>
              <a:latin typeface="Times New Roman" pitchFamily="18" charset="0"/>
              <a:cs typeface="Times New Roman" pitchFamily="18" charset="0"/>
            </a:endParaRPr>
          </a:p>
        </p:txBody>
      </p:sp>
      <p:sp>
        <p:nvSpPr>
          <p:cNvPr id="49155" name="Rectangle 11"/>
          <p:cNvSpPr>
            <a:spLocks noChangeArrowheads="1"/>
          </p:cNvSpPr>
          <p:nvPr/>
        </p:nvSpPr>
        <p:spPr bwMode="auto">
          <a:xfrm>
            <a:off x="1417638" y="739775"/>
            <a:ext cx="6096000" cy="954088"/>
          </a:xfrm>
          <a:prstGeom prst="rect">
            <a:avLst/>
          </a:prstGeom>
          <a:noFill/>
          <a:ln w="9525">
            <a:noFill/>
            <a:miter lim="800000"/>
            <a:headEnd/>
            <a:tailEnd/>
          </a:ln>
        </p:spPr>
        <p:txBody>
          <a:bodyPr>
            <a:spAutoFit/>
          </a:bodyPr>
          <a:lstStyle/>
          <a:p>
            <a:r>
              <a:rPr lang="en-US" sz="2800" b="1">
                <a:solidFill>
                  <a:srgbClr val="000000"/>
                </a:solidFill>
                <a:latin typeface="Times New Roman" pitchFamily="18" charset="0"/>
                <a:cs typeface="Times New Roman" pitchFamily="18" charset="0"/>
              </a:rPr>
              <a:t>II. </a:t>
            </a:r>
            <a:r>
              <a:rPr lang="en-US" sz="2800" b="1">
                <a:solidFill>
                  <a:srgbClr val="000000"/>
                </a:solidFill>
                <a:latin typeface="Times New Roman" pitchFamily="18" charset="0"/>
                <a:ea typeface="MS Mincho" pitchFamily="49" charset="-128"/>
              </a:rPr>
              <a:t>Đọc- hiểu văn bản.</a:t>
            </a:r>
            <a:endParaRPr lang="en-US" sz="2800">
              <a:solidFill>
                <a:srgbClr val="000000"/>
              </a:solidFill>
              <a:latin typeface="Times New Roman" pitchFamily="18" charset="0"/>
              <a:cs typeface="Times New Roman" pitchFamily="18" charset="0"/>
            </a:endParaRPr>
          </a:p>
          <a:p>
            <a:r>
              <a:rPr lang="en-US" sz="2800" b="1">
                <a:solidFill>
                  <a:srgbClr val="000000"/>
                </a:solidFill>
                <a:latin typeface="Times New Roman" pitchFamily="18" charset="0"/>
                <a:ea typeface="MS Mincho" pitchFamily="49" charset="-128"/>
              </a:rPr>
              <a:t>1. Vẻ đẹp của cảnh Cô Tô</a:t>
            </a:r>
            <a:endParaRPr lang="en-US" sz="2800">
              <a:solidFill>
                <a:srgbClr val="000000"/>
              </a:solidFill>
              <a:latin typeface="Times New Roman" pitchFamily="18" charset="0"/>
              <a:cs typeface="Times New Roman" pitchFamily="18" charset="0"/>
            </a:endParaRPr>
          </a:p>
        </p:txBody>
      </p:sp>
      <p:sp>
        <p:nvSpPr>
          <p:cNvPr id="49156" name="Rectangle 2"/>
          <p:cNvSpPr>
            <a:spLocks noChangeArrowheads="1"/>
          </p:cNvSpPr>
          <p:nvPr/>
        </p:nvSpPr>
        <p:spPr bwMode="auto">
          <a:xfrm>
            <a:off x="407988" y="1590675"/>
            <a:ext cx="5602287" cy="523875"/>
          </a:xfrm>
          <a:prstGeom prst="rect">
            <a:avLst/>
          </a:prstGeom>
          <a:noFill/>
          <a:ln w="9525">
            <a:noFill/>
            <a:miter lim="800000"/>
            <a:headEnd/>
            <a:tailEnd/>
          </a:ln>
        </p:spPr>
        <p:txBody>
          <a:bodyPr wrap="none">
            <a:spAutoFit/>
          </a:bodyPr>
          <a:lstStyle/>
          <a:p>
            <a:r>
              <a:rPr lang="en-US" sz="2800" b="1">
                <a:solidFill>
                  <a:srgbClr val="000000"/>
                </a:solidFill>
                <a:latin typeface="Times New Roman" pitchFamily="18" charset="0"/>
                <a:ea typeface="MS Mincho" pitchFamily="49" charset="-128"/>
              </a:rPr>
              <a:t>a. Cảnh Cô Tô trong trận bão biển:</a:t>
            </a:r>
            <a:endParaRPr lang="en-US" sz="2800">
              <a:solidFill>
                <a:srgbClr val="000000"/>
              </a:solidFill>
              <a:latin typeface="Times New Roman" pitchFamily="18" charset="0"/>
              <a:cs typeface="Times New Roman" pitchFamily="18" charset="0"/>
            </a:endParaRPr>
          </a:p>
        </p:txBody>
      </p:sp>
      <p:sp>
        <p:nvSpPr>
          <p:cNvPr id="2" name="Rectangle 1"/>
          <p:cNvSpPr>
            <a:spLocks noChangeArrowheads="1"/>
          </p:cNvSpPr>
          <p:nvPr/>
        </p:nvSpPr>
        <p:spPr bwMode="auto">
          <a:xfrm>
            <a:off x="407988" y="2049463"/>
            <a:ext cx="7212012" cy="523875"/>
          </a:xfrm>
          <a:prstGeom prst="rect">
            <a:avLst/>
          </a:prstGeom>
          <a:noFill/>
          <a:ln w="9525">
            <a:noFill/>
            <a:miter lim="800000"/>
            <a:headEnd/>
            <a:tailEnd/>
          </a:ln>
        </p:spPr>
        <p:txBody>
          <a:bodyPr wrap="none">
            <a:spAutoFit/>
          </a:bodyPr>
          <a:lstStyle/>
          <a:p>
            <a:pPr marL="30163" algn="just">
              <a:spcAft>
                <a:spcPts val="1200"/>
              </a:spcAft>
            </a:pPr>
            <a:r>
              <a:rPr lang="en-US" sz="2800" b="1">
                <a:latin typeface="Times New Roman" pitchFamily="18" charset="0"/>
                <a:cs typeface="Calibri" pitchFamily="34" charset="0"/>
              </a:rPr>
              <a:t>b. V</a:t>
            </a:r>
            <a:r>
              <a:rPr lang="vi-VN" sz="2800" b="1">
                <a:latin typeface="Times New Roman" pitchFamily="18" charset="0"/>
                <a:cs typeface="Calibri" pitchFamily="34" charset="0"/>
              </a:rPr>
              <a:t>ẻ đẹp của Cô Tô sau khi trận bão đi qua</a:t>
            </a:r>
            <a:r>
              <a:rPr lang="en-US" sz="2800" b="1">
                <a:latin typeface="Times New Roman" pitchFamily="18" charset="0"/>
                <a:cs typeface="Calibri" pitchFamily="34" charset="0"/>
              </a:rPr>
              <a:t> :</a:t>
            </a:r>
            <a:endParaRPr lang="en-US" sz="2800">
              <a:latin typeface="Times New Roman" pitchFamily="18" charset="0"/>
              <a:cs typeface="Calibri" pitchFamily="34" charset="0"/>
            </a:endParaRPr>
          </a:p>
        </p:txBody>
      </p:sp>
      <p:grpSp>
        <p:nvGrpSpPr>
          <p:cNvPr id="4" name="Group 3"/>
          <p:cNvGrpSpPr>
            <a:grpSpLocks/>
          </p:cNvGrpSpPr>
          <p:nvPr/>
        </p:nvGrpSpPr>
        <p:grpSpPr bwMode="auto">
          <a:xfrm>
            <a:off x="996950" y="2649538"/>
            <a:ext cx="3132138" cy="1905000"/>
            <a:chOff x="623455" y="2648872"/>
            <a:chExt cx="3131792" cy="1905309"/>
          </a:xfrm>
        </p:grpSpPr>
        <p:sp>
          <p:nvSpPr>
            <p:cNvPr id="17" name="Rectangle 16"/>
            <p:cNvSpPr/>
            <p:nvPr/>
          </p:nvSpPr>
          <p:spPr>
            <a:xfrm>
              <a:off x="1473490" y="2648872"/>
              <a:ext cx="2281757" cy="1789432"/>
            </a:xfrm>
            <a:prstGeom prst="rect">
              <a:avLst/>
            </a:prstGeom>
            <a:blipFill>
              <a:blip r:embed="rId4"/>
              <a:srcRect/>
              <a:stretch>
                <a:fillRect l="-19000" r="-19000"/>
              </a:stretch>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18" name="Freeform 17"/>
            <p:cNvSpPr/>
            <p:nvPr/>
          </p:nvSpPr>
          <p:spPr>
            <a:xfrm>
              <a:off x="623455" y="3401118"/>
              <a:ext cx="1236630" cy="1153063"/>
            </a:xfrm>
            <a:custGeom>
              <a:avLst/>
              <a:gdLst>
                <a:gd name="connsiteX0" fmla="*/ 0 w 903718"/>
                <a:gd name="connsiteY0" fmla="*/ 0 h 903718"/>
                <a:gd name="connsiteX1" fmla="*/ 903718 w 903718"/>
                <a:gd name="connsiteY1" fmla="*/ 0 h 903718"/>
                <a:gd name="connsiteX2" fmla="*/ 903718 w 903718"/>
                <a:gd name="connsiteY2" fmla="*/ 903718 h 903718"/>
                <a:gd name="connsiteX3" fmla="*/ 0 w 903718"/>
                <a:gd name="connsiteY3" fmla="*/ 903718 h 903718"/>
                <a:gd name="connsiteX4" fmla="*/ 0 w 903718"/>
                <a:gd name="connsiteY4" fmla="*/ 0 h 9037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3718" h="903718">
                  <a:moveTo>
                    <a:pt x="0" y="0"/>
                  </a:moveTo>
                  <a:lnTo>
                    <a:pt x="903718" y="0"/>
                  </a:lnTo>
                  <a:lnTo>
                    <a:pt x="903718" y="903718"/>
                  </a:lnTo>
                  <a:lnTo>
                    <a:pt x="0" y="903718"/>
                  </a:lnTo>
                  <a:lnTo>
                    <a:pt x="0" y="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accent2"/>
            </a:lnRef>
            <a:fillRef idx="3">
              <a:schemeClr val="accent2"/>
            </a:fillRef>
            <a:effectRef idx="3">
              <a:schemeClr val="accent2"/>
            </a:effectRef>
            <a:fontRef idx="minor">
              <a:schemeClr val="lt1"/>
            </a:fontRef>
          </p:style>
          <p:txBody>
            <a:bodyPr lIns="76200" tIns="76200" rIns="76200" bIns="76200" spcCol="1270" anchor="ctr"/>
            <a:lstStyle/>
            <a:p>
              <a:pPr algn="ctr" defTabSz="889000" fontAlgn="auto">
                <a:lnSpc>
                  <a:spcPct val="90000"/>
                </a:lnSpc>
                <a:spcAft>
                  <a:spcPct val="35000"/>
                </a:spcAft>
                <a:defRPr/>
              </a:pPr>
              <a:r>
                <a:rPr lang="vi-VN" sz="2000" i="1" dirty="0">
                  <a:latin typeface="+mj-lt"/>
                </a:rPr>
                <a:t>+ Một ngày trong trẻo, sáng sủa</a:t>
              </a:r>
              <a:endParaRPr lang="en-US" sz="2000" dirty="0">
                <a:latin typeface="+mj-lt"/>
              </a:endParaRPr>
            </a:p>
          </p:txBody>
        </p:sp>
      </p:grpSp>
      <p:grpSp>
        <p:nvGrpSpPr>
          <p:cNvPr id="6" name="Group 5"/>
          <p:cNvGrpSpPr>
            <a:grpSpLocks/>
          </p:cNvGrpSpPr>
          <p:nvPr/>
        </p:nvGrpSpPr>
        <p:grpSpPr bwMode="auto">
          <a:xfrm>
            <a:off x="4530725" y="2649538"/>
            <a:ext cx="3130550" cy="1905000"/>
            <a:chOff x="4156032" y="2648872"/>
            <a:chExt cx="3131792" cy="1905309"/>
          </a:xfrm>
        </p:grpSpPr>
        <p:sp>
          <p:nvSpPr>
            <p:cNvPr id="19" name="Rectangle 18"/>
            <p:cNvSpPr/>
            <p:nvPr/>
          </p:nvSpPr>
          <p:spPr>
            <a:xfrm>
              <a:off x="5006067" y="2648872"/>
              <a:ext cx="2281757" cy="1789432"/>
            </a:xfrm>
            <a:prstGeom prst="rect">
              <a:avLst/>
            </a:prstGeom>
            <a:blipFill>
              <a:blip r:embed="rId5"/>
              <a:srcRect/>
              <a:stretch>
                <a:fillRect l="-17000" r="-17000"/>
              </a:stretch>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20" name="Freeform 19"/>
            <p:cNvSpPr/>
            <p:nvPr/>
          </p:nvSpPr>
          <p:spPr>
            <a:xfrm>
              <a:off x="4156032" y="3401118"/>
              <a:ext cx="1236630" cy="1153063"/>
            </a:xfrm>
            <a:custGeom>
              <a:avLst/>
              <a:gdLst>
                <a:gd name="connsiteX0" fmla="*/ 0 w 903718"/>
                <a:gd name="connsiteY0" fmla="*/ 0 h 903718"/>
                <a:gd name="connsiteX1" fmla="*/ 903718 w 903718"/>
                <a:gd name="connsiteY1" fmla="*/ 0 h 903718"/>
                <a:gd name="connsiteX2" fmla="*/ 903718 w 903718"/>
                <a:gd name="connsiteY2" fmla="*/ 903718 h 903718"/>
                <a:gd name="connsiteX3" fmla="*/ 0 w 903718"/>
                <a:gd name="connsiteY3" fmla="*/ 903718 h 903718"/>
                <a:gd name="connsiteX4" fmla="*/ 0 w 903718"/>
                <a:gd name="connsiteY4" fmla="*/ 0 h 9037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3718" h="903718">
                  <a:moveTo>
                    <a:pt x="0" y="0"/>
                  </a:moveTo>
                  <a:lnTo>
                    <a:pt x="903718" y="0"/>
                  </a:lnTo>
                  <a:lnTo>
                    <a:pt x="903718" y="903718"/>
                  </a:lnTo>
                  <a:lnTo>
                    <a:pt x="0" y="903718"/>
                  </a:lnTo>
                  <a:lnTo>
                    <a:pt x="0" y="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accent2"/>
            </a:lnRef>
            <a:fillRef idx="3">
              <a:schemeClr val="accent2"/>
            </a:fillRef>
            <a:effectRef idx="3">
              <a:schemeClr val="accent2"/>
            </a:effectRef>
            <a:fontRef idx="minor">
              <a:schemeClr val="lt1"/>
            </a:fontRef>
          </p:style>
          <p:txBody>
            <a:bodyPr lIns="76200" tIns="76200" rIns="76200" bIns="76200" spcCol="1270" anchor="ctr"/>
            <a:lstStyle/>
            <a:p>
              <a:pPr algn="ctr" defTabSz="889000" fontAlgn="auto">
                <a:lnSpc>
                  <a:spcPct val="90000"/>
                </a:lnSpc>
                <a:spcAft>
                  <a:spcPct val="35000"/>
                </a:spcAft>
                <a:defRPr/>
              </a:pPr>
              <a:r>
                <a:rPr lang="vi-VN" sz="2000" i="1" dirty="0">
                  <a:latin typeface="+mj-lt"/>
                </a:rPr>
                <a:t>+ Cây thêm xanh mượt</a:t>
              </a:r>
              <a:endParaRPr lang="en-US" sz="2000" dirty="0">
                <a:latin typeface="+mj-lt"/>
              </a:endParaRPr>
            </a:p>
          </p:txBody>
        </p:sp>
      </p:grpSp>
      <p:grpSp>
        <p:nvGrpSpPr>
          <p:cNvPr id="8" name="Group 7"/>
          <p:cNvGrpSpPr>
            <a:grpSpLocks/>
          </p:cNvGrpSpPr>
          <p:nvPr/>
        </p:nvGrpSpPr>
        <p:grpSpPr bwMode="auto">
          <a:xfrm>
            <a:off x="8062913" y="2649538"/>
            <a:ext cx="3132137" cy="1905000"/>
            <a:chOff x="7688608" y="2648872"/>
            <a:chExt cx="3131792" cy="1905309"/>
          </a:xfrm>
        </p:grpSpPr>
        <p:sp>
          <p:nvSpPr>
            <p:cNvPr id="21" name="Rectangle 20"/>
            <p:cNvSpPr/>
            <p:nvPr/>
          </p:nvSpPr>
          <p:spPr>
            <a:xfrm>
              <a:off x="8538643" y="2648872"/>
              <a:ext cx="2281757" cy="1789432"/>
            </a:xfrm>
            <a:prstGeom prst="rect">
              <a:avLst/>
            </a:prstGeom>
            <a:blipFill>
              <a:blip r:embed="rId6"/>
              <a:srcRect/>
              <a:stretch>
                <a:fillRect l="-15000" r="-15000"/>
              </a:stretch>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22" name="Freeform 21"/>
            <p:cNvSpPr/>
            <p:nvPr/>
          </p:nvSpPr>
          <p:spPr>
            <a:xfrm>
              <a:off x="7688608" y="3401118"/>
              <a:ext cx="1236630" cy="1153063"/>
            </a:xfrm>
            <a:custGeom>
              <a:avLst/>
              <a:gdLst>
                <a:gd name="connsiteX0" fmla="*/ 0 w 903718"/>
                <a:gd name="connsiteY0" fmla="*/ 0 h 903718"/>
                <a:gd name="connsiteX1" fmla="*/ 903718 w 903718"/>
                <a:gd name="connsiteY1" fmla="*/ 0 h 903718"/>
                <a:gd name="connsiteX2" fmla="*/ 903718 w 903718"/>
                <a:gd name="connsiteY2" fmla="*/ 903718 h 903718"/>
                <a:gd name="connsiteX3" fmla="*/ 0 w 903718"/>
                <a:gd name="connsiteY3" fmla="*/ 903718 h 903718"/>
                <a:gd name="connsiteX4" fmla="*/ 0 w 903718"/>
                <a:gd name="connsiteY4" fmla="*/ 0 h 9037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3718" h="903718">
                  <a:moveTo>
                    <a:pt x="0" y="0"/>
                  </a:moveTo>
                  <a:lnTo>
                    <a:pt x="903718" y="0"/>
                  </a:lnTo>
                  <a:lnTo>
                    <a:pt x="903718" y="903718"/>
                  </a:lnTo>
                  <a:lnTo>
                    <a:pt x="0" y="903718"/>
                  </a:lnTo>
                  <a:lnTo>
                    <a:pt x="0" y="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accent2"/>
            </a:lnRef>
            <a:fillRef idx="3">
              <a:schemeClr val="accent2"/>
            </a:fillRef>
            <a:effectRef idx="3">
              <a:schemeClr val="accent2"/>
            </a:effectRef>
            <a:fontRef idx="minor">
              <a:schemeClr val="lt1"/>
            </a:fontRef>
          </p:style>
          <p:txBody>
            <a:bodyPr lIns="76200" tIns="76200" rIns="76200" bIns="76200" spcCol="1270" anchor="ctr"/>
            <a:lstStyle/>
            <a:p>
              <a:pPr algn="ctr" defTabSz="889000" fontAlgn="auto">
                <a:lnSpc>
                  <a:spcPct val="90000"/>
                </a:lnSpc>
                <a:spcAft>
                  <a:spcPct val="35000"/>
                </a:spcAft>
                <a:defRPr/>
              </a:pPr>
              <a:r>
                <a:rPr lang="vi-VN" sz="2000" i="1" dirty="0">
                  <a:latin typeface="+mj-lt"/>
                </a:rPr>
                <a:t>+ Nước biển lam biếc đậm đà hơn</a:t>
              </a:r>
              <a:endParaRPr lang="en-US" sz="2000" dirty="0">
                <a:latin typeface="+mj-lt"/>
              </a:endParaRPr>
            </a:p>
          </p:txBody>
        </p:sp>
      </p:grpSp>
      <p:grpSp>
        <p:nvGrpSpPr>
          <p:cNvPr id="9" name="Group 8"/>
          <p:cNvGrpSpPr>
            <a:grpSpLocks/>
          </p:cNvGrpSpPr>
          <p:nvPr/>
        </p:nvGrpSpPr>
        <p:grpSpPr bwMode="auto">
          <a:xfrm>
            <a:off x="2763838" y="4765675"/>
            <a:ext cx="3132137" cy="1919288"/>
            <a:chOff x="2389743" y="4765651"/>
            <a:chExt cx="3131793" cy="1919163"/>
          </a:xfrm>
        </p:grpSpPr>
        <p:sp>
          <p:nvSpPr>
            <p:cNvPr id="23" name="Rectangle 22"/>
            <p:cNvSpPr/>
            <p:nvPr/>
          </p:nvSpPr>
          <p:spPr>
            <a:xfrm>
              <a:off x="3239779" y="4765651"/>
              <a:ext cx="2281757" cy="1789432"/>
            </a:xfrm>
            <a:prstGeom prst="rect">
              <a:avLst/>
            </a:prstGeom>
            <a:blipFill>
              <a:blip r:embed="rId7"/>
              <a:srcRect/>
              <a:stretch>
                <a:fillRect l="-36000" r="-36000"/>
              </a:stretch>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24" name="Freeform 23"/>
            <p:cNvSpPr/>
            <p:nvPr/>
          </p:nvSpPr>
          <p:spPr>
            <a:xfrm>
              <a:off x="2389743" y="5531751"/>
              <a:ext cx="1236630" cy="1153063"/>
            </a:xfrm>
            <a:custGeom>
              <a:avLst/>
              <a:gdLst>
                <a:gd name="connsiteX0" fmla="*/ 0 w 903718"/>
                <a:gd name="connsiteY0" fmla="*/ 0 h 903718"/>
                <a:gd name="connsiteX1" fmla="*/ 903718 w 903718"/>
                <a:gd name="connsiteY1" fmla="*/ 0 h 903718"/>
                <a:gd name="connsiteX2" fmla="*/ 903718 w 903718"/>
                <a:gd name="connsiteY2" fmla="*/ 903718 h 903718"/>
                <a:gd name="connsiteX3" fmla="*/ 0 w 903718"/>
                <a:gd name="connsiteY3" fmla="*/ 903718 h 903718"/>
                <a:gd name="connsiteX4" fmla="*/ 0 w 903718"/>
                <a:gd name="connsiteY4" fmla="*/ 0 h 9037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3718" h="903718">
                  <a:moveTo>
                    <a:pt x="0" y="0"/>
                  </a:moveTo>
                  <a:lnTo>
                    <a:pt x="903718" y="0"/>
                  </a:lnTo>
                  <a:lnTo>
                    <a:pt x="903718" y="903718"/>
                  </a:lnTo>
                  <a:lnTo>
                    <a:pt x="0" y="903718"/>
                  </a:lnTo>
                  <a:lnTo>
                    <a:pt x="0" y="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accent2"/>
            </a:lnRef>
            <a:fillRef idx="3">
              <a:schemeClr val="accent2"/>
            </a:fillRef>
            <a:effectRef idx="3">
              <a:schemeClr val="accent2"/>
            </a:effectRef>
            <a:fontRef idx="minor">
              <a:schemeClr val="lt1"/>
            </a:fontRef>
          </p:style>
          <p:txBody>
            <a:bodyPr lIns="76200" tIns="76200" rIns="76200" bIns="76200" spcCol="1270" anchor="ctr"/>
            <a:lstStyle/>
            <a:p>
              <a:pPr algn="ctr" defTabSz="889000" fontAlgn="auto">
                <a:lnSpc>
                  <a:spcPct val="90000"/>
                </a:lnSpc>
                <a:spcAft>
                  <a:spcPct val="35000"/>
                </a:spcAft>
                <a:defRPr/>
              </a:pPr>
              <a:r>
                <a:rPr lang="vi-VN" sz="2000" i="1" dirty="0">
                  <a:latin typeface="+mj-lt"/>
                </a:rPr>
                <a:t>+ Cát lại vàng giòn hơn</a:t>
              </a:r>
              <a:endParaRPr lang="en-US" sz="2000" dirty="0">
                <a:latin typeface="+mj-lt"/>
              </a:endParaRPr>
            </a:p>
          </p:txBody>
        </p:sp>
      </p:grpSp>
      <p:grpSp>
        <p:nvGrpSpPr>
          <p:cNvPr id="10" name="Group 9"/>
          <p:cNvGrpSpPr>
            <a:grpSpLocks/>
          </p:cNvGrpSpPr>
          <p:nvPr/>
        </p:nvGrpSpPr>
        <p:grpSpPr bwMode="auto">
          <a:xfrm>
            <a:off x="6296025" y="4779963"/>
            <a:ext cx="3132138" cy="1849437"/>
            <a:chOff x="5922319" y="4779506"/>
            <a:chExt cx="3131794" cy="1849887"/>
          </a:xfrm>
        </p:grpSpPr>
        <p:sp>
          <p:nvSpPr>
            <p:cNvPr id="25" name="Rectangle 24"/>
            <p:cNvSpPr/>
            <p:nvPr/>
          </p:nvSpPr>
          <p:spPr>
            <a:xfrm>
              <a:off x="6772356" y="4779506"/>
              <a:ext cx="2281757" cy="1789432"/>
            </a:xfrm>
            <a:prstGeom prst="rect">
              <a:avLst/>
            </a:prstGeom>
            <a:blipFill>
              <a:blip r:embed="rId8"/>
              <a:srcRect/>
              <a:stretch>
                <a:fillRect l="-17000" r="-17000"/>
              </a:stretch>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26" name="Freeform 25"/>
            <p:cNvSpPr/>
            <p:nvPr/>
          </p:nvSpPr>
          <p:spPr>
            <a:xfrm>
              <a:off x="5922319" y="5476330"/>
              <a:ext cx="1236630" cy="1153063"/>
            </a:xfrm>
            <a:custGeom>
              <a:avLst/>
              <a:gdLst>
                <a:gd name="connsiteX0" fmla="*/ 0 w 903718"/>
                <a:gd name="connsiteY0" fmla="*/ 0 h 903718"/>
                <a:gd name="connsiteX1" fmla="*/ 903718 w 903718"/>
                <a:gd name="connsiteY1" fmla="*/ 0 h 903718"/>
                <a:gd name="connsiteX2" fmla="*/ 903718 w 903718"/>
                <a:gd name="connsiteY2" fmla="*/ 903718 h 903718"/>
                <a:gd name="connsiteX3" fmla="*/ 0 w 903718"/>
                <a:gd name="connsiteY3" fmla="*/ 903718 h 903718"/>
                <a:gd name="connsiteX4" fmla="*/ 0 w 903718"/>
                <a:gd name="connsiteY4" fmla="*/ 0 h 9037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3718" h="903718">
                  <a:moveTo>
                    <a:pt x="0" y="0"/>
                  </a:moveTo>
                  <a:lnTo>
                    <a:pt x="903718" y="0"/>
                  </a:lnTo>
                  <a:lnTo>
                    <a:pt x="903718" y="903718"/>
                  </a:lnTo>
                  <a:lnTo>
                    <a:pt x="0" y="903718"/>
                  </a:lnTo>
                  <a:lnTo>
                    <a:pt x="0" y="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accent2"/>
            </a:lnRef>
            <a:fillRef idx="3">
              <a:schemeClr val="accent2"/>
            </a:fillRef>
            <a:effectRef idx="3">
              <a:schemeClr val="accent2"/>
            </a:effectRef>
            <a:fontRef idx="minor">
              <a:schemeClr val="lt1"/>
            </a:fontRef>
          </p:style>
          <p:txBody>
            <a:bodyPr lIns="76200" tIns="76200" rIns="76200" bIns="76200" spcCol="1270" anchor="ctr"/>
            <a:lstStyle/>
            <a:p>
              <a:pPr algn="ctr" defTabSz="889000" fontAlgn="auto">
                <a:lnSpc>
                  <a:spcPct val="90000"/>
                </a:lnSpc>
                <a:spcAft>
                  <a:spcPct val="35000"/>
                </a:spcAft>
                <a:defRPr/>
              </a:pPr>
              <a:r>
                <a:rPr lang="vi-VN" sz="2000" i="1" dirty="0">
                  <a:latin typeface="+mj-lt"/>
                </a:rPr>
                <a:t>+ Lưới nặng mẻ cá giã đôi</a:t>
              </a:r>
              <a:endParaRPr lang="en-US" sz="2000" dirty="0">
                <a:latin typeface="+mj-lt"/>
              </a:endParaRPr>
            </a:p>
          </p:txBody>
        </p:sp>
      </p:gr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1000"/>
                                        <p:tgtEl>
                                          <p:spTgt spid="8"/>
                                        </p:tgtEl>
                                      </p:cBhvr>
                                    </p:animEffect>
                                    <p:anim calcmode="lin" valueType="num">
                                      <p:cBhvr>
                                        <p:cTn id="29" dur="1000" fill="hold"/>
                                        <p:tgtEl>
                                          <p:spTgt spid="8"/>
                                        </p:tgtEl>
                                        <p:attrNameLst>
                                          <p:attrName>ppt_x</p:attrName>
                                        </p:attrNameLst>
                                      </p:cBhvr>
                                      <p:tavLst>
                                        <p:tav tm="0">
                                          <p:val>
                                            <p:strVal val="#ppt_x"/>
                                          </p:val>
                                        </p:tav>
                                        <p:tav tm="100000">
                                          <p:val>
                                            <p:strVal val="#ppt_x"/>
                                          </p:val>
                                        </p:tav>
                                      </p:tavLst>
                                    </p:anim>
                                    <p:anim calcmode="lin" valueType="num">
                                      <p:cBhvr>
                                        <p:cTn id="3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1000"/>
                                        <p:tgtEl>
                                          <p:spTgt spid="9"/>
                                        </p:tgtEl>
                                      </p:cBhvr>
                                    </p:animEffect>
                                    <p:anim calcmode="lin" valueType="num">
                                      <p:cBhvr>
                                        <p:cTn id="36" dur="1000" fill="hold"/>
                                        <p:tgtEl>
                                          <p:spTgt spid="9"/>
                                        </p:tgtEl>
                                        <p:attrNameLst>
                                          <p:attrName>ppt_x</p:attrName>
                                        </p:attrNameLst>
                                      </p:cBhvr>
                                      <p:tavLst>
                                        <p:tav tm="0">
                                          <p:val>
                                            <p:strVal val="#ppt_x"/>
                                          </p:val>
                                        </p:tav>
                                        <p:tav tm="100000">
                                          <p:val>
                                            <p:strVal val="#ppt_x"/>
                                          </p:val>
                                        </p:tav>
                                      </p:tavLst>
                                    </p:anim>
                                    <p:anim calcmode="lin" valueType="num">
                                      <p:cBhvr>
                                        <p:cTn id="37"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fade">
                                      <p:cBhvr>
                                        <p:cTn id="42" dur="1000"/>
                                        <p:tgtEl>
                                          <p:spTgt spid="10"/>
                                        </p:tgtEl>
                                      </p:cBhvr>
                                    </p:animEffect>
                                    <p:anim calcmode="lin" valueType="num">
                                      <p:cBhvr>
                                        <p:cTn id="43" dur="1000" fill="hold"/>
                                        <p:tgtEl>
                                          <p:spTgt spid="10"/>
                                        </p:tgtEl>
                                        <p:attrNameLst>
                                          <p:attrName>ppt_x</p:attrName>
                                        </p:attrNameLst>
                                      </p:cBhvr>
                                      <p:tavLst>
                                        <p:tav tm="0">
                                          <p:val>
                                            <p:strVal val="#ppt_x"/>
                                          </p:val>
                                        </p:tav>
                                        <p:tav tm="100000">
                                          <p:val>
                                            <p:strVal val="#ppt_x"/>
                                          </p:val>
                                        </p:tav>
                                      </p:tavLst>
                                    </p:anim>
                                    <p:anim calcmode="lin" valueType="num">
                                      <p:cBhvr>
                                        <p:cTn id="4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1" name="Picture 4"/>
          <p:cNvPicPr>
            <a:picLocks noChangeAspect="1"/>
          </p:cNvPicPr>
          <p:nvPr/>
        </p:nvPicPr>
        <p:blipFill>
          <a:blip r:embed="rId3"/>
          <a:srcRect/>
          <a:stretch>
            <a:fillRect/>
          </a:stretch>
        </p:blipFill>
        <p:spPr bwMode="auto">
          <a:xfrm>
            <a:off x="0" y="0"/>
            <a:ext cx="12192000" cy="6858000"/>
          </a:xfrm>
          <a:prstGeom prst="rect">
            <a:avLst/>
          </a:prstGeom>
          <a:noFill/>
          <a:ln w="9525">
            <a:noFill/>
            <a:miter lim="800000"/>
            <a:headEnd/>
            <a:tailEnd/>
          </a:ln>
        </p:spPr>
      </p:pic>
      <p:sp>
        <p:nvSpPr>
          <p:cNvPr id="51202" name="Rectangle 6"/>
          <p:cNvSpPr>
            <a:spLocks noChangeArrowheads="1"/>
          </p:cNvSpPr>
          <p:nvPr/>
        </p:nvSpPr>
        <p:spPr bwMode="auto">
          <a:xfrm>
            <a:off x="2563813" y="0"/>
            <a:ext cx="6096000" cy="954088"/>
          </a:xfrm>
          <a:prstGeom prst="rect">
            <a:avLst/>
          </a:prstGeom>
          <a:noFill/>
          <a:ln w="9525">
            <a:noFill/>
            <a:miter lim="800000"/>
            <a:headEnd/>
            <a:tailEnd/>
          </a:ln>
        </p:spPr>
        <p:txBody>
          <a:bodyPr>
            <a:spAutoFit/>
          </a:bodyPr>
          <a:lstStyle/>
          <a:p>
            <a:pPr algn="ctr">
              <a:tabLst>
                <a:tab pos="1385888" algn="l"/>
              </a:tabLst>
            </a:pPr>
            <a:r>
              <a:rPr lang="en-US" sz="3200" b="1" i="1">
                <a:solidFill>
                  <a:srgbClr val="203864"/>
                </a:solidFill>
                <a:latin typeface="Times New Roman" pitchFamily="18" charset="0"/>
                <a:cs typeface="Times New Roman" pitchFamily="18" charset="0"/>
              </a:rPr>
              <a:t>Cô Tô</a:t>
            </a:r>
            <a:endParaRPr lang="en-US" sz="3200">
              <a:solidFill>
                <a:srgbClr val="203864"/>
              </a:solidFill>
              <a:latin typeface="Times New Roman" pitchFamily="18" charset="0"/>
              <a:cs typeface="Times New Roman" pitchFamily="18" charset="0"/>
            </a:endParaRPr>
          </a:p>
          <a:p>
            <a:pPr algn="ctr">
              <a:tabLst>
                <a:tab pos="1385888" algn="l"/>
              </a:tabLst>
            </a:pPr>
            <a:r>
              <a:rPr lang="en-US" sz="2400" b="1" i="1">
                <a:solidFill>
                  <a:srgbClr val="000000"/>
                </a:solidFill>
                <a:latin typeface="Times New Roman" pitchFamily="18" charset="0"/>
                <a:ea typeface="MS Mincho" pitchFamily="49" charset="-128"/>
              </a:rPr>
              <a:t>                                         </a:t>
            </a:r>
            <a:r>
              <a:rPr lang="en-US" sz="2400">
                <a:solidFill>
                  <a:srgbClr val="385723"/>
                </a:solidFill>
                <a:latin typeface="Times New Roman" pitchFamily="18" charset="0"/>
                <a:ea typeface="MS Mincho" pitchFamily="49" charset="-128"/>
              </a:rPr>
              <a:t>(Nguyễn Tuân)</a:t>
            </a:r>
            <a:endParaRPr lang="en-US" sz="2400">
              <a:solidFill>
                <a:srgbClr val="385723"/>
              </a:solidFill>
              <a:latin typeface="Times New Roman" pitchFamily="18" charset="0"/>
              <a:cs typeface="Times New Roman" pitchFamily="18" charset="0"/>
            </a:endParaRPr>
          </a:p>
        </p:txBody>
      </p:sp>
      <p:sp>
        <p:nvSpPr>
          <p:cNvPr id="51203" name="Rectangle 11"/>
          <p:cNvSpPr>
            <a:spLocks noChangeArrowheads="1"/>
          </p:cNvSpPr>
          <p:nvPr/>
        </p:nvSpPr>
        <p:spPr bwMode="auto">
          <a:xfrm>
            <a:off x="1417638" y="739775"/>
            <a:ext cx="6096000" cy="954088"/>
          </a:xfrm>
          <a:prstGeom prst="rect">
            <a:avLst/>
          </a:prstGeom>
          <a:noFill/>
          <a:ln w="9525">
            <a:noFill/>
            <a:miter lim="800000"/>
            <a:headEnd/>
            <a:tailEnd/>
          </a:ln>
        </p:spPr>
        <p:txBody>
          <a:bodyPr>
            <a:spAutoFit/>
          </a:bodyPr>
          <a:lstStyle/>
          <a:p>
            <a:r>
              <a:rPr lang="en-US" sz="2800" b="1">
                <a:solidFill>
                  <a:srgbClr val="000000"/>
                </a:solidFill>
                <a:latin typeface="Times New Roman" pitchFamily="18" charset="0"/>
                <a:cs typeface="Times New Roman" pitchFamily="18" charset="0"/>
              </a:rPr>
              <a:t>II. </a:t>
            </a:r>
            <a:r>
              <a:rPr lang="en-US" sz="2800" b="1">
                <a:solidFill>
                  <a:srgbClr val="000000"/>
                </a:solidFill>
                <a:latin typeface="Times New Roman" pitchFamily="18" charset="0"/>
                <a:ea typeface="MS Mincho" pitchFamily="49" charset="-128"/>
              </a:rPr>
              <a:t>Đọc- hiểu văn bản.</a:t>
            </a:r>
            <a:endParaRPr lang="en-US" sz="2800">
              <a:solidFill>
                <a:srgbClr val="000000"/>
              </a:solidFill>
              <a:latin typeface="Times New Roman" pitchFamily="18" charset="0"/>
              <a:cs typeface="Times New Roman" pitchFamily="18" charset="0"/>
            </a:endParaRPr>
          </a:p>
          <a:p>
            <a:r>
              <a:rPr lang="en-US" sz="2800" b="1">
                <a:solidFill>
                  <a:srgbClr val="000000"/>
                </a:solidFill>
                <a:latin typeface="Times New Roman" pitchFamily="18" charset="0"/>
                <a:ea typeface="MS Mincho" pitchFamily="49" charset="-128"/>
              </a:rPr>
              <a:t>1. Vẻ đẹp của cảnh Cô Tô</a:t>
            </a:r>
            <a:endParaRPr lang="en-US" sz="2800">
              <a:solidFill>
                <a:srgbClr val="000000"/>
              </a:solidFill>
              <a:latin typeface="Times New Roman" pitchFamily="18" charset="0"/>
              <a:cs typeface="Times New Roman" pitchFamily="18" charset="0"/>
            </a:endParaRPr>
          </a:p>
        </p:txBody>
      </p:sp>
      <p:sp>
        <p:nvSpPr>
          <p:cNvPr id="51204" name="Rectangle 2"/>
          <p:cNvSpPr>
            <a:spLocks noChangeArrowheads="1"/>
          </p:cNvSpPr>
          <p:nvPr/>
        </p:nvSpPr>
        <p:spPr bwMode="auto">
          <a:xfrm>
            <a:off x="407988" y="1590675"/>
            <a:ext cx="5602287" cy="523875"/>
          </a:xfrm>
          <a:prstGeom prst="rect">
            <a:avLst/>
          </a:prstGeom>
          <a:noFill/>
          <a:ln w="9525">
            <a:noFill/>
            <a:miter lim="800000"/>
            <a:headEnd/>
            <a:tailEnd/>
          </a:ln>
        </p:spPr>
        <p:txBody>
          <a:bodyPr wrap="none">
            <a:spAutoFit/>
          </a:bodyPr>
          <a:lstStyle/>
          <a:p>
            <a:r>
              <a:rPr lang="en-US" sz="2800" b="1">
                <a:solidFill>
                  <a:srgbClr val="000000"/>
                </a:solidFill>
                <a:latin typeface="Times New Roman" pitchFamily="18" charset="0"/>
                <a:ea typeface="MS Mincho" pitchFamily="49" charset="-128"/>
              </a:rPr>
              <a:t>a. Cảnh Cô Tô trong trận bão biển:</a:t>
            </a:r>
            <a:endParaRPr lang="en-US" sz="2800">
              <a:solidFill>
                <a:srgbClr val="000000"/>
              </a:solidFill>
              <a:latin typeface="Times New Roman" pitchFamily="18" charset="0"/>
              <a:cs typeface="Times New Roman" pitchFamily="18" charset="0"/>
            </a:endParaRPr>
          </a:p>
        </p:txBody>
      </p:sp>
      <p:sp>
        <p:nvSpPr>
          <p:cNvPr id="2" name="Rectangle 1"/>
          <p:cNvSpPr>
            <a:spLocks noChangeArrowheads="1"/>
          </p:cNvSpPr>
          <p:nvPr/>
        </p:nvSpPr>
        <p:spPr bwMode="auto">
          <a:xfrm>
            <a:off x="407988" y="2049463"/>
            <a:ext cx="7212012" cy="523875"/>
          </a:xfrm>
          <a:prstGeom prst="rect">
            <a:avLst/>
          </a:prstGeom>
          <a:noFill/>
          <a:ln w="9525">
            <a:noFill/>
            <a:miter lim="800000"/>
            <a:headEnd/>
            <a:tailEnd/>
          </a:ln>
        </p:spPr>
        <p:txBody>
          <a:bodyPr wrap="none">
            <a:spAutoFit/>
          </a:bodyPr>
          <a:lstStyle/>
          <a:p>
            <a:pPr marL="30163" algn="just">
              <a:spcAft>
                <a:spcPts val="1200"/>
              </a:spcAft>
            </a:pPr>
            <a:r>
              <a:rPr lang="en-US" sz="2800" b="1">
                <a:solidFill>
                  <a:srgbClr val="000000"/>
                </a:solidFill>
                <a:latin typeface="Times New Roman" pitchFamily="18" charset="0"/>
                <a:cs typeface="Calibri" pitchFamily="34" charset="0"/>
              </a:rPr>
              <a:t>b. V</a:t>
            </a:r>
            <a:r>
              <a:rPr lang="vi-VN" sz="2800" b="1">
                <a:solidFill>
                  <a:srgbClr val="000000"/>
                </a:solidFill>
                <a:latin typeface="Times New Roman" pitchFamily="18" charset="0"/>
                <a:cs typeface="Calibri" pitchFamily="34" charset="0"/>
              </a:rPr>
              <a:t>ẻ đẹp của Cô Tô sau khi trận bão đi qua</a:t>
            </a:r>
            <a:r>
              <a:rPr lang="en-US" sz="2800" b="1">
                <a:solidFill>
                  <a:srgbClr val="000000"/>
                </a:solidFill>
                <a:latin typeface="Times New Roman" pitchFamily="18" charset="0"/>
                <a:cs typeface="Calibri" pitchFamily="34" charset="0"/>
              </a:rPr>
              <a:t> :</a:t>
            </a:r>
            <a:endParaRPr lang="en-US" sz="2800">
              <a:solidFill>
                <a:srgbClr val="000000"/>
              </a:solidFill>
              <a:latin typeface="Times New Roman" pitchFamily="18" charset="0"/>
              <a:cs typeface="Calibri" pitchFamily="34" charset="0"/>
            </a:endParaRPr>
          </a:p>
        </p:txBody>
      </p:sp>
      <p:pic>
        <p:nvPicPr>
          <p:cNvPr id="6" name="Picture 5"/>
          <p:cNvPicPr>
            <a:picLocks noChangeAspect="1"/>
          </p:cNvPicPr>
          <p:nvPr/>
        </p:nvPicPr>
        <p:blipFill rotWithShape="1">
          <a:blip r:embed="rId4"/>
          <a:srcRect l="24736" t="1671" r="-24736" b="-1671"/>
          <a:stretch/>
        </p:blipFill>
        <p:spPr>
          <a:xfrm>
            <a:off x="3943339" y="2705386"/>
            <a:ext cx="4590962" cy="335043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scene3d>
            <a:camera prst="orthographicFront"/>
            <a:lightRig rig="threePt" dir="t"/>
          </a:scene3d>
          <a:sp3d>
            <a:bevelT w="101600" prst="riblet"/>
          </a:sp3d>
        </p:spPr>
      </p:pic>
      <p:sp>
        <p:nvSpPr>
          <p:cNvPr id="9" name="Rectangle 8"/>
          <p:cNvSpPr/>
          <p:nvPr/>
        </p:nvSpPr>
        <p:spPr>
          <a:xfrm>
            <a:off x="873155" y="2639501"/>
            <a:ext cx="2962581" cy="3416320"/>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accent2"/>
          </a:lnRef>
          <a:fillRef idx="3">
            <a:schemeClr val="accent2"/>
          </a:fillRef>
          <a:effectRef idx="3">
            <a:schemeClr val="accent2"/>
          </a:effectRef>
          <a:fontRef idx="minor">
            <a:schemeClr val="lt1"/>
          </a:fontRef>
        </p:style>
        <p:txBody>
          <a:bodyPr>
            <a:spAutoFit/>
          </a:bodyPr>
          <a:lstStyle/>
          <a:p>
            <a:pPr marL="30163" algn="just">
              <a:spcAft>
                <a:spcPts val="1200"/>
              </a:spcAft>
            </a:pPr>
            <a:r>
              <a:rPr lang="en-US" sz="2400" b="1">
                <a:solidFill>
                  <a:srgbClr val="FFFFFF"/>
                </a:solidFill>
                <a:latin typeface="Times New Roman" pitchFamily="18" charset="0"/>
                <a:cs typeface="Calibri" pitchFamily="34" charset="0"/>
              </a:rPr>
              <a:t>Ngôn ngữ</a:t>
            </a:r>
            <a:r>
              <a:rPr lang="vi-VN" sz="2400" b="1">
                <a:solidFill>
                  <a:srgbClr val="FFFFFF"/>
                </a:solidFill>
                <a:latin typeface="Times New Roman" pitchFamily="18" charset="0"/>
                <a:cs typeface="Calibri" pitchFamily="34" charset="0"/>
              </a:rPr>
              <a:t> miêu tả</a:t>
            </a:r>
            <a:r>
              <a:rPr lang="vi-VN" sz="2400">
                <a:solidFill>
                  <a:srgbClr val="FFFFFF"/>
                </a:solidFill>
                <a:latin typeface="Times New Roman" pitchFamily="18" charset="0"/>
                <a:cs typeface="Calibri" pitchFamily="34" charset="0"/>
              </a:rPr>
              <a:t> màu sắc, ánh sáng: trong trẻo, xanh mượt, lam biếc, vàng giòn</a:t>
            </a:r>
            <a:r>
              <a:rPr lang="en-US" sz="2400">
                <a:solidFill>
                  <a:srgbClr val="FFFFFF"/>
                </a:solidFill>
                <a:latin typeface="Times New Roman" pitchFamily="18" charset="0"/>
                <a:cs typeface="Calibri" pitchFamily="34" charset="0"/>
              </a:rPr>
              <a:t>. Đó là ngôn từ </a:t>
            </a:r>
            <a:r>
              <a:rPr lang="en-US" sz="2400" b="1">
                <a:solidFill>
                  <a:srgbClr val="FFFFFF"/>
                </a:solidFill>
                <a:latin typeface="Times New Roman" pitchFamily="18" charset="0"/>
                <a:cs typeface="Calibri" pitchFamily="34" charset="0"/>
              </a:rPr>
              <a:t>chọn lựa tinh tế, gợi cảm</a:t>
            </a:r>
            <a:r>
              <a:rPr lang="en-US" sz="2400">
                <a:solidFill>
                  <a:srgbClr val="FFFFFF"/>
                </a:solidFill>
                <a:latin typeface="Times New Roman" pitchFamily="18" charset="0"/>
                <a:cs typeface="Calibri" pitchFamily="34" charset="0"/>
              </a:rPr>
              <a:t>, </a:t>
            </a:r>
            <a:r>
              <a:rPr lang="en-US" sz="2400" b="1">
                <a:solidFill>
                  <a:srgbClr val="FFFFFF"/>
                </a:solidFill>
                <a:latin typeface="Times New Roman" pitchFamily="18" charset="0"/>
                <a:cs typeface="Calibri" pitchFamily="34" charset="0"/>
              </a:rPr>
              <a:t>chau truốt</a:t>
            </a:r>
            <a:r>
              <a:rPr lang="en-US" sz="2400">
                <a:solidFill>
                  <a:srgbClr val="FFFFFF"/>
                </a:solidFill>
                <a:latin typeface="Times New Roman" pitchFamily="18" charset="0"/>
                <a:cs typeface="Calibri" pitchFamily="34" charset="0"/>
              </a:rPr>
              <a:t> làm chi tiết miêu tả chân thực, sống động.</a:t>
            </a:r>
          </a:p>
        </p:txBody>
      </p:sp>
      <p:sp>
        <p:nvSpPr>
          <p:cNvPr id="10" name="Rectangle 9"/>
          <p:cNvSpPr/>
          <p:nvPr/>
        </p:nvSpPr>
        <p:spPr>
          <a:xfrm>
            <a:off x="7620637" y="2629396"/>
            <a:ext cx="2911544" cy="3416320"/>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accent2"/>
          </a:lnRef>
          <a:fillRef idx="3">
            <a:schemeClr val="accent2"/>
          </a:fillRef>
          <a:effectRef idx="3">
            <a:schemeClr val="accent2"/>
          </a:effectRef>
          <a:fontRef idx="minor">
            <a:schemeClr val="lt1"/>
          </a:fontRef>
        </p:style>
        <p:txBody>
          <a:bodyPr>
            <a:spAutoFit/>
          </a:bodyPr>
          <a:lstStyle/>
          <a:p>
            <a:r>
              <a:rPr lang="en-US" sz="2400" b="1">
                <a:solidFill>
                  <a:srgbClr val="FFFFFF"/>
                </a:solidFill>
                <a:latin typeface="Times New Roman" pitchFamily="18" charset="0"/>
                <a:cs typeface="Times New Roman" pitchFamily="18" charset="0"/>
              </a:rPr>
              <a:t>Cảnh Cô Tô hiện lên trong không gian rộng lớn</a:t>
            </a:r>
            <a:r>
              <a:rPr lang="en-US" sz="2400">
                <a:solidFill>
                  <a:srgbClr val="FFFFFF"/>
                </a:solidFill>
                <a:latin typeface="Times New Roman" pitchFamily="18" charset="0"/>
                <a:cs typeface="Times New Roman" pitchFamily="18" charset="0"/>
              </a:rPr>
              <a:t>: bầu trời, nước biển, cây trên núi đảo, bãi cát. </a:t>
            </a:r>
            <a:r>
              <a:rPr lang="en-US" sz="2400" b="1">
                <a:solidFill>
                  <a:srgbClr val="FFFFFF"/>
                </a:solidFill>
                <a:latin typeface="Times New Roman" pitchFamily="18" charset="0"/>
                <a:cs typeface="Times New Roman" pitchFamily="18" charset="0"/>
              </a:rPr>
              <a:t>Khung cảnh Cô Tô hiện lên bao la, kì vĩ, trong sáng, yên ả, tinh khôi</a:t>
            </a:r>
            <a:endParaRPr lang="en-US" sz="2400">
              <a:solidFill>
                <a:srgbClr val="FFFFFF"/>
              </a:solidFill>
              <a:cs typeface="Arial"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1000"/>
                                        <p:tgtEl>
                                          <p:spTgt spid="9"/>
                                        </p:tgtEl>
                                      </p:cBhvr>
                                    </p:animEffect>
                                    <p:anim calcmode="lin" valueType="num">
                                      <p:cBhvr>
                                        <p:cTn id="27" dur="1000" fill="hold"/>
                                        <p:tgtEl>
                                          <p:spTgt spid="9"/>
                                        </p:tgtEl>
                                        <p:attrNameLst>
                                          <p:attrName>ppt_x</p:attrName>
                                        </p:attrNameLst>
                                      </p:cBhvr>
                                      <p:tavLst>
                                        <p:tav tm="0">
                                          <p:val>
                                            <p:strVal val="#ppt_x"/>
                                          </p:val>
                                        </p:tav>
                                        <p:tav tm="100000">
                                          <p:val>
                                            <p:strVal val="#ppt_x"/>
                                          </p:val>
                                        </p:tav>
                                      </p:tavLst>
                                    </p:anim>
                                    <p:anim calcmode="lin" valueType="num">
                                      <p:cBhvr>
                                        <p:cTn id="28"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p:cNvPicPr>
          <p:nvPr/>
        </p:nvPicPr>
        <p:blipFill>
          <a:blip r:embed="rId2"/>
          <a:stretch>
            <a:fillRect/>
          </a:stretch>
        </p:blipFill>
        <p:spPr>
          <a:xfrm>
            <a:off x="0" y="-1"/>
            <a:ext cx="12192000" cy="68580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26626" name="Rectangle 4"/>
          <p:cNvSpPr>
            <a:spLocks noChangeArrowheads="1"/>
          </p:cNvSpPr>
          <p:nvPr/>
        </p:nvSpPr>
        <p:spPr bwMode="auto">
          <a:xfrm>
            <a:off x="1077913" y="1797050"/>
            <a:ext cx="10479087" cy="831850"/>
          </a:xfrm>
          <a:prstGeom prst="rect">
            <a:avLst/>
          </a:prstGeom>
          <a:noFill/>
          <a:ln w="9525">
            <a:noFill/>
            <a:miter lim="800000"/>
            <a:headEnd/>
            <a:tailEnd/>
          </a:ln>
        </p:spPr>
        <p:txBody>
          <a:bodyPr wrap="none">
            <a:spAutoFit/>
          </a:bodyPr>
          <a:lstStyle/>
          <a:p>
            <a:pPr algn="ctr"/>
            <a:r>
              <a:rPr lang="vi-VN" sz="4800" b="1">
                <a:latin typeface="Times New Roman" pitchFamily="18" charset="0"/>
                <a:cs typeface="Times New Roman" pitchFamily="18" charset="0"/>
              </a:rPr>
              <a:t>BÀI </a:t>
            </a:r>
            <a:r>
              <a:rPr lang="en-US" sz="4800" b="1">
                <a:latin typeface="Times New Roman" pitchFamily="18" charset="0"/>
                <a:cs typeface="Times New Roman" pitchFamily="18" charset="0"/>
              </a:rPr>
              <a:t>5: NHỮNG NẺO ĐƯỜNG XỨ SỞ</a:t>
            </a:r>
            <a:endParaRPr lang="en-US" sz="4800">
              <a:latin typeface="Times New Roman" pitchFamily="18" charset="0"/>
              <a:cs typeface="Times New Roman" pitchFamily="18"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49" name="Picture 4"/>
          <p:cNvPicPr>
            <a:picLocks noChangeAspect="1"/>
          </p:cNvPicPr>
          <p:nvPr/>
        </p:nvPicPr>
        <p:blipFill>
          <a:blip r:embed="rId3"/>
          <a:srcRect/>
          <a:stretch>
            <a:fillRect/>
          </a:stretch>
        </p:blipFill>
        <p:spPr bwMode="auto">
          <a:xfrm>
            <a:off x="0" y="0"/>
            <a:ext cx="12192000" cy="6858000"/>
          </a:xfrm>
          <a:prstGeom prst="rect">
            <a:avLst/>
          </a:prstGeom>
          <a:noFill/>
          <a:ln w="9525">
            <a:noFill/>
            <a:miter lim="800000"/>
            <a:headEnd/>
            <a:tailEnd/>
          </a:ln>
        </p:spPr>
      </p:pic>
      <p:sp>
        <p:nvSpPr>
          <p:cNvPr id="53250" name="Rectangle 6"/>
          <p:cNvSpPr>
            <a:spLocks noChangeArrowheads="1"/>
          </p:cNvSpPr>
          <p:nvPr/>
        </p:nvSpPr>
        <p:spPr bwMode="auto">
          <a:xfrm>
            <a:off x="2563813" y="0"/>
            <a:ext cx="6096000" cy="954088"/>
          </a:xfrm>
          <a:prstGeom prst="rect">
            <a:avLst/>
          </a:prstGeom>
          <a:noFill/>
          <a:ln w="9525">
            <a:noFill/>
            <a:miter lim="800000"/>
            <a:headEnd/>
            <a:tailEnd/>
          </a:ln>
        </p:spPr>
        <p:txBody>
          <a:bodyPr>
            <a:spAutoFit/>
          </a:bodyPr>
          <a:lstStyle/>
          <a:p>
            <a:pPr algn="ctr">
              <a:tabLst>
                <a:tab pos="1385888" algn="l"/>
              </a:tabLst>
            </a:pPr>
            <a:r>
              <a:rPr lang="en-US" sz="3200" b="1" i="1">
                <a:solidFill>
                  <a:srgbClr val="203864"/>
                </a:solidFill>
                <a:latin typeface="Times New Roman" pitchFamily="18" charset="0"/>
                <a:cs typeface="Times New Roman" pitchFamily="18" charset="0"/>
              </a:rPr>
              <a:t>Cô Tô</a:t>
            </a:r>
            <a:endParaRPr lang="en-US" sz="3200">
              <a:solidFill>
                <a:srgbClr val="203864"/>
              </a:solidFill>
              <a:latin typeface="Times New Roman" pitchFamily="18" charset="0"/>
              <a:cs typeface="Times New Roman" pitchFamily="18" charset="0"/>
            </a:endParaRPr>
          </a:p>
          <a:p>
            <a:pPr algn="ctr">
              <a:tabLst>
                <a:tab pos="1385888" algn="l"/>
              </a:tabLst>
            </a:pPr>
            <a:r>
              <a:rPr lang="en-US" sz="2400" b="1" i="1">
                <a:solidFill>
                  <a:srgbClr val="000000"/>
                </a:solidFill>
                <a:latin typeface="Times New Roman" pitchFamily="18" charset="0"/>
                <a:ea typeface="MS Mincho" pitchFamily="49" charset="-128"/>
              </a:rPr>
              <a:t>                                         </a:t>
            </a:r>
            <a:r>
              <a:rPr lang="en-US" sz="2400">
                <a:solidFill>
                  <a:srgbClr val="385723"/>
                </a:solidFill>
                <a:latin typeface="Times New Roman" pitchFamily="18" charset="0"/>
                <a:ea typeface="MS Mincho" pitchFamily="49" charset="-128"/>
              </a:rPr>
              <a:t>(Nguyễn Tuân)</a:t>
            </a:r>
            <a:endParaRPr lang="en-US" sz="2400">
              <a:solidFill>
                <a:srgbClr val="385723"/>
              </a:solidFill>
              <a:latin typeface="Times New Roman" pitchFamily="18" charset="0"/>
              <a:cs typeface="Times New Roman" pitchFamily="18" charset="0"/>
            </a:endParaRPr>
          </a:p>
        </p:txBody>
      </p:sp>
      <p:sp>
        <p:nvSpPr>
          <p:cNvPr id="53251" name="Rectangle 11"/>
          <p:cNvSpPr>
            <a:spLocks noChangeArrowheads="1"/>
          </p:cNvSpPr>
          <p:nvPr/>
        </p:nvSpPr>
        <p:spPr bwMode="auto">
          <a:xfrm>
            <a:off x="1331913" y="560388"/>
            <a:ext cx="6096000" cy="523875"/>
          </a:xfrm>
          <a:prstGeom prst="rect">
            <a:avLst/>
          </a:prstGeom>
          <a:noFill/>
          <a:ln w="9525">
            <a:noFill/>
            <a:miter lim="800000"/>
            <a:headEnd/>
            <a:tailEnd/>
          </a:ln>
        </p:spPr>
        <p:txBody>
          <a:bodyPr>
            <a:spAutoFit/>
          </a:bodyPr>
          <a:lstStyle/>
          <a:p>
            <a:r>
              <a:rPr lang="en-US" sz="2800" b="1">
                <a:solidFill>
                  <a:srgbClr val="000000"/>
                </a:solidFill>
                <a:latin typeface="Times New Roman" pitchFamily="18" charset="0"/>
                <a:ea typeface="MS Mincho" pitchFamily="49" charset="-128"/>
              </a:rPr>
              <a:t>1. Vẻ đẹp của cảnh Cô Tô</a:t>
            </a:r>
            <a:endParaRPr lang="en-US" sz="2800">
              <a:solidFill>
                <a:srgbClr val="000000"/>
              </a:solidFill>
              <a:latin typeface="Times New Roman" pitchFamily="18" charset="0"/>
              <a:cs typeface="Times New Roman" pitchFamily="18" charset="0"/>
            </a:endParaRPr>
          </a:p>
        </p:txBody>
      </p:sp>
      <p:sp>
        <p:nvSpPr>
          <p:cNvPr id="53252" name="Rectangle 3"/>
          <p:cNvSpPr>
            <a:spLocks noChangeArrowheads="1"/>
          </p:cNvSpPr>
          <p:nvPr/>
        </p:nvSpPr>
        <p:spPr bwMode="auto">
          <a:xfrm>
            <a:off x="387350" y="1090613"/>
            <a:ext cx="10917238" cy="1108075"/>
          </a:xfrm>
          <a:prstGeom prst="rect">
            <a:avLst/>
          </a:prstGeom>
          <a:noFill/>
          <a:ln w="9525">
            <a:noFill/>
            <a:miter lim="800000"/>
            <a:headEnd/>
            <a:tailEnd/>
          </a:ln>
        </p:spPr>
        <p:txBody>
          <a:bodyPr>
            <a:spAutoFit/>
          </a:bodyPr>
          <a:lstStyle/>
          <a:p>
            <a:pPr marL="30163" algn="just">
              <a:spcAft>
                <a:spcPts val="1200"/>
              </a:spcAft>
            </a:pPr>
            <a:r>
              <a:rPr lang="en-US" sz="2800" b="1">
                <a:latin typeface="Times New Roman" pitchFamily="18" charset="0"/>
                <a:cs typeface="Calibri" pitchFamily="34" charset="0"/>
              </a:rPr>
              <a:t>c. Cảnh</a:t>
            </a:r>
            <a:r>
              <a:rPr lang="vi-VN" sz="2800" b="1">
                <a:latin typeface="Times New Roman" pitchFamily="18" charset="0"/>
                <a:cs typeface="Calibri" pitchFamily="34" charset="0"/>
              </a:rPr>
              <a:t> mặt trời mọc trên biển </a:t>
            </a:r>
            <a:r>
              <a:rPr lang="en-US" sz="2800" b="1">
                <a:latin typeface="Times New Roman" pitchFamily="18" charset="0"/>
                <a:cs typeface="Calibri" pitchFamily="34" charset="0"/>
              </a:rPr>
              <a:t>Cô Tô</a:t>
            </a:r>
            <a:endParaRPr lang="en-US" sz="2800">
              <a:latin typeface="Times New Roman" pitchFamily="18" charset="0"/>
              <a:cs typeface="Calibri" pitchFamily="34" charset="0"/>
            </a:endParaRPr>
          </a:p>
          <a:p>
            <a:pPr marL="30163" algn="just">
              <a:spcAft>
                <a:spcPts val="1200"/>
              </a:spcAft>
            </a:pPr>
            <a:r>
              <a:rPr lang="vi-VN" sz="2800">
                <a:latin typeface="Times New Roman" pitchFamily="18" charset="0"/>
                <a:cs typeface="Calibri" pitchFamily="34" charset="0"/>
              </a:rPr>
              <a:t>Tác giả thể hiện qua từ ngữ chỉ hình dáng, màu sắc và hình ảnh so sánh:</a:t>
            </a:r>
            <a:endParaRPr lang="en-US" sz="2800">
              <a:latin typeface="Times New Roman" pitchFamily="18" charset="0"/>
              <a:cs typeface="Calibri" pitchFamily="34" charset="0"/>
            </a:endParaRPr>
          </a:p>
        </p:txBody>
      </p:sp>
      <p:sp>
        <p:nvSpPr>
          <p:cNvPr id="30" name="Rounded Rectangle 29"/>
          <p:cNvSpPr/>
          <p:nvPr/>
        </p:nvSpPr>
        <p:spPr>
          <a:xfrm>
            <a:off x="1331947" y="2528809"/>
            <a:ext cx="3450200" cy="3887048"/>
          </a:xfrm>
          <a:prstGeom prst="roundRect">
            <a:avLst/>
          </a:prstGeom>
          <a:blipFill>
            <a:blip r:embed="rId4"/>
            <a:srcRect/>
            <a:stretch>
              <a:fillRect l="-46000" r="-46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31" name="Freeform 30"/>
          <p:cNvSpPr/>
          <p:nvPr/>
        </p:nvSpPr>
        <p:spPr>
          <a:xfrm>
            <a:off x="1517245" y="4126312"/>
            <a:ext cx="2656654" cy="2332229"/>
          </a:xfrm>
          <a:custGeom>
            <a:avLst/>
            <a:gdLst>
              <a:gd name="connsiteX0" fmla="*/ 0 w 2431236"/>
              <a:gd name="connsiteY0" fmla="*/ 0 h 2416415"/>
              <a:gd name="connsiteX1" fmla="*/ 2431236 w 2431236"/>
              <a:gd name="connsiteY1" fmla="*/ 0 h 2416415"/>
              <a:gd name="connsiteX2" fmla="*/ 2431236 w 2431236"/>
              <a:gd name="connsiteY2" fmla="*/ 2416415 h 2416415"/>
              <a:gd name="connsiteX3" fmla="*/ 0 w 2431236"/>
              <a:gd name="connsiteY3" fmla="*/ 2416415 h 2416415"/>
              <a:gd name="connsiteX4" fmla="*/ 0 w 2431236"/>
              <a:gd name="connsiteY4" fmla="*/ 0 h 24164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1236" h="2416415">
                <a:moveTo>
                  <a:pt x="0" y="0"/>
                </a:moveTo>
                <a:lnTo>
                  <a:pt x="2431236" y="0"/>
                </a:lnTo>
                <a:lnTo>
                  <a:pt x="2431236" y="2416415"/>
                </a:lnTo>
                <a:lnTo>
                  <a:pt x="0" y="2416415"/>
                </a:lnTo>
                <a:lnTo>
                  <a:pt x="0" y="0"/>
                </a:lnTo>
                <a:close/>
              </a:path>
            </a:pathLst>
          </a:custGeom>
          <a:noFill/>
          <a:ln>
            <a:noFill/>
          </a:ln>
          <a:sp3d/>
        </p:spPr>
        <p:style>
          <a:lnRef idx="2">
            <a:scrgbClr r="0" g="0" b="0"/>
          </a:lnRef>
          <a:fillRef idx="1">
            <a:scrgbClr r="0" g="0" b="0"/>
          </a:fillRef>
          <a:effectRef idx="0">
            <a:schemeClr val="accent1">
              <a:hueOff val="0"/>
              <a:satOff val="0"/>
              <a:lumOff val="0"/>
              <a:alphaOff val="0"/>
            </a:schemeClr>
          </a:effectRef>
          <a:fontRef idx="minor">
            <a:schemeClr val="lt1"/>
          </a:fontRef>
        </p:style>
        <p:txBody>
          <a:bodyPr lIns="71120" tIns="71120" rIns="71120" bIns="71120" spcCol="1270" anchor="b"/>
          <a:lstStyle/>
          <a:p>
            <a:pPr algn="ctr" defTabSz="1244600" fontAlgn="auto">
              <a:lnSpc>
                <a:spcPct val="90000"/>
              </a:lnSpc>
              <a:spcAft>
                <a:spcPct val="35000"/>
              </a:spcAft>
              <a:defRPr/>
            </a:pPr>
            <a:r>
              <a:rPr lang="en-US" sz="2800" b="1" dirty="0" err="1">
                <a:latin typeface="Times New Roman" panose="02020603050405020304" pitchFamily="18" charset="0"/>
                <a:cs typeface="Times New Roman" panose="02020603050405020304" pitchFamily="18" charset="0"/>
              </a:rPr>
              <a:t>Cảnh</a:t>
            </a:r>
            <a:r>
              <a:rPr lang="vi-VN" sz="2800" b="1" dirty="0">
                <a:latin typeface="Times New Roman" panose="02020603050405020304" pitchFamily="18" charset="0"/>
                <a:cs typeface="Times New Roman" panose="02020603050405020304" pitchFamily="18" charset="0"/>
              </a:rPr>
              <a:t> mặt trời mọc trên biển </a:t>
            </a:r>
            <a:r>
              <a:rPr lang="en-US" sz="2800" b="1" dirty="0" err="1">
                <a:latin typeface="Times New Roman" panose="02020603050405020304" pitchFamily="18" charset="0"/>
                <a:cs typeface="Times New Roman" panose="02020603050405020304" pitchFamily="18" charset="0"/>
              </a:rPr>
              <a:t>Cô</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Tô</a:t>
            </a:r>
            <a:endParaRPr lang="en-US" sz="2800" dirty="0">
              <a:latin typeface="Times New Roman" panose="02020603050405020304" pitchFamily="18" charset="0"/>
              <a:cs typeface="Times New Roman" panose="02020603050405020304" pitchFamily="18" charset="0"/>
            </a:endParaRPr>
          </a:p>
        </p:txBody>
      </p:sp>
      <p:sp>
        <p:nvSpPr>
          <p:cNvPr id="32" name="Oval 31"/>
          <p:cNvSpPr/>
          <p:nvPr/>
        </p:nvSpPr>
        <p:spPr>
          <a:xfrm>
            <a:off x="4359197" y="2334457"/>
            <a:ext cx="845901" cy="747156"/>
          </a:xfrm>
          <a:prstGeom prst="ellipse">
            <a:avLst/>
          </a:prstGeom>
          <a:blipFill>
            <a:blip r:embed="rId5"/>
            <a:srcRect/>
            <a:stretch>
              <a:fillRect l="-14000" r="-14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33" name="Freeform 32"/>
          <p:cNvSpPr/>
          <p:nvPr/>
        </p:nvSpPr>
        <p:spPr>
          <a:xfrm>
            <a:off x="5205413" y="2335213"/>
            <a:ext cx="4383087" cy="746125"/>
          </a:xfrm>
          <a:custGeom>
            <a:avLst/>
            <a:gdLst>
              <a:gd name="connsiteX0" fmla="*/ 0 w 4011336"/>
              <a:gd name="connsiteY0" fmla="*/ 0 h 774126"/>
              <a:gd name="connsiteX1" fmla="*/ 4011336 w 4011336"/>
              <a:gd name="connsiteY1" fmla="*/ 0 h 774126"/>
              <a:gd name="connsiteX2" fmla="*/ 4011336 w 4011336"/>
              <a:gd name="connsiteY2" fmla="*/ 774126 h 774126"/>
              <a:gd name="connsiteX3" fmla="*/ 0 w 4011336"/>
              <a:gd name="connsiteY3" fmla="*/ 774126 h 774126"/>
              <a:gd name="connsiteX4" fmla="*/ 0 w 4011336"/>
              <a:gd name="connsiteY4" fmla="*/ 0 h 7741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11336" h="774126">
                <a:moveTo>
                  <a:pt x="0" y="0"/>
                </a:moveTo>
                <a:lnTo>
                  <a:pt x="4011336" y="0"/>
                </a:lnTo>
                <a:lnTo>
                  <a:pt x="4011336" y="774126"/>
                </a:lnTo>
                <a:lnTo>
                  <a:pt x="0" y="77412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lIns="60960" tIns="30480" rIns="60960" bIns="30480" spcCol="1270" anchor="ctr"/>
          <a:lstStyle/>
          <a:p>
            <a:pPr defTabSz="1066800" fontAlgn="auto">
              <a:lnSpc>
                <a:spcPct val="90000"/>
              </a:lnSpc>
              <a:spcAft>
                <a:spcPct val="35000"/>
              </a:spcAft>
              <a:defRPr/>
            </a:pPr>
            <a:r>
              <a:rPr lang="vi-VN" sz="2400" i="1" dirty="0">
                <a:latin typeface="Times New Roman" panose="02020603050405020304" pitchFamily="18" charset="0"/>
                <a:cs typeface="Times New Roman" panose="02020603050405020304" pitchFamily="18" charset="0"/>
              </a:rPr>
              <a:t>+ Chân trời, ngấn bể sạch như tấm kính lau hết mây bụi</a:t>
            </a:r>
            <a:endParaRPr lang="en-US" sz="2400" dirty="0">
              <a:latin typeface="Times New Roman" panose="02020603050405020304" pitchFamily="18" charset="0"/>
              <a:cs typeface="Times New Roman" panose="02020603050405020304" pitchFamily="18" charset="0"/>
            </a:endParaRPr>
          </a:p>
        </p:txBody>
      </p:sp>
      <p:sp>
        <p:nvSpPr>
          <p:cNvPr id="34" name="Oval 33"/>
          <p:cNvSpPr/>
          <p:nvPr/>
        </p:nvSpPr>
        <p:spPr>
          <a:xfrm>
            <a:off x="4359275" y="3216275"/>
            <a:ext cx="846138" cy="747713"/>
          </a:xfrm>
          <a:prstGeom prst="ellipse">
            <a:avLst/>
          </a:prstGeom>
          <a:blipFill rotWithShape="1">
            <a:blip r:embed="rId6"/>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35" name="Freeform 34"/>
          <p:cNvSpPr/>
          <p:nvPr/>
        </p:nvSpPr>
        <p:spPr>
          <a:xfrm>
            <a:off x="5205413" y="3216275"/>
            <a:ext cx="4383087" cy="747713"/>
          </a:xfrm>
          <a:custGeom>
            <a:avLst/>
            <a:gdLst>
              <a:gd name="connsiteX0" fmla="*/ 0 w 4011336"/>
              <a:gd name="connsiteY0" fmla="*/ 0 h 774126"/>
              <a:gd name="connsiteX1" fmla="*/ 4011336 w 4011336"/>
              <a:gd name="connsiteY1" fmla="*/ 0 h 774126"/>
              <a:gd name="connsiteX2" fmla="*/ 4011336 w 4011336"/>
              <a:gd name="connsiteY2" fmla="*/ 774126 h 774126"/>
              <a:gd name="connsiteX3" fmla="*/ 0 w 4011336"/>
              <a:gd name="connsiteY3" fmla="*/ 774126 h 774126"/>
              <a:gd name="connsiteX4" fmla="*/ 0 w 4011336"/>
              <a:gd name="connsiteY4" fmla="*/ 0 h 7741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11336" h="774126">
                <a:moveTo>
                  <a:pt x="0" y="0"/>
                </a:moveTo>
                <a:lnTo>
                  <a:pt x="4011336" y="0"/>
                </a:lnTo>
                <a:lnTo>
                  <a:pt x="4011336" y="774126"/>
                </a:lnTo>
                <a:lnTo>
                  <a:pt x="0" y="77412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lIns="60960" tIns="30480" rIns="60960" bIns="30480" spcCol="1270" anchor="ctr"/>
          <a:lstStyle/>
          <a:p>
            <a:pPr defTabSz="1066800" fontAlgn="auto">
              <a:lnSpc>
                <a:spcPct val="90000"/>
              </a:lnSpc>
              <a:spcAft>
                <a:spcPct val="35000"/>
              </a:spcAft>
              <a:defRPr/>
            </a:pPr>
            <a:r>
              <a:rPr lang="vi-VN" sz="2400" i="1" dirty="0">
                <a:latin typeface="Times New Roman" panose="02020603050405020304" pitchFamily="18" charset="0"/>
                <a:cs typeface="Times New Roman" panose="02020603050405020304" pitchFamily="18" charset="0"/>
              </a:rPr>
              <a:t>+ Mặt trời nhú lên dần dần</a:t>
            </a:r>
            <a:endParaRPr lang="en-US" sz="2400" dirty="0">
              <a:latin typeface="Times New Roman" panose="02020603050405020304" pitchFamily="18" charset="0"/>
              <a:cs typeface="Times New Roman" panose="02020603050405020304" pitchFamily="18" charset="0"/>
            </a:endParaRPr>
          </a:p>
        </p:txBody>
      </p:sp>
      <p:sp>
        <p:nvSpPr>
          <p:cNvPr id="36" name="Oval 35"/>
          <p:cNvSpPr/>
          <p:nvPr/>
        </p:nvSpPr>
        <p:spPr>
          <a:xfrm>
            <a:off x="4359197" y="4097746"/>
            <a:ext cx="845901" cy="747156"/>
          </a:xfrm>
          <a:prstGeom prst="ellipse">
            <a:avLst/>
          </a:prstGeom>
          <a:blipFill>
            <a:blip r:embed="rId7"/>
            <a:srcRect/>
            <a:stretch>
              <a:fillRect l="-12000" r="-12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37" name="Freeform 36"/>
          <p:cNvSpPr/>
          <p:nvPr/>
        </p:nvSpPr>
        <p:spPr>
          <a:xfrm>
            <a:off x="5205413" y="4097338"/>
            <a:ext cx="4383087" cy="747712"/>
          </a:xfrm>
          <a:custGeom>
            <a:avLst/>
            <a:gdLst>
              <a:gd name="connsiteX0" fmla="*/ 0 w 4011336"/>
              <a:gd name="connsiteY0" fmla="*/ 0 h 774126"/>
              <a:gd name="connsiteX1" fmla="*/ 4011336 w 4011336"/>
              <a:gd name="connsiteY1" fmla="*/ 0 h 774126"/>
              <a:gd name="connsiteX2" fmla="*/ 4011336 w 4011336"/>
              <a:gd name="connsiteY2" fmla="*/ 774126 h 774126"/>
              <a:gd name="connsiteX3" fmla="*/ 0 w 4011336"/>
              <a:gd name="connsiteY3" fmla="*/ 774126 h 774126"/>
              <a:gd name="connsiteX4" fmla="*/ 0 w 4011336"/>
              <a:gd name="connsiteY4" fmla="*/ 0 h 7741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11336" h="774126">
                <a:moveTo>
                  <a:pt x="0" y="0"/>
                </a:moveTo>
                <a:lnTo>
                  <a:pt x="4011336" y="0"/>
                </a:lnTo>
                <a:lnTo>
                  <a:pt x="4011336" y="774126"/>
                </a:lnTo>
                <a:lnTo>
                  <a:pt x="0" y="77412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lIns="60960" tIns="30480" rIns="60960" bIns="30480" spcCol="1270" anchor="ctr"/>
          <a:lstStyle/>
          <a:p>
            <a:pPr defTabSz="1066800" fontAlgn="auto">
              <a:lnSpc>
                <a:spcPct val="90000"/>
              </a:lnSpc>
              <a:spcAft>
                <a:spcPct val="35000"/>
              </a:spcAft>
              <a:defRPr/>
            </a:pPr>
            <a:r>
              <a:rPr lang="vi-VN" sz="2400" i="1" dirty="0">
                <a:latin typeface="Times New Roman" panose="02020603050405020304" pitchFamily="18" charset="0"/>
                <a:cs typeface="Times New Roman" panose="02020603050405020304" pitchFamily="18" charset="0"/>
              </a:rPr>
              <a:t>+ Tròn trĩnh, phúc hậu như một quả trứng thiên nhiên đầy đặn</a:t>
            </a:r>
            <a:endParaRPr lang="en-US" sz="2400" dirty="0">
              <a:latin typeface="Times New Roman" panose="02020603050405020304" pitchFamily="18" charset="0"/>
              <a:cs typeface="Times New Roman" panose="02020603050405020304" pitchFamily="18" charset="0"/>
            </a:endParaRPr>
          </a:p>
        </p:txBody>
      </p:sp>
      <p:sp>
        <p:nvSpPr>
          <p:cNvPr id="38" name="Oval 37"/>
          <p:cNvSpPr/>
          <p:nvPr/>
        </p:nvSpPr>
        <p:spPr>
          <a:xfrm>
            <a:off x="4359197" y="4979390"/>
            <a:ext cx="845901" cy="747156"/>
          </a:xfrm>
          <a:prstGeom prst="ellipse">
            <a:avLst/>
          </a:prstGeom>
          <a:blipFill>
            <a:blip r:embed="rId8"/>
            <a:srcRect/>
            <a:stretch>
              <a:fillRect l="-25000" r="-25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39" name="Freeform 38"/>
          <p:cNvSpPr/>
          <p:nvPr/>
        </p:nvSpPr>
        <p:spPr>
          <a:xfrm>
            <a:off x="5205413" y="4979988"/>
            <a:ext cx="4383087" cy="746125"/>
          </a:xfrm>
          <a:custGeom>
            <a:avLst/>
            <a:gdLst>
              <a:gd name="connsiteX0" fmla="*/ 0 w 4011336"/>
              <a:gd name="connsiteY0" fmla="*/ 0 h 774126"/>
              <a:gd name="connsiteX1" fmla="*/ 4011336 w 4011336"/>
              <a:gd name="connsiteY1" fmla="*/ 0 h 774126"/>
              <a:gd name="connsiteX2" fmla="*/ 4011336 w 4011336"/>
              <a:gd name="connsiteY2" fmla="*/ 774126 h 774126"/>
              <a:gd name="connsiteX3" fmla="*/ 0 w 4011336"/>
              <a:gd name="connsiteY3" fmla="*/ 774126 h 774126"/>
              <a:gd name="connsiteX4" fmla="*/ 0 w 4011336"/>
              <a:gd name="connsiteY4" fmla="*/ 0 h 7741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11336" h="774126">
                <a:moveTo>
                  <a:pt x="0" y="0"/>
                </a:moveTo>
                <a:lnTo>
                  <a:pt x="4011336" y="0"/>
                </a:lnTo>
                <a:lnTo>
                  <a:pt x="4011336" y="774126"/>
                </a:lnTo>
                <a:lnTo>
                  <a:pt x="0" y="77412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lIns="60960" tIns="30480" rIns="60960" bIns="30480" spcCol="1270" anchor="ctr"/>
          <a:lstStyle/>
          <a:p>
            <a:pPr defTabSz="1066800" fontAlgn="auto">
              <a:lnSpc>
                <a:spcPct val="90000"/>
              </a:lnSpc>
              <a:spcAft>
                <a:spcPct val="35000"/>
              </a:spcAft>
              <a:defRPr/>
            </a:pPr>
            <a:r>
              <a:rPr lang="vi-VN" sz="2400" i="1" dirty="0">
                <a:latin typeface="Times New Roman" panose="02020603050405020304" pitchFamily="18" charset="0"/>
                <a:cs typeface="Times New Roman" panose="02020603050405020304" pitchFamily="18" charset="0"/>
              </a:rPr>
              <a:t>+ Qủa trứng hồng hào... nước biển ửng hồng</a:t>
            </a:r>
            <a:endParaRPr lang="en-US" sz="2400" dirty="0">
              <a:latin typeface="Times New Roman" panose="02020603050405020304" pitchFamily="18" charset="0"/>
              <a:cs typeface="Times New Roman" panose="02020603050405020304" pitchFamily="18" charset="0"/>
            </a:endParaRPr>
          </a:p>
        </p:txBody>
      </p:sp>
      <p:sp>
        <p:nvSpPr>
          <p:cNvPr id="40" name="Oval 39"/>
          <p:cNvSpPr/>
          <p:nvPr/>
        </p:nvSpPr>
        <p:spPr>
          <a:xfrm>
            <a:off x="4359197" y="5861034"/>
            <a:ext cx="845901" cy="747156"/>
          </a:xfrm>
          <a:prstGeom prst="ellipse">
            <a:avLst/>
          </a:prstGeom>
          <a:blipFill>
            <a:blip r:embed="rId9"/>
            <a:srcRect/>
            <a:stretch>
              <a:fillRect l="-39000" r="-39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41" name="Freeform 40"/>
          <p:cNvSpPr/>
          <p:nvPr/>
        </p:nvSpPr>
        <p:spPr>
          <a:xfrm>
            <a:off x="5205413" y="5861050"/>
            <a:ext cx="4383087" cy="747713"/>
          </a:xfrm>
          <a:custGeom>
            <a:avLst/>
            <a:gdLst>
              <a:gd name="connsiteX0" fmla="*/ 0 w 4011336"/>
              <a:gd name="connsiteY0" fmla="*/ 0 h 774126"/>
              <a:gd name="connsiteX1" fmla="*/ 4011336 w 4011336"/>
              <a:gd name="connsiteY1" fmla="*/ 0 h 774126"/>
              <a:gd name="connsiteX2" fmla="*/ 4011336 w 4011336"/>
              <a:gd name="connsiteY2" fmla="*/ 774126 h 774126"/>
              <a:gd name="connsiteX3" fmla="*/ 0 w 4011336"/>
              <a:gd name="connsiteY3" fmla="*/ 774126 h 774126"/>
              <a:gd name="connsiteX4" fmla="*/ 0 w 4011336"/>
              <a:gd name="connsiteY4" fmla="*/ 0 h 7741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11336" h="774126">
                <a:moveTo>
                  <a:pt x="0" y="0"/>
                </a:moveTo>
                <a:lnTo>
                  <a:pt x="4011336" y="0"/>
                </a:lnTo>
                <a:lnTo>
                  <a:pt x="4011336" y="774126"/>
                </a:lnTo>
                <a:lnTo>
                  <a:pt x="0" y="77412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lIns="60960" tIns="30480" rIns="60960" bIns="30480" spcCol="1270" anchor="ctr"/>
          <a:lstStyle/>
          <a:p>
            <a:pPr defTabSz="1066800" fontAlgn="auto">
              <a:lnSpc>
                <a:spcPct val="90000"/>
              </a:lnSpc>
              <a:spcAft>
                <a:spcPct val="35000"/>
              </a:spcAft>
              <a:defRPr/>
            </a:pPr>
            <a:r>
              <a:rPr lang="vi-VN" sz="2400" i="1" dirty="0">
                <a:latin typeface="Times New Roman" panose="02020603050405020304" pitchFamily="18" charset="0"/>
                <a:cs typeface="Times New Roman" panose="02020603050405020304" pitchFamily="18" charset="0"/>
              </a:rPr>
              <a:t>+ Y như một mâm lễ phẩm</a:t>
            </a:r>
            <a:endParaRPr lang="en-US" sz="2400" dirty="0">
              <a:latin typeface="Times New Roman" panose="02020603050405020304" pitchFamily="18" charset="0"/>
              <a:cs typeface="Times New Roman" panose="02020603050405020304" pitchFamily="18"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anim calcmode="lin" valueType="num">
                                      <p:cBhvr>
                                        <p:cTn id="8" dur="1000" fill="hold"/>
                                        <p:tgtEl>
                                          <p:spTgt spid="30"/>
                                        </p:tgtEl>
                                        <p:attrNameLst>
                                          <p:attrName>ppt_x</p:attrName>
                                        </p:attrNameLst>
                                      </p:cBhvr>
                                      <p:tavLst>
                                        <p:tav tm="0">
                                          <p:val>
                                            <p:strVal val="#ppt_x"/>
                                          </p:val>
                                        </p:tav>
                                        <p:tav tm="100000">
                                          <p:val>
                                            <p:strVal val="#ppt_x"/>
                                          </p:val>
                                        </p:tav>
                                      </p:tavLst>
                                    </p:anim>
                                    <p:anim calcmode="lin" valueType="num">
                                      <p:cBhvr>
                                        <p:cTn id="9" dur="1000" fill="hold"/>
                                        <p:tgtEl>
                                          <p:spTgt spid="3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1000"/>
                                        <p:tgtEl>
                                          <p:spTgt spid="31"/>
                                        </p:tgtEl>
                                      </p:cBhvr>
                                    </p:animEffect>
                                    <p:anim calcmode="lin" valueType="num">
                                      <p:cBhvr>
                                        <p:cTn id="13" dur="1000" fill="hold"/>
                                        <p:tgtEl>
                                          <p:spTgt spid="31"/>
                                        </p:tgtEl>
                                        <p:attrNameLst>
                                          <p:attrName>ppt_x</p:attrName>
                                        </p:attrNameLst>
                                      </p:cBhvr>
                                      <p:tavLst>
                                        <p:tav tm="0">
                                          <p:val>
                                            <p:strVal val="#ppt_x"/>
                                          </p:val>
                                        </p:tav>
                                        <p:tav tm="100000">
                                          <p:val>
                                            <p:strVal val="#ppt_x"/>
                                          </p:val>
                                        </p:tav>
                                      </p:tavLst>
                                    </p:anim>
                                    <p:anim calcmode="lin" valueType="num">
                                      <p:cBhvr>
                                        <p:cTn id="14"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32"/>
                                        </p:tgtEl>
                                        <p:attrNameLst>
                                          <p:attrName>style.visibility</p:attrName>
                                        </p:attrNameLst>
                                      </p:cBhvr>
                                      <p:to>
                                        <p:strVal val="visible"/>
                                      </p:to>
                                    </p:set>
                                    <p:animEffect transition="in" filter="fade">
                                      <p:cBhvr>
                                        <p:cTn id="19" dur="1000"/>
                                        <p:tgtEl>
                                          <p:spTgt spid="32"/>
                                        </p:tgtEl>
                                      </p:cBhvr>
                                    </p:animEffect>
                                    <p:anim calcmode="lin" valueType="num">
                                      <p:cBhvr>
                                        <p:cTn id="20" dur="1000" fill="hold"/>
                                        <p:tgtEl>
                                          <p:spTgt spid="32"/>
                                        </p:tgtEl>
                                        <p:attrNameLst>
                                          <p:attrName>ppt_x</p:attrName>
                                        </p:attrNameLst>
                                      </p:cBhvr>
                                      <p:tavLst>
                                        <p:tav tm="0">
                                          <p:val>
                                            <p:strVal val="#ppt_x"/>
                                          </p:val>
                                        </p:tav>
                                        <p:tav tm="100000">
                                          <p:val>
                                            <p:strVal val="#ppt_x"/>
                                          </p:val>
                                        </p:tav>
                                      </p:tavLst>
                                    </p:anim>
                                    <p:anim calcmode="lin" valueType="num">
                                      <p:cBhvr>
                                        <p:cTn id="21" dur="1000" fill="hold"/>
                                        <p:tgtEl>
                                          <p:spTgt spid="32"/>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33"/>
                                        </p:tgtEl>
                                        <p:attrNameLst>
                                          <p:attrName>style.visibility</p:attrName>
                                        </p:attrNameLst>
                                      </p:cBhvr>
                                      <p:to>
                                        <p:strVal val="visible"/>
                                      </p:to>
                                    </p:set>
                                    <p:animEffect transition="in" filter="fade">
                                      <p:cBhvr>
                                        <p:cTn id="24" dur="1000"/>
                                        <p:tgtEl>
                                          <p:spTgt spid="33"/>
                                        </p:tgtEl>
                                      </p:cBhvr>
                                    </p:animEffect>
                                    <p:anim calcmode="lin" valueType="num">
                                      <p:cBhvr>
                                        <p:cTn id="25" dur="1000" fill="hold"/>
                                        <p:tgtEl>
                                          <p:spTgt spid="33"/>
                                        </p:tgtEl>
                                        <p:attrNameLst>
                                          <p:attrName>ppt_x</p:attrName>
                                        </p:attrNameLst>
                                      </p:cBhvr>
                                      <p:tavLst>
                                        <p:tav tm="0">
                                          <p:val>
                                            <p:strVal val="#ppt_x"/>
                                          </p:val>
                                        </p:tav>
                                        <p:tav tm="100000">
                                          <p:val>
                                            <p:strVal val="#ppt_x"/>
                                          </p:val>
                                        </p:tav>
                                      </p:tavLst>
                                    </p:anim>
                                    <p:anim calcmode="lin" valueType="num">
                                      <p:cBhvr>
                                        <p:cTn id="26"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34"/>
                                        </p:tgtEl>
                                        <p:attrNameLst>
                                          <p:attrName>style.visibility</p:attrName>
                                        </p:attrNameLst>
                                      </p:cBhvr>
                                      <p:to>
                                        <p:strVal val="visible"/>
                                      </p:to>
                                    </p:set>
                                    <p:animEffect transition="in" filter="fade">
                                      <p:cBhvr>
                                        <p:cTn id="31" dur="1000"/>
                                        <p:tgtEl>
                                          <p:spTgt spid="34"/>
                                        </p:tgtEl>
                                      </p:cBhvr>
                                    </p:animEffect>
                                    <p:anim calcmode="lin" valueType="num">
                                      <p:cBhvr>
                                        <p:cTn id="32" dur="1000" fill="hold"/>
                                        <p:tgtEl>
                                          <p:spTgt spid="34"/>
                                        </p:tgtEl>
                                        <p:attrNameLst>
                                          <p:attrName>ppt_x</p:attrName>
                                        </p:attrNameLst>
                                      </p:cBhvr>
                                      <p:tavLst>
                                        <p:tav tm="0">
                                          <p:val>
                                            <p:strVal val="#ppt_x"/>
                                          </p:val>
                                        </p:tav>
                                        <p:tav tm="100000">
                                          <p:val>
                                            <p:strVal val="#ppt_x"/>
                                          </p:val>
                                        </p:tav>
                                      </p:tavLst>
                                    </p:anim>
                                    <p:anim calcmode="lin" valueType="num">
                                      <p:cBhvr>
                                        <p:cTn id="33" dur="1000" fill="hold"/>
                                        <p:tgtEl>
                                          <p:spTgt spid="34"/>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35"/>
                                        </p:tgtEl>
                                        <p:attrNameLst>
                                          <p:attrName>style.visibility</p:attrName>
                                        </p:attrNameLst>
                                      </p:cBhvr>
                                      <p:to>
                                        <p:strVal val="visible"/>
                                      </p:to>
                                    </p:set>
                                    <p:animEffect transition="in" filter="fade">
                                      <p:cBhvr>
                                        <p:cTn id="36" dur="1000"/>
                                        <p:tgtEl>
                                          <p:spTgt spid="35"/>
                                        </p:tgtEl>
                                      </p:cBhvr>
                                    </p:animEffect>
                                    <p:anim calcmode="lin" valueType="num">
                                      <p:cBhvr>
                                        <p:cTn id="37" dur="1000" fill="hold"/>
                                        <p:tgtEl>
                                          <p:spTgt spid="35"/>
                                        </p:tgtEl>
                                        <p:attrNameLst>
                                          <p:attrName>ppt_x</p:attrName>
                                        </p:attrNameLst>
                                      </p:cBhvr>
                                      <p:tavLst>
                                        <p:tav tm="0">
                                          <p:val>
                                            <p:strVal val="#ppt_x"/>
                                          </p:val>
                                        </p:tav>
                                        <p:tav tm="100000">
                                          <p:val>
                                            <p:strVal val="#ppt_x"/>
                                          </p:val>
                                        </p:tav>
                                      </p:tavLst>
                                    </p:anim>
                                    <p:anim calcmode="lin" valueType="num">
                                      <p:cBhvr>
                                        <p:cTn id="38"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36"/>
                                        </p:tgtEl>
                                        <p:attrNameLst>
                                          <p:attrName>style.visibility</p:attrName>
                                        </p:attrNameLst>
                                      </p:cBhvr>
                                      <p:to>
                                        <p:strVal val="visible"/>
                                      </p:to>
                                    </p:set>
                                    <p:animEffect transition="in" filter="fade">
                                      <p:cBhvr>
                                        <p:cTn id="43" dur="1000"/>
                                        <p:tgtEl>
                                          <p:spTgt spid="36"/>
                                        </p:tgtEl>
                                      </p:cBhvr>
                                    </p:animEffect>
                                    <p:anim calcmode="lin" valueType="num">
                                      <p:cBhvr>
                                        <p:cTn id="44" dur="1000" fill="hold"/>
                                        <p:tgtEl>
                                          <p:spTgt spid="36"/>
                                        </p:tgtEl>
                                        <p:attrNameLst>
                                          <p:attrName>ppt_x</p:attrName>
                                        </p:attrNameLst>
                                      </p:cBhvr>
                                      <p:tavLst>
                                        <p:tav tm="0">
                                          <p:val>
                                            <p:strVal val="#ppt_x"/>
                                          </p:val>
                                        </p:tav>
                                        <p:tav tm="100000">
                                          <p:val>
                                            <p:strVal val="#ppt_x"/>
                                          </p:val>
                                        </p:tav>
                                      </p:tavLst>
                                    </p:anim>
                                    <p:anim calcmode="lin" valueType="num">
                                      <p:cBhvr>
                                        <p:cTn id="45" dur="1000" fill="hold"/>
                                        <p:tgtEl>
                                          <p:spTgt spid="36"/>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37"/>
                                        </p:tgtEl>
                                        <p:attrNameLst>
                                          <p:attrName>style.visibility</p:attrName>
                                        </p:attrNameLst>
                                      </p:cBhvr>
                                      <p:to>
                                        <p:strVal val="visible"/>
                                      </p:to>
                                    </p:set>
                                    <p:animEffect transition="in" filter="fade">
                                      <p:cBhvr>
                                        <p:cTn id="48" dur="1000"/>
                                        <p:tgtEl>
                                          <p:spTgt spid="37"/>
                                        </p:tgtEl>
                                      </p:cBhvr>
                                    </p:animEffect>
                                    <p:anim calcmode="lin" valueType="num">
                                      <p:cBhvr>
                                        <p:cTn id="49" dur="1000" fill="hold"/>
                                        <p:tgtEl>
                                          <p:spTgt spid="37"/>
                                        </p:tgtEl>
                                        <p:attrNameLst>
                                          <p:attrName>ppt_x</p:attrName>
                                        </p:attrNameLst>
                                      </p:cBhvr>
                                      <p:tavLst>
                                        <p:tav tm="0">
                                          <p:val>
                                            <p:strVal val="#ppt_x"/>
                                          </p:val>
                                        </p:tav>
                                        <p:tav tm="100000">
                                          <p:val>
                                            <p:strVal val="#ppt_x"/>
                                          </p:val>
                                        </p:tav>
                                      </p:tavLst>
                                    </p:anim>
                                    <p:anim calcmode="lin" valueType="num">
                                      <p:cBhvr>
                                        <p:cTn id="50"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nodeType="clickEffect">
                                  <p:stCondLst>
                                    <p:cond delay="0"/>
                                  </p:stCondLst>
                                  <p:childTnLst>
                                    <p:set>
                                      <p:cBhvr>
                                        <p:cTn id="54" dur="1" fill="hold">
                                          <p:stCondLst>
                                            <p:cond delay="0"/>
                                          </p:stCondLst>
                                        </p:cTn>
                                        <p:tgtEl>
                                          <p:spTgt spid="38"/>
                                        </p:tgtEl>
                                        <p:attrNameLst>
                                          <p:attrName>style.visibility</p:attrName>
                                        </p:attrNameLst>
                                      </p:cBhvr>
                                      <p:to>
                                        <p:strVal val="visible"/>
                                      </p:to>
                                    </p:set>
                                    <p:animEffect transition="in" filter="fade">
                                      <p:cBhvr>
                                        <p:cTn id="55" dur="1000"/>
                                        <p:tgtEl>
                                          <p:spTgt spid="38"/>
                                        </p:tgtEl>
                                      </p:cBhvr>
                                    </p:animEffect>
                                    <p:anim calcmode="lin" valueType="num">
                                      <p:cBhvr>
                                        <p:cTn id="56" dur="1000" fill="hold"/>
                                        <p:tgtEl>
                                          <p:spTgt spid="38"/>
                                        </p:tgtEl>
                                        <p:attrNameLst>
                                          <p:attrName>ppt_x</p:attrName>
                                        </p:attrNameLst>
                                      </p:cBhvr>
                                      <p:tavLst>
                                        <p:tav tm="0">
                                          <p:val>
                                            <p:strVal val="#ppt_x"/>
                                          </p:val>
                                        </p:tav>
                                        <p:tav tm="100000">
                                          <p:val>
                                            <p:strVal val="#ppt_x"/>
                                          </p:val>
                                        </p:tav>
                                      </p:tavLst>
                                    </p:anim>
                                    <p:anim calcmode="lin" valueType="num">
                                      <p:cBhvr>
                                        <p:cTn id="57" dur="1000" fill="hold"/>
                                        <p:tgtEl>
                                          <p:spTgt spid="38"/>
                                        </p:tgtEl>
                                        <p:attrNameLst>
                                          <p:attrName>ppt_y</p:attrName>
                                        </p:attrNameLst>
                                      </p:cBhvr>
                                      <p:tavLst>
                                        <p:tav tm="0">
                                          <p:val>
                                            <p:strVal val="#ppt_y+.1"/>
                                          </p:val>
                                        </p:tav>
                                        <p:tav tm="100000">
                                          <p:val>
                                            <p:strVal val="#ppt_y"/>
                                          </p:val>
                                        </p:tav>
                                      </p:tavLst>
                                    </p:anim>
                                  </p:childTnLst>
                                </p:cTn>
                              </p:par>
                              <p:par>
                                <p:cTn id="58" presetID="42" presetClass="entr" presetSubtype="0" fill="hold" grpId="0" nodeType="withEffect">
                                  <p:stCondLst>
                                    <p:cond delay="0"/>
                                  </p:stCondLst>
                                  <p:childTnLst>
                                    <p:set>
                                      <p:cBhvr>
                                        <p:cTn id="59" dur="1" fill="hold">
                                          <p:stCondLst>
                                            <p:cond delay="0"/>
                                          </p:stCondLst>
                                        </p:cTn>
                                        <p:tgtEl>
                                          <p:spTgt spid="39"/>
                                        </p:tgtEl>
                                        <p:attrNameLst>
                                          <p:attrName>style.visibility</p:attrName>
                                        </p:attrNameLst>
                                      </p:cBhvr>
                                      <p:to>
                                        <p:strVal val="visible"/>
                                      </p:to>
                                    </p:set>
                                    <p:animEffect transition="in" filter="fade">
                                      <p:cBhvr>
                                        <p:cTn id="60" dur="1000"/>
                                        <p:tgtEl>
                                          <p:spTgt spid="39"/>
                                        </p:tgtEl>
                                      </p:cBhvr>
                                    </p:animEffect>
                                    <p:anim calcmode="lin" valueType="num">
                                      <p:cBhvr>
                                        <p:cTn id="61" dur="1000" fill="hold"/>
                                        <p:tgtEl>
                                          <p:spTgt spid="39"/>
                                        </p:tgtEl>
                                        <p:attrNameLst>
                                          <p:attrName>ppt_x</p:attrName>
                                        </p:attrNameLst>
                                      </p:cBhvr>
                                      <p:tavLst>
                                        <p:tav tm="0">
                                          <p:val>
                                            <p:strVal val="#ppt_x"/>
                                          </p:val>
                                        </p:tav>
                                        <p:tav tm="100000">
                                          <p:val>
                                            <p:strVal val="#ppt_x"/>
                                          </p:val>
                                        </p:tav>
                                      </p:tavLst>
                                    </p:anim>
                                    <p:anim calcmode="lin" valueType="num">
                                      <p:cBhvr>
                                        <p:cTn id="62"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42" presetClass="entr" presetSubtype="0" fill="hold" nodeType="clickEffect">
                                  <p:stCondLst>
                                    <p:cond delay="0"/>
                                  </p:stCondLst>
                                  <p:childTnLst>
                                    <p:set>
                                      <p:cBhvr>
                                        <p:cTn id="66" dur="1" fill="hold">
                                          <p:stCondLst>
                                            <p:cond delay="0"/>
                                          </p:stCondLst>
                                        </p:cTn>
                                        <p:tgtEl>
                                          <p:spTgt spid="40"/>
                                        </p:tgtEl>
                                        <p:attrNameLst>
                                          <p:attrName>style.visibility</p:attrName>
                                        </p:attrNameLst>
                                      </p:cBhvr>
                                      <p:to>
                                        <p:strVal val="visible"/>
                                      </p:to>
                                    </p:set>
                                    <p:animEffect transition="in" filter="fade">
                                      <p:cBhvr>
                                        <p:cTn id="67" dur="1000"/>
                                        <p:tgtEl>
                                          <p:spTgt spid="40"/>
                                        </p:tgtEl>
                                      </p:cBhvr>
                                    </p:animEffect>
                                    <p:anim calcmode="lin" valueType="num">
                                      <p:cBhvr>
                                        <p:cTn id="68" dur="1000" fill="hold"/>
                                        <p:tgtEl>
                                          <p:spTgt spid="40"/>
                                        </p:tgtEl>
                                        <p:attrNameLst>
                                          <p:attrName>ppt_x</p:attrName>
                                        </p:attrNameLst>
                                      </p:cBhvr>
                                      <p:tavLst>
                                        <p:tav tm="0">
                                          <p:val>
                                            <p:strVal val="#ppt_x"/>
                                          </p:val>
                                        </p:tav>
                                        <p:tav tm="100000">
                                          <p:val>
                                            <p:strVal val="#ppt_x"/>
                                          </p:val>
                                        </p:tav>
                                      </p:tavLst>
                                    </p:anim>
                                    <p:anim calcmode="lin" valueType="num">
                                      <p:cBhvr>
                                        <p:cTn id="69" dur="1000" fill="hold"/>
                                        <p:tgtEl>
                                          <p:spTgt spid="40"/>
                                        </p:tgtEl>
                                        <p:attrNameLst>
                                          <p:attrName>ppt_y</p:attrName>
                                        </p:attrNameLst>
                                      </p:cBhvr>
                                      <p:tavLst>
                                        <p:tav tm="0">
                                          <p:val>
                                            <p:strVal val="#ppt_y+.1"/>
                                          </p:val>
                                        </p:tav>
                                        <p:tav tm="100000">
                                          <p:val>
                                            <p:strVal val="#ppt_y"/>
                                          </p:val>
                                        </p:tav>
                                      </p:tavLst>
                                    </p:anim>
                                  </p:childTnLst>
                                </p:cTn>
                              </p:par>
                              <p:par>
                                <p:cTn id="70" presetID="42" presetClass="entr" presetSubtype="0" fill="hold" grpId="0" nodeType="withEffect">
                                  <p:stCondLst>
                                    <p:cond delay="0"/>
                                  </p:stCondLst>
                                  <p:childTnLst>
                                    <p:set>
                                      <p:cBhvr>
                                        <p:cTn id="71" dur="1" fill="hold">
                                          <p:stCondLst>
                                            <p:cond delay="0"/>
                                          </p:stCondLst>
                                        </p:cTn>
                                        <p:tgtEl>
                                          <p:spTgt spid="41"/>
                                        </p:tgtEl>
                                        <p:attrNameLst>
                                          <p:attrName>style.visibility</p:attrName>
                                        </p:attrNameLst>
                                      </p:cBhvr>
                                      <p:to>
                                        <p:strVal val="visible"/>
                                      </p:to>
                                    </p:set>
                                    <p:animEffect transition="in" filter="fade">
                                      <p:cBhvr>
                                        <p:cTn id="72" dur="1000"/>
                                        <p:tgtEl>
                                          <p:spTgt spid="41"/>
                                        </p:tgtEl>
                                      </p:cBhvr>
                                    </p:animEffect>
                                    <p:anim calcmode="lin" valueType="num">
                                      <p:cBhvr>
                                        <p:cTn id="73" dur="1000" fill="hold"/>
                                        <p:tgtEl>
                                          <p:spTgt spid="41"/>
                                        </p:tgtEl>
                                        <p:attrNameLst>
                                          <p:attrName>ppt_x</p:attrName>
                                        </p:attrNameLst>
                                      </p:cBhvr>
                                      <p:tavLst>
                                        <p:tav tm="0">
                                          <p:val>
                                            <p:strVal val="#ppt_x"/>
                                          </p:val>
                                        </p:tav>
                                        <p:tav tm="100000">
                                          <p:val>
                                            <p:strVal val="#ppt_x"/>
                                          </p:val>
                                        </p:tav>
                                      </p:tavLst>
                                    </p:anim>
                                    <p:anim calcmode="lin" valueType="num">
                                      <p:cBhvr>
                                        <p:cTn id="74"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5" grpId="0"/>
      <p:bldP spid="37" grpId="0"/>
      <p:bldP spid="39" grpId="0"/>
      <p:bldP spid="4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7" name="Picture 4"/>
          <p:cNvPicPr>
            <a:picLocks noChangeAspect="1"/>
          </p:cNvPicPr>
          <p:nvPr/>
        </p:nvPicPr>
        <p:blipFill>
          <a:blip r:embed="rId3"/>
          <a:srcRect/>
          <a:stretch>
            <a:fillRect/>
          </a:stretch>
        </p:blipFill>
        <p:spPr bwMode="auto">
          <a:xfrm>
            <a:off x="0" y="0"/>
            <a:ext cx="12192000" cy="6858000"/>
          </a:xfrm>
          <a:prstGeom prst="rect">
            <a:avLst/>
          </a:prstGeom>
          <a:noFill/>
          <a:ln w="9525">
            <a:noFill/>
            <a:miter lim="800000"/>
            <a:headEnd/>
            <a:tailEnd/>
          </a:ln>
        </p:spPr>
      </p:pic>
      <p:sp>
        <p:nvSpPr>
          <p:cNvPr id="55298" name="Rectangle 6"/>
          <p:cNvSpPr>
            <a:spLocks noChangeArrowheads="1"/>
          </p:cNvSpPr>
          <p:nvPr/>
        </p:nvSpPr>
        <p:spPr bwMode="auto">
          <a:xfrm>
            <a:off x="2563813" y="0"/>
            <a:ext cx="6096000" cy="954088"/>
          </a:xfrm>
          <a:prstGeom prst="rect">
            <a:avLst/>
          </a:prstGeom>
          <a:noFill/>
          <a:ln w="9525">
            <a:noFill/>
            <a:miter lim="800000"/>
            <a:headEnd/>
            <a:tailEnd/>
          </a:ln>
        </p:spPr>
        <p:txBody>
          <a:bodyPr>
            <a:spAutoFit/>
          </a:bodyPr>
          <a:lstStyle/>
          <a:p>
            <a:pPr algn="ctr">
              <a:tabLst>
                <a:tab pos="1385888" algn="l"/>
              </a:tabLst>
            </a:pPr>
            <a:r>
              <a:rPr lang="en-US" sz="3200" b="1" i="1">
                <a:solidFill>
                  <a:srgbClr val="203864"/>
                </a:solidFill>
                <a:latin typeface="Times New Roman" pitchFamily="18" charset="0"/>
                <a:cs typeface="Times New Roman" pitchFamily="18" charset="0"/>
              </a:rPr>
              <a:t>Cô Tô</a:t>
            </a:r>
            <a:endParaRPr lang="en-US" sz="3200">
              <a:solidFill>
                <a:srgbClr val="203864"/>
              </a:solidFill>
              <a:latin typeface="Times New Roman" pitchFamily="18" charset="0"/>
              <a:cs typeface="Times New Roman" pitchFamily="18" charset="0"/>
            </a:endParaRPr>
          </a:p>
          <a:p>
            <a:pPr algn="ctr">
              <a:tabLst>
                <a:tab pos="1385888" algn="l"/>
              </a:tabLst>
            </a:pPr>
            <a:r>
              <a:rPr lang="en-US" sz="2400" b="1" i="1">
                <a:solidFill>
                  <a:srgbClr val="000000"/>
                </a:solidFill>
                <a:latin typeface="Times New Roman" pitchFamily="18" charset="0"/>
                <a:ea typeface="MS Mincho" pitchFamily="49" charset="-128"/>
              </a:rPr>
              <a:t>                                         </a:t>
            </a:r>
            <a:r>
              <a:rPr lang="en-US" sz="2400">
                <a:solidFill>
                  <a:srgbClr val="385723"/>
                </a:solidFill>
                <a:latin typeface="Times New Roman" pitchFamily="18" charset="0"/>
                <a:ea typeface="MS Mincho" pitchFamily="49" charset="-128"/>
              </a:rPr>
              <a:t>(Nguyễn Tuân)</a:t>
            </a:r>
            <a:endParaRPr lang="en-US" sz="2400">
              <a:solidFill>
                <a:srgbClr val="385723"/>
              </a:solidFill>
              <a:latin typeface="Times New Roman" pitchFamily="18" charset="0"/>
              <a:cs typeface="Times New Roman" pitchFamily="18" charset="0"/>
            </a:endParaRPr>
          </a:p>
        </p:txBody>
      </p:sp>
      <p:sp>
        <p:nvSpPr>
          <p:cNvPr id="55299" name="Rectangle 11"/>
          <p:cNvSpPr>
            <a:spLocks noChangeArrowheads="1"/>
          </p:cNvSpPr>
          <p:nvPr/>
        </p:nvSpPr>
        <p:spPr bwMode="auto">
          <a:xfrm>
            <a:off x="1331913" y="560388"/>
            <a:ext cx="6096000" cy="523875"/>
          </a:xfrm>
          <a:prstGeom prst="rect">
            <a:avLst/>
          </a:prstGeom>
          <a:noFill/>
          <a:ln w="9525">
            <a:noFill/>
            <a:miter lim="800000"/>
            <a:headEnd/>
            <a:tailEnd/>
          </a:ln>
        </p:spPr>
        <p:txBody>
          <a:bodyPr>
            <a:spAutoFit/>
          </a:bodyPr>
          <a:lstStyle/>
          <a:p>
            <a:r>
              <a:rPr lang="en-US" sz="2800" b="1">
                <a:solidFill>
                  <a:srgbClr val="000000"/>
                </a:solidFill>
                <a:latin typeface="Times New Roman" pitchFamily="18" charset="0"/>
                <a:ea typeface="MS Mincho" pitchFamily="49" charset="-128"/>
              </a:rPr>
              <a:t>1. Vẻ đẹp của cảnh Cô Tô</a:t>
            </a:r>
            <a:endParaRPr lang="en-US" sz="2800">
              <a:solidFill>
                <a:srgbClr val="000000"/>
              </a:solidFill>
              <a:latin typeface="Times New Roman" pitchFamily="18" charset="0"/>
              <a:cs typeface="Times New Roman" pitchFamily="18" charset="0"/>
            </a:endParaRPr>
          </a:p>
        </p:txBody>
      </p:sp>
      <p:sp>
        <p:nvSpPr>
          <p:cNvPr id="55300" name="Rectangle 3"/>
          <p:cNvSpPr>
            <a:spLocks noChangeArrowheads="1"/>
          </p:cNvSpPr>
          <p:nvPr/>
        </p:nvSpPr>
        <p:spPr bwMode="auto">
          <a:xfrm>
            <a:off x="387350" y="1090613"/>
            <a:ext cx="10917238" cy="1108075"/>
          </a:xfrm>
          <a:prstGeom prst="rect">
            <a:avLst/>
          </a:prstGeom>
          <a:noFill/>
          <a:ln w="9525">
            <a:noFill/>
            <a:miter lim="800000"/>
            <a:headEnd/>
            <a:tailEnd/>
          </a:ln>
        </p:spPr>
        <p:txBody>
          <a:bodyPr>
            <a:spAutoFit/>
          </a:bodyPr>
          <a:lstStyle/>
          <a:p>
            <a:pPr marL="30163" algn="just">
              <a:spcAft>
                <a:spcPts val="1200"/>
              </a:spcAft>
            </a:pPr>
            <a:r>
              <a:rPr lang="en-US" sz="2800" b="1">
                <a:solidFill>
                  <a:srgbClr val="000000"/>
                </a:solidFill>
                <a:latin typeface="Times New Roman" pitchFamily="18" charset="0"/>
                <a:cs typeface="Calibri" pitchFamily="34" charset="0"/>
              </a:rPr>
              <a:t>c. Cảnh</a:t>
            </a:r>
            <a:r>
              <a:rPr lang="vi-VN" sz="2800" b="1">
                <a:solidFill>
                  <a:srgbClr val="000000"/>
                </a:solidFill>
                <a:latin typeface="Times New Roman" pitchFamily="18" charset="0"/>
                <a:cs typeface="Calibri" pitchFamily="34" charset="0"/>
              </a:rPr>
              <a:t> mặt trời mọc trên biển </a:t>
            </a:r>
            <a:r>
              <a:rPr lang="en-US" sz="2800" b="1">
                <a:solidFill>
                  <a:srgbClr val="000000"/>
                </a:solidFill>
                <a:latin typeface="Times New Roman" pitchFamily="18" charset="0"/>
                <a:cs typeface="Calibri" pitchFamily="34" charset="0"/>
              </a:rPr>
              <a:t>Cô Tô</a:t>
            </a:r>
            <a:endParaRPr lang="en-US" sz="2800">
              <a:solidFill>
                <a:srgbClr val="000000"/>
              </a:solidFill>
              <a:latin typeface="Times New Roman" pitchFamily="18" charset="0"/>
              <a:cs typeface="Calibri" pitchFamily="34" charset="0"/>
            </a:endParaRPr>
          </a:p>
          <a:p>
            <a:pPr marL="30163" algn="just">
              <a:spcAft>
                <a:spcPts val="1200"/>
              </a:spcAft>
            </a:pPr>
            <a:r>
              <a:rPr lang="vi-VN" sz="2800">
                <a:solidFill>
                  <a:srgbClr val="000000"/>
                </a:solidFill>
                <a:latin typeface="Times New Roman" pitchFamily="18" charset="0"/>
                <a:cs typeface="Calibri" pitchFamily="34" charset="0"/>
              </a:rPr>
              <a:t>Tác giả thể hiện qua từ ngữ chỉ hình dáng, màu sắc và hình ảnh so sánh:</a:t>
            </a:r>
            <a:endParaRPr lang="en-US" sz="2800">
              <a:solidFill>
                <a:srgbClr val="000000"/>
              </a:solidFill>
              <a:latin typeface="Times New Roman" pitchFamily="18" charset="0"/>
              <a:cs typeface="Calibri" pitchFamily="34" charset="0"/>
            </a:endParaRPr>
          </a:p>
        </p:txBody>
      </p:sp>
      <p:pic>
        <p:nvPicPr>
          <p:cNvPr id="2" name="Picture 1"/>
          <p:cNvPicPr>
            <a:picLocks noChangeAspect="1"/>
          </p:cNvPicPr>
          <p:nvPr/>
        </p:nvPicPr>
        <p:blipFill>
          <a:blip r:embed="rId4"/>
          <a:stretch>
            <a:fillRect/>
          </a:stretch>
        </p:blipFill>
        <p:spPr>
          <a:xfrm>
            <a:off x="4199838" y="2747635"/>
            <a:ext cx="3532909" cy="274242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3" name="Frame 2"/>
          <p:cNvSpPr/>
          <p:nvPr/>
        </p:nvSpPr>
        <p:spPr>
          <a:xfrm>
            <a:off x="673856" y="2334457"/>
            <a:ext cx="3380509" cy="3784784"/>
          </a:xfrm>
          <a:prstGeom prst="frame">
            <a:avLst>
              <a:gd name="adj1" fmla="val 1598"/>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chemeClr val="tx1"/>
              </a:solidFill>
            </a:endParaRPr>
          </a:p>
        </p:txBody>
      </p:sp>
      <p:sp>
        <p:nvSpPr>
          <p:cNvPr id="6" name="Rectangle 5"/>
          <p:cNvSpPr/>
          <p:nvPr/>
        </p:nvSpPr>
        <p:spPr>
          <a:xfrm>
            <a:off x="833438" y="2579688"/>
            <a:ext cx="3062287" cy="3540125"/>
          </a:xfrm>
          <a:prstGeom prst="rect">
            <a:avLst/>
          </a:prstGeom>
        </p:spPr>
        <p:txBody>
          <a:bodyPr>
            <a:spAutoFit/>
          </a:bodyPr>
          <a:lstStyle/>
          <a:p>
            <a:pPr marL="30163" algn="just">
              <a:spcAft>
                <a:spcPts val="1200"/>
              </a:spcAft>
            </a:pPr>
            <a:r>
              <a:rPr lang="vi-VN" sz="2800">
                <a:solidFill>
                  <a:srgbClr val="203864"/>
                </a:solidFill>
                <a:latin typeface="Times New Roman" pitchFamily="18" charset="0"/>
                <a:cs typeface="Calibri" pitchFamily="34" charset="0"/>
              </a:rPr>
              <a:t>Tác giả sử dụng từ ngữ chính xác, tinh tế, </a:t>
            </a:r>
            <a:r>
              <a:rPr lang="en-US" sz="2800">
                <a:solidFill>
                  <a:srgbClr val="203864"/>
                </a:solidFill>
                <a:latin typeface="Times New Roman" pitchFamily="18" charset="0"/>
                <a:cs typeface="Calibri" pitchFamily="34" charset="0"/>
              </a:rPr>
              <a:t>quan sát các hình ảnh vận động theo trình tự thơi gian, </a:t>
            </a:r>
            <a:r>
              <a:rPr lang="vi-VN" sz="2800">
                <a:solidFill>
                  <a:srgbClr val="203864"/>
                </a:solidFill>
                <a:latin typeface="Times New Roman" pitchFamily="18" charset="0"/>
                <a:cs typeface="Calibri" pitchFamily="34" charset="0"/>
              </a:rPr>
              <a:t>lối so sánh thật rực rỡ, tráng lệ.</a:t>
            </a:r>
            <a:endParaRPr lang="en-US" sz="2800">
              <a:solidFill>
                <a:srgbClr val="203864"/>
              </a:solidFill>
              <a:latin typeface="Times New Roman" pitchFamily="18" charset="0"/>
              <a:cs typeface="Calibri" pitchFamily="34" charset="0"/>
            </a:endParaRPr>
          </a:p>
        </p:txBody>
      </p:sp>
      <p:sp>
        <p:nvSpPr>
          <p:cNvPr id="21" name="Frame 20"/>
          <p:cNvSpPr/>
          <p:nvPr/>
        </p:nvSpPr>
        <p:spPr>
          <a:xfrm>
            <a:off x="7878220" y="2334457"/>
            <a:ext cx="3380509" cy="3784784"/>
          </a:xfrm>
          <a:prstGeom prst="frame">
            <a:avLst>
              <a:gd name="adj1" fmla="val 1598"/>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chemeClr val="tx1"/>
              </a:solidFill>
            </a:endParaRPr>
          </a:p>
        </p:txBody>
      </p:sp>
      <p:sp>
        <p:nvSpPr>
          <p:cNvPr id="8" name="Rectangle 7"/>
          <p:cNvSpPr/>
          <p:nvPr/>
        </p:nvSpPr>
        <p:spPr>
          <a:xfrm>
            <a:off x="8035925" y="2436813"/>
            <a:ext cx="3074988" cy="3692525"/>
          </a:xfrm>
          <a:prstGeom prst="rect">
            <a:avLst/>
          </a:prstGeom>
        </p:spPr>
        <p:txBody>
          <a:bodyPr>
            <a:spAutoFit/>
          </a:bodyPr>
          <a:lstStyle/>
          <a:p>
            <a:pPr algn="just"/>
            <a:r>
              <a:rPr lang="en-US" sz="2600">
                <a:solidFill>
                  <a:srgbClr val="203864"/>
                </a:solidFill>
                <a:latin typeface="Times New Roman" pitchFamily="18" charset="0"/>
                <a:cs typeface="Times New Roman" pitchFamily="18" charset="0"/>
              </a:rPr>
              <a:t>Hình ảnh mặt trời trên biển huy hoàng, rực rỡ với tài quan sát tinh tế, cảnh mặt trời mọc ở Cô Tô được thể hiện trong sự giao thoa hân hoan giữa con người với thế giới.</a:t>
            </a:r>
            <a:endParaRPr lang="en-US" sz="2600">
              <a:solidFill>
                <a:srgbClr val="203864"/>
              </a:solidFill>
              <a:latin typeface="Calibri" pitchFamily="34" charset="0"/>
            </a:endParaRPr>
          </a:p>
        </p:txBody>
      </p:sp>
    </p:spTree>
  </p:cSld>
  <p:clrMapOvr>
    <a:masterClrMapping/>
  </p:clrMapOvr>
  <p:transition spd="slow">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9" name="Picture 4"/>
          <p:cNvPicPr>
            <a:picLocks noChangeAspect="1"/>
          </p:cNvPicPr>
          <p:nvPr/>
        </p:nvPicPr>
        <p:blipFill>
          <a:blip r:embed="rId2"/>
          <a:srcRect/>
          <a:stretch>
            <a:fillRect/>
          </a:stretch>
        </p:blipFill>
        <p:spPr bwMode="auto">
          <a:xfrm>
            <a:off x="0" y="0"/>
            <a:ext cx="12192000" cy="6858000"/>
          </a:xfrm>
          <a:prstGeom prst="rect">
            <a:avLst/>
          </a:prstGeom>
          <a:noFill/>
          <a:ln w="9525">
            <a:noFill/>
            <a:miter lim="800000"/>
            <a:headEnd/>
            <a:tailEnd/>
          </a:ln>
        </p:spPr>
      </p:pic>
      <p:sp>
        <p:nvSpPr>
          <p:cNvPr id="6" name="Rectangle 5"/>
          <p:cNvSpPr/>
          <p:nvPr/>
        </p:nvSpPr>
        <p:spPr>
          <a:xfrm>
            <a:off x="2395538" y="125413"/>
            <a:ext cx="8602662" cy="982662"/>
          </a:xfrm>
          <a:prstGeom prst="rect">
            <a:avLst/>
          </a:prstGeom>
        </p:spPr>
        <p:txBody>
          <a:bodyPr>
            <a:spAutoFit/>
          </a:bodyPr>
          <a:lstStyle/>
          <a:p>
            <a:pPr algn="ctr">
              <a:tabLst>
                <a:tab pos="4594225" algn="l"/>
              </a:tabLst>
            </a:pPr>
            <a:r>
              <a:rPr lang="de-DE" sz="2800" b="1">
                <a:solidFill>
                  <a:srgbClr val="C00000"/>
                </a:solidFill>
                <a:latin typeface="Times New Roman" pitchFamily="18" charset="0"/>
                <a:cs typeface="Times New Roman" pitchFamily="18" charset="0"/>
              </a:rPr>
              <a:t>GIỚI THIỆU BÀI HỌC VÀ TRI THỨC NGỮ VĂN </a:t>
            </a:r>
            <a:endParaRPr lang="en-US" sz="2800">
              <a:latin typeface="Times New Roman" pitchFamily="18" charset="0"/>
              <a:cs typeface="Times New Roman" pitchFamily="18" charset="0"/>
            </a:endParaRPr>
          </a:p>
          <a:p>
            <a:pPr algn="ctr">
              <a:lnSpc>
                <a:spcPct val="107000"/>
              </a:lnSpc>
              <a:spcAft>
                <a:spcPts val="800"/>
              </a:spcAft>
              <a:tabLst>
                <a:tab pos="4594225" algn="l"/>
              </a:tabLst>
            </a:pPr>
            <a:r>
              <a:rPr lang="en-US" sz="2800" b="1">
                <a:latin typeface="Times New Roman" pitchFamily="18" charset="0"/>
                <a:ea typeface="MS Mincho" pitchFamily="49" charset="-128"/>
              </a:rPr>
              <a:t>HOẠT ĐỘNG 1: </a:t>
            </a:r>
            <a:r>
              <a:rPr lang="fr-FR" sz="2800" b="1">
                <a:latin typeface="Times New Roman" pitchFamily="18" charset="0"/>
                <a:cs typeface="Times New Roman" pitchFamily="18" charset="0"/>
              </a:rPr>
              <a:t> KHỞI ÐỘNG</a:t>
            </a:r>
            <a:endParaRPr lang="en-US" sz="2800">
              <a:latin typeface="Times New Roman" pitchFamily="18" charset="0"/>
              <a:cs typeface="Times New Roman" pitchFamily="18" charset="0"/>
            </a:endParaRPr>
          </a:p>
        </p:txBody>
      </p:sp>
      <p:grpSp>
        <p:nvGrpSpPr>
          <p:cNvPr id="27651" name="Group 13"/>
          <p:cNvGrpSpPr>
            <a:grpSpLocks/>
          </p:cNvGrpSpPr>
          <p:nvPr/>
        </p:nvGrpSpPr>
        <p:grpSpPr bwMode="auto">
          <a:xfrm>
            <a:off x="1343025" y="1646238"/>
            <a:ext cx="4613275" cy="3990975"/>
            <a:chOff x="1343297" y="1645920"/>
            <a:chExt cx="4613366" cy="3990701"/>
          </a:xfrm>
        </p:grpSpPr>
        <p:sp>
          <p:nvSpPr>
            <p:cNvPr id="8" name="Rectangle 7"/>
            <p:cNvSpPr/>
            <p:nvPr/>
          </p:nvSpPr>
          <p:spPr>
            <a:xfrm>
              <a:off x="1344885" y="1645920"/>
              <a:ext cx="4611778" cy="1331821"/>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0" name="Rectangle 9"/>
            <p:cNvSpPr/>
            <p:nvPr/>
          </p:nvSpPr>
          <p:spPr>
            <a:xfrm>
              <a:off x="1344885" y="2976154"/>
              <a:ext cx="4611778" cy="1333408"/>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1" name="Rectangle 10"/>
            <p:cNvSpPr/>
            <p:nvPr/>
          </p:nvSpPr>
          <p:spPr>
            <a:xfrm>
              <a:off x="1343297" y="4304799"/>
              <a:ext cx="4611779" cy="1331822"/>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sp>
        <p:nvSpPr>
          <p:cNvPr id="13" name="Rounded Rectangular Callout 12"/>
          <p:cNvSpPr/>
          <p:nvPr/>
        </p:nvSpPr>
        <p:spPr>
          <a:xfrm>
            <a:off x="6912429" y="1108865"/>
            <a:ext cx="4323806" cy="2522786"/>
          </a:xfrm>
          <a:prstGeom prst="wedgeRoundRectCallout">
            <a:avLst>
              <a:gd name="adj1" fmla="val -88205"/>
              <a:gd name="adj2" fmla="val 64786"/>
              <a:gd name="adj3" fmla="val 16667"/>
            </a:avLst>
          </a:prstGeom>
          <a:solidFill>
            <a:schemeClr val="accent4">
              <a:lumMod val="7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nSpc>
                <a:spcPct val="107000"/>
              </a:lnSpc>
              <a:tabLst>
                <a:tab pos="1385888" algn="l"/>
              </a:tabLst>
            </a:pPr>
            <a:r>
              <a:rPr lang="en-US" sz="2400">
                <a:solidFill>
                  <a:srgbClr val="FFFFFF"/>
                </a:solidFill>
                <a:latin typeface="Times New Roman" pitchFamily="18" charset="0"/>
                <a:cs typeface="Times New Roman" pitchFamily="18" charset="0"/>
              </a:rPr>
              <a:t>Em hãy viết ra tờ giấy này tên một địa danh (một vùng quê, một vùng đất, một hòn đảo, hoặc bất cứ một nơi nào) em muốn đến, muốn tìm hiểu, khám phá.</a:t>
            </a:r>
          </a:p>
        </p:txBody>
      </p:sp>
      <p:pic>
        <p:nvPicPr>
          <p:cNvPr id="15" name="Picture 14"/>
          <p:cNvPicPr>
            <a:picLocks noChangeAspect="1"/>
          </p:cNvPicPr>
          <p:nvPr/>
        </p:nvPicPr>
        <p:blipFill>
          <a:blip r:embed="rId3"/>
          <a:srcRect/>
          <a:stretch>
            <a:fillRect/>
          </a:stretch>
        </p:blipFill>
        <p:spPr bwMode="auto">
          <a:xfrm>
            <a:off x="387350" y="3211513"/>
            <a:ext cx="5238750" cy="3333750"/>
          </a:xfrm>
          <a:prstGeom prst="rect">
            <a:avLst/>
          </a:prstGeom>
          <a:noFill/>
          <a:ln w="9525">
            <a:noFill/>
            <a:miter lim="800000"/>
            <a:headEnd/>
            <a:tailEnd/>
          </a:ln>
        </p:spPr>
      </p:pic>
      <p:sp>
        <p:nvSpPr>
          <p:cNvPr id="16" name="Plaque 15"/>
          <p:cNvSpPr/>
          <p:nvPr/>
        </p:nvSpPr>
        <p:spPr>
          <a:xfrm>
            <a:off x="6192066" y="3990185"/>
            <a:ext cx="5764531" cy="1500661"/>
          </a:xfrm>
          <a:prstGeom prst="plaque">
            <a:avLst/>
          </a:prstGeom>
          <a:solidFill>
            <a:srgbClr val="0070C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accent4"/>
          </a:lnRef>
          <a:fillRef idx="3">
            <a:schemeClr val="accent4"/>
          </a:fillRef>
          <a:effectRef idx="3">
            <a:schemeClr val="accent4"/>
          </a:effectRef>
          <a:fontRef idx="minor">
            <a:schemeClr val="lt1"/>
          </a:fontRef>
        </p:style>
        <p:txBody>
          <a:bodyPr anchor="ctr"/>
          <a:lstStyle/>
          <a:p>
            <a:pPr>
              <a:lnSpc>
                <a:spcPct val="107000"/>
              </a:lnSpc>
              <a:tabLst>
                <a:tab pos="1385888" algn="l"/>
              </a:tabLst>
            </a:pPr>
            <a:r>
              <a:rPr lang="en-US">
                <a:solidFill>
                  <a:srgbClr val="FFFFFF"/>
                </a:solidFill>
                <a:latin typeface="Times New Roman" pitchFamily="18" charset="0"/>
                <a:cs typeface="Times New Roman" pitchFamily="18" charset="0"/>
              </a:rPr>
              <a:t>Cả lớp cùng phi chiếc máy bay của mình đến bất cứ chỗ bạn nào mà em muốn nói điều đó, hoặc phi tự do trong lớp.</a:t>
            </a:r>
            <a:r>
              <a:rPr lang="en-US" sz="1600">
                <a:solidFill>
                  <a:srgbClr val="FFFFFF"/>
                </a:solidFill>
                <a:latin typeface="Times New Roman" pitchFamily="18" charset="0"/>
                <a:cs typeface="Times New Roman" pitchFamily="18" charset="0"/>
              </a:rPr>
              <a:t> </a:t>
            </a:r>
            <a:r>
              <a:rPr lang="en-US">
                <a:solidFill>
                  <a:srgbClr val="FFFFFF"/>
                </a:solidFill>
                <a:latin typeface="Times New Roman" pitchFamily="18" charset="0"/>
                <a:cs typeface="Times New Roman" pitchFamily="18" charset="0"/>
              </a:rPr>
              <a:t>Mỗi em nhặt chiếc máy bay gần mình nhất, và đọc tên vùng đất bạn em muốn đến.</a:t>
            </a:r>
            <a:endParaRPr lang="en-US" sz="1600">
              <a:solidFill>
                <a:srgbClr val="FFFFFF"/>
              </a:solidFill>
              <a:latin typeface="Times New Roman" pitchFamily="18" charset="0"/>
              <a:cs typeface="Times New Roman" pitchFamily="18"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path" presetSubtype="0" accel="50000" decel="50000" fill="hold" nodeType="clickEffect">
                                  <p:stCondLst>
                                    <p:cond delay="0"/>
                                  </p:stCondLst>
                                  <p:childTnLst>
                                    <p:animMotion origin="layout" path="M -4.58333E-6 -2.59259E-6 L 0.22904 -0.43333 " pathEditMode="relative" rAng="0" ptsTypes="AA">
                                      <p:cBhvr>
                                        <p:cTn id="13" dur="2000" fill="hold"/>
                                        <p:tgtEl>
                                          <p:spTgt spid="15"/>
                                        </p:tgtEl>
                                        <p:attrNameLst>
                                          <p:attrName>ppt_x</p:attrName>
                                          <p:attrName>ppt_y</p:attrName>
                                        </p:attrNameLst>
                                      </p:cBhvr>
                                      <p:rCtr x="11445" y="-2166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3" name="Picture 3"/>
          <p:cNvPicPr>
            <a:picLocks noChangeAspect="1"/>
          </p:cNvPicPr>
          <p:nvPr/>
        </p:nvPicPr>
        <p:blipFill>
          <a:blip r:embed="rId2"/>
          <a:srcRect/>
          <a:stretch>
            <a:fillRect/>
          </a:stretch>
        </p:blipFill>
        <p:spPr bwMode="auto">
          <a:xfrm>
            <a:off x="0" y="0"/>
            <a:ext cx="12192000" cy="6823075"/>
          </a:xfrm>
          <a:prstGeom prst="rect">
            <a:avLst/>
          </a:prstGeom>
          <a:noFill/>
          <a:ln w="9525">
            <a:noFill/>
            <a:miter lim="800000"/>
            <a:headEnd/>
            <a:tailEnd/>
          </a:ln>
        </p:spPr>
      </p:pic>
      <p:sp>
        <p:nvSpPr>
          <p:cNvPr id="5" name="Rectangle 4"/>
          <p:cNvSpPr/>
          <p:nvPr/>
        </p:nvSpPr>
        <p:spPr>
          <a:xfrm>
            <a:off x="3683000" y="166688"/>
            <a:ext cx="7877175" cy="2308225"/>
          </a:xfrm>
          <a:prstGeom prst="rect">
            <a:avLst/>
          </a:prstGeom>
        </p:spPr>
        <p:txBody>
          <a:bodyPr>
            <a:spAutoFit/>
          </a:bodyPr>
          <a:lstStyle/>
          <a:p>
            <a:r>
              <a:rPr lang="en-US" sz="2400">
                <a:solidFill>
                  <a:srgbClr val="203864"/>
                </a:solidFill>
                <a:latin typeface="Times New Roman" pitchFamily="18" charset="0"/>
                <a:cs typeface="Times New Roman" pitchFamily="18" charset="0"/>
              </a:rPr>
              <a:t>Thế giới thật rộng lớn nhưng những bước chân của con người lại nhỏ bé. Nhưng con người lại luôn có ước mơ khám phá, tìm hiểu những nẻo đường, những chân trời mới,  và không phải ai cũng thực hiện ngay được. Văn học sẽ giúp chúng ta khám phá những chân trời mới, mở rộng tầm nhìn, để mỗi con người được hòa nhập mình với thế giới rộng lớn. </a:t>
            </a:r>
            <a:endParaRPr lang="en-US" sz="2400">
              <a:solidFill>
                <a:srgbClr val="203864"/>
              </a:solidFill>
              <a:latin typeface="Calibri" pitchFamily="34"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7" name="Picture 4"/>
          <p:cNvPicPr>
            <a:picLocks noChangeAspect="1"/>
          </p:cNvPicPr>
          <p:nvPr/>
        </p:nvPicPr>
        <p:blipFill>
          <a:blip r:embed="rId2"/>
          <a:srcRect/>
          <a:stretch>
            <a:fillRect/>
          </a:stretch>
        </p:blipFill>
        <p:spPr bwMode="auto">
          <a:xfrm>
            <a:off x="0" y="0"/>
            <a:ext cx="12192000" cy="6858000"/>
          </a:xfrm>
          <a:prstGeom prst="rect">
            <a:avLst/>
          </a:prstGeom>
          <a:noFill/>
          <a:ln w="9525">
            <a:noFill/>
            <a:miter lim="800000"/>
            <a:headEnd/>
            <a:tailEnd/>
          </a:ln>
        </p:spPr>
      </p:pic>
      <p:sp>
        <p:nvSpPr>
          <p:cNvPr id="29698" name="Rectangle 5"/>
          <p:cNvSpPr>
            <a:spLocks noChangeArrowheads="1"/>
          </p:cNvSpPr>
          <p:nvPr/>
        </p:nvSpPr>
        <p:spPr bwMode="auto">
          <a:xfrm>
            <a:off x="2395538" y="125413"/>
            <a:ext cx="8602662" cy="522287"/>
          </a:xfrm>
          <a:prstGeom prst="rect">
            <a:avLst/>
          </a:prstGeom>
          <a:noFill/>
          <a:ln w="9525">
            <a:noFill/>
            <a:miter lim="800000"/>
            <a:headEnd/>
            <a:tailEnd/>
          </a:ln>
        </p:spPr>
        <p:txBody>
          <a:bodyPr>
            <a:spAutoFit/>
          </a:bodyPr>
          <a:lstStyle/>
          <a:p>
            <a:pPr algn="ctr">
              <a:tabLst>
                <a:tab pos="4594225" algn="l"/>
              </a:tabLst>
            </a:pPr>
            <a:r>
              <a:rPr lang="de-DE" sz="2800" b="1">
                <a:solidFill>
                  <a:srgbClr val="C00000"/>
                </a:solidFill>
                <a:latin typeface="Times New Roman" pitchFamily="18" charset="0"/>
                <a:cs typeface="Times New Roman" pitchFamily="18" charset="0"/>
              </a:rPr>
              <a:t>GIỚI THIỆU BÀI HỌC VÀ TRI THỨC NGỮ VĂN </a:t>
            </a:r>
            <a:endParaRPr lang="en-US" sz="2800">
              <a:solidFill>
                <a:srgbClr val="000000"/>
              </a:solidFill>
              <a:latin typeface="Times New Roman" pitchFamily="18" charset="0"/>
              <a:cs typeface="Times New Roman" pitchFamily="18" charset="0"/>
            </a:endParaRPr>
          </a:p>
        </p:txBody>
      </p:sp>
      <p:sp>
        <p:nvSpPr>
          <p:cNvPr id="2" name="Rectangle 1"/>
          <p:cNvSpPr/>
          <p:nvPr/>
        </p:nvSpPr>
        <p:spPr>
          <a:xfrm>
            <a:off x="2936875" y="647700"/>
            <a:ext cx="7127875" cy="522288"/>
          </a:xfrm>
          <a:prstGeom prst="rect">
            <a:avLst/>
          </a:prstGeom>
        </p:spPr>
        <p:txBody>
          <a:bodyPr wrap="none">
            <a:spAutoFit/>
          </a:bodyPr>
          <a:lstStyle/>
          <a:p>
            <a:pPr algn="ctr" fontAlgn="auto">
              <a:lnSpc>
                <a:spcPct val="107000"/>
              </a:lnSpc>
              <a:spcBef>
                <a:spcPts val="0"/>
              </a:spcBef>
              <a:spcAft>
                <a:spcPts val="0"/>
              </a:spcAft>
              <a:tabLst>
                <a:tab pos="1386840" algn="l"/>
              </a:tabLst>
              <a:defRPr/>
            </a:pPr>
            <a:r>
              <a:rPr lang="en-US" sz="2800" b="1" dirty="0">
                <a:solidFill>
                  <a:schemeClr val="accent5">
                    <a:lumMod val="50000"/>
                  </a:schemeClr>
                </a:solidFill>
                <a:latin typeface="Times New Roman" panose="02020603050405020304" pitchFamily="18" charset="0"/>
                <a:ea typeface="MS Mincho"/>
                <a:cs typeface="+mn-cs"/>
              </a:rPr>
              <a:t>HOẠT ĐỘNG 2: KHÁM PHÁ KIẾN THỨC.</a:t>
            </a:r>
            <a:endParaRPr lang="en-US" sz="2800" dirty="0">
              <a:solidFill>
                <a:schemeClr val="accent5">
                  <a:lumMod val="50000"/>
                </a:schemeClr>
              </a:solidFill>
              <a:latin typeface="Times New Roman" panose="02020603050405020304" pitchFamily="18" charset="0"/>
              <a:ea typeface="Times New Roman" panose="02020603050405020304" pitchFamily="18" charset="0"/>
              <a:cs typeface="+mn-cs"/>
            </a:endParaRPr>
          </a:p>
        </p:txBody>
      </p:sp>
      <p:sp>
        <p:nvSpPr>
          <p:cNvPr id="29700" name="Rectangle 2"/>
          <p:cNvSpPr>
            <a:spLocks noChangeArrowheads="1"/>
          </p:cNvSpPr>
          <p:nvPr/>
        </p:nvSpPr>
        <p:spPr bwMode="auto">
          <a:xfrm>
            <a:off x="1114425" y="1169988"/>
            <a:ext cx="6096000" cy="523875"/>
          </a:xfrm>
          <a:prstGeom prst="rect">
            <a:avLst/>
          </a:prstGeom>
          <a:noFill/>
          <a:ln w="9525">
            <a:noFill/>
            <a:miter lim="800000"/>
            <a:headEnd/>
            <a:tailEnd/>
          </a:ln>
        </p:spPr>
        <p:txBody>
          <a:bodyPr>
            <a:spAutoFit/>
          </a:bodyPr>
          <a:lstStyle/>
          <a:p>
            <a:r>
              <a:rPr lang="pt-BR" sz="2800" b="1">
                <a:latin typeface="Times New Roman" pitchFamily="18" charset="0"/>
                <a:cs typeface="Times New Roman" pitchFamily="18" charset="0"/>
              </a:rPr>
              <a:t>I. Giới thiệu bài học</a:t>
            </a:r>
            <a:endParaRPr lang="en-US" sz="2800">
              <a:latin typeface="Calibri" pitchFamily="34" charset="0"/>
            </a:endParaRPr>
          </a:p>
        </p:txBody>
      </p:sp>
      <p:sp>
        <p:nvSpPr>
          <p:cNvPr id="4" name="Rectangle 3"/>
          <p:cNvSpPr/>
          <p:nvPr/>
        </p:nvSpPr>
        <p:spPr>
          <a:xfrm>
            <a:off x="1019175" y="1722438"/>
            <a:ext cx="9848850" cy="3538537"/>
          </a:xfrm>
          <a:prstGeom prst="rect">
            <a:avLst/>
          </a:prstGeom>
        </p:spPr>
        <p:txBody>
          <a:bodyPr>
            <a:spAutoFit/>
          </a:bodyPr>
          <a:lstStyle/>
          <a:p>
            <a:r>
              <a:rPr lang="pt-BR" sz="2800" b="1">
                <a:solidFill>
                  <a:srgbClr val="203864"/>
                </a:solidFill>
                <a:latin typeface="Times New Roman" pitchFamily="18" charset="0"/>
                <a:cs typeface="Times New Roman" pitchFamily="18" charset="0"/>
              </a:rPr>
              <a:t>- Chủ đề bài học hướng tới: </a:t>
            </a:r>
            <a:r>
              <a:rPr lang="pt-BR" sz="2800">
                <a:solidFill>
                  <a:srgbClr val="385723"/>
                </a:solidFill>
                <a:latin typeface="Times New Roman" pitchFamily="18" charset="0"/>
                <a:cs typeface="Times New Roman" pitchFamily="18" charset="0"/>
              </a:rPr>
              <a:t>Những nẻo đường xú sở</a:t>
            </a:r>
            <a:endParaRPr lang="en-US" sz="2800">
              <a:solidFill>
                <a:srgbClr val="385723"/>
              </a:solidFill>
              <a:latin typeface="Times New Roman" pitchFamily="18" charset="0"/>
              <a:cs typeface="Times New Roman" pitchFamily="18" charset="0"/>
            </a:endParaRPr>
          </a:p>
          <a:p>
            <a:r>
              <a:rPr lang="pt-BR" sz="2800">
                <a:solidFill>
                  <a:srgbClr val="385723"/>
                </a:solidFill>
                <a:latin typeface="Times New Roman" pitchFamily="18" charset="0"/>
                <a:cs typeface="Times New Roman" pitchFamily="18" charset="0"/>
              </a:rPr>
              <a:t>+ Nội dung chủ đề gồm các VB viết về những nẻo đường, những xứ sở mới . Từ đó, bài học giúp chúng ta tạo niềm hứng khởi khám phá những nẻo đường xứ sở, tìm hiểu những chân trời mới qua các tác phẩm văn học.</a:t>
            </a:r>
            <a:endParaRPr lang="en-US" sz="2800">
              <a:solidFill>
                <a:srgbClr val="385723"/>
              </a:solidFill>
              <a:latin typeface="Times New Roman" pitchFamily="18" charset="0"/>
              <a:cs typeface="Times New Roman" pitchFamily="18" charset="0"/>
            </a:endParaRPr>
          </a:p>
          <a:p>
            <a:r>
              <a:rPr lang="pt-BR" sz="2800" b="1">
                <a:solidFill>
                  <a:srgbClr val="203864"/>
                </a:solidFill>
                <a:latin typeface="Times New Roman" pitchFamily="18" charset="0"/>
                <a:cs typeface="Times New Roman" pitchFamily="18" charset="0"/>
              </a:rPr>
              <a:t>- Thể kí văn học: </a:t>
            </a:r>
            <a:r>
              <a:rPr lang="pt-BR" sz="2800">
                <a:solidFill>
                  <a:srgbClr val="385723"/>
                </a:solidFill>
                <a:latin typeface="Times New Roman" pitchFamily="18" charset="0"/>
                <a:cs typeface="Times New Roman" pitchFamily="18" charset="0"/>
              </a:rPr>
              <a:t>là thể loại chính được học trong bài. Chúng ta sẽ được du ngoạn, khám phá vẻ đẹp của những miền đất mới nhờ vào những trang ghi chép của các tác giả. </a:t>
            </a:r>
            <a:endParaRPr lang="en-US" sz="2800">
              <a:solidFill>
                <a:srgbClr val="385723"/>
              </a:solidFill>
              <a:latin typeface="Times New Roman" pitchFamily="18" charset="0"/>
              <a:cs typeface="Times New Roman" pitchFamily="18" charset="0"/>
            </a:endParaRPr>
          </a:p>
        </p:txBody>
      </p:sp>
      <p:sp>
        <p:nvSpPr>
          <p:cNvPr id="7" name="Cloud Callout 6"/>
          <p:cNvSpPr/>
          <p:nvPr/>
        </p:nvSpPr>
        <p:spPr>
          <a:xfrm>
            <a:off x="2936875" y="1693863"/>
            <a:ext cx="5957888" cy="2395537"/>
          </a:xfrm>
          <a:prstGeom prst="cloudCallout">
            <a:avLst/>
          </a:prstGeom>
          <a:effectLst>
            <a:outerShdw blurRad="50800" dist="38100" dir="5400000" algn="t"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r>
              <a:rPr lang="de-DE" sz="2000">
                <a:solidFill>
                  <a:srgbClr val="000000"/>
                </a:solidFill>
                <a:latin typeface="Times New Roman" pitchFamily="18" charset="0"/>
                <a:cs typeface="Times New Roman" pitchFamily="18" charset="0"/>
              </a:rPr>
              <a:t>Phần giới thiệu bài học có mấy nội dung? Đó là nội dung nào? </a:t>
            </a:r>
            <a:endParaRPr lang="en-US" sz="2000">
              <a:solidFill>
                <a:srgbClr val="000000"/>
              </a:solidFill>
              <a:latin typeface="Times New Roman" pitchFamily="18" charset="0"/>
              <a:cs typeface="Times New Roman" pitchFamily="18" charset="0"/>
            </a:endParaRPr>
          </a:p>
          <a:p>
            <a:r>
              <a:rPr lang="de-DE" sz="2000">
                <a:solidFill>
                  <a:srgbClr val="000000"/>
                </a:solidFill>
                <a:latin typeface="Times New Roman" pitchFamily="18" charset="0"/>
                <a:cs typeface="Times New Roman" pitchFamily="18" charset="0"/>
              </a:rPr>
              <a:t>Qua phần đọc các VB trong bài, em hiểu được </a:t>
            </a:r>
            <a:r>
              <a:rPr lang="de-DE" sz="2000" b="1">
                <a:solidFill>
                  <a:srgbClr val="000000"/>
                </a:solidFill>
                <a:latin typeface="Times New Roman" pitchFamily="18" charset="0"/>
                <a:cs typeface="Times New Roman" pitchFamily="18" charset="0"/>
              </a:rPr>
              <a:t>những nẻo đường xứ sở</a:t>
            </a:r>
            <a:r>
              <a:rPr lang="de-DE" sz="2000">
                <a:solidFill>
                  <a:srgbClr val="000000"/>
                </a:solidFill>
                <a:latin typeface="Times New Roman" pitchFamily="18" charset="0"/>
                <a:cs typeface="Times New Roman" pitchFamily="18" charset="0"/>
              </a:rPr>
              <a:t> nhằm hướng tới nội dung gì?</a:t>
            </a:r>
            <a:endParaRPr lang="en-US" sz="2000">
              <a:solidFill>
                <a:srgbClr val="000000"/>
              </a:solidFill>
              <a:latin typeface="Times New Roman" pitchFamily="18" charset="0"/>
              <a:cs typeface="Times New Roman" pitchFamily="18"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fade">
                                      <p:cBhvr>
                                        <p:cTn id="12" dur="1000"/>
                                        <p:tgtEl>
                                          <p:spTgt spid="4">
                                            <p:txEl>
                                              <p:pRg st="0" end="0"/>
                                            </p:txEl>
                                          </p:spTgt>
                                        </p:tgtEl>
                                      </p:cBhvr>
                                    </p:animEffect>
                                    <p:anim calcmode="lin" valueType="num">
                                      <p:cBhvr>
                                        <p:cTn id="13"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
                                            <p:txEl>
                                              <p:pRg st="1" end="1"/>
                                            </p:txEl>
                                          </p:spTgt>
                                        </p:tgtEl>
                                        <p:attrNameLst>
                                          <p:attrName>style.visibility</p:attrName>
                                        </p:attrNameLst>
                                      </p:cBhvr>
                                      <p:to>
                                        <p:strVal val="visible"/>
                                      </p:to>
                                    </p:set>
                                    <p:animEffect transition="in" filter="fade">
                                      <p:cBhvr>
                                        <p:cTn id="19" dur="1000"/>
                                        <p:tgtEl>
                                          <p:spTgt spid="4">
                                            <p:txEl>
                                              <p:pRg st="1" end="1"/>
                                            </p:txEl>
                                          </p:spTgt>
                                        </p:tgtEl>
                                      </p:cBhvr>
                                    </p:animEffect>
                                    <p:anim calcmode="lin" valueType="num">
                                      <p:cBhvr>
                                        <p:cTn id="20"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4">
                                            <p:txEl>
                                              <p:pRg st="2" end="2"/>
                                            </p:txEl>
                                          </p:spTgt>
                                        </p:tgtEl>
                                        <p:attrNameLst>
                                          <p:attrName>style.visibility</p:attrName>
                                        </p:attrNameLst>
                                      </p:cBhvr>
                                      <p:to>
                                        <p:strVal val="visible"/>
                                      </p:to>
                                    </p:set>
                                    <p:animEffect transition="in" filter="fade">
                                      <p:cBhvr>
                                        <p:cTn id="26" dur="1000"/>
                                        <p:tgtEl>
                                          <p:spTgt spid="4">
                                            <p:txEl>
                                              <p:pRg st="2" end="2"/>
                                            </p:txEl>
                                          </p:spTgt>
                                        </p:tgtEl>
                                      </p:cBhvr>
                                    </p:animEffect>
                                    <p:anim calcmode="lin" valueType="num">
                                      <p:cBhvr>
                                        <p:cTn id="27"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8"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1" name="Picture 4"/>
          <p:cNvPicPr>
            <a:picLocks noChangeAspect="1"/>
          </p:cNvPicPr>
          <p:nvPr/>
        </p:nvPicPr>
        <p:blipFill>
          <a:blip r:embed="rId2"/>
          <a:srcRect/>
          <a:stretch>
            <a:fillRect/>
          </a:stretch>
        </p:blipFill>
        <p:spPr bwMode="auto">
          <a:xfrm>
            <a:off x="0" y="0"/>
            <a:ext cx="12192000" cy="6858000"/>
          </a:xfrm>
          <a:prstGeom prst="rect">
            <a:avLst/>
          </a:prstGeom>
          <a:noFill/>
          <a:ln w="9525">
            <a:noFill/>
            <a:miter lim="800000"/>
            <a:headEnd/>
            <a:tailEnd/>
          </a:ln>
        </p:spPr>
      </p:pic>
      <p:sp>
        <p:nvSpPr>
          <p:cNvPr id="30722" name="Rectangle 5"/>
          <p:cNvSpPr>
            <a:spLocks noChangeArrowheads="1"/>
          </p:cNvSpPr>
          <p:nvPr/>
        </p:nvSpPr>
        <p:spPr bwMode="auto">
          <a:xfrm>
            <a:off x="2395538" y="125413"/>
            <a:ext cx="8602662" cy="522287"/>
          </a:xfrm>
          <a:prstGeom prst="rect">
            <a:avLst/>
          </a:prstGeom>
          <a:noFill/>
          <a:ln w="9525">
            <a:noFill/>
            <a:miter lim="800000"/>
            <a:headEnd/>
            <a:tailEnd/>
          </a:ln>
        </p:spPr>
        <p:txBody>
          <a:bodyPr>
            <a:spAutoFit/>
          </a:bodyPr>
          <a:lstStyle/>
          <a:p>
            <a:pPr algn="ctr">
              <a:tabLst>
                <a:tab pos="4594225" algn="l"/>
              </a:tabLst>
            </a:pPr>
            <a:r>
              <a:rPr lang="de-DE" sz="2800" b="1">
                <a:solidFill>
                  <a:srgbClr val="C00000"/>
                </a:solidFill>
                <a:latin typeface="Times New Roman" pitchFamily="18" charset="0"/>
                <a:cs typeface="Times New Roman" pitchFamily="18" charset="0"/>
              </a:rPr>
              <a:t>GIỚI THIỆU BÀI HỌC VÀ TRI THỨC NGỮ VĂN </a:t>
            </a:r>
            <a:endParaRPr lang="en-US" sz="2800">
              <a:solidFill>
                <a:srgbClr val="000000"/>
              </a:solidFill>
              <a:latin typeface="Times New Roman" pitchFamily="18" charset="0"/>
              <a:cs typeface="Times New Roman" pitchFamily="18" charset="0"/>
            </a:endParaRPr>
          </a:p>
        </p:txBody>
      </p:sp>
      <p:sp>
        <p:nvSpPr>
          <p:cNvPr id="30723" name="Rectangle 1"/>
          <p:cNvSpPr>
            <a:spLocks noChangeArrowheads="1"/>
          </p:cNvSpPr>
          <p:nvPr/>
        </p:nvSpPr>
        <p:spPr bwMode="auto">
          <a:xfrm>
            <a:off x="2936875" y="647700"/>
            <a:ext cx="7127875" cy="522288"/>
          </a:xfrm>
          <a:prstGeom prst="rect">
            <a:avLst/>
          </a:prstGeom>
          <a:noFill/>
          <a:ln w="9525">
            <a:noFill/>
            <a:miter lim="800000"/>
            <a:headEnd/>
            <a:tailEnd/>
          </a:ln>
        </p:spPr>
        <p:txBody>
          <a:bodyPr wrap="none">
            <a:spAutoFit/>
          </a:bodyPr>
          <a:lstStyle/>
          <a:p>
            <a:pPr algn="ctr">
              <a:lnSpc>
                <a:spcPct val="107000"/>
              </a:lnSpc>
              <a:tabLst>
                <a:tab pos="1385888" algn="l"/>
              </a:tabLst>
            </a:pPr>
            <a:r>
              <a:rPr lang="en-US" sz="2800" b="1">
                <a:solidFill>
                  <a:srgbClr val="203864"/>
                </a:solidFill>
                <a:latin typeface="Times New Roman" pitchFamily="18" charset="0"/>
                <a:ea typeface="MS Mincho" pitchFamily="49" charset="-128"/>
              </a:rPr>
              <a:t>HOẠT ĐỘNG 2: KHÁM PHÁ KIẾN THỨC.</a:t>
            </a:r>
            <a:endParaRPr lang="en-US" sz="2800">
              <a:solidFill>
                <a:srgbClr val="203864"/>
              </a:solidFill>
              <a:latin typeface="Times New Roman" pitchFamily="18" charset="0"/>
              <a:cs typeface="Times New Roman" pitchFamily="18" charset="0"/>
            </a:endParaRPr>
          </a:p>
        </p:txBody>
      </p:sp>
      <p:sp>
        <p:nvSpPr>
          <p:cNvPr id="30724" name="Rectangle 7"/>
          <p:cNvSpPr>
            <a:spLocks noChangeArrowheads="1"/>
          </p:cNvSpPr>
          <p:nvPr/>
        </p:nvSpPr>
        <p:spPr bwMode="auto">
          <a:xfrm>
            <a:off x="809625" y="1169988"/>
            <a:ext cx="3959225" cy="523875"/>
          </a:xfrm>
          <a:prstGeom prst="rect">
            <a:avLst/>
          </a:prstGeom>
          <a:noFill/>
          <a:ln w="9525">
            <a:noFill/>
            <a:miter lim="800000"/>
            <a:headEnd/>
            <a:tailEnd/>
          </a:ln>
        </p:spPr>
        <p:txBody>
          <a:bodyPr wrap="none">
            <a:spAutoFit/>
          </a:bodyPr>
          <a:lstStyle/>
          <a:p>
            <a:r>
              <a:rPr lang="pt-BR" sz="2800" b="1">
                <a:latin typeface="Times New Roman" pitchFamily="18" charset="0"/>
                <a:cs typeface="Times New Roman" pitchFamily="18" charset="0"/>
              </a:rPr>
              <a:t>II. Tìm hiểu chung về kí </a:t>
            </a:r>
            <a:endParaRPr lang="en-US" sz="2800">
              <a:latin typeface="Times New Roman" pitchFamily="18" charset="0"/>
              <a:cs typeface="Times New Roman" pitchFamily="18" charset="0"/>
            </a:endParaRPr>
          </a:p>
        </p:txBody>
      </p:sp>
      <p:sp>
        <p:nvSpPr>
          <p:cNvPr id="11" name="Heart 10"/>
          <p:cNvSpPr/>
          <p:nvPr/>
        </p:nvSpPr>
        <p:spPr>
          <a:xfrm>
            <a:off x="4378233" y="3067346"/>
            <a:ext cx="3727269" cy="2416628"/>
          </a:xfrm>
          <a:prstGeom prst="heart">
            <a:avLst/>
          </a:prstGeom>
          <a:ln w="38100">
            <a:noFill/>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r>
              <a:rPr lang="de-DE" sz="2800" b="1" dirty="0">
                <a:solidFill>
                  <a:srgbClr val="FF0000"/>
                </a:solidFill>
                <a:latin typeface="Times New Roman" panose="02020603050405020304" pitchFamily="18" charset="0"/>
                <a:ea typeface="Times New Roman" panose="02020603050405020304" pitchFamily="18" charset="0"/>
              </a:rPr>
              <a:t>Tri thức đọc hiểu</a:t>
            </a:r>
            <a:r>
              <a:rPr lang="de-DE" sz="2800" dirty="0">
                <a:solidFill>
                  <a:srgbClr val="FF0000"/>
                </a:solidFill>
                <a:latin typeface="Times New Roman" panose="02020603050405020304" pitchFamily="18" charset="0"/>
                <a:ea typeface="Times New Roman" panose="02020603050405020304" pitchFamily="18" charset="0"/>
              </a:rPr>
              <a:t> trong SGK trang 104</a:t>
            </a:r>
            <a:r>
              <a:rPr lang="de-DE" sz="2800" b="1" dirty="0">
                <a:solidFill>
                  <a:srgbClr val="FF0000"/>
                </a:solidFill>
                <a:latin typeface="Times New Roman" panose="02020603050405020304" pitchFamily="18" charset="0"/>
                <a:ea typeface="Times New Roman" panose="02020603050405020304" pitchFamily="18" charset="0"/>
              </a:rPr>
              <a:t> </a:t>
            </a:r>
            <a:endParaRPr lang="en-US" sz="2800" dirty="0">
              <a:solidFill>
                <a:srgbClr val="FF0000"/>
              </a:solidFill>
              <a:latin typeface="Times New Roman" panose="02020603050405020304" pitchFamily="18" charset="0"/>
              <a:ea typeface="Times New Roman" panose="02020603050405020304" pitchFamily="18" charset="0"/>
            </a:endParaRPr>
          </a:p>
        </p:txBody>
      </p:sp>
      <p:sp>
        <p:nvSpPr>
          <p:cNvPr id="12" name="Cloud Callout 11"/>
          <p:cNvSpPr/>
          <p:nvPr/>
        </p:nvSpPr>
        <p:spPr>
          <a:xfrm>
            <a:off x="7302500" y="1169988"/>
            <a:ext cx="4427538" cy="1897062"/>
          </a:xfrm>
          <a:prstGeom prst="cloudCallout">
            <a:avLst>
              <a:gd name="adj1" fmla="val -48304"/>
              <a:gd name="adj2" fmla="val 76240"/>
            </a:avLst>
          </a:prstGeom>
          <a:effectLst>
            <a:outerShdw blurRad="50800" dist="38100" dir="5400000" algn="t"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r>
              <a:rPr lang="es-ES" sz="2400">
                <a:solidFill>
                  <a:srgbClr val="000000"/>
                </a:solidFill>
                <a:latin typeface="Times New Roman" pitchFamily="18" charset="0"/>
                <a:cs typeface="Times New Roman" pitchFamily="18" charset="0"/>
              </a:rPr>
              <a:t>   Trình tự kể của các VB kí thường sắp xếp các sự việc theo trình tự nào?</a:t>
            </a:r>
            <a:endParaRPr lang="en-US" sz="2400">
              <a:solidFill>
                <a:srgbClr val="000000"/>
              </a:solidFill>
              <a:latin typeface="Times New Roman" pitchFamily="18" charset="0"/>
              <a:cs typeface="Times New Roman" pitchFamily="18" charset="0"/>
            </a:endParaRPr>
          </a:p>
        </p:txBody>
      </p:sp>
      <p:sp>
        <p:nvSpPr>
          <p:cNvPr id="13" name="Rounded Rectangular Callout 12"/>
          <p:cNvSpPr/>
          <p:nvPr/>
        </p:nvSpPr>
        <p:spPr>
          <a:xfrm>
            <a:off x="635723" y="1692359"/>
            <a:ext cx="3383282" cy="1873801"/>
          </a:xfrm>
          <a:prstGeom prst="wedgeRoundRectCallout">
            <a:avLst>
              <a:gd name="adj1" fmla="val 59689"/>
              <a:gd name="adj2" fmla="val 71741"/>
              <a:gd name="adj3" fmla="val 16667"/>
            </a:avLst>
          </a:prstGeom>
          <a:ln w="19050">
            <a:solidFill>
              <a:schemeClr val="accent4">
                <a:lumMod val="60000"/>
                <a:lumOff val="40000"/>
              </a:schemeClr>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6"/>
          </a:lnRef>
          <a:fillRef idx="1">
            <a:schemeClr val="lt1"/>
          </a:fillRef>
          <a:effectRef idx="0">
            <a:schemeClr val="accent6"/>
          </a:effectRef>
          <a:fontRef idx="minor">
            <a:schemeClr val="dk1"/>
          </a:fontRef>
        </p:style>
        <p:txBody>
          <a:bodyPr anchor="ctr"/>
          <a:lstStyle/>
          <a:p>
            <a:r>
              <a:rPr lang="es-ES" sz="2400">
                <a:solidFill>
                  <a:srgbClr val="000000"/>
                </a:solidFill>
                <a:latin typeface="Times New Roman" pitchFamily="18" charset="0"/>
                <a:cs typeface="Times New Roman" pitchFamily="18" charset="0"/>
              </a:rPr>
              <a:t>Kí là loại tác phẩm văn học chú trọng điều gì?</a:t>
            </a:r>
            <a:endParaRPr lang="en-US" sz="2400">
              <a:solidFill>
                <a:srgbClr val="000000"/>
              </a:solidFill>
              <a:latin typeface="Times New Roman" pitchFamily="18" charset="0"/>
              <a:cs typeface="Times New Roman" pitchFamily="18" charset="0"/>
            </a:endParaRPr>
          </a:p>
          <a:p>
            <a:r>
              <a:rPr lang="es-ES" sz="2400">
                <a:solidFill>
                  <a:srgbClr val="000000"/>
                </a:solidFill>
                <a:latin typeface="Times New Roman" pitchFamily="18" charset="0"/>
                <a:cs typeface="Times New Roman" pitchFamily="18" charset="0"/>
              </a:rPr>
              <a:t>Các tác phẩm kí thường viết để làm gì?</a:t>
            </a:r>
            <a:endParaRPr lang="en-US" sz="2400">
              <a:solidFill>
                <a:srgbClr val="000000"/>
              </a:solidFill>
              <a:latin typeface="Times New Roman" pitchFamily="18" charset="0"/>
              <a:cs typeface="Times New Roman" pitchFamily="18" charset="0"/>
            </a:endParaRPr>
          </a:p>
        </p:txBody>
      </p:sp>
      <p:sp>
        <p:nvSpPr>
          <p:cNvPr id="14" name="Rounded Rectangular Callout 13"/>
          <p:cNvSpPr/>
          <p:nvPr/>
        </p:nvSpPr>
        <p:spPr>
          <a:xfrm>
            <a:off x="635723" y="4362994"/>
            <a:ext cx="3383282" cy="2061506"/>
          </a:xfrm>
          <a:prstGeom prst="wedgeRoundRectCallout">
            <a:avLst>
              <a:gd name="adj1" fmla="val 73848"/>
              <a:gd name="adj2" fmla="val -51389"/>
              <a:gd name="adj3" fmla="val 16667"/>
            </a:avLst>
          </a:prstGeom>
          <a:ln>
            <a:noFill/>
          </a:ln>
          <a:effectLst>
            <a:outerShdw blurRad="225425" dist="50800" dir="5220000" algn="ctr">
              <a:srgbClr val="000000">
                <a:alpha val="33000"/>
              </a:srgbClr>
            </a:outerShdw>
          </a:effectLst>
          <a:scene3d>
            <a:camera prst="perspectiveAbove"/>
            <a:lightRig rig="harsh" dir="t">
              <a:rot lat="0" lon="0" rev="3000000"/>
            </a:lightRig>
          </a:scene3d>
          <a:sp3d extrusionH="254000" contourW="19050">
            <a:bevelT w="82550" h="44450" prst="angle"/>
            <a:bevelB w="82550" h="44450" prst="angle"/>
            <a:contourClr>
              <a:srgbClr val="FFFFFF"/>
            </a:contourClr>
          </a:sp3d>
        </p:spPr>
        <p:style>
          <a:lnRef idx="2">
            <a:schemeClr val="accent6"/>
          </a:lnRef>
          <a:fillRef idx="1">
            <a:schemeClr val="lt1"/>
          </a:fillRef>
          <a:effectRef idx="0">
            <a:schemeClr val="accent6"/>
          </a:effectRef>
          <a:fontRef idx="minor">
            <a:schemeClr val="dk1"/>
          </a:fontRef>
        </p:style>
        <p:txBody>
          <a:bodyPr anchor="ctr"/>
          <a:lstStyle/>
          <a:p>
            <a:pPr fontAlgn="auto">
              <a:spcBef>
                <a:spcPts val="0"/>
              </a:spcBef>
              <a:spcAft>
                <a:spcPts val="0"/>
              </a:spcAft>
              <a:defRPr/>
            </a:pPr>
            <a:r>
              <a:rPr lang="es-ES" sz="2400" dirty="0" err="1">
                <a:latin typeface="Times New Roman" panose="02020603050405020304" pitchFamily="18" charset="0"/>
                <a:ea typeface="Times New Roman" panose="02020603050405020304" pitchFamily="18" charset="0"/>
              </a:rPr>
              <a:t>Trong</a:t>
            </a:r>
            <a:r>
              <a:rPr lang="es-ES" sz="2400" dirty="0">
                <a:latin typeface="Times New Roman" panose="02020603050405020304" pitchFamily="18" charset="0"/>
                <a:ea typeface="Times New Roman" panose="02020603050405020304" pitchFamily="18" charset="0"/>
              </a:rPr>
              <a:t> </a:t>
            </a:r>
            <a:r>
              <a:rPr lang="es-ES" sz="2400" dirty="0" err="1">
                <a:latin typeface="Times New Roman" panose="02020603050405020304" pitchFamily="18" charset="0"/>
                <a:ea typeface="Times New Roman" panose="02020603050405020304" pitchFamily="18" charset="0"/>
              </a:rPr>
              <a:t>kí</a:t>
            </a:r>
            <a:r>
              <a:rPr lang="es-ES" sz="2400" dirty="0">
                <a:latin typeface="Times New Roman" panose="02020603050405020304" pitchFamily="18" charset="0"/>
                <a:ea typeface="Times New Roman" panose="02020603050405020304" pitchFamily="18" charset="0"/>
              </a:rPr>
              <a:t>, </a:t>
            </a:r>
            <a:r>
              <a:rPr lang="es-ES" sz="2400" dirty="0" err="1">
                <a:latin typeface="Times New Roman" panose="02020603050405020304" pitchFamily="18" charset="0"/>
                <a:ea typeface="Times New Roman" panose="02020603050405020304" pitchFamily="18" charset="0"/>
              </a:rPr>
              <a:t>người</a:t>
            </a:r>
            <a:r>
              <a:rPr lang="es-ES" sz="2400" dirty="0">
                <a:latin typeface="Times New Roman" panose="02020603050405020304" pitchFamily="18" charset="0"/>
                <a:ea typeface="Times New Roman" panose="02020603050405020304" pitchFamily="18" charset="0"/>
              </a:rPr>
              <a:t> </a:t>
            </a:r>
            <a:r>
              <a:rPr lang="es-ES" sz="2400" dirty="0" err="1">
                <a:latin typeface="Times New Roman" panose="02020603050405020304" pitchFamily="18" charset="0"/>
                <a:ea typeface="Times New Roman" panose="02020603050405020304" pitchFamily="18" charset="0"/>
              </a:rPr>
              <a:t>kể</a:t>
            </a:r>
            <a:r>
              <a:rPr lang="es-ES" sz="2400" dirty="0">
                <a:latin typeface="Times New Roman" panose="02020603050405020304" pitchFamily="18" charset="0"/>
                <a:ea typeface="Times New Roman" panose="02020603050405020304" pitchFamily="18" charset="0"/>
              </a:rPr>
              <a:t> </a:t>
            </a:r>
            <a:r>
              <a:rPr lang="es-ES" sz="2400" dirty="0" err="1">
                <a:latin typeface="Times New Roman" panose="02020603050405020304" pitchFamily="18" charset="0"/>
                <a:ea typeface="Times New Roman" panose="02020603050405020304" pitchFamily="18" charset="0"/>
              </a:rPr>
              <a:t>chuyện</a:t>
            </a:r>
            <a:r>
              <a:rPr lang="es-ES" sz="2400" dirty="0">
                <a:latin typeface="Times New Roman" panose="02020603050405020304" pitchFamily="18" charset="0"/>
                <a:ea typeface="Times New Roman" panose="02020603050405020304" pitchFamily="18" charset="0"/>
              </a:rPr>
              <a:t> </a:t>
            </a:r>
            <a:r>
              <a:rPr lang="es-ES" sz="2400" dirty="0" err="1">
                <a:latin typeface="Times New Roman" panose="02020603050405020304" pitchFamily="18" charset="0"/>
                <a:ea typeface="Times New Roman" panose="02020603050405020304" pitchFamily="18" charset="0"/>
              </a:rPr>
              <a:t>thường</a:t>
            </a:r>
            <a:r>
              <a:rPr lang="es-ES" sz="2400" dirty="0">
                <a:latin typeface="Times New Roman" panose="02020603050405020304" pitchFamily="18" charset="0"/>
                <a:ea typeface="Times New Roman" panose="02020603050405020304" pitchFamily="18" charset="0"/>
              </a:rPr>
              <a:t> ở </a:t>
            </a:r>
            <a:r>
              <a:rPr lang="es-ES" sz="2400" dirty="0" err="1">
                <a:latin typeface="Times New Roman" panose="02020603050405020304" pitchFamily="18" charset="0"/>
                <a:ea typeface="Times New Roman" panose="02020603050405020304" pitchFamily="18" charset="0"/>
              </a:rPr>
              <a:t>ngôi</a:t>
            </a:r>
            <a:r>
              <a:rPr lang="es-ES" sz="2400" dirty="0">
                <a:latin typeface="Times New Roman" panose="02020603050405020304" pitchFamily="18" charset="0"/>
                <a:ea typeface="Times New Roman" panose="02020603050405020304" pitchFamily="18" charset="0"/>
              </a:rPr>
              <a:t> </a:t>
            </a:r>
            <a:r>
              <a:rPr lang="es-ES" sz="2400" dirty="0" err="1">
                <a:latin typeface="Times New Roman" panose="02020603050405020304" pitchFamily="18" charset="0"/>
                <a:ea typeface="Times New Roman" panose="02020603050405020304" pitchFamily="18" charset="0"/>
              </a:rPr>
              <a:t>thứ</a:t>
            </a:r>
            <a:r>
              <a:rPr lang="es-ES" sz="2400" dirty="0">
                <a:latin typeface="Times New Roman" panose="02020603050405020304" pitchFamily="18" charset="0"/>
                <a:ea typeface="Times New Roman" panose="02020603050405020304" pitchFamily="18" charset="0"/>
              </a:rPr>
              <a:t> </a:t>
            </a:r>
            <a:r>
              <a:rPr lang="es-ES" sz="2400" dirty="0" err="1">
                <a:latin typeface="Times New Roman" panose="02020603050405020304" pitchFamily="18" charset="0"/>
                <a:ea typeface="Times New Roman" panose="02020603050405020304" pitchFamily="18" charset="0"/>
              </a:rPr>
              <a:t>mấy</a:t>
            </a:r>
            <a:r>
              <a:rPr lang="es-ES" sz="2400" dirty="0">
                <a:latin typeface="Times New Roman" panose="02020603050405020304" pitchFamily="18" charset="0"/>
                <a:ea typeface="Times New Roman" panose="02020603050405020304" pitchFamily="18" charset="0"/>
              </a:rPr>
              <a:t>? </a:t>
            </a:r>
            <a:r>
              <a:rPr lang="es-ES" sz="2400" dirty="0" err="1">
                <a:latin typeface="Times New Roman" panose="02020603050405020304" pitchFamily="18" charset="0"/>
                <a:ea typeface="Times New Roman" panose="02020603050405020304" pitchFamily="18" charset="0"/>
              </a:rPr>
              <a:t>Người</a:t>
            </a:r>
            <a:r>
              <a:rPr lang="es-ES" sz="2400" dirty="0">
                <a:latin typeface="Times New Roman" panose="02020603050405020304" pitchFamily="18" charset="0"/>
                <a:ea typeface="Times New Roman" panose="02020603050405020304" pitchFamily="18" charset="0"/>
              </a:rPr>
              <a:t> </a:t>
            </a:r>
            <a:r>
              <a:rPr lang="es-ES" sz="2400" dirty="0" err="1">
                <a:latin typeface="Times New Roman" panose="02020603050405020304" pitchFamily="18" charset="0"/>
                <a:ea typeface="Times New Roman" panose="02020603050405020304" pitchFamily="18" charset="0"/>
              </a:rPr>
              <a:t>kể</a:t>
            </a:r>
            <a:r>
              <a:rPr lang="es-ES" sz="2400" dirty="0">
                <a:latin typeface="Times New Roman" panose="02020603050405020304" pitchFamily="18" charset="0"/>
                <a:ea typeface="Times New Roman" panose="02020603050405020304" pitchFamily="18" charset="0"/>
              </a:rPr>
              <a:t> </a:t>
            </a:r>
            <a:r>
              <a:rPr lang="es-ES" sz="2400" dirty="0" err="1">
                <a:latin typeface="Times New Roman" panose="02020603050405020304" pitchFamily="18" charset="0"/>
                <a:ea typeface="Times New Roman" panose="02020603050405020304" pitchFamily="18" charset="0"/>
              </a:rPr>
              <a:t>chuyện</a:t>
            </a:r>
            <a:r>
              <a:rPr lang="es-ES" sz="2400" dirty="0">
                <a:latin typeface="Times New Roman" panose="02020603050405020304" pitchFamily="18" charset="0"/>
                <a:ea typeface="Times New Roman" panose="02020603050405020304" pitchFamily="18" charset="0"/>
              </a:rPr>
              <a:t> </a:t>
            </a:r>
            <a:r>
              <a:rPr lang="es-ES" sz="2400" dirty="0" err="1">
                <a:latin typeface="Times New Roman" panose="02020603050405020304" pitchFamily="18" charset="0"/>
                <a:ea typeface="Times New Roman" panose="02020603050405020304" pitchFamily="18" charset="0"/>
              </a:rPr>
              <a:t>có</a:t>
            </a:r>
            <a:r>
              <a:rPr lang="es-ES" sz="2400" dirty="0">
                <a:latin typeface="Times New Roman" panose="02020603050405020304" pitchFamily="18" charset="0"/>
                <a:ea typeface="Times New Roman" panose="02020603050405020304" pitchFamily="18" charset="0"/>
              </a:rPr>
              <a:t> </a:t>
            </a:r>
            <a:r>
              <a:rPr lang="es-ES" sz="2400" dirty="0" err="1">
                <a:latin typeface="Times New Roman" panose="02020603050405020304" pitchFamily="18" charset="0"/>
                <a:ea typeface="Times New Roman" panose="02020603050405020304" pitchFamily="18" charset="0"/>
              </a:rPr>
              <a:t>vai</a:t>
            </a:r>
            <a:r>
              <a:rPr lang="es-ES" sz="2400" dirty="0">
                <a:latin typeface="Times New Roman" panose="02020603050405020304" pitchFamily="18" charset="0"/>
                <a:ea typeface="Times New Roman" panose="02020603050405020304" pitchFamily="18" charset="0"/>
              </a:rPr>
              <a:t> </a:t>
            </a:r>
            <a:r>
              <a:rPr lang="es-ES" sz="2400" dirty="0" err="1">
                <a:latin typeface="Times New Roman" panose="02020603050405020304" pitchFamily="18" charset="0"/>
                <a:ea typeface="Times New Roman" panose="02020603050405020304" pitchFamily="18" charset="0"/>
              </a:rPr>
              <a:t>trò</a:t>
            </a:r>
            <a:r>
              <a:rPr lang="es-ES" sz="2400" dirty="0">
                <a:latin typeface="Times New Roman" panose="02020603050405020304" pitchFamily="18" charset="0"/>
                <a:ea typeface="Times New Roman" panose="02020603050405020304" pitchFamily="18" charset="0"/>
              </a:rPr>
              <a:t> </a:t>
            </a:r>
            <a:r>
              <a:rPr lang="es-ES" sz="2400" dirty="0" err="1">
                <a:latin typeface="Times New Roman" panose="02020603050405020304" pitchFamily="18" charset="0"/>
                <a:ea typeface="Times New Roman" panose="02020603050405020304" pitchFamily="18" charset="0"/>
              </a:rPr>
              <a:t>gì</a:t>
            </a:r>
            <a:r>
              <a:rPr lang="es-ES" sz="2400" dirty="0">
                <a:latin typeface="Times New Roman" panose="02020603050405020304" pitchFamily="18" charset="0"/>
                <a:ea typeface="Times New Roman" panose="02020603050405020304" pitchFamily="18" charset="0"/>
              </a:rPr>
              <a:t>?</a:t>
            </a:r>
            <a:endParaRPr lang="en-US" sz="2400" dirty="0">
              <a:latin typeface="Times New Roman" panose="02020603050405020304" pitchFamily="18" charset="0"/>
              <a:ea typeface="Times New Roman" panose="02020603050405020304" pitchFamily="18" charset="0"/>
            </a:endParaRPr>
          </a:p>
        </p:txBody>
      </p:sp>
      <p:sp>
        <p:nvSpPr>
          <p:cNvPr id="15" name="Cloud Callout 14"/>
          <p:cNvSpPr/>
          <p:nvPr/>
        </p:nvSpPr>
        <p:spPr>
          <a:xfrm>
            <a:off x="7550332" y="4051434"/>
            <a:ext cx="4297680" cy="2412254"/>
          </a:xfrm>
          <a:prstGeom prst="cloudCallout">
            <a:avLst>
              <a:gd name="adj1" fmla="val -57233"/>
              <a:gd name="adj2" fmla="val -47378"/>
            </a:avLst>
          </a:prstGeom>
          <a:ln w="19050">
            <a:solidFill>
              <a:srgbClr val="002060"/>
            </a:solidFill>
          </a:ln>
          <a:effectLst>
            <a:outerShdw blurRad="50800" dist="38100" dir="5400000" algn="t" rotWithShape="0">
              <a:prstClr val="black">
                <a:alpha val="40000"/>
              </a:prstClr>
            </a:outerShdw>
          </a:effectLst>
          <a:scene3d>
            <a:camera prst="perspectiveRelaxedModerately"/>
            <a:lightRig rig="threePt" dir="t"/>
          </a:scene3d>
        </p:spPr>
        <p:style>
          <a:lnRef idx="2">
            <a:schemeClr val="accent6"/>
          </a:lnRef>
          <a:fillRef idx="1">
            <a:schemeClr val="lt1"/>
          </a:fillRef>
          <a:effectRef idx="0">
            <a:schemeClr val="accent6"/>
          </a:effectRef>
          <a:fontRef idx="minor">
            <a:schemeClr val="dk1"/>
          </a:fontRef>
        </p:style>
        <p:txBody>
          <a:bodyPr anchor="ctr"/>
          <a:lstStyle/>
          <a:p>
            <a:pPr fontAlgn="auto">
              <a:spcBef>
                <a:spcPts val="0"/>
              </a:spcBef>
              <a:spcAft>
                <a:spcPts val="0"/>
              </a:spcAft>
              <a:defRPr/>
            </a:pPr>
            <a:r>
              <a:rPr lang="es-ES" sz="2400" dirty="0" err="1">
                <a:latin typeface="Times New Roman" panose="02020603050405020304" pitchFamily="18" charset="0"/>
                <a:ea typeface="Times New Roman" panose="02020603050405020304" pitchFamily="18" charset="0"/>
              </a:rPr>
              <a:t>Vậy</a:t>
            </a:r>
            <a:r>
              <a:rPr lang="es-ES" sz="2400" dirty="0">
                <a:latin typeface="Times New Roman" panose="02020603050405020304" pitchFamily="18" charset="0"/>
                <a:ea typeface="Times New Roman" panose="02020603050405020304" pitchFamily="18" charset="0"/>
              </a:rPr>
              <a:t> </a:t>
            </a:r>
            <a:r>
              <a:rPr lang="es-ES" sz="2400" dirty="0" err="1">
                <a:latin typeface="Times New Roman" panose="02020603050405020304" pitchFamily="18" charset="0"/>
                <a:ea typeface="Times New Roman" panose="02020603050405020304" pitchFamily="18" charset="0"/>
              </a:rPr>
              <a:t>em</a:t>
            </a:r>
            <a:r>
              <a:rPr lang="es-ES" sz="2400" dirty="0">
                <a:latin typeface="Times New Roman" panose="02020603050405020304" pitchFamily="18" charset="0"/>
                <a:ea typeface="Times New Roman" panose="02020603050405020304" pitchFamily="18" charset="0"/>
              </a:rPr>
              <a:t> </a:t>
            </a:r>
            <a:r>
              <a:rPr lang="es-ES" sz="2400" dirty="0" err="1">
                <a:latin typeface="Times New Roman" panose="02020603050405020304" pitchFamily="18" charset="0"/>
                <a:ea typeface="Times New Roman" panose="02020603050405020304" pitchFamily="18" charset="0"/>
              </a:rPr>
              <a:t>đã</a:t>
            </a:r>
            <a:r>
              <a:rPr lang="es-ES" sz="2400" dirty="0">
                <a:latin typeface="Times New Roman" panose="02020603050405020304" pitchFamily="18" charset="0"/>
                <a:ea typeface="Times New Roman" panose="02020603050405020304" pitchFamily="18" charset="0"/>
              </a:rPr>
              <a:t> </a:t>
            </a:r>
            <a:r>
              <a:rPr lang="es-ES" sz="2400" dirty="0" err="1">
                <a:latin typeface="Times New Roman" panose="02020603050405020304" pitchFamily="18" charset="0"/>
                <a:ea typeface="Times New Roman" panose="02020603050405020304" pitchFamily="18" charset="0"/>
              </a:rPr>
              <a:t>từng</a:t>
            </a:r>
            <a:r>
              <a:rPr lang="es-ES" sz="2400" dirty="0">
                <a:latin typeface="Times New Roman" panose="02020603050405020304" pitchFamily="18" charset="0"/>
                <a:ea typeface="Times New Roman" panose="02020603050405020304" pitchFamily="18" charset="0"/>
              </a:rPr>
              <a:t> </a:t>
            </a:r>
            <a:r>
              <a:rPr lang="es-ES" sz="2400" dirty="0" err="1">
                <a:latin typeface="Times New Roman" panose="02020603050405020304" pitchFamily="18" charset="0"/>
                <a:ea typeface="Times New Roman" panose="02020603050405020304" pitchFamily="18" charset="0"/>
              </a:rPr>
              <a:t>viết</a:t>
            </a:r>
            <a:r>
              <a:rPr lang="es-ES" sz="2400" dirty="0">
                <a:latin typeface="Times New Roman" panose="02020603050405020304" pitchFamily="18" charset="0"/>
                <a:ea typeface="Times New Roman" panose="02020603050405020304" pitchFamily="18" charset="0"/>
              </a:rPr>
              <a:t> </a:t>
            </a:r>
            <a:r>
              <a:rPr lang="es-ES" sz="2400" dirty="0" err="1">
                <a:latin typeface="Times New Roman" panose="02020603050405020304" pitchFamily="18" charset="0"/>
                <a:ea typeface="Times New Roman" panose="02020603050405020304" pitchFamily="18" charset="0"/>
              </a:rPr>
              <a:t>một</a:t>
            </a:r>
            <a:r>
              <a:rPr lang="es-ES" sz="2400" dirty="0">
                <a:latin typeface="Times New Roman" panose="02020603050405020304" pitchFamily="18" charset="0"/>
                <a:ea typeface="Times New Roman" panose="02020603050405020304" pitchFamily="18" charset="0"/>
              </a:rPr>
              <a:t> </a:t>
            </a:r>
            <a:r>
              <a:rPr lang="es-ES" sz="2400" dirty="0" err="1">
                <a:latin typeface="Times New Roman" panose="02020603050405020304" pitchFamily="18" charset="0"/>
                <a:ea typeface="Times New Roman" panose="02020603050405020304" pitchFamily="18" charset="0"/>
              </a:rPr>
              <a:t>văn</a:t>
            </a:r>
            <a:r>
              <a:rPr lang="es-ES" sz="2400" dirty="0">
                <a:latin typeface="Times New Roman" panose="02020603050405020304" pitchFamily="18" charset="0"/>
                <a:ea typeface="Times New Roman" panose="02020603050405020304" pitchFamily="18" charset="0"/>
              </a:rPr>
              <a:t> </a:t>
            </a:r>
            <a:r>
              <a:rPr lang="es-ES" sz="2400" dirty="0" err="1">
                <a:latin typeface="Times New Roman" panose="02020603050405020304" pitchFamily="18" charset="0"/>
                <a:ea typeface="Times New Roman" panose="02020603050405020304" pitchFamily="18" charset="0"/>
              </a:rPr>
              <a:t>bản</a:t>
            </a:r>
            <a:r>
              <a:rPr lang="es-ES" sz="2400" dirty="0">
                <a:latin typeface="Times New Roman" panose="02020603050405020304" pitchFamily="18" charset="0"/>
                <a:ea typeface="Times New Roman" panose="02020603050405020304" pitchFamily="18" charset="0"/>
              </a:rPr>
              <a:t> </a:t>
            </a:r>
            <a:r>
              <a:rPr lang="es-ES" sz="2400" dirty="0" err="1">
                <a:latin typeface="Times New Roman" panose="02020603050405020304" pitchFamily="18" charset="0"/>
                <a:ea typeface="Times New Roman" panose="02020603050405020304" pitchFamily="18" charset="0"/>
              </a:rPr>
              <a:t>nào</a:t>
            </a:r>
            <a:r>
              <a:rPr lang="es-ES" sz="2400" dirty="0">
                <a:latin typeface="Times New Roman" panose="02020603050405020304" pitchFamily="18" charset="0"/>
                <a:ea typeface="Times New Roman" panose="02020603050405020304" pitchFamily="18" charset="0"/>
              </a:rPr>
              <a:t> </a:t>
            </a:r>
            <a:r>
              <a:rPr lang="es-ES" sz="2400" dirty="0" err="1">
                <a:latin typeface="Times New Roman" panose="02020603050405020304" pitchFamily="18" charset="0"/>
                <a:ea typeface="Times New Roman" panose="02020603050405020304" pitchFamily="18" charset="0"/>
              </a:rPr>
              <a:t>thuộc</a:t>
            </a:r>
            <a:r>
              <a:rPr lang="es-ES" sz="2400" dirty="0">
                <a:latin typeface="Times New Roman" panose="02020603050405020304" pitchFamily="18" charset="0"/>
                <a:ea typeface="Times New Roman" panose="02020603050405020304" pitchFamily="18" charset="0"/>
              </a:rPr>
              <a:t> </a:t>
            </a:r>
            <a:r>
              <a:rPr lang="es-ES" sz="2400" dirty="0" err="1">
                <a:latin typeface="Times New Roman" panose="02020603050405020304" pitchFamily="18" charset="0"/>
                <a:ea typeface="Times New Roman" panose="02020603050405020304" pitchFamily="18" charset="0"/>
              </a:rPr>
              <a:t>thể</a:t>
            </a:r>
            <a:r>
              <a:rPr lang="es-ES" sz="2400" dirty="0">
                <a:latin typeface="Times New Roman" panose="02020603050405020304" pitchFamily="18" charset="0"/>
                <a:ea typeface="Times New Roman" panose="02020603050405020304" pitchFamily="18" charset="0"/>
              </a:rPr>
              <a:t> </a:t>
            </a:r>
            <a:r>
              <a:rPr lang="es-ES" sz="2400" dirty="0" err="1">
                <a:latin typeface="Times New Roman" panose="02020603050405020304" pitchFamily="18" charset="0"/>
                <a:ea typeface="Times New Roman" panose="02020603050405020304" pitchFamily="18" charset="0"/>
              </a:rPr>
              <a:t>kí</a:t>
            </a:r>
            <a:r>
              <a:rPr lang="es-ES" sz="2400" dirty="0">
                <a:latin typeface="Times New Roman" panose="02020603050405020304" pitchFamily="18" charset="0"/>
                <a:ea typeface="Times New Roman" panose="02020603050405020304" pitchFamily="18" charset="0"/>
              </a:rPr>
              <a:t> </a:t>
            </a:r>
            <a:r>
              <a:rPr lang="es-ES" sz="2400" dirty="0" err="1">
                <a:latin typeface="Times New Roman" panose="02020603050405020304" pitchFamily="18" charset="0"/>
                <a:ea typeface="Times New Roman" panose="02020603050405020304" pitchFamily="18" charset="0"/>
              </a:rPr>
              <a:t>chưa</a:t>
            </a:r>
            <a:r>
              <a:rPr lang="es-ES" sz="2400" dirty="0">
                <a:latin typeface="Times New Roman" panose="02020603050405020304" pitchFamily="18" charset="0"/>
                <a:ea typeface="Times New Roman" panose="02020603050405020304" pitchFamily="18" charset="0"/>
              </a:rPr>
              <a:t>, </a:t>
            </a:r>
            <a:r>
              <a:rPr lang="es-ES" sz="2400" dirty="0" err="1">
                <a:latin typeface="Times New Roman" panose="02020603050405020304" pitchFamily="18" charset="0"/>
                <a:ea typeface="Times New Roman" panose="02020603050405020304" pitchFamily="18" charset="0"/>
              </a:rPr>
              <a:t>hãy</a:t>
            </a:r>
            <a:r>
              <a:rPr lang="es-ES" sz="2400" dirty="0">
                <a:latin typeface="Times New Roman" panose="02020603050405020304" pitchFamily="18" charset="0"/>
                <a:ea typeface="Times New Roman" panose="02020603050405020304" pitchFamily="18" charset="0"/>
              </a:rPr>
              <a:t> </a:t>
            </a:r>
            <a:r>
              <a:rPr lang="es-ES" sz="2400" dirty="0" err="1">
                <a:latin typeface="Times New Roman" panose="02020603050405020304" pitchFamily="18" charset="0"/>
                <a:ea typeface="Times New Roman" panose="02020603050405020304" pitchFamily="18" charset="0"/>
              </a:rPr>
              <a:t>chia</a:t>
            </a:r>
            <a:r>
              <a:rPr lang="es-ES" sz="2400" dirty="0">
                <a:latin typeface="Times New Roman" panose="02020603050405020304" pitchFamily="18" charset="0"/>
                <a:ea typeface="Times New Roman" panose="02020603050405020304" pitchFamily="18" charset="0"/>
              </a:rPr>
              <a:t> </a:t>
            </a:r>
            <a:r>
              <a:rPr lang="es-ES" sz="2400" dirty="0" err="1">
                <a:latin typeface="Times New Roman" panose="02020603050405020304" pitchFamily="18" charset="0"/>
                <a:ea typeface="Times New Roman" panose="02020603050405020304" pitchFamily="18" charset="0"/>
              </a:rPr>
              <a:t>sẻ</a:t>
            </a:r>
            <a:r>
              <a:rPr lang="es-ES" sz="2400" dirty="0">
                <a:latin typeface="Times New Roman" panose="02020603050405020304" pitchFamily="18" charset="0"/>
                <a:ea typeface="Times New Roman" panose="02020603050405020304" pitchFamily="18" charset="0"/>
              </a:rPr>
              <a:t> .</a:t>
            </a:r>
            <a:endParaRPr lang="en-US" sz="2400" dirty="0">
              <a:latin typeface="Times New Roman" panose="02020603050405020304" pitchFamily="18" charset="0"/>
              <a:ea typeface="Times New Roman" panose="02020603050405020304" pitchFamily="18"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1000"/>
                                        <p:tgtEl>
                                          <p:spTgt spid="14"/>
                                        </p:tgtEl>
                                      </p:cBhvr>
                                    </p:animEffect>
                                    <p:anim calcmode="lin" valueType="num">
                                      <p:cBhvr>
                                        <p:cTn id="22" dur="1000" fill="hold"/>
                                        <p:tgtEl>
                                          <p:spTgt spid="14"/>
                                        </p:tgtEl>
                                        <p:attrNameLst>
                                          <p:attrName>ppt_x</p:attrName>
                                        </p:attrNameLst>
                                      </p:cBhvr>
                                      <p:tavLst>
                                        <p:tav tm="0">
                                          <p:val>
                                            <p:strVal val="#ppt_x"/>
                                          </p:val>
                                        </p:tav>
                                        <p:tav tm="100000">
                                          <p:val>
                                            <p:strVal val="#ppt_x"/>
                                          </p:val>
                                        </p:tav>
                                      </p:tavLst>
                                    </p:anim>
                                    <p:anim calcmode="lin" valueType="num">
                                      <p:cBhvr>
                                        <p:cTn id="23"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1000"/>
                                        <p:tgtEl>
                                          <p:spTgt spid="12"/>
                                        </p:tgtEl>
                                      </p:cBhvr>
                                    </p:animEffect>
                                    <p:anim calcmode="lin" valueType="num">
                                      <p:cBhvr>
                                        <p:cTn id="29" dur="1000" fill="hold"/>
                                        <p:tgtEl>
                                          <p:spTgt spid="12"/>
                                        </p:tgtEl>
                                        <p:attrNameLst>
                                          <p:attrName>ppt_x</p:attrName>
                                        </p:attrNameLst>
                                      </p:cBhvr>
                                      <p:tavLst>
                                        <p:tav tm="0">
                                          <p:val>
                                            <p:strVal val="#ppt_x"/>
                                          </p:val>
                                        </p:tav>
                                        <p:tav tm="100000">
                                          <p:val>
                                            <p:strVal val="#ppt_x"/>
                                          </p:val>
                                        </p:tav>
                                      </p:tavLst>
                                    </p:anim>
                                    <p:anim calcmode="lin" valueType="num">
                                      <p:cBhvr>
                                        <p:cTn id="30"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fade">
                                      <p:cBhvr>
                                        <p:cTn id="35" dur="1000"/>
                                        <p:tgtEl>
                                          <p:spTgt spid="15"/>
                                        </p:tgtEl>
                                      </p:cBhvr>
                                    </p:animEffect>
                                    <p:anim calcmode="lin" valueType="num">
                                      <p:cBhvr>
                                        <p:cTn id="36" dur="1000" fill="hold"/>
                                        <p:tgtEl>
                                          <p:spTgt spid="15"/>
                                        </p:tgtEl>
                                        <p:attrNameLst>
                                          <p:attrName>ppt_x</p:attrName>
                                        </p:attrNameLst>
                                      </p:cBhvr>
                                      <p:tavLst>
                                        <p:tav tm="0">
                                          <p:val>
                                            <p:strVal val="#ppt_x"/>
                                          </p:val>
                                        </p:tav>
                                        <p:tav tm="100000">
                                          <p:val>
                                            <p:strVal val="#ppt_x"/>
                                          </p:val>
                                        </p:tav>
                                      </p:tavLst>
                                    </p:anim>
                                    <p:anim calcmode="lin" valueType="num">
                                      <p:cBhvr>
                                        <p:cTn id="37"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5" name="Picture 4"/>
          <p:cNvPicPr>
            <a:picLocks noChangeAspect="1"/>
          </p:cNvPicPr>
          <p:nvPr/>
        </p:nvPicPr>
        <p:blipFill>
          <a:blip r:embed="rId2"/>
          <a:srcRect/>
          <a:stretch>
            <a:fillRect/>
          </a:stretch>
        </p:blipFill>
        <p:spPr bwMode="auto">
          <a:xfrm>
            <a:off x="0" y="0"/>
            <a:ext cx="12192000" cy="6858000"/>
          </a:xfrm>
          <a:prstGeom prst="rect">
            <a:avLst/>
          </a:prstGeom>
          <a:noFill/>
          <a:ln w="9525">
            <a:noFill/>
            <a:miter lim="800000"/>
            <a:headEnd/>
            <a:tailEnd/>
          </a:ln>
        </p:spPr>
      </p:pic>
      <p:sp>
        <p:nvSpPr>
          <p:cNvPr id="31746" name="Rectangle 5"/>
          <p:cNvSpPr>
            <a:spLocks noChangeArrowheads="1"/>
          </p:cNvSpPr>
          <p:nvPr/>
        </p:nvSpPr>
        <p:spPr bwMode="auto">
          <a:xfrm>
            <a:off x="2395538" y="125413"/>
            <a:ext cx="8602662" cy="522287"/>
          </a:xfrm>
          <a:prstGeom prst="rect">
            <a:avLst/>
          </a:prstGeom>
          <a:noFill/>
          <a:ln w="9525">
            <a:noFill/>
            <a:miter lim="800000"/>
            <a:headEnd/>
            <a:tailEnd/>
          </a:ln>
        </p:spPr>
        <p:txBody>
          <a:bodyPr>
            <a:spAutoFit/>
          </a:bodyPr>
          <a:lstStyle/>
          <a:p>
            <a:pPr algn="ctr">
              <a:tabLst>
                <a:tab pos="4594225" algn="l"/>
              </a:tabLst>
            </a:pPr>
            <a:r>
              <a:rPr lang="de-DE" sz="2800" b="1">
                <a:solidFill>
                  <a:srgbClr val="C00000"/>
                </a:solidFill>
                <a:latin typeface="Times New Roman" pitchFamily="18" charset="0"/>
                <a:cs typeface="Times New Roman" pitchFamily="18" charset="0"/>
              </a:rPr>
              <a:t>GIỚI THIỆU BÀI HỌC VÀ TRI THỨC NGỮ VĂN </a:t>
            </a:r>
            <a:endParaRPr lang="en-US" sz="2800">
              <a:solidFill>
                <a:srgbClr val="000000"/>
              </a:solidFill>
              <a:latin typeface="Times New Roman" pitchFamily="18" charset="0"/>
              <a:cs typeface="Times New Roman" pitchFamily="18" charset="0"/>
            </a:endParaRPr>
          </a:p>
        </p:txBody>
      </p:sp>
      <p:sp>
        <p:nvSpPr>
          <p:cNvPr id="31747" name="Rectangle 1"/>
          <p:cNvSpPr>
            <a:spLocks noChangeArrowheads="1"/>
          </p:cNvSpPr>
          <p:nvPr/>
        </p:nvSpPr>
        <p:spPr bwMode="auto">
          <a:xfrm>
            <a:off x="2936875" y="647700"/>
            <a:ext cx="7127875" cy="522288"/>
          </a:xfrm>
          <a:prstGeom prst="rect">
            <a:avLst/>
          </a:prstGeom>
          <a:noFill/>
          <a:ln w="9525">
            <a:noFill/>
            <a:miter lim="800000"/>
            <a:headEnd/>
            <a:tailEnd/>
          </a:ln>
        </p:spPr>
        <p:txBody>
          <a:bodyPr wrap="none">
            <a:spAutoFit/>
          </a:bodyPr>
          <a:lstStyle/>
          <a:p>
            <a:pPr algn="ctr">
              <a:lnSpc>
                <a:spcPct val="107000"/>
              </a:lnSpc>
              <a:tabLst>
                <a:tab pos="1385888" algn="l"/>
              </a:tabLst>
            </a:pPr>
            <a:r>
              <a:rPr lang="en-US" sz="2800" b="1">
                <a:solidFill>
                  <a:srgbClr val="203864"/>
                </a:solidFill>
                <a:latin typeface="Times New Roman" pitchFamily="18" charset="0"/>
                <a:ea typeface="MS Mincho" pitchFamily="49" charset="-128"/>
              </a:rPr>
              <a:t>HOẠT ĐỘNG 2: KHÁM PHÁ KIẾN THỨC.</a:t>
            </a:r>
            <a:endParaRPr lang="en-US" sz="2800">
              <a:solidFill>
                <a:srgbClr val="203864"/>
              </a:solidFill>
              <a:latin typeface="Times New Roman" pitchFamily="18" charset="0"/>
              <a:cs typeface="Times New Roman" pitchFamily="18" charset="0"/>
            </a:endParaRPr>
          </a:p>
        </p:txBody>
      </p:sp>
      <p:sp>
        <p:nvSpPr>
          <p:cNvPr id="31748" name="Rectangle 7"/>
          <p:cNvSpPr>
            <a:spLocks noChangeArrowheads="1"/>
          </p:cNvSpPr>
          <p:nvPr/>
        </p:nvSpPr>
        <p:spPr bwMode="auto">
          <a:xfrm>
            <a:off x="809625" y="1169988"/>
            <a:ext cx="3959225" cy="523875"/>
          </a:xfrm>
          <a:prstGeom prst="rect">
            <a:avLst/>
          </a:prstGeom>
          <a:noFill/>
          <a:ln w="9525">
            <a:noFill/>
            <a:miter lim="800000"/>
            <a:headEnd/>
            <a:tailEnd/>
          </a:ln>
        </p:spPr>
        <p:txBody>
          <a:bodyPr wrap="none">
            <a:spAutoFit/>
          </a:bodyPr>
          <a:lstStyle/>
          <a:p>
            <a:r>
              <a:rPr lang="pt-BR" sz="2800" b="1">
                <a:solidFill>
                  <a:srgbClr val="000000"/>
                </a:solidFill>
                <a:latin typeface="Times New Roman" pitchFamily="18" charset="0"/>
                <a:cs typeface="Times New Roman" pitchFamily="18" charset="0"/>
              </a:rPr>
              <a:t>II. Tìm hiểu chung về kí </a:t>
            </a:r>
            <a:endParaRPr lang="en-US" sz="2800">
              <a:solidFill>
                <a:srgbClr val="000000"/>
              </a:solidFill>
              <a:latin typeface="Times New Roman" pitchFamily="18" charset="0"/>
              <a:cs typeface="Times New Roman" pitchFamily="18" charset="0"/>
            </a:endParaRPr>
          </a:p>
        </p:txBody>
      </p:sp>
      <p:sp>
        <p:nvSpPr>
          <p:cNvPr id="3" name="Right Arrow 2"/>
          <p:cNvSpPr/>
          <p:nvPr/>
        </p:nvSpPr>
        <p:spPr>
          <a:xfrm>
            <a:off x="548639" y="2215579"/>
            <a:ext cx="1750423" cy="3161211"/>
          </a:xfrm>
          <a:prstGeom prst="rightArrow">
            <a:avLst/>
          </a:prstGeom>
          <a:solidFill>
            <a:srgbClr val="00206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600" b="1" dirty="0">
                <a:latin typeface="Times New Roman" panose="02020603050405020304" pitchFamily="18" charset="0"/>
                <a:cs typeface="Times New Roman" panose="02020603050405020304" pitchFamily="18" charset="0"/>
              </a:rPr>
              <a:t>1. </a:t>
            </a:r>
            <a:r>
              <a:rPr lang="en-US" sz="3600" b="1" dirty="0" err="1">
                <a:latin typeface="Times New Roman" panose="02020603050405020304" pitchFamily="18" charset="0"/>
                <a:cs typeface="Times New Roman" panose="02020603050405020304" pitchFamily="18" charset="0"/>
              </a:rPr>
              <a:t>Kí</a:t>
            </a:r>
            <a:endParaRPr lang="en-US" sz="3600" b="1" dirty="0">
              <a:latin typeface="Times New Roman" panose="02020603050405020304" pitchFamily="18" charset="0"/>
              <a:cs typeface="Times New Roman" panose="02020603050405020304" pitchFamily="18" charset="0"/>
            </a:endParaRPr>
          </a:p>
        </p:txBody>
      </p:sp>
      <p:sp>
        <p:nvSpPr>
          <p:cNvPr id="4" name="Rounded Rectangle 3"/>
          <p:cNvSpPr/>
          <p:nvPr/>
        </p:nvSpPr>
        <p:spPr>
          <a:xfrm>
            <a:off x="2666116" y="1795514"/>
            <a:ext cx="7669665" cy="840129"/>
          </a:xfrm>
          <a:prstGeom prst="round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anchor="ctr"/>
          <a:lstStyle/>
          <a:p>
            <a:pPr algn="just">
              <a:tabLst>
                <a:tab pos="88900" algn="l"/>
                <a:tab pos="179388" algn="l"/>
              </a:tabLst>
            </a:pPr>
            <a:r>
              <a:rPr lang="en-US" sz="2800">
                <a:solidFill>
                  <a:srgbClr val="000000"/>
                </a:solidFill>
                <a:latin typeface="Times New Roman" pitchFamily="18" charset="0"/>
                <a:cs typeface="Times New Roman" pitchFamily="18" charset="0"/>
              </a:rPr>
              <a:t>Kí là tác phẩm văn học chú trọng ghi chép sự thực.</a:t>
            </a:r>
          </a:p>
        </p:txBody>
      </p:sp>
      <p:sp>
        <p:nvSpPr>
          <p:cNvPr id="16" name="Rounded Rectangle 15"/>
          <p:cNvSpPr/>
          <p:nvPr/>
        </p:nvSpPr>
        <p:spPr>
          <a:xfrm>
            <a:off x="2666115" y="2737837"/>
            <a:ext cx="7669665" cy="2367855"/>
          </a:xfrm>
          <a:prstGeom prst="round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anchor="ctr"/>
          <a:lstStyle/>
          <a:p>
            <a:pPr algn="just">
              <a:tabLst>
                <a:tab pos="88900" algn="l"/>
                <a:tab pos="179388" algn="l"/>
              </a:tabLst>
            </a:pPr>
            <a:r>
              <a:rPr lang="en-US" sz="2800">
                <a:solidFill>
                  <a:srgbClr val="000000"/>
                </a:solidFill>
                <a:latin typeface="Times New Roman" pitchFamily="18" charset="0"/>
                <a:cs typeface="Times New Roman" pitchFamily="18" charset="0"/>
              </a:rPr>
              <a:t>Trong kí có</a:t>
            </a:r>
            <a:endParaRPr lang="en-US" sz="2400">
              <a:solidFill>
                <a:srgbClr val="000000"/>
              </a:solidFill>
              <a:latin typeface="Times New Roman" pitchFamily="18" charset="0"/>
              <a:cs typeface="Times New Roman" pitchFamily="18" charset="0"/>
            </a:endParaRPr>
          </a:p>
          <a:p>
            <a:pPr algn="just">
              <a:tabLst>
                <a:tab pos="88900" algn="l"/>
                <a:tab pos="179388" algn="l"/>
              </a:tabLst>
            </a:pPr>
            <a:r>
              <a:rPr lang="en-US" sz="2800">
                <a:solidFill>
                  <a:srgbClr val="000000"/>
                </a:solidFill>
                <a:latin typeface="Times New Roman" pitchFamily="18" charset="0"/>
                <a:cs typeface="Times New Roman" pitchFamily="18" charset="0"/>
              </a:rPr>
              <a:t>+ kể sự việc, tả người, tả cảnh, cung cấp thông tin và thể hiện cảm xúc, suy nghĩ của người viết. </a:t>
            </a:r>
            <a:endParaRPr lang="en-US" sz="2400">
              <a:solidFill>
                <a:srgbClr val="000000"/>
              </a:solidFill>
              <a:latin typeface="Times New Roman" pitchFamily="18" charset="0"/>
              <a:cs typeface="Times New Roman" pitchFamily="18" charset="0"/>
            </a:endParaRPr>
          </a:p>
          <a:p>
            <a:pPr algn="just">
              <a:tabLst>
                <a:tab pos="88900" algn="l"/>
                <a:tab pos="179388" algn="l"/>
              </a:tabLst>
            </a:pPr>
            <a:r>
              <a:rPr lang="en-US" sz="2800">
                <a:solidFill>
                  <a:srgbClr val="000000"/>
                </a:solidFill>
                <a:latin typeface="Times New Roman" pitchFamily="18" charset="0"/>
                <a:cs typeface="Times New Roman" pitchFamily="18" charset="0"/>
              </a:rPr>
              <a:t>+ Có những tác phẩm nghiêng về kể sự việc, có những tác phẩm nghiêng về thể hiện cảm xúc;</a:t>
            </a:r>
            <a:endParaRPr lang="en-US" sz="2400">
              <a:solidFill>
                <a:srgbClr val="000000"/>
              </a:solidFill>
              <a:latin typeface="Times New Roman" pitchFamily="18" charset="0"/>
              <a:cs typeface="Times New Roman" pitchFamily="18" charset="0"/>
            </a:endParaRPr>
          </a:p>
        </p:txBody>
      </p:sp>
      <p:sp>
        <p:nvSpPr>
          <p:cNvPr id="17" name="Rounded Rectangle 16"/>
          <p:cNvSpPr/>
          <p:nvPr/>
        </p:nvSpPr>
        <p:spPr>
          <a:xfrm>
            <a:off x="2666114" y="5257828"/>
            <a:ext cx="7669665" cy="1273601"/>
          </a:xfrm>
          <a:prstGeom prst="round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anchor="ctr"/>
          <a:lstStyle/>
          <a:p>
            <a:pPr algn="just">
              <a:tabLst>
                <a:tab pos="88900" algn="l"/>
                <a:tab pos="179388" algn="l"/>
              </a:tabLst>
            </a:pPr>
            <a:r>
              <a:rPr lang="en-US" sz="2800">
                <a:solidFill>
                  <a:srgbClr val="000000"/>
                </a:solidFill>
                <a:latin typeface="Times New Roman" pitchFamily="18" charset="0"/>
                <a:cs typeface="Times New Roman" pitchFamily="18" charset="0"/>
              </a:rPr>
              <a:t>Ngôi kể thư nhất: với một số thể loại kí, tác giả thường là người trực tiếp tham gia hoặc chứng kiến sự việc.</a:t>
            </a:r>
            <a:endParaRPr lang="en-US" sz="2400">
              <a:solidFill>
                <a:srgbClr val="000000"/>
              </a:solidFill>
              <a:latin typeface="Times New Roman" pitchFamily="18" charset="0"/>
              <a:cs typeface="Times New Roman" pitchFamily="18"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1000"/>
                                        <p:tgtEl>
                                          <p:spTgt spid="16"/>
                                        </p:tgtEl>
                                      </p:cBhvr>
                                    </p:animEffect>
                                    <p:anim calcmode="lin" valueType="num">
                                      <p:cBhvr>
                                        <p:cTn id="22" dur="1000" fill="hold"/>
                                        <p:tgtEl>
                                          <p:spTgt spid="16"/>
                                        </p:tgtEl>
                                        <p:attrNameLst>
                                          <p:attrName>ppt_x</p:attrName>
                                        </p:attrNameLst>
                                      </p:cBhvr>
                                      <p:tavLst>
                                        <p:tav tm="0">
                                          <p:val>
                                            <p:strVal val="#ppt_x"/>
                                          </p:val>
                                        </p:tav>
                                        <p:tav tm="100000">
                                          <p:val>
                                            <p:strVal val="#ppt_x"/>
                                          </p:val>
                                        </p:tav>
                                      </p:tavLst>
                                    </p:anim>
                                    <p:anim calcmode="lin" valueType="num">
                                      <p:cBhvr>
                                        <p:cTn id="23"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1000"/>
                                        <p:tgtEl>
                                          <p:spTgt spid="17"/>
                                        </p:tgtEl>
                                      </p:cBhvr>
                                    </p:animEffect>
                                    <p:anim calcmode="lin" valueType="num">
                                      <p:cBhvr>
                                        <p:cTn id="29" dur="1000" fill="hold"/>
                                        <p:tgtEl>
                                          <p:spTgt spid="17"/>
                                        </p:tgtEl>
                                        <p:attrNameLst>
                                          <p:attrName>ppt_x</p:attrName>
                                        </p:attrNameLst>
                                      </p:cBhvr>
                                      <p:tavLst>
                                        <p:tav tm="0">
                                          <p:val>
                                            <p:strVal val="#ppt_x"/>
                                          </p:val>
                                        </p:tav>
                                        <p:tav tm="100000">
                                          <p:val>
                                            <p:strVal val="#ppt_x"/>
                                          </p:val>
                                        </p:tav>
                                      </p:tavLst>
                                    </p:anim>
                                    <p:anim calcmode="lin" valueType="num">
                                      <p:cBhvr>
                                        <p:cTn id="30"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9" name="Picture 4"/>
          <p:cNvPicPr>
            <a:picLocks noChangeAspect="1"/>
          </p:cNvPicPr>
          <p:nvPr/>
        </p:nvPicPr>
        <p:blipFill>
          <a:blip r:embed="rId2"/>
          <a:srcRect/>
          <a:stretch>
            <a:fillRect/>
          </a:stretch>
        </p:blipFill>
        <p:spPr bwMode="auto">
          <a:xfrm>
            <a:off x="0" y="0"/>
            <a:ext cx="12192000" cy="6858000"/>
          </a:xfrm>
          <a:prstGeom prst="rect">
            <a:avLst/>
          </a:prstGeom>
          <a:noFill/>
          <a:ln w="9525">
            <a:noFill/>
            <a:miter lim="800000"/>
            <a:headEnd/>
            <a:tailEnd/>
          </a:ln>
        </p:spPr>
      </p:pic>
      <p:sp>
        <p:nvSpPr>
          <p:cNvPr id="32770" name="Rectangle 5"/>
          <p:cNvSpPr>
            <a:spLocks noChangeArrowheads="1"/>
          </p:cNvSpPr>
          <p:nvPr/>
        </p:nvSpPr>
        <p:spPr bwMode="auto">
          <a:xfrm>
            <a:off x="2395538" y="125413"/>
            <a:ext cx="8602662" cy="522287"/>
          </a:xfrm>
          <a:prstGeom prst="rect">
            <a:avLst/>
          </a:prstGeom>
          <a:noFill/>
          <a:ln w="9525">
            <a:noFill/>
            <a:miter lim="800000"/>
            <a:headEnd/>
            <a:tailEnd/>
          </a:ln>
        </p:spPr>
        <p:txBody>
          <a:bodyPr>
            <a:spAutoFit/>
          </a:bodyPr>
          <a:lstStyle/>
          <a:p>
            <a:pPr algn="ctr">
              <a:tabLst>
                <a:tab pos="4594225" algn="l"/>
              </a:tabLst>
            </a:pPr>
            <a:r>
              <a:rPr lang="de-DE" sz="2800" b="1">
                <a:solidFill>
                  <a:srgbClr val="C00000"/>
                </a:solidFill>
                <a:latin typeface="Times New Roman" pitchFamily="18" charset="0"/>
                <a:cs typeface="Times New Roman" pitchFamily="18" charset="0"/>
              </a:rPr>
              <a:t>GIỚI THIỆU BÀI HỌC VÀ TRI THỨC NGỮ VĂN </a:t>
            </a:r>
            <a:endParaRPr lang="en-US" sz="2800">
              <a:solidFill>
                <a:srgbClr val="000000"/>
              </a:solidFill>
              <a:latin typeface="Times New Roman" pitchFamily="18" charset="0"/>
              <a:cs typeface="Times New Roman" pitchFamily="18" charset="0"/>
            </a:endParaRPr>
          </a:p>
        </p:txBody>
      </p:sp>
      <p:sp>
        <p:nvSpPr>
          <p:cNvPr id="32771" name="Rectangle 1"/>
          <p:cNvSpPr>
            <a:spLocks noChangeArrowheads="1"/>
          </p:cNvSpPr>
          <p:nvPr/>
        </p:nvSpPr>
        <p:spPr bwMode="auto">
          <a:xfrm>
            <a:off x="2936875" y="647700"/>
            <a:ext cx="7127875" cy="522288"/>
          </a:xfrm>
          <a:prstGeom prst="rect">
            <a:avLst/>
          </a:prstGeom>
          <a:noFill/>
          <a:ln w="9525">
            <a:noFill/>
            <a:miter lim="800000"/>
            <a:headEnd/>
            <a:tailEnd/>
          </a:ln>
        </p:spPr>
        <p:txBody>
          <a:bodyPr wrap="none">
            <a:spAutoFit/>
          </a:bodyPr>
          <a:lstStyle/>
          <a:p>
            <a:pPr algn="ctr">
              <a:lnSpc>
                <a:spcPct val="107000"/>
              </a:lnSpc>
              <a:tabLst>
                <a:tab pos="1385888" algn="l"/>
              </a:tabLst>
            </a:pPr>
            <a:r>
              <a:rPr lang="en-US" sz="2800" b="1">
                <a:solidFill>
                  <a:srgbClr val="203864"/>
                </a:solidFill>
                <a:latin typeface="Times New Roman" pitchFamily="18" charset="0"/>
                <a:ea typeface="MS Mincho" pitchFamily="49" charset="-128"/>
              </a:rPr>
              <a:t>HOẠT ĐỘNG 2: KHÁM PHÁ KIẾN THỨC.</a:t>
            </a:r>
            <a:endParaRPr lang="en-US" sz="2800">
              <a:solidFill>
                <a:srgbClr val="203864"/>
              </a:solidFill>
              <a:latin typeface="Times New Roman" pitchFamily="18" charset="0"/>
              <a:cs typeface="Times New Roman" pitchFamily="18" charset="0"/>
            </a:endParaRPr>
          </a:p>
        </p:txBody>
      </p:sp>
      <p:sp>
        <p:nvSpPr>
          <p:cNvPr id="32772" name="Rectangle 7"/>
          <p:cNvSpPr>
            <a:spLocks noChangeArrowheads="1"/>
          </p:cNvSpPr>
          <p:nvPr/>
        </p:nvSpPr>
        <p:spPr bwMode="auto">
          <a:xfrm>
            <a:off x="809625" y="1169988"/>
            <a:ext cx="3959225" cy="523875"/>
          </a:xfrm>
          <a:prstGeom prst="rect">
            <a:avLst/>
          </a:prstGeom>
          <a:noFill/>
          <a:ln w="9525">
            <a:noFill/>
            <a:miter lim="800000"/>
            <a:headEnd/>
            <a:tailEnd/>
          </a:ln>
        </p:spPr>
        <p:txBody>
          <a:bodyPr wrap="none">
            <a:spAutoFit/>
          </a:bodyPr>
          <a:lstStyle/>
          <a:p>
            <a:r>
              <a:rPr lang="pt-BR" sz="2800" b="1">
                <a:solidFill>
                  <a:srgbClr val="000000"/>
                </a:solidFill>
                <a:latin typeface="Times New Roman" pitchFamily="18" charset="0"/>
                <a:cs typeface="Times New Roman" pitchFamily="18" charset="0"/>
              </a:rPr>
              <a:t>II. Tìm hiểu chung về kí </a:t>
            </a:r>
            <a:endParaRPr lang="en-US" sz="2800">
              <a:solidFill>
                <a:srgbClr val="000000"/>
              </a:solidFill>
              <a:latin typeface="Times New Roman" pitchFamily="18" charset="0"/>
              <a:cs typeface="Times New Roman" pitchFamily="18" charset="0"/>
            </a:endParaRPr>
          </a:p>
        </p:txBody>
      </p:sp>
      <p:sp>
        <p:nvSpPr>
          <p:cNvPr id="3" name="Right Arrow 2"/>
          <p:cNvSpPr/>
          <p:nvPr/>
        </p:nvSpPr>
        <p:spPr>
          <a:xfrm>
            <a:off x="1717083" y="1842067"/>
            <a:ext cx="1355545" cy="1922716"/>
          </a:xfrm>
          <a:prstGeom prst="rightArrow">
            <a:avLst>
              <a:gd name="adj1" fmla="val 50000"/>
              <a:gd name="adj2" fmla="val 50746"/>
            </a:avLst>
          </a:prstGeom>
          <a:solidFill>
            <a:srgbClr val="00206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2800" b="1" dirty="0">
                <a:solidFill>
                  <a:prstClr val="white"/>
                </a:solidFill>
                <a:latin typeface="Times New Roman" panose="02020603050405020304" pitchFamily="18" charset="0"/>
                <a:cs typeface="Times New Roman" panose="02020603050405020304" pitchFamily="18" charset="0"/>
              </a:rPr>
              <a:t>1. </a:t>
            </a:r>
            <a:r>
              <a:rPr lang="en-US" sz="2800" b="1" dirty="0" err="1">
                <a:solidFill>
                  <a:prstClr val="white"/>
                </a:solidFill>
                <a:latin typeface="Times New Roman" panose="02020603050405020304" pitchFamily="18" charset="0"/>
                <a:cs typeface="Times New Roman" panose="02020603050405020304" pitchFamily="18" charset="0"/>
              </a:rPr>
              <a:t>Kí</a:t>
            </a:r>
            <a:endParaRPr lang="en-US" sz="2800" b="1" dirty="0">
              <a:solidFill>
                <a:prstClr val="white"/>
              </a:solidFill>
              <a:latin typeface="Times New Roman" panose="02020603050405020304" pitchFamily="18" charset="0"/>
              <a:cs typeface="Times New Roman" panose="02020603050405020304" pitchFamily="18" charset="0"/>
            </a:endParaRPr>
          </a:p>
        </p:txBody>
      </p:sp>
      <p:sp>
        <p:nvSpPr>
          <p:cNvPr id="4" name="Rounded Rectangle 3"/>
          <p:cNvSpPr/>
          <p:nvPr/>
        </p:nvSpPr>
        <p:spPr>
          <a:xfrm>
            <a:off x="3162504" y="2056305"/>
            <a:ext cx="7669665" cy="647842"/>
          </a:xfrm>
          <a:prstGeom prst="round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anchor="ctr"/>
          <a:lstStyle/>
          <a:p>
            <a:pPr algn="just">
              <a:tabLst>
                <a:tab pos="88900" algn="l"/>
                <a:tab pos="179388" algn="l"/>
              </a:tabLst>
            </a:pPr>
            <a:r>
              <a:rPr lang="en-US" sz="2800">
                <a:solidFill>
                  <a:srgbClr val="000000"/>
                </a:solidFill>
                <a:latin typeface="Times New Roman" pitchFamily="18" charset="0"/>
                <a:cs typeface="Times New Roman" pitchFamily="18" charset="0"/>
              </a:rPr>
              <a:t>Trình tự kể: theo trình tự thời gian.</a:t>
            </a:r>
          </a:p>
        </p:txBody>
      </p:sp>
      <p:sp>
        <p:nvSpPr>
          <p:cNvPr id="17" name="Rounded Rectangle 16"/>
          <p:cNvSpPr/>
          <p:nvPr/>
        </p:nvSpPr>
        <p:spPr>
          <a:xfrm>
            <a:off x="3162503" y="2935961"/>
            <a:ext cx="7669665" cy="698862"/>
          </a:xfrm>
          <a:prstGeom prst="round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anchor="ctr"/>
          <a:lstStyle/>
          <a:p>
            <a:pPr algn="just">
              <a:tabLst>
                <a:tab pos="88900" algn="l"/>
                <a:tab pos="179388" algn="l"/>
              </a:tabLst>
            </a:pPr>
            <a:r>
              <a:rPr lang="en-US" sz="2800">
                <a:solidFill>
                  <a:srgbClr val="000000"/>
                </a:solidFill>
                <a:latin typeface="Times New Roman" pitchFamily="18" charset="0"/>
                <a:cs typeface="Times New Roman" pitchFamily="18" charset="0"/>
              </a:rPr>
              <a:t>Kí có nhiều loại: kí sự, phóng sự, du kí, hồi kí...</a:t>
            </a:r>
          </a:p>
        </p:txBody>
      </p:sp>
      <p:sp>
        <p:nvSpPr>
          <p:cNvPr id="10" name="Right Arrow 9"/>
          <p:cNvSpPr/>
          <p:nvPr/>
        </p:nvSpPr>
        <p:spPr>
          <a:xfrm>
            <a:off x="1689373" y="3825282"/>
            <a:ext cx="1355380" cy="2142807"/>
          </a:xfrm>
          <a:prstGeom prst="rightArrow">
            <a:avLst>
              <a:gd name="adj1" fmla="val 50000"/>
              <a:gd name="adj2" fmla="val 50746"/>
            </a:avLst>
          </a:prstGeom>
          <a:solidFill>
            <a:srgbClr val="00206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2800" b="1" dirty="0">
                <a:solidFill>
                  <a:prstClr val="white"/>
                </a:solidFill>
                <a:latin typeface="Times New Roman" panose="02020603050405020304" pitchFamily="18" charset="0"/>
                <a:cs typeface="Times New Roman" panose="02020603050405020304" pitchFamily="18" charset="0"/>
              </a:rPr>
              <a:t>1. Du kí</a:t>
            </a:r>
          </a:p>
        </p:txBody>
      </p:sp>
      <p:sp>
        <p:nvSpPr>
          <p:cNvPr id="11" name="Rounded Rectangle 10"/>
          <p:cNvSpPr/>
          <p:nvPr/>
        </p:nvSpPr>
        <p:spPr>
          <a:xfrm>
            <a:off x="3162503" y="3946788"/>
            <a:ext cx="7669665" cy="2142309"/>
          </a:xfrm>
          <a:prstGeom prst="round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anchor="ctr"/>
          <a:lstStyle/>
          <a:p>
            <a:pPr algn="just">
              <a:tabLst>
                <a:tab pos="88900" algn="l"/>
                <a:tab pos="179388" algn="l"/>
              </a:tabLst>
            </a:pPr>
            <a:r>
              <a:rPr lang="en-US" sz="2800">
                <a:solidFill>
                  <a:srgbClr val="000000"/>
                </a:solidFill>
                <a:latin typeface="Times New Roman" pitchFamily="18" charset="0"/>
                <a:cs typeface="Times New Roman" pitchFamily="18" charset="0"/>
              </a:rPr>
              <a:t>Du kí là thể loại ghi chép vể những chuyến đi tới các vùng đất, các xứ sở nào đó. Người viết kể lại hoặc miêu tả những điều mắt thấy tai nghe trên hành trình của mình.</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fade">
                                      <p:cBhvr>
                                        <p:cTn id="20" dur="1000"/>
                                        <p:tgtEl>
                                          <p:spTgt spid="17"/>
                                        </p:tgtEl>
                                      </p:cBhvr>
                                    </p:animEffect>
                                    <p:anim calcmode="lin" valueType="num">
                                      <p:cBhvr>
                                        <p:cTn id="21" dur="1000" fill="hold"/>
                                        <p:tgtEl>
                                          <p:spTgt spid="17"/>
                                        </p:tgtEl>
                                        <p:attrNameLst>
                                          <p:attrName>ppt_x</p:attrName>
                                        </p:attrNameLst>
                                      </p:cBhvr>
                                      <p:tavLst>
                                        <p:tav tm="0">
                                          <p:val>
                                            <p:strVal val="#ppt_x"/>
                                          </p:val>
                                        </p:tav>
                                        <p:tav tm="100000">
                                          <p:val>
                                            <p:strVal val="#ppt_x"/>
                                          </p:val>
                                        </p:tav>
                                      </p:tavLst>
                                    </p:anim>
                                    <p:anim calcmode="lin" valueType="num">
                                      <p:cBhvr>
                                        <p:cTn id="22"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1000"/>
                                        <p:tgtEl>
                                          <p:spTgt spid="10"/>
                                        </p:tgtEl>
                                      </p:cBhvr>
                                    </p:animEffect>
                                    <p:anim calcmode="lin" valueType="num">
                                      <p:cBhvr>
                                        <p:cTn id="28" dur="1000" fill="hold"/>
                                        <p:tgtEl>
                                          <p:spTgt spid="10"/>
                                        </p:tgtEl>
                                        <p:attrNameLst>
                                          <p:attrName>ppt_x</p:attrName>
                                        </p:attrNameLst>
                                      </p:cBhvr>
                                      <p:tavLst>
                                        <p:tav tm="0">
                                          <p:val>
                                            <p:strVal val="#ppt_x"/>
                                          </p:val>
                                        </p:tav>
                                        <p:tav tm="100000">
                                          <p:val>
                                            <p:strVal val="#ppt_x"/>
                                          </p:val>
                                        </p:tav>
                                      </p:tavLst>
                                    </p:anim>
                                    <p:anim calcmode="lin" valueType="num">
                                      <p:cBhvr>
                                        <p:cTn id="2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fade">
                                      <p:cBhvr>
                                        <p:cTn id="34" dur="1000"/>
                                        <p:tgtEl>
                                          <p:spTgt spid="11"/>
                                        </p:tgtEl>
                                      </p:cBhvr>
                                    </p:animEffect>
                                    <p:anim calcmode="lin" valueType="num">
                                      <p:cBhvr>
                                        <p:cTn id="35" dur="1000" fill="hold"/>
                                        <p:tgtEl>
                                          <p:spTgt spid="11"/>
                                        </p:tgtEl>
                                        <p:attrNameLst>
                                          <p:attrName>ppt_x</p:attrName>
                                        </p:attrNameLst>
                                      </p:cBhvr>
                                      <p:tavLst>
                                        <p:tav tm="0">
                                          <p:val>
                                            <p:strVal val="#ppt_x"/>
                                          </p:val>
                                        </p:tav>
                                        <p:tav tm="100000">
                                          <p:val>
                                            <p:strVal val="#ppt_x"/>
                                          </p:val>
                                        </p:tav>
                                      </p:tavLst>
                                    </p:anim>
                                    <p:anim calcmode="lin" valueType="num">
                                      <p:cBhvr>
                                        <p:cTn id="3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3" name="Picture 4"/>
          <p:cNvPicPr>
            <a:picLocks noChangeAspect="1"/>
          </p:cNvPicPr>
          <p:nvPr/>
        </p:nvPicPr>
        <p:blipFill>
          <a:blip r:embed="rId2"/>
          <a:srcRect/>
          <a:stretch>
            <a:fillRect/>
          </a:stretch>
        </p:blipFill>
        <p:spPr bwMode="auto">
          <a:xfrm>
            <a:off x="0" y="0"/>
            <a:ext cx="12192000" cy="6858000"/>
          </a:xfrm>
          <a:prstGeom prst="rect">
            <a:avLst/>
          </a:prstGeom>
          <a:noFill/>
          <a:ln w="9525">
            <a:noFill/>
            <a:miter lim="800000"/>
            <a:headEnd/>
            <a:tailEnd/>
          </a:ln>
        </p:spPr>
      </p:pic>
      <p:sp>
        <p:nvSpPr>
          <p:cNvPr id="7" name="Rectangle 6"/>
          <p:cNvSpPr/>
          <p:nvPr/>
        </p:nvSpPr>
        <p:spPr>
          <a:xfrm>
            <a:off x="2563813" y="0"/>
            <a:ext cx="6096000" cy="1262063"/>
          </a:xfrm>
          <a:prstGeom prst="rect">
            <a:avLst/>
          </a:prstGeom>
        </p:spPr>
        <p:txBody>
          <a:bodyPr>
            <a:spAutoFit/>
          </a:bodyPr>
          <a:lstStyle/>
          <a:p>
            <a:pPr algn="ctr">
              <a:tabLst>
                <a:tab pos="1385888" algn="l"/>
              </a:tabLst>
            </a:pPr>
            <a:r>
              <a:rPr lang="en-US" sz="2800" b="1" i="1">
                <a:solidFill>
                  <a:srgbClr val="203864"/>
                </a:solidFill>
                <a:latin typeface="Times New Roman" pitchFamily="18" charset="0"/>
                <a:cs typeface="Times New Roman" pitchFamily="18" charset="0"/>
              </a:rPr>
              <a:t>Cô Tô</a:t>
            </a:r>
            <a:endParaRPr lang="en-US" sz="2800">
              <a:solidFill>
                <a:srgbClr val="203864"/>
              </a:solidFill>
              <a:latin typeface="Times New Roman" pitchFamily="18" charset="0"/>
              <a:cs typeface="Times New Roman" pitchFamily="18" charset="0"/>
            </a:endParaRPr>
          </a:p>
          <a:p>
            <a:pPr algn="ctr">
              <a:tabLst>
                <a:tab pos="1385888" algn="l"/>
              </a:tabLst>
            </a:pPr>
            <a:r>
              <a:rPr lang="en-US" sz="2400" b="1" i="1">
                <a:latin typeface="Times New Roman" pitchFamily="18" charset="0"/>
                <a:ea typeface="MS Mincho" pitchFamily="49" charset="-128"/>
              </a:rPr>
              <a:t>                                         </a:t>
            </a:r>
            <a:r>
              <a:rPr lang="en-US" sz="2400">
                <a:solidFill>
                  <a:srgbClr val="385723"/>
                </a:solidFill>
                <a:latin typeface="Times New Roman" pitchFamily="18" charset="0"/>
                <a:ea typeface="MS Mincho" pitchFamily="49" charset="-128"/>
              </a:rPr>
              <a:t>(Nguyễn Tuân)</a:t>
            </a:r>
            <a:endParaRPr lang="en-US" sz="2400">
              <a:solidFill>
                <a:srgbClr val="385723"/>
              </a:solidFill>
              <a:latin typeface="Times New Roman" pitchFamily="18" charset="0"/>
              <a:cs typeface="Times New Roman" pitchFamily="18" charset="0"/>
            </a:endParaRPr>
          </a:p>
          <a:p>
            <a:pPr algn="ctr">
              <a:tabLst>
                <a:tab pos="1385888" algn="l"/>
              </a:tabLst>
            </a:pPr>
            <a:r>
              <a:rPr lang="en-US" sz="2400" b="1">
                <a:solidFill>
                  <a:srgbClr val="FF0000"/>
                </a:solidFill>
                <a:latin typeface="Times New Roman" pitchFamily="18" charset="0"/>
                <a:cs typeface="Times New Roman" pitchFamily="18" charset="0"/>
              </a:rPr>
              <a:t>HOẠT ĐỘNG 1: KHỞI ĐỘNG</a:t>
            </a:r>
            <a:endParaRPr lang="en-US" sz="2400">
              <a:solidFill>
                <a:srgbClr val="FF0000"/>
              </a:solidFill>
              <a:latin typeface="Times New Roman" pitchFamily="18" charset="0"/>
              <a:cs typeface="Times New Roman" pitchFamily="18" charset="0"/>
            </a:endParaRPr>
          </a:p>
        </p:txBody>
      </p:sp>
      <p:pic>
        <p:nvPicPr>
          <p:cNvPr id="13" name="Picture 12"/>
          <p:cNvPicPr>
            <a:picLocks noChangeAspect="1"/>
          </p:cNvPicPr>
          <p:nvPr/>
        </p:nvPicPr>
        <p:blipFill>
          <a:blip r:embed="rId3"/>
          <a:stretch>
            <a:fillRect/>
          </a:stretch>
        </p:blipFill>
        <p:spPr>
          <a:xfrm>
            <a:off x="2189450" y="1507547"/>
            <a:ext cx="4446877" cy="5104789"/>
          </a:xfrm>
          <a:prstGeom prst="rect">
            <a:avLst/>
          </a:prstGeom>
          <a:ln w="88900" cap="sq" cmpd="thickThin">
            <a:solidFill>
              <a:srgbClr val="000000"/>
            </a:solidFill>
            <a:prstDash val="solid"/>
            <a:miter lim="800000"/>
          </a:ln>
          <a:effectLst>
            <a:innerShdw blurRad="76200">
              <a:srgbClr val="000000"/>
            </a:innerShdw>
          </a:effectLst>
        </p:spPr>
      </p:pic>
      <p:sp>
        <p:nvSpPr>
          <p:cNvPr id="14" name="Rounded Rectangle 13"/>
          <p:cNvSpPr/>
          <p:nvPr/>
        </p:nvSpPr>
        <p:spPr>
          <a:xfrm>
            <a:off x="6927272" y="2126672"/>
            <a:ext cx="4558146" cy="2604655"/>
          </a:xfrm>
          <a:prstGeom prst="round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accent2"/>
          </a:lnRef>
          <a:fillRef idx="3">
            <a:schemeClr val="accent2"/>
          </a:fillRef>
          <a:effectRef idx="3">
            <a:schemeClr val="accent2"/>
          </a:effectRef>
          <a:fontRef idx="minor">
            <a:schemeClr val="lt1"/>
          </a:fontRef>
        </p:style>
        <p:txBody>
          <a:bodyPr anchor="ctr"/>
          <a:lstStyle/>
          <a:p>
            <a:pPr fontAlgn="auto">
              <a:spcBef>
                <a:spcPts val="0"/>
              </a:spcBef>
              <a:spcAft>
                <a:spcPts val="0"/>
              </a:spcAft>
              <a:tabLst>
                <a:tab pos="1386840" algn="l"/>
              </a:tabLst>
              <a:defRPr/>
            </a:pPr>
            <a:r>
              <a:rPr lang="en-US" sz="2400" dirty="0" err="1">
                <a:latin typeface="Times New Roman" panose="02020603050405020304" pitchFamily="18" charset="0"/>
                <a:ea typeface="MS Mincho"/>
              </a:rPr>
              <a:t>Quan</a:t>
            </a:r>
            <a:r>
              <a:rPr lang="en-US" sz="2400" dirty="0">
                <a:latin typeface="Times New Roman" panose="02020603050405020304" pitchFamily="18" charset="0"/>
                <a:ea typeface="MS Mincho"/>
              </a:rPr>
              <a:t> </a:t>
            </a:r>
            <a:r>
              <a:rPr lang="en-US" sz="2400" dirty="0" err="1">
                <a:latin typeface="Times New Roman" panose="02020603050405020304" pitchFamily="18" charset="0"/>
                <a:ea typeface="MS Mincho"/>
              </a:rPr>
              <a:t>sát</a:t>
            </a:r>
            <a:r>
              <a:rPr lang="en-US" sz="2400" dirty="0">
                <a:latin typeface="Times New Roman" panose="02020603050405020304" pitchFamily="18" charset="0"/>
                <a:ea typeface="MS Mincho"/>
              </a:rPr>
              <a:t> </a:t>
            </a:r>
            <a:r>
              <a:rPr lang="en-US" sz="2400" dirty="0" err="1">
                <a:latin typeface="Times New Roman" panose="02020603050405020304" pitchFamily="18" charset="0"/>
                <a:ea typeface="MS Mincho"/>
              </a:rPr>
              <a:t>bản</a:t>
            </a:r>
            <a:r>
              <a:rPr lang="en-US" sz="2400" dirty="0">
                <a:latin typeface="Times New Roman" panose="02020603050405020304" pitchFamily="18" charset="0"/>
                <a:ea typeface="MS Mincho"/>
              </a:rPr>
              <a:t> </a:t>
            </a:r>
            <a:r>
              <a:rPr lang="en-US" sz="2400" dirty="0" err="1">
                <a:latin typeface="Times New Roman" panose="02020603050405020304" pitchFamily="18" charset="0"/>
                <a:ea typeface="MS Mincho"/>
              </a:rPr>
              <a:t>đồ</a:t>
            </a:r>
            <a:r>
              <a:rPr lang="en-US" sz="2400" dirty="0">
                <a:latin typeface="Times New Roman" panose="02020603050405020304" pitchFamily="18" charset="0"/>
                <a:ea typeface="MS Mincho"/>
              </a:rPr>
              <a:t> </a:t>
            </a:r>
            <a:r>
              <a:rPr lang="en-US" sz="2400" dirty="0" err="1">
                <a:latin typeface="Times New Roman" panose="02020603050405020304" pitchFamily="18" charset="0"/>
                <a:ea typeface="MS Mincho"/>
              </a:rPr>
              <a:t>và</a:t>
            </a:r>
            <a:r>
              <a:rPr lang="en-US" sz="2400" dirty="0">
                <a:latin typeface="Times New Roman" panose="02020603050405020304" pitchFamily="18" charset="0"/>
                <a:ea typeface="MS Mincho"/>
              </a:rPr>
              <a:t> </a:t>
            </a:r>
            <a:r>
              <a:rPr lang="en-US" sz="2400" dirty="0" err="1">
                <a:latin typeface="Times New Roman" panose="02020603050405020304" pitchFamily="18" charset="0"/>
                <a:ea typeface="MS Mincho"/>
              </a:rPr>
              <a:t>chỉ</a:t>
            </a:r>
            <a:r>
              <a:rPr lang="en-US" sz="2400" dirty="0">
                <a:latin typeface="Times New Roman" panose="02020603050405020304" pitchFamily="18" charset="0"/>
                <a:ea typeface="MS Mincho"/>
              </a:rPr>
              <a:t> </a:t>
            </a:r>
            <a:r>
              <a:rPr lang="en-US" sz="2400" dirty="0" err="1">
                <a:latin typeface="Times New Roman" panose="02020603050405020304" pitchFamily="18" charset="0"/>
                <a:ea typeface="MS Mincho"/>
              </a:rPr>
              <a:t>ra</a:t>
            </a:r>
            <a:r>
              <a:rPr lang="en-US" sz="2400" dirty="0">
                <a:latin typeface="Times New Roman" panose="02020603050405020304" pitchFamily="18" charset="0"/>
                <a:ea typeface="MS Mincho"/>
              </a:rPr>
              <a:t> </a:t>
            </a:r>
            <a:r>
              <a:rPr lang="en-US" sz="2400" dirty="0" err="1">
                <a:latin typeface="Times New Roman" panose="02020603050405020304" pitchFamily="18" charset="0"/>
                <a:ea typeface="MS Mincho"/>
              </a:rPr>
              <a:t>những</a:t>
            </a:r>
            <a:r>
              <a:rPr lang="en-US" sz="2400" dirty="0">
                <a:latin typeface="Times New Roman" panose="02020603050405020304" pitchFamily="18" charset="0"/>
                <a:ea typeface="MS Mincho"/>
              </a:rPr>
              <a:t> </a:t>
            </a:r>
            <a:r>
              <a:rPr lang="en-US" sz="2400" dirty="0" err="1">
                <a:latin typeface="Times New Roman" panose="02020603050405020304" pitchFamily="18" charset="0"/>
                <a:ea typeface="MS Mincho"/>
              </a:rPr>
              <a:t>hòn</a:t>
            </a:r>
            <a:r>
              <a:rPr lang="en-US" sz="2400" dirty="0">
                <a:latin typeface="Times New Roman" panose="02020603050405020304" pitchFamily="18" charset="0"/>
                <a:ea typeface="MS Mincho"/>
              </a:rPr>
              <a:t> </a:t>
            </a:r>
            <a:r>
              <a:rPr lang="en-US" sz="2400" dirty="0" err="1">
                <a:latin typeface="Times New Roman" panose="02020603050405020304" pitchFamily="18" charset="0"/>
                <a:ea typeface="MS Mincho"/>
              </a:rPr>
              <a:t>đảo</a:t>
            </a:r>
            <a:r>
              <a:rPr lang="en-US" sz="2400" dirty="0">
                <a:latin typeface="Times New Roman" panose="02020603050405020304" pitchFamily="18" charset="0"/>
                <a:ea typeface="MS Mincho"/>
              </a:rPr>
              <a:t> </a:t>
            </a:r>
            <a:r>
              <a:rPr lang="en-US" sz="2400" dirty="0" err="1">
                <a:latin typeface="Times New Roman" panose="02020603050405020304" pitchFamily="18" charset="0"/>
                <a:ea typeface="MS Mincho"/>
              </a:rPr>
              <a:t>của</a:t>
            </a:r>
            <a:r>
              <a:rPr lang="en-US" sz="2400" dirty="0">
                <a:latin typeface="Times New Roman" panose="02020603050405020304" pitchFamily="18" charset="0"/>
                <a:ea typeface="MS Mincho"/>
              </a:rPr>
              <a:t> </a:t>
            </a:r>
            <a:r>
              <a:rPr lang="en-US" sz="2400" dirty="0" err="1">
                <a:latin typeface="Times New Roman" panose="02020603050405020304" pitchFamily="18" charset="0"/>
                <a:ea typeface="MS Mincho"/>
              </a:rPr>
              <a:t>đất</a:t>
            </a:r>
            <a:r>
              <a:rPr lang="en-US" sz="2400" dirty="0">
                <a:latin typeface="Times New Roman" panose="02020603050405020304" pitchFamily="18" charset="0"/>
                <a:ea typeface="MS Mincho"/>
              </a:rPr>
              <a:t> </a:t>
            </a:r>
            <a:r>
              <a:rPr lang="en-US" sz="2400" dirty="0" err="1">
                <a:latin typeface="Times New Roman" panose="02020603050405020304" pitchFamily="18" charset="0"/>
                <a:ea typeface="MS Mincho"/>
              </a:rPr>
              <a:t>nước</a:t>
            </a:r>
            <a:r>
              <a:rPr lang="en-US" sz="2400" dirty="0">
                <a:latin typeface="Times New Roman" panose="02020603050405020304" pitchFamily="18" charset="0"/>
                <a:ea typeface="MS Mincho"/>
              </a:rPr>
              <a:t> ta?</a:t>
            </a:r>
            <a:endParaRPr lang="en-US" sz="2400" dirty="0">
              <a:latin typeface="Times New Roman" panose="02020603050405020304" pitchFamily="18" charset="0"/>
              <a:ea typeface="Times New Roman" panose="02020603050405020304" pitchFamily="18" charset="0"/>
            </a:endParaRPr>
          </a:p>
          <a:p>
            <a:pPr fontAlgn="auto">
              <a:spcBef>
                <a:spcPts val="0"/>
              </a:spcBef>
              <a:spcAft>
                <a:spcPts val="0"/>
              </a:spcAft>
              <a:tabLst>
                <a:tab pos="1386840" algn="l"/>
              </a:tabLst>
              <a:defRPr/>
            </a:pPr>
            <a:r>
              <a:rPr lang="en-US" sz="2400" dirty="0" err="1">
                <a:latin typeface="Times New Roman" panose="02020603050405020304" pitchFamily="18" charset="0"/>
                <a:ea typeface="MS Mincho"/>
              </a:rPr>
              <a:t>Nếu</a:t>
            </a:r>
            <a:r>
              <a:rPr lang="en-US" sz="2400" dirty="0">
                <a:latin typeface="Times New Roman" panose="02020603050405020304" pitchFamily="18" charset="0"/>
                <a:ea typeface="MS Mincho"/>
              </a:rPr>
              <a:t> </a:t>
            </a:r>
            <a:r>
              <a:rPr lang="en-US" sz="2400" dirty="0" err="1">
                <a:latin typeface="Times New Roman" panose="02020603050405020304" pitchFamily="18" charset="0"/>
                <a:ea typeface="MS Mincho"/>
              </a:rPr>
              <a:t>có</a:t>
            </a:r>
            <a:r>
              <a:rPr lang="en-US" sz="2400" dirty="0">
                <a:latin typeface="Times New Roman" panose="02020603050405020304" pitchFamily="18" charset="0"/>
                <a:ea typeface="MS Mincho"/>
              </a:rPr>
              <a:t> </a:t>
            </a:r>
            <a:r>
              <a:rPr lang="en-US" sz="2400" dirty="0" err="1">
                <a:latin typeface="Times New Roman" panose="02020603050405020304" pitchFamily="18" charset="0"/>
                <a:ea typeface="MS Mincho"/>
              </a:rPr>
              <a:t>dịp</a:t>
            </a:r>
            <a:r>
              <a:rPr lang="en-US" sz="2400" dirty="0">
                <a:latin typeface="Times New Roman" panose="02020603050405020304" pitchFamily="18" charset="0"/>
                <a:ea typeface="MS Mincho"/>
              </a:rPr>
              <a:t> </a:t>
            </a:r>
            <a:r>
              <a:rPr lang="en-US" sz="2400" dirty="0" err="1">
                <a:latin typeface="Times New Roman" panose="02020603050405020304" pitchFamily="18" charset="0"/>
                <a:ea typeface="MS Mincho"/>
              </a:rPr>
              <a:t>đến</a:t>
            </a:r>
            <a:r>
              <a:rPr lang="en-US" sz="2400" dirty="0">
                <a:latin typeface="Times New Roman" panose="02020603050405020304" pitchFamily="18" charset="0"/>
                <a:ea typeface="MS Mincho"/>
              </a:rPr>
              <a:t> </a:t>
            </a:r>
            <a:r>
              <a:rPr lang="en-US" sz="2400" dirty="0" err="1">
                <a:latin typeface="Times New Roman" panose="02020603050405020304" pitchFamily="18" charset="0"/>
                <a:ea typeface="MS Mincho"/>
              </a:rPr>
              <a:t>thăm</a:t>
            </a:r>
            <a:r>
              <a:rPr lang="en-US" sz="2400" dirty="0">
                <a:latin typeface="Times New Roman" panose="02020603050405020304" pitchFamily="18" charset="0"/>
                <a:ea typeface="MS Mincho"/>
              </a:rPr>
              <a:t> </a:t>
            </a:r>
            <a:r>
              <a:rPr lang="en-US" sz="2400" dirty="0" err="1">
                <a:latin typeface="Times New Roman" panose="02020603050405020304" pitchFamily="18" charset="0"/>
                <a:ea typeface="MS Mincho"/>
              </a:rPr>
              <a:t>một</a:t>
            </a:r>
            <a:r>
              <a:rPr lang="en-US" sz="2400" dirty="0">
                <a:latin typeface="Times New Roman" panose="02020603050405020304" pitchFamily="18" charset="0"/>
                <a:ea typeface="MS Mincho"/>
              </a:rPr>
              <a:t> </a:t>
            </a:r>
            <a:r>
              <a:rPr lang="en-US" sz="2400" dirty="0" err="1">
                <a:latin typeface="Times New Roman" panose="02020603050405020304" pitchFamily="18" charset="0"/>
                <a:ea typeface="MS Mincho"/>
              </a:rPr>
              <a:t>trong</a:t>
            </a:r>
            <a:r>
              <a:rPr lang="en-US" sz="2400" dirty="0">
                <a:latin typeface="Times New Roman" panose="02020603050405020304" pitchFamily="18" charset="0"/>
                <a:ea typeface="MS Mincho"/>
              </a:rPr>
              <a:t> </a:t>
            </a:r>
            <a:r>
              <a:rPr lang="en-US" sz="2400" dirty="0" err="1">
                <a:latin typeface="Times New Roman" panose="02020603050405020304" pitchFamily="18" charset="0"/>
                <a:ea typeface="MS Mincho"/>
              </a:rPr>
              <a:t>những</a:t>
            </a:r>
            <a:r>
              <a:rPr lang="en-US" sz="2400" dirty="0">
                <a:latin typeface="Times New Roman" panose="02020603050405020304" pitchFamily="18" charset="0"/>
                <a:ea typeface="MS Mincho"/>
              </a:rPr>
              <a:t> </a:t>
            </a:r>
            <a:r>
              <a:rPr lang="en-US" sz="2400" dirty="0" err="1">
                <a:latin typeface="Times New Roman" panose="02020603050405020304" pitchFamily="18" charset="0"/>
                <a:ea typeface="MS Mincho"/>
              </a:rPr>
              <a:t>hòn</a:t>
            </a:r>
            <a:r>
              <a:rPr lang="en-US" sz="2400" dirty="0">
                <a:latin typeface="Times New Roman" panose="02020603050405020304" pitchFamily="18" charset="0"/>
                <a:ea typeface="MS Mincho"/>
              </a:rPr>
              <a:t> </a:t>
            </a:r>
            <a:r>
              <a:rPr lang="en-US" sz="2400" dirty="0" err="1">
                <a:latin typeface="Times New Roman" panose="02020603050405020304" pitchFamily="18" charset="0"/>
                <a:ea typeface="MS Mincho"/>
              </a:rPr>
              <a:t>đảo</a:t>
            </a:r>
            <a:r>
              <a:rPr lang="en-US" sz="2400" dirty="0">
                <a:latin typeface="Times New Roman" panose="02020603050405020304" pitchFamily="18" charset="0"/>
                <a:ea typeface="MS Mincho"/>
              </a:rPr>
              <a:t> </a:t>
            </a:r>
            <a:r>
              <a:rPr lang="en-US" sz="2400" dirty="0" err="1">
                <a:latin typeface="Times New Roman" panose="02020603050405020304" pitchFamily="18" charset="0"/>
                <a:ea typeface="MS Mincho"/>
              </a:rPr>
              <a:t>của</a:t>
            </a:r>
            <a:r>
              <a:rPr lang="en-US" sz="2400" dirty="0">
                <a:latin typeface="Times New Roman" panose="02020603050405020304" pitchFamily="18" charset="0"/>
                <a:ea typeface="MS Mincho"/>
              </a:rPr>
              <a:t> </a:t>
            </a:r>
            <a:r>
              <a:rPr lang="en-US" sz="2400" dirty="0" err="1">
                <a:latin typeface="Times New Roman" panose="02020603050405020304" pitchFamily="18" charset="0"/>
                <a:ea typeface="MS Mincho"/>
              </a:rPr>
              <a:t>tổ</a:t>
            </a:r>
            <a:r>
              <a:rPr lang="en-US" sz="2400" dirty="0">
                <a:latin typeface="Times New Roman" panose="02020603050405020304" pitchFamily="18" charset="0"/>
                <a:ea typeface="MS Mincho"/>
              </a:rPr>
              <a:t> </a:t>
            </a:r>
            <a:r>
              <a:rPr lang="en-US" sz="2400" dirty="0" err="1">
                <a:latin typeface="Times New Roman" panose="02020603050405020304" pitchFamily="18" charset="0"/>
                <a:ea typeface="MS Mincho"/>
              </a:rPr>
              <a:t>quốc</a:t>
            </a:r>
            <a:r>
              <a:rPr lang="en-US" sz="2400" dirty="0">
                <a:latin typeface="Times New Roman" panose="02020603050405020304" pitchFamily="18" charset="0"/>
                <a:ea typeface="MS Mincho"/>
              </a:rPr>
              <a:t>, </a:t>
            </a:r>
            <a:r>
              <a:rPr lang="en-US" sz="2400" dirty="0" err="1">
                <a:latin typeface="Times New Roman" panose="02020603050405020304" pitchFamily="18" charset="0"/>
                <a:ea typeface="MS Mincho"/>
              </a:rPr>
              <a:t>em</a:t>
            </a:r>
            <a:r>
              <a:rPr lang="en-US" sz="2400" dirty="0">
                <a:latin typeface="Times New Roman" panose="02020603050405020304" pitchFamily="18" charset="0"/>
                <a:ea typeface="MS Mincho"/>
              </a:rPr>
              <a:t> </a:t>
            </a:r>
            <a:r>
              <a:rPr lang="en-US" sz="2400" dirty="0" err="1">
                <a:latin typeface="Times New Roman" panose="02020603050405020304" pitchFamily="18" charset="0"/>
                <a:ea typeface="MS Mincho"/>
              </a:rPr>
              <a:t>sẽ</a:t>
            </a:r>
            <a:r>
              <a:rPr lang="en-US" sz="2400" dirty="0">
                <a:latin typeface="Times New Roman" panose="02020603050405020304" pitchFamily="18" charset="0"/>
                <a:ea typeface="MS Mincho"/>
              </a:rPr>
              <a:t> </a:t>
            </a:r>
            <a:r>
              <a:rPr lang="en-US" sz="2400" dirty="0" err="1">
                <a:latin typeface="Times New Roman" panose="02020603050405020304" pitchFamily="18" charset="0"/>
                <a:ea typeface="MS Mincho"/>
              </a:rPr>
              <a:t>làm</a:t>
            </a:r>
            <a:r>
              <a:rPr lang="en-US" sz="2400" dirty="0">
                <a:latin typeface="Times New Roman" panose="02020603050405020304" pitchFamily="18" charset="0"/>
                <a:ea typeface="MS Mincho"/>
              </a:rPr>
              <a:t> </a:t>
            </a:r>
            <a:r>
              <a:rPr lang="en-US" sz="2400" dirty="0" err="1">
                <a:latin typeface="Times New Roman" panose="02020603050405020304" pitchFamily="18" charset="0"/>
                <a:ea typeface="MS Mincho"/>
              </a:rPr>
              <a:t>cách</a:t>
            </a:r>
            <a:r>
              <a:rPr lang="en-US" sz="2400" dirty="0">
                <a:latin typeface="Times New Roman" panose="02020603050405020304" pitchFamily="18" charset="0"/>
                <a:ea typeface="MS Mincho"/>
              </a:rPr>
              <a:t> </a:t>
            </a:r>
            <a:r>
              <a:rPr lang="en-US" sz="2400" dirty="0" err="1">
                <a:latin typeface="Times New Roman" panose="02020603050405020304" pitchFamily="18" charset="0"/>
                <a:ea typeface="MS Mincho"/>
              </a:rPr>
              <a:t>nào</a:t>
            </a:r>
            <a:r>
              <a:rPr lang="en-US" sz="2400" dirty="0">
                <a:latin typeface="Times New Roman" panose="02020603050405020304" pitchFamily="18" charset="0"/>
                <a:ea typeface="MS Mincho"/>
              </a:rPr>
              <a:t> </a:t>
            </a:r>
            <a:r>
              <a:rPr lang="en-US" sz="2400" dirty="0" err="1">
                <a:latin typeface="Times New Roman" panose="02020603050405020304" pitchFamily="18" charset="0"/>
                <a:ea typeface="MS Mincho"/>
              </a:rPr>
              <a:t>để</a:t>
            </a:r>
            <a:r>
              <a:rPr lang="en-US" sz="2400" dirty="0">
                <a:latin typeface="Times New Roman" panose="02020603050405020304" pitchFamily="18" charset="0"/>
                <a:ea typeface="MS Mincho"/>
              </a:rPr>
              <a:t> </a:t>
            </a:r>
            <a:r>
              <a:rPr lang="en-US" sz="2400" dirty="0" err="1">
                <a:latin typeface="Times New Roman" panose="02020603050405020304" pitchFamily="18" charset="0"/>
                <a:ea typeface="MS Mincho"/>
              </a:rPr>
              <a:t>lưu</a:t>
            </a:r>
            <a:r>
              <a:rPr lang="en-US" sz="2400" dirty="0">
                <a:latin typeface="Times New Roman" panose="02020603050405020304" pitchFamily="18" charset="0"/>
                <a:ea typeface="MS Mincho"/>
              </a:rPr>
              <a:t> </a:t>
            </a:r>
            <a:r>
              <a:rPr lang="en-US" sz="2400" dirty="0" err="1">
                <a:latin typeface="Times New Roman" panose="02020603050405020304" pitchFamily="18" charset="0"/>
                <a:ea typeface="MS Mincho"/>
              </a:rPr>
              <a:t>giữ</a:t>
            </a:r>
            <a:r>
              <a:rPr lang="en-US" sz="2400" dirty="0">
                <a:latin typeface="Times New Roman" panose="02020603050405020304" pitchFamily="18" charset="0"/>
                <a:ea typeface="MS Mincho"/>
              </a:rPr>
              <a:t> </a:t>
            </a:r>
            <a:r>
              <a:rPr lang="en-US" sz="2400" dirty="0" err="1">
                <a:latin typeface="Times New Roman" panose="02020603050405020304" pitchFamily="18" charset="0"/>
                <a:ea typeface="MS Mincho"/>
              </a:rPr>
              <a:t>những</a:t>
            </a:r>
            <a:r>
              <a:rPr lang="en-US" sz="2400" dirty="0">
                <a:latin typeface="Times New Roman" panose="02020603050405020304" pitchFamily="18" charset="0"/>
                <a:ea typeface="MS Mincho"/>
              </a:rPr>
              <a:t> </a:t>
            </a:r>
            <a:r>
              <a:rPr lang="en-US" sz="2400" dirty="0" err="1">
                <a:latin typeface="Times New Roman" panose="02020603050405020304" pitchFamily="18" charset="0"/>
                <a:ea typeface="MS Mincho"/>
              </a:rPr>
              <a:t>giây</a:t>
            </a:r>
            <a:r>
              <a:rPr lang="en-US" sz="2400" dirty="0">
                <a:latin typeface="Times New Roman" panose="02020603050405020304" pitchFamily="18" charset="0"/>
                <a:ea typeface="MS Mincho"/>
              </a:rPr>
              <a:t> </a:t>
            </a:r>
            <a:r>
              <a:rPr lang="en-US" sz="2400" dirty="0" err="1">
                <a:latin typeface="Times New Roman" panose="02020603050405020304" pitchFamily="18" charset="0"/>
                <a:ea typeface="MS Mincho"/>
              </a:rPr>
              <a:t>phút</a:t>
            </a:r>
            <a:r>
              <a:rPr lang="en-US" sz="2400" dirty="0">
                <a:latin typeface="Times New Roman" panose="02020603050405020304" pitchFamily="18" charset="0"/>
                <a:ea typeface="MS Mincho"/>
              </a:rPr>
              <a:t> ý </a:t>
            </a:r>
            <a:r>
              <a:rPr lang="en-US" sz="2400" dirty="0" err="1">
                <a:latin typeface="Times New Roman" panose="02020603050405020304" pitchFamily="18" charset="0"/>
                <a:ea typeface="MS Mincho"/>
              </a:rPr>
              <a:t>nghĩa</a:t>
            </a:r>
            <a:r>
              <a:rPr lang="en-US" sz="2400" dirty="0">
                <a:latin typeface="Times New Roman" panose="02020603050405020304" pitchFamily="18" charset="0"/>
                <a:ea typeface="MS Mincho"/>
              </a:rPr>
              <a:t> </a:t>
            </a:r>
            <a:r>
              <a:rPr lang="en-US" sz="2400" dirty="0" err="1">
                <a:latin typeface="Times New Roman" panose="02020603050405020304" pitchFamily="18" charset="0"/>
                <a:ea typeface="MS Mincho"/>
              </a:rPr>
              <a:t>ấy</a:t>
            </a:r>
            <a:r>
              <a:rPr lang="en-US" sz="2400" dirty="0">
                <a:latin typeface="Times New Roman" panose="02020603050405020304" pitchFamily="18" charset="0"/>
                <a:ea typeface="MS Mincho"/>
              </a:rPr>
              <a:t>?</a:t>
            </a:r>
            <a:endParaRPr lang="en-US" sz="2400" dirty="0">
              <a:latin typeface="Times New Roman" panose="02020603050405020304" pitchFamily="18" charset="0"/>
              <a:ea typeface="Times New Roman" panose="02020603050405020304" pitchFamily="18" charset="0"/>
            </a:endParaRPr>
          </a:p>
        </p:txBody>
      </p:sp>
    </p:spTree>
  </p:cSld>
  <p:clrMapOvr>
    <a:masterClrMapping/>
  </p:clrMapOvr>
  <p:transition spd="slow">
    <p:fade/>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2067</Words>
  <Application>Microsoft Office PowerPoint</Application>
  <PresentationFormat>Widescreen</PresentationFormat>
  <Paragraphs>166</Paragraphs>
  <Slides>21</Slides>
  <Notes>8</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21</vt:i4>
      </vt:variant>
    </vt:vector>
  </HeadingPairs>
  <TitlesOfParts>
    <vt:vector size="26" baseType="lpstr">
      <vt:lpstr>Arial</vt:lpstr>
      <vt:lpstr>Calibri</vt:lpstr>
      <vt:lpstr>Calibri Light</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1</cp:revision>
  <dcterms:created xsi:type="dcterms:W3CDTF">2023-12-19T01:55:57Z</dcterms:created>
  <dcterms:modified xsi:type="dcterms:W3CDTF">2023-12-19T01:56:48Z</dcterms:modified>
</cp:coreProperties>
</file>