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91" r:id="rId3"/>
    <p:sldId id="264" r:id="rId4"/>
    <p:sldId id="292" r:id="rId5"/>
    <p:sldId id="257" r:id="rId6"/>
    <p:sldId id="289" r:id="rId7"/>
    <p:sldId id="258" r:id="rId8"/>
    <p:sldId id="293" r:id="rId9"/>
    <p:sldId id="294" r:id="rId10"/>
    <p:sldId id="295" r:id="rId11"/>
    <p:sldId id="296" r:id="rId12"/>
    <p:sldId id="268" r:id="rId13"/>
    <p:sldId id="272" r:id="rId14"/>
    <p:sldId id="273" r:id="rId15"/>
    <p:sldId id="300" r:id="rId16"/>
    <p:sldId id="298" r:id="rId17"/>
    <p:sldId id="299" r:id="rId18"/>
    <p:sldId id="297" r:id="rId19"/>
    <p:sldId id="301" r:id="rId20"/>
    <p:sldId id="306" r:id="rId21"/>
    <p:sldId id="307" r:id="rId22"/>
    <p:sldId id="281" r:id="rId23"/>
    <p:sldId id="282" r:id="rId24"/>
    <p:sldId id="302" r:id="rId25"/>
    <p:sldId id="303" r:id="rId26"/>
    <p:sldId id="304" r:id="rId27"/>
    <p:sldId id="305" r:id="rId28"/>
    <p:sldId id="28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BBC7"/>
    <a:srgbClr val="B4C8D1"/>
    <a:srgbClr val="960000"/>
    <a:srgbClr val="FBFAF5"/>
    <a:srgbClr val="EFD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5314" autoAdjust="0"/>
  </p:normalViewPr>
  <p:slideViewPr>
    <p:cSldViewPr snapToGrid="0">
      <p:cViewPr varScale="1">
        <p:scale>
          <a:sx n="81" d="100"/>
          <a:sy n="81" d="100"/>
        </p:scale>
        <p:origin x="7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78991-3051-4330-B112-DC4465D7F751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F1F1C-A666-4B0C-8AEB-EFB762FFF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82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F1F1C-A666-4B0C-8AEB-EFB762FFF7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72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sắp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F1F1C-A666-4B0C-8AEB-EFB762FFF7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18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F1F1C-A666-4B0C-8AEB-EFB762FFF7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24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F1F1C-A666-4B0C-8AEB-EFB762FFF7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4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F1F1C-A666-4B0C-8AEB-EFB762FFF7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39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F1F1C-A666-4B0C-8AEB-EFB762FFF7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03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F1F1C-A666-4B0C-8AEB-EFB762FFF7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73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F1F1C-A666-4B0C-8AEB-EFB762FFF7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754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F1F1C-A666-4B0C-8AEB-EFB762FFF7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085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F1F1C-A666-4B0C-8AEB-EFB762FFF7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63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F1F1C-A666-4B0C-8AEB-EFB762FFF7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4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F1F1C-A666-4B0C-8AEB-EFB762FFF7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399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F1F1C-A666-4B0C-8AEB-EFB762FFF70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239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F1F1C-A666-4B0C-8AEB-EFB762FFF70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52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F1F1C-A666-4B0C-8AEB-EFB762FFF7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025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F1F1C-A666-4B0C-8AEB-EFB762FFF70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365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F1F1C-A666-4B0C-8AEB-EFB762FFF70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281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F1F1C-A666-4B0C-8AEB-EFB762FFF70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065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F1F1C-A666-4B0C-8AEB-EFB762FFF70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85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F1F1C-A666-4B0C-8AEB-EFB762FFF7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21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F1F1C-A666-4B0C-8AEB-EFB762FFF7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9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F1F1C-A666-4B0C-8AEB-EFB762FFF7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49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F1F1C-A666-4B0C-8AEB-EFB762FFF7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87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F1F1C-A666-4B0C-8AEB-EFB762FFF7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94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F1F1C-A666-4B0C-8AEB-EFB762FFF7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63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F1F1C-A666-4B0C-8AEB-EFB762FFF7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26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29E8-BAEF-498C-B724-6AA98811119B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EE76-1199-41F7-93A9-B17CC8799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29E8-BAEF-498C-B724-6AA98811119B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EE76-1199-41F7-93A9-B17CC8799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8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29E8-BAEF-498C-B724-6AA98811119B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EE76-1199-41F7-93A9-B17CC8799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5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29E8-BAEF-498C-B724-6AA98811119B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EE76-1199-41F7-93A9-B17CC8799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29E8-BAEF-498C-B724-6AA98811119B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EE76-1199-41F7-93A9-B17CC8799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29E8-BAEF-498C-B724-6AA98811119B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EE76-1199-41F7-93A9-B17CC8799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4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29E8-BAEF-498C-B724-6AA98811119B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EE76-1199-41F7-93A9-B17CC8799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09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29E8-BAEF-498C-B724-6AA98811119B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EE76-1199-41F7-93A9-B17CC8799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7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29E8-BAEF-498C-B724-6AA98811119B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EE76-1199-41F7-93A9-B17CC8799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5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29E8-BAEF-498C-B724-6AA98811119B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EE76-1199-41F7-93A9-B17CC8799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9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29E8-BAEF-498C-B724-6AA98811119B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EE76-1199-41F7-93A9-B17CC8799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77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29E8-BAEF-498C-B724-6AA98811119B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6EE76-1199-41F7-93A9-B17CC8799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gif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412" y="143727"/>
            <a:ext cx="4382112" cy="11071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2792" y="247947"/>
            <a:ext cx="3943350" cy="813909"/>
          </a:xfrm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96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4800" b="1" dirty="0" smtClean="0">
                <a:solidFill>
                  <a:srgbClr val="96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rgbClr val="96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endParaRPr lang="en-US" sz="4800" b="1" dirty="0">
              <a:solidFill>
                <a:srgbClr val="96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400509" y="1522795"/>
            <a:ext cx="9947955" cy="1548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Miêu tả các tương tác xảy ra trong </a:t>
            </a:r>
            <a:r>
              <a:rPr 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(VD: Bạn HS thả quả bóng.)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3" y="1522795"/>
            <a:ext cx="785986" cy="10133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48" y="3255706"/>
            <a:ext cx="2619746" cy="2483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639" y="3256748"/>
            <a:ext cx="2617513" cy="24826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431" y="3248270"/>
            <a:ext cx="3399165" cy="24836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73" y="3249312"/>
            <a:ext cx="2630387" cy="248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5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896313" y="926507"/>
            <a:ext cx="9159615" cy="1380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02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tiễn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rõ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kéo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đẩy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65" y="926507"/>
            <a:ext cx="733810" cy="1013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65" y="2859154"/>
            <a:ext cx="5465791" cy="30757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43" y="2859154"/>
            <a:ext cx="5465791" cy="3075709"/>
          </a:xfrm>
          <a:prstGeom prst="rect">
            <a:avLst/>
          </a:prstGeom>
        </p:spPr>
      </p:pic>
      <p:pic>
        <p:nvPicPr>
          <p:cNvPr id="1028" name="Picture 4" descr="Writing Icon, Transparent Writing.PNG Images &amp; Vector - FreeIcons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58" y="62995"/>
            <a:ext cx="863512" cy="86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72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148167" y="793502"/>
            <a:ext cx="10522902" cy="5083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Điền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chỗ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algn="just">
              <a:lnSpc>
                <a:spcPct val="200000"/>
              </a:lnSpc>
            </a:pP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vi-VN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 dụng _______, ________ của vật này lên vật khác gọi là______.</a:t>
            </a:r>
          </a:p>
          <a:p>
            <a:pPr algn="just">
              <a:lnSpc>
                <a:spcPct val="200000"/>
              </a:lnSpc>
            </a:pP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vi-VN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vật A _______ hoặc ________ vật B ta nói vật A _______________ lên vật B.</a:t>
            </a:r>
          </a:p>
          <a:p>
            <a:pPr algn="just">
              <a:lnSpc>
                <a:spcPct val="200000"/>
              </a:lnSpc>
            </a:pPr>
            <a:endParaRPr lang="vi-VN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56" y="660499"/>
            <a:ext cx="781991" cy="10133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83045" y="1702958"/>
            <a:ext cx="1396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lang="en-US" sz="32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ẩy</a:t>
            </a:r>
            <a:endParaRPr lang="en-US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7041" y="1702958"/>
            <a:ext cx="1396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kéo</a:t>
            </a:r>
            <a:endParaRPr lang="en-US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22033" y="2563531"/>
            <a:ext cx="1396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US" sz="32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ực</a:t>
            </a:r>
            <a:endParaRPr lang="en-US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83045" y="3528417"/>
            <a:ext cx="1396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lang="en-US" sz="32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ẩy</a:t>
            </a:r>
            <a:endParaRPr lang="en-US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5231" y="3528417"/>
            <a:ext cx="1396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kéo</a:t>
            </a:r>
            <a:endParaRPr lang="en-US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2768" y="4366681"/>
            <a:ext cx="3693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endParaRPr lang="en-US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4" descr="Writing Icon, Transparent Writing.PNG Images &amp; Vector - FreeIcons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8488" y="95234"/>
            <a:ext cx="863512" cy="86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67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" grpId="0"/>
      <p:bldP spid="7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082917" y="1437419"/>
            <a:ext cx="10056137" cy="36423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đẩy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kéo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đẩy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kéo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 ta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B.</a:t>
            </a:r>
          </a:p>
        </p:txBody>
      </p:sp>
      <p:sp>
        <p:nvSpPr>
          <p:cNvPr id="4" name="Rectangle 3"/>
          <p:cNvSpPr/>
          <p:nvPr/>
        </p:nvSpPr>
        <p:spPr>
          <a:xfrm>
            <a:off x="814647" y="1330037"/>
            <a:ext cx="10507288" cy="3857106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6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02" y="160637"/>
            <a:ext cx="8862249" cy="139448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102988" y="290986"/>
            <a:ext cx="8090032" cy="1011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endParaRPr lang="en-US" sz="3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795899" y="527748"/>
            <a:ext cx="811376" cy="905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497602" y="2927938"/>
            <a:ext cx="10328738" cy="1380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 3: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" y="2814823"/>
            <a:ext cx="733810" cy="1013357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-31851" y="1834188"/>
            <a:ext cx="12102794" cy="8146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32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2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2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32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32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nhiệm</a:t>
            </a:r>
            <a:r>
              <a:rPr lang="en-US" sz="32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</a:t>
            </a:r>
            <a:endParaRPr lang="en-US" sz="3200" b="1" i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482375" y="4273192"/>
            <a:ext cx="9874558" cy="1380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 4: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08" y="4285258"/>
            <a:ext cx="733810" cy="101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5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766" y="0"/>
            <a:ext cx="6762939" cy="685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31736" y="779131"/>
            <a:ext cx="568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en-US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31736" y="1987333"/>
            <a:ext cx="568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en-US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31736" y="3351239"/>
            <a:ext cx="568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endParaRPr lang="en-US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31736" y="5843686"/>
            <a:ext cx="568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en-US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31736" y="4519844"/>
            <a:ext cx="568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lang="en-US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92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1479495" y="1719354"/>
            <a:ext cx="10328738" cy="1380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________________________.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85" y="1719354"/>
            <a:ext cx="733810" cy="1013357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479495" y="3651941"/>
            <a:ext cx="10328738" cy="1380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ít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tiễn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85" y="3651941"/>
            <a:ext cx="733810" cy="1013357"/>
          </a:xfrm>
          <a:prstGeom prst="rect">
            <a:avLst/>
          </a:prstGeom>
        </p:spPr>
      </p:pic>
      <p:pic>
        <p:nvPicPr>
          <p:cNvPr id="14" name="Picture 4" descr="Writing Icon, Transparent Writing.PNG Images &amp; Vector - FreeIcons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94" y="3566686"/>
            <a:ext cx="525480" cy="52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56559" y="2587576"/>
            <a:ext cx="5046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endParaRPr lang="en-US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70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1814472" y="3330870"/>
            <a:ext cx="8877669" cy="1380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gây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1548141" y="3330870"/>
            <a:ext cx="9379391" cy="1485573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8 Question Among Us Quiz! | Beano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847" y="1212378"/>
            <a:ext cx="3579027" cy="201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Writing Icon, Transparent Writing.PNG Images &amp; Vector - FreeIcons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58" y="62995"/>
            <a:ext cx="863512" cy="86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01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002" y="-65988"/>
            <a:ext cx="690086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89815" y="1090215"/>
            <a:ext cx="709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✓</a:t>
            </a:r>
            <a:endParaRPr lang="en-US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89815" y="2298417"/>
            <a:ext cx="709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✓</a:t>
            </a:r>
            <a:endParaRPr lang="en-US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89815" y="3662323"/>
            <a:ext cx="709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✓</a:t>
            </a:r>
            <a:endParaRPr lang="en-US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89815" y="6154770"/>
            <a:ext cx="709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✓</a:t>
            </a:r>
            <a:endParaRPr lang="en-US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89815" y="4908546"/>
            <a:ext cx="709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✕</a:t>
            </a:r>
            <a:endParaRPr lang="en-US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94575" y="1175303"/>
            <a:ext cx="25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Dây</a:t>
            </a:r>
            <a:r>
              <a:rPr 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cung</a:t>
            </a:r>
            <a:endParaRPr lang="en-US" sz="40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79416" y="2298417"/>
            <a:ext cx="2133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ván</a:t>
            </a:r>
            <a:endParaRPr lang="en-US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94575" y="3416100"/>
            <a:ext cx="2133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vợt</a:t>
            </a:r>
            <a:r>
              <a:rPr 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endParaRPr lang="en-US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79416" y="6154770"/>
            <a:ext cx="2133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Dây</a:t>
            </a:r>
            <a:r>
              <a:rPr 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</a:t>
            </a:r>
            <a:endParaRPr lang="en-US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79416" y="4908546"/>
            <a:ext cx="2133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✕</a:t>
            </a:r>
            <a:endParaRPr lang="en-US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06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1479495" y="1719354"/>
            <a:ext cx="9503244" cy="1380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____________________________.</a:t>
            </a:r>
            <a:endParaRPr lang="en-U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34" y="1530511"/>
            <a:ext cx="733810" cy="1013357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479495" y="3651941"/>
            <a:ext cx="10328738" cy="1380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ít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tiễn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85" y="3651941"/>
            <a:ext cx="733810" cy="1013357"/>
          </a:xfrm>
          <a:prstGeom prst="rect">
            <a:avLst/>
          </a:prstGeom>
        </p:spPr>
      </p:pic>
      <p:pic>
        <p:nvPicPr>
          <p:cNvPr id="14" name="Picture 4" descr="Writing Icon, Transparent Writing.PNG Images &amp; Vector - FreeIcons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94" y="3566686"/>
            <a:ext cx="525480" cy="52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91855" y="2543868"/>
            <a:ext cx="650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32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3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1814472" y="3330870"/>
            <a:ext cx="8877669" cy="1380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gây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1548141" y="3330870"/>
            <a:ext cx="9379391" cy="1485573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8 Question Among Us Quiz! | Beano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847" y="1212378"/>
            <a:ext cx="3579027" cy="201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Writing Icon, Transparent Writing.PNG Images &amp; Vector - FreeIcons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58" y="62995"/>
            <a:ext cx="863512" cy="86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30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3313722" y="565263"/>
            <a:ext cx="2776528" cy="1548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HS thả quả bóng xuống đất.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27" y="323723"/>
            <a:ext cx="2619746" cy="2483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60" y="3468330"/>
            <a:ext cx="2617513" cy="24826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07" y="3467288"/>
            <a:ext cx="3399165" cy="24836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07" y="324765"/>
            <a:ext cx="2630387" cy="2482613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9081751" y="565263"/>
            <a:ext cx="2776528" cy="1548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 châm hút chiếc kẹp giấy.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313722" y="3715944"/>
            <a:ext cx="2776528" cy="1548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bóng tenis đập vào mặt vợt.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9850529" y="3934962"/>
            <a:ext cx="1887042" cy="1548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Gió thổi căng cánh buồm.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32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/>
          <p:cNvSpPr txBox="1">
            <a:spLocks/>
          </p:cNvSpPr>
          <p:nvPr/>
        </p:nvSpPr>
        <p:spPr>
          <a:xfrm>
            <a:off x="0" y="468015"/>
            <a:ext cx="12102794" cy="8146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2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2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endParaRPr lang="en-US" sz="3200" b="1" i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582127" y="1413613"/>
            <a:ext cx="9874558" cy="23769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vừa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vừa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endParaRPr lang="en-US" sz="3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chứng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minh.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17" y="1132425"/>
            <a:ext cx="733810" cy="101335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848317" y="4206240"/>
            <a:ext cx="1760585" cy="1361569"/>
          </a:xfrm>
          <a:prstGeom prst="rightArrow">
            <a:avLst/>
          </a:prstGeom>
          <a:solidFill>
            <a:srgbClr val="EDBB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160534" y="4348415"/>
            <a:ext cx="82961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81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0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>
            <a:off x="914819" y="814647"/>
            <a:ext cx="1760585" cy="1361569"/>
          </a:xfrm>
          <a:prstGeom prst="rightArrow">
            <a:avLst/>
          </a:prstGeom>
          <a:solidFill>
            <a:srgbClr val="EDBB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27036" y="956822"/>
            <a:ext cx="82961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 descr="CLIP: Xe con lấn làn tông trực diện ôtô tải, 3 người tử vong - Báo Người  lao độ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265" y="2566055"/>
            <a:ext cx="6535622" cy="367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60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006" y="747852"/>
            <a:ext cx="5046213" cy="1224665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290759" y="747852"/>
            <a:ext cx="7772706" cy="1011609"/>
          </a:xfrm>
        </p:spPr>
        <p:txBody>
          <a:bodyPr>
            <a:noAutofit/>
          </a:bodyPr>
          <a:lstStyle/>
          <a:p>
            <a:r>
              <a:rPr lang="en-US" sz="5000" b="1" dirty="0" err="1" smtClean="0">
                <a:solidFill>
                  <a:srgbClr val="96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5000" b="1" dirty="0" smtClean="0">
                <a:solidFill>
                  <a:srgbClr val="96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 smtClean="0">
                <a:solidFill>
                  <a:srgbClr val="96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US" sz="5000" b="1" dirty="0">
              <a:solidFill>
                <a:srgbClr val="96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781697" y="2226714"/>
            <a:ext cx="10969732" cy="8146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</a:t>
            </a:r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3400" b="1" i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0445" y="3295598"/>
            <a:ext cx="1349437" cy="20506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7711" y="3300316"/>
            <a:ext cx="1052576" cy="2048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8116" y="3297957"/>
            <a:ext cx="1080245" cy="2048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6190" y="3297957"/>
            <a:ext cx="1174525" cy="2048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3204059" y="5346213"/>
            <a:ext cx="662263" cy="8146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en-US" sz="3400" b="1" i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5093050" y="5346213"/>
            <a:ext cx="662263" cy="8146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en-US" sz="3400" b="1" i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6784811" y="5346213"/>
            <a:ext cx="662263" cy="8146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en-US" sz="3400" b="1" i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8612320" y="5346213"/>
            <a:ext cx="662263" cy="8146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lang="en-US" sz="3400" b="1" i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y2mate.com - Nhạc 15s 30s Về đích  Olympia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70063" y="508476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20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515965" y="704604"/>
            <a:ext cx="10954375" cy="1380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32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32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2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32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en-US" sz="3200" b="1" i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000655" y="1863460"/>
            <a:ext cx="10571285" cy="42020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3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 nào sau đây không phải là lực đẩy?</a:t>
            </a:r>
          </a:p>
          <a:p>
            <a:pPr algn="just">
              <a:lnSpc>
                <a:spcPct val="120000"/>
              </a:lnSpc>
            </a:pPr>
            <a:r>
              <a:rPr 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Lực của vận động viên đẩy tạ dùng để ném quả tạ. </a:t>
            </a:r>
          </a:p>
          <a:p>
            <a:pPr algn="just">
              <a:lnSpc>
                <a:spcPct val="120000"/>
              </a:lnSpc>
            </a:pPr>
            <a:r>
              <a:rPr 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Lực của tay học sinh tác dụng làm bay tàu bay giấy. </a:t>
            </a:r>
          </a:p>
          <a:p>
            <a:pPr algn="just">
              <a:lnSpc>
                <a:spcPct val="120000"/>
              </a:lnSpc>
            </a:pPr>
            <a:r>
              <a:rPr 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Lực của tay học sinh tác dụng vào cặp khi xách cặp đến </a:t>
            </a:r>
            <a:r>
              <a:rPr lang="vi-VN" sz="3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3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Lực của lò xo bị ép tác dụng vào tay người.</a:t>
            </a:r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y2mate.com - Nhạc 15s 30s Về đích  Olympia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629" y="1376098"/>
            <a:ext cx="487362" cy="4873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64524" y="4106487"/>
            <a:ext cx="10839796" cy="116378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8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1001991" y="991923"/>
            <a:ext cx="10571285" cy="42020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3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 nào sau đây không phải lực kéo?</a:t>
            </a:r>
          </a:p>
          <a:p>
            <a:pPr algn="just">
              <a:lnSpc>
                <a:spcPct val="120000"/>
              </a:lnSpc>
            </a:pPr>
            <a:r>
              <a:rPr 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Lực của vật treo trên sợi dây tác dụng vào sợi dây. </a:t>
            </a:r>
          </a:p>
          <a:p>
            <a:pPr algn="just">
              <a:lnSpc>
                <a:spcPct val="120000"/>
              </a:lnSpc>
            </a:pPr>
            <a:r>
              <a:rPr 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Lực của không khí tác dụng vào quả bóng làm quả bóng bay lên.</a:t>
            </a:r>
          </a:p>
          <a:p>
            <a:pPr algn="just">
              <a:lnSpc>
                <a:spcPct val="120000"/>
              </a:lnSpc>
            </a:pPr>
            <a:r>
              <a:rPr 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Lực của tay người tác dụng vào lò xo làm lò xo dãn ra. </a:t>
            </a:r>
          </a:p>
          <a:p>
            <a:pPr algn="just">
              <a:lnSpc>
                <a:spcPct val="120000"/>
              </a:lnSpc>
            </a:pPr>
            <a:r>
              <a:rPr 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Lực của lò xo tác dụng vào tay khi nó đang bị dãn. </a:t>
            </a:r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y2mate.com - Nhạc 15s 30s Về đích  Olympia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7654" y="5862373"/>
            <a:ext cx="487362" cy="4873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7735" y="2511062"/>
            <a:ext cx="10839796" cy="116378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5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700618" y="1306248"/>
            <a:ext cx="10557932" cy="42020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3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việc nào dưới đây không cần dùng đến lực?</a:t>
            </a:r>
          </a:p>
          <a:p>
            <a:pPr algn="just">
              <a:lnSpc>
                <a:spcPct val="120000"/>
              </a:lnSpc>
            </a:pPr>
            <a:r>
              <a:rPr 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Xách 1 xô nước.</a:t>
            </a:r>
          </a:p>
          <a:p>
            <a:pPr algn="just">
              <a:lnSpc>
                <a:spcPct val="120000"/>
              </a:lnSpc>
            </a:pPr>
            <a:r>
              <a:rPr 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Nâng một tấm gỗ.</a:t>
            </a:r>
          </a:p>
          <a:p>
            <a:pPr algn="just">
              <a:lnSpc>
                <a:spcPct val="120000"/>
              </a:lnSpc>
            </a:pPr>
            <a:r>
              <a:rPr 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Đẩy 1 chiếc xe.</a:t>
            </a:r>
          </a:p>
          <a:p>
            <a:pPr algn="just">
              <a:lnSpc>
                <a:spcPct val="120000"/>
              </a:lnSpc>
            </a:pPr>
            <a:r>
              <a:rPr 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Đọc một trang sách.</a:t>
            </a:r>
          </a:p>
          <a:p>
            <a:pPr algn="just">
              <a:lnSpc>
                <a:spcPct val="120000"/>
              </a:lnSpc>
            </a:pPr>
            <a:endParaRPr lang="en-U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y2mate.com - Nhạc 15s 30s Về đích  Olympia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7004" y="6065520"/>
            <a:ext cx="487362" cy="4873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0618" y="4344526"/>
            <a:ext cx="4586277" cy="77611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4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1023849" y="402608"/>
            <a:ext cx="10631893" cy="65385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3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4: </a:t>
            </a:r>
            <a:r>
              <a:rPr 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một quả bóng đập vào một bức tường thì lực mà bức tường tác dụng lên quả bóng sẽ gây ra tác dụng gì?</a:t>
            </a:r>
          </a:p>
          <a:p>
            <a:pPr algn="just">
              <a:lnSpc>
                <a:spcPct val="120000"/>
              </a:lnSpc>
            </a:pPr>
            <a:r>
              <a:rPr 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Chỉ làm biến đổi chuyển động của quả bóng.</a:t>
            </a:r>
          </a:p>
          <a:p>
            <a:pPr algn="just">
              <a:lnSpc>
                <a:spcPct val="120000"/>
              </a:lnSpc>
            </a:pPr>
            <a:r>
              <a:rPr 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Chỉ làm biến dạng quả bóng.</a:t>
            </a:r>
          </a:p>
          <a:p>
            <a:pPr algn="just">
              <a:lnSpc>
                <a:spcPct val="120000"/>
              </a:lnSpc>
            </a:pPr>
            <a:r>
              <a:rPr 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Không làm biến dạng và cũng không làm biến đổi chuyển động của quả bóng.</a:t>
            </a:r>
          </a:p>
          <a:p>
            <a:pPr algn="just">
              <a:lnSpc>
                <a:spcPct val="120000"/>
              </a:lnSpc>
            </a:pPr>
            <a:r>
              <a:rPr 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Vừa làm biến dạng quả bóng, vừa làm biến đổi chuyển động của nó.</a:t>
            </a:r>
          </a:p>
          <a:p>
            <a:pPr algn="just">
              <a:lnSpc>
                <a:spcPct val="120000"/>
              </a:lnSpc>
            </a:pPr>
            <a:endParaRPr lang="en-U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y2mate.com - Nhạc 15s 30s Về đích  Olympia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10" y="504561"/>
            <a:ext cx="487362" cy="4873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23849" y="4971010"/>
            <a:ext cx="10631893" cy="11970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7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840969" y="0"/>
            <a:ext cx="10631893" cy="65385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3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5: </a:t>
            </a:r>
            <a:r>
              <a:rPr 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 búa đóng một chiếc đinh vào tường, lực nào đã làm cho đinh chuyển động vào tường? </a:t>
            </a:r>
          </a:p>
          <a:p>
            <a:pPr algn="just">
              <a:lnSpc>
                <a:spcPct val="120000"/>
              </a:lnSpc>
            </a:pPr>
            <a:r>
              <a:rPr 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Lực của búa tác dụng vào đinh.</a:t>
            </a:r>
          </a:p>
          <a:p>
            <a:pPr algn="just">
              <a:lnSpc>
                <a:spcPct val="120000"/>
              </a:lnSpc>
            </a:pPr>
            <a:r>
              <a:rPr 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Lực của tường tác dụng vào đinh.</a:t>
            </a:r>
          </a:p>
          <a:p>
            <a:pPr algn="just">
              <a:lnSpc>
                <a:spcPct val="120000"/>
              </a:lnSpc>
            </a:pPr>
            <a:r>
              <a:rPr 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Lực của đinh tác dụng vào búa.</a:t>
            </a:r>
          </a:p>
          <a:p>
            <a:pPr algn="just">
              <a:lnSpc>
                <a:spcPct val="120000"/>
              </a:lnSpc>
            </a:pPr>
            <a:r>
              <a:rPr 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Lực của búa tác dụng vào tường.</a:t>
            </a:r>
          </a:p>
          <a:p>
            <a:pPr algn="just">
              <a:lnSpc>
                <a:spcPct val="120000"/>
              </a:lnSpc>
            </a:pPr>
            <a:endParaRPr lang="en-U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y2mate.com - Nhạc 15s 30s Về đích  Olympia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10" y="504561"/>
            <a:ext cx="487362" cy="4873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7017" y="2842953"/>
            <a:ext cx="6694561" cy="71489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8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945" y="761388"/>
            <a:ext cx="5046213" cy="1224665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305699" y="825684"/>
            <a:ext cx="7772706" cy="1011609"/>
          </a:xfrm>
        </p:spPr>
        <p:txBody>
          <a:bodyPr>
            <a:noAutofit/>
          </a:bodyPr>
          <a:lstStyle/>
          <a:p>
            <a:r>
              <a:rPr lang="en-US" sz="5000" b="1" dirty="0" err="1" smtClean="0">
                <a:solidFill>
                  <a:srgbClr val="96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5000" b="1" dirty="0" smtClean="0">
                <a:solidFill>
                  <a:srgbClr val="96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 smtClean="0">
                <a:solidFill>
                  <a:srgbClr val="96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endParaRPr lang="en-US" sz="5000" b="1" dirty="0">
              <a:solidFill>
                <a:srgbClr val="96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723524" y="2374667"/>
            <a:ext cx="10969732" cy="8146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nhiệm</a:t>
            </a:r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</a:t>
            </a:r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3400" b="1" i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185232" y="3726728"/>
            <a:ext cx="10508024" cy="1380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dây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22" y="3520745"/>
            <a:ext cx="733810" cy="101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7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495970" y="3932775"/>
            <a:ext cx="9947955" cy="1548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có thể xác định được những lực tương tác nào trong các </a:t>
            </a:r>
            <a:r>
              <a:rPr 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8" y="3837241"/>
            <a:ext cx="785986" cy="10133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" y="857562"/>
            <a:ext cx="2619746" cy="24836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133" y="858604"/>
            <a:ext cx="2617513" cy="24826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925" y="850126"/>
            <a:ext cx="3399165" cy="24836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467" y="851168"/>
            <a:ext cx="2630387" cy="248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6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3313722" y="565263"/>
            <a:ext cx="2776528" cy="1548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 hút quả bóng xuống đất.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27" y="323723"/>
            <a:ext cx="2619746" cy="2483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60" y="3468330"/>
            <a:ext cx="2617513" cy="24826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07" y="3467288"/>
            <a:ext cx="3399165" cy="24836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07" y="324765"/>
            <a:ext cx="2630387" cy="2482613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9081750" y="565262"/>
            <a:ext cx="2855325" cy="1928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 hút của nam châm hút chiếc kẹp giấy.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313722" y="3715944"/>
            <a:ext cx="2776528" cy="1548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 của quả bóng tác động vào mặt vợt.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9850528" y="3715945"/>
            <a:ext cx="2219551" cy="1798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 đẩy của gió vào chiếc thuyền.</a:t>
            </a:r>
          </a:p>
        </p:txBody>
      </p:sp>
    </p:spTree>
    <p:extLst>
      <p:ext uri="{BB962C8B-B14F-4D97-AF65-F5344CB8AC3E}">
        <p14:creationId xmlns:p14="http://schemas.microsoft.com/office/powerpoint/2010/main" val="26889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07" y="167139"/>
            <a:ext cx="6047947" cy="1404879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023360" y="256329"/>
            <a:ext cx="4505498" cy="1011609"/>
          </a:xfrm>
        </p:spPr>
        <p:txBody>
          <a:bodyPr>
            <a:normAutofit fontScale="90000"/>
          </a:bodyPr>
          <a:lstStyle/>
          <a:p>
            <a:r>
              <a:rPr lang="en-US" sz="4800" b="1" dirty="0" err="1" smtClean="0">
                <a:solidFill>
                  <a:srgbClr val="96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4800" b="1" dirty="0" smtClean="0">
                <a:solidFill>
                  <a:srgbClr val="96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smtClean="0">
                <a:solidFill>
                  <a:srgbClr val="96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 – </a:t>
            </a:r>
            <a:r>
              <a:rPr lang="en-US" sz="4800" b="1" dirty="0" err="1" smtClean="0">
                <a:solidFill>
                  <a:srgbClr val="96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4800" b="1" dirty="0" smtClean="0">
                <a:solidFill>
                  <a:srgbClr val="96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endParaRPr lang="en-US" sz="4800" b="1" dirty="0">
              <a:solidFill>
                <a:srgbClr val="96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117445" y="1529315"/>
            <a:ext cx="10393295" cy="10116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96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 LÀ GÌ?</a:t>
            </a:r>
            <a:endParaRPr lang="en-US" sz="4000" b="1" dirty="0">
              <a:solidFill>
                <a:srgbClr val="96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45" y="2887707"/>
            <a:ext cx="5386260" cy="30309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093" y="2845004"/>
            <a:ext cx="5462146" cy="307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9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595740" y="1009378"/>
            <a:ext cx="10393295" cy="775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96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lang="en-US" sz="4000" b="1" dirty="0" smtClean="0">
                <a:solidFill>
                  <a:srgbClr val="96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96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endParaRPr lang="en-US" sz="4000" b="1" dirty="0">
              <a:solidFill>
                <a:srgbClr val="96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73227" y="1784465"/>
            <a:ext cx="10393295" cy="26634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250000"/>
              </a:lnSpc>
            </a:pP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mối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đẩy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kéo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lnSpc>
                <a:spcPct val="250000"/>
              </a:lnSpc>
            </a:pP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564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45" y="2140844"/>
            <a:ext cx="8567311" cy="1394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814" y="912382"/>
            <a:ext cx="7200997" cy="1228462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252959" y="1039222"/>
            <a:ext cx="7772706" cy="801442"/>
          </a:xfrm>
        </p:spPr>
        <p:txBody>
          <a:bodyPr>
            <a:noAutofit/>
          </a:bodyPr>
          <a:lstStyle/>
          <a:p>
            <a:r>
              <a:rPr lang="en-US" sz="4000" b="1" dirty="0" err="1" smtClean="0">
                <a:solidFill>
                  <a:srgbClr val="96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000" b="1" dirty="0" smtClean="0">
                <a:solidFill>
                  <a:srgbClr val="96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96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4000" b="1" dirty="0" smtClean="0">
                <a:solidFill>
                  <a:srgbClr val="96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96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sz="4000" b="1" dirty="0" smtClean="0">
                <a:solidFill>
                  <a:srgbClr val="96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96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endParaRPr lang="en-US" sz="4000" b="1" dirty="0">
              <a:solidFill>
                <a:srgbClr val="96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901330" y="2267684"/>
            <a:ext cx="6358540" cy="1011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kéo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đẩy</a:t>
            </a:r>
            <a:endParaRPr lang="en-US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2133126" y="2201197"/>
            <a:ext cx="811376" cy="1548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438314" y="3997719"/>
            <a:ext cx="11284785" cy="8146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</a:t>
            </a:r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nhiệm</a:t>
            </a:r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i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</a:t>
            </a:r>
            <a:r>
              <a:rPr lang="en-US" sz="3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  <a:endParaRPr lang="en-US" sz="3400" b="1" i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0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397549" y="311365"/>
            <a:ext cx="9874558" cy="1380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dõi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video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gác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39" y="311365"/>
            <a:ext cx="733810" cy="1013357"/>
          </a:xfrm>
          <a:prstGeom prst="rect">
            <a:avLst/>
          </a:prstGeom>
        </p:spPr>
      </p:pic>
      <p:pic>
        <p:nvPicPr>
          <p:cNvPr id="2" name="sự đẩy ké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0376" y="1581395"/>
            <a:ext cx="8804283" cy="495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5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430800" y="1641401"/>
            <a:ext cx="9874558" cy="1380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dõi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video </a:t>
            </a:r>
            <a:r>
              <a:rPr lang="en-U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lang="en-U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gác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3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90" y="1641401"/>
            <a:ext cx="733810" cy="1013357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696990" y="3524596"/>
            <a:ext cx="1760585" cy="1361569"/>
          </a:xfrm>
          <a:prstGeom prst="rightArrow">
            <a:avLst/>
          </a:prstGeom>
          <a:solidFill>
            <a:srgbClr val="EDBB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09207" y="3666771"/>
            <a:ext cx="82961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3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đẩy</a:t>
            </a:r>
            <a:r>
              <a:rPr lang="en-US" sz="3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kéo</a:t>
            </a:r>
            <a:r>
              <a:rPr lang="en-US" sz="3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3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lang="en-US" sz="3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3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lang="en-US" sz="3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3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1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1035</Words>
  <Application>Microsoft Office PowerPoint</Application>
  <PresentationFormat>Widescreen</PresentationFormat>
  <Paragraphs>136</Paragraphs>
  <Slides>28</Slides>
  <Notes>26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Tahoma</vt:lpstr>
      <vt:lpstr>Office Theme</vt:lpstr>
      <vt:lpstr>Mở đầu</vt:lpstr>
      <vt:lpstr>PowerPoint Presentation</vt:lpstr>
      <vt:lpstr>PowerPoint Presentation</vt:lpstr>
      <vt:lpstr>PowerPoint Presentation</vt:lpstr>
      <vt:lpstr>Bài 40 – Tiết 1</vt:lpstr>
      <vt:lpstr>PowerPoint Presentation</vt:lpstr>
      <vt:lpstr>Hình thành kiến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Mở đầu</dc:title>
  <dc:creator>HP</dc:creator>
  <cp:lastModifiedBy>HP</cp:lastModifiedBy>
  <cp:revision>42</cp:revision>
  <dcterms:created xsi:type="dcterms:W3CDTF">2022-07-27T14:53:14Z</dcterms:created>
  <dcterms:modified xsi:type="dcterms:W3CDTF">2022-07-28T20:34:23Z</dcterms:modified>
</cp:coreProperties>
</file>