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7" r:id="rId2"/>
    <p:sldId id="275" r:id="rId3"/>
    <p:sldId id="256" r:id="rId4"/>
    <p:sldId id="259" r:id="rId5"/>
    <p:sldId id="261" r:id="rId6"/>
    <p:sldId id="269" r:id="rId7"/>
    <p:sldId id="271" r:id="rId8"/>
    <p:sldId id="270" r:id="rId9"/>
    <p:sldId id="272" r:id="rId10"/>
    <p:sldId id="264" r:id="rId11"/>
    <p:sldId id="265" r:id="rId12"/>
    <p:sldId id="266" r:id="rId13"/>
    <p:sldId id="273" r:id="rId14"/>
    <p:sldId id="267" r:id="rId15"/>
    <p:sldId id="274" r:id="rId16"/>
    <p:sldId id="268" r:id="rId17"/>
  </p:sldIdLst>
  <p:sldSz cx="12192000" cy="6858000"/>
  <p:notesSz cx="6858000" cy="9144000"/>
  <p:embeddedFontLst>
    <p:embeddedFont>
      <p:font typeface=".VnTime" panose="020B7200000000000000"/>
      <p:regular r:id="rId19"/>
      <p:bold r:id="rId20"/>
      <p:italic r:id="rId21"/>
      <p:boldItalic r:id="rId22"/>
    </p:embeddedFont>
    <p:embeddedFont>
      <p:font typeface="A3.ArchivoBold-San" panose="020B0604020202020204" charset="0"/>
      <p:bold r:id="rId23"/>
    </p:embeddedFont>
    <p:embeddedFont>
      <p:font typeface="A3.BoosterNextFYBlackRegular-Sa" panose="020B0604020202020204" charset="0"/>
      <p:regular r:id="rId24"/>
    </p:embeddedFont>
    <p:embeddedFont>
      <p:font typeface="A3.NotoSans-San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VNI-Times" panose="020B0604020202020204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D7D31"/>
    <a:srgbClr val="FFFFFF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2418" autoAdjust="0"/>
  </p:normalViewPr>
  <p:slideViewPr>
    <p:cSldViewPr snapToGrid="0">
      <p:cViewPr varScale="1">
        <p:scale>
          <a:sx n="76" d="100"/>
          <a:sy n="76" d="100"/>
        </p:scale>
        <p:origin x="93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197F4-9B5C-460E-93B4-85A50461908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4DF24-368A-42D6-881A-E21A5C56C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3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https://phet.colorado.edu/sims/html/masses-and-springs/latest/masses-and-springs_en.html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4DF24-368A-42D6-881A-E21A5C56C1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4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9A6C-A5B4-4DD7-B25B-84751EBD5A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A50B-29BD-4CA5-82B7-1ECDBF3CF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AE56-2AFC-436E-B3F8-FC2D542E5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FAC20-9CAE-45CF-84D0-A713356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4DAD2-AF2B-4822-BF15-E0FB11FE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48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700E-1EEB-4F64-BF20-02430BBF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940FC-C049-4741-AD1B-6CAA421B8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AD059-8BC0-4DDC-94A0-055DF6955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AB2E-27B0-4A86-BAFA-91937903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4F72-128B-4D69-BB05-6BB9C458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73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B5115B-A530-4BEF-B35D-C04E7BDFAC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E0BB3-5D9B-44EA-AE3D-80AB5E69C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E5C36-3CB1-4227-AA0A-2C2332F9E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E0D5A-B012-4A0F-8C6C-0053EB3D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65205-17BC-421B-B01F-C5F2E41B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036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03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9540-78F0-4598-8014-F0F09EBAE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A4B83-D15B-4744-878F-86D623BDC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C32E6-68BF-4175-BA70-1B3554BFF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AB5C57-6309-4A19-B7FD-950F296F1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6AEE5-14BA-423C-99FA-A42097B9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9057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4143-1427-4266-B56E-7A870CB3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2EE16-AE11-47B7-AA07-3AC239EB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7955-7ECA-4B30-8C85-2D54346C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AADB6-CD5C-494E-BABB-B2FB02D14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9FA93-6832-4BE4-9F8B-3A853894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8A328-D634-440F-89B7-39ABCFD1C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764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87556-8E08-4FE3-8782-224A7F9D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C1ED1-A640-4BF6-89FA-A12B37CA4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6A501-DF94-4B84-9035-07778FF1A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62503-0ACE-4C53-8B94-8BBBA8B97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3BB4B8-5FA3-4628-BEA2-7F6CB441E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CE156-A705-48A6-87BF-DFE201A4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5C225-A8DF-41F9-8234-DB834B83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5240AF-AAB2-4C20-98EB-360CB4E0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828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9C9E-D3B5-4C85-AC65-D0D94B9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8C6B-D697-4EFE-853C-DDDDBB4CD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3FED8-CC09-43CE-B12B-448EFBF0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A4DC13-94AC-41B6-9DDD-8A9AF18FE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69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1C244-1C02-480C-BDB7-AB2F4A1D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B5378-39F3-4F36-B6D4-D3680822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8EA5C5-EAB4-4E5B-A59E-7B46D360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0060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4E76-3C49-4DFA-9FD2-F23DADCDD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3DA5-A8E2-474C-A2FF-20C784B29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7707D-E764-463B-92C8-EDCAF2976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DDE61-CB8E-4DFB-8A47-06A69DC34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1C57E-6588-4B71-9369-7037849C8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2AF08-BAB0-460A-AB2C-95AB5BB8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7398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BCB84-14A4-4CD0-A1E7-6DE30538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3D023F-591C-4A6E-9B11-4EB53CE1A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95F94-D8C8-4792-AAAD-924C49038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96EDF-F6E6-4AFE-BFBA-A0ED300E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ABB562-951E-42E7-AC64-BC96B4E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11E05-9B75-4CE7-A9D1-F4DE27F21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200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1CDF8-3E97-476D-AD0E-BF5CA73C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6F84B-363F-4B34-A20E-DB00BFDA4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AB359-6A07-4F0C-86E7-F605C032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4EE4-0155-48B6-885B-995119B0241B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60661-517E-481E-BE5C-CE464E6CE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A4104-E23F-4A20-909A-04CCB63E6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45404-FC73-4E28-961E-2C11B01C8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Al7XsgNU9-8&amp;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loxo.vn/index.php/vi/cong-ty-tnhh-vanhoa-san-xuat-lo-xo-chuyen-nghiep?page=shop.browse&amp;category_id=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429208"/>
            <a:ext cx="11299534" cy="574775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Quan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sát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hai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hình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ảnh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sau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cho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: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Nếu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phải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di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chuyển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trên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đoạn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đường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xóc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nảy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,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em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sẽ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chọn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ngồi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trên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phương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tiện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nào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?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Vì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sao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?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20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Xe </a:t>
            </a:r>
            <a:r>
              <a:rPr lang="en-US" sz="2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bò</a:t>
            </a:r>
            <a:r>
              <a:rPr lang="en-US" sz="2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                                                                                                                                        </a:t>
            </a:r>
            <a:r>
              <a:rPr lang="en-US" sz="2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xe</a:t>
            </a:r>
            <a:r>
              <a:rPr lang="en-US" sz="2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ô </a:t>
            </a:r>
            <a:r>
              <a:rPr lang="en-US" sz="2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tô</a:t>
            </a:r>
            <a:endParaRPr lang="en-US" sz="20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1506" y="5883844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5122" name="Picture 2" descr="Nhớ một thời xe ngựa">
            <a:extLst>
              <a:ext uri="{FF2B5EF4-FFF2-40B4-BE49-F238E27FC236}">
                <a16:creationId xmlns:a16="http://schemas.microsoft.com/office/drawing/2014/main" id="{694FE512-E08D-B480-F954-03A77FD1D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" y="2178869"/>
            <a:ext cx="4776336" cy="31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ên hay không độ giảm xóc xe bán tải? Cần lưu ý gì?">
            <a:extLst>
              <a:ext uri="{FF2B5EF4-FFF2-40B4-BE49-F238E27FC236}">
                <a16:creationId xmlns:a16="http://schemas.microsoft.com/office/drawing/2014/main" id="{8B4A1ABD-4E24-C1C4-6109-996481E2A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6" y="2178868"/>
            <a:ext cx="4674840" cy="31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2353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370781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H5, H6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42: BIẾN DẠNG LÒ XO.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358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TIẾN HÀNH 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986997" y="1841885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30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1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2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986997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7880787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5463" y="1160070"/>
            <a:ext cx="7640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1: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(l</a:t>
            </a:r>
            <a:r>
              <a:rPr lang="en-US" altLang="en-US" sz="2800" baseline="-25000" dirty="0"/>
              <a:t>0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(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chưa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).</a:t>
            </a: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-35102" y="2008214"/>
            <a:ext cx="776023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2:</a:t>
            </a:r>
            <a:r>
              <a:rPr lang="en-US" altLang="en-US" sz="2800" dirty="0">
                <a:solidFill>
                  <a:srgbClr val="0000FF"/>
                </a:solidFill>
              </a:rPr>
              <a:t> </a:t>
            </a:r>
            <a:r>
              <a:rPr lang="en-US" altLang="en-US" sz="2800" dirty="0" err="1"/>
              <a:t>Móc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50g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đầu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dưới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(l)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khi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bị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biến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rồi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vào</a:t>
            </a:r>
            <a:r>
              <a:rPr lang="en-US" altLang="en-US" sz="2800" dirty="0"/>
              <a:t> PHT. </a:t>
            </a:r>
          </a:p>
        </p:txBody>
      </p:sp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3314" y="4426651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4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Bỏ</a:t>
            </a:r>
            <a:r>
              <a:rPr lang="en-US" altLang="en-US" sz="2800" dirty="0"/>
              <a:t>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lò</a:t>
            </a:r>
            <a:r>
              <a:rPr lang="en-US" altLang="en-US" sz="2800" dirty="0"/>
              <a:t> xo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so </a:t>
            </a:r>
            <a:r>
              <a:rPr lang="en-US" altLang="en-US" sz="2800" dirty="0" err="1"/>
              <a:t>sánh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chiều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nhiên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của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nó</a:t>
            </a:r>
            <a:r>
              <a:rPr lang="en-US" altLang="en-US" sz="2800" dirty="0"/>
              <a:t>.</a:t>
            </a:r>
            <a:endParaRPr lang="en-US" altLang="en-US" sz="2800" dirty="0">
              <a:latin typeface=".VnTime" panose="020B7200000000000000" pitchFamily="34" charset="0"/>
            </a:endParaRP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69044" y="3410712"/>
            <a:ext cx="776023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alt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PHT.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-54231" y="5429711"/>
            <a:ext cx="77602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 i="1" dirty="0" err="1">
                <a:solidFill>
                  <a:srgbClr val="FF3300"/>
                </a:solidFill>
              </a:rPr>
              <a:t>Bước</a:t>
            </a:r>
            <a:r>
              <a:rPr lang="en-US" altLang="en-US" sz="2800" b="1" i="1" dirty="0">
                <a:solidFill>
                  <a:srgbClr val="FF3300"/>
                </a:solidFill>
              </a:rPr>
              <a:t> 5</a:t>
            </a:r>
            <a:r>
              <a:rPr lang="en-US" altLang="en-US" sz="2800" b="1" i="1" dirty="0">
                <a:solidFill>
                  <a:srgbClr val="FF3300"/>
                </a:solidFill>
                <a:latin typeface=".VnTime" panose="020B7200000000000000" pitchFamily="34" charset="0"/>
              </a:rPr>
              <a:t>:</a:t>
            </a:r>
            <a:r>
              <a:rPr lang="en-US" altLang="en-US" sz="2800" dirty="0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dirty="0" err="1"/>
              <a:t>Làm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tương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bước</a:t>
            </a:r>
            <a:r>
              <a:rPr lang="en-US" altLang="en-US" sz="2800" dirty="0"/>
              <a:t> 2, 3, 4 </a:t>
            </a:r>
            <a:r>
              <a:rPr lang="en-US" altLang="en-US" sz="2800" dirty="0" err="1"/>
              <a:t>nhưng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thay</a:t>
            </a:r>
            <a:r>
              <a:rPr lang="en-US" altLang="en-US" sz="2800" dirty="0"/>
              <a:t> 1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bằng</a:t>
            </a:r>
            <a:r>
              <a:rPr lang="en-US" altLang="en-US" sz="2800" dirty="0"/>
              <a:t> 2, 3 </a:t>
            </a:r>
            <a:r>
              <a:rPr lang="en-US" altLang="en-US" sz="2800" dirty="0" err="1"/>
              <a:t>quả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nặng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giống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nhau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50g.</a:t>
            </a:r>
          </a:p>
          <a:p>
            <a:pPr algn="just"/>
            <a:endParaRPr lang="en-US" altLang="en-US" sz="2800" dirty="0">
              <a:latin typeface=".VnTime" panose="020B7200000000000000" pitchFamily="34" charset="0"/>
            </a:endParaRPr>
          </a:p>
        </p:txBody>
      </p: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9712494" y="4620491"/>
            <a:ext cx="1600200" cy="2133600"/>
            <a:chOff x="1440" y="2736"/>
            <a:chExt cx="1308" cy="1632"/>
          </a:xfrm>
        </p:grpSpPr>
        <p:pic>
          <p:nvPicPr>
            <p:cNvPr id="45" name="Picture 34" descr="loxo+2quan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1776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1776" y="339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 Box 37"/>
            <p:cNvSpPr txBox="1">
              <a:spLocks noChangeArrowheads="1"/>
            </p:cNvSpPr>
            <p:nvPr/>
          </p:nvSpPr>
          <p:spPr bwMode="auto">
            <a:xfrm>
              <a:off x="2016" y="3120"/>
              <a:ext cx="336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baseline="-25000" dirty="0">
                  <a:solidFill>
                    <a:srgbClr val="FF0000"/>
                  </a:solidFill>
                  <a:latin typeface="VNI-Times" pitchFamily="2" charset="0"/>
                </a:rPr>
                <a:t>2</a:t>
              </a:r>
              <a:endParaRPr lang="en-US" altLang="en-US" sz="1800" dirty="0">
                <a:solidFill>
                  <a:srgbClr val="FF0000"/>
                </a:solidFill>
                <a:latin typeface="VNI-Times" pitchFamily="2" charset="0"/>
              </a:endParaRPr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>
              <a:off x="1968" y="3072"/>
              <a:ext cx="0" cy="3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8021069" y="4620491"/>
            <a:ext cx="1600200" cy="2133600"/>
            <a:chOff x="4452" y="2736"/>
            <a:chExt cx="1308" cy="1632"/>
          </a:xfrm>
        </p:grpSpPr>
        <p:pic>
          <p:nvPicPr>
            <p:cNvPr id="51" name="Picture 40" descr="gia+loxo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2736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Line 41"/>
            <p:cNvSpPr>
              <a:spLocks noChangeShapeType="1"/>
            </p:cNvSpPr>
            <p:nvPr/>
          </p:nvSpPr>
          <p:spPr bwMode="auto">
            <a:xfrm>
              <a:off x="4752" y="3072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>
              <a:off x="4752" y="324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4944" y="3072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 Box 44"/>
            <p:cNvSpPr txBox="1">
              <a:spLocks noChangeArrowheads="1"/>
            </p:cNvSpPr>
            <p:nvPr/>
          </p:nvSpPr>
          <p:spPr bwMode="auto">
            <a:xfrm>
              <a:off x="4992" y="3024"/>
              <a:ext cx="288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56" name="Text Box 46"/>
          <p:cNvSpPr txBox="1">
            <a:spLocks noChangeArrowheads="1"/>
          </p:cNvSpPr>
          <p:nvPr/>
        </p:nvSpPr>
        <p:spPr bwMode="auto">
          <a:xfrm>
            <a:off x="9883808" y="4168003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5</a:t>
            </a:r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8161094" y="4179908"/>
            <a:ext cx="13993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  <p:bldP spid="42" grpId="0"/>
      <p:bldP spid="56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PHT.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</a:t>
            </a:r>
            <a:r>
              <a:rPr lang="en-US" sz="3600" b="1" dirty="0">
                <a:latin typeface="A3.BoosterNextFYBlackRegular-Sa" panose="02000A03000000020004" pitchFamily="2" charset="0"/>
              </a:rPr>
              <a:t>Í</a:t>
            </a:r>
            <a:r>
              <a:rPr lang="en-US" sz="3600" dirty="0">
                <a:latin typeface="A3.BoosterNextFYBlackRegular-Sa" panose="02000A03000000020004" pitchFamily="2" charset="0"/>
              </a:rPr>
              <a:t> NGHIỆM </a:t>
            </a:r>
          </a:p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TÌM HIỂU </a:t>
            </a:r>
            <a:r>
              <a:rPr lang="vi-VN" sz="3600" dirty="0">
                <a:latin typeface="A3.BoosterNextFYBlackRegular-Sa" panose="02000A03000000020004" pitchFamily="2" charset="0"/>
              </a:rPr>
              <a:t>ĐẶC ĐIỂM BIẾN DẠNG 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475200"/>
              </p:ext>
            </p:extLst>
          </p:nvPr>
        </p:nvGraphicFramePr>
        <p:xfrm>
          <a:off x="11046831" y="2795415"/>
          <a:ext cx="498475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0440" imgH="177480" progId="Equation.3">
                  <p:embed/>
                </p:oleObj>
              </mc:Choice>
              <mc:Fallback>
                <p:oleObj name="Equation" r:id="rId6" imgW="190440" imgH="17748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6831" y="2795415"/>
                        <a:ext cx="498475" cy="465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04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dùng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tay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kéo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hai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đầu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bút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bi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biết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đặc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Nêu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nhận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xét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về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lực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NHẬN BIẾT LỰC ĐÀN HỒI</a:t>
            </a: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174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1135867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 thức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làm việc cá nhân.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 vụ</a:t>
            </a: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Viết 3 nội dung con ấn tượng nhất trong giờ học vào mục con đã học được trong PHT KWL.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2.2. Tóm tắt nội dung bài học dưới dạng sơ đồ tư duy.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CỦNG CỐ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0B90FF7B-973F-4828-ABF1-97AEFCA6AF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81" b="6081"/>
          <a:stretch/>
        </p:blipFill>
        <p:spPr>
          <a:xfrm>
            <a:off x="449065" y="4395092"/>
            <a:ext cx="2755773" cy="13605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522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8899" y="831872"/>
            <a:ext cx="7847859" cy="469003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2.1.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C1, C2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SGK.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VẬN DỤNG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6A0E7E3-845D-4751-854C-80431DBDF2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066" y="1135867"/>
            <a:ext cx="2907304" cy="2907304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939225"/>
              </p:ext>
            </p:extLst>
          </p:nvPr>
        </p:nvGraphicFramePr>
        <p:xfrm>
          <a:off x="4211392" y="3082251"/>
          <a:ext cx="3850784" cy="1651406"/>
        </p:xfrm>
        <a:graphic>
          <a:graphicData uri="http://schemas.openxmlformats.org/drawingml/2006/table">
            <a:tbl>
              <a:tblPr/>
              <a:tblGrid>
                <a:gridCol w="1089811">
                  <a:extLst>
                    <a:ext uri="{9D8B030D-6E8A-4147-A177-3AD203B41FA5}">
                      <a16:colId xmlns:a16="http://schemas.microsoft.com/office/drawing/2014/main" val="1465850318"/>
                    </a:ext>
                  </a:extLst>
                </a:gridCol>
                <a:gridCol w="906414">
                  <a:extLst>
                    <a:ext uri="{9D8B030D-6E8A-4147-A177-3AD203B41FA5}">
                      <a16:colId xmlns:a16="http://schemas.microsoft.com/office/drawing/2014/main" val="2590428559"/>
                    </a:ext>
                  </a:extLst>
                </a:gridCol>
                <a:gridCol w="862884">
                  <a:extLst>
                    <a:ext uri="{9D8B030D-6E8A-4147-A177-3AD203B41FA5}">
                      <a16:colId xmlns:a16="http://schemas.microsoft.com/office/drawing/2014/main" val="450197273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1733338082"/>
                    </a:ext>
                  </a:extLst>
                </a:gridCol>
              </a:tblGrid>
              <a:tr h="7666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 (g)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289233"/>
                  </a:ext>
                </a:extLst>
              </a:tr>
              <a:tr h="8847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 (cm)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26,5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30893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0020"/>
              </p:ext>
            </p:extLst>
          </p:nvPr>
        </p:nvGraphicFramePr>
        <p:xfrm>
          <a:off x="8062176" y="3082252"/>
          <a:ext cx="2760973" cy="1651405"/>
        </p:xfrm>
        <a:graphic>
          <a:graphicData uri="http://schemas.openxmlformats.org/drawingml/2006/table">
            <a:tbl>
              <a:tblPr/>
              <a:tblGrid>
                <a:gridCol w="850004">
                  <a:extLst>
                    <a:ext uri="{9D8B030D-6E8A-4147-A177-3AD203B41FA5}">
                      <a16:colId xmlns:a16="http://schemas.microsoft.com/office/drawing/2014/main" val="1570592722"/>
                    </a:ext>
                  </a:extLst>
                </a:gridCol>
                <a:gridCol w="919294">
                  <a:extLst>
                    <a:ext uri="{9D8B030D-6E8A-4147-A177-3AD203B41FA5}">
                      <a16:colId xmlns:a16="http://schemas.microsoft.com/office/drawing/2014/main" val="3911523304"/>
                    </a:ext>
                  </a:extLst>
                </a:gridCol>
                <a:gridCol w="991675">
                  <a:extLst>
                    <a:ext uri="{9D8B030D-6E8A-4147-A177-3AD203B41FA5}">
                      <a16:colId xmlns:a16="http://schemas.microsoft.com/office/drawing/2014/main" val="445422720"/>
                    </a:ext>
                  </a:extLst>
                </a:gridCol>
              </a:tblGrid>
              <a:tr h="7666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031834"/>
                  </a:ext>
                </a:extLst>
              </a:tr>
              <a:tr h="88477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03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957958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6020" y="896645"/>
            <a:ext cx="7847859" cy="5415378"/>
          </a:xfrm>
        </p:spPr>
        <p:txBody>
          <a:bodyPr>
            <a:normAutofit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nhân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CÂN LÒ XO.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Link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r>
              <a:rPr lang="en-US" dirty="0"/>
              <a:t> </a:t>
            </a:r>
            <a:r>
              <a:rPr lang="en-US" u="sng" dirty="0">
                <a:hlinkClick r:id="rId2"/>
              </a:rPr>
              <a:t>https://</a:t>
            </a:r>
            <a:r>
              <a:rPr lang="en-US" u="sng" dirty="0">
                <a:solidFill>
                  <a:srgbClr val="0070C0"/>
                </a:solidFill>
                <a:hlinkClick r:id="rId2"/>
              </a:rPr>
              <a:t>www.youtube.com/watch?v=Al7XsgNU9-8&amp;t=8</a:t>
            </a:r>
            <a:r>
              <a:rPr lang="en-US" dirty="0">
                <a:solidFill>
                  <a:srgbClr val="0070C0"/>
                </a:solidFill>
              </a:rPr>
              <a:t>5s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099" y="1664563"/>
            <a:ext cx="3244788" cy="32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66" y="656180"/>
            <a:ext cx="11299534" cy="552078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Giảm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xóc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ô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tô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được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từ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xo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endParaRPr lang="en-US" sz="32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3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Giảm</a:t>
            </a:r>
            <a:r>
              <a:rPr lang="en-US" sz="3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r>
              <a:rPr lang="en-US" sz="3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xóc</a:t>
            </a:r>
            <a:r>
              <a:rPr lang="en-US" sz="30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ô </a:t>
            </a:r>
            <a:r>
              <a:rPr lang="en-US" sz="3000" dirty="0" err="1">
                <a:highlight>
                  <a:srgbClr val="FFFFFF"/>
                </a:highlight>
                <a:latin typeface="A3.BoosterNextFYBlackRegular-Sa" panose="02000A03000000020004" pitchFamily="2" charset="0"/>
              </a:rPr>
              <a:t>tô</a:t>
            </a:r>
            <a:r>
              <a:rPr lang="en-US" sz="3200" dirty="0">
                <a:highlight>
                  <a:srgbClr val="FFFFFF"/>
                </a:highlight>
                <a:latin typeface="A3.BoosterNextFYBlackRegular-Sa" panose="02000A03000000020004" pitchFamily="2" charset="0"/>
              </a:rPr>
              <a:t> </a:t>
            </a:r>
            <a:endParaRPr lang="en-US" sz="2000" dirty="0">
              <a:highlight>
                <a:srgbClr val="FFFFFF"/>
              </a:highlight>
              <a:latin typeface="A3.BoosterNextFYBlackRegular-Sa" panose="02000A03000000020004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321506" y="5883844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Microscope">
            <a:extLst>
              <a:ext uri="{FF2B5EF4-FFF2-40B4-BE49-F238E27FC236}">
                <a16:creationId xmlns:a16="http://schemas.microsoft.com/office/drawing/2014/main" id="{5B3379B0-1E9A-405B-B4FF-18A89BF40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66269" y="18876"/>
            <a:ext cx="1322066" cy="1322066"/>
          </a:xfrm>
          <a:prstGeom prst="rect">
            <a:avLst/>
          </a:prstGeom>
        </p:spPr>
      </p:pic>
      <p:pic>
        <p:nvPicPr>
          <p:cNvPr id="6146" name="Picture 2" descr="4x4-suspension GIFs - Get the best GIF on GIPHY">
            <a:extLst>
              <a:ext uri="{FF2B5EF4-FFF2-40B4-BE49-F238E27FC236}">
                <a16:creationId xmlns:a16="http://schemas.microsoft.com/office/drawing/2014/main" id="{987CB42C-6110-CAC4-F17B-CF2F3641A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3" y="1771336"/>
            <a:ext cx="5371961" cy="302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5D81F76-5A3E-E454-CDAE-594D0AFE3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1336"/>
            <a:ext cx="4655736" cy="32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557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330919" y="492033"/>
            <a:ext cx="5782492" cy="569105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6113411" y="391887"/>
            <a:ext cx="5782492" cy="59740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444137" y="309152"/>
            <a:ext cx="11512732" cy="6344197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667690" y="2815937"/>
            <a:ext cx="1226127" cy="122612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751133" y="1292443"/>
            <a:ext cx="111099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A3.ArchivoBold-San" panose="020B0803020202020B04" pitchFamily="34" charset="0"/>
              </a:rPr>
              <a:t>BÀI </a:t>
            </a:r>
            <a:r>
              <a:rPr lang="vi-VN" sz="9600" dirty="0">
                <a:latin typeface="A3.ArchivoBold-San" panose="020B0803020202020B04" pitchFamily="34" charset="0"/>
              </a:rPr>
              <a:t>42</a:t>
            </a:r>
            <a:endParaRPr lang="en-US" sz="9600" dirty="0">
              <a:latin typeface="A3.ArchivoBold-San" panose="020B0803020202020B04" pitchFamily="34" charset="0"/>
            </a:endParaRPr>
          </a:p>
          <a:p>
            <a:pPr algn="ctr"/>
            <a:r>
              <a:rPr lang="vi-VN" sz="9600" dirty="0">
                <a:latin typeface="A3.ArchivoBold-San" panose="020B0803020202020B04" pitchFamily="34" charset="0"/>
              </a:rPr>
              <a:t>BIẾN DẠNG L</a:t>
            </a:r>
            <a:r>
              <a:rPr lang="vi-VN" sz="9600" b="1" dirty="0">
                <a:latin typeface="A3.ArchivoBold-San" panose="020B0803020202020B04" pitchFamily="34" charset="0"/>
              </a:rPr>
              <a:t>Ò</a:t>
            </a:r>
            <a:r>
              <a:rPr lang="vi-VN" sz="9600" dirty="0">
                <a:latin typeface="A3.ArchivoBold-San" panose="020B0803020202020B04" pitchFamily="34" charset="0"/>
              </a:rPr>
              <a:t> XO</a:t>
            </a:r>
            <a:endParaRPr lang="en-US" sz="9600" dirty="0">
              <a:latin typeface="A3.ArchivoBold-San" panose="020B0803020202020B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944089"/>
            <a:ext cx="7827339" cy="5052950"/>
          </a:xfrm>
        </p:spPr>
        <p:txBody>
          <a:bodyPr>
            <a:normAutofit fontScale="92500" lnSpcReduction="10000"/>
          </a:bodyPr>
          <a:lstStyle/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Hoạt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cặp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đôi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lời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câu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hỏi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sau</a:t>
            </a:r>
            <a:endParaRPr lang="en-US" sz="3200" dirty="0"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en-US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H1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Thế nào là biến dạng lò xo?</a:t>
            </a:r>
          </a:p>
          <a:p>
            <a:pPr marL="0" indent="0" algn="just">
              <a:buNone/>
            </a:pPr>
            <a:r>
              <a:rPr lang="vi-VN" sz="3200" b="1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H2.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Kể tên những vật có biến dạng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giống biến dạng lò xo mà em biết?</a:t>
            </a:r>
            <a:endParaRPr lang="vi-VN" sz="3200" b="1" dirty="0">
              <a:solidFill>
                <a:srgbClr val="C55A11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buNone/>
            </a:pPr>
            <a:r>
              <a:rPr lang="vi-VN" sz="3200" b="1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H3. </a:t>
            </a: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Trong thực tế là xo thường được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 từ vật liệu gì? Nó được sử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dụng trong dụng cụ, thiết bị, máy </a:t>
            </a:r>
          </a:p>
          <a:p>
            <a:pPr marL="0" indent="0" algn="just">
              <a:buNone/>
            </a:pPr>
            <a:r>
              <a:rPr lang="vi-VN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móc nào?</a:t>
            </a:r>
            <a:r>
              <a:rPr lang="vi-VN" sz="3200" dirty="0">
                <a:solidFill>
                  <a:srgbClr val="C55A1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 VÀ 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616" y="901087"/>
            <a:ext cx="2907436" cy="2907436"/>
          </a:xfrm>
          <a:prstGeom prst="rect">
            <a:avLst/>
          </a:prstGeom>
        </p:spPr>
      </p:pic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03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1" y="996721"/>
            <a:ext cx="2999449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0" y="996722"/>
            <a:ext cx="2999450" cy="257977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BIẾN DẠNG LÒ XO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22" name="Picture 21" descr="thep lo xo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4" y="3854890"/>
            <a:ext cx="3098416" cy="264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Picture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50" y="3773780"/>
            <a:ext cx="2999449" cy="272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55" y="996720"/>
            <a:ext cx="3468469" cy="2579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/>
          <a:stretch/>
        </p:blipFill>
        <p:spPr>
          <a:xfrm>
            <a:off x="7801955" y="3854886"/>
            <a:ext cx="3468469" cy="26409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1979974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3F7242-9B61-4737-A540-99A36E1D50C1}"/>
              </a:ext>
            </a:extLst>
          </p:cNvPr>
          <p:cNvSpPr/>
          <p:nvPr/>
        </p:nvSpPr>
        <p:spPr>
          <a:xfrm>
            <a:off x="737560" y="62960"/>
            <a:ext cx="11225371" cy="5826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7199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A3.BoosterNextFYBlackRegular-Sa" panose="02000A03000000020004" pitchFamily="2" charset="0"/>
              </a:rPr>
              <a:t>ỨNG DỤNG THỰC TẾ</a:t>
            </a:r>
            <a:endParaRPr lang="en-US" sz="3600" b="1" dirty="0">
              <a:latin typeface="A3.BoosterNextFYBlackRegular-Sa" panose="02000A03000000020004" pitchFamily="2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708315"/>
            <a:ext cx="3654459" cy="24505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22921" y="3095924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Thú nhún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3" y="781237"/>
            <a:ext cx="3636118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219476" y="3095925"/>
            <a:ext cx="178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Bút bi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72" y="3835075"/>
            <a:ext cx="3632269" cy="237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478048" y="6273225"/>
            <a:ext cx="338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Giảm xóc xe máy</a:t>
            </a:r>
            <a:endParaRPr lang="en-US" sz="3200" dirty="0"/>
          </a:p>
        </p:txBody>
      </p:sp>
      <p:pic>
        <p:nvPicPr>
          <p:cNvPr id="24" name="Picture 23" descr="Nem Kymdan Delux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574" y="3821058"/>
            <a:ext cx="3654460" cy="23916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364271" y="6285923"/>
            <a:ext cx="2375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Đệm cao su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9924274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219075" y="2499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CÁC BƯỚC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  <a:p>
            <a:pPr algn="ctr"/>
            <a:endParaRPr lang="en-US" sz="3600" dirty="0">
              <a:latin typeface="A3.BoosterNextFYBlackRegular-Sa" panose="02000A03000000020004" pitchFamily="2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29079" y="5553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298600" y="1523215"/>
            <a:ext cx="6446584" cy="4401205"/>
            <a:chOff x="298600" y="1523215"/>
            <a:chExt cx="6446584" cy="4401205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298600" y="1523215"/>
              <a:ext cx="6446584" cy="4401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4300" algn="l"/>
                  <a:tab pos="5200650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1: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Bố trí thí nghiệm như hình 42.2 SGK.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2: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Đo chiều dài tự nhiên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(khi chưa bị biến dạng).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  <a:p>
              <a:pPr algn="just"/>
              <a:r>
                <a:rPr kumimoji="0" lang="pt-BR" altLang="en-US" sz="2800" b="1" i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Bước 3: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Móc quả nặng vào đầu dưới của lò xo, đo chiều dài (</a:t>
              </a: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kumimoji="0" lang="pt-BR" altLang="en-US" sz="2800" b="0" i="1" u="none" strike="noStrike" cap="none" normalizeH="0" baseline="-3000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kumimoji="0" lang="pt-BR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) của lò xo khi bị biến dạng rồi ghi kết quả vào bảng trong phiếu học tập, xác định độ dãn của lò </a:t>
              </a:r>
              <a:r>
                <a:rPr lang="pt-BR" altLang="en-US" sz="2800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r>
                <a:rPr lang="en-US" altLang="en-US" sz="2800" i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l</a:t>
              </a:r>
              <a:r>
                <a:rPr lang="en-US" altLang="en-US" sz="2800" i="1" baseline="-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n-US" altLang="en-US" sz="2800" dirty="0"/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4300" algn="l"/>
                  <a:tab pos="5200650" algn="r"/>
                </a:tabLst>
              </a:pPr>
              <a:r>
                <a:rPr kumimoji="0" lang="pt-BR" altLang="en-US" sz="28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2603302" y="4953712"/>
            <a:ext cx="508032" cy="508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15619" imgH="215619" progId="Equation.3">
                    <p:embed/>
                  </p:oleObj>
                </mc:Choice>
                <mc:Fallback>
                  <p:oleObj name="Equation" r:id="rId2" imgW="215619" imgH="215619" progId="Equation.3">
                    <p:embed/>
                    <p:pic>
                      <p:nvPicPr>
                        <p:cNvPr id="1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3302" y="4953712"/>
                          <a:ext cx="508032" cy="5080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7214266" y="1790369"/>
            <a:ext cx="1600200" cy="2133600"/>
            <a:chOff x="2916" y="720"/>
            <a:chExt cx="1308" cy="1632"/>
          </a:xfrm>
        </p:grpSpPr>
        <p:pic>
          <p:nvPicPr>
            <p:cNvPr id="15" name="Picture 22" descr="gia+loxo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Line 23"/>
            <p:cNvSpPr>
              <a:spLocks noChangeShapeType="1"/>
            </p:cNvSpPr>
            <p:nvPr/>
          </p:nvSpPr>
          <p:spPr bwMode="auto">
            <a:xfrm>
              <a:off x="3216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4"/>
            <p:cNvSpPr>
              <a:spLocks noChangeShapeType="1"/>
            </p:cNvSpPr>
            <p:nvPr/>
          </p:nvSpPr>
          <p:spPr bwMode="auto">
            <a:xfrm>
              <a:off x="3216" y="123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5"/>
            <p:cNvSpPr>
              <a:spLocks noChangeShapeType="1"/>
            </p:cNvSpPr>
            <p:nvPr/>
          </p:nvSpPr>
          <p:spPr bwMode="auto">
            <a:xfrm>
              <a:off x="3408" y="1056"/>
              <a:ext cx="0" cy="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456" y="1008"/>
              <a:ext cx="288" cy="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  <a:r>
                <a:rPr lang="en-US" altLang="en-US" sz="1800" baseline="-25000">
                  <a:solidFill>
                    <a:srgbClr val="FF0000"/>
                  </a:solidFill>
                  <a:latin typeface="VNI-Times" pitchFamily="2" charset="0"/>
                </a:rPr>
                <a:t>0</a:t>
              </a:r>
              <a:endParaRPr lang="en-US" altLang="en-US" sz="1800">
                <a:solidFill>
                  <a:srgbClr val="FF0000"/>
                </a:solidFill>
                <a:latin typeface="VNI-Times" pitchFamily="2" charset="0"/>
              </a:endParaRPr>
            </a:p>
          </p:txBody>
        </p:sp>
      </p:grpSp>
      <p:grpSp>
        <p:nvGrpSpPr>
          <p:cNvPr id="20" name="Group 27"/>
          <p:cNvGrpSpPr>
            <a:grpSpLocks/>
          </p:cNvGrpSpPr>
          <p:nvPr/>
        </p:nvGrpSpPr>
        <p:grpSpPr bwMode="auto">
          <a:xfrm>
            <a:off x="9666620" y="1827171"/>
            <a:ext cx="1600200" cy="2133600"/>
            <a:chOff x="4452" y="720"/>
            <a:chExt cx="1308" cy="1632"/>
          </a:xfrm>
        </p:grpSpPr>
        <p:pic>
          <p:nvPicPr>
            <p:cNvPr id="21" name="Picture 28" descr="loxo+1quana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2" y="720"/>
              <a:ext cx="1308" cy="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4752" y="105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0"/>
            <p:cNvSpPr>
              <a:spLocks noChangeShapeType="1"/>
            </p:cNvSpPr>
            <p:nvPr/>
          </p:nvSpPr>
          <p:spPr bwMode="auto">
            <a:xfrm>
              <a:off x="4752" y="127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31"/>
            <p:cNvSpPr>
              <a:spLocks noChangeShapeType="1"/>
            </p:cNvSpPr>
            <p:nvPr/>
          </p:nvSpPr>
          <p:spPr bwMode="auto">
            <a:xfrm>
              <a:off x="4944" y="1056"/>
              <a:ext cx="0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4992" y="1056"/>
              <a:ext cx="192" cy="2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solidFill>
                    <a:srgbClr val="FF0000"/>
                  </a:solidFill>
                  <a:latin typeface="VNI-Times" pitchFamily="2" charset="0"/>
                </a:rPr>
                <a:t>l</a:t>
              </a:r>
            </a:p>
          </p:txBody>
        </p:sp>
      </p:grp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9785988" y="1234286"/>
            <a:ext cx="13174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3</a:t>
            </a:r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7214266" y="1249814"/>
            <a:ext cx="17303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/>
              <a:t>Bước</a:t>
            </a:r>
            <a:r>
              <a:rPr lang="en-US" altLang="en-US" sz="2800" b="1" dirty="0"/>
              <a:t> 1, 2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6824709" y="1111250"/>
            <a:ext cx="0" cy="5744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9081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238" y="1575095"/>
            <a:ext cx="7420621" cy="18539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i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Quan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sát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thực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ảo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trên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màn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để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thành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bảng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số</a:t>
            </a:r>
            <a:r>
              <a:rPr lang="en-US" sz="3200" dirty="0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solidFill>
                  <a:srgbClr val="ED7D31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liệu</a:t>
            </a:r>
            <a:endParaRPr lang="en-US" sz="3200" dirty="0">
              <a:solidFill>
                <a:srgbClr val="ED7D31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  <p:pic>
        <p:nvPicPr>
          <p:cNvPr id="16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609" y="886646"/>
            <a:ext cx="2786426" cy="27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462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52" y="1506227"/>
            <a:ext cx="8145028" cy="4319678"/>
          </a:xfrm>
        </p:spPr>
        <p:txBody>
          <a:bodyPr>
            <a:normAutofit fontScale="925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Hình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thức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việc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theo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nhóm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2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Nội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dung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độ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dãn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của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lò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xo: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en-US" sz="3200" i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		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en-US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l</a:t>
            </a:r>
            <a:r>
              <a:rPr lang="en-US" altLang="en-US" sz="3200" i="1" baseline="-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3.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3200" b="1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b="1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HS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hoàn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thiện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bước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3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TN.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Báo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cáo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kết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quả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thí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3200" dirty="0" err="1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nghiệm</a:t>
            </a:r>
            <a:r>
              <a:rPr lang="en-US" sz="3200" dirty="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93515" y="-416264"/>
            <a:ext cx="911806" cy="832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11116231" y="5883843"/>
            <a:ext cx="2481740" cy="19737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609" y="1374919"/>
            <a:ext cx="2786426" cy="2786426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98731"/>
              </p:ext>
            </p:extLst>
          </p:nvPr>
        </p:nvGraphicFramePr>
        <p:xfrm>
          <a:off x="4736558" y="2626744"/>
          <a:ext cx="564901" cy="564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619" imgH="215619" progId="Equation.3">
                  <p:embed/>
                </p:oleObj>
              </mc:Choice>
              <mc:Fallback>
                <p:oleObj name="Equation" r:id="rId6" imgW="215619" imgH="215619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6558" y="2626744"/>
                        <a:ext cx="564901" cy="564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616" y="3841394"/>
            <a:ext cx="2907436" cy="1680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3414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3.BoosterNextFYBlackRegular-Sa" panose="02000A03000000020004" pitchFamily="2" charset="0"/>
              </a:rPr>
              <a:t>THỰC HÀNH XÁC ĐỊNH Đ</a:t>
            </a:r>
            <a:r>
              <a:rPr lang="en-US" sz="3600" b="1" dirty="0">
                <a:latin typeface="A3.BoosterNextFYBlackRegular-Sa" panose="02000A03000000020004" pitchFamily="2" charset="0"/>
              </a:rPr>
              <a:t>Ộ</a:t>
            </a:r>
            <a:r>
              <a:rPr lang="en-US" sz="3600" dirty="0">
                <a:latin typeface="A3.BoosterNextFYBlackRegular-Sa" panose="02000A03000000020004" pitchFamily="2" charset="0"/>
              </a:rPr>
              <a:t> D</a:t>
            </a:r>
            <a:r>
              <a:rPr lang="en-US" sz="3600" b="1" dirty="0">
                <a:latin typeface="A3.BoosterNextFYBlackRegular-Sa" panose="02000A03000000020004" pitchFamily="2" charset="0"/>
              </a:rPr>
              <a:t>Ã</a:t>
            </a:r>
            <a:r>
              <a:rPr lang="en-US" sz="3600" dirty="0">
                <a:latin typeface="A3.BoosterNextFYBlackRegular-Sa" panose="02000A03000000020004" pitchFamily="2" charset="0"/>
              </a:rPr>
              <a:t>N CỦA </a:t>
            </a:r>
            <a:r>
              <a:rPr lang="vi-VN" sz="3600" dirty="0">
                <a:latin typeface="A3.BoosterNextFYBlackRegular-Sa" panose="02000A03000000020004" pitchFamily="2" charset="0"/>
              </a:rPr>
              <a:t>L</a:t>
            </a:r>
            <a:r>
              <a:rPr lang="vi-VN" sz="3600" b="1" dirty="0">
                <a:latin typeface="A3.BoosterNextFYBlackRegular-Sa" panose="02000A03000000020004" pitchFamily="2" charset="0"/>
              </a:rPr>
              <a:t>Ò </a:t>
            </a:r>
            <a:r>
              <a:rPr lang="vi-VN" sz="3600" dirty="0">
                <a:latin typeface="A3.BoosterNextFYBlackRegular-Sa" panose="02000A03000000020004" pitchFamily="2" charset="0"/>
              </a:rPr>
              <a:t>XO</a:t>
            </a:r>
            <a:endParaRPr lang="en-US" sz="3600" dirty="0">
              <a:latin typeface="A3.BoosterNextFYBlackRegular-Sa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7351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None&quot;,&quot;HeaderHeight&quot;:0.0,&quot;FooterHeight&quot;:0.4,&quot;SideMargin&quot;:0.0,&quot;TopMargin&quot;:0.0,&quot;BottomMargin&quot;:0.0,&quot;IntervalMargin&quot;:0.0,&quot;SettingType&quot;:&quot;System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831</Words>
  <Application>Microsoft Office PowerPoint</Application>
  <PresentationFormat>Widescreen</PresentationFormat>
  <Paragraphs>119</Paragraphs>
  <Slides>16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A3.ArchivoBold-San</vt:lpstr>
      <vt:lpstr>Times New Roman</vt:lpstr>
      <vt:lpstr>A3.BoosterNextFYBlackRegular-Sa</vt:lpstr>
      <vt:lpstr>A3.NotoSans-San</vt:lpstr>
      <vt:lpstr>Arial</vt:lpstr>
      <vt:lpstr>.VnTime</vt:lpstr>
      <vt:lpstr>VNI-Times</vt:lpstr>
      <vt:lpstr>Calibri</vt:lpstr>
      <vt:lpstr>Calibri Light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Nhung Bui</cp:lastModifiedBy>
  <cp:revision>95</cp:revision>
  <dcterms:created xsi:type="dcterms:W3CDTF">2021-02-05T08:18:09Z</dcterms:created>
  <dcterms:modified xsi:type="dcterms:W3CDTF">2023-03-30T03:21:09Z</dcterms:modified>
</cp:coreProperties>
</file>