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10" r:id="rId2"/>
    <p:sldId id="307" r:id="rId3"/>
    <p:sldId id="308" r:id="rId4"/>
    <p:sldId id="309" r:id="rId5"/>
    <p:sldId id="356" r:id="rId6"/>
    <p:sldId id="340" r:id="rId7"/>
    <p:sldId id="341" r:id="rId8"/>
    <p:sldId id="342" r:id="rId9"/>
    <p:sldId id="345" r:id="rId10"/>
    <p:sldId id="351" r:id="rId11"/>
    <p:sldId id="311" r:id="rId12"/>
    <p:sldId id="339" r:id="rId13"/>
    <p:sldId id="312" r:id="rId14"/>
    <p:sldId id="335" r:id="rId15"/>
    <p:sldId id="358" r:id="rId16"/>
    <p:sldId id="359" r:id="rId17"/>
    <p:sldId id="315" r:id="rId18"/>
    <p:sldId id="363" r:id="rId19"/>
    <p:sldId id="352" r:id="rId20"/>
    <p:sldId id="354" r:id="rId21"/>
    <p:sldId id="353" r:id="rId22"/>
    <p:sldId id="313" r:id="rId23"/>
    <p:sldId id="334" r:id="rId24"/>
    <p:sldId id="263" r:id="rId25"/>
    <p:sldId id="257" r:id="rId26"/>
    <p:sldId id="258" r:id="rId27"/>
    <p:sldId id="259" r:id="rId28"/>
    <p:sldId id="260" r:id="rId29"/>
    <p:sldId id="261" r:id="rId30"/>
    <p:sldId id="262" r:id="rId31"/>
    <p:sldId id="360" r:id="rId32"/>
    <p:sldId id="362" r:id="rId33"/>
    <p:sldId id="357" r:id="rId34"/>
    <p:sldId id="338" r:id="rId35"/>
    <p:sldId id="336" r:id="rId36"/>
    <p:sldId id="337" r:id="rId37"/>
    <p:sldId id="364" r:id="rId38"/>
    <p:sldId id="36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0" autoAdjust="0"/>
    <p:restoredTop sz="94660"/>
  </p:normalViewPr>
  <p:slideViewPr>
    <p:cSldViewPr snapToGrid="0">
      <p:cViewPr varScale="1">
        <p:scale>
          <a:sx n="68" d="100"/>
          <a:sy n="68" d="100"/>
        </p:scale>
        <p:origin x="72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203F0-C3FC-40CE-8D43-26E3E0D06466}" type="datetimeFigureOut">
              <a:rPr lang="en-US" smtClean="0"/>
              <a:pPr/>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17FC0-4571-4F25-BAE7-F608DAD60AF4}" type="slidenum">
              <a:rPr lang="en-US" smtClean="0"/>
              <a:pPr/>
              <a:t>‹#›</a:t>
            </a:fld>
            <a:endParaRPr lang="en-US"/>
          </a:p>
        </p:txBody>
      </p:sp>
    </p:spTree>
    <p:extLst>
      <p:ext uri="{BB962C8B-B14F-4D97-AF65-F5344CB8AC3E}">
        <p14:creationId xmlns:p14="http://schemas.microsoft.com/office/powerpoint/2010/main" val="147655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a:t>
            </a:fld>
            <a:endParaRPr lang="en-US"/>
          </a:p>
        </p:txBody>
      </p:sp>
    </p:spTree>
    <p:extLst>
      <p:ext uri="{BB962C8B-B14F-4D97-AF65-F5344CB8AC3E}">
        <p14:creationId xmlns:p14="http://schemas.microsoft.com/office/powerpoint/2010/main" val="3401129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10</a:t>
            </a:fld>
            <a:endParaRPr lang="en-US"/>
          </a:p>
        </p:txBody>
      </p:sp>
    </p:spTree>
    <p:extLst>
      <p:ext uri="{BB962C8B-B14F-4D97-AF65-F5344CB8AC3E}">
        <p14:creationId xmlns:p14="http://schemas.microsoft.com/office/powerpoint/2010/main" val="2778118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11</a:t>
            </a:fld>
            <a:endParaRPr lang="en-US"/>
          </a:p>
        </p:txBody>
      </p:sp>
    </p:spTree>
    <p:extLst>
      <p:ext uri="{BB962C8B-B14F-4D97-AF65-F5344CB8AC3E}">
        <p14:creationId xmlns:p14="http://schemas.microsoft.com/office/powerpoint/2010/main" val="3591375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12</a:t>
            </a:fld>
            <a:endParaRPr lang="en-US"/>
          </a:p>
        </p:txBody>
      </p:sp>
    </p:spTree>
    <p:extLst>
      <p:ext uri="{BB962C8B-B14F-4D97-AF65-F5344CB8AC3E}">
        <p14:creationId xmlns:p14="http://schemas.microsoft.com/office/powerpoint/2010/main" val="1145350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13</a:t>
            </a:fld>
            <a:endParaRPr lang="en-US"/>
          </a:p>
        </p:txBody>
      </p:sp>
    </p:spTree>
    <p:extLst>
      <p:ext uri="{BB962C8B-B14F-4D97-AF65-F5344CB8AC3E}">
        <p14:creationId xmlns:p14="http://schemas.microsoft.com/office/powerpoint/2010/main" val="3893879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15</a:t>
            </a:fld>
            <a:endParaRPr lang="en-US"/>
          </a:p>
        </p:txBody>
      </p:sp>
    </p:spTree>
    <p:extLst>
      <p:ext uri="{BB962C8B-B14F-4D97-AF65-F5344CB8AC3E}">
        <p14:creationId xmlns:p14="http://schemas.microsoft.com/office/powerpoint/2010/main" val="487603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16</a:t>
            </a:fld>
            <a:endParaRPr lang="en-US"/>
          </a:p>
        </p:txBody>
      </p:sp>
    </p:spTree>
    <p:extLst>
      <p:ext uri="{BB962C8B-B14F-4D97-AF65-F5344CB8AC3E}">
        <p14:creationId xmlns:p14="http://schemas.microsoft.com/office/powerpoint/2010/main" val="1493477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17</a:t>
            </a:fld>
            <a:endParaRPr lang="en-US"/>
          </a:p>
        </p:txBody>
      </p:sp>
    </p:spTree>
    <p:extLst>
      <p:ext uri="{BB962C8B-B14F-4D97-AF65-F5344CB8AC3E}">
        <p14:creationId xmlns:p14="http://schemas.microsoft.com/office/powerpoint/2010/main" val="1179279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19</a:t>
            </a:fld>
            <a:endParaRPr lang="en-US"/>
          </a:p>
        </p:txBody>
      </p:sp>
    </p:spTree>
    <p:extLst>
      <p:ext uri="{BB962C8B-B14F-4D97-AF65-F5344CB8AC3E}">
        <p14:creationId xmlns:p14="http://schemas.microsoft.com/office/powerpoint/2010/main" val="2089126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20</a:t>
            </a:fld>
            <a:endParaRPr lang="en-US"/>
          </a:p>
        </p:txBody>
      </p:sp>
    </p:spTree>
    <p:extLst>
      <p:ext uri="{BB962C8B-B14F-4D97-AF65-F5344CB8AC3E}">
        <p14:creationId xmlns:p14="http://schemas.microsoft.com/office/powerpoint/2010/main" val="3984144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Times New Roman" pitchFamily="18" charset="0"/>
                <a:cs typeface="Times New Roman" pitchFamily="18" charset="0"/>
              </a:rPr>
              <a:t>GV: </a:t>
            </a:r>
            <a:r>
              <a:rPr lang="en-US" sz="1200" dirty="0">
                <a:solidFill>
                  <a:srgbClr val="FF0000"/>
                </a:solidFill>
                <a:latin typeface="Times New Roman" pitchFamily="18" charset="0"/>
                <a:cs typeface="Times New Roman" pitchFamily="18" charset="0"/>
              </a:rPr>
              <a:t>Vũ Thị Thùy Dung</a:t>
            </a: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21</a:t>
            </a:fld>
            <a:endParaRPr lang="en-US"/>
          </a:p>
        </p:txBody>
      </p:sp>
    </p:spTree>
    <p:extLst>
      <p:ext uri="{BB962C8B-B14F-4D97-AF65-F5344CB8AC3E}">
        <p14:creationId xmlns:p14="http://schemas.microsoft.com/office/powerpoint/2010/main" val="1423540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22</a:t>
            </a:fld>
            <a:endParaRPr lang="en-US"/>
          </a:p>
        </p:txBody>
      </p:sp>
    </p:spTree>
    <p:extLst>
      <p:ext uri="{BB962C8B-B14F-4D97-AF65-F5344CB8AC3E}">
        <p14:creationId xmlns:p14="http://schemas.microsoft.com/office/powerpoint/2010/main" val="518473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Times New Roman" pitchFamily="18" charset="0"/>
                <a:cs typeface="Times New Roman" pitchFamily="18" charset="0"/>
              </a:rPr>
              <a:t>GV: </a:t>
            </a:r>
            <a:r>
              <a:rPr lang="en-US" sz="1200" dirty="0">
                <a:solidFill>
                  <a:srgbClr val="FF0000"/>
                </a:solidFill>
                <a:latin typeface="Times New Roman" pitchFamily="18" charset="0"/>
                <a:cs typeface="Times New Roman" pitchFamily="18" charset="0"/>
              </a:rPr>
              <a:t>Vũ Thị Thùy Dung</a:t>
            </a: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23</a:t>
            </a:fld>
            <a:endParaRPr lang="en-US"/>
          </a:p>
        </p:txBody>
      </p:sp>
    </p:spTree>
    <p:extLst>
      <p:ext uri="{BB962C8B-B14F-4D97-AF65-F5344CB8AC3E}">
        <p14:creationId xmlns:p14="http://schemas.microsoft.com/office/powerpoint/2010/main" val="1417926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24</a:t>
            </a:fld>
            <a:endParaRPr lang="en-US"/>
          </a:p>
        </p:txBody>
      </p:sp>
    </p:spTree>
    <p:extLst>
      <p:ext uri="{BB962C8B-B14F-4D97-AF65-F5344CB8AC3E}">
        <p14:creationId xmlns:p14="http://schemas.microsoft.com/office/powerpoint/2010/main" val="3299592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E33D04-5173-415E-A591-1DAAB0736C8D}" type="slidenum">
              <a:rPr lang="en-US" smtClean="0"/>
              <a:pPr/>
              <a:t>25</a:t>
            </a:fld>
            <a:endParaRPr lang="en-US"/>
          </a:p>
        </p:txBody>
      </p:sp>
    </p:spTree>
    <p:extLst>
      <p:ext uri="{BB962C8B-B14F-4D97-AF65-F5344CB8AC3E}">
        <p14:creationId xmlns:p14="http://schemas.microsoft.com/office/powerpoint/2010/main" val="88832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26</a:t>
            </a:fld>
            <a:endParaRPr lang="en-US"/>
          </a:p>
        </p:txBody>
      </p:sp>
    </p:spTree>
    <p:extLst>
      <p:ext uri="{BB962C8B-B14F-4D97-AF65-F5344CB8AC3E}">
        <p14:creationId xmlns:p14="http://schemas.microsoft.com/office/powerpoint/2010/main" val="2631486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27</a:t>
            </a:fld>
            <a:endParaRPr lang="en-US"/>
          </a:p>
        </p:txBody>
      </p:sp>
    </p:spTree>
    <p:extLst>
      <p:ext uri="{BB962C8B-B14F-4D97-AF65-F5344CB8AC3E}">
        <p14:creationId xmlns:p14="http://schemas.microsoft.com/office/powerpoint/2010/main" val="4052617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28</a:t>
            </a:fld>
            <a:endParaRPr lang="en-US"/>
          </a:p>
        </p:txBody>
      </p:sp>
    </p:spTree>
    <p:extLst>
      <p:ext uri="{BB962C8B-B14F-4D97-AF65-F5344CB8AC3E}">
        <p14:creationId xmlns:p14="http://schemas.microsoft.com/office/powerpoint/2010/main" val="3598737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29</a:t>
            </a:fld>
            <a:endParaRPr lang="en-US"/>
          </a:p>
        </p:txBody>
      </p:sp>
    </p:spTree>
    <p:extLst>
      <p:ext uri="{BB962C8B-B14F-4D97-AF65-F5344CB8AC3E}">
        <p14:creationId xmlns:p14="http://schemas.microsoft.com/office/powerpoint/2010/main" val="2089077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30</a:t>
            </a:fld>
            <a:endParaRPr lang="en-US"/>
          </a:p>
        </p:txBody>
      </p:sp>
    </p:spTree>
    <p:extLst>
      <p:ext uri="{BB962C8B-B14F-4D97-AF65-F5344CB8AC3E}">
        <p14:creationId xmlns:p14="http://schemas.microsoft.com/office/powerpoint/2010/main" val="1122508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31</a:t>
            </a:fld>
            <a:endParaRPr lang="en-US"/>
          </a:p>
        </p:txBody>
      </p:sp>
    </p:spTree>
    <p:extLst>
      <p:ext uri="{BB962C8B-B14F-4D97-AF65-F5344CB8AC3E}">
        <p14:creationId xmlns:p14="http://schemas.microsoft.com/office/powerpoint/2010/main" val="1417926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Times New Roman" pitchFamily="18" charset="0"/>
                <a:cs typeface="Times New Roman" pitchFamily="18" charset="0"/>
              </a:rPr>
              <a:t>GV: </a:t>
            </a:r>
            <a:r>
              <a:rPr lang="en-US" sz="1200" dirty="0">
                <a:solidFill>
                  <a:srgbClr val="FF0000"/>
                </a:solidFill>
                <a:latin typeface="Times New Roman" pitchFamily="18" charset="0"/>
                <a:cs typeface="Times New Roman" pitchFamily="18" charset="0"/>
              </a:rPr>
              <a:t>Vũ Thị Thùy Dung</a:t>
            </a: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32</a:t>
            </a:fld>
            <a:endParaRPr lang="en-US"/>
          </a:p>
        </p:txBody>
      </p:sp>
    </p:spTree>
    <p:extLst>
      <p:ext uri="{BB962C8B-B14F-4D97-AF65-F5344CB8AC3E}">
        <p14:creationId xmlns:p14="http://schemas.microsoft.com/office/powerpoint/2010/main" val="2224686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34</a:t>
            </a:fld>
            <a:endParaRPr lang="en-US"/>
          </a:p>
        </p:txBody>
      </p:sp>
    </p:spTree>
    <p:extLst>
      <p:ext uri="{BB962C8B-B14F-4D97-AF65-F5344CB8AC3E}">
        <p14:creationId xmlns:p14="http://schemas.microsoft.com/office/powerpoint/2010/main" val="1121657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35</a:t>
            </a:fld>
            <a:endParaRPr lang="en-US"/>
          </a:p>
        </p:txBody>
      </p:sp>
    </p:spTree>
    <p:extLst>
      <p:ext uri="{BB962C8B-B14F-4D97-AF65-F5344CB8AC3E}">
        <p14:creationId xmlns:p14="http://schemas.microsoft.com/office/powerpoint/2010/main" val="385785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97B3D7-C832-466B-ABB6-FBC16C8A22C0}" type="slidenum">
              <a:rPr lang="zh-CN" altLang="en-US" smtClean="0"/>
              <a:pPr/>
              <a:t>36</a:t>
            </a:fld>
            <a:endParaRPr lang="zh-CN" altLang="en-US"/>
          </a:p>
        </p:txBody>
      </p:sp>
    </p:spTree>
    <p:extLst>
      <p:ext uri="{BB962C8B-B14F-4D97-AF65-F5344CB8AC3E}">
        <p14:creationId xmlns:p14="http://schemas.microsoft.com/office/powerpoint/2010/main" val="1414383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043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167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5</a:t>
            </a:fld>
            <a:endParaRPr lang="en-US"/>
          </a:p>
        </p:txBody>
      </p:sp>
    </p:spTree>
    <p:extLst>
      <p:ext uri="{BB962C8B-B14F-4D97-AF65-F5344CB8AC3E}">
        <p14:creationId xmlns:p14="http://schemas.microsoft.com/office/powerpoint/2010/main" val="3379686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6</a:t>
            </a:fld>
            <a:endParaRPr lang="en-US"/>
          </a:p>
        </p:txBody>
      </p:sp>
    </p:spTree>
    <p:extLst>
      <p:ext uri="{BB962C8B-B14F-4D97-AF65-F5344CB8AC3E}">
        <p14:creationId xmlns:p14="http://schemas.microsoft.com/office/powerpoint/2010/main" val="220697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7</a:t>
            </a:fld>
            <a:endParaRPr lang="en-US"/>
          </a:p>
        </p:txBody>
      </p:sp>
    </p:spTree>
    <p:extLst>
      <p:ext uri="{BB962C8B-B14F-4D97-AF65-F5344CB8AC3E}">
        <p14:creationId xmlns:p14="http://schemas.microsoft.com/office/powerpoint/2010/main" val="149091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8</a:t>
            </a:fld>
            <a:endParaRPr lang="en-US"/>
          </a:p>
        </p:txBody>
      </p:sp>
    </p:spTree>
    <p:extLst>
      <p:ext uri="{BB962C8B-B14F-4D97-AF65-F5344CB8AC3E}">
        <p14:creationId xmlns:p14="http://schemas.microsoft.com/office/powerpoint/2010/main" val="3119154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9</a:t>
            </a:fld>
            <a:endParaRPr lang="en-US"/>
          </a:p>
        </p:txBody>
      </p:sp>
    </p:spTree>
    <p:extLst>
      <p:ext uri="{BB962C8B-B14F-4D97-AF65-F5344CB8AC3E}">
        <p14:creationId xmlns:p14="http://schemas.microsoft.com/office/powerpoint/2010/main" val="424234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FE7A9D-B967-4F2E-921C-0DB7C8E79D75}" type="datetimeFigureOut">
              <a:rPr lang="en-US" smtClean="0"/>
              <a:pPr/>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838978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E7A9D-B967-4F2E-921C-0DB7C8E79D75}" type="datetimeFigureOut">
              <a:rPr lang="en-US" smtClean="0"/>
              <a:pPr/>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61528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E7A9D-B967-4F2E-921C-0DB7C8E79D75}" type="datetimeFigureOut">
              <a:rPr lang="en-US" smtClean="0"/>
              <a:pPr/>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463688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E7A9D-B967-4F2E-921C-0DB7C8E79D75}" type="datetimeFigureOut">
              <a:rPr lang="en-US" smtClean="0"/>
              <a:pPr/>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84083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FE7A9D-B967-4F2E-921C-0DB7C8E79D75}" type="datetimeFigureOut">
              <a:rPr lang="en-US" smtClean="0"/>
              <a:pPr/>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132176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FE7A9D-B967-4F2E-921C-0DB7C8E79D75}" type="datetimeFigureOut">
              <a:rPr lang="en-US" smtClean="0"/>
              <a:pPr/>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144370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FE7A9D-B967-4F2E-921C-0DB7C8E79D75}" type="datetimeFigureOut">
              <a:rPr lang="en-US" smtClean="0"/>
              <a:pPr/>
              <a:t>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1901643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FE7A9D-B967-4F2E-921C-0DB7C8E79D75}" type="datetimeFigureOut">
              <a:rPr lang="en-US" smtClean="0"/>
              <a:pPr/>
              <a:t>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63005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E7A9D-B967-4F2E-921C-0DB7C8E79D75}"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32814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FE7A9D-B967-4F2E-921C-0DB7C8E79D75}" type="datetimeFigureOut">
              <a:rPr lang="en-US" smtClean="0"/>
              <a:pPr/>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1547829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FE7A9D-B967-4F2E-921C-0DB7C8E79D75}" type="datetimeFigureOut">
              <a:rPr lang="en-US" smtClean="0"/>
              <a:pPr/>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337727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E7A9D-B967-4F2E-921C-0DB7C8E79D75}" type="datetimeFigureOut">
              <a:rPr lang="en-US" smtClean="0"/>
              <a:pPr/>
              <a:t>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B39D3-C9D7-4EBF-9462-83DCF9969974}" type="slidenum">
              <a:rPr lang="en-US" smtClean="0"/>
              <a:pPr/>
              <a:t>‹#›</a:t>
            </a:fld>
            <a:endParaRPr lang="en-US"/>
          </a:p>
        </p:txBody>
      </p:sp>
    </p:spTree>
    <p:extLst>
      <p:ext uri="{BB962C8B-B14F-4D97-AF65-F5344CB8AC3E}">
        <p14:creationId xmlns:p14="http://schemas.microsoft.com/office/powerpoint/2010/main" val="80049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jpeg"/><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slide" Target="slide25.xml"/><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25.xml"/><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slide" Target="slide25.xml"/><Relationship Id="rId5" Type="http://schemas.openxmlformats.org/officeDocument/2006/relationships/audio" Target="../media/audio3.wav"/><Relationship Id="rId10"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slide" Target="slide25.xml"/><Relationship Id="rId5" Type="http://schemas.openxmlformats.org/officeDocument/2006/relationships/audio" Target="../media/audio3.wav"/><Relationship Id="rId10"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slide" Target="slide25.xml"/><Relationship Id="rId5" Type="http://schemas.openxmlformats.org/officeDocument/2006/relationships/audio" Target="../media/audio3.wav"/><Relationship Id="rId10"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56.png"/><Relationship Id="rId5" Type="http://schemas.openxmlformats.org/officeDocument/2006/relationships/audio" Target="../media/audio3.wav"/><Relationship Id="rId10" Type="http://schemas.openxmlformats.org/officeDocument/2006/relationships/slide" Target="slide25.xml"/><Relationship Id="rId4" Type="http://schemas.openxmlformats.org/officeDocument/2006/relationships/audio" Target="../media/audio2.wav"/><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slide" Target="slide25.xml"/><Relationship Id="rId5" Type="http://schemas.openxmlformats.org/officeDocument/2006/relationships/audio" Target="../media/audio2.wav"/><Relationship Id="rId10" Type="http://schemas.openxmlformats.org/officeDocument/2006/relationships/image" Target="../media/image53.png"/><Relationship Id="rId4" Type="http://schemas.openxmlformats.org/officeDocument/2006/relationships/audio" Target="../media/audio3.wav"/><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1.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jpe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5.png"/><Relationship Id="rId3" Type="http://schemas.openxmlformats.org/officeDocument/2006/relationships/image" Target="../media/image1.jpeg"/><Relationship Id="rId7" Type="http://schemas.openxmlformats.org/officeDocument/2006/relationships/image" Target="../media/image82.png"/><Relationship Id="rId12" Type="http://schemas.microsoft.com/office/2007/relationships/hdphoto" Target="../media/hdphoto4.wdp"/><Relationship Id="rId2" Type="http://schemas.openxmlformats.org/officeDocument/2006/relationships/notesSlide" Target="../notesSlides/notesSlide33.xml"/><Relationship Id="rId16" Type="http://schemas.microsoft.com/office/2007/relationships/hdphoto" Target="../media/hdphoto5.wdp"/><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84.png"/><Relationship Id="rId5" Type="http://schemas.openxmlformats.org/officeDocument/2006/relationships/image" Target="../media/image81.png"/><Relationship Id="rId15" Type="http://schemas.openxmlformats.org/officeDocument/2006/relationships/image" Target="../media/image87.png"/><Relationship Id="rId10" Type="http://schemas.microsoft.com/office/2007/relationships/hdphoto" Target="../media/hdphoto3.wdp"/><Relationship Id="rId4" Type="http://schemas.openxmlformats.org/officeDocument/2006/relationships/image" Target="../media/image80.png"/><Relationship Id="rId9" Type="http://schemas.openxmlformats.org/officeDocument/2006/relationships/image" Target="../media/image83.png"/><Relationship Id="rId1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9.emf"/><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1.emf"/></Relationships>
</file>

<file path=ppt/slides/_rels/slide3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2" name="图片 8" descr="6e3e461d6fe4261ffac34bab182ac1ed"/>
          <p:cNvPicPr>
            <a:picLocks noChangeAspect="1"/>
          </p:cNvPicPr>
          <p:nvPr/>
        </p:nvPicPr>
        <p:blipFill>
          <a:blip r:embed="rId4"/>
          <a:stretch>
            <a:fillRect/>
          </a:stretch>
        </p:blipFill>
        <p:spPr>
          <a:xfrm>
            <a:off x="3276600" y="384410"/>
            <a:ext cx="4802875" cy="1567218"/>
          </a:xfrm>
          <a:prstGeom prst="rect">
            <a:avLst/>
          </a:prstGeom>
        </p:spPr>
      </p:pic>
      <p:sp>
        <p:nvSpPr>
          <p:cNvPr id="13" name="TextBox 12"/>
          <p:cNvSpPr txBox="1"/>
          <p:nvPr/>
        </p:nvSpPr>
        <p:spPr>
          <a:xfrm>
            <a:off x="3822866" y="1191633"/>
            <a:ext cx="4096986" cy="707886"/>
          </a:xfrm>
          <a:prstGeom prst="rect">
            <a:avLst/>
          </a:prstGeom>
          <a:noFill/>
        </p:spPr>
        <p:txBody>
          <a:bodyPr wrap="none" rtlCol="0">
            <a:prstTxWarp prst="textArchUp">
              <a:avLst/>
            </a:prstTxWarp>
            <a:spAutoFit/>
          </a:bodyPr>
          <a:lstStyle/>
          <a:p>
            <a:pPr algn="ctr"/>
            <a:r>
              <a:rPr lang="en-US" sz="4400" b="1" dirty="0" err="1">
                <a:solidFill>
                  <a:srgbClr val="FF0000"/>
                </a:solidFill>
                <a:latin typeface="Times New Roman" pitchFamily="18" charset="0"/>
                <a:cs typeface="Times New Roman" pitchFamily="18" charset="0"/>
              </a:rPr>
              <a:t>Lời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yêu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thương</a:t>
            </a:r>
            <a:endParaRPr lang="en-US" sz="4400" b="1" dirty="0">
              <a:solidFill>
                <a:srgbClr val="FF0000"/>
              </a:solidFill>
              <a:latin typeface="Times New Roman" pitchFamily="18" charset="0"/>
              <a:cs typeface="Times New Roman" pitchFamily="18" charset="0"/>
            </a:endParaRPr>
          </a:p>
        </p:txBody>
      </p:sp>
      <p:pic>
        <p:nvPicPr>
          <p:cNvPr id="14" name="图片 2069" descr="3"/>
          <p:cNvPicPr>
            <a:picLocks noChangeAspect="1"/>
          </p:cNvPicPr>
          <p:nvPr/>
        </p:nvPicPr>
        <p:blipFill>
          <a:blip r:embed="rId5"/>
          <a:stretch>
            <a:fillRect/>
          </a:stretch>
        </p:blipFill>
        <p:spPr>
          <a:xfrm>
            <a:off x="2047164" y="3591603"/>
            <a:ext cx="7970292" cy="3061680"/>
          </a:xfrm>
          <a:prstGeom prst="rect">
            <a:avLst/>
          </a:prstGeom>
          <a:noFill/>
          <a:ln w="9525">
            <a:noFill/>
          </a:ln>
        </p:spPr>
      </p:pic>
      <p:sp>
        <p:nvSpPr>
          <p:cNvPr id="15" name="Text Box 21"/>
          <p:cNvSpPr txBox="1">
            <a:spLocks noChangeArrowheads="1"/>
          </p:cNvSpPr>
          <p:nvPr/>
        </p:nvSpPr>
        <p:spPr bwMode="auto">
          <a:xfrm>
            <a:off x="1099401" y="2188188"/>
            <a:ext cx="10037171" cy="1077218"/>
          </a:xfrm>
          <a:prstGeom prst="rect">
            <a:avLst/>
          </a:prstGeom>
          <a:noFill/>
          <a:ln w="9525">
            <a:noFill/>
            <a:miter lim="800000"/>
            <a:headEnd/>
            <a:tailEnd/>
          </a:ln>
        </p:spPr>
        <p:txBody>
          <a:bodyPr wrap="square">
            <a:spAutoFit/>
          </a:bodyPr>
          <a:lstStyle/>
          <a:p>
            <a:pPr algn="ctr">
              <a:spcBef>
                <a:spcPct val="50000"/>
              </a:spcBef>
            </a:pPr>
            <a:r>
              <a:rPr lang="en-US" sz="3200" dirty="0">
                <a:latin typeface="Times New Roman" pitchFamily="18" charset="0"/>
              </a:rPr>
              <a:t>Mỗi bạn hãy nói một câu bộc lộ tình cảm của mình </a:t>
            </a:r>
            <a:r>
              <a:rPr lang="en-US" sz="3200" dirty="0" err="1">
                <a:latin typeface="Times New Roman" pitchFamily="18" charset="0"/>
              </a:rPr>
              <a:t>với</a:t>
            </a:r>
            <a:r>
              <a:rPr lang="en-US" sz="3200" dirty="0">
                <a:latin typeface="Times New Roman" pitchFamily="18" charset="0"/>
              </a:rPr>
              <a:t> </a:t>
            </a:r>
            <a:r>
              <a:rPr lang="en-US" sz="3200" dirty="0" err="1">
                <a:latin typeface="Times New Roman" pitchFamily="18" charset="0"/>
              </a:rPr>
              <a:t>một</a:t>
            </a:r>
            <a:r>
              <a:rPr lang="en-US" sz="3200" dirty="0">
                <a:latin typeface="Times New Roman" pitchFamily="18" charset="0"/>
              </a:rPr>
              <a:t> NGƯỜI THÂN </a:t>
            </a:r>
            <a:r>
              <a:rPr lang="en-US" sz="3200" dirty="0" err="1">
                <a:latin typeface="Times New Roman" pitchFamily="18" charset="0"/>
              </a:rPr>
              <a:t>mà</a:t>
            </a:r>
            <a:r>
              <a:rPr lang="en-US" sz="3200" dirty="0">
                <a:latin typeface="Times New Roman" pitchFamily="18" charset="0"/>
              </a:rPr>
              <a:t> em yêu quý.</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edg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6" name="Text Box 4"/>
          <p:cNvSpPr txBox="1">
            <a:spLocks noChangeArrowheads="1"/>
          </p:cNvSpPr>
          <p:nvPr/>
        </p:nvSpPr>
        <p:spPr bwMode="auto">
          <a:xfrm>
            <a:off x="2641600" y="0"/>
            <a:ext cx="6604000" cy="1874838"/>
          </a:xfrm>
          <a:prstGeom prst="rect">
            <a:avLst/>
          </a:prstGeom>
          <a:noFill/>
          <a:ln w="9525">
            <a:noFill/>
            <a:miter lim="800000"/>
            <a:headEnd/>
            <a:tailEnd/>
          </a:ln>
        </p:spPr>
        <p:txBody>
          <a:bodyPr>
            <a:spAutoFit/>
          </a:bodyPr>
          <a:lstStyle/>
          <a:p>
            <a:pPr marL="342900" indent="-342900">
              <a:spcBef>
                <a:spcPct val="50000"/>
              </a:spcBef>
            </a:pPr>
            <a:endParaRPr lang="en-US"/>
          </a:p>
          <a:p>
            <a:pPr marL="342900" indent="-342900">
              <a:spcBef>
                <a:spcPct val="50000"/>
              </a:spcBef>
              <a:buFontTx/>
              <a:buChar char="•"/>
            </a:pPr>
            <a:endParaRPr lang="en-US"/>
          </a:p>
          <a:p>
            <a:pPr marL="342900" indent="-342900">
              <a:spcBef>
                <a:spcPct val="50000"/>
              </a:spcBef>
              <a:buFontTx/>
              <a:buChar char="•"/>
            </a:pPr>
            <a:endParaRPr lang="en-US" sz="2400">
              <a:latin typeface="Times New Roman" pitchFamily="18" charset="0"/>
            </a:endParaRPr>
          </a:p>
          <a:p>
            <a:pPr marL="342900" indent="-342900">
              <a:spcBef>
                <a:spcPct val="50000"/>
              </a:spcBef>
            </a:pPr>
            <a:endParaRPr lang="en-US" sz="2400">
              <a:solidFill>
                <a:srgbClr val="FF3300"/>
              </a:solidFill>
              <a:latin typeface="Times New Roman" pitchFamily="18" charset="0"/>
            </a:endParaRPr>
          </a:p>
        </p:txBody>
      </p:sp>
      <p:sp>
        <p:nvSpPr>
          <p:cNvPr id="27" name="Text Box 21"/>
          <p:cNvSpPr txBox="1">
            <a:spLocks noChangeArrowheads="1"/>
          </p:cNvSpPr>
          <p:nvPr/>
        </p:nvSpPr>
        <p:spPr bwMode="auto">
          <a:xfrm>
            <a:off x="1304119" y="768824"/>
            <a:ext cx="5181600" cy="584775"/>
          </a:xfrm>
          <a:prstGeom prst="rect">
            <a:avLst/>
          </a:prstGeom>
          <a:noFill/>
          <a:ln w="9525">
            <a:noFill/>
            <a:miter lim="800000"/>
            <a:headEnd/>
            <a:tailEnd/>
          </a:ln>
        </p:spPr>
        <p:txBody>
          <a:bodyPr>
            <a:spAutoFit/>
          </a:bodyPr>
          <a:lstStyle/>
          <a:p>
            <a:pPr>
              <a:spcBef>
                <a:spcPct val="50000"/>
              </a:spcBef>
            </a:pPr>
            <a:r>
              <a:rPr lang="en-US" sz="3200" dirty="0">
                <a:latin typeface="Times New Roman" pitchFamily="18" charset="0"/>
              </a:rPr>
              <a:t>a. </a:t>
            </a:r>
            <a:r>
              <a:rPr lang="en-US" sz="3200" dirty="0" err="1">
                <a:latin typeface="Times New Roman" pitchFamily="18" charset="0"/>
              </a:rPr>
              <a:t>Đẹp</a:t>
            </a:r>
            <a:r>
              <a:rPr lang="en-US" sz="3200" dirty="0">
                <a:latin typeface="Times New Roman" pitchFamily="18" charset="0"/>
              </a:rPr>
              <a:t> </a:t>
            </a:r>
            <a:r>
              <a:rPr lang="en-US" sz="3200" dirty="0" err="1">
                <a:latin typeface="Times New Roman" pitchFamily="18" charset="0"/>
              </a:rPr>
              <a:t>vô</a:t>
            </a:r>
            <a:r>
              <a:rPr lang="en-US" sz="3200" dirty="0">
                <a:latin typeface="Times New Roman" pitchFamily="18" charset="0"/>
              </a:rPr>
              <a:t> </a:t>
            </a:r>
            <a:r>
              <a:rPr lang="en-US" sz="3200" dirty="0" err="1">
                <a:latin typeface="Times New Roman" pitchFamily="18" charset="0"/>
              </a:rPr>
              <a:t>cùng</a:t>
            </a:r>
            <a:r>
              <a:rPr lang="en-US" sz="3200" dirty="0">
                <a:latin typeface="Times New Roman" pitchFamily="18" charset="0"/>
              </a:rPr>
              <a:t> </a:t>
            </a:r>
            <a:r>
              <a:rPr lang="en-US" sz="3200" dirty="0" err="1">
                <a:latin typeface="Times New Roman" pitchFamily="18" charset="0"/>
              </a:rPr>
              <a:t>Tổ</a:t>
            </a:r>
            <a:r>
              <a:rPr lang="en-US" sz="3200" dirty="0">
                <a:latin typeface="Times New Roman" pitchFamily="18" charset="0"/>
              </a:rPr>
              <a:t> </a:t>
            </a:r>
            <a:r>
              <a:rPr lang="en-US" sz="3200" dirty="0" err="1">
                <a:latin typeface="Times New Roman" pitchFamily="18" charset="0"/>
              </a:rPr>
              <a:t>quốc</a:t>
            </a:r>
            <a:r>
              <a:rPr lang="en-US" sz="3200" dirty="0">
                <a:latin typeface="Times New Roman" pitchFamily="18" charset="0"/>
              </a:rPr>
              <a:t> </a:t>
            </a:r>
            <a:r>
              <a:rPr lang="en-US" sz="3200" dirty="0" err="1">
                <a:latin typeface="Times New Roman" pitchFamily="18" charset="0"/>
              </a:rPr>
              <a:t>ta</a:t>
            </a:r>
            <a:r>
              <a:rPr lang="en-US" sz="3200" dirty="0">
                <a:latin typeface="Times New Roman" pitchFamily="18" charset="0"/>
              </a:rPr>
              <a:t> </a:t>
            </a:r>
            <a:r>
              <a:rPr lang="en-US" sz="3200" dirty="0" err="1">
                <a:latin typeface="Times New Roman" pitchFamily="18" charset="0"/>
              </a:rPr>
              <a:t>ơi</a:t>
            </a:r>
            <a:r>
              <a:rPr lang="en-US" sz="3200" dirty="0">
                <a:latin typeface="Times New Roman" pitchFamily="18" charset="0"/>
              </a:rPr>
              <a:t>!</a:t>
            </a:r>
          </a:p>
        </p:txBody>
      </p:sp>
      <p:sp>
        <p:nvSpPr>
          <p:cNvPr id="28" name="Text Box 22"/>
          <p:cNvSpPr txBox="1">
            <a:spLocks noChangeArrowheads="1"/>
          </p:cNvSpPr>
          <p:nvPr/>
        </p:nvSpPr>
        <p:spPr bwMode="auto">
          <a:xfrm>
            <a:off x="7157491" y="727883"/>
            <a:ext cx="3352800" cy="584775"/>
          </a:xfrm>
          <a:prstGeom prst="rect">
            <a:avLst/>
          </a:prstGeom>
          <a:noFill/>
          <a:ln w="9525">
            <a:noFill/>
            <a:miter lim="800000"/>
            <a:headEnd/>
            <a:tailEnd/>
          </a:ln>
        </p:spPr>
        <p:txBody>
          <a:bodyPr>
            <a:spAutoFit/>
          </a:bodyPr>
          <a:lstStyle/>
          <a:p>
            <a:pPr>
              <a:spcBef>
                <a:spcPct val="50000"/>
              </a:spcBef>
            </a:pPr>
            <a:r>
              <a:rPr lang="en-US" sz="3200" dirty="0">
                <a:latin typeface="Times New Roman" pitchFamily="18" charset="0"/>
                <a:sym typeface="Wingdings" pitchFamily="2" charset="2"/>
              </a:rPr>
              <a:t></a:t>
            </a:r>
            <a:r>
              <a:rPr lang="en-US" sz="3200" dirty="0">
                <a:latin typeface="Times New Roman" pitchFamily="18" charset="0"/>
              </a:rPr>
              <a:t> </a:t>
            </a:r>
            <a:r>
              <a:rPr lang="en-US" sz="3200" dirty="0" err="1">
                <a:solidFill>
                  <a:srgbClr val="FF3300"/>
                </a:solidFill>
                <a:latin typeface="Times New Roman" pitchFamily="18" charset="0"/>
              </a:rPr>
              <a:t>Tự</a:t>
            </a:r>
            <a:r>
              <a:rPr lang="en-US" sz="3200" dirty="0">
                <a:solidFill>
                  <a:srgbClr val="FF3300"/>
                </a:solidFill>
                <a:latin typeface="Times New Roman" pitchFamily="18" charset="0"/>
              </a:rPr>
              <a:t> </a:t>
            </a:r>
            <a:r>
              <a:rPr lang="en-US" sz="3200" dirty="0" err="1">
                <a:solidFill>
                  <a:srgbClr val="FF3300"/>
                </a:solidFill>
                <a:latin typeface="Times New Roman" pitchFamily="18" charset="0"/>
              </a:rPr>
              <a:t>hào</a:t>
            </a:r>
            <a:endParaRPr lang="en-US" sz="3200" dirty="0">
              <a:solidFill>
                <a:srgbClr val="FF3300"/>
              </a:solidFill>
              <a:latin typeface="Times New Roman" pitchFamily="18" charset="0"/>
            </a:endParaRPr>
          </a:p>
        </p:txBody>
      </p:sp>
      <p:sp>
        <p:nvSpPr>
          <p:cNvPr id="29" name="Text Box 23"/>
          <p:cNvSpPr txBox="1">
            <a:spLocks noChangeArrowheads="1"/>
          </p:cNvSpPr>
          <p:nvPr/>
        </p:nvSpPr>
        <p:spPr bwMode="auto">
          <a:xfrm>
            <a:off x="1316250" y="1817427"/>
            <a:ext cx="3759200" cy="1077218"/>
          </a:xfrm>
          <a:prstGeom prst="rect">
            <a:avLst/>
          </a:prstGeom>
          <a:noFill/>
          <a:ln w="9525">
            <a:noFill/>
            <a:miter lim="800000"/>
            <a:headEnd/>
            <a:tailEnd/>
          </a:ln>
        </p:spPr>
        <p:txBody>
          <a:bodyPr>
            <a:spAutoFit/>
          </a:bodyPr>
          <a:lstStyle/>
          <a:p>
            <a:r>
              <a:rPr lang="en-US" sz="3200" dirty="0">
                <a:latin typeface="Times New Roman" pitchFamily="18" charset="0"/>
              </a:rPr>
              <a:t>b. </a:t>
            </a:r>
            <a:r>
              <a:rPr lang="en-US" sz="3200" dirty="0" err="1">
                <a:latin typeface="Times New Roman" pitchFamily="18" charset="0"/>
              </a:rPr>
              <a:t>Bỗng</a:t>
            </a:r>
            <a:r>
              <a:rPr lang="en-US" sz="3200" dirty="0">
                <a:latin typeface="Times New Roman" pitchFamily="18" charset="0"/>
              </a:rPr>
              <a:t> </a:t>
            </a:r>
            <a:r>
              <a:rPr lang="en-US" sz="3200" dirty="0" err="1">
                <a:latin typeface="Times New Roman" pitchFamily="18" charset="0"/>
              </a:rPr>
              <a:t>lòe</a:t>
            </a:r>
            <a:r>
              <a:rPr lang="en-US" sz="3200" dirty="0">
                <a:latin typeface="Times New Roman" pitchFamily="18" charset="0"/>
              </a:rPr>
              <a:t> </a:t>
            </a:r>
            <a:r>
              <a:rPr lang="en-US" sz="3200" dirty="0" err="1">
                <a:latin typeface="Times New Roman" pitchFamily="18" charset="0"/>
              </a:rPr>
              <a:t>chớp</a:t>
            </a:r>
            <a:r>
              <a:rPr lang="en-US" sz="3200" dirty="0">
                <a:latin typeface="Times New Roman" pitchFamily="18" charset="0"/>
              </a:rPr>
              <a:t> </a:t>
            </a:r>
            <a:r>
              <a:rPr lang="en-US" sz="3200" dirty="0" err="1">
                <a:latin typeface="Times New Roman" pitchFamily="18" charset="0"/>
              </a:rPr>
              <a:t>đỏ</a:t>
            </a:r>
            <a:endParaRPr lang="en-US" sz="3200" dirty="0">
              <a:latin typeface="Times New Roman" pitchFamily="18" charset="0"/>
            </a:endParaRPr>
          </a:p>
          <a:p>
            <a:r>
              <a:rPr lang="en-US" sz="3200" dirty="0">
                <a:latin typeface="Times New Roman" pitchFamily="18" charset="0"/>
              </a:rPr>
              <a:t>   </a:t>
            </a:r>
            <a:r>
              <a:rPr lang="en-US" sz="3200" dirty="0" err="1">
                <a:latin typeface="Times New Roman" pitchFamily="18" charset="0"/>
              </a:rPr>
              <a:t>Thôi</a:t>
            </a:r>
            <a:r>
              <a:rPr lang="en-US" sz="3200" dirty="0">
                <a:latin typeface="Times New Roman" pitchFamily="18" charset="0"/>
              </a:rPr>
              <a:t> </a:t>
            </a:r>
            <a:r>
              <a:rPr lang="en-US" sz="3200" dirty="0" err="1">
                <a:latin typeface="Times New Roman" pitchFamily="18" charset="0"/>
              </a:rPr>
              <a:t>rồi</a:t>
            </a:r>
            <a:r>
              <a:rPr lang="en-US" sz="3200" dirty="0">
                <a:latin typeface="Times New Roman" pitchFamily="18" charset="0"/>
              </a:rPr>
              <a:t> , </a:t>
            </a:r>
            <a:r>
              <a:rPr lang="en-US" sz="3200" dirty="0" err="1">
                <a:latin typeface="Times New Roman" pitchFamily="18" charset="0"/>
              </a:rPr>
              <a:t>Lượm</a:t>
            </a:r>
            <a:r>
              <a:rPr lang="en-US" sz="3200" dirty="0">
                <a:latin typeface="Times New Roman" pitchFamily="18" charset="0"/>
              </a:rPr>
              <a:t> </a:t>
            </a:r>
            <a:r>
              <a:rPr lang="en-US" sz="3200" dirty="0" err="1">
                <a:latin typeface="Times New Roman" pitchFamily="18" charset="0"/>
              </a:rPr>
              <a:t>ơi</a:t>
            </a:r>
            <a:r>
              <a:rPr lang="en-US" sz="3200" dirty="0">
                <a:latin typeface="Times New Roman" pitchFamily="18" charset="0"/>
              </a:rPr>
              <a:t>!</a:t>
            </a:r>
          </a:p>
        </p:txBody>
      </p:sp>
      <p:sp>
        <p:nvSpPr>
          <p:cNvPr id="30" name="Text Box 24"/>
          <p:cNvSpPr txBox="1">
            <a:spLocks noChangeArrowheads="1"/>
          </p:cNvSpPr>
          <p:nvPr/>
        </p:nvSpPr>
        <p:spPr bwMode="auto">
          <a:xfrm>
            <a:off x="7206019" y="1899314"/>
            <a:ext cx="2844800" cy="584775"/>
          </a:xfrm>
          <a:prstGeom prst="rect">
            <a:avLst/>
          </a:prstGeom>
          <a:noFill/>
          <a:ln w="9525">
            <a:noFill/>
            <a:miter lim="800000"/>
            <a:headEnd/>
            <a:tailEnd/>
          </a:ln>
        </p:spPr>
        <p:txBody>
          <a:bodyPr>
            <a:spAutoFit/>
          </a:bodyPr>
          <a:lstStyle/>
          <a:p>
            <a:pPr>
              <a:spcBef>
                <a:spcPct val="50000"/>
              </a:spcBef>
            </a:pPr>
            <a:r>
              <a:rPr lang="en-US" sz="3200" dirty="0">
                <a:latin typeface="Times New Roman" pitchFamily="18" charset="0"/>
                <a:sym typeface="Wingdings" pitchFamily="2" charset="2"/>
              </a:rPr>
              <a:t></a:t>
            </a:r>
            <a:r>
              <a:rPr lang="en-US" sz="3200" dirty="0">
                <a:latin typeface="Times New Roman" pitchFamily="18" charset="0"/>
              </a:rPr>
              <a:t> </a:t>
            </a:r>
            <a:r>
              <a:rPr lang="en-US" sz="3200" dirty="0" err="1">
                <a:solidFill>
                  <a:srgbClr val="FF3300"/>
                </a:solidFill>
                <a:latin typeface="Times New Roman" pitchFamily="18" charset="0"/>
              </a:rPr>
              <a:t>Thương</a:t>
            </a:r>
            <a:r>
              <a:rPr lang="en-US" sz="3200" dirty="0">
                <a:solidFill>
                  <a:srgbClr val="FF3300"/>
                </a:solidFill>
                <a:latin typeface="Times New Roman" pitchFamily="18" charset="0"/>
              </a:rPr>
              <a:t> </a:t>
            </a:r>
            <a:r>
              <a:rPr lang="en-US" sz="3200" dirty="0" err="1">
                <a:solidFill>
                  <a:srgbClr val="FF3300"/>
                </a:solidFill>
                <a:latin typeface="Times New Roman" pitchFamily="18" charset="0"/>
              </a:rPr>
              <a:t>xót</a:t>
            </a:r>
            <a:endParaRPr lang="en-US" sz="3200" dirty="0">
              <a:solidFill>
                <a:srgbClr val="FF3300"/>
              </a:solidFill>
              <a:latin typeface="Times New Roman" pitchFamily="18" charset="0"/>
            </a:endParaRPr>
          </a:p>
        </p:txBody>
      </p:sp>
      <p:sp>
        <p:nvSpPr>
          <p:cNvPr id="31" name="Text Box 25"/>
          <p:cNvSpPr txBox="1">
            <a:spLocks noChangeArrowheads="1"/>
          </p:cNvSpPr>
          <p:nvPr/>
        </p:nvSpPr>
        <p:spPr bwMode="auto">
          <a:xfrm>
            <a:off x="1317767" y="3149221"/>
            <a:ext cx="5181600" cy="584775"/>
          </a:xfrm>
          <a:prstGeom prst="rect">
            <a:avLst/>
          </a:prstGeom>
          <a:noFill/>
          <a:ln w="9525">
            <a:noFill/>
            <a:miter lim="800000"/>
            <a:headEnd/>
            <a:tailEnd/>
          </a:ln>
        </p:spPr>
        <p:txBody>
          <a:bodyPr>
            <a:spAutoFit/>
          </a:bodyPr>
          <a:lstStyle/>
          <a:p>
            <a:pPr>
              <a:spcBef>
                <a:spcPct val="50000"/>
              </a:spcBef>
            </a:pPr>
            <a:r>
              <a:rPr lang="en-US" sz="3200" dirty="0">
                <a:latin typeface="Times New Roman" pitchFamily="18" charset="0"/>
              </a:rPr>
              <a:t>c. Ha </a:t>
            </a:r>
            <a:r>
              <a:rPr lang="en-US" sz="3200" dirty="0" err="1">
                <a:latin typeface="Times New Roman" pitchFamily="18" charset="0"/>
              </a:rPr>
              <a:t>ha</a:t>
            </a:r>
            <a:r>
              <a:rPr lang="en-US" sz="3200" dirty="0">
                <a:latin typeface="Times New Roman" pitchFamily="18" charset="0"/>
              </a:rPr>
              <a:t>! </a:t>
            </a:r>
            <a:r>
              <a:rPr lang="en-US" sz="3200" dirty="0" err="1">
                <a:latin typeface="Times New Roman" pitchFamily="18" charset="0"/>
              </a:rPr>
              <a:t>Một</a:t>
            </a:r>
            <a:r>
              <a:rPr lang="en-US" sz="3200" dirty="0">
                <a:latin typeface="Times New Roman" pitchFamily="18" charset="0"/>
              </a:rPr>
              <a:t> </a:t>
            </a:r>
            <a:r>
              <a:rPr lang="en-US" sz="3200" dirty="0" err="1">
                <a:latin typeface="Times New Roman" pitchFamily="18" charset="0"/>
              </a:rPr>
              <a:t>lưỡi</a:t>
            </a:r>
            <a:r>
              <a:rPr lang="en-US" sz="3200" dirty="0">
                <a:latin typeface="Times New Roman" pitchFamily="18" charset="0"/>
              </a:rPr>
              <a:t> </a:t>
            </a:r>
            <a:r>
              <a:rPr lang="en-US" sz="3200" dirty="0" err="1">
                <a:latin typeface="Times New Roman" pitchFamily="18" charset="0"/>
              </a:rPr>
              <a:t>gươm</a:t>
            </a:r>
            <a:r>
              <a:rPr lang="en-US" sz="3200" dirty="0">
                <a:latin typeface="Times New Roman" pitchFamily="18" charset="0"/>
              </a:rPr>
              <a:t>!</a:t>
            </a:r>
          </a:p>
        </p:txBody>
      </p:sp>
      <p:sp>
        <p:nvSpPr>
          <p:cNvPr id="32" name="Text Box 26"/>
          <p:cNvSpPr txBox="1">
            <a:spLocks noChangeArrowheads="1"/>
          </p:cNvSpPr>
          <p:nvPr/>
        </p:nvSpPr>
        <p:spPr bwMode="auto">
          <a:xfrm>
            <a:off x="7243929" y="3116237"/>
            <a:ext cx="2743200" cy="584775"/>
          </a:xfrm>
          <a:prstGeom prst="rect">
            <a:avLst/>
          </a:prstGeom>
          <a:noFill/>
          <a:ln w="9525">
            <a:noFill/>
            <a:miter lim="800000"/>
            <a:headEnd/>
            <a:tailEnd/>
          </a:ln>
        </p:spPr>
        <p:txBody>
          <a:bodyPr>
            <a:spAutoFit/>
          </a:bodyPr>
          <a:lstStyle/>
          <a:p>
            <a:pPr>
              <a:spcBef>
                <a:spcPct val="50000"/>
              </a:spcBef>
            </a:pPr>
            <a:r>
              <a:rPr lang="en-US" sz="3200" dirty="0">
                <a:latin typeface="Times New Roman" pitchFamily="18" charset="0"/>
                <a:sym typeface="Wingdings" pitchFamily="2" charset="2"/>
              </a:rPr>
              <a:t></a:t>
            </a:r>
            <a:r>
              <a:rPr lang="en-US" sz="3200" dirty="0">
                <a:latin typeface="Times New Roman" pitchFamily="18" charset="0"/>
              </a:rPr>
              <a:t> </a:t>
            </a:r>
            <a:r>
              <a:rPr lang="en-US" sz="3200" dirty="0" err="1">
                <a:solidFill>
                  <a:srgbClr val="FF3300"/>
                </a:solidFill>
                <a:latin typeface="Times New Roman" pitchFamily="18" charset="0"/>
              </a:rPr>
              <a:t>Vui</a:t>
            </a:r>
            <a:r>
              <a:rPr lang="en-US" sz="3200" dirty="0">
                <a:solidFill>
                  <a:srgbClr val="FF3300"/>
                </a:solidFill>
                <a:latin typeface="Times New Roman" pitchFamily="18" charset="0"/>
              </a:rPr>
              <a:t> </a:t>
            </a:r>
            <a:r>
              <a:rPr lang="en-US" sz="3200" dirty="0" err="1">
                <a:solidFill>
                  <a:srgbClr val="FF3300"/>
                </a:solidFill>
                <a:latin typeface="Times New Roman" pitchFamily="18" charset="0"/>
              </a:rPr>
              <a:t>mừng</a:t>
            </a:r>
            <a:endParaRPr lang="en-US" sz="3200" dirty="0">
              <a:latin typeface="Times New Roman" pitchFamily="18" charset="0"/>
            </a:endParaRPr>
          </a:p>
        </p:txBody>
      </p:sp>
      <p:sp>
        <p:nvSpPr>
          <p:cNvPr id="33" name="Text Box 27"/>
          <p:cNvSpPr txBox="1">
            <a:spLocks noChangeArrowheads="1"/>
          </p:cNvSpPr>
          <p:nvPr/>
        </p:nvSpPr>
        <p:spPr bwMode="auto">
          <a:xfrm>
            <a:off x="1117600" y="3505201"/>
            <a:ext cx="6400800" cy="366713"/>
          </a:xfrm>
          <a:prstGeom prst="rect">
            <a:avLst/>
          </a:prstGeom>
          <a:noFill/>
          <a:ln w="9525">
            <a:noFill/>
            <a:miter lim="800000"/>
            <a:headEnd/>
            <a:tailEnd/>
          </a:ln>
        </p:spPr>
        <p:txBody>
          <a:bodyPr>
            <a:spAutoFit/>
          </a:bodyPr>
          <a:lstStyle/>
          <a:p>
            <a:pPr>
              <a:spcBef>
                <a:spcPct val="50000"/>
              </a:spcBef>
            </a:pPr>
            <a:endParaRPr lang="en-US"/>
          </a:p>
        </p:txBody>
      </p:sp>
      <p:sp>
        <p:nvSpPr>
          <p:cNvPr id="34" name="Text Box 28"/>
          <p:cNvSpPr txBox="1">
            <a:spLocks noChangeArrowheads="1"/>
          </p:cNvSpPr>
          <p:nvPr/>
        </p:nvSpPr>
        <p:spPr bwMode="auto">
          <a:xfrm>
            <a:off x="1170674" y="4209949"/>
            <a:ext cx="9924955" cy="2031325"/>
          </a:xfrm>
          <a:prstGeom prst="rect">
            <a:avLst/>
          </a:prstGeom>
          <a:noFill/>
          <a:ln w="9525">
            <a:noFill/>
            <a:miter lim="800000"/>
            <a:headEnd/>
            <a:tailEnd/>
          </a:ln>
        </p:spPr>
        <p:txBody>
          <a:bodyPr wrap="square">
            <a:spAutoFit/>
          </a:bodyPr>
          <a:lstStyle/>
          <a:p>
            <a:pPr marL="457200" indent="-457200" algn="just" eaLnBrk="1" hangingPunct="1">
              <a:spcBef>
                <a:spcPct val="50000"/>
              </a:spcBef>
              <a:buFont typeface="Wingdings"/>
              <a:buChar char="à"/>
            </a:pPr>
            <a:r>
              <a:rPr lang="en-US" sz="2800">
                <a:solidFill>
                  <a:srgbClr val="0000FF"/>
                </a:solidFill>
                <a:latin typeface="Times New Roman" pitchFamily="18" charset="0"/>
                <a:cs typeface="Times New Roman" pitchFamily="18" charset="0"/>
              </a:rPr>
              <a:t>Câu </a:t>
            </a:r>
            <a:r>
              <a:rPr lang="en-US" sz="2800" dirty="0" err="1">
                <a:solidFill>
                  <a:srgbClr val="0000FF"/>
                </a:solidFill>
                <a:latin typeface="Times New Roman" pitchFamily="18" charset="0"/>
                <a:cs typeface="Times New Roman" pitchFamily="18" charset="0"/>
              </a:rPr>
              <a:t>cảm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xúc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dạng</a:t>
            </a:r>
            <a:r>
              <a:rPr lang="en-US" sz="2800" dirty="0">
                <a:solidFill>
                  <a:srgbClr val="0000FF"/>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hào</a:t>
            </a:r>
            <a:r>
              <a:rPr lang="en-US" sz="2800" dirty="0">
                <a:latin typeface="Times New Roman" pitchFamily="18" charset="0"/>
                <a:cs typeface="Times New Roman" pitchFamily="18" charset="0"/>
              </a:rPr>
              <a:t>, sung </a:t>
            </a:r>
            <a:r>
              <a:rPr lang="en-US" sz="2800" dirty="0" err="1">
                <a:latin typeface="Times New Roman" pitchFamily="18" charset="0"/>
                <a:cs typeface="Times New Roman" pitchFamily="18" charset="0"/>
              </a:rPr>
              <a:t>sướng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móc</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 </a:t>
            </a:r>
          </a:p>
          <a:p>
            <a:pPr algn="just" eaLnBrk="1" hangingPunct="1">
              <a:spcBef>
                <a:spcPct val="50000"/>
              </a:spcBef>
            </a:pPr>
            <a:r>
              <a:rPr lang="en-US" sz="2800">
                <a:latin typeface="Times New Roman" pitchFamily="18" charset="0"/>
                <a:cs typeface="Times New Roman" pitchFamily="18" charset="0"/>
              </a:rPr>
              <a:t>-&gt;Việc </a:t>
            </a:r>
            <a:r>
              <a:rPr lang="en-US" sz="2800" dirty="0" err="1">
                <a:latin typeface="Times New Roman" pitchFamily="18" charset="0"/>
                <a:cs typeface="Times New Roman" pitchFamily="18" charset="0"/>
              </a:rPr>
              <a:t>xác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edge">
                                      <p:cBhvr>
                                        <p:cTn id="7" dur="2000"/>
                                        <p:tgtEl>
                                          <p:spTgt spid="2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edge">
                                      <p:cBhvr>
                                        <p:cTn id="10" dur="2000"/>
                                        <p:tgtEl>
                                          <p:spTgt spid="29"/>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edge">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linds(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linds(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linds(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heel(4)">
                                      <p:cBhvr>
                                        <p:cTn id="3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nvGrpSpPr>
          <p:cNvPr id="26" name="组合 23"/>
          <p:cNvGrpSpPr/>
          <p:nvPr/>
        </p:nvGrpSpPr>
        <p:grpSpPr>
          <a:xfrm>
            <a:off x="584171" y="838484"/>
            <a:ext cx="3810400" cy="4948167"/>
            <a:chOff x="1655584" y="776653"/>
            <a:chExt cx="3919989" cy="4872483"/>
          </a:xfrm>
        </p:grpSpPr>
        <p:pic>
          <p:nvPicPr>
            <p:cNvPr id="27"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584" y="776653"/>
              <a:ext cx="3919988" cy="4872483"/>
            </a:xfrm>
            <a:prstGeom prst="rect">
              <a:avLst/>
            </a:prstGeom>
          </p:spPr>
        </p:pic>
        <p:sp>
          <p:nvSpPr>
            <p:cNvPr id="28" name="Rectangle 8"/>
            <p:cNvSpPr/>
            <p:nvPr/>
          </p:nvSpPr>
          <p:spPr>
            <a:xfrm>
              <a:off x="3290896" y="3395282"/>
              <a:ext cx="2284677" cy="515217"/>
            </a:xfrm>
            <a:prstGeom prst="rect">
              <a:avLst/>
            </a:prstGeom>
            <a:noFill/>
            <a:ln w="9525">
              <a:noFill/>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u="sng" dirty="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2. Ghi nhớ:</a:t>
              </a:r>
            </a:p>
          </p:txBody>
        </p:sp>
      </p:grpSp>
      <p:sp>
        <p:nvSpPr>
          <p:cNvPr id="29" name="椭圆 19"/>
          <p:cNvSpPr/>
          <p:nvPr/>
        </p:nvSpPr>
        <p:spPr>
          <a:xfrm>
            <a:off x="4394570" y="1352816"/>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
        <p:nvSpPr>
          <p:cNvPr id="30" name="TextBox 29"/>
          <p:cNvSpPr txBox="1"/>
          <p:nvPr/>
        </p:nvSpPr>
        <p:spPr>
          <a:xfrm>
            <a:off x="5308972" y="791571"/>
            <a:ext cx="6018670" cy="1815882"/>
          </a:xfrm>
          <a:prstGeom prst="rect">
            <a:avLst/>
          </a:prstGeom>
          <a:noFill/>
        </p:spPr>
        <p:txBody>
          <a:bodyPr wrap="square" rtlCol="0">
            <a:spAutoFit/>
          </a:bodyPr>
          <a:lstStyle/>
          <a:p>
            <a:pPr algn="just"/>
            <a:r>
              <a:rPr lang="en-US" altLang="en-US" sz="2800" b="1" dirty="0" err="1">
                <a:solidFill>
                  <a:srgbClr val="0070C0"/>
                </a:solidFill>
                <a:latin typeface="Times New Roman" pitchFamily="18" charset="0"/>
              </a:rPr>
              <a:t>Câu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thán</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là</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câu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dùng</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để</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bộc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lộ</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trực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tiếp</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tình</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xúc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của</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người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nói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người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viết</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đối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với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người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sự</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vật</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sự</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việc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được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nói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tới</a:t>
            </a:r>
            <a:r>
              <a:rPr lang="en-US" altLang="en-US" sz="2800" b="1" dirty="0">
                <a:solidFill>
                  <a:srgbClr val="0070C0"/>
                </a:solidFill>
                <a:latin typeface="Times New Roman" pitchFamily="18" charset="0"/>
              </a:rPr>
              <a:t>.                       </a:t>
            </a:r>
          </a:p>
        </p:txBody>
      </p:sp>
      <p:sp>
        <p:nvSpPr>
          <p:cNvPr id="31" name="椭圆 19"/>
          <p:cNvSpPr/>
          <p:nvPr/>
        </p:nvSpPr>
        <p:spPr>
          <a:xfrm>
            <a:off x="4410492" y="3497788"/>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
        <p:nvSpPr>
          <p:cNvPr id="32" name="TextBox 31"/>
          <p:cNvSpPr txBox="1"/>
          <p:nvPr/>
        </p:nvSpPr>
        <p:spPr>
          <a:xfrm>
            <a:off x="5324894" y="2963839"/>
            <a:ext cx="5907214" cy="1815882"/>
          </a:xfrm>
          <a:prstGeom prst="rect">
            <a:avLst/>
          </a:prstGeom>
          <a:noFill/>
        </p:spPr>
        <p:txBody>
          <a:bodyPr wrap="square" rtlCol="0">
            <a:spAutoFit/>
          </a:bodyPr>
          <a:lstStyle/>
          <a:p>
            <a:pPr algn="just"/>
            <a:r>
              <a:rPr lang="en-US" altLang="en-US" sz="2800" b="1" dirty="0" err="1">
                <a:solidFill>
                  <a:srgbClr val="0070C0"/>
                </a:solidFill>
                <a:latin typeface="Times New Roman" pitchFamily="18" charset="0"/>
              </a:rPr>
              <a:t>Câu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thán</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được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cấu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tạo</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nhờ</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những</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từ</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ngữ</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thán</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như</a:t>
            </a:r>
            <a:r>
              <a:rPr lang="en-US" altLang="en-US" sz="2800" b="1" dirty="0">
                <a:solidFill>
                  <a:srgbClr val="0070C0"/>
                </a:solidFill>
                <a:latin typeface="Times New Roman" pitchFamily="18" charset="0"/>
              </a:rPr>
              <a:t>: </a:t>
            </a:r>
            <a:r>
              <a:rPr lang="en-US" altLang="en-US" sz="2800" b="1" i="1" dirty="0" err="1">
                <a:latin typeface="Times New Roman" pitchFamily="18" charset="0"/>
              </a:rPr>
              <a:t>ôi</a:t>
            </a:r>
            <a:r>
              <a:rPr lang="en-US" altLang="en-US" sz="2800" b="1" i="1" dirty="0">
                <a:latin typeface="Times New Roman" pitchFamily="18" charset="0"/>
              </a:rPr>
              <a:t>, than </a:t>
            </a:r>
            <a:r>
              <a:rPr lang="en-US" altLang="en-US" sz="2800" b="1" i="1" dirty="0" err="1">
                <a:latin typeface="Times New Roman" pitchFamily="18" charset="0"/>
              </a:rPr>
              <a:t>ôi</a:t>
            </a:r>
            <a:r>
              <a:rPr lang="en-US" altLang="en-US" sz="2800" b="1" i="1" dirty="0">
                <a:latin typeface="Times New Roman" pitchFamily="18" charset="0"/>
              </a:rPr>
              <a:t>, </a:t>
            </a:r>
            <a:r>
              <a:rPr lang="en-US" altLang="en-US" sz="2800" b="1" i="1" dirty="0" err="1">
                <a:latin typeface="Times New Roman" pitchFamily="18" charset="0"/>
              </a:rPr>
              <a:t>hỡi</a:t>
            </a:r>
            <a:r>
              <a:rPr lang="en-US" altLang="en-US" sz="2800" b="1" i="1" dirty="0">
                <a:latin typeface="Times New Roman" pitchFamily="18" charset="0"/>
              </a:rPr>
              <a:t> </a:t>
            </a:r>
            <a:r>
              <a:rPr lang="en-US" altLang="en-US" sz="2800" b="1" i="1" dirty="0" err="1">
                <a:latin typeface="Times New Roman" pitchFamily="18" charset="0"/>
              </a:rPr>
              <a:t>ơi</a:t>
            </a:r>
            <a:r>
              <a:rPr lang="en-US" altLang="en-US" sz="2800" b="1" i="1" dirty="0">
                <a:latin typeface="Times New Roman" pitchFamily="18" charset="0"/>
              </a:rPr>
              <a:t>, </a:t>
            </a:r>
            <a:r>
              <a:rPr lang="en-US" altLang="en-US" sz="2800" b="1" i="1" dirty="0" err="1">
                <a:latin typeface="Times New Roman" pitchFamily="18" charset="0"/>
              </a:rPr>
              <a:t>chao</a:t>
            </a:r>
            <a:r>
              <a:rPr lang="en-US" altLang="en-US" sz="2800" b="1" i="1" dirty="0">
                <a:latin typeface="Times New Roman" pitchFamily="18" charset="0"/>
              </a:rPr>
              <a:t> </a:t>
            </a:r>
            <a:r>
              <a:rPr lang="en-US" altLang="en-US" sz="2800" b="1" i="1" dirty="0" err="1">
                <a:latin typeface="Times New Roman" pitchFamily="18" charset="0"/>
              </a:rPr>
              <a:t>ơi</a:t>
            </a:r>
            <a:r>
              <a:rPr lang="en-US" altLang="en-US" sz="2800" b="1" i="1" dirty="0">
                <a:latin typeface="Times New Roman" pitchFamily="18" charset="0"/>
              </a:rPr>
              <a:t> (</a:t>
            </a:r>
            <a:r>
              <a:rPr lang="en-US" altLang="en-US" sz="2800" b="1" i="1" dirty="0" err="1">
                <a:latin typeface="Times New Roman" pitchFamily="18" charset="0"/>
              </a:rPr>
              <a:t>ôi</a:t>
            </a:r>
            <a:r>
              <a:rPr lang="en-US" altLang="en-US" sz="2800" b="1" i="1" dirty="0">
                <a:latin typeface="Times New Roman" pitchFamily="18" charset="0"/>
              </a:rPr>
              <a:t>), </a:t>
            </a:r>
            <a:r>
              <a:rPr lang="en-US" altLang="en-US" sz="2800" b="1" i="1" dirty="0" err="1">
                <a:latin typeface="Times New Roman" pitchFamily="18" charset="0"/>
              </a:rPr>
              <a:t>trời</a:t>
            </a:r>
            <a:r>
              <a:rPr lang="en-US" altLang="en-US" sz="2800" b="1" i="1" dirty="0">
                <a:latin typeface="Times New Roman" pitchFamily="18" charset="0"/>
              </a:rPr>
              <a:t> </a:t>
            </a:r>
            <a:r>
              <a:rPr lang="en-US" altLang="en-US" sz="2800" b="1" i="1" dirty="0" err="1">
                <a:latin typeface="Times New Roman" pitchFamily="18" charset="0"/>
              </a:rPr>
              <a:t>ơi</a:t>
            </a:r>
            <a:r>
              <a:rPr lang="en-US" altLang="en-US" sz="2800" b="1" i="1" dirty="0">
                <a:latin typeface="Times New Roman" pitchFamily="18" charset="0"/>
              </a:rPr>
              <a:t>; </a:t>
            </a:r>
            <a:r>
              <a:rPr lang="en-US" altLang="en-US" sz="2800" b="1" i="1" dirty="0" err="1">
                <a:latin typeface="Times New Roman" pitchFamily="18" charset="0"/>
              </a:rPr>
              <a:t>thay</a:t>
            </a:r>
            <a:r>
              <a:rPr lang="en-US" altLang="en-US" sz="2800" b="1" i="1" dirty="0">
                <a:latin typeface="Times New Roman" pitchFamily="18" charset="0"/>
              </a:rPr>
              <a:t>, </a:t>
            </a:r>
            <a:r>
              <a:rPr lang="en-US" altLang="en-US" sz="2800" b="1" i="1" dirty="0" err="1">
                <a:latin typeface="Times New Roman" pitchFamily="18" charset="0"/>
              </a:rPr>
              <a:t>biết</a:t>
            </a:r>
            <a:r>
              <a:rPr lang="en-US" altLang="en-US" sz="2800" b="1" i="1" dirty="0">
                <a:latin typeface="Times New Roman" pitchFamily="18" charset="0"/>
              </a:rPr>
              <a:t> </a:t>
            </a:r>
            <a:r>
              <a:rPr lang="en-US" altLang="en-US" sz="2800" b="1" i="1" dirty="0" err="1">
                <a:latin typeface="Times New Roman" pitchFamily="18" charset="0"/>
              </a:rPr>
              <a:t>bao</a:t>
            </a:r>
            <a:r>
              <a:rPr lang="en-US" altLang="en-US" sz="2800" b="1" i="1" dirty="0">
                <a:latin typeface="Times New Roman" pitchFamily="18" charset="0"/>
              </a:rPr>
              <a:t>, </a:t>
            </a:r>
            <a:r>
              <a:rPr lang="en-US" altLang="en-US" sz="2800" b="1" i="1" dirty="0" err="1">
                <a:latin typeface="Times New Roman" pitchFamily="18" charset="0"/>
              </a:rPr>
              <a:t>xiết</a:t>
            </a:r>
            <a:r>
              <a:rPr lang="en-US" altLang="en-US" sz="2800" b="1" i="1" dirty="0">
                <a:latin typeface="Times New Roman" pitchFamily="18" charset="0"/>
              </a:rPr>
              <a:t> </a:t>
            </a:r>
            <a:r>
              <a:rPr lang="en-US" altLang="en-US" sz="2800" b="1" i="1" dirty="0" err="1">
                <a:latin typeface="Times New Roman" pitchFamily="18" charset="0"/>
              </a:rPr>
              <a:t>bao</a:t>
            </a:r>
            <a:r>
              <a:rPr lang="en-US" altLang="en-US" sz="2800" b="1" i="1" dirty="0">
                <a:latin typeface="Times New Roman" pitchFamily="18" charset="0"/>
              </a:rPr>
              <a:t>, </a:t>
            </a:r>
            <a:r>
              <a:rPr lang="en-US" altLang="en-US" sz="2800" b="1" i="1" dirty="0" err="1">
                <a:latin typeface="Times New Roman" pitchFamily="18" charset="0"/>
              </a:rPr>
              <a:t>biết</a:t>
            </a:r>
            <a:r>
              <a:rPr lang="en-US" altLang="en-US" sz="2800" b="1" i="1" dirty="0">
                <a:latin typeface="Times New Roman" pitchFamily="18" charset="0"/>
              </a:rPr>
              <a:t> </a:t>
            </a:r>
            <a:r>
              <a:rPr lang="en-US" altLang="en-US" sz="2800" b="1" i="1" dirty="0" err="1">
                <a:latin typeface="Times New Roman" pitchFamily="18" charset="0"/>
              </a:rPr>
              <a:t>chừng</a:t>
            </a:r>
            <a:r>
              <a:rPr lang="en-US" altLang="en-US" sz="2800" b="1" i="1" dirty="0">
                <a:latin typeface="Times New Roman" pitchFamily="18" charset="0"/>
              </a:rPr>
              <a:t> </a:t>
            </a:r>
            <a:r>
              <a:rPr lang="en-US" altLang="en-US" sz="2800" b="1" i="1" dirty="0" err="1">
                <a:latin typeface="Times New Roman" pitchFamily="18" charset="0"/>
              </a:rPr>
              <a:t>nào</a:t>
            </a:r>
            <a:r>
              <a:rPr lang="en-US" altLang="en-US" sz="2800" b="1" i="1" dirty="0">
                <a:latin typeface="Times New Roman" pitchFamily="18" charset="0"/>
              </a:rPr>
              <a:t>,…</a:t>
            </a:r>
            <a:endParaRPr lang="en-US" sz="2800" b="1" i="1" dirty="0">
              <a:latin typeface="Times New Roman" pitchFamily="18" charset="0"/>
              <a:cs typeface="Times New Roman" pitchFamily="18" charset="0"/>
            </a:endParaRPr>
          </a:p>
        </p:txBody>
      </p:sp>
      <p:sp>
        <p:nvSpPr>
          <p:cNvPr id="33" name="TextBox 32"/>
          <p:cNvSpPr txBox="1"/>
          <p:nvPr/>
        </p:nvSpPr>
        <p:spPr>
          <a:xfrm>
            <a:off x="5363569" y="5131804"/>
            <a:ext cx="5759355" cy="954107"/>
          </a:xfrm>
          <a:prstGeom prst="rect">
            <a:avLst/>
          </a:prstGeom>
          <a:noFill/>
        </p:spPr>
        <p:txBody>
          <a:bodyPr wrap="square" rtlCol="0">
            <a:spAutoFit/>
          </a:bodyPr>
          <a:lstStyle/>
          <a:p>
            <a:pPr algn="just"/>
            <a:r>
              <a:rPr lang="en-US" altLang="en-US" sz="2800" b="1" dirty="0" err="1">
                <a:solidFill>
                  <a:srgbClr val="0070C0"/>
                </a:solidFill>
                <a:latin typeface="Times New Roman" pitchFamily="18" charset="0"/>
              </a:rPr>
              <a:t>Khi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viết</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câu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thán</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thường</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kết</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thúc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bằng</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dấu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chấm</a:t>
            </a:r>
            <a:r>
              <a:rPr lang="en-US" altLang="en-US" sz="2800" b="1" dirty="0">
                <a:solidFill>
                  <a:srgbClr val="0070C0"/>
                </a:solidFill>
                <a:latin typeface="Times New Roman" pitchFamily="18" charset="0"/>
              </a:rPr>
              <a:t> than. </a:t>
            </a:r>
          </a:p>
        </p:txBody>
      </p:sp>
      <p:sp>
        <p:nvSpPr>
          <p:cNvPr id="34" name="椭圆 19"/>
          <p:cNvSpPr/>
          <p:nvPr/>
        </p:nvSpPr>
        <p:spPr>
          <a:xfrm>
            <a:off x="4440061" y="5165089"/>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ssolv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p:bldP spid="33" grpId="0"/>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4"/>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TextBox 3"/>
          <p:cNvSpPr txBox="1"/>
          <p:nvPr/>
        </p:nvSpPr>
        <p:spPr>
          <a:xfrm>
            <a:off x="2140297" y="1473946"/>
            <a:ext cx="9009932" cy="1077218"/>
          </a:xfrm>
          <a:prstGeom prst="rect">
            <a:avLst/>
          </a:prstGeom>
          <a:noFill/>
        </p:spPr>
        <p:txBody>
          <a:bodyPr wrap="square" rtlCol="0">
            <a:spAutoFit/>
          </a:bodyPr>
          <a:lstStyle/>
          <a:p>
            <a:pPr algn="just"/>
            <a:r>
              <a:rPr lang="en-US" altLang="en-US" sz="3200" dirty="0" err="1">
                <a:latin typeface="Times New Roman" pitchFamily="18" charset="0"/>
              </a:rPr>
              <a:t>Có</a:t>
            </a:r>
            <a:r>
              <a:rPr lang="en-US" altLang="en-US" sz="3200" dirty="0">
                <a:latin typeface="Times New Roman" pitchFamily="18" charset="0"/>
              </a:rPr>
              <a:t> </a:t>
            </a:r>
            <a:r>
              <a:rPr lang="en-US" altLang="en-US" sz="3200" dirty="0" err="1">
                <a:latin typeface="Times New Roman" pitchFamily="18" charset="0"/>
              </a:rPr>
              <a:t>trường</a:t>
            </a:r>
            <a:r>
              <a:rPr lang="en-US" altLang="en-US" sz="3200" dirty="0">
                <a:latin typeface="Times New Roman" pitchFamily="18" charset="0"/>
              </a:rPr>
              <a:t> </a:t>
            </a:r>
            <a:r>
              <a:rPr lang="en-US" altLang="en-US" sz="3200" dirty="0" err="1">
                <a:latin typeface="Times New Roman" pitchFamily="18" charset="0"/>
              </a:rPr>
              <a:t>hợp</a:t>
            </a:r>
            <a:r>
              <a:rPr lang="en-US" altLang="en-US" sz="3200" dirty="0">
                <a:latin typeface="Times New Roman" pitchFamily="18" charset="0"/>
              </a:rPr>
              <a:t> </a:t>
            </a:r>
            <a:r>
              <a:rPr lang="en-US" altLang="en-US" sz="3200" dirty="0" err="1">
                <a:latin typeface="Times New Roman" pitchFamily="18" charset="0"/>
              </a:rPr>
              <a:t>câu</a:t>
            </a:r>
            <a:r>
              <a:rPr lang="en-US" altLang="en-US" sz="3200" dirty="0">
                <a:latin typeface="Times New Roman" pitchFamily="18" charset="0"/>
              </a:rPr>
              <a:t> </a:t>
            </a:r>
            <a:r>
              <a:rPr lang="en-US" altLang="en-US" sz="3200" dirty="0" err="1">
                <a:latin typeface="Times New Roman" pitchFamily="18" charset="0"/>
              </a:rPr>
              <a:t>cảm</a:t>
            </a:r>
            <a:r>
              <a:rPr lang="en-US" altLang="en-US" sz="3200" dirty="0">
                <a:latin typeface="Times New Roman" pitchFamily="18" charset="0"/>
              </a:rPr>
              <a:t> </a:t>
            </a:r>
            <a:r>
              <a:rPr lang="en-US" altLang="en-US" sz="3200" dirty="0" err="1">
                <a:latin typeface="Times New Roman" pitchFamily="18" charset="0"/>
              </a:rPr>
              <a:t>thán</a:t>
            </a:r>
            <a:r>
              <a:rPr lang="en-US" altLang="en-US" sz="3200" dirty="0">
                <a:latin typeface="Times New Roman" pitchFamily="18" charset="0"/>
              </a:rPr>
              <a:t> </a:t>
            </a:r>
            <a:r>
              <a:rPr lang="en-US" altLang="en-US" sz="3200" dirty="0" err="1">
                <a:latin typeface="Times New Roman" pitchFamily="18" charset="0"/>
              </a:rPr>
              <a:t>được</a:t>
            </a:r>
            <a:r>
              <a:rPr lang="en-US" altLang="en-US" sz="3200" dirty="0">
                <a:latin typeface="Times New Roman" pitchFamily="18" charset="0"/>
              </a:rPr>
              <a:t> </a:t>
            </a:r>
            <a:r>
              <a:rPr lang="en-US" altLang="en-US" sz="3200" dirty="0" err="1">
                <a:latin typeface="Times New Roman" pitchFamily="18" charset="0"/>
              </a:rPr>
              <a:t>kết</a:t>
            </a:r>
            <a:r>
              <a:rPr lang="en-US" altLang="en-US" sz="3200" dirty="0">
                <a:latin typeface="Times New Roman" pitchFamily="18" charset="0"/>
              </a:rPr>
              <a:t> </a:t>
            </a:r>
            <a:r>
              <a:rPr lang="en-US" altLang="en-US" sz="3200" dirty="0" err="1">
                <a:latin typeface="Times New Roman" pitchFamily="18" charset="0"/>
              </a:rPr>
              <a:t>thúc</a:t>
            </a:r>
            <a:r>
              <a:rPr lang="en-US" altLang="en-US" sz="3200" dirty="0">
                <a:latin typeface="Times New Roman" pitchFamily="18" charset="0"/>
              </a:rPr>
              <a:t> </a:t>
            </a:r>
            <a:r>
              <a:rPr lang="en-US" altLang="en-US" sz="3200" dirty="0" err="1">
                <a:latin typeface="Times New Roman" pitchFamily="18" charset="0"/>
              </a:rPr>
              <a:t>bằng</a:t>
            </a:r>
            <a:r>
              <a:rPr lang="en-US" altLang="en-US" sz="3200" dirty="0">
                <a:latin typeface="Times New Roman" pitchFamily="18" charset="0"/>
              </a:rPr>
              <a:t> </a:t>
            </a:r>
            <a:r>
              <a:rPr lang="en-US" altLang="en-US" sz="3200" dirty="0" err="1">
                <a:latin typeface="Times New Roman" pitchFamily="18" charset="0"/>
              </a:rPr>
              <a:t>dấu</a:t>
            </a:r>
            <a:r>
              <a:rPr lang="en-US" altLang="en-US" sz="3200" dirty="0">
                <a:latin typeface="Times New Roman" pitchFamily="18" charset="0"/>
              </a:rPr>
              <a:t> </a:t>
            </a:r>
            <a:r>
              <a:rPr lang="en-US" altLang="en-US" sz="3200" dirty="0" err="1">
                <a:latin typeface="Times New Roman" pitchFamily="18" charset="0"/>
              </a:rPr>
              <a:t>chấm</a:t>
            </a:r>
            <a:r>
              <a:rPr lang="en-US" altLang="en-US" sz="3200" dirty="0">
                <a:latin typeface="Times New Roman" pitchFamily="18" charset="0"/>
              </a:rPr>
              <a:t> </a:t>
            </a:r>
            <a:r>
              <a:rPr lang="en-US" altLang="en-US" sz="3200" dirty="0" err="1">
                <a:latin typeface="Times New Roman" pitchFamily="18" charset="0"/>
              </a:rPr>
              <a:t>hoặc</a:t>
            </a:r>
            <a:r>
              <a:rPr lang="en-US" altLang="en-US" sz="3200" dirty="0">
                <a:latin typeface="Times New Roman" pitchFamily="18" charset="0"/>
              </a:rPr>
              <a:t> </a:t>
            </a:r>
            <a:r>
              <a:rPr lang="en-US" altLang="en-US" sz="3200" dirty="0" err="1">
                <a:latin typeface="Times New Roman" pitchFamily="18" charset="0"/>
              </a:rPr>
              <a:t>dấu</a:t>
            </a:r>
            <a:r>
              <a:rPr lang="en-US" altLang="en-US" sz="3200" dirty="0">
                <a:latin typeface="Times New Roman" pitchFamily="18" charset="0"/>
              </a:rPr>
              <a:t> </a:t>
            </a:r>
            <a:r>
              <a:rPr lang="en-US" altLang="en-US" sz="3200" dirty="0" err="1">
                <a:latin typeface="Times New Roman" pitchFamily="18" charset="0"/>
              </a:rPr>
              <a:t>chấm</a:t>
            </a:r>
            <a:r>
              <a:rPr lang="en-US" altLang="en-US" sz="3200" dirty="0">
                <a:latin typeface="Times New Roman" pitchFamily="18" charset="0"/>
              </a:rPr>
              <a:t> </a:t>
            </a:r>
            <a:r>
              <a:rPr lang="en-US" altLang="en-US" sz="3200" dirty="0" err="1">
                <a:latin typeface="Times New Roman" pitchFamily="18" charset="0"/>
              </a:rPr>
              <a:t>lửng</a:t>
            </a:r>
            <a:r>
              <a:rPr lang="en-US" altLang="en-US" sz="3200" dirty="0">
                <a:latin typeface="Times New Roman" pitchFamily="18" charset="0"/>
              </a:rPr>
              <a:t>.</a:t>
            </a:r>
            <a:endParaRPr lang="en-US" sz="3200" dirty="0">
              <a:latin typeface="Times New Roman" pitchFamily="18" charset="0"/>
              <a:cs typeface="Times New Roman" pitchFamily="18" charset="0"/>
            </a:endParaRPr>
          </a:p>
        </p:txBody>
      </p:sp>
      <p:sp>
        <p:nvSpPr>
          <p:cNvPr id="5" name="TextBox 4"/>
          <p:cNvSpPr txBox="1"/>
          <p:nvPr/>
        </p:nvSpPr>
        <p:spPr>
          <a:xfrm>
            <a:off x="2183642" y="3386908"/>
            <a:ext cx="8857397" cy="1077218"/>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Không phải câu nào chứa dấu chấm than/ từ cảm thán/ bộc lộ cảm xúc cũng là câu cảm thán.</a:t>
            </a:r>
          </a:p>
        </p:txBody>
      </p:sp>
      <p:sp>
        <p:nvSpPr>
          <p:cNvPr id="6" name="TextBox 5"/>
          <p:cNvSpPr txBox="1"/>
          <p:nvPr/>
        </p:nvSpPr>
        <p:spPr>
          <a:xfrm>
            <a:off x="2224581" y="2634008"/>
            <a:ext cx="5944256" cy="523220"/>
          </a:xfrm>
          <a:prstGeom prst="rect">
            <a:avLst/>
          </a:prstGeom>
          <a:noFill/>
        </p:spPr>
        <p:txBody>
          <a:bodyPr wrap="none" rtlCol="0">
            <a:spAutoFit/>
          </a:bodyPr>
          <a:lstStyle/>
          <a:p>
            <a:r>
              <a:rPr lang="en-US" sz="2800" i="1" dirty="0">
                <a:solidFill>
                  <a:srgbClr val="0070C0"/>
                </a:solidFill>
                <a:latin typeface="Times New Roman" pitchFamily="18" charset="0"/>
                <a:cs typeface="Times New Roman" pitchFamily="18" charset="0"/>
              </a:rPr>
              <a:t>VD: </a:t>
            </a:r>
            <a:r>
              <a:rPr lang="en-US" sz="2800" i="1" dirty="0" err="1">
                <a:solidFill>
                  <a:srgbClr val="0070C0"/>
                </a:solidFill>
                <a:latin typeface="Times New Roman" pitchFamily="18" charset="0"/>
              </a:rPr>
              <a:t>Ôi</a:t>
            </a:r>
            <a:r>
              <a:rPr lang="en-US" sz="2800" i="1" dirty="0">
                <a:solidFill>
                  <a:srgbClr val="0070C0"/>
                </a:solidFill>
                <a:latin typeface="Times New Roman" pitchFamily="18" charset="0"/>
              </a:rPr>
              <a:t>, con </a:t>
            </a:r>
            <a:r>
              <a:rPr lang="en-US" sz="2800" i="1" dirty="0" err="1">
                <a:solidFill>
                  <a:srgbClr val="0070C0"/>
                </a:solidFill>
                <a:latin typeface="Times New Roman" pitchFamily="18" charset="0"/>
              </a:rPr>
              <a:t>đã</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cho</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bố</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bất</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ngờ</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quá</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lớn</a:t>
            </a:r>
            <a:r>
              <a:rPr lang="en-US" sz="2800" i="1" dirty="0">
                <a:solidFill>
                  <a:srgbClr val="0070C0"/>
                </a:solidFill>
                <a:latin typeface="Times New Roman" pitchFamily="18" charset="0"/>
              </a:rPr>
              <a:t>.</a:t>
            </a:r>
            <a:r>
              <a:rPr lang="en-US" sz="2800" i="1" dirty="0">
                <a:solidFill>
                  <a:srgbClr val="0070C0"/>
                </a:solidFill>
                <a:latin typeface="Times New Roman" pitchFamily="18" charset="0"/>
                <a:cs typeface="Times New Roman" pitchFamily="18" charset="0"/>
              </a:rPr>
              <a:t> </a:t>
            </a:r>
          </a:p>
        </p:txBody>
      </p:sp>
      <p:pic>
        <p:nvPicPr>
          <p:cNvPr id="8" name="PA_图片 1">
            <a:extLst>
              <a:ext uri="{FF2B5EF4-FFF2-40B4-BE49-F238E27FC236}">
                <a16:creationId xmlns:a16="http://schemas.microsoft.com/office/drawing/2014/main" id="{8E1B1870-48D3-4575-8049-6A383F035132}"/>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t="48571" r="54581" b="17381"/>
          <a:stretch/>
        </p:blipFill>
        <p:spPr>
          <a:xfrm>
            <a:off x="4948455" y="232010"/>
            <a:ext cx="2093790" cy="1271962"/>
          </a:xfrm>
          <a:prstGeom prst="rect">
            <a:avLst/>
          </a:prstGeom>
        </p:spPr>
      </p:pic>
      <p:sp>
        <p:nvSpPr>
          <p:cNvPr id="9" name="TextBox 8"/>
          <p:cNvSpPr txBox="1"/>
          <p:nvPr/>
        </p:nvSpPr>
        <p:spPr>
          <a:xfrm>
            <a:off x="5254421" y="500405"/>
            <a:ext cx="1372492" cy="646331"/>
          </a:xfrm>
          <a:prstGeom prst="rect">
            <a:avLst/>
          </a:prstGeom>
          <a:noFill/>
        </p:spPr>
        <p:txBody>
          <a:bodyPr wrap="none" rtlCol="0">
            <a:spAutoFit/>
          </a:bodyPr>
          <a:lstStyle/>
          <a:p>
            <a:r>
              <a:rPr lang="en-US" sz="3600" b="1" dirty="0" err="1">
                <a:solidFill>
                  <a:srgbClr val="FF0000"/>
                </a:solidFill>
                <a:latin typeface="Times New Roman" pitchFamily="18" charset="0"/>
                <a:cs typeface="Times New Roman" pitchFamily="18" charset="0"/>
              </a:rPr>
              <a:t>Lưu</a:t>
            </a:r>
            <a:r>
              <a:rPr lang="en-US" sz="3600" b="1" dirty="0">
                <a:solidFill>
                  <a:srgbClr val="FF0000"/>
                </a:solidFill>
                <a:latin typeface="Times New Roman" pitchFamily="18" charset="0"/>
                <a:cs typeface="Times New Roman" pitchFamily="18" charset="0"/>
              </a:rPr>
              <a:t> ý</a:t>
            </a:r>
          </a:p>
        </p:txBody>
      </p:sp>
      <p:grpSp>
        <p:nvGrpSpPr>
          <p:cNvPr id="2" name="组合 1"/>
          <p:cNvGrpSpPr/>
          <p:nvPr/>
        </p:nvGrpSpPr>
        <p:grpSpPr>
          <a:xfrm>
            <a:off x="928047" y="1542636"/>
            <a:ext cx="949468" cy="901654"/>
            <a:chOff x="6096000" y="2072604"/>
            <a:chExt cx="1072427" cy="1079919"/>
          </a:xfrm>
        </p:grpSpPr>
        <p:grpSp>
          <p:nvGrpSpPr>
            <p:cNvPr id="7" name="组合 17"/>
            <p:cNvGrpSpPr>
              <a:grpSpLocks noChangeAspect="1"/>
            </p:cNvGrpSpPr>
            <p:nvPr/>
          </p:nvGrpSpPr>
          <p:grpSpPr bwMode="auto">
            <a:xfrm>
              <a:off x="6096000" y="2072604"/>
              <a:ext cx="1072427" cy="1079919"/>
              <a:chOff x="1983909" y="2663640"/>
              <a:chExt cx="1657350" cy="1668463"/>
            </a:xfrm>
            <a:solidFill>
              <a:schemeClr val="accent1"/>
            </a:solidFill>
          </p:grpSpPr>
          <p:sp>
            <p:nvSpPr>
              <p:cNvPr id="15" name="任意多边形: 形状 20"/>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6" name="任意多边形: 形状 21"/>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7" name="任意多边形: 形状 22"/>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任意多边形: 形状 23"/>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grpSp>
        <p:pic>
          <p:nvPicPr>
            <p:cNvPr id="14" name="图片 8"/>
            <p:cNvPicPr>
              <a:picLocks noChangeAspect="1"/>
            </p:cNvPicPr>
            <p:nvPr/>
          </p:nvPicPr>
          <p:blipFill>
            <a:blip r:embed="rId6"/>
            <a:srcRect r="86771"/>
            <a:stretch>
              <a:fillRect/>
            </a:stretch>
          </p:blipFill>
          <p:spPr>
            <a:xfrm>
              <a:off x="6096000" y="2205690"/>
              <a:ext cx="1067157" cy="913868"/>
            </a:xfrm>
            <a:prstGeom prst="rect">
              <a:avLst/>
            </a:prstGeom>
            <a:noFill/>
            <a:ln w="9525">
              <a:noFill/>
            </a:ln>
          </p:spPr>
        </p:pic>
      </p:grpSp>
      <p:grpSp>
        <p:nvGrpSpPr>
          <p:cNvPr id="10" name="组合 1"/>
          <p:cNvGrpSpPr/>
          <p:nvPr/>
        </p:nvGrpSpPr>
        <p:grpSpPr>
          <a:xfrm>
            <a:off x="916672" y="3455598"/>
            <a:ext cx="949468" cy="901654"/>
            <a:chOff x="6096000" y="2072604"/>
            <a:chExt cx="1072427" cy="1079919"/>
          </a:xfrm>
        </p:grpSpPr>
        <p:grpSp>
          <p:nvGrpSpPr>
            <p:cNvPr id="11" name="组合 17"/>
            <p:cNvGrpSpPr>
              <a:grpSpLocks noChangeAspect="1"/>
            </p:cNvGrpSpPr>
            <p:nvPr/>
          </p:nvGrpSpPr>
          <p:grpSpPr bwMode="auto">
            <a:xfrm>
              <a:off x="6096000" y="2072604"/>
              <a:ext cx="1072427" cy="1079919"/>
              <a:chOff x="1983909" y="2663640"/>
              <a:chExt cx="1657350" cy="1668463"/>
            </a:xfrm>
            <a:solidFill>
              <a:schemeClr val="accent1"/>
            </a:solidFill>
          </p:grpSpPr>
          <p:sp>
            <p:nvSpPr>
              <p:cNvPr id="22" name="任意多边形: 形状 20"/>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3" name="任意多边形: 形状 21"/>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4" name="任意多边形: 形状 22"/>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5" name="任意多边形: 形状 23"/>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grpSp>
        <p:pic>
          <p:nvPicPr>
            <p:cNvPr id="21" name="图片 8"/>
            <p:cNvPicPr>
              <a:picLocks noChangeAspect="1"/>
            </p:cNvPicPr>
            <p:nvPr/>
          </p:nvPicPr>
          <p:blipFill>
            <a:blip r:embed="rId6"/>
            <a:srcRect r="86771"/>
            <a:stretch>
              <a:fillRect/>
            </a:stretch>
          </p:blipFill>
          <p:spPr>
            <a:xfrm>
              <a:off x="6096000" y="2205690"/>
              <a:ext cx="1067157" cy="913868"/>
            </a:xfrm>
            <a:prstGeom prst="rect">
              <a:avLst/>
            </a:prstGeom>
            <a:noFill/>
            <a:ln w="9525">
              <a:noFill/>
            </a:ln>
          </p:spPr>
        </p:pic>
      </p:grpSp>
      <p:sp>
        <p:nvSpPr>
          <p:cNvPr id="26" name="TextBox 25"/>
          <p:cNvSpPr txBox="1"/>
          <p:nvPr/>
        </p:nvSpPr>
        <p:spPr>
          <a:xfrm>
            <a:off x="2295095" y="4642499"/>
            <a:ext cx="4318811" cy="523220"/>
          </a:xfrm>
          <a:prstGeom prst="rect">
            <a:avLst/>
          </a:prstGeom>
          <a:noFill/>
        </p:spPr>
        <p:txBody>
          <a:bodyPr wrap="none" rtlCol="0">
            <a:spAutoFit/>
          </a:bodyPr>
          <a:lstStyle/>
          <a:p>
            <a:r>
              <a:rPr lang="en-US" sz="2800" i="1" dirty="0">
                <a:solidFill>
                  <a:srgbClr val="0070C0"/>
                </a:solidFill>
                <a:latin typeface="Times New Roman" pitchFamily="18" charset="0"/>
                <a:cs typeface="Times New Roman" pitchFamily="18" charset="0"/>
              </a:rPr>
              <a:t>VD</a:t>
            </a:r>
            <a:r>
              <a:rPr lang="en-US" sz="2800" i="1">
                <a:solidFill>
                  <a:srgbClr val="0070C0"/>
                </a:solidFill>
                <a:latin typeface="Times New Roman" pitchFamily="18" charset="0"/>
                <a:cs typeface="Times New Roman" pitchFamily="18" charset="0"/>
              </a:rPr>
              <a:t>: - Một </a:t>
            </a:r>
            <a:r>
              <a:rPr lang="en-US" sz="2800" i="1" dirty="0" err="1">
                <a:solidFill>
                  <a:srgbClr val="0070C0"/>
                </a:solidFill>
                <a:latin typeface="Times New Roman" pitchFamily="18" charset="0"/>
                <a:cs typeface="Times New Roman" pitchFamily="18" charset="0"/>
              </a:rPr>
              <a:t>người</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như</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thế</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ấy</a:t>
            </a:r>
            <a:r>
              <a:rPr lang="en-US" sz="2800" i="1" dirty="0">
                <a:solidFill>
                  <a:srgbClr val="0070C0"/>
                </a:solidFill>
                <a:latin typeface="Times New Roman" pitchFamily="18" charset="0"/>
                <a:cs typeface="Times New Roman" pitchFamily="18" charset="0"/>
              </a:rPr>
              <a:t>!</a:t>
            </a:r>
          </a:p>
        </p:txBody>
      </p:sp>
      <p:sp>
        <p:nvSpPr>
          <p:cNvPr id="28" name="Text Box 5"/>
          <p:cNvSpPr txBox="1">
            <a:spLocks noChangeArrowheads="1"/>
          </p:cNvSpPr>
          <p:nvPr/>
        </p:nvSpPr>
        <p:spPr bwMode="auto">
          <a:xfrm>
            <a:off x="2944883" y="5233914"/>
            <a:ext cx="8432800" cy="523220"/>
          </a:xfrm>
          <a:prstGeom prst="rect">
            <a:avLst/>
          </a:prstGeom>
          <a:noFill/>
          <a:ln w="9525">
            <a:noFill/>
            <a:miter lim="800000"/>
            <a:headEnd/>
            <a:tailEnd/>
          </a:ln>
        </p:spPr>
        <p:txBody>
          <a:bodyPr>
            <a:spAutoFit/>
          </a:bodyPr>
          <a:lstStyle/>
          <a:p>
            <a:pPr>
              <a:spcBef>
                <a:spcPct val="50000"/>
              </a:spcBef>
            </a:pPr>
            <a:r>
              <a:rPr lang="en-US" sz="2800" i="1">
                <a:solidFill>
                  <a:srgbClr val="0070C0"/>
                </a:solidFill>
                <a:latin typeface="Times New Roman" pitchFamily="18" charset="0"/>
              </a:rPr>
              <a:t>- Có </a:t>
            </a:r>
            <a:r>
              <a:rPr lang="en-US" sz="2800" i="1" u="sng" dirty="0" err="1">
                <a:solidFill>
                  <a:srgbClr val="0070C0"/>
                </a:solidFill>
                <a:latin typeface="Times New Roman" pitchFamily="18" charset="0"/>
              </a:rPr>
              <a:t>biết</a:t>
            </a:r>
            <a:r>
              <a:rPr lang="en-US" sz="2800" i="1" u="sng" dirty="0">
                <a:solidFill>
                  <a:srgbClr val="0070C0"/>
                </a:solidFill>
                <a:latin typeface="Times New Roman" pitchFamily="18" charset="0"/>
              </a:rPr>
              <a:t> </a:t>
            </a:r>
            <a:r>
              <a:rPr lang="en-US" sz="2800" i="1" u="sng" dirty="0" err="1">
                <a:solidFill>
                  <a:srgbClr val="0070C0"/>
                </a:solidFill>
                <a:latin typeface="Times New Roman" pitchFamily="18" charset="0"/>
              </a:rPr>
              <a:t>bao</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người</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đã</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ra</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trận</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và</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mãi</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mãi</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không</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trở</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về</a:t>
            </a:r>
            <a:r>
              <a:rPr lang="en-US" sz="2800" i="1" dirty="0">
                <a:solidFill>
                  <a:srgbClr val="0070C0"/>
                </a:solidFill>
                <a:latin typeface="Times New Roman" pitchFamily="18" charset="0"/>
              </a:rPr>
              <a:t>.</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from="(-#ppt_w/2)" to="(#ppt_x)" calcmode="lin" valueType="num">
                                      <p:cBhvr>
                                        <p:cTn id="29" dur="600" fill="hold">
                                          <p:stCondLst>
                                            <p:cond delay="0"/>
                                          </p:stCondLst>
                                        </p:cTn>
                                        <p:tgtEl>
                                          <p:spTgt spid="6"/>
                                        </p:tgtEl>
                                        <p:attrNameLst>
                                          <p:attrName>ppt_x</p:attrName>
                                        </p:attrNameLst>
                                      </p:cBhvr>
                                    </p:anim>
                                    <p:anim from="0" to="-1.0" calcmode="lin" valueType="num">
                                      <p:cBhvr>
                                        <p:cTn id="30" dur="200" decel="50000" autoRev="1" fill="hold">
                                          <p:stCondLst>
                                            <p:cond delay="600"/>
                                          </p:stCondLst>
                                        </p:cTn>
                                        <p:tgtEl>
                                          <p:spTgt spid="6"/>
                                        </p:tgtEl>
                                        <p:attrNameLst>
                                          <p:attrName>xshear</p:attrName>
                                        </p:attrNameLst>
                                      </p:cBhvr>
                                    </p:anim>
                                    <p:animScale>
                                      <p:cBhvr>
                                        <p:cTn id="31" dur="200" decel="100000" autoRev="1" fill="hold">
                                          <p:stCondLst>
                                            <p:cond delay="600"/>
                                          </p:stCondLst>
                                        </p:cTn>
                                        <p:tgtEl>
                                          <p:spTgt spid="6"/>
                                        </p:tgtEl>
                                      </p:cBhvr>
                                      <p:from x="100000" y="100000"/>
                                      <p:to x="80000" y="100000"/>
                                    </p:animScale>
                                    <p:anim by="(#ppt_h/3+#ppt_w*0.1)" calcmode="lin" valueType="num">
                                      <p:cBhvr additive="sum">
                                        <p:cTn id="32" dur="200" decel="100000" autoRev="1" fill="hold">
                                          <p:stCondLst>
                                            <p:cond delay="600"/>
                                          </p:stCondLst>
                                        </p:cTn>
                                        <p:tgtEl>
                                          <p:spTgt spid="6"/>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34"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from="(-#ppt_w/2)" to="(#ppt_x)" calcmode="lin" valueType="num">
                                      <p:cBhvr>
                                        <p:cTn id="45" dur="600" fill="hold">
                                          <p:stCondLst>
                                            <p:cond delay="0"/>
                                          </p:stCondLst>
                                        </p:cTn>
                                        <p:tgtEl>
                                          <p:spTgt spid="26"/>
                                        </p:tgtEl>
                                        <p:attrNameLst>
                                          <p:attrName>ppt_x</p:attrName>
                                        </p:attrNameLst>
                                      </p:cBhvr>
                                    </p:anim>
                                    <p:anim from="0" to="-1.0" calcmode="lin" valueType="num">
                                      <p:cBhvr>
                                        <p:cTn id="46" dur="200" decel="50000" autoRev="1" fill="hold">
                                          <p:stCondLst>
                                            <p:cond delay="600"/>
                                          </p:stCondLst>
                                        </p:cTn>
                                        <p:tgtEl>
                                          <p:spTgt spid="26"/>
                                        </p:tgtEl>
                                        <p:attrNameLst>
                                          <p:attrName>xshear</p:attrName>
                                        </p:attrNameLst>
                                      </p:cBhvr>
                                    </p:anim>
                                    <p:animScale>
                                      <p:cBhvr>
                                        <p:cTn id="47" dur="200" decel="100000" autoRev="1" fill="hold">
                                          <p:stCondLst>
                                            <p:cond delay="600"/>
                                          </p:stCondLst>
                                        </p:cTn>
                                        <p:tgtEl>
                                          <p:spTgt spid="26"/>
                                        </p:tgtEl>
                                      </p:cBhvr>
                                      <p:from x="100000" y="100000"/>
                                      <p:to x="80000" y="100000"/>
                                    </p:animScale>
                                    <p:anim by="(#ppt_h/3+#ppt_w*0.1)" calcmode="lin" valueType="num">
                                      <p:cBhvr additive="sum">
                                        <p:cTn id="48" dur="200" decel="100000" autoRev="1" fill="hold">
                                          <p:stCondLst>
                                            <p:cond delay="600"/>
                                          </p:stCondLst>
                                        </p:cTn>
                                        <p:tgtEl>
                                          <p:spTgt spid="26"/>
                                        </p:tgtEl>
                                        <p:attrNameLst>
                                          <p:attrName>ppt_x</p:attrName>
                                        </p:attrNameLst>
                                      </p:cBhvr>
                                    </p:anim>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edge">
                                      <p:cBhvr>
                                        <p:cTn id="5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891" y="1241947"/>
            <a:ext cx="5927045" cy="4339988"/>
          </a:xfrm>
          <a:prstGeom prst="rect">
            <a:avLst/>
          </a:prstGeom>
        </p:spPr>
      </p:pic>
      <p:sp>
        <p:nvSpPr>
          <p:cNvPr id="5" name="10"/>
          <p:cNvSpPr txBox="1"/>
          <p:nvPr/>
        </p:nvSpPr>
        <p:spPr>
          <a:xfrm>
            <a:off x="1859603" y="1312035"/>
            <a:ext cx="3041852" cy="677104"/>
          </a:xfrm>
          <a:prstGeom prst="rect">
            <a:avLst/>
          </a:prstGeom>
          <a:noFill/>
        </p:spPr>
        <p:txBody>
          <a:bodyPr wrap="none" lIns="121917" tIns="60958" rIns="121917" bIns="60958" rtlCol="0">
            <a:spAutoFit/>
          </a:bodyPr>
          <a:lstStyle/>
          <a:p>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Bài</a:t>
            </a:r>
            <a:r>
              <a:rPr lang="en-US" altLang="zh-CN" sz="36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tập</a:t>
            </a:r>
            <a:r>
              <a:rPr lang="en-US" altLang="zh-CN" sz="36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nhanh</a:t>
            </a:r>
            <a:endParaRPr lang="zh-CN" altLang="en-US" sz="36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6" name="Rectangle 5"/>
          <p:cNvSpPr/>
          <p:nvPr/>
        </p:nvSpPr>
        <p:spPr>
          <a:xfrm>
            <a:off x="1110013" y="2643325"/>
            <a:ext cx="4703924" cy="2062103"/>
          </a:xfrm>
          <a:prstGeom prst="rect">
            <a:avLst/>
          </a:prstGeom>
        </p:spPr>
        <p:txBody>
          <a:bodyPr wrap="square">
            <a:spAutoFit/>
          </a:bodyPr>
          <a:lstStyle/>
          <a:p>
            <a:pPr algn="ctr"/>
            <a:r>
              <a:rPr lang="en-US" altLang="en-US" sz="3200" b="1" dirty="0" err="1">
                <a:latin typeface="Times New Roman" pitchFamily="18" charset="0"/>
                <a:cs typeface="Times New Roman" pitchFamily="18" charset="0"/>
              </a:rPr>
              <a:t>Hãy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thêm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các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từ</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ngữ</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cảm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thán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và</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dấu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chấm</a:t>
            </a:r>
            <a:r>
              <a:rPr lang="en-US" altLang="en-US" sz="3200" b="1" dirty="0">
                <a:latin typeface="Times New Roman" pitchFamily="18" charset="0"/>
                <a:cs typeface="Times New Roman" pitchFamily="18" charset="0"/>
              </a:rPr>
              <a:t> than </a:t>
            </a:r>
            <a:r>
              <a:rPr lang="en-US" altLang="en-US" sz="3200" b="1" dirty="0" err="1">
                <a:latin typeface="Times New Roman" pitchFamily="18" charset="0"/>
                <a:cs typeface="Times New Roman" pitchFamily="18" charset="0"/>
              </a:rPr>
              <a:t>để</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chuyển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đổi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các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câu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sau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thành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câu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cảm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thán</a:t>
            </a:r>
            <a:r>
              <a:rPr lang="en-US" altLang="en-US" sz="3200" b="1" dirty="0">
                <a:latin typeface="Times New Roman" pitchFamily="18" charset="0"/>
                <a:cs typeface="Times New Roman" pitchFamily="18" charset="0"/>
              </a:rPr>
              <a:t>:</a:t>
            </a:r>
          </a:p>
        </p:txBody>
      </p:sp>
      <p:sp>
        <p:nvSpPr>
          <p:cNvPr id="9" name="Text Box 6"/>
          <p:cNvSpPr txBox="1">
            <a:spLocks noChangeArrowheads="1"/>
          </p:cNvSpPr>
          <p:nvPr/>
        </p:nvSpPr>
        <p:spPr bwMode="auto">
          <a:xfrm>
            <a:off x="7222162" y="1088837"/>
            <a:ext cx="5535083" cy="742511"/>
          </a:xfrm>
          <a:prstGeom prst="rect">
            <a:avLst/>
          </a:prstGeom>
          <a:noFill/>
          <a:ln w="9525">
            <a:noFill/>
            <a:miter lim="800000"/>
            <a:headEnd/>
            <a:tailEnd/>
          </a:ln>
        </p:spPr>
        <p:txBody>
          <a:bodyPr>
            <a:spAutoFit/>
          </a:bodyPr>
          <a:lstStyle/>
          <a:p>
            <a:pPr eaLnBrk="1" hangingPunct="1">
              <a:lnSpc>
                <a:spcPct val="150000"/>
              </a:lnSpc>
            </a:pPr>
            <a:r>
              <a:rPr lang="en-US" altLang="en-US" sz="3200" b="1" dirty="0">
                <a:latin typeface="Times New Roman" pitchFamily="18" charset="0"/>
                <a:cs typeface="Times New Roman" pitchFamily="18" charset="0"/>
              </a:rPr>
              <a:t>a. </a:t>
            </a:r>
            <a:r>
              <a:rPr lang="en-US" altLang="en-US" sz="3200" b="1" dirty="0" err="1">
                <a:latin typeface="Times New Roman" pitchFamily="18" charset="0"/>
                <a:cs typeface="Times New Roman" pitchFamily="18" charset="0"/>
              </a:rPr>
              <a:t>Anh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đến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muộn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quá</a:t>
            </a:r>
            <a:r>
              <a:rPr lang="en-US" altLang="en-US" sz="3200" b="1" dirty="0">
                <a:latin typeface="Times New Roman" pitchFamily="18" charset="0"/>
                <a:cs typeface="Times New Roman" pitchFamily="18" charset="0"/>
              </a:rPr>
              <a:t>.</a:t>
            </a:r>
            <a:endParaRPr lang="en-US" altLang="en-US" sz="3600" b="1" dirty="0">
              <a:solidFill>
                <a:schemeClr val="accent2"/>
              </a:solidFill>
              <a:latin typeface="Times New Roman" pitchFamily="18" charset="0"/>
              <a:cs typeface="Times New Roman" pitchFamily="18" charset="0"/>
            </a:endParaRPr>
          </a:p>
        </p:txBody>
      </p:sp>
      <p:sp>
        <p:nvSpPr>
          <p:cNvPr id="10" name="Text Box 6"/>
          <p:cNvSpPr txBox="1">
            <a:spLocks noChangeArrowheads="1"/>
          </p:cNvSpPr>
          <p:nvPr/>
        </p:nvSpPr>
        <p:spPr bwMode="auto">
          <a:xfrm>
            <a:off x="7224436" y="2633313"/>
            <a:ext cx="5535083" cy="742511"/>
          </a:xfrm>
          <a:prstGeom prst="rect">
            <a:avLst/>
          </a:prstGeom>
          <a:noFill/>
          <a:ln w="9525">
            <a:noFill/>
            <a:miter lim="800000"/>
            <a:headEnd/>
            <a:tailEnd/>
          </a:ln>
        </p:spPr>
        <p:txBody>
          <a:bodyPr>
            <a:spAutoFit/>
          </a:bodyPr>
          <a:lstStyle/>
          <a:p>
            <a:pPr eaLnBrk="1" hangingPunct="1">
              <a:lnSpc>
                <a:spcPct val="150000"/>
              </a:lnSpc>
            </a:pPr>
            <a:r>
              <a:rPr lang="en-US" altLang="en-US" sz="3200" b="1" dirty="0">
                <a:latin typeface="Times New Roman" pitchFamily="18" charset="0"/>
                <a:cs typeface="Times New Roman" pitchFamily="18" charset="0"/>
              </a:rPr>
              <a:t>b. </a:t>
            </a:r>
            <a:r>
              <a:rPr lang="en-US" altLang="en-US" sz="3200" b="1" dirty="0" err="1">
                <a:latin typeface="Times New Roman" pitchFamily="18" charset="0"/>
                <a:cs typeface="Times New Roman" pitchFamily="18" charset="0"/>
              </a:rPr>
              <a:t>Trăng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đêm</a:t>
            </a:r>
            <a:r>
              <a:rPr lang="en-US" altLang="en-US" sz="3200" b="1" dirty="0">
                <a:latin typeface="Times New Roman" pitchFamily="18" charset="0"/>
                <a:cs typeface="Times New Roman" pitchFamily="18" charset="0"/>
              </a:rPr>
              <a:t> nay </a:t>
            </a:r>
            <a:r>
              <a:rPr lang="en-US" altLang="en-US" sz="3200" b="1" dirty="0" err="1">
                <a:latin typeface="Times New Roman" pitchFamily="18" charset="0"/>
                <a:cs typeface="Times New Roman" pitchFamily="18" charset="0"/>
              </a:rPr>
              <a:t>đẹp</a:t>
            </a:r>
            <a:r>
              <a:rPr lang="en-US" altLang="en-US" sz="3200" b="1" dirty="0">
                <a:latin typeface="Times New Roman" pitchFamily="18" charset="0"/>
                <a:cs typeface="Times New Roman" pitchFamily="18" charset="0"/>
              </a:rPr>
              <a:t>.</a:t>
            </a:r>
          </a:p>
        </p:txBody>
      </p:sp>
      <p:sp>
        <p:nvSpPr>
          <p:cNvPr id="11" name="Text Box 6"/>
          <p:cNvSpPr txBox="1">
            <a:spLocks noChangeArrowheads="1"/>
          </p:cNvSpPr>
          <p:nvPr/>
        </p:nvSpPr>
        <p:spPr bwMode="auto">
          <a:xfrm>
            <a:off x="7308597" y="4109541"/>
            <a:ext cx="5535083" cy="823752"/>
          </a:xfrm>
          <a:prstGeom prst="rect">
            <a:avLst/>
          </a:prstGeom>
          <a:noFill/>
          <a:ln w="9525">
            <a:noFill/>
            <a:miter lim="800000"/>
            <a:headEnd/>
            <a:tailEnd/>
          </a:ln>
        </p:spPr>
        <p:txBody>
          <a:bodyPr>
            <a:spAutoFit/>
          </a:bodyPr>
          <a:lstStyle/>
          <a:p>
            <a:pPr eaLnBrk="1" hangingPunct="1">
              <a:lnSpc>
                <a:spcPct val="150000"/>
              </a:lnSpc>
            </a:pPr>
            <a:r>
              <a:rPr lang="en-US" altLang="en-US" sz="3200" b="1" dirty="0">
                <a:latin typeface="Times New Roman" pitchFamily="18" charset="0"/>
                <a:cs typeface="Times New Roman" pitchFamily="18" charset="0"/>
              </a:rPr>
              <a:t>c. </a:t>
            </a:r>
            <a:r>
              <a:rPr lang="en-US" altLang="en-US" sz="3200" b="1" dirty="0" err="1">
                <a:latin typeface="Times New Roman" pitchFamily="18" charset="0"/>
                <a:cs typeface="Times New Roman" pitchFamily="18" charset="0"/>
              </a:rPr>
              <a:t>Chân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tôi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đau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quá</a:t>
            </a:r>
            <a:r>
              <a:rPr lang="en-US" altLang="en-US" sz="3600" b="1" dirty="0">
                <a:latin typeface="Times New Roman" pitchFamily="18" charset="0"/>
                <a:cs typeface="Times New Roman" pitchFamily="18" charset="0"/>
              </a:rPr>
              <a:t>.</a:t>
            </a:r>
            <a:endParaRPr lang="en-US" altLang="en-US" sz="3600" b="1" dirty="0">
              <a:solidFill>
                <a:schemeClr val="accent2"/>
              </a:solidFill>
              <a:latin typeface="Times New Roman" pitchFamily="18" charset="0"/>
              <a:cs typeface="Times New Roman" pitchFamily="18" charset="0"/>
            </a:endParaRPr>
          </a:p>
        </p:txBody>
      </p:sp>
      <p:sp>
        <p:nvSpPr>
          <p:cNvPr id="12" name="Rectangle 4"/>
          <p:cNvSpPr txBox="1">
            <a:spLocks noChangeArrowheads="1"/>
          </p:cNvSpPr>
          <p:nvPr/>
        </p:nvSpPr>
        <p:spPr>
          <a:xfrm>
            <a:off x="6917700" y="1962291"/>
            <a:ext cx="4996786" cy="753613"/>
          </a:xfrm>
          <a:prstGeom prst="rect">
            <a:avLst/>
          </a:prstGeom>
        </p:spPr>
        <p:txBody>
          <a:bodyPr>
            <a:normAutofit/>
          </a:bodyPr>
          <a:lstStyle/>
          <a:p>
            <a:pPr marL="228600" marR="0" lvl="0" indent="-228600" algn="l" defTabSz="914400" rtl="0" eaLnBrk="1" fontAlgn="auto" latinLnBrk="0" hangingPunct="1">
              <a:lnSpc>
                <a:spcPct val="150000"/>
              </a:lnSpc>
              <a:spcBef>
                <a:spcPts val="1000"/>
              </a:spcBef>
              <a:spcAft>
                <a:spcPts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sym typeface="Wingdings" pitchFamily="2" charset="2"/>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Trời</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ơi</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a:t>
            </a:r>
            <a:r>
              <a:rPr kumimoji="0" lang="en-US" altLang="en-US" sz="2800" b="0"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anh</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đến</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muộn</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quá</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a:t>
            </a:r>
          </a:p>
        </p:txBody>
      </p:sp>
      <p:sp>
        <p:nvSpPr>
          <p:cNvPr id="13" name="Rectangle 4"/>
          <p:cNvSpPr txBox="1">
            <a:spLocks noChangeArrowheads="1"/>
          </p:cNvSpPr>
          <p:nvPr/>
        </p:nvSpPr>
        <p:spPr>
          <a:xfrm>
            <a:off x="6888127" y="3534058"/>
            <a:ext cx="5162834" cy="846873"/>
          </a:xfrm>
          <a:prstGeom prst="rect">
            <a:avLst/>
          </a:prstGeom>
        </p:spPr>
        <p:txBody>
          <a:bodyPr>
            <a:normAutofit/>
          </a:bodyPr>
          <a:lstStyle/>
          <a:p>
            <a:pPr marL="228600" marR="0" lvl="0" indent="-228600" algn="l" defTabSz="914400" rtl="0" eaLnBrk="1" fontAlgn="auto" latinLnBrk="0" hangingPunct="1">
              <a:lnSpc>
                <a:spcPct val="150000"/>
              </a:lnSpc>
              <a:spcBef>
                <a:spcPts val="1000"/>
              </a:spcBef>
              <a:spcAft>
                <a:spcPts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sym typeface="Wingdings" pitchFamily="2" charset="2"/>
              </a:rPr>
              <a:t></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Trăng</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đêm</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nay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đẹp</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biết</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bao</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a:t>
            </a:r>
          </a:p>
        </p:txBody>
      </p:sp>
      <p:sp>
        <p:nvSpPr>
          <p:cNvPr id="14" name="Rectangle 4"/>
          <p:cNvSpPr txBox="1">
            <a:spLocks noChangeArrowheads="1"/>
          </p:cNvSpPr>
          <p:nvPr/>
        </p:nvSpPr>
        <p:spPr>
          <a:xfrm>
            <a:off x="6995046" y="5092178"/>
            <a:ext cx="3936811" cy="694472"/>
          </a:xfrm>
          <a:prstGeom prst="rect">
            <a:avLst/>
          </a:prstGeom>
        </p:spPr>
        <p:txBody>
          <a:bodyPr>
            <a:normAutofit/>
          </a:bodyPr>
          <a:lstStyle/>
          <a:p>
            <a:pPr marL="228600" marR="0" lvl="0" indent="-228600" algn="l" defTabSz="914400" rtl="0" eaLnBrk="1" fontAlgn="auto" latinLnBrk="0" hangingPunct="1">
              <a:lnSpc>
                <a:spcPct val="150000"/>
              </a:lnSpc>
              <a:spcBef>
                <a:spcPts val="1000"/>
              </a:spcBef>
              <a:spcAft>
                <a:spcPts val="0"/>
              </a:spcAft>
              <a:buClrTx/>
              <a:buSzTx/>
              <a:buFontTx/>
              <a:buNone/>
              <a:tabLst/>
              <a:defRPr/>
            </a:pPr>
            <a:r>
              <a:rPr lang="en-US" altLang="en-US" sz="2800" b="1" dirty="0">
                <a:solidFill>
                  <a:srgbClr val="0070C0"/>
                </a:solidFill>
                <a:latin typeface="Times New Roman" pitchFamily="18" charset="0"/>
                <a:sym typeface="Wingdings" pitchFamily="2" charset="2"/>
              </a:rPr>
              <a:t></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Ôi</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chân</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tôi</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đau</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quá</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ppt_x</p:attrName>
                                        </p:attrNameLst>
                                      </p:cBhvr>
                                      <p:tavLst>
                                        <p:tav tm="0">
                                          <p:val>
                                            <p:strVal val="#ppt_x-.2"/>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box(in)">
                                      <p:cBhvr>
                                        <p:cTn id="43" dur="500"/>
                                        <p:tgtEl>
                                          <p:spTgt spid="1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box(in)">
                                      <p:cBhvr>
                                        <p:cTn id="48" dur="500"/>
                                        <p:tgtEl>
                                          <p:spTgt spid="1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box(in)">
                                      <p:cBhvr>
                                        <p:cTn id="5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build="p"/>
      <p:bldP spid="13" grpId="0" build="p"/>
      <p:bldP spid="1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5c407e3387dca278e382816eec1a0d2"/>
          <p:cNvPicPr>
            <a:picLocks noChangeAspect="1"/>
          </p:cNvPicPr>
          <p:nvPr/>
        </p:nvPicPr>
        <p:blipFill>
          <a:blip r:embed="rId3"/>
          <a:stretch>
            <a:fillRect/>
          </a:stretch>
        </p:blipFill>
        <p:spPr>
          <a:xfrm>
            <a:off x="102870" y="2477770"/>
            <a:ext cx="11986895" cy="4303395"/>
          </a:xfrm>
          <a:prstGeom prst="rect">
            <a:avLst/>
          </a:prstGeom>
        </p:spPr>
      </p:pic>
      <p:pic>
        <p:nvPicPr>
          <p:cNvPr id="3" name="图片 2" descr="5b7e6729cdfb4"/>
          <p:cNvPicPr>
            <a:picLocks noChangeAspect="1"/>
          </p:cNvPicPr>
          <p:nvPr/>
        </p:nvPicPr>
        <p:blipFill>
          <a:blip r:embed="rId4"/>
          <a:stretch>
            <a:fillRect/>
          </a:stretch>
        </p:blipFill>
        <p:spPr>
          <a:xfrm>
            <a:off x="-2319655" y="-2621915"/>
            <a:ext cx="17860645" cy="13013055"/>
          </a:xfrm>
          <a:prstGeom prst="rect">
            <a:avLst/>
          </a:prstGeom>
        </p:spPr>
      </p:pic>
      <p:pic>
        <p:nvPicPr>
          <p:cNvPr id="4" name="图片 3" descr="5b6ce715ee482"/>
          <p:cNvPicPr>
            <a:picLocks noChangeAspect="1"/>
          </p:cNvPicPr>
          <p:nvPr/>
        </p:nvPicPr>
        <p:blipFill>
          <a:blip r:embed="rId5" cstate="print"/>
          <a:stretch>
            <a:fillRect/>
          </a:stretch>
        </p:blipFill>
        <p:spPr>
          <a:xfrm>
            <a:off x="4102100" y="3671570"/>
            <a:ext cx="4408805" cy="3109595"/>
          </a:xfrm>
          <a:prstGeom prst="rect">
            <a:avLst/>
          </a:prstGeom>
        </p:spPr>
      </p:pic>
      <p:pic>
        <p:nvPicPr>
          <p:cNvPr id="5" name="图片 4" descr="6e3e461d6fe4261ffac34bab182ac1ed"/>
          <p:cNvPicPr>
            <a:picLocks noChangeAspect="1"/>
          </p:cNvPicPr>
          <p:nvPr/>
        </p:nvPicPr>
        <p:blipFill>
          <a:blip r:embed="rId6"/>
          <a:stretch>
            <a:fillRect/>
          </a:stretch>
        </p:blipFill>
        <p:spPr>
          <a:xfrm>
            <a:off x="1811020" y="273050"/>
            <a:ext cx="8569960" cy="4753610"/>
          </a:xfrm>
          <a:prstGeom prst="rect">
            <a:avLst/>
          </a:prstGeom>
        </p:spPr>
      </p:pic>
      <p:sp>
        <p:nvSpPr>
          <p:cNvPr id="17" name="文本框 16"/>
          <p:cNvSpPr txBox="1"/>
          <p:nvPr/>
        </p:nvSpPr>
        <p:spPr>
          <a:xfrm>
            <a:off x="2757919" y="1857641"/>
            <a:ext cx="7109422" cy="1446550"/>
          </a:xfrm>
          <a:prstGeom prst="rect">
            <a:avLst/>
          </a:prstGeom>
          <a:noFill/>
        </p:spPr>
        <p:txBody>
          <a:bodyPr wrap="square" rtlCol="0">
            <a:spAutoFit/>
          </a:bodyPr>
          <a:lstStyle/>
          <a:p>
            <a:pPr algn="ctr"/>
            <a:r>
              <a:rPr lang="en-US" altLang="zh-CN" sz="8800" b="1" dirty="0">
                <a:solidFill>
                  <a:srgbClr val="40749F"/>
                </a:solidFill>
                <a:latin typeface="Times New Roman" pitchFamily="18" charset="0"/>
                <a:ea typeface="★儿童字体——迷你简卡通" panose="03000509000000000000" charset="-122"/>
                <a:cs typeface="Times New Roman" pitchFamily="18" charset="0"/>
              </a:rPr>
              <a:t>II. </a:t>
            </a:r>
            <a:r>
              <a:rPr lang="en-US" altLang="zh-CN" sz="8800" b="1" dirty="0" err="1">
                <a:solidFill>
                  <a:srgbClr val="40749F"/>
                </a:solidFill>
                <a:latin typeface="Times New Roman" pitchFamily="18" charset="0"/>
                <a:ea typeface="★儿童字体——迷你简卡通" panose="03000509000000000000" charset="-122"/>
                <a:cs typeface="Times New Roman" pitchFamily="18" charset="0"/>
              </a:rPr>
              <a:t>Luyện</a:t>
            </a:r>
            <a:r>
              <a:rPr lang="en-US" altLang="zh-CN" sz="88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8800" b="1" dirty="0" err="1">
                <a:solidFill>
                  <a:srgbClr val="40749F"/>
                </a:solidFill>
                <a:latin typeface="Times New Roman" pitchFamily="18" charset="0"/>
                <a:ea typeface="★儿童字体——迷你简卡通" panose="03000509000000000000" charset="-122"/>
                <a:cs typeface="Times New Roman" pitchFamily="18" charset="0"/>
              </a:rPr>
              <a:t>tập</a:t>
            </a:r>
            <a:endParaRPr lang="zh-CN" altLang="en-US" sz="8800" b="1" dirty="0">
              <a:solidFill>
                <a:srgbClr val="40749F"/>
              </a:solidFill>
              <a:latin typeface="Times New Roman" pitchFamily="18" charset="0"/>
              <a:ea typeface="★儿童字体——迷你简卡通" panose="03000509000000000000" charset="-122"/>
              <a:cs typeface="Times New Roman"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36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10"/>
          <p:cNvSpPr txBox="1"/>
          <p:nvPr/>
        </p:nvSpPr>
        <p:spPr>
          <a:xfrm>
            <a:off x="2538482" y="1068594"/>
            <a:ext cx="2934269" cy="584775"/>
          </a:xfrm>
          <a:prstGeom prst="rect">
            <a:avLst/>
          </a:prstGeom>
          <a:noFill/>
        </p:spPr>
        <p:txBody>
          <a:bodyPr wrap="square" rtlCol="0">
            <a:spAutoFit/>
          </a:bodyPr>
          <a:lstStyle/>
          <a:p>
            <a:pPr algn="just"/>
            <a:r>
              <a:rPr lang="en-US" altLang="zh-CN" sz="3200" b="1" dirty="0">
                <a:solidFill>
                  <a:srgbClr val="FF0000"/>
                </a:solidFill>
                <a:latin typeface="Times New Roman" pitchFamily="18" charset="0"/>
                <a:ea typeface="汉仪白棋体简" panose="02010604000101010101" pitchFamily="2" charset="-122"/>
                <a:cs typeface="Times New Roman" pitchFamily="18" charset="0"/>
              </a:rPr>
              <a:t>Bài tập 1:</a:t>
            </a:r>
            <a:endParaRPr lang="zh-CN" altLang="en-US" sz="32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16" name="Rectangle 15"/>
          <p:cNvSpPr/>
          <p:nvPr/>
        </p:nvSpPr>
        <p:spPr>
          <a:xfrm>
            <a:off x="4533900" y="868612"/>
            <a:ext cx="6793746" cy="1077218"/>
          </a:xfrm>
          <a:prstGeom prst="rect">
            <a:avLst/>
          </a:prstGeom>
        </p:spPr>
        <p:txBody>
          <a:bodyPr wrap="square">
            <a:spAutoFit/>
          </a:bodyPr>
          <a:lstStyle/>
          <a:p>
            <a:pPr algn="just"/>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sau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đây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phải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đều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cảm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thán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không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Vì</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sao</a:t>
            </a:r>
            <a:r>
              <a:rPr lang="en-US" sz="3200" b="1" dirty="0">
                <a:solidFill>
                  <a:srgbClr val="0070C0"/>
                </a:solidFill>
                <a:latin typeface="Times New Roman" pitchFamily="18" charset="0"/>
                <a:cs typeface="Times New Roman" pitchFamily="18" charset="0"/>
              </a:rPr>
              <a:t>?</a:t>
            </a:r>
            <a:endParaRPr lang="vi-VN" sz="3000" b="1" dirty="0">
              <a:solidFill>
                <a:srgbClr val="0070C0"/>
              </a:solidFill>
              <a:latin typeface="Times New Roman" pitchFamily="18" charset="0"/>
              <a:cs typeface="Times New Roman" pitchFamily="18" charset="0"/>
            </a:endParaRPr>
          </a:p>
        </p:txBody>
      </p:sp>
      <p:pic>
        <p:nvPicPr>
          <p:cNvPr id="17" name="Picture 16" descr="—Pngtree—cute animal giraffe smile face_4974390.png"/>
          <p:cNvPicPr>
            <a:picLocks noChangeAspect="1"/>
          </p:cNvPicPr>
          <p:nvPr/>
        </p:nvPicPr>
        <p:blipFill>
          <a:blip r:embed="rId4" cstate="print"/>
          <a:stretch>
            <a:fillRect/>
          </a:stretch>
        </p:blipFill>
        <p:spPr>
          <a:xfrm>
            <a:off x="851849" y="436727"/>
            <a:ext cx="1604749" cy="1604749"/>
          </a:xfrm>
          <a:prstGeom prst="ellipse">
            <a:avLst/>
          </a:prstGeom>
          <a:ln>
            <a:noFill/>
          </a:ln>
          <a:effectLst>
            <a:softEdge rad="112500"/>
          </a:effectLst>
        </p:spPr>
      </p:pic>
      <p:sp>
        <p:nvSpPr>
          <p:cNvPr id="22" name="Rounded Rectangle 21"/>
          <p:cNvSpPr/>
          <p:nvPr/>
        </p:nvSpPr>
        <p:spPr>
          <a:xfrm>
            <a:off x="821140" y="3714457"/>
            <a:ext cx="10440537" cy="680117"/>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3" name="Rectangle 1"/>
          <p:cNvSpPr>
            <a:spLocks noChangeArrowheads="1"/>
          </p:cNvSpPr>
          <p:nvPr/>
        </p:nvSpPr>
        <p:spPr bwMode="auto">
          <a:xfrm>
            <a:off x="933983" y="3837283"/>
            <a:ext cx="10218511" cy="43088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vi-VN" sz="2800" dirty="0">
                <a:latin typeface="+mj-lt"/>
              </a:rPr>
              <a:t>b) </a:t>
            </a:r>
            <a:r>
              <a:rPr lang="vi-VN" sz="2800" i="1" dirty="0">
                <a:latin typeface="+mj-lt"/>
              </a:rPr>
              <a:t>Hỡi cảnh rừng ghê gớm của ta ơi!</a:t>
            </a:r>
            <a:endParaRPr kumimoji="0" lang="en-US" sz="2400" b="0" i="0" u="none" strike="noStrike" cap="none" normalizeH="0" baseline="0" dirty="0">
              <a:ln>
                <a:noFill/>
              </a:ln>
              <a:solidFill>
                <a:schemeClr val="tx1"/>
              </a:solidFill>
              <a:effectLst/>
              <a:latin typeface="+mj-lt"/>
              <a:cs typeface="Times New Roman" pitchFamily="18" charset="0"/>
            </a:endParaRPr>
          </a:p>
        </p:txBody>
      </p:sp>
      <p:sp>
        <p:nvSpPr>
          <p:cNvPr id="24" name="Rounded Rectangle 23"/>
          <p:cNvSpPr/>
          <p:nvPr/>
        </p:nvSpPr>
        <p:spPr>
          <a:xfrm>
            <a:off x="864358" y="4603835"/>
            <a:ext cx="10440537" cy="1469415"/>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5" name="Rectangle 1"/>
          <p:cNvSpPr>
            <a:spLocks noChangeArrowheads="1"/>
          </p:cNvSpPr>
          <p:nvPr/>
        </p:nvSpPr>
        <p:spPr bwMode="auto">
          <a:xfrm>
            <a:off x="977201" y="4685717"/>
            <a:ext cx="10218511"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vi-VN" sz="2800" dirty="0">
                <a:latin typeface="+mj-lt"/>
              </a:rPr>
              <a:t>c) </a:t>
            </a:r>
            <a:r>
              <a:rPr lang="vi-VN" sz="2800" i="1" dirty="0">
                <a:latin typeface="+mj-lt"/>
              </a:rPr>
              <a:t>Chao ôi, có biết đâu rằng: hung hăng, hống hách láo chỉ tổ đem thân mà trả nợ cho những cử chỉ ngu dại của mình thôi. Tôi đã phải trải cảnh như thế. Thoát nạn rồi, mà còn ân hận quá, ân hận mãi.</a:t>
            </a:r>
            <a:endParaRPr kumimoji="0" lang="en-US" sz="2400" b="0" i="0" u="none" strike="noStrike" cap="none" normalizeH="0" baseline="0" dirty="0">
              <a:ln>
                <a:noFill/>
              </a:ln>
              <a:solidFill>
                <a:schemeClr val="tx1"/>
              </a:solidFill>
              <a:effectLst/>
              <a:latin typeface="+mj-lt"/>
              <a:cs typeface="Times New Roman" pitchFamily="18" charset="0"/>
            </a:endParaRPr>
          </a:p>
        </p:txBody>
      </p:sp>
      <p:sp>
        <p:nvSpPr>
          <p:cNvPr id="13" name="Rounded Rectangle 12"/>
          <p:cNvSpPr/>
          <p:nvPr/>
        </p:nvSpPr>
        <p:spPr>
          <a:xfrm>
            <a:off x="791570" y="2401999"/>
            <a:ext cx="10440537" cy="1105471"/>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14" name="Rectangle 1"/>
          <p:cNvSpPr>
            <a:spLocks noChangeArrowheads="1"/>
          </p:cNvSpPr>
          <p:nvPr/>
        </p:nvSpPr>
        <p:spPr bwMode="auto">
          <a:xfrm>
            <a:off x="904413" y="2524825"/>
            <a:ext cx="10218511"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vi-VN" sz="2800" dirty="0">
                <a:latin typeface="+mj-lt"/>
              </a:rPr>
              <a:t>a) </a:t>
            </a:r>
            <a:r>
              <a:rPr lang="vi-VN" sz="2800" i="1" dirty="0">
                <a:latin typeface="+mj-lt"/>
              </a:rPr>
              <a:t>Than ôi! Sức người khó lòng địch nổi với sức trời! Thế đê không sao cự lại được với thế nước! Lo thay! Nguy thay! Khúc đê này hỏng mất.</a:t>
            </a:r>
            <a:endParaRPr kumimoji="0" lang="en-US" sz="2400" b="0" i="0" u="none" strike="noStrike" cap="none" normalizeH="0" baseline="0" dirty="0">
              <a:ln>
                <a:noFill/>
              </a:ln>
              <a:solidFill>
                <a:schemeClr val="tx1"/>
              </a:solidFill>
              <a:effectLst/>
              <a:latin typeface="+mj-lt"/>
              <a:cs typeface="Times New Roman" pitchFamily="18" charset="0"/>
            </a:endParaRPr>
          </a:p>
        </p:txBody>
      </p:sp>
    </p:spTree>
    <p:extLst>
      <p:ext uri="{BB962C8B-B14F-4D97-AF65-F5344CB8AC3E}">
        <p14:creationId xmlns:p14="http://schemas.microsoft.com/office/powerpoint/2010/main" val="74101913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ppt_x</p:attrName>
                                        </p:attrNameLst>
                                      </p:cBhvr>
                                      <p:tavLst>
                                        <p:tav tm="0">
                                          <p:val>
                                            <p:strVal val="#ppt_x-.2"/>
                                          </p:val>
                                        </p:tav>
                                        <p:tav tm="100000">
                                          <p:val>
                                            <p:strVal val="#ppt_x"/>
                                          </p:val>
                                        </p:tav>
                                      </p:tavLst>
                                    </p:anim>
                                    <p:anim calcmode="lin" valueType="num">
                                      <p:cBhvr>
                                        <p:cTn id="1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animBg="1"/>
      <p:bldP spid="23" grpId="0"/>
      <p:bldP spid="24" grpId="0" animBg="1"/>
      <p:bldP spid="25" grpId="0"/>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Rectangle 15"/>
          <p:cNvSpPr/>
          <p:nvPr/>
        </p:nvSpPr>
        <p:spPr>
          <a:xfrm>
            <a:off x="1487606" y="622953"/>
            <a:ext cx="9826392" cy="584775"/>
          </a:xfrm>
          <a:prstGeom prst="rect">
            <a:avLst/>
          </a:prstGeom>
        </p:spPr>
        <p:txBody>
          <a:bodyPr wrap="square">
            <a:spAutoFit/>
          </a:bodyPr>
          <a:lstStyle/>
          <a:p>
            <a:pPr algn="just"/>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cảm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thán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chứa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ngữ</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cảm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thán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là</a:t>
            </a:r>
            <a:r>
              <a:rPr lang="en-US" sz="3200" b="1" dirty="0">
                <a:solidFill>
                  <a:srgbClr val="0070C0"/>
                </a:solidFill>
                <a:latin typeface="Times New Roman" pitchFamily="18" charset="0"/>
                <a:cs typeface="Times New Roman" pitchFamily="18" charset="0"/>
              </a:rPr>
              <a:t>:</a:t>
            </a:r>
            <a:endParaRPr lang="vi-VN" sz="3000" b="1" dirty="0">
              <a:solidFill>
                <a:srgbClr val="0070C0"/>
              </a:solidFill>
              <a:latin typeface="Times New Roman" pitchFamily="18" charset="0"/>
              <a:cs typeface="Times New Roman" pitchFamily="18" charset="0"/>
            </a:endParaRPr>
          </a:p>
        </p:txBody>
      </p:sp>
      <p:sp>
        <p:nvSpPr>
          <p:cNvPr id="18" name="Rounded Rectangle 17"/>
          <p:cNvSpPr/>
          <p:nvPr/>
        </p:nvSpPr>
        <p:spPr>
          <a:xfrm>
            <a:off x="873457" y="1569486"/>
            <a:ext cx="10440537" cy="166503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0" name="Rectangle 1"/>
          <p:cNvSpPr>
            <a:spLocks noChangeArrowheads="1"/>
          </p:cNvSpPr>
          <p:nvPr/>
        </p:nvSpPr>
        <p:spPr bwMode="auto">
          <a:xfrm>
            <a:off x="986300" y="1678664"/>
            <a:ext cx="10218511" cy="138499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vi-VN" sz="3000" dirty="0">
                <a:latin typeface="+mj-lt"/>
              </a:rPr>
              <a:t>a) </a:t>
            </a:r>
            <a:r>
              <a:rPr lang="vi-VN" sz="3000" b="1" i="1" dirty="0">
                <a:solidFill>
                  <a:srgbClr val="FF0000"/>
                </a:solidFill>
                <a:latin typeface="+mj-lt"/>
              </a:rPr>
              <a:t>Than ôi! </a:t>
            </a:r>
            <a:r>
              <a:rPr lang="vi-VN" sz="3000" i="1" dirty="0">
                <a:latin typeface="+mj-lt"/>
              </a:rPr>
              <a:t>Sức người khó lòng địch nổi với sức trời! Thế đê không sao cự lại được với thế nước! </a:t>
            </a:r>
            <a:r>
              <a:rPr lang="vi-VN" sz="3000" i="1" dirty="0">
                <a:solidFill>
                  <a:srgbClr val="FF0000"/>
                </a:solidFill>
                <a:latin typeface="+mj-lt"/>
              </a:rPr>
              <a:t>Lo </a:t>
            </a:r>
            <a:r>
              <a:rPr lang="vi-VN" sz="3000" b="1" i="1" dirty="0">
                <a:solidFill>
                  <a:srgbClr val="FF0000"/>
                </a:solidFill>
                <a:latin typeface="+mj-lt"/>
              </a:rPr>
              <a:t>thay! </a:t>
            </a:r>
            <a:r>
              <a:rPr lang="vi-VN" sz="3000" i="1" dirty="0">
                <a:solidFill>
                  <a:srgbClr val="FF0000"/>
                </a:solidFill>
                <a:latin typeface="+mj-lt"/>
              </a:rPr>
              <a:t>Nguy </a:t>
            </a:r>
            <a:r>
              <a:rPr lang="vi-VN" sz="3000" b="1" i="1" dirty="0">
                <a:solidFill>
                  <a:srgbClr val="FF0000"/>
                </a:solidFill>
                <a:latin typeface="+mj-lt"/>
              </a:rPr>
              <a:t>thay! </a:t>
            </a:r>
            <a:r>
              <a:rPr lang="vi-VN" sz="3000" i="1" dirty="0">
                <a:latin typeface="+mj-lt"/>
              </a:rPr>
              <a:t>Khúc đê này hỏng mất.</a:t>
            </a:r>
            <a:endParaRPr kumimoji="0" lang="en-US" sz="3000" b="0" i="0" u="none" strike="noStrike" cap="none" normalizeH="0" baseline="0" dirty="0">
              <a:ln>
                <a:noFill/>
              </a:ln>
              <a:solidFill>
                <a:schemeClr val="tx1"/>
              </a:solidFill>
              <a:effectLst/>
              <a:latin typeface="+mj-lt"/>
              <a:cs typeface="Times New Roman" pitchFamily="18" charset="0"/>
            </a:endParaRPr>
          </a:p>
        </p:txBody>
      </p:sp>
      <p:sp>
        <p:nvSpPr>
          <p:cNvPr id="22" name="Rounded Rectangle 21"/>
          <p:cNvSpPr/>
          <p:nvPr/>
        </p:nvSpPr>
        <p:spPr>
          <a:xfrm>
            <a:off x="862084" y="3468793"/>
            <a:ext cx="10440537" cy="680117"/>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3" name="Rectangle 1"/>
          <p:cNvSpPr>
            <a:spLocks noChangeArrowheads="1"/>
          </p:cNvSpPr>
          <p:nvPr/>
        </p:nvSpPr>
        <p:spPr bwMode="auto">
          <a:xfrm>
            <a:off x="974927" y="3564323"/>
            <a:ext cx="10218511" cy="46166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vi-VN" sz="3000" dirty="0">
                <a:latin typeface="+mj-lt"/>
              </a:rPr>
              <a:t>b)</a:t>
            </a:r>
            <a:r>
              <a:rPr lang="vi-VN" sz="3000" dirty="0">
                <a:solidFill>
                  <a:srgbClr val="FF0000"/>
                </a:solidFill>
                <a:latin typeface="+mj-lt"/>
              </a:rPr>
              <a:t> </a:t>
            </a:r>
            <a:r>
              <a:rPr lang="vi-VN" sz="3000" b="1" i="1" dirty="0">
                <a:solidFill>
                  <a:srgbClr val="FF0000"/>
                </a:solidFill>
                <a:latin typeface="+mj-lt"/>
              </a:rPr>
              <a:t>Hỡi </a:t>
            </a:r>
            <a:r>
              <a:rPr lang="vi-VN" sz="3000" i="1" dirty="0">
                <a:solidFill>
                  <a:srgbClr val="FF0000"/>
                </a:solidFill>
                <a:latin typeface="+mj-lt"/>
              </a:rPr>
              <a:t>cảnh rừng ghê gớm của ta </a:t>
            </a:r>
            <a:r>
              <a:rPr lang="vi-VN" sz="3000" b="1" i="1" dirty="0">
                <a:solidFill>
                  <a:srgbClr val="FF0000"/>
                </a:solidFill>
                <a:latin typeface="+mj-lt"/>
              </a:rPr>
              <a:t>ơi!</a:t>
            </a:r>
            <a:endParaRPr kumimoji="0" lang="en-US" sz="3000" b="1" i="0" u="none" strike="noStrike" cap="none" normalizeH="0" baseline="0" dirty="0">
              <a:ln>
                <a:noFill/>
              </a:ln>
              <a:solidFill>
                <a:srgbClr val="FF0000"/>
              </a:solidFill>
              <a:effectLst/>
              <a:latin typeface="+mj-lt"/>
              <a:cs typeface="Times New Roman" pitchFamily="18" charset="0"/>
            </a:endParaRPr>
          </a:p>
        </p:txBody>
      </p:sp>
      <p:sp>
        <p:nvSpPr>
          <p:cNvPr id="24" name="Rounded Rectangle 23"/>
          <p:cNvSpPr/>
          <p:nvPr/>
        </p:nvSpPr>
        <p:spPr>
          <a:xfrm>
            <a:off x="864358" y="4453707"/>
            <a:ext cx="10440537" cy="1551308"/>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3000"/>
          </a:p>
        </p:txBody>
      </p:sp>
      <p:sp>
        <p:nvSpPr>
          <p:cNvPr id="25" name="Rectangle 1"/>
          <p:cNvSpPr>
            <a:spLocks noChangeArrowheads="1"/>
          </p:cNvSpPr>
          <p:nvPr/>
        </p:nvSpPr>
        <p:spPr bwMode="auto">
          <a:xfrm>
            <a:off x="977201" y="4535589"/>
            <a:ext cx="10218511" cy="138499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vi-VN" sz="3000" dirty="0">
                <a:latin typeface="+mj-lt"/>
              </a:rPr>
              <a:t>c) </a:t>
            </a:r>
            <a:r>
              <a:rPr lang="vi-VN" sz="3000" b="1" i="1" dirty="0">
                <a:solidFill>
                  <a:srgbClr val="FF0000"/>
                </a:solidFill>
                <a:latin typeface="+mj-lt"/>
              </a:rPr>
              <a:t>Chao ôi</a:t>
            </a:r>
            <a:r>
              <a:rPr lang="vi-VN" sz="3000" i="1" dirty="0">
                <a:solidFill>
                  <a:srgbClr val="FF0000"/>
                </a:solidFill>
                <a:latin typeface="+mj-lt"/>
              </a:rPr>
              <a:t>, có biết đâu rằng: hung hăng, hống hách láo chỉ tổ đem thân mà trả nợ cho những cử chỉ ngu dại của mình thôi.</a:t>
            </a:r>
            <a:r>
              <a:rPr lang="vi-VN" sz="3000" i="1" dirty="0">
                <a:latin typeface="+mj-lt"/>
              </a:rPr>
              <a:t> Tôi đã phải trải cảnh như thế. Thoát nạn rồi, mà còn ân hận quá, </a:t>
            </a:r>
            <a:r>
              <a:rPr lang="en-US" sz="3000" i="1" dirty="0">
                <a:latin typeface="+mj-lt"/>
              </a:rPr>
              <a:t>…</a:t>
            </a:r>
            <a:endParaRPr kumimoji="0" lang="en-US" sz="3000" b="0" i="0" u="none" strike="noStrike" cap="none" normalizeH="0" baseline="0" dirty="0">
              <a:ln>
                <a:noFill/>
              </a:ln>
              <a:solidFill>
                <a:schemeClr val="tx1"/>
              </a:solidFill>
              <a:effectLst/>
              <a:latin typeface="+mj-lt"/>
              <a:cs typeface="Times New Roman" pitchFamily="18" charset="0"/>
            </a:endParaRPr>
          </a:p>
        </p:txBody>
      </p:sp>
    </p:spTree>
    <p:extLst>
      <p:ext uri="{BB962C8B-B14F-4D97-AF65-F5344CB8AC3E}">
        <p14:creationId xmlns:p14="http://schemas.microsoft.com/office/powerpoint/2010/main" val="162786651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ssolve">
                                      <p:cBhvr>
                                        <p:cTn id="14" dur="500"/>
                                        <p:tgtEl>
                                          <p:spTgt spid="2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0" grpId="0"/>
      <p:bldP spid="22" grpId="0" animBg="1"/>
      <p:bldP spid="23" grpId="0"/>
      <p:bldP spid="24" grpId="0"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2406" y="685328"/>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Rectangle 1"/>
          <p:cNvSpPr>
            <a:spLocks noChangeArrowheads="1"/>
          </p:cNvSpPr>
          <p:nvPr/>
        </p:nvSpPr>
        <p:spPr bwMode="auto">
          <a:xfrm>
            <a:off x="5431810" y="1021502"/>
            <a:ext cx="5718409" cy="147732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a:solidFill>
                  <a:srgbClr val="000000"/>
                </a:solidFill>
                <a:latin typeface="Times New Roman" pitchFamily="18" charset="0"/>
                <a:cs typeface="Times New Roman" pitchFamily="18" charset="0"/>
              </a:rPr>
              <a:t>2 nhóm (nam, nữ) cùng thảo luận trong 5’ để trả lời bài 2 (SGK – tr44)</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6" name="Rounded Rectangle 5"/>
          <p:cNvSpPr/>
          <p:nvPr/>
        </p:nvSpPr>
        <p:spPr>
          <a:xfrm>
            <a:off x="1173705" y="3301247"/>
            <a:ext cx="1856096" cy="2702257"/>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itchFamily="18" charset="0"/>
              <a:cs typeface="Times New Roman" pitchFamily="18" charset="0"/>
            </a:endParaRPr>
          </a:p>
          <a:p>
            <a:pPr algn="ctr"/>
            <a:r>
              <a:rPr lang="en-US" sz="4000" b="1" dirty="0">
                <a:solidFill>
                  <a:srgbClr val="FF0000"/>
                </a:solidFill>
                <a:latin typeface="Times New Roman" pitchFamily="18" charset="0"/>
                <a:cs typeface="Times New Roman" pitchFamily="18" charset="0"/>
              </a:rPr>
              <a:t>Ai </a:t>
            </a:r>
            <a:r>
              <a:rPr lang="en-US" sz="4000" b="1" dirty="0" err="1">
                <a:solidFill>
                  <a:srgbClr val="FF0000"/>
                </a:solidFill>
                <a:latin typeface="Times New Roman" pitchFamily="18" charset="0"/>
                <a:cs typeface="Times New Roman" pitchFamily="18" charset="0"/>
              </a:rPr>
              <a:t>nhanh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hơn</a:t>
            </a:r>
            <a:r>
              <a:rPr lang="en-US" sz="4000" b="1" dirty="0">
                <a:solidFill>
                  <a:srgbClr val="FF0000"/>
                </a:solidFill>
                <a:latin typeface="Times New Roman" pitchFamily="18" charset="0"/>
                <a:cs typeface="Times New Roman" pitchFamily="18" charset="0"/>
              </a:rPr>
              <a:t>?</a:t>
            </a:r>
            <a:endParaRPr lang="vi-VN" sz="3600" b="1" dirty="0">
              <a:solidFill>
                <a:srgbClr val="FF0000"/>
              </a:solidFill>
              <a:latin typeface="Times New Roman" pitchFamily="18" charset="0"/>
              <a:cs typeface="Times New Roman" pitchFamily="18" charset="0"/>
            </a:endParaRPr>
          </a:p>
        </p:txBody>
      </p:sp>
      <p:pic>
        <p:nvPicPr>
          <p:cNvPr id="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28" y="1090310"/>
            <a:ext cx="2357652" cy="2961568"/>
          </a:xfrm>
          <a:prstGeom prst="rect">
            <a:avLst/>
          </a:prstGeom>
        </p:spPr>
      </p:pic>
      <p:sp>
        <p:nvSpPr>
          <p:cNvPr id="8" name="10"/>
          <p:cNvSpPr txBox="1"/>
          <p:nvPr/>
        </p:nvSpPr>
        <p:spPr>
          <a:xfrm>
            <a:off x="1282889" y="2691162"/>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itchFamily="18" charset="0"/>
                <a:ea typeface="汉仪白棋体简" panose="02010604000101010101" pitchFamily="2" charset="-122"/>
                <a:cs typeface="Times New Roman" pitchFamily="18" charset="0"/>
              </a:rPr>
              <a:t>Vòng</a:t>
            </a:r>
            <a:r>
              <a:rPr lang="en-US" altLang="zh-CN" sz="4000" b="1" dirty="0">
                <a:solidFill>
                  <a:srgbClr val="FF0000"/>
                </a:solidFill>
                <a:latin typeface="Times New Roman" pitchFamily="18" charset="0"/>
                <a:ea typeface="汉仪白棋体简" panose="02010604000101010101" pitchFamily="2" charset="-122"/>
                <a:cs typeface="Times New Roman" pitchFamily="18" charset="0"/>
              </a:rPr>
              <a:t> 1</a:t>
            </a:r>
            <a:endParaRPr lang="zh-CN" altLang="en-US" sz="4000" b="1" dirty="0">
              <a:solidFill>
                <a:srgbClr val="FF0000"/>
              </a:solidFill>
              <a:latin typeface="Times New Roman" pitchFamily="18" charset="0"/>
              <a:ea typeface="汉仪白棋体简" panose="02010604000101010101" pitchFamily="2" charset="-122"/>
              <a:cs typeface="Times New Roman" pitchFamily="18" charset="0"/>
            </a:endParaRPr>
          </a:p>
        </p:txBody>
      </p:sp>
      <p:pic>
        <p:nvPicPr>
          <p:cNvPr id="9" name="Picture 8" descr="—Pngtree—cartoon white bunny head_4235804.png"/>
          <p:cNvPicPr>
            <a:picLocks noChangeAspect="1"/>
          </p:cNvPicPr>
          <p:nvPr/>
        </p:nvPicPr>
        <p:blipFill>
          <a:blip r:embed="rId5" cstate="print"/>
          <a:stretch>
            <a:fillRect/>
          </a:stretch>
        </p:blipFill>
        <p:spPr>
          <a:xfrm>
            <a:off x="4181903" y="1267726"/>
            <a:ext cx="948518" cy="948518"/>
          </a:xfrm>
          <a:prstGeom prst="rect">
            <a:avLst/>
          </a:prstGeom>
        </p:spPr>
      </p:pic>
      <p:sp>
        <p:nvSpPr>
          <p:cNvPr id="10" name="Rectangle 1"/>
          <p:cNvSpPr>
            <a:spLocks noChangeArrowheads="1"/>
          </p:cNvSpPr>
          <p:nvPr/>
        </p:nvSpPr>
        <p:spPr bwMode="auto">
          <a:xfrm>
            <a:off x="5434086" y="2935031"/>
            <a:ext cx="5718409"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a:solidFill>
                  <a:srgbClr val="000000"/>
                </a:solidFill>
                <a:latin typeface="Times New Roman" pitchFamily="18" charset="0"/>
                <a:cs typeface="Times New Roman" pitchFamily="18" charset="0"/>
              </a:rPr>
              <a:t>Sau 5’, 2 nhóm lần lượt cử đại diện trả lời</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1" name="Picture 10" descr="—Pngtree—cartoon white bunny head_4235804.png"/>
          <p:cNvPicPr>
            <a:picLocks noChangeAspect="1"/>
          </p:cNvPicPr>
          <p:nvPr/>
        </p:nvPicPr>
        <p:blipFill>
          <a:blip r:embed="rId5" cstate="print"/>
          <a:stretch>
            <a:fillRect/>
          </a:stretch>
        </p:blipFill>
        <p:spPr>
          <a:xfrm>
            <a:off x="4184179" y="2907738"/>
            <a:ext cx="948518" cy="948518"/>
          </a:xfrm>
          <a:prstGeom prst="rect">
            <a:avLst/>
          </a:prstGeom>
        </p:spPr>
      </p:pic>
      <p:sp>
        <p:nvSpPr>
          <p:cNvPr id="12" name="Rectangle 1"/>
          <p:cNvSpPr>
            <a:spLocks noChangeArrowheads="1"/>
          </p:cNvSpPr>
          <p:nvPr/>
        </p:nvSpPr>
        <p:spPr bwMode="auto">
          <a:xfrm>
            <a:off x="5409067" y="4697872"/>
            <a:ext cx="5718409" cy="147732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err="1">
                <a:solidFill>
                  <a:srgbClr val="000000"/>
                </a:solidFill>
                <a:latin typeface="Times New Roman" pitchFamily="18" charset="0"/>
                <a:cs typeface="Times New Roman" pitchFamily="18" charset="0"/>
              </a:rPr>
              <a:t>Nhó</a:t>
            </a:r>
            <a:r>
              <a:rPr kumimoji="0" lang="en-US" sz="3200" b="0" i="0" u="none" strike="noStrike" cap="none" normalizeH="0" dirty="0" err="1">
                <a:ln>
                  <a:noFill/>
                </a:ln>
                <a:solidFill>
                  <a:srgbClr val="000000"/>
                </a:solidFill>
                <a:effectLst/>
                <a:latin typeface="Times New Roman" pitchFamily="18" charset="0"/>
                <a:cs typeface="Times New Roman" pitchFamily="18" charset="0"/>
              </a:rPr>
              <a:t>m</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nhanh</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và</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đúng</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nhất</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sẽ</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được</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2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điểm</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nhóm</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xong</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sau</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sẽ</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được</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1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điểm</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3" name="Picture 12" descr="—Pngtree—cartoon white bunny head_4235804.png"/>
          <p:cNvPicPr>
            <a:picLocks noChangeAspect="1"/>
          </p:cNvPicPr>
          <p:nvPr/>
        </p:nvPicPr>
        <p:blipFill>
          <a:blip r:embed="rId5" cstate="print"/>
          <a:stretch>
            <a:fillRect/>
          </a:stretch>
        </p:blipFill>
        <p:spPr>
          <a:xfrm>
            <a:off x="4186456" y="4929891"/>
            <a:ext cx="948518" cy="948518"/>
          </a:xfrm>
          <a:prstGeom prst="rect">
            <a:avLst/>
          </a:prstGeom>
        </p:spPr>
      </p:pic>
      <p:sp>
        <p:nvSpPr>
          <p:cNvPr id="14" name="10"/>
          <p:cNvSpPr txBox="1"/>
          <p:nvPr/>
        </p:nvSpPr>
        <p:spPr>
          <a:xfrm>
            <a:off x="3856256" y="24162"/>
            <a:ext cx="5033744" cy="707886"/>
          </a:xfrm>
          <a:prstGeom prst="rect">
            <a:avLst/>
          </a:prstGeom>
          <a:noFill/>
        </p:spPr>
        <p:txBody>
          <a:bodyPr wrap="square" rtlCol="0">
            <a:spAutoFit/>
          </a:bodyPr>
          <a:lstStyle/>
          <a:p>
            <a:pPr algn="ctr"/>
            <a:r>
              <a:rPr lang="en-US" altLang="zh-CN" sz="4000" b="1" dirty="0">
                <a:solidFill>
                  <a:srgbClr val="FF0000"/>
                </a:solidFill>
                <a:latin typeface="Times New Roman" pitchFamily="18" charset="0"/>
                <a:ea typeface="汉仪白棋体简" panose="02010604000101010101" pitchFamily="2" charset="-122"/>
                <a:cs typeface="Times New Roman" pitchFamily="18" charset="0"/>
              </a:rPr>
              <a:t>TRÒ CHƠI:</a:t>
            </a:r>
            <a:endParaRPr lang="zh-CN" altLang="en-US" sz="4000" b="1" dirty="0">
              <a:solidFill>
                <a:srgbClr val="FF0000"/>
              </a:solidFill>
              <a:latin typeface="Times New Roman" pitchFamily="18" charset="0"/>
              <a:ea typeface="汉仪白棋体简" panose="02010604000101010101" pitchFamily="2" charset="-122"/>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par>
                                <p:cTn id="39" presetID="9"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5c407e3387dca278e382816eec1a0d2"/>
          <p:cNvPicPr>
            <a:picLocks noChangeAspect="1"/>
          </p:cNvPicPr>
          <p:nvPr/>
        </p:nvPicPr>
        <p:blipFill>
          <a:blip r:embed="rId3"/>
          <a:stretch>
            <a:fillRect/>
          </a:stretch>
        </p:blipFill>
        <p:spPr>
          <a:xfrm>
            <a:off x="102870" y="2477770"/>
            <a:ext cx="11986895" cy="4303395"/>
          </a:xfrm>
          <a:prstGeom prst="rect">
            <a:avLst/>
          </a:prstGeom>
        </p:spPr>
      </p:pic>
      <p:pic>
        <p:nvPicPr>
          <p:cNvPr id="3" name="图片 2" descr="5b7e6729cdfb4"/>
          <p:cNvPicPr>
            <a:picLocks noChangeAspect="1"/>
          </p:cNvPicPr>
          <p:nvPr/>
        </p:nvPicPr>
        <p:blipFill>
          <a:blip r:embed="rId4"/>
          <a:stretch>
            <a:fillRect/>
          </a:stretch>
        </p:blipFill>
        <p:spPr>
          <a:xfrm>
            <a:off x="-2319655" y="-2621915"/>
            <a:ext cx="17860645" cy="13013055"/>
          </a:xfrm>
          <a:prstGeom prst="rect">
            <a:avLst/>
          </a:prstGeom>
        </p:spPr>
      </p:pic>
      <p:pic>
        <p:nvPicPr>
          <p:cNvPr id="4" name="图片 3" descr="5b6ce715ee482"/>
          <p:cNvPicPr>
            <a:picLocks noChangeAspect="1"/>
          </p:cNvPicPr>
          <p:nvPr/>
        </p:nvPicPr>
        <p:blipFill>
          <a:blip r:embed="rId5" cstate="print"/>
          <a:stretch>
            <a:fillRect/>
          </a:stretch>
        </p:blipFill>
        <p:spPr>
          <a:xfrm>
            <a:off x="4102100" y="3671570"/>
            <a:ext cx="4408805" cy="3109595"/>
          </a:xfrm>
          <a:prstGeom prst="rect">
            <a:avLst/>
          </a:prstGeom>
        </p:spPr>
      </p:pic>
      <p:pic>
        <p:nvPicPr>
          <p:cNvPr id="5" name="图片 4" descr="6e3e461d6fe4261ffac34bab182ac1ed"/>
          <p:cNvPicPr>
            <a:picLocks noChangeAspect="1"/>
          </p:cNvPicPr>
          <p:nvPr/>
        </p:nvPicPr>
        <p:blipFill>
          <a:blip r:embed="rId6"/>
          <a:stretch>
            <a:fillRect/>
          </a:stretch>
        </p:blipFill>
        <p:spPr>
          <a:xfrm>
            <a:off x="1811020" y="-438149"/>
            <a:ext cx="8569960" cy="5664516"/>
          </a:xfrm>
          <a:prstGeom prst="rect">
            <a:avLst/>
          </a:prstGeom>
        </p:spPr>
      </p:pic>
      <p:sp>
        <p:nvSpPr>
          <p:cNvPr id="17" name="文本框 16"/>
          <p:cNvSpPr txBox="1"/>
          <p:nvPr/>
        </p:nvSpPr>
        <p:spPr>
          <a:xfrm>
            <a:off x="2757919" y="1144157"/>
            <a:ext cx="7109422" cy="1446550"/>
          </a:xfrm>
          <a:prstGeom prst="rect">
            <a:avLst/>
          </a:prstGeom>
          <a:noFill/>
        </p:spPr>
        <p:txBody>
          <a:bodyPr wrap="square" rtlCol="0">
            <a:spAutoFit/>
          </a:bodyPr>
          <a:lstStyle/>
          <a:p>
            <a:pPr algn="ctr"/>
            <a:r>
              <a:rPr lang="en-US" altLang="zh-CN" sz="8800" b="1" dirty="0">
                <a:solidFill>
                  <a:srgbClr val="40749F"/>
                </a:solidFill>
                <a:latin typeface="Times New Roman" pitchFamily="18" charset="0"/>
                <a:ea typeface="★儿童字体——迷你简卡通" panose="03000509000000000000" charset="-122"/>
                <a:cs typeface="Times New Roman" pitchFamily="18" charset="0"/>
              </a:rPr>
              <a:t>II. </a:t>
            </a:r>
            <a:r>
              <a:rPr lang="en-US" altLang="zh-CN" sz="8800" b="1" dirty="0" err="1">
                <a:solidFill>
                  <a:srgbClr val="40749F"/>
                </a:solidFill>
                <a:latin typeface="Times New Roman" pitchFamily="18" charset="0"/>
                <a:ea typeface="★儿童字体——迷你简卡通" panose="03000509000000000000" charset="-122"/>
                <a:cs typeface="Times New Roman" pitchFamily="18" charset="0"/>
              </a:rPr>
              <a:t>Luyện</a:t>
            </a:r>
            <a:r>
              <a:rPr lang="en-US" altLang="zh-CN" sz="88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8800" b="1" dirty="0" err="1">
                <a:solidFill>
                  <a:srgbClr val="40749F"/>
                </a:solidFill>
                <a:latin typeface="Times New Roman" pitchFamily="18" charset="0"/>
                <a:ea typeface="★儿童字体——迷你简卡通" panose="03000509000000000000" charset="-122"/>
                <a:cs typeface="Times New Roman" pitchFamily="18" charset="0"/>
              </a:rPr>
              <a:t>tập</a:t>
            </a:r>
            <a:endParaRPr lang="zh-CN" altLang="en-US" sz="8800" b="1" dirty="0">
              <a:solidFill>
                <a:srgbClr val="40749F"/>
              </a:solidFill>
              <a:latin typeface="Times New Roman" pitchFamily="18" charset="0"/>
              <a:ea typeface="★儿童字体——迷你简卡通" panose="03000509000000000000" charset="-122"/>
              <a:cs typeface="Times New Roman" pitchFamily="18" charset="0"/>
            </a:endParaRPr>
          </a:p>
        </p:txBody>
      </p:sp>
      <p:sp>
        <p:nvSpPr>
          <p:cNvPr id="6" name="TextBox 5"/>
          <p:cNvSpPr txBox="1"/>
          <p:nvPr/>
        </p:nvSpPr>
        <p:spPr>
          <a:xfrm>
            <a:off x="3982402" y="3025239"/>
            <a:ext cx="4648200" cy="646331"/>
          </a:xfrm>
          <a:prstGeom prst="rect">
            <a:avLst/>
          </a:prstGeom>
          <a:noFill/>
        </p:spPr>
        <p:txBody>
          <a:bodyPr wrap="square" rtlCol="0">
            <a:spAutoFit/>
          </a:bodyPr>
          <a:lstStyle/>
          <a:p>
            <a:r>
              <a:rPr lang="en-US" sz="3600" b="1">
                <a:solidFill>
                  <a:srgbClr val="C00000"/>
                </a:solidFill>
                <a:latin typeface="Times New Roman" pitchFamily="18" charset="0"/>
                <a:cs typeface="Times New Roman" pitchFamily="18" charset="0"/>
              </a:rPr>
              <a:t>Bài tập 2: (SGK/44,45 </a:t>
            </a:r>
          </a:p>
        </p:txBody>
      </p:sp>
    </p:spTree>
    <p:extLst>
      <p:ext uri="{BB962C8B-B14F-4D97-AF65-F5344CB8AC3E}">
        <p14:creationId xmlns:p14="http://schemas.microsoft.com/office/powerpoint/2010/main" val="251734774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36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61830" y="616428"/>
            <a:ext cx="5511418"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r>
              <a:rPr lang="en-US" altLang="en-US" sz="2800" i="1" dirty="0">
                <a:latin typeface="Times New Roman" pitchFamily="18" charset="0"/>
                <a:cs typeface="Times New Roman" pitchFamily="18" charset="0"/>
              </a:rPr>
              <a:t>Ai </a:t>
            </a:r>
            <a:r>
              <a:rPr lang="en-US" altLang="en-US" sz="2800" i="1" dirty="0" err="1">
                <a:latin typeface="Times New Roman" pitchFamily="18" charset="0"/>
                <a:cs typeface="Times New Roman" pitchFamily="18" charset="0"/>
              </a:rPr>
              <a:t>làm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bể</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kia</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đầy</a:t>
            </a:r>
            <a:endParaRPr lang="en-US" altLang="en-US" sz="2800" i="1" dirty="0">
              <a:latin typeface="Times New Roman" pitchFamily="18" charset="0"/>
              <a:cs typeface="Times New Roman" pitchFamily="18" charset="0"/>
            </a:endParaRPr>
          </a:p>
          <a:p>
            <a:pPr algn="ctr"/>
            <a:r>
              <a:rPr lang="en-US" altLang="en-US" sz="2800" i="1" dirty="0">
                <a:latin typeface="Times New Roman" pitchFamily="18" charset="0"/>
                <a:cs typeface="Times New Roman" pitchFamily="18" charset="0"/>
              </a:rPr>
              <a:t>Cho </a:t>
            </a:r>
            <a:r>
              <a:rPr lang="en-US" altLang="en-US" sz="2800" i="1" dirty="0" err="1">
                <a:latin typeface="Times New Roman" pitchFamily="18" charset="0"/>
                <a:cs typeface="Times New Roman" pitchFamily="18" charset="0"/>
              </a:rPr>
              <a:t>ao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kia</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cạn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gầy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cò</a:t>
            </a:r>
            <a:r>
              <a:rPr lang="en-US" altLang="en-US" sz="2800" i="1" dirty="0">
                <a:latin typeface="Times New Roman" pitchFamily="18" charset="0"/>
                <a:cs typeface="Times New Roman" pitchFamily="18" charset="0"/>
              </a:rPr>
              <a:t> con?</a:t>
            </a:r>
            <a:endParaRPr kumimoji="0" lang="en-US" sz="280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Rectangle 4"/>
          <p:cNvSpPr/>
          <p:nvPr/>
        </p:nvSpPr>
        <p:spPr>
          <a:xfrm>
            <a:off x="6168788" y="553697"/>
            <a:ext cx="5063319" cy="954107"/>
          </a:xfrm>
          <a:prstGeom prst="rect">
            <a:avLst/>
          </a:prstGeom>
        </p:spPr>
        <p:txBody>
          <a:bodyPr wrap="square">
            <a:spAutoFit/>
          </a:bodyPr>
          <a:lstStyle/>
          <a:p>
            <a:pPr algn="just"/>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Lời</a:t>
            </a:r>
            <a:r>
              <a:rPr lang="en-US" altLang="en-US" sz="2800" dirty="0">
                <a:solidFill>
                  <a:srgbClr val="0000FF"/>
                </a:solidFill>
                <a:latin typeface="Times New Roman" pitchFamily="18" charset="0"/>
                <a:cs typeface="Times New Roman" pitchFamily="18" charset="0"/>
                <a:sym typeface="Wingdings" pitchFamily="2" charset="2"/>
              </a:rPr>
              <a:t> than </a:t>
            </a:r>
            <a:r>
              <a:rPr lang="en-US" altLang="en-US" sz="2800" dirty="0" err="1">
                <a:solidFill>
                  <a:srgbClr val="0000FF"/>
                </a:solidFill>
                <a:latin typeface="Times New Roman" pitchFamily="18" charset="0"/>
                <a:cs typeface="Times New Roman" pitchFamily="18" charset="0"/>
                <a:sym typeface="Wingdings" pitchFamily="2" charset="2"/>
              </a:rPr>
              <a:t>thở</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của</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người</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nông</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dân</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dưới</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chế</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độ</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phong</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kiến</a:t>
            </a:r>
            <a:r>
              <a:rPr lang="en-US" altLang="en-US" sz="2800" dirty="0">
                <a:solidFill>
                  <a:srgbClr val="0000FF"/>
                </a:solidFill>
                <a:latin typeface="Times New Roman" pitchFamily="18" charset="0"/>
                <a:cs typeface="Times New Roman" pitchFamily="18" charset="0"/>
                <a:sym typeface="Wingdings" pitchFamily="2" charset="2"/>
              </a:rPr>
              <a:t>.</a:t>
            </a:r>
          </a:p>
        </p:txBody>
      </p:sp>
      <p:sp>
        <p:nvSpPr>
          <p:cNvPr id="6" name="Rectangle 5"/>
          <p:cNvSpPr/>
          <p:nvPr/>
        </p:nvSpPr>
        <p:spPr>
          <a:xfrm>
            <a:off x="436729" y="1945767"/>
            <a:ext cx="5718412" cy="954107"/>
          </a:xfrm>
          <a:prstGeom prst="rect">
            <a:avLst/>
          </a:prstGeom>
        </p:spPr>
        <p:txBody>
          <a:bodyPr wrap="square">
            <a:spAutoFit/>
          </a:bodyPr>
          <a:lstStyle/>
          <a:p>
            <a:pPr algn="ctr"/>
            <a:r>
              <a:rPr lang="en-US" altLang="en-US" sz="2800" i="1" dirty="0" err="1">
                <a:latin typeface="Times New Roman" pitchFamily="18" charset="0"/>
                <a:cs typeface="Times New Roman" pitchFamily="18" charset="0"/>
                <a:sym typeface="Wingdings" pitchFamily="2" charset="2"/>
              </a:rPr>
              <a:t>Xanh</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kia</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thăm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thẳm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từng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trên</a:t>
            </a:r>
            <a:endParaRPr lang="en-US" altLang="en-US" sz="2800" i="1" dirty="0">
              <a:latin typeface="Times New Roman" pitchFamily="18" charset="0"/>
              <a:cs typeface="Times New Roman" pitchFamily="18" charset="0"/>
              <a:sym typeface="Wingdings" pitchFamily="2" charset="2"/>
            </a:endParaRPr>
          </a:p>
          <a:p>
            <a:pPr algn="ctr"/>
            <a:r>
              <a:rPr lang="en-US" altLang="en-US" sz="2800" i="1" dirty="0" err="1">
                <a:latin typeface="Times New Roman" pitchFamily="18" charset="0"/>
                <a:cs typeface="Times New Roman" pitchFamily="18" charset="0"/>
                <a:sym typeface="Wingdings" pitchFamily="2" charset="2"/>
              </a:rPr>
              <a:t>Vì</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ai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gây</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dựng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cho</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nên</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nỗi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này</a:t>
            </a:r>
            <a:r>
              <a:rPr lang="en-US" altLang="en-US" sz="2800" i="1" dirty="0">
                <a:latin typeface="Times New Roman" pitchFamily="18" charset="0"/>
                <a:cs typeface="Times New Roman" pitchFamily="18" charset="0"/>
                <a:sym typeface="Wingdings" pitchFamily="2" charset="2"/>
              </a:rPr>
              <a:t>?</a:t>
            </a:r>
          </a:p>
        </p:txBody>
      </p:sp>
      <p:sp>
        <p:nvSpPr>
          <p:cNvPr id="7" name="Rectangle 6"/>
          <p:cNvSpPr/>
          <p:nvPr/>
        </p:nvSpPr>
        <p:spPr>
          <a:xfrm>
            <a:off x="6207267" y="1754695"/>
            <a:ext cx="4922293" cy="1384995"/>
          </a:xfrm>
          <a:prstGeom prst="rect">
            <a:avLst/>
          </a:prstGeom>
        </p:spPr>
        <p:txBody>
          <a:bodyPr wrap="square">
            <a:spAutoFit/>
          </a:bodyPr>
          <a:lstStyle/>
          <a:p>
            <a:pPr algn="just"/>
            <a:r>
              <a:rPr lang="en-US" altLang="en-US" sz="2800" dirty="0">
                <a:solidFill>
                  <a:srgbClr val="0000FF"/>
                </a:solidFill>
                <a:latin typeface="Times New Roman" pitchFamily="18" charset="0"/>
                <a:cs typeface="Times New Roman" pitchFamily="18" charset="0"/>
                <a:sym typeface="Wingdings" pitchFamily="2" charset="2"/>
              </a:rPr>
              <a:t> Lời than thở của người chinh phụ trước nỗi truân chuyên do chiến tranh gây ra.</a:t>
            </a:r>
          </a:p>
        </p:txBody>
      </p:sp>
      <p:sp>
        <p:nvSpPr>
          <p:cNvPr id="8" name="Rectangle 7"/>
          <p:cNvSpPr/>
          <p:nvPr/>
        </p:nvSpPr>
        <p:spPr>
          <a:xfrm>
            <a:off x="1014484" y="3433372"/>
            <a:ext cx="4772167" cy="954107"/>
          </a:xfrm>
          <a:prstGeom prst="rect">
            <a:avLst/>
          </a:prstGeom>
        </p:spPr>
        <p:txBody>
          <a:bodyPr wrap="square">
            <a:spAutoFit/>
          </a:bodyPr>
          <a:lstStyle/>
          <a:p>
            <a:r>
              <a:rPr lang="en-US" altLang="en-US" sz="2800" i="1" dirty="0" err="1">
                <a:latin typeface="Times New Roman" pitchFamily="18" charset="0"/>
                <a:cs typeface="Times New Roman" pitchFamily="18" charset="0"/>
              </a:rPr>
              <a:t>Tôi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có</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chờ</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đâu</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có</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đâu</a:t>
            </a:r>
            <a:endParaRPr lang="en-US" altLang="en-US" sz="2800" i="1" dirty="0">
              <a:latin typeface="Times New Roman" pitchFamily="18" charset="0"/>
              <a:cs typeface="Times New Roman" pitchFamily="18" charset="0"/>
            </a:endParaRPr>
          </a:p>
          <a:p>
            <a:r>
              <a:rPr lang="en-US" altLang="en-US" sz="2800" i="1" dirty="0" err="1">
                <a:latin typeface="Times New Roman" pitchFamily="18" charset="0"/>
                <a:cs typeface="Times New Roman" pitchFamily="18" charset="0"/>
              </a:rPr>
              <a:t>Đem</a:t>
            </a:r>
            <a:r>
              <a:rPr lang="en-US" altLang="en-US" sz="2800" i="1" dirty="0">
                <a:latin typeface="Times New Roman" pitchFamily="18" charset="0"/>
                <a:cs typeface="Times New Roman" pitchFamily="18" charset="0"/>
              </a:rPr>
              <a:t> chi </a:t>
            </a:r>
            <a:r>
              <a:rPr lang="en-US" altLang="en-US" sz="2800" i="1" dirty="0" err="1">
                <a:latin typeface="Times New Roman" pitchFamily="18" charset="0"/>
                <a:cs typeface="Times New Roman" pitchFamily="18" charset="0"/>
              </a:rPr>
              <a:t>xuân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lại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thêm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sầu</a:t>
            </a:r>
            <a:endParaRPr lang="en-US" altLang="en-US" sz="2800" i="1" dirty="0">
              <a:latin typeface="Times New Roman" pitchFamily="18" charset="0"/>
              <a:cs typeface="Times New Roman" pitchFamily="18" charset="0"/>
            </a:endParaRPr>
          </a:p>
        </p:txBody>
      </p:sp>
      <p:sp>
        <p:nvSpPr>
          <p:cNvPr id="9" name="Rectangle 8"/>
          <p:cNvSpPr/>
          <p:nvPr/>
        </p:nvSpPr>
        <p:spPr>
          <a:xfrm>
            <a:off x="6313606" y="3419724"/>
            <a:ext cx="4840406" cy="954107"/>
          </a:xfrm>
          <a:prstGeom prst="rect">
            <a:avLst/>
          </a:prstGeom>
        </p:spPr>
        <p:txBody>
          <a:bodyPr wrap="square">
            <a:spAutoFit/>
          </a:bodyPr>
          <a:lstStyle/>
          <a:p>
            <a:pPr algn="just"/>
            <a:r>
              <a:rPr lang="en-US" altLang="en-US" sz="2800" dirty="0">
                <a:solidFill>
                  <a:srgbClr val="0000FF"/>
                </a:solidFill>
                <a:latin typeface="Times New Roman" pitchFamily="18" charset="0"/>
                <a:cs typeface="Times New Roman" pitchFamily="18" charset="0"/>
                <a:sym typeface="Wingdings" pitchFamily="2" charset="2"/>
              </a:rPr>
              <a:t> Tâm trạng bế tắc của nhà thơ trước cuộc sống (trước CMT8)</a:t>
            </a:r>
          </a:p>
        </p:txBody>
      </p:sp>
      <p:sp>
        <p:nvSpPr>
          <p:cNvPr id="10" name="Rectangle 9"/>
          <p:cNvSpPr/>
          <p:nvPr/>
        </p:nvSpPr>
        <p:spPr>
          <a:xfrm>
            <a:off x="1028131" y="4757205"/>
            <a:ext cx="4799463" cy="1384995"/>
          </a:xfrm>
          <a:prstGeom prst="rect">
            <a:avLst/>
          </a:prstGeom>
        </p:spPr>
        <p:txBody>
          <a:bodyPr wrap="square">
            <a:spAutoFit/>
          </a:bodyPr>
          <a:lstStyle/>
          <a:p>
            <a:pPr algn="just"/>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Anh</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mà</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chết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là</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chỉ</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tội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ngông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cuồng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dột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của</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tôi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Tôi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biết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làm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thế</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nào</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bây</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giờ</a:t>
            </a:r>
            <a:r>
              <a:rPr lang="en-US" altLang="en-US" sz="2800" i="1" dirty="0">
                <a:latin typeface="Times New Roman" pitchFamily="18" charset="0"/>
                <a:cs typeface="Times New Roman" pitchFamily="18" charset="0"/>
                <a:sym typeface="Wingdings" pitchFamily="2" charset="2"/>
              </a:rPr>
              <a:t>?</a:t>
            </a:r>
          </a:p>
        </p:txBody>
      </p:sp>
      <p:sp>
        <p:nvSpPr>
          <p:cNvPr id="11" name="Rectangle 10"/>
          <p:cNvSpPr/>
          <p:nvPr/>
        </p:nvSpPr>
        <p:spPr>
          <a:xfrm>
            <a:off x="6353601" y="4743565"/>
            <a:ext cx="4813110" cy="1384995"/>
          </a:xfrm>
          <a:prstGeom prst="rect">
            <a:avLst/>
          </a:prstGeom>
        </p:spPr>
        <p:txBody>
          <a:bodyPr wrap="square">
            <a:spAutoFit/>
          </a:bodyPr>
          <a:lstStyle/>
          <a:p>
            <a:pPr algn="just"/>
            <a:r>
              <a:rPr lang="en-US" altLang="en-US" sz="2800" dirty="0">
                <a:solidFill>
                  <a:srgbClr val="0000FF"/>
                </a:solidFill>
                <a:latin typeface="Times New Roman" pitchFamily="18" charset="0"/>
                <a:cs typeface="Times New Roman" pitchFamily="18" charset="0"/>
                <a:sym typeface="Wingdings" pitchFamily="2" charset="2"/>
              </a:rPr>
              <a:t> Sự ân hận của Dế Mèn trước cái chết thảm thương, oan ức của Dế Choắt.</a:t>
            </a:r>
            <a:r>
              <a:rPr lang="en-US" altLang="en-US" sz="2800" dirty="0">
                <a:latin typeface="Times New Roman" pitchFamily="18" charset="0"/>
                <a:cs typeface="Times New Roman" pitchFamily="18" charset="0"/>
              </a:rPr>
              <a:t>                  </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3"/>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4"/>
          <a:stretch>
            <a:fillRect/>
          </a:stretch>
        </p:blipFill>
        <p:spPr>
          <a:xfrm>
            <a:off x="0" y="2477770"/>
            <a:ext cx="12192000" cy="4380230"/>
          </a:xfrm>
          <a:prstGeom prst="rect">
            <a:avLst/>
          </a:prstGeom>
        </p:spPr>
      </p:pic>
      <p:pic>
        <p:nvPicPr>
          <p:cNvPr id="6" name="图片 5" descr="5b86c7b39ff91"/>
          <p:cNvPicPr>
            <a:picLocks noChangeAspect="1"/>
          </p:cNvPicPr>
          <p:nvPr/>
        </p:nvPicPr>
        <p:blipFill>
          <a:blip r:embed="rId5" cstate="print"/>
          <a:srcRect l="7948" t="9950" r="7985" b="15373"/>
          <a:stretch>
            <a:fillRect/>
          </a:stretch>
        </p:blipFill>
        <p:spPr>
          <a:xfrm>
            <a:off x="143192" y="0"/>
            <a:ext cx="12192000" cy="6858000"/>
          </a:xfrm>
          <a:prstGeom prst="rect">
            <a:avLst/>
          </a:prstGeom>
        </p:spPr>
      </p:pic>
      <p:pic>
        <p:nvPicPr>
          <p:cNvPr id="5" name="图片 4" descr="5b874a3b62370"/>
          <p:cNvPicPr>
            <a:picLocks noChangeAspect="1"/>
          </p:cNvPicPr>
          <p:nvPr/>
        </p:nvPicPr>
        <p:blipFill>
          <a:blip r:embed="rId6" cstate="print"/>
          <a:stretch>
            <a:fillRect/>
          </a:stretch>
        </p:blipFill>
        <p:spPr>
          <a:xfrm>
            <a:off x="4135120" y="4333386"/>
            <a:ext cx="4208145" cy="2497944"/>
          </a:xfrm>
          <a:prstGeom prst="rect">
            <a:avLst/>
          </a:prstGeom>
        </p:spPr>
      </p:pic>
      <p:sp>
        <p:nvSpPr>
          <p:cNvPr id="9" name="TextBox 12"/>
          <p:cNvSpPr txBox="1"/>
          <p:nvPr/>
        </p:nvSpPr>
        <p:spPr>
          <a:xfrm>
            <a:off x="3536615" y="2178954"/>
            <a:ext cx="4898130" cy="2154432"/>
          </a:xfrm>
          <a:prstGeom prst="rect">
            <a:avLst/>
          </a:prstGeom>
          <a:noFill/>
        </p:spPr>
        <p:txBody>
          <a:bodyPr wrap="none" lIns="121917" tIns="60958" rIns="121917" bIns="60958" rtlCol="0">
            <a:spAutoFit/>
          </a:bodyPr>
          <a:lstStyle/>
          <a:p>
            <a:pPr algn="ctr"/>
            <a:r>
              <a:rPr lang="en-US" sz="6600">
                <a:solidFill>
                  <a:schemeClr val="bg1"/>
                </a:solidFill>
                <a:latin typeface="Times New Roman" pitchFamily="18" charset="0"/>
                <a:ea typeface="钻石甜心手机字体" panose="02000500000000000000" pitchFamily="2" charset="-122"/>
                <a:cs typeface="Times New Roman" pitchFamily="18" charset="0"/>
              </a:rPr>
              <a:t>Tiết 92:</a:t>
            </a:r>
          </a:p>
          <a:p>
            <a:pPr algn="ctr"/>
            <a:r>
              <a:rPr lang="en-US" sz="6600">
                <a:solidFill>
                  <a:schemeClr val="bg1"/>
                </a:solidFill>
                <a:latin typeface="Times New Roman" pitchFamily="18" charset="0"/>
                <a:ea typeface="钻石甜心手机字体" panose="02000500000000000000" pitchFamily="2" charset="-122"/>
                <a:cs typeface="Times New Roman" pitchFamily="18" charset="0"/>
              </a:rPr>
              <a:t>Câu </a:t>
            </a:r>
            <a:r>
              <a:rPr lang="en-US" sz="6600" dirty="0" err="1">
                <a:solidFill>
                  <a:schemeClr val="bg1"/>
                </a:solidFill>
                <a:latin typeface="Times New Roman" pitchFamily="18" charset="0"/>
                <a:ea typeface="钻石甜心手机字体" panose="02000500000000000000" pitchFamily="2" charset="-122"/>
                <a:cs typeface="Times New Roman" pitchFamily="18" charset="0"/>
              </a:rPr>
              <a:t>cảm</a:t>
            </a:r>
            <a:r>
              <a:rPr lang="en-US" sz="6600" dirty="0">
                <a:solidFill>
                  <a:schemeClr val="bg1"/>
                </a:solidFill>
                <a:latin typeface="Times New Roman" pitchFamily="18" charset="0"/>
                <a:ea typeface="钻石甜心手机字体" panose="02000500000000000000" pitchFamily="2" charset="-122"/>
                <a:cs typeface="Times New Roman" pitchFamily="18" charset="0"/>
              </a:rPr>
              <a:t> </a:t>
            </a:r>
            <a:r>
              <a:rPr lang="en-US" sz="6600" dirty="0" err="1">
                <a:solidFill>
                  <a:schemeClr val="bg1"/>
                </a:solidFill>
                <a:latin typeface="Times New Roman" pitchFamily="18" charset="0"/>
                <a:ea typeface="钻石甜心手机字体" panose="02000500000000000000" pitchFamily="2" charset="-122"/>
                <a:cs typeface="Times New Roman" pitchFamily="18" charset="0"/>
              </a:rPr>
              <a:t>thán</a:t>
            </a:r>
            <a:endParaRPr lang="en-US" sz="6600" dirty="0">
              <a:solidFill>
                <a:schemeClr val="bg1"/>
              </a:solidFill>
              <a:latin typeface="Times New Roman" pitchFamily="18" charset="0"/>
              <a:ea typeface="钻石甜心手机字体" panose="02000500000000000000" pitchFamily="2" charset="-122"/>
              <a:cs typeface="Times New Roman"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61830" y="616428"/>
            <a:ext cx="5511418"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r>
              <a:rPr lang="en-US" altLang="en-US" sz="2800" i="1" dirty="0">
                <a:latin typeface="Times New Roman" pitchFamily="18" charset="0"/>
                <a:cs typeface="Times New Roman" pitchFamily="18" charset="0"/>
              </a:rPr>
              <a:t>Ai </a:t>
            </a:r>
            <a:r>
              <a:rPr lang="en-US" altLang="en-US" sz="2800" i="1" dirty="0" err="1">
                <a:latin typeface="Times New Roman" pitchFamily="18" charset="0"/>
                <a:cs typeface="Times New Roman" pitchFamily="18" charset="0"/>
              </a:rPr>
              <a:t>làm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bể</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kia</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đầy</a:t>
            </a:r>
            <a:endParaRPr lang="en-US" altLang="en-US" sz="2800" i="1" dirty="0">
              <a:latin typeface="Times New Roman" pitchFamily="18" charset="0"/>
              <a:cs typeface="Times New Roman" pitchFamily="18" charset="0"/>
            </a:endParaRPr>
          </a:p>
          <a:p>
            <a:pPr algn="ctr"/>
            <a:r>
              <a:rPr lang="en-US" altLang="en-US" sz="2800" i="1" dirty="0">
                <a:latin typeface="Times New Roman" pitchFamily="18" charset="0"/>
                <a:cs typeface="Times New Roman" pitchFamily="18" charset="0"/>
              </a:rPr>
              <a:t>Cho </a:t>
            </a:r>
            <a:r>
              <a:rPr lang="en-US" altLang="en-US" sz="2800" i="1" dirty="0" err="1">
                <a:latin typeface="Times New Roman" pitchFamily="18" charset="0"/>
                <a:cs typeface="Times New Roman" pitchFamily="18" charset="0"/>
              </a:rPr>
              <a:t>ao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kia</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cạn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gầy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cò</a:t>
            </a:r>
            <a:r>
              <a:rPr lang="en-US" altLang="en-US" sz="2800" i="1" dirty="0">
                <a:latin typeface="Times New Roman" pitchFamily="18" charset="0"/>
                <a:cs typeface="Times New Roman" pitchFamily="18" charset="0"/>
              </a:rPr>
              <a:t> con?</a:t>
            </a:r>
            <a:endParaRPr kumimoji="0" lang="en-US" sz="280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6" name="Rectangle 5"/>
          <p:cNvSpPr/>
          <p:nvPr/>
        </p:nvSpPr>
        <p:spPr>
          <a:xfrm>
            <a:off x="436729" y="1945767"/>
            <a:ext cx="5718412" cy="954107"/>
          </a:xfrm>
          <a:prstGeom prst="rect">
            <a:avLst/>
          </a:prstGeom>
        </p:spPr>
        <p:txBody>
          <a:bodyPr wrap="square">
            <a:spAutoFit/>
          </a:bodyPr>
          <a:lstStyle/>
          <a:p>
            <a:pPr algn="ctr"/>
            <a:r>
              <a:rPr lang="en-US" altLang="en-US" sz="2800" i="1" dirty="0" err="1">
                <a:latin typeface="Times New Roman" pitchFamily="18" charset="0"/>
                <a:cs typeface="Times New Roman" pitchFamily="18" charset="0"/>
                <a:sym typeface="Wingdings" pitchFamily="2" charset="2"/>
              </a:rPr>
              <a:t>Xanh</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kia</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thăm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thẳm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từng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trên</a:t>
            </a:r>
            <a:endParaRPr lang="en-US" altLang="en-US" sz="2800" i="1" dirty="0">
              <a:latin typeface="Times New Roman" pitchFamily="18" charset="0"/>
              <a:cs typeface="Times New Roman" pitchFamily="18" charset="0"/>
              <a:sym typeface="Wingdings" pitchFamily="2" charset="2"/>
            </a:endParaRPr>
          </a:p>
          <a:p>
            <a:pPr algn="ctr"/>
            <a:r>
              <a:rPr lang="en-US" altLang="en-US" sz="2800" i="1" dirty="0" err="1">
                <a:latin typeface="Times New Roman" pitchFamily="18" charset="0"/>
                <a:cs typeface="Times New Roman" pitchFamily="18" charset="0"/>
                <a:sym typeface="Wingdings" pitchFamily="2" charset="2"/>
              </a:rPr>
              <a:t>Vì</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ai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gây</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dựng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cho</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nên</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nỗi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này</a:t>
            </a:r>
            <a:r>
              <a:rPr lang="en-US" altLang="en-US" sz="2800" i="1" dirty="0">
                <a:latin typeface="Times New Roman" pitchFamily="18" charset="0"/>
                <a:cs typeface="Times New Roman" pitchFamily="18" charset="0"/>
                <a:sym typeface="Wingdings" pitchFamily="2" charset="2"/>
              </a:rPr>
              <a:t>?</a:t>
            </a:r>
          </a:p>
        </p:txBody>
      </p:sp>
      <p:sp>
        <p:nvSpPr>
          <p:cNvPr id="8" name="Rectangle 7"/>
          <p:cNvSpPr/>
          <p:nvPr/>
        </p:nvSpPr>
        <p:spPr>
          <a:xfrm>
            <a:off x="1014484" y="3433372"/>
            <a:ext cx="4772167" cy="954107"/>
          </a:xfrm>
          <a:prstGeom prst="rect">
            <a:avLst/>
          </a:prstGeom>
        </p:spPr>
        <p:txBody>
          <a:bodyPr wrap="square">
            <a:spAutoFit/>
          </a:bodyPr>
          <a:lstStyle/>
          <a:p>
            <a:r>
              <a:rPr lang="en-US" altLang="en-US" sz="2800" i="1" dirty="0" err="1">
                <a:latin typeface="Times New Roman" pitchFamily="18" charset="0"/>
                <a:cs typeface="Times New Roman" pitchFamily="18" charset="0"/>
              </a:rPr>
              <a:t>Tôi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có</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chờ</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đâu</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có</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đâu</a:t>
            </a:r>
            <a:endParaRPr lang="en-US" altLang="en-US" sz="2800" i="1" dirty="0">
              <a:latin typeface="Times New Roman" pitchFamily="18" charset="0"/>
              <a:cs typeface="Times New Roman" pitchFamily="18" charset="0"/>
            </a:endParaRPr>
          </a:p>
          <a:p>
            <a:r>
              <a:rPr lang="en-US" altLang="en-US" sz="2800" i="1" dirty="0" err="1">
                <a:latin typeface="Times New Roman" pitchFamily="18" charset="0"/>
                <a:cs typeface="Times New Roman" pitchFamily="18" charset="0"/>
              </a:rPr>
              <a:t>Đem</a:t>
            </a:r>
            <a:r>
              <a:rPr lang="en-US" altLang="en-US" sz="2800" i="1" dirty="0">
                <a:latin typeface="Times New Roman" pitchFamily="18" charset="0"/>
                <a:cs typeface="Times New Roman" pitchFamily="18" charset="0"/>
              </a:rPr>
              <a:t> chi </a:t>
            </a:r>
            <a:r>
              <a:rPr lang="en-US" altLang="en-US" sz="2800" i="1" dirty="0" err="1">
                <a:latin typeface="Times New Roman" pitchFamily="18" charset="0"/>
                <a:cs typeface="Times New Roman" pitchFamily="18" charset="0"/>
              </a:rPr>
              <a:t>xuân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lại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thêm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sầu</a:t>
            </a:r>
            <a:endParaRPr lang="en-US" altLang="en-US" sz="2800" i="1" dirty="0">
              <a:latin typeface="Times New Roman" pitchFamily="18" charset="0"/>
              <a:cs typeface="Times New Roman" pitchFamily="18" charset="0"/>
            </a:endParaRPr>
          </a:p>
        </p:txBody>
      </p:sp>
      <p:sp>
        <p:nvSpPr>
          <p:cNvPr id="10" name="Rectangle 9"/>
          <p:cNvSpPr/>
          <p:nvPr/>
        </p:nvSpPr>
        <p:spPr>
          <a:xfrm>
            <a:off x="1028131" y="4757205"/>
            <a:ext cx="4799463" cy="1384995"/>
          </a:xfrm>
          <a:prstGeom prst="rect">
            <a:avLst/>
          </a:prstGeom>
        </p:spPr>
        <p:txBody>
          <a:bodyPr wrap="square">
            <a:spAutoFit/>
          </a:bodyPr>
          <a:lstStyle/>
          <a:p>
            <a:pPr algn="just"/>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Anh</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mà</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chết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là</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chỉ</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tội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ngông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cuồng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dột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của</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tôi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Tôi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biết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làm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thế</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nào</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bây</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giờ</a:t>
            </a:r>
            <a:r>
              <a:rPr lang="en-US" altLang="en-US" sz="2800" i="1" dirty="0">
                <a:latin typeface="Times New Roman" pitchFamily="18" charset="0"/>
                <a:cs typeface="Times New Roman" pitchFamily="18" charset="0"/>
                <a:sym typeface="Wingdings" pitchFamily="2" charset="2"/>
              </a:rPr>
              <a:t>?</a:t>
            </a:r>
          </a:p>
        </p:txBody>
      </p:sp>
      <p:sp>
        <p:nvSpPr>
          <p:cNvPr id="11" name="Rectangle 10"/>
          <p:cNvSpPr/>
          <p:nvPr/>
        </p:nvSpPr>
        <p:spPr>
          <a:xfrm>
            <a:off x="7178722" y="1413511"/>
            <a:ext cx="4107975" cy="4031873"/>
          </a:xfrm>
          <a:prstGeom prst="rect">
            <a:avLst/>
          </a:prstGeom>
        </p:spPr>
        <p:txBody>
          <a:bodyPr wrap="square">
            <a:spAutoFit/>
          </a:bodyPr>
          <a:lstStyle/>
          <a:p>
            <a:pPr algn="just"/>
            <a:r>
              <a:rPr lang="en-US" altLang="en-US" sz="3200" dirty="0">
                <a:solidFill>
                  <a:srgbClr val="FF0000"/>
                </a:solidFill>
                <a:latin typeface="Times New Roman" pitchFamily="18" charset="0"/>
                <a:sym typeface="Wingdings" pitchFamily="2" charset="2"/>
              </a:rPr>
              <a:t> Đều bộc lộ tình cảm, cảm xúc, nhưng </a:t>
            </a:r>
            <a:r>
              <a:rPr lang="en-US" altLang="en-US" sz="3200" dirty="0">
                <a:solidFill>
                  <a:schemeClr val="accent1">
                    <a:lumMod val="75000"/>
                  </a:schemeClr>
                </a:solidFill>
                <a:latin typeface="Times New Roman" pitchFamily="18" charset="0"/>
                <a:sym typeface="Wingdings" pitchFamily="2" charset="2"/>
              </a:rPr>
              <a:t>không phải</a:t>
            </a:r>
            <a:r>
              <a:rPr lang="en-US" altLang="en-US" sz="3200" dirty="0">
                <a:solidFill>
                  <a:srgbClr val="FF0000"/>
                </a:solidFill>
                <a:latin typeface="Times New Roman" pitchFamily="18" charset="0"/>
                <a:sym typeface="Wingdings" pitchFamily="2" charset="2"/>
              </a:rPr>
              <a:t> là câu cảm thán, vì </a:t>
            </a:r>
            <a:r>
              <a:rPr lang="en-US" altLang="en-US" sz="3200" dirty="0">
                <a:solidFill>
                  <a:schemeClr val="accent1">
                    <a:lumMod val="75000"/>
                  </a:schemeClr>
                </a:solidFill>
                <a:latin typeface="Times New Roman" pitchFamily="18" charset="0"/>
                <a:sym typeface="Wingdings" pitchFamily="2" charset="2"/>
              </a:rPr>
              <a:t>không có hình thức đặc trưng của kiểu câu cảm thán</a:t>
            </a:r>
            <a:r>
              <a:rPr lang="en-US" altLang="en-US" sz="3200" dirty="0">
                <a:solidFill>
                  <a:srgbClr val="FF0000"/>
                </a:solidFill>
                <a:latin typeface="Times New Roman" pitchFamily="18" charset="0"/>
                <a:sym typeface="Wingdings" pitchFamily="2" charset="2"/>
              </a:rPr>
              <a:t> (từ ngữ cảm thán và dấu chấm than).</a:t>
            </a:r>
            <a:endParaRPr lang="en-US" altLang="en-US" sz="3200" dirty="0">
              <a:latin typeface="Times New Roman" pitchFamily="18" charset="0"/>
              <a:cs typeface="Times New Roman" pitchFamily="18" charset="0"/>
            </a:endParaRPr>
          </a:p>
        </p:txBody>
      </p:sp>
      <p:sp>
        <p:nvSpPr>
          <p:cNvPr id="12" name="Right Brace 11"/>
          <p:cNvSpPr/>
          <p:nvPr/>
        </p:nvSpPr>
        <p:spPr>
          <a:xfrm>
            <a:off x="5923124" y="477672"/>
            <a:ext cx="696036" cy="577300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from="(-#ppt_w/2)" to="(#ppt_x)" calcmode="lin" valueType="num">
                                      <p:cBhvr>
                                        <p:cTn id="30" dur="600" fill="hold">
                                          <p:stCondLst>
                                            <p:cond delay="0"/>
                                          </p:stCondLst>
                                        </p:cTn>
                                        <p:tgtEl>
                                          <p:spTgt spid="11"/>
                                        </p:tgtEl>
                                        <p:attrNameLst>
                                          <p:attrName>ppt_x</p:attrName>
                                        </p:attrNameLst>
                                      </p:cBhvr>
                                    </p:anim>
                                    <p:anim from="0" to="-1.0" calcmode="lin" valueType="num">
                                      <p:cBhvr>
                                        <p:cTn id="31" dur="200" decel="50000" autoRev="1" fill="hold">
                                          <p:stCondLst>
                                            <p:cond delay="600"/>
                                          </p:stCondLst>
                                        </p:cTn>
                                        <p:tgtEl>
                                          <p:spTgt spid="11"/>
                                        </p:tgtEl>
                                        <p:attrNameLst>
                                          <p:attrName>xshear</p:attrName>
                                        </p:attrNameLst>
                                      </p:cBhvr>
                                    </p:anim>
                                    <p:animScale>
                                      <p:cBhvr>
                                        <p:cTn id="32" dur="200" decel="100000" autoRev="1" fill="hold">
                                          <p:stCondLst>
                                            <p:cond delay="600"/>
                                          </p:stCondLst>
                                        </p:cTn>
                                        <p:tgtEl>
                                          <p:spTgt spid="11"/>
                                        </p:tgtEl>
                                      </p:cBhvr>
                                      <p:from x="100000" y="100000"/>
                                      <p:to x="80000" y="100000"/>
                                    </p:animScale>
                                    <p:anim by="(#ppt_h/3+#ppt_w*0.1)" calcmode="lin" valueType="num">
                                      <p:cBhvr additive="sum">
                                        <p:cTn id="33"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310187"/>
            <a:ext cx="6237032"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a:solidFill>
                  <a:srgbClr val="000000"/>
                </a:solidFill>
                <a:latin typeface="Times New Roman" pitchFamily="18" charset="0"/>
                <a:cs typeface="Times New Roman" pitchFamily="18" charset="0"/>
              </a:rPr>
              <a:t>GV </a:t>
            </a:r>
            <a:r>
              <a:rPr lang="en-US" sz="3200" dirty="0" err="1">
                <a:solidFill>
                  <a:srgbClr val="000000"/>
                </a:solidFill>
                <a:latin typeface="Times New Roman" pitchFamily="18" charset="0"/>
                <a:cs typeface="Times New Roman" pitchFamily="18" charset="0"/>
              </a:rPr>
              <a:t>sẽ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đưa</a:t>
            </a:r>
            <a:r>
              <a:rPr lang="en-US" sz="3200" dirty="0">
                <a:solidFill>
                  <a:srgbClr val="000000"/>
                </a:solidFill>
                <a:latin typeface="Times New Roman" pitchFamily="18" charset="0"/>
                <a:cs typeface="Times New Roman" pitchFamily="18" charset="0"/>
              </a:rPr>
              <a:t> 4 ô </a:t>
            </a:r>
            <a:r>
              <a:rPr lang="en-US" sz="3200" dirty="0" err="1">
                <a:solidFill>
                  <a:srgbClr val="000000"/>
                </a:solidFill>
                <a:latin typeface="Times New Roman" pitchFamily="18" charset="0"/>
                <a:cs typeface="Times New Roman" pitchFamily="18" charset="0"/>
              </a:rPr>
              <a:t>cửa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tương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ứng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với</a:t>
            </a:r>
            <a:r>
              <a:rPr lang="en-US" sz="3200" dirty="0">
                <a:solidFill>
                  <a:srgbClr val="000000"/>
                </a:solidFill>
                <a:latin typeface="Times New Roman" pitchFamily="18" charset="0"/>
                <a:cs typeface="Times New Roman" pitchFamily="18" charset="0"/>
              </a:rPr>
              <a:t> 4 </a:t>
            </a:r>
            <a:r>
              <a:rPr lang="en-US" sz="3200" dirty="0" err="1">
                <a:solidFill>
                  <a:srgbClr val="000000"/>
                </a:solidFill>
                <a:latin typeface="Times New Roman" pitchFamily="18" charset="0"/>
                <a:cs typeface="Times New Roman" pitchFamily="18" charset="0"/>
              </a:rPr>
              <a:t>câu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hỏi</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Rounded Rectangle 4"/>
          <p:cNvSpPr/>
          <p:nvPr/>
        </p:nvSpPr>
        <p:spPr>
          <a:xfrm>
            <a:off x="1173705" y="3138990"/>
            <a:ext cx="1856096" cy="2497541"/>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itchFamily="18" charset="0"/>
              <a:cs typeface="Times New Roman" pitchFamily="18" charset="0"/>
            </a:endParaRPr>
          </a:p>
          <a:p>
            <a:pPr algn="ctr"/>
            <a:r>
              <a:rPr lang="en-US" sz="4000" b="1" dirty="0">
                <a:solidFill>
                  <a:srgbClr val="FF0000"/>
                </a:solidFill>
                <a:latin typeface="Times New Roman" pitchFamily="18" charset="0"/>
                <a:cs typeface="Times New Roman" pitchFamily="18" charset="0"/>
              </a:rPr>
              <a:t>Ô </a:t>
            </a:r>
            <a:r>
              <a:rPr lang="en-US" sz="4000" b="1" dirty="0" err="1">
                <a:solidFill>
                  <a:srgbClr val="FF0000"/>
                </a:solidFill>
                <a:latin typeface="Times New Roman" pitchFamily="18" charset="0"/>
                <a:cs typeface="Times New Roman" pitchFamily="18" charset="0"/>
              </a:rPr>
              <a:t>cửa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mật</a:t>
            </a:r>
            <a:endParaRPr lang="vi-VN" sz="3600" b="1" dirty="0">
              <a:solidFill>
                <a:srgbClr val="FF0000"/>
              </a:solidFill>
              <a:latin typeface="Times New Roman" pitchFamily="18" charset="0"/>
              <a:cs typeface="Times New Roman" pitchFamily="18" charset="0"/>
            </a:endParaRPr>
          </a:p>
        </p:txBody>
      </p:sp>
      <p:pic>
        <p:nvPicPr>
          <p:cNvPr id="6"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28" y="928054"/>
            <a:ext cx="2357652" cy="2961568"/>
          </a:xfrm>
          <a:prstGeom prst="rect">
            <a:avLst/>
          </a:prstGeom>
        </p:spPr>
      </p:pic>
      <p:sp>
        <p:nvSpPr>
          <p:cNvPr id="7" name="10"/>
          <p:cNvSpPr txBox="1"/>
          <p:nvPr/>
        </p:nvSpPr>
        <p:spPr>
          <a:xfrm>
            <a:off x="1282889" y="2528906"/>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itchFamily="18" charset="0"/>
                <a:ea typeface="汉仪白棋体简" panose="02010604000101010101" pitchFamily="2" charset="-122"/>
                <a:cs typeface="Times New Roman" pitchFamily="18" charset="0"/>
              </a:rPr>
              <a:t>Vòng</a:t>
            </a:r>
            <a:r>
              <a:rPr lang="en-US" altLang="zh-CN" sz="4000" b="1" dirty="0">
                <a:solidFill>
                  <a:srgbClr val="FF0000"/>
                </a:solidFill>
                <a:latin typeface="Times New Roman" pitchFamily="18" charset="0"/>
                <a:ea typeface="汉仪白棋体简" panose="02010604000101010101" pitchFamily="2" charset="-122"/>
                <a:cs typeface="Times New Roman" pitchFamily="18" charset="0"/>
              </a:rPr>
              <a:t> 2</a:t>
            </a:r>
            <a:endParaRPr lang="zh-CN" altLang="en-US" sz="4000" b="1" dirty="0">
              <a:solidFill>
                <a:srgbClr val="FF0000"/>
              </a:solidFill>
              <a:latin typeface="Times New Roman" pitchFamily="18" charset="0"/>
              <a:ea typeface="汉仪白棋体简" panose="02010604000101010101" pitchFamily="2" charset="-122"/>
              <a:cs typeface="Times New Roman" pitchFamily="18" charset="0"/>
            </a:endParaRPr>
          </a:p>
        </p:txBody>
      </p:sp>
      <p:pic>
        <p:nvPicPr>
          <p:cNvPr id="8" name="Picture 7" descr="—Pngtree—cartoon white bunny head_4235804.png"/>
          <p:cNvPicPr>
            <a:picLocks noChangeAspect="1"/>
          </p:cNvPicPr>
          <p:nvPr/>
        </p:nvPicPr>
        <p:blipFill>
          <a:blip r:embed="rId5" cstate="print"/>
          <a:stretch>
            <a:fillRect/>
          </a:stretch>
        </p:blipFill>
        <p:spPr>
          <a:xfrm>
            <a:off x="3827055" y="1337486"/>
            <a:ext cx="948518" cy="948518"/>
          </a:xfrm>
          <a:prstGeom prst="rect">
            <a:avLst/>
          </a:prstGeom>
        </p:spPr>
      </p:pic>
      <p:sp>
        <p:nvSpPr>
          <p:cNvPr id="9" name="Rectangle 1"/>
          <p:cNvSpPr>
            <a:spLocks noChangeArrowheads="1"/>
          </p:cNvSpPr>
          <p:nvPr/>
        </p:nvSpPr>
        <p:spPr bwMode="auto">
          <a:xfrm>
            <a:off x="5081515" y="2993425"/>
            <a:ext cx="6232478"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err="1">
                <a:solidFill>
                  <a:srgbClr val="000000"/>
                </a:solidFill>
                <a:latin typeface="Times New Roman" pitchFamily="18" charset="0"/>
                <a:cs typeface="Times New Roman" pitchFamily="18" charset="0"/>
              </a:rPr>
              <a:t>Mỗi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nhóm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lựa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chọ</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mình</a:t>
            </a:r>
            <a:r>
              <a:rPr lang="en-US" sz="3200" dirty="0">
                <a:solidFill>
                  <a:srgbClr val="000000"/>
                </a:solidFill>
                <a:latin typeface="Times New Roman" pitchFamily="18" charset="0"/>
                <a:cs typeface="Times New Roman" pitchFamily="18" charset="0"/>
              </a:rPr>
              <a:t> 2 ô </a:t>
            </a:r>
            <a:r>
              <a:rPr lang="en-US" sz="3200" dirty="0" err="1">
                <a:solidFill>
                  <a:srgbClr val="000000"/>
                </a:solidFill>
                <a:latin typeface="Times New Roman" pitchFamily="18" charset="0"/>
                <a:cs typeface="Times New Roman" pitchFamily="18" charset="0"/>
              </a:rPr>
              <a:t>cửa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lời</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0" name="Picture 9" descr="—Pngtree—cartoon white bunny head_4235804.png"/>
          <p:cNvPicPr>
            <a:picLocks noChangeAspect="1"/>
          </p:cNvPicPr>
          <p:nvPr/>
        </p:nvPicPr>
        <p:blipFill>
          <a:blip r:embed="rId5" cstate="print"/>
          <a:stretch>
            <a:fillRect/>
          </a:stretch>
        </p:blipFill>
        <p:spPr>
          <a:xfrm>
            <a:off x="3858904" y="3020724"/>
            <a:ext cx="948518" cy="948518"/>
          </a:xfrm>
          <a:prstGeom prst="rect">
            <a:avLst/>
          </a:prstGeom>
        </p:spPr>
      </p:pic>
      <p:sp>
        <p:nvSpPr>
          <p:cNvPr id="11" name="Rectangle 1"/>
          <p:cNvSpPr>
            <a:spLocks noChangeArrowheads="1"/>
          </p:cNvSpPr>
          <p:nvPr/>
        </p:nvSpPr>
        <p:spPr bwMode="auto">
          <a:xfrm>
            <a:off x="5083790" y="4728962"/>
            <a:ext cx="6232478"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err="1">
                <a:solidFill>
                  <a:srgbClr val="000000"/>
                </a:solidFill>
                <a:latin typeface="Times New Roman" pitchFamily="18" charset="0"/>
                <a:cs typeface="Times New Roman" pitchFamily="18" charset="0"/>
              </a:rPr>
              <a:t>Trả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lời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đúng</a:t>
            </a:r>
            <a:r>
              <a:rPr lang="en-US" sz="3200" dirty="0">
                <a:solidFill>
                  <a:srgbClr val="000000"/>
                </a:solidFill>
                <a:latin typeface="Times New Roman" pitchFamily="18" charset="0"/>
                <a:cs typeface="Times New Roman" pitchFamily="18" charset="0"/>
              </a:rPr>
              <a:t> 1 </a:t>
            </a:r>
            <a:r>
              <a:rPr lang="en-US" sz="3200" dirty="0" err="1">
                <a:solidFill>
                  <a:srgbClr val="000000"/>
                </a:solidFill>
                <a:latin typeface="Times New Roman" pitchFamily="18" charset="0"/>
                <a:cs typeface="Times New Roman" pitchFamily="18" charset="0"/>
              </a:rPr>
              <a:t>câu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được</a:t>
            </a:r>
            <a:r>
              <a:rPr lang="en-US" sz="3200" dirty="0">
                <a:solidFill>
                  <a:srgbClr val="000000"/>
                </a:solidFill>
                <a:latin typeface="Times New Roman" pitchFamily="18" charset="0"/>
                <a:cs typeface="Times New Roman" pitchFamily="18" charset="0"/>
              </a:rPr>
              <a:t> 1 </a:t>
            </a:r>
            <a:r>
              <a:rPr lang="en-US" sz="3200" dirty="0" err="1">
                <a:solidFill>
                  <a:srgbClr val="000000"/>
                </a:solidFill>
                <a:latin typeface="Times New Roman" pitchFamily="18" charset="0"/>
                <a:cs typeface="Times New Roman" pitchFamily="18" charset="0"/>
              </a:rPr>
              <a:t>điểm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sai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nhường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quyền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đội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bạn</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2" name="Picture 11" descr="—Pngtree—cartoon white bunny head_4235804.png"/>
          <p:cNvPicPr>
            <a:picLocks noChangeAspect="1"/>
          </p:cNvPicPr>
          <p:nvPr/>
        </p:nvPicPr>
        <p:blipFill>
          <a:blip r:embed="rId5" cstate="print"/>
          <a:stretch>
            <a:fillRect/>
          </a:stretch>
        </p:blipFill>
        <p:spPr>
          <a:xfrm>
            <a:off x="3874827" y="4701679"/>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8" descr="6e3e461d6fe4261ffac34bab182ac1ed"/>
          <p:cNvPicPr>
            <a:picLocks noChangeAspect="1"/>
          </p:cNvPicPr>
          <p:nvPr/>
        </p:nvPicPr>
        <p:blipFill>
          <a:blip r:embed="rId4"/>
          <a:stretch>
            <a:fillRect/>
          </a:stretch>
        </p:blipFill>
        <p:spPr>
          <a:xfrm>
            <a:off x="3480177" y="-13654"/>
            <a:ext cx="4558349" cy="1359735"/>
          </a:xfrm>
          <a:prstGeom prst="rect">
            <a:avLst/>
          </a:prstGeom>
        </p:spPr>
      </p:pic>
      <p:sp>
        <p:nvSpPr>
          <p:cNvPr id="5" name="TextBox 4"/>
          <p:cNvSpPr txBox="1"/>
          <p:nvPr/>
        </p:nvSpPr>
        <p:spPr>
          <a:xfrm>
            <a:off x="3972990" y="711682"/>
            <a:ext cx="4096986" cy="707886"/>
          </a:xfrm>
          <a:prstGeom prst="rect">
            <a:avLst/>
          </a:prstGeom>
          <a:noFill/>
        </p:spPr>
        <p:txBody>
          <a:bodyPr wrap="none" rtlCol="0">
            <a:prstTxWarp prst="textArchUp">
              <a:avLst/>
            </a:prstTxWarp>
            <a:spAutoFit/>
          </a:bodyPr>
          <a:lstStyle/>
          <a:p>
            <a:pPr algn="ctr"/>
            <a:r>
              <a:rPr lang="en-US" sz="4400" b="1" dirty="0">
                <a:solidFill>
                  <a:srgbClr val="FF0000"/>
                </a:solidFill>
                <a:latin typeface="Times New Roman" pitchFamily="18" charset="0"/>
                <a:cs typeface="Times New Roman" pitchFamily="18" charset="0"/>
              </a:rPr>
              <a:t>Ô </a:t>
            </a:r>
            <a:r>
              <a:rPr lang="en-US" sz="4400" b="1" dirty="0" err="1">
                <a:solidFill>
                  <a:srgbClr val="FF0000"/>
                </a:solidFill>
                <a:latin typeface="Times New Roman" pitchFamily="18" charset="0"/>
                <a:cs typeface="Times New Roman" pitchFamily="18" charset="0"/>
              </a:rPr>
              <a:t>cửa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bí</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mật</a:t>
            </a:r>
            <a:endParaRPr lang="en-US" sz="4400" b="1" dirty="0">
              <a:solidFill>
                <a:srgbClr val="FF0000"/>
              </a:solidFill>
              <a:latin typeface="Times New Roman" pitchFamily="18" charset="0"/>
              <a:cs typeface="Times New Roman" pitchFamily="18" charset="0"/>
            </a:endParaRPr>
          </a:p>
        </p:txBody>
      </p:sp>
      <p:sp>
        <p:nvSpPr>
          <p:cNvPr id="6" name="Slide Number Placeholder 3"/>
          <p:cNvSpPr>
            <a:spLocks noGrp="1" noChangeArrowheads="1"/>
          </p:cNvSpPr>
          <p:nvPr>
            <p:ph type="sldNum" sz="quarter" idx="12"/>
          </p:nvPr>
        </p:nvSpPr>
        <p:spPr>
          <a:xfrm>
            <a:off x="9259116" y="6278247"/>
            <a:ext cx="2094684" cy="293100"/>
          </a:xfrm>
          <a:noFill/>
        </p:spPr>
        <p:txBody>
          <a:bodyPr/>
          <a:lstStyle/>
          <a:p>
            <a:fld id="{2B3A5605-9C39-4690-92CB-AB687403E50B}" type="slidenum">
              <a:rPr lang="en-US" altLang="en-US">
                <a:latin typeface="Times New Roman" pitchFamily="18" charset="0"/>
                <a:cs typeface="Times New Roman" pitchFamily="18" charset="0"/>
              </a:rPr>
              <a:pPr/>
              <a:t>22</a:t>
            </a:fld>
            <a:endParaRPr lang="en-US" altLang="en-US">
              <a:latin typeface="Times New Roman" pitchFamily="18" charset="0"/>
              <a:cs typeface="Times New Roman" pitchFamily="18" charset="0"/>
            </a:endParaRPr>
          </a:p>
        </p:txBody>
      </p:sp>
      <p:sp>
        <p:nvSpPr>
          <p:cNvPr id="7" name="Text Box 49"/>
          <p:cNvSpPr txBox="1">
            <a:spLocks noChangeArrowheads="1"/>
          </p:cNvSpPr>
          <p:nvPr/>
        </p:nvSpPr>
        <p:spPr bwMode="auto">
          <a:xfrm>
            <a:off x="2498564" y="1683227"/>
            <a:ext cx="3025654" cy="1938992"/>
          </a:xfrm>
          <a:prstGeom prst="rect">
            <a:avLst/>
          </a:prstGeom>
          <a:noFill/>
          <a:ln w="9525">
            <a:noFill/>
            <a:miter lim="800000"/>
            <a:headEnd/>
            <a:tailEnd/>
          </a:ln>
        </p:spPr>
        <p:txBody>
          <a:bodyPr wrap="square">
            <a:spAutoFit/>
          </a:bodyPr>
          <a:lstStyle/>
          <a:p>
            <a:pPr algn="ctr"/>
            <a:r>
              <a:rPr lang="en-US" altLang="en-US" sz="2400" b="1" dirty="0" err="1">
                <a:solidFill>
                  <a:srgbClr val="FF0000"/>
                </a:solidFill>
                <a:latin typeface="Times New Roman" pitchFamily="18" charset="0"/>
                <a:cs typeface="Times New Roman" pitchFamily="18" charset="0"/>
              </a:rPr>
              <a:t>Đặt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một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câu</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cảm</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thán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bộc</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lộ</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cảm</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xúc</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của</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mình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khi</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nhận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được</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một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món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quà</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bất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ngờ</a:t>
            </a:r>
            <a:r>
              <a:rPr lang="en-US" altLang="en-US" sz="2400" b="1" dirty="0">
                <a:solidFill>
                  <a:srgbClr val="FF0000"/>
                </a:solidFill>
                <a:latin typeface="Times New Roman" pitchFamily="18" charset="0"/>
                <a:cs typeface="Times New Roman" pitchFamily="18" charset="0"/>
              </a:rPr>
              <a:t>.</a:t>
            </a:r>
          </a:p>
        </p:txBody>
      </p:sp>
      <p:pic>
        <p:nvPicPr>
          <p:cNvPr id="8" name="Picture 53" descr="hoihoaxuan2008184adk1"/>
          <p:cNvPicPr>
            <a:picLocks noChangeAspect="1" noChangeArrowheads="1"/>
          </p:cNvPicPr>
          <p:nvPr/>
        </p:nvPicPr>
        <p:blipFill>
          <a:blip r:embed="rId5"/>
          <a:srcRect/>
          <a:stretch>
            <a:fillRect/>
          </a:stretch>
        </p:blipFill>
        <p:spPr bwMode="auto">
          <a:xfrm>
            <a:off x="6319582" y="1582436"/>
            <a:ext cx="3180775" cy="1468050"/>
          </a:xfrm>
          <a:prstGeom prst="rect">
            <a:avLst/>
          </a:prstGeom>
          <a:noFill/>
          <a:ln w="9525">
            <a:noFill/>
            <a:miter lim="800000"/>
            <a:headEnd/>
            <a:tailEnd/>
          </a:ln>
        </p:spPr>
      </p:pic>
      <p:sp>
        <p:nvSpPr>
          <p:cNvPr id="9" name="Text Box 50"/>
          <p:cNvSpPr txBox="1">
            <a:spLocks noChangeArrowheads="1"/>
          </p:cNvSpPr>
          <p:nvPr/>
        </p:nvSpPr>
        <p:spPr bwMode="auto">
          <a:xfrm>
            <a:off x="6128285" y="3089660"/>
            <a:ext cx="3723882" cy="830997"/>
          </a:xfrm>
          <a:prstGeom prst="rect">
            <a:avLst/>
          </a:prstGeom>
          <a:noFill/>
          <a:ln w="9525">
            <a:noFill/>
            <a:miter lim="800000"/>
            <a:headEnd/>
            <a:tailEnd/>
          </a:ln>
        </p:spPr>
        <p:txBody>
          <a:bodyPr wrap="square">
            <a:spAutoFit/>
          </a:bodyPr>
          <a:lstStyle/>
          <a:p>
            <a:pPr algn="ctr">
              <a:spcBef>
                <a:spcPct val="50000"/>
              </a:spcBef>
            </a:pPr>
            <a:r>
              <a:rPr lang="en-US" altLang="en-US" sz="2400" b="1" dirty="0" err="1">
                <a:solidFill>
                  <a:srgbClr val="FF0000"/>
                </a:solidFill>
                <a:latin typeface="Times New Roman" pitchFamily="18" charset="0"/>
                <a:cs typeface="Times New Roman" pitchFamily="18" charset="0"/>
              </a:rPr>
              <a:t>Đặt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một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câu</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cảm</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thán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phù</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hợp</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với</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hình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trên</a:t>
            </a:r>
            <a:r>
              <a:rPr lang="en-US" altLang="en-US" sz="2400" b="1" dirty="0">
                <a:solidFill>
                  <a:srgbClr val="FF0000"/>
                </a:solidFill>
                <a:latin typeface="Times New Roman" pitchFamily="18" charset="0"/>
                <a:cs typeface="Times New Roman" pitchFamily="18" charset="0"/>
              </a:rPr>
              <a:t>.</a:t>
            </a:r>
          </a:p>
        </p:txBody>
      </p:sp>
      <p:pic>
        <p:nvPicPr>
          <p:cNvPr id="10" name="Picture 47" descr="untitled"/>
          <p:cNvPicPr>
            <a:picLocks noChangeAspect="1" noChangeArrowheads="1"/>
          </p:cNvPicPr>
          <p:nvPr/>
        </p:nvPicPr>
        <p:blipFill>
          <a:blip r:embed="rId6"/>
          <a:srcRect l="55000" t="12666" r="23000" b="53999"/>
          <a:stretch>
            <a:fillRect/>
          </a:stretch>
        </p:blipFill>
        <p:spPr bwMode="auto">
          <a:xfrm>
            <a:off x="2129052" y="1555848"/>
            <a:ext cx="3871700" cy="2385581"/>
          </a:xfrm>
          <a:prstGeom prst="rect">
            <a:avLst/>
          </a:prstGeom>
          <a:noFill/>
          <a:ln w="9525">
            <a:noFill/>
            <a:miter lim="800000"/>
            <a:headEnd/>
            <a:tailEnd/>
          </a:ln>
        </p:spPr>
      </p:pic>
      <p:pic>
        <p:nvPicPr>
          <p:cNvPr id="11" name="Picture 47" descr="untitled"/>
          <p:cNvPicPr>
            <a:picLocks noChangeAspect="1" noChangeArrowheads="1"/>
          </p:cNvPicPr>
          <p:nvPr/>
        </p:nvPicPr>
        <p:blipFill>
          <a:blip r:embed="rId6"/>
          <a:srcRect l="55000" t="12666" r="23000" b="53999"/>
          <a:stretch>
            <a:fillRect/>
          </a:stretch>
        </p:blipFill>
        <p:spPr bwMode="auto">
          <a:xfrm>
            <a:off x="5999107" y="1550412"/>
            <a:ext cx="3871699" cy="2385581"/>
          </a:xfrm>
          <a:prstGeom prst="rect">
            <a:avLst/>
          </a:prstGeom>
          <a:noFill/>
          <a:ln w="9525">
            <a:noFill/>
            <a:miter lim="800000"/>
            <a:headEnd/>
            <a:tailEnd/>
          </a:ln>
        </p:spPr>
      </p:pic>
      <p:pic>
        <p:nvPicPr>
          <p:cNvPr id="12" name="Picture 52" descr="CAUX4NUF"/>
          <p:cNvPicPr>
            <a:picLocks noChangeAspect="1" noChangeArrowheads="1"/>
          </p:cNvPicPr>
          <p:nvPr/>
        </p:nvPicPr>
        <p:blipFill>
          <a:blip r:embed="rId7"/>
          <a:srcRect/>
          <a:stretch>
            <a:fillRect/>
          </a:stretch>
        </p:blipFill>
        <p:spPr bwMode="auto">
          <a:xfrm>
            <a:off x="2757998" y="4090972"/>
            <a:ext cx="3017658" cy="1162206"/>
          </a:xfrm>
          <a:prstGeom prst="rect">
            <a:avLst/>
          </a:prstGeom>
          <a:noFill/>
          <a:ln w="9525">
            <a:noFill/>
            <a:miter lim="800000"/>
            <a:headEnd/>
            <a:tailEnd/>
          </a:ln>
        </p:spPr>
      </p:pic>
      <p:sp>
        <p:nvSpPr>
          <p:cNvPr id="13" name="Text Box 51"/>
          <p:cNvSpPr txBox="1">
            <a:spLocks noChangeArrowheads="1"/>
          </p:cNvSpPr>
          <p:nvPr/>
        </p:nvSpPr>
        <p:spPr bwMode="auto">
          <a:xfrm>
            <a:off x="2214885" y="5387602"/>
            <a:ext cx="3723882" cy="830997"/>
          </a:xfrm>
          <a:prstGeom prst="rect">
            <a:avLst/>
          </a:prstGeom>
          <a:noFill/>
          <a:ln w="9525">
            <a:noFill/>
            <a:miter lim="800000"/>
            <a:headEnd/>
            <a:tailEnd/>
          </a:ln>
        </p:spPr>
        <p:txBody>
          <a:bodyPr wrap="square">
            <a:spAutoFit/>
          </a:bodyPr>
          <a:lstStyle/>
          <a:p>
            <a:pPr algn="ctr">
              <a:spcBef>
                <a:spcPct val="50000"/>
              </a:spcBef>
            </a:pPr>
            <a:r>
              <a:rPr lang="en-US" altLang="en-US" sz="2400" b="1" dirty="0" err="1">
                <a:solidFill>
                  <a:srgbClr val="FF0000"/>
                </a:solidFill>
                <a:latin typeface="Times New Roman" pitchFamily="18" charset="0"/>
                <a:cs typeface="Times New Roman" pitchFamily="18" charset="0"/>
              </a:rPr>
              <a:t>Đặt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một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câu</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cảm</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thán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phù</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hợp</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với</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hình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trên</a:t>
            </a:r>
            <a:r>
              <a:rPr lang="en-US" altLang="en-US" sz="2400" b="1" dirty="0">
                <a:solidFill>
                  <a:srgbClr val="FF0000"/>
                </a:solidFill>
                <a:latin typeface="Times New Roman" pitchFamily="18" charset="0"/>
                <a:cs typeface="Times New Roman" pitchFamily="18" charset="0"/>
              </a:rPr>
              <a:t>.</a:t>
            </a:r>
          </a:p>
        </p:txBody>
      </p:sp>
      <p:pic>
        <p:nvPicPr>
          <p:cNvPr id="14" name="Picture 47" descr="untitled"/>
          <p:cNvPicPr>
            <a:picLocks noChangeAspect="1" noChangeArrowheads="1"/>
          </p:cNvPicPr>
          <p:nvPr/>
        </p:nvPicPr>
        <p:blipFill>
          <a:blip r:embed="rId6"/>
          <a:srcRect l="55000" t="12666" r="23000" b="53999"/>
          <a:stretch>
            <a:fillRect/>
          </a:stretch>
        </p:blipFill>
        <p:spPr bwMode="auto">
          <a:xfrm>
            <a:off x="2142697" y="3912864"/>
            <a:ext cx="3866562" cy="2385581"/>
          </a:xfrm>
          <a:prstGeom prst="rect">
            <a:avLst/>
          </a:prstGeom>
          <a:noFill/>
          <a:ln w="9525">
            <a:noFill/>
            <a:miter lim="800000"/>
            <a:headEnd/>
            <a:tailEnd/>
          </a:ln>
        </p:spPr>
      </p:pic>
      <p:pic>
        <p:nvPicPr>
          <p:cNvPr id="15" name="Picture 55" descr="Sunset"/>
          <p:cNvPicPr>
            <a:picLocks noChangeAspect="1" noChangeArrowheads="1"/>
          </p:cNvPicPr>
          <p:nvPr/>
        </p:nvPicPr>
        <p:blipFill>
          <a:blip r:embed="rId8" cstate="print"/>
          <a:srcRect/>
          <a:stretch>
            <a:fillRect/>
          </a:stretch>
        </p:blipFill>
        <p:spPr bwMode="auto">
          <a:xfrm>
            <a:off x="6487679" y="4095837"/>
            <a:ext cx="2936100" cy="1223375"/>
          </a:xfrm>
          <a:prstGeom prst="rect">
            <a:avLst/>
          </a:prstGeom>
          <a:noFill/>
          <a:ln w="28575">
            <a:solidFill>
              <a:srgbClr val="0066FF"/>
            </a:solidFill>
            <a:miter lim="800000"/>
            <a:headEnd/>
            <a:tailEnd/>
          </a:ln>
        </p:spPr>
      </p:pic>
      <p:sp>
        <p:nvSpPr>
          <p:cNvPr id="16" name="Text Box 54"/>
          <p:cNvSpPr txBox="1">
            <a:spLocks noChangeArrowheads="1"/>
          </p:cNvSpPr>
          <p:nvPr/>
        </p:nvSpPr>
        <p:spPr bwMode="auto">
          <a:xfrm>
            <a:off x="6155140" y="5474474"/>
            <a:ext cx="3643954" cy="707886"/>
          </a:xfrm>
          <a:prstGeom prst="rect">
            <a:avLst/>
          </a:prstGeom>
          <a:noFill/>
          <a:ln w="9525">
            <a:noFill/>
            <a:miter lim="800000"/>
            <a:headEnd/>
            <a:tailEnd/>
          </a:ln>
        </p:spPr>
        <p:txBody>
          <a:bodyPr wrap="square">
            <a:spAutoFit/>
          </a:bodyPr>
          <a:lstStyle/>
          <a:p>
            <a:pPr algn="ctr">
              <a:spcBef>
                <a:spcPct val="50000"/>
              </a:spcBef>
            </a:pPr>
            <a:r>
              <a:rPr lang="en-US" altLang="en-US" sz="2000" b="1" dirty="0" err="1">
                <a:solidFill>
                  <a:srgbClr val="FF0066"/>
                </a:solidFill>
                <a:latin typeface="Times New Roman" pitchFamily="18" charset="0"/>
                <a:cs typeface="Times New Roman" pitchFamily="18" charset="0"/>
              </a:rPr>
              <a:t>Đặt</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câu</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cảm</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thán</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bộc</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lộ</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cảm</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xúc</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khi</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nhìn</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thấy</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mặt</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trời</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mọc</a:t>
            </a:r>
            <a:r>
              <a:rPr lang="en-US" altLang="en-US" sz="2000" b="1" dirty="0">
                <a:solidFill>
                  <a:srgbClr val="FF0066"/>
                </a:solidFill>
                <a:latin typeface="Times New Roman" pitchFamily="18" charset="0"/>
                <a:cs typeface="Times New Roman" pitchFamily="18" charset="0"/>
              </a:rPr>
              <a:t>.</a:t>
            </a:r>
          </a:p>
        </p:txBody>
      </p:sp>
      <p:pic>
        <p:nvPicPr>
          <p:cNvPr id="17" name="Picture 47" descr="untitled"/>
          <p:cNvPicPr>
            <a:picLocks noChangeAspect="1" noChangeArrowheads="1"/>
          </p:cNvPicPr>
          <p:nvPr/>
        </p:nvPicPr>
        <p:blipFill>
          <a:blip r:embed="rId6"/>
          <a:srcRect l="55000" t="12666" r="23000" b="53999"/>
          <a:stretch>
            <a:fillRect/>
          </a:stretch>
        </p:blipFill>
        <p:spPr bwMode="auto">
          <a:xfrm>
            <a:off x="6012756" y="3911579"/>
            <a:ext cx="3871699" cy="2385581"/>
          </a:xfrm>
          <a:prstGeom prst="rect">
            <a:avLst/>
          </a:prstGeom>
          <a:noFill/>
          <a:ln w="9525">
            <a:noFill/>
            <a:miter lim="800000"/>
            <a:headEnd/>
            <a:tailEnd/>
          </a:ln>
        </p:spPr>
      </p:pic>
      <p:sp>
        <p:nvSpPr>
          <p:cNvPr id="18" name="Oval 56"/>
          <p:cNvSpPr>
            <a:spLocks noChangeArrowheads="1"/>
          </p:cNvSpPr>
          <p:nvPr/>
        </p:nvSpPr>
        <p:spPr bwMode="auto">
          <a:xfrm>
            <a:off x="5283108" y="334435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headEnd/>
            <a:tailEnd/>
          </a:ln>
        </p:spPr>
        <p:txBody>
          <a:bodyPr wrap="none" anchor="ctr"/>
          <a:lstStyle/>
          <a:p>
            <a:pPr algn="ctr"/>
            <a:r>
              <a:rPr lang="en-US" altLang="en-US" sz="3200" b="1" dirty="0">
                <a:solidFill>
                  <a:srgbClr val="FF0000"/>
                </a:solidFill>
                <a:latin typeface="Times New Roman" pitchFamily="18" charset="0"/>
                <a:cs typeface="Times New Roman" pitchFamily="18" charset="0"/>
              </a:rPr>
              <a:t>1</a:t>
            </a:r>
          </a:p>
        </p:txBody>
      </p:sp>
      <p:sp>
        <p:nvSpPr>
          <p:cNvPr id="19" name="Oval 56"/>
          <p:cNvSpPr>
            <a:spLocks noChangeArrowheads="1"/>
          </p:cNvSpPr>
          <p:nvPr/>
        </p:nvSpPr>
        <p:spPr bwMode="auto">
          <a:xfrm>
            <a:off x="9225130" y="3364045"/>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headEnd/>
            <a:tailEnd/>
          </a:ln>
        </p:spPr>
        <p:txBody>
          <a:bodyPr wrap="none" anchor="ctr"/>
          <a:lstStyle/>
          <a:p>
            <a:pPr algn="ctr"/>
            <a:r>
              <a:rPr lang="en-US" altLang="en-US" sz="3200" b="1">
                <a:solidFill>
                  <a:srgbClr val="FF0000"/>
                </a:solidFill>
                <a:latin typeface="Times New Roman" pitchFamily="18" charset="0"/>
                <a:cs typeface="Times New Roman" pitchFamily="18" charset="0"/>
              </a:rPr>
              <a:t>2</a:t>
            </a:r>
          </a:p>
        </p:txBody>
      </p:sp>
      <p:sp>
        <p:nvSpPr>
          <p:cNvPr id="20" name="Oval 56"/>
          <p:cNvSpPr>
            <a:spLocks noChangeArrowheads="1"/>
          </p:cNvSpPr>
          <p:nvPr/>
        </p:nvSpPr>
        <p:spPr bwMode="auto">
          <a:xfrm>
            <a:off x="5284624" y="570008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headEnd/>
            <a:tailEnd/>
          </a:ln>
        </p:spPr>
        <p:txBody>
          <a:bodyPr wrap="none" anchor="ctr"/>
          <a:lstStyle/>
          <a:p>
            <a:pPr algn="ctr"/>
            <a:r>
              <a:rPr lang="en-US" altLang="en-US" sz="3200" b="1" dirty="0">
                <a:solidFill>
                  <a:srgbClr val="FF0000"/>
                </a:solidFill>
                <a:latin typeface="Times New Roman" pitchFamily="18" charset="0"/>
                <a:cs typeface="Times New Roman" pitchFamily="18" charset="0"/>
              </a:rPr>
              <a:t>3</a:t>
            </a:r>
          </a:p>
        </p:txBody>
      </p:sp>
      <p:sp>
        <p:nvSpPr>
          <p:cNvPr id="21" name="Oval 56"/>
          <p:cNvSpPr>
            <a:spLocks noChangeArrowheads="1"/>
          </p:cNvSpPr>
          <p:nvPr/>
        </p:nvSpPr>
        <p:spPr bwMode="auto">
          <a:xfrm>
            <a:off x="9170825" y="575787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headEnd/>
            <a:tailEnd/>
          </a:ln>
        </p:spPr>
        <p:txBody>
          <a:bodyPr wrap="none" anchor="ctr"/>
          <a:lstStyle/>
          <a:p>
            <a:pPr algn="ctr"/>
            <a:r>
              <a:rPr lang="en-US" altLang="en-US" sz="3200" b="1" dirty="0">
                <a:solidFill>
                  <a:srgbClr val="FF0000"/>
                </a:solidFill>
                <a:latin typeface="Times New Roman" pitchFamily="18" charset="0"/>
                <a:cs typeface="Times New Roman" pitchFamily="18" charset="0"/>
              </a:rPr>
              <a:t>4</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afterEffect">
                                  <p:stCondLst>
                                    <p:cond delay="0"/>
                                  </p:stCondLst>
                                  <p:childTnLst>
                                    <p:animEffect transition="out" filter="barn(outVertical)">
                                      <p:cBhvr>
                                        <p:cTn id="12" dur="3000"/>
                                        <p:tgtEl>
                                          <p:spTgt spid="10"/>
                                        </p:tgtEl>
                                      </p:cBhvr>
                                    </p:animEffect>
                                    <p:set>
                                      <p:cBhvr>
                                        <p:cTn id="13" dur="1" fill="hold">
                                          <p:stCondLst>
                                            <p:cond delay="2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afterEffect">
                                  <p:stCondLst>
                                    <p:cond delay="0"/>
                                  </p:stCondLst>
                                  <p:childTnLst>
                                    <p:animEffect transition="out" filter="barn(outVertical)">
                                      <p:cBhvr>
                                        <p:cTn id="18" dur="3000"/>
                                        <p:tgtEl>
                                          <p:spTgt spid="11"/>
                                        </p:tgtEl>
                                      </p:cBhvr>
                                    </p:animEffect>
                                    <p:set>
                                      <p:cBhvr>
                                        <p:cTn id="19" dur="1" fill="hold">
                                          <p:stCondLst>
                                            <p:cond delay="2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afterEffect">
                                  <p:stCondLst>
                                    <p:cond delay="0"/>
                                  </p:stCondLst>
                                  <p:childTnLst>
                                    <p:animEffect transition="out" filter="barn(outVertical)">
                                      <p:cBhvr>
                                        <p:cTn id="24" dur="3000"/>
                                        <p:tgtEl>
                                          <p:spTgt spid="14"/>
                                        </p:tgtEl>
                                      </p:cBhvr>
                                    </p:animEffect>
                                    <p:set>
                                      <p:cBhvr>
                                        <p:cTn id="25" dur="1" fill="hold">
                                          <p:stCondLst>
                                            <p:cond delay="2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6" presetClass="exit" presetSubtype="37" fill="hold" nodeType="afterEffect">
                                  <p:stCondLst>
                                    <p:cond delay="0"/>
                                  </p:stCondLst>
                                  <p:childTnLst>
                                    <p:animEffect transition="out" filter="barn(outVertical)">
                                      <p:cBhvr>
                                        <p:cTn id="30" dur="3000"/>
                                        <p:tgtEl>
                                          <p:spTgt spid="17"/>
                                        </p:tgtEl>
                                      </p:cBhvr>
                                    </p:animEffect>
                                    <p:set>
                                      <p:cBhvr>
                                        <p:cTn id="31" dur="1" fill="hold">
                                          <p:stCondLst>
                                            <p:cond delay="2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378427"/>
            <a:ext cx="6237032"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a:solidFill>
                  <a:srgbClr val="000000"/>
                </a:solidFill>
                <a:latin typeface="Times New Roman" pitchFamily="18" charset="0"/>
                <a:cs typeface="Times New Roman" pitchFamily="18" charset="0"/>
              </a:rPr>
              <a:t>2 </a:t>
            </a:r>
            <a:r>
              <a:rPr lang="en-US" sz="3200" dirty="0" err="1">
                <a:solidFill>
                  <a:srgbClr val="000000"/>
                </a:solidFill>
                <a:latin typeface="Times New Roman" pitchFamily="18" charset="0"/>
                <a:cs typeface="Times New Roman" pitchFamily="18" charset="0"/>
              </a:rPr>
              <a:t>nhóm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cùng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tham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gia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trò</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đua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thuyền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để</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lời</a:t>
            </a:r>
            <a:r>
              <a:rPr lang="en-US" sz="3200" dirty="0">
                <a:solidFill>
                  <a:srgbClr val="000000"/>
                </a:solidFill>
                <a:latin typeface="Times New Roman" pitchFamily="18" charset="0"/>
                <a:cs typeface="Times New Roman" pitchFamily="18" charset="0"/>
              </a:rPr>
              <a:t> 5 </a:t>
            </a:r>
            <a:r>
              <a:rPr lang="en-US" sz="3200" dirty="0" err="1">
                <a:solidFill>
                  <a:srgbClr val="000000"/>
                </a:solidFill>
                <a:latin typeface="Times New Roman" pitchFamily="18" charset="0"/>
                <a:cs typeface="Times New Roman" pitchFamily="18" charset="0"/>
              </a:rPr>
              <a:t>câu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hỏi</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Rounded Rectangle 4"/>
          <p:cNvSpPr/>
          <p:nvPr/>
        </p:nvSpPr>
        <p:spPr>
          <a:xfrm>
            <a:off x="1050873" y="2838736"/>
            <a:ext cx="1965280" cy="2497540"/>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itchFamily="18" charset="0"/>
              <a:cs typeface="Times New Roman" pitchFamily="18" charset="0"/>
            </a:endParaRPr>
          </a:p>
          <a:p>
            <a:pPr algn="ctr"/>
            <a:r>
              <a:rPr lang="en-US" sz="4000" b="1" dirty="0" err="1">
                <a:solidFill>
                  <a:srgbClr val="FF0000"/>
                </a:solidFill>
                <a:latin typeface="Times New Roman" pitchFamily="18" charset="0"/>
                <a:cs typeface="Times New Roman" pitchFamily="18" charset="0"/>
              </a:rPr>
              <a:t>Đua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thuyền</a:t>
            </a:r>
            <a:endParaRPr lang="vi-VN" sz="3600" b="1" dirty="0">
              <a:solidFill>
                <a:srgbClr val="FF0000"/>
              </a:solidFill>
              <a:latin typeface="Times New Roman" pitchFamily="18" charset="0"/>
              <a:cs typeface="Times New Roman" pitchFamily="18" charset="0"/>
            </a:endParaRPr>
          </a:p>
        </p:txBody>
      </p:sp>
      <p:pic>
        <p:nvPicPr>
          <p:cNvPr id="6"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28" y="928054"/>
            <a:ext cx="2357652" cy="2961568"/>
          </a:xfrm>
          <a:prstGeom prst="rect">
            <a:avLst/>
          </a:prstGeom>
        </p:spPr>
      </p:pic>
      <p:sp>
        <p:nvSpPr>
          <p:cNvPr id="7" name="10"/>
          <p:cNvSpPr txBox="1"/>
          <p:nvPr/>
        </p:nvSpPr>
        <p:spPr>
          <a:xfrm>
            <a:off x="1282889" y="2528906"/>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itchFamily="18" charset="0"/>
                <a:ea typeface="汉仪白棋体简" panose="02010604000101010101" pitchFamily="2" charset="-122"/>
                <a:cs typeface="Times New Roman" pitchFamily="18" charset="0"/>
              </a:rPr>
              <a:t>Vòng</a:t>
            </a:r>
            <a:r>
              <a:rPr lang="en-US" altLang="zh-CN" sz="4000" b="1" dirty="0">
                <a:solidFill>
                  <a:srgbClr val="FF0000"/>
                </a:solidFill>
                <a:latin typeface="Times New Roman" pitchFamily="18" charset="0"/>
                <a:ea typeface="汉仪白棋体简" panose="02010604000101010101" pitchFamily="2" charset="-122"/>
                <a:cs typeface="Times New Roman" pitchFamily="18" charset="0"/>
              </a:rPr>
              <a:t> 3</a:t>
            </a:r>
            <a:endParaRPr lang="zh-CN" altLang="en-US" sz="4000" b="1" dirty="0">
              <a:solidFill>
                <a:srgbClr val="FF0000"/>
              </a:solidFill>
              <a:latin typeface="Times New Roman" pitchFamily="18" charset="0"/>
              <a:ea typeface="汉仪白棋体简" panose="02010604000101010101" pitchFamily="2" charset="-122"/>
              <a:cs typeface="Times New Roman" pitchFamily="18" charset="0"/>
            </a:endParaRPr>
          </a:p>
        </p:txBody>
      </p:sp>
      <p:pic>
        <p:nvPicPr>
          <p:cNvPr id="8" name="Picture 7" descr="—Pngtree—cartoon white bunny head_4235804.png"/>
          <p:cNvPicPr>
            <a:picLocks noChangeAspect="1"/>
          </p:cNvPicPr>
          <p:nvPr/>
        </p:nvPicPr>
        <p:blipFill>
          <a:blip r:embed="rId5" cstate="print"/>
          <a:stretch>
            <a:fillRect/>
          </a:stretch>
        </p:blipFill>
        <p:spPr>
          <a:xfrm>
            <a:off x="3827055" y="1433022"/>
            <a:ext cx="948518" cy="948518"/>
          </a:xfrm>
          <a:prstGeom prst="rect">
            <a:avLst/>
          </a:prstGeom>
        </p:spPr>
      </p:pic>
      <p:sp>
        <p:nvSpPr>
          <p:cNvPr id="9" name="Rectangle 1"/>
          <p:cNvSpPr>
            <a:spLocks noChangeArrowheads="1"/>
          </p:cNvSpPr>
          <p:nvPr/>
        </p:nvSpPr>
        <p:spPr bwMode="auto">
          <a:xfrm>
            <a:off x="4999629" y="3088956"/>
            <a:ext cx="6232478"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err="1">
                <a:solidFill>
                  <a:srgbClr val="000000"/>
                </a:solidFill>
                <a:latin typeface="Times New Roman" pitchFamily="18" charset="0"/>
                <a:cs typeface="Times New Roman" pitchFamily="18" charset="0"/>
              </a:rPr>
              <a:t>Trả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lời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đúng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được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tiến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thêm</a:t>
            </a:r>
            <a:r>
              <a:rPr lang="en-US" sz="3200" dirty="0">
                <a:solidFill>
                  <a:srgbClr val="000000"/>
                </a:solidFill>
                <a:latin typeface="Times New Roman" pitchFamily="18" charset="0"/>
                <a:cs typeface="Times New Roman" pitchFamily="18" charset="0"/>
              </a:rPr>
              <a:t> 1 </a:t>
            </a:r>
            <a:r>
              <a:rPr lang="en-US" sz="3200" dirty="0" err="1">
                <a:solidFill>
                  <a:srgbClr val="000000"/>
                </a:solidFill>
                <a:latin typeface="Times New Roman" pitchFamily="18" charset="0"/>
                <a:cs typeface="Times New Roman" pitchFamily="18" charset="0"/>
              </a:rPr>
              <a:t>đoạn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sai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nhường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quyền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đội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bạn</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0" name="Picture 9" descr="—Pngtree—cartoon white bunny head_4235804.png"/>
          <p:cNvPicPr>
            <a:picLocks noChangeAspect="1"/>
          </p:cNvPicPr>
          <p:nvPr/>
        </p:nvPicPr>
        <p:blipFill>
          <a:blip r:embed="rId5" cstate="print"/>
          <a:stretch>
            <a:fillRect/>
          </a:stretch>
        </p:blipFill>
        <p:spPr>
          <a:xfrm>
            <a:off x="3777018" y="3088959"/>
            <a:ext cx="948518" cy="948518"/>
          </a:xfrm>
          <a:prstGeom prst="rect">
            <a:avLst/>
          </a:prstGeom>
        </p:spPr>
      </p:pic>
      <p:sp>
        <p:nvSpPr>
          <p:cNvPr id="11" name="Rectangle 1"/>
          <p:cNvSpPr>
            <a:spLocks noChangeArrowheads="1"/>
          </p:cNvSpPr>
          <p:nvPr/>
        </p:nvSpPr>
        <p:spPr bwMode="auto">
          <a:xfrm>
            <a:off x="5015551" y="5015562"/>
            <a:ext cx="6232478" cy="49244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a:solidFill>
                  <a:srgbClr val="000000"/>
                </a:solidFill>
                <a:latin typeface="Times New Roman" pitchFamily="18" charset="0"/>
                <a:cs typeface="Times New Roman" pitchFamily="18" charset="0"/>
              </a:rPr>
              <a:t>Nhóm nào về đích trước sẽ thắng</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2" name="Picture 11" descr="—Pngtree—cartoon white bunny head_4235804.png"/>
          <p:cNvPicPr>
            <a:picLocks noChangeAspect="1"/>
          </p:cNvPicPr>
          <p:nvPr/>
        </p:nvPicPr>
        <p:blipFill>
          <a:blip r:embed="rId5" cstate="print"/>
          <a:stretch>
            <a:fillRect/>
          </a:stretch>
        </p:blipFill>
        <p:spPr>
          <a:xfrm>
            <a:off x="3874827" y="4728966"/>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7001" y="3610583"/>
            <a:ext cx="3797034" cy="3797034"/>
          </a:xfrm>
          <a:prstGeom prst="rect">
            <a:avLst/>
          </a:prstGeom>
        </p:spPr>
      </p:pic>
      <p:sp>
        <p:nvSpPr>
          <p:cNvPr id="6" name="Rectangle 5">
            <a:hlinkClick r:id="rId6" action="ppaction://hlinksldjump"/>
          </p:cNvPr>
          <p:cNvSpPr/>
          <p:nvPr/>
        </p:nvSpPr>
        <p:spPr>
          <a:xfrm>
            <a:off x="4635058" y="4008194"/>
            <a:ext cx="2543953" cy="1261884"/>
          </a:xfrm>
          <a:prstGeom prst="rect">
            <a:avLst/>
          </a:prstGeom>
          <a:noFill/>
        </p:spPr>
        <p:txBody>
          <a:bodyPr wrap="square" lIns="91440" tIns="45720" rIns="91440" bIns="45720">
            <a:spAutoFit/>
          </a:bodyPr>
          <a:lstStyle/>
          <a:p>
            <a:pPr algn="ctr"/>
            <a:r>
              <a:rPr lang="en-US" sz="3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ĐUA </a:t>
            </a:r>
          </a:p>
          <a:p>
            <a:pPr algn="ctr"/>
            <a:r>
              <a:rPr lang="en-US" sz="3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THUYỀN</a:t>
            </a:r>
            <a:endParaRPr lang="en-US" sz="3800" b="1" cap="none"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pic>
        <p:nvPicPr>
          <p:cNvPr id="7" name="Picture 6">
            <a:hlinkClick r:id="rId4"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5519" y="5437759"/>
            <a:ext cx="1661119" cy="1661119"/>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329869" y="3300570"/>
            <a:ext cx="3646176" cy="220853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507529" y="4592156"/>
            <a:ext cx="3432167" cy="2453914"/>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20" y="3765755"/>
            <a:ext cx="3352651" cy="125815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99732" y="3300570"/>
            <a:ext cx="1336253" cy="1889613"/>
          </a:xfrm>
          <a:prstGeom prst="rect">
            <a:avLst/>
          </a:prstGeom>
        </p:spPr>
      </p:pic>
    </p:spTree>
    <p:extLst>
      <p:ext uri="{BB962C8B-B14F-4D97-AF65-F5344CB8AC3E}">
        <p14:creationId xmlns:p14="http://schemas.microsoft.com/office/powerpoint/2010/main" val="32723314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632" y="3765909"/>
            <a:ext cx="3479133" cy="120878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536" y="3575733"/>
            <a:ext cx="1024757" cy="144912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64761" y="4301718"/>
            <a:ext cx="2016085" cy="1229938"/>
          </a:xfrm>
          <a:prstGeom prst="rect">
            <a:avLst/>
          </a:prstGeom>
        </p:spPr>
      </p:pic>
      <p:pic>
        <p:nvPicPr>
          <p:cNvPr id="12" name="Picture 11">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6199" y="4779201"/>
            <a:ext cx="1131531" cy="558197"/>
          </a:xfrm>
          <a:prstGeom prst="rect">
            <a:avLst/>
          </a:prstGeom>
        </p:spPr>
      </p:pic>
      <p:pic>
        <p:nvPicPr>
          <p:cNvPr id="13" name="Picture 12" descr="f8b2a37065f11446ae7d26f8bd13bfe5.png">
            <a:hlinkClick r:id="" action="ppaction://noaction"/>
          </p:cNvPr>
          <p:cNvPicPr>
            <a:picLocks noChangeAspect="1"/>
          </p:cNvPicPr>
          <p:nvPr/>
        </p:nvPicPr>
        <p:blipFill>
          <a:blip r:embed="rId8" cstate="print"/>
          <a:stretch>
            <a:fillRect/>
          </a:stretch>
        </p:blipFill>
        <p:spPr>
          <a:xfrm>
            <a:off x="6325270" y="4370301"/>
            <a:ext cx="1318837" cy="1123454"/>
          </a:xfrm>
          <a:prstGeom prst="rect">
            <a:avLst/>
          </a:prstGeom>
        </p:spPr>
      </p:pic>
      <p:pic>
        <p:nvPicPr>
          <p:cNvPr id="14" name="Picture 13" descr="0e7b6cd971922a529ded25d8968bcc08.png"/>
          <p:cNvPicPr>
            <a:picLocks noChangeAspect="1"/>
          </p:cNvPicPr>
          <p:nvPr/>
        </p:nvPicPr>
        <p:blipFill>
          <a:blip r:embed="rId9" cstate="print"/>
          <a:stretch>
            <a:fillRect/>
          </a:stretch>
        </p:blipFill>
        <p:spPr>
          <a:xfrm>
            <a:off x="-1272824" y="3421407"/>
            <a:ext cx="1397931" cy="1003300"/>
          </a:xfrm>
          <a:prstGeom prst="rect">
            <a:avLst/>
          </a:prstGeom>
        </p:spPr>
      </p:pic>
      <p:pic>
        <p:nvPicPr>
          <p:cNvPr id="15" name="Picture 14">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7022" y="4301718"/>
            <a:ext cx="1596354" cy="1260619"/>
          </a:xfrm>
          <a:prstGeom prst="rect">
            <a:avLst/>
          </a:prstGeom>
        </p:spPr>
      </p:pic>
      <p:pic>
        <p:nvPicPr>
          <p:cNvPr id="16" name="Picture 15">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4815" y="4508267"/>
            <a:ext cx="1042664" cy="1049588"/>
          </a:xfrm>
          <a:prstGeom prst="rect">
            <a:avLst/>
          </a:prstGeom>
        </p:spPr>
      </p:pic>
      <p:pic>
        <p:nvPicPr>
          <p:cNvPr id="18" name="Picture 17" descr="0e7b6cd971922a529ded25d8968bcc08.png"/>
          <p:cNvPicPr>
            <a:picLocks noChangeAspect="1"/>
          </p:cNvPicPr>
          <p:nvPr/>
        </p:nvPicPr>
        <p:blipFill>
          <a:blip r:embed="rId9" cstate="print"/>
          <a:stretch>
            <a:fillRect/>
          </a:stretch>
        </p:blipFill>
        <p:spPr>
          <a:xfrm>
            <a:off x="-1745208" y="5239078"/>
            <a:ext cx="1397931" cy="1003300"/>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064761" y="5622009"/>
            <a:ext cx="1947666" cy="1196465"/>
          </a:xfrm>
          <a:prstGeom prst="rect">
            <a:avLst/>
          </a:prstGeom>
        </p:spPr>
      </p:pic>
      <p:pic>
        <p:nvPicPr>
          <p:cNvPr id="22" name="Picture 21">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96199" y="6021773"/>
            <a:ext cx="1338791" cy="660441"/>
          </a:xfrm>
          <a:prstGeom prst="rect">
            <a:avLst/>
          </a:prstGeom>
        </p:spPr>
      </p:pic>
      <p:pic>
        <p:nvPicPr>
          <p:cNvPr id="23" name="Picture 22" descr="f8b2a37065f11446ae7d26f8bd13bfe5.png">
            <a:hlinkClick r:id="" action="ppaction://noaction"/>
          </p:cNvPr>
          <p:cNvPicPr>
            <a:picLocks noChangeAspect="1"/>
          </p:cNvPicPr>
          <p:nvPr/>
        </p:nvPicPr>
        <p:blipFill>
          <a:blip r:embed="rId14" cstate="print"/>
          <a:stretch>
            <a:fillRect/>
          </a:stretch>
        </p:blipFill>
        <p:spPr>
          <a:xfrm>
            <a:off x="6291798" y="5740729"/>
            <a:ext cx="1348414" cy="1148650"/>
          </a:xfrm>
          <a:prstGeom prst="rect">
            <a:avLst/>
          </a:prstGeom>
        </p:spPr>
      </p:pic>
      <p:pic>
        <p:nvPicPr>
          <p:cNvPr id="24" name="Picture 23">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9579" y="5557855"/>
            <a:ext cx="1596354" cy="1260619"/>
          </a:xfrm>
          <a:prstGeom prst="rect">
            <a:avLst/>
          </a:prstGeom>
        </p:spPr>
      </p:pic>
      <p:pic>
        <p:nvPicPr>
          <p:cNvPr id="25" name="Picture 24">
            <a:hlinkClick r:id="" action="ppaction://noaction"/>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0971" y="5740728"/>
            <a:ext cx="1046508" cy="1099687"/>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4150" y="3822970"/>
            <a:ext cx="1393048" cy="1871796"/>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0098" y="5337398"/>
            <a:ext cx="1393048" cy="1773521"/>
          </a:xfrm>
          <a:prstGeom prst="rect">
            <a:avLst/>
          </a:prstGeom>
        </p:spPr>
      </p:pic>
      <p:pic>
        <p:nvPicPr>
          <p:cNvPr id="10" name="Picture 9" descr="2e74a5589f751cdaac3d07d5c8239e10.png"/>
          <p:cNvPicPr>
            <a:picLocks noChangeAspect="1"/>
          </p:cNvPicPr>
          <p:nvPr/>
        </p:nvPicPr>
        <p:blipFill>
          <a:blip r:embed="rId18" cstate="print"/>
          <a:stretch>
            <a:fillRect/>
          </a:stretch>
        </p:blipFill>
        <p:spPr>
          <a:xfrm>
            <a:off x="78549" y="4477080"/>
            <a:ext cx="823139" cy="1054576"/>
          </a:xfrm>
          <a:prstGeom prst="rect">
            <a:avLst/>
          </a:prstGeom>
        </p:spPr>
      </p:pic>
      <p:pic>
        <p:nvPicPr>
          <p:cNvPr id="28" name="Picture 27" descr="2e74a5589f751cdaac3d07d5c8239e10.png"/>
          <p:cNvPicPr>
            <a:picLocks noChangeAspect="1"/>
          </p:cNvPicPr>
          <p:nvPr/>
        </p:nvPicPr>
        <p:blipFill>
          <a:blip r:embed="rId18" cstate="print"/>
          <a:stretch>
            <a:fillRect/>
          </a:stretch>
        </p:blipFill>
        <p:spPr>
          <a:xfrm>
            <a:off x="25384" y="5945553"/>
            <a:ext cx="823139" cy="1054576"/>
          </a:xfrm>
          <a:prstGeom prst="rect">
            <a:avLst/>
          </a:prstGeom>
        </p:spPr>
      </p:pic>
      <p:sp>
        <p:nvSpPr>
          <p:cNvPr id="4" name="Rectangle 3"/>
          <p:cNvSpPr/>
          <p:nvPr/>
        </p:nvSpPr>
        <p:spPr>
          <a:xfrm>
            <a:off x="25819" y="4166235"/>
            <a:ext cx="936730" cy="400110"/>
          </a:xfrm>
          <a:prstGeom prst="rect">
            <a:avLst/>
          </a:prstGeom>
          <a:noFill/>
        </p:spPr>
        <p:txBody>
          <a:bodyPr wrap="none" lIns="91440" tIns="45720" rIns="91440" bIns="45720">
            <a:spAutoFit/>
          </a:bodyPr>
          <a:lstStyle/>
          <a:p>
            <a:pPr algn="ctr"/>
            <a:r>
              <a:rPr lang="en-US" sz="20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ĐỘI A</a:t>
            </a:r>
            <a:endPar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2" y="5668699"/>
            <a:ext cx="864339" cy="369332"/>
          </a:xfrm>
          <a:prstGeom prst="rect">
            <a:avLst/>
          </a:prstGeom>
        </p:spPr>
        <p:txBody>
          <a:bodyPr wrap="none">
            <a:spAutoFit/>
          </a:bodyPr>
          <a:lstStyle/>
          <a:p>
            <a:pPr algn="ctr"/>
            <a:r>
              <a:rPr lang="en-US"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ĐỘI B</a:t>
            </a:r>
          </a:p>
        </p:txBody>
      </p:sp>
    </p:spTree>
    <p:extLst>
      <p:ext uri="{BB962C8B-B14F-4D97-AF65-F5344CB8AC3E}">
        <p14:creationId xmlns:p14="http://schemas.microsoft.com/office/powerpoint/2010/main" val="2249771942"/>
      </p:ext>
    </p:extLst>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375E-6 1.85185E-6 L -0.26341 0.00579 " pathEditMode="relative" rAng="0" ptsTypes="AA">
                                      <p:cBhvr>
                                        <p:cTn id="6" dur="2000" fill="hold"/>
                                        <p:tgtEl>
                                          <p:spTgt spid="11"/>
                                        </p:tgtEl>
                                        <p:attrNameLst>
                                          <p:attrName>ppt_x</p:attrName>
                                          <p:attrName>ppt_y</p:attrName>
                                        </p:attrNameLst>
                                      </p:cBhvr>
                                      <p:rCtr x="-13177" y="278"/>
                                    </p:animMotion>
                                  </p:childTnLst>
                                </p:cTn>
                              </p:par>
                              <p:par>
                                <p:cTn id="7" presetID="47" presetClass="exit" presetSubtype="0" fill="hold" nodeType="withEffect">
                                  <p:stCondLst>
                                    <p:cond delay="0"/>
                                  </p:stCondLst>
                                  <p:childTnLst>
                                    <p:animEffect transition="out" filter="fade">
                                      <p:cBhvr>
                                        <p:cTn id="8" dur="2000"/>
                                        <p:tgtEl>
                                          <p:spTgt spid="12"/>
                                        </p:tgtEl>
                                      </p:cBhvr>
                                    </p:animEffect>
                                    <p:anim calcmode="lin" valueType="num">
                                      <p:cBhvr>
                                        <p:cTn id="9" dur="2000"/>
                                        <p:tgtEl>
                                          <p:spTgt spid="12"/>
                                        </p:tgtEl>
                                        <p:attrNameLst>
                                          <p:attrName>ppt_x</p:attrName>
                                        </p:attrNameLst>
                                      </p:cBhvr>
                                      <p:tavLst>
                                        <p:tav tm="0">
                                          <p:val>
                                            <p:strVal val="ppt_x"/>
                                          </p:val>
                                        </p:tav>
                                        <p:tav tm="100000">
                                          <p:val>
                                            <p:strVal val="ppt_x"/>
                                          </p:val>
                                        </p:tav>
                                      </p:tavLst>
                                    </p:anim>
                                    <p:anim calcmode="lin" valueType="num">
                                      <p:cBhvr>
                                        <p:cTn id="10" dur="2000"/>
                                        <p:tgtEl>
                                          <p:spTgt spid="12"/>
                                        </p:tgtEl>
                                        <p:attrNameLst>
                                          <p:attrName>ppt_y</p:attrName>
                                        </p:attrNameLst>
                                      </p:cBhvr>
                                      <p:tavLst>
                                        <p:tav tm="0">
                                          <p:val>
                                            <p:strVal val="ppt_y"/>
                                          </p:val>
                                        </p:tav>
                                        <p:tav tm="100000">
                                          <p:val>
                                            <p:strVal val="ppt_y-.1"/>
                                          </p:val>
                                        </p:tav>
                                      </p:tavLst>
                                    </p:anim>
                                    <p:set>
                                      <p:cBhvr>
                                        <p:cTn id="11" dur="1" fill="hold">
                                          <p:stCondLst>
                                            <p:cond delay="19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26341 0.00579 L -0.48815 0.00393 " pathEditMode="relative" rAng="0" ptsTypes="AA">
                                      <p:cBhvr>
                                        <p:cTn id="15" dur="2000" fill="hold"/>
                                        <p:tgtEl>
                                          <p:spTgt spid="11"/>
                                        </p:tgtEl>
                                        <p:attrNameLst>
                                          <p:attrName>ppt_x</p:attrName>
                                          <p:attrName>ppt_y</p:attrName>
                                        </p:attrNameLst>
                                      </p:cBhvr>
                                      <p:rCtr x="-11237" y="-93"/>
                                    </p:animMotion>
                                  </p:childTnLst>
                                </p:cTn>
                              </p:par>
                              <p:par>
                                <p:cTn id="16" presetID="47" presetClass="exit" presetSubtype="0" fill="hold" nodeType="withEffect">
                                  <p:stCondLst>
                                    <p:cond delay="0"/>
                                  </p:stCondLst>
                                  <p:childTnLst>
                                    <p:animEffect transition="out" filter="fade">
                                      <p:cBhvr>
                                        <p:cTn id="17" dur="1000"/>
                                        <p:tgtEl>
                                          <p:spTgt spid="13"/>
                                        </p:tgtEl>
                                      </p:cBhvr>
                                    </p:animEffect>
                                    <p:anim calcmode="lin" valueType="num">
                                      <p:cBhvr>
                                        <p:cTn id="18" dur="1000"/>
                                        <p:tgtEl>
                                          <p:spTgt spid="13"/>
                                        </p:tgtEl>
                                        <p:attrNameLst>
                                          <p:attrName>ppt_x</p:attrName>
                                        </p:attrNameLst>
                                      </p:cBhvr>
                                      <p:tavLst>
                                        <p:tav tm="0">
                                          <p:val>
                                            <p:strVal val="ppt_x"/>
                                          </p:val>
                                        </p:tav>
                                        <p:tav tm="100000">
                                          <p:val>
                                            <p:strVal val="ppt_x"/>
                                          </p:val>
                                        </p:tav>
                                      </p:tavLst>
                                    </p:anim>
                                    <p:anim calcmode="lin" valueType="num">
                                      <p:cBhvr>
                                        <p:cTn id="19" dur="1000"/>
                                        <p:tgtEl>
                                          <p:spTgt spid="13"/>
                                        </p:tgtEl>
                                        <p:attrNameLst>
                                          <p:attrName>ppt_y</p:attrName>
                                        </p:attrNameLst>
                                      </p:cBhvr>
                                      <p:tavLst>
                                        <p:tav tm="0">
                                          <p:val>
                                            <p:strVal val="ppt_y"/>
                                          </p:val>
                                        </p:tav>
                                        <p:tav tm="100000">
                                          <p:val>
                                            <p:strVal val="ppt_y-.1"/>
                                          </p:val>
                                        </p:tav>
                                      </p:tavLst>
                                    </p:anim>
                                    <p:set>
                                      <p:cBhvr>
                                        <p:cTn id="20" dur="1" fill="hold">
                                          <p:stCondLst>
                                            <p:cond delay="9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0.48815 0.00393 L -0.73815 0.00393 " pathEditMode="relative" rAng="0" ptsTypes="AA">
                                      <p:cBhvr>
                                        <p:cTn id="24" dur="2000" fill="hold"/>
                                        <p:tgtEl>
                                          <p:spTgt spid="11"/>
                                        </p:tgtEl>
                                        <p:attrNameLst>
                                          <p:attrName>ppt_x</p:attrName>
                                          <p:attrName>ppt_y</p:attrName>
                                        </p:attrNameLst>
                                      </p:cBhvr>
                                      <p:rCtr x="-12500" y="0"/>
                                    </p:animMotion>
                                  </p:childTnLst>
                                </p:cTn>
                              </p:par>
                              <p:par>
                                <p:cTn id="25" presetID="47" presetClass="exit" presetSubtype="0" fill="hold" nodeType="withEffect">
                                  <p:stCondLst>
                                    <p:cond delay="0"/>
                                  </p:stCondLst>
                                  <p:childTnLst>
                                    <p:animEffect transition="out" filter="fade">
                                      <p:cBhvr>
                                        <p:cTn id="26" dur="1000"/>
                                        <p:tgtEl>
                                          <p:spTgt spid="15"/>
                                        </p:tgtEl>
                                      </p:cBhvr>
                                    </p:animEffect>
                                    <p:anim calcmode="lin" valueType="num">
                                      <p:cBhvr>
                                        <p:cTn id="27" dur="1000"/>
                                        <p:tgtEl>
                                          <p:spTgt spid="15"/>
                                        </p:tgtEl>
                                        <p:attrNameLst>
                                          <p:attrName>ppt_x</p:attrName>
                                        </p:attrNameLst>
                                      </p:cBhvr>
                                      <p:tavLst>
                                        <p:tav tm="0">
                                          <p:val>
                                            <p:strVal val="ppt_x"/>
                                          </p:val>
                                        </p:tav>
                                        <p:tav tm="100000">
                                          <p:val>
                                            <p:strVal val="ppt_x"/>
                                          </p:val>
                                        </p:tav>
                                      </p:tavLst>
                                    </p:anim>
                                    <p:anim calcmode="lin" valueType="num">
                                      <p:cBhvr>
                                        <p:cTn id="28" dur="1000"/>
                                        <p:tgtEl>
                                          <p:spTgt spid="15"/>
                                        </p:tgtEl>
                                        <p:attrNameLst>
                                          <p:attrName>ppt_y</p:attrName>
                                        </p:attrNameLst>
                                      </p:cBhvr>
                                      <p:tavLst>
                                        <p:tav tm="0">
                                          <p:val>
                                            <p:strVal val="ppt_y"/>
                                          </p:val>
                                        </p:tav>
                                        <p:tav tm="100000">
                                          <p:val>
                                            <p:strVal val="ppt_y-.1"/>
                                          </p:val>
                                        </p:tav>
                                      </p:tavLst>
                                    </p:anim>
                                    <p:set>
                                      <p:cBhvr>
                                        <p:cTn id="29" dur="1" fill="hold">
                                          <p:stCondLst>
                                            <p:cond delay="9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0.73815 0.00393 L -0.98815 0.00393 " pathEditMode="relative" rAng="0" ptsTypes="AA">
                                      <p:cBhvr>
                                        <p:cTn id="33" dur="2000" fill="hold"/>
                                        <p:tgtEl>
                                          <p:spTgt spid="11"/>
                                        </p:tgtEl>
                                        <p:attrNameLst>
                                          <p:attrName>ppt_x</p:attrName>
                                          <p:attrName>ppt_y</p:attrName>
                                        </p:attrNameLst>
                                      </p:cBhvr>
                                      <p:rCtr x="-12500" y="0"/>
                                    </p:animMotion>
                                  </p:childTnLst>
                                </p:cTn>
                              </p:par>
                              <p:par>
                                <p:cTn id="34" presetID="47" presetClass="exit" presetSubtype="0" fill="hold" nodeType="withEffect">
                                  <p:stCondLst>
                                    <p:cond delay="0"/>
                                  </p:stCondLst>
                                  <p:childTnLst>
                                    <p:animEffect transition="out" filter="fade">
                                      <p:cBhvr>
                                        <p:cTn id="35" dur="1000"/>
                                        <p:tgtEl>
                                          <p:spTgt spid="16"/>
                                        </p:tgtEl>
                                      </p:cBhvr>
                                    </p:animEffect>
                                    <p:anim calcmode="lin" valueType="num">
                                      <p:cBhvr>
                                        <p:cTn id="36" dur="1000"/>
                                        <p:tgtEl>
                                          <p:spTgt spid="16"/>
                                        </p:tgtEl>
                                        <p:attrNameLst>
                                          <p:attrName>ppt_x</p:attrName>
                                        </p:attrNameLst>
                                      </p:cBhvr>
                                      <p:tavLst>
                                        <p:tav tm="0">
                                          <p:val>
                                            <p:strVal val="ppt_x"/>
                                          </p:val>
                                        </p:tav>
                                        <p:tav tm="100000">
                                          <p:val>
                                            <p:strVal val="ppt_x"/>
                                          </p:val>
                                        </p:tav>
                                      </p:tavLst>
                                    </p:anim>
                                    <p:anim calcmode="lin" valueType="num">
                                      <p:cBhvr>
                                        <p:cTn id="37" dur="1000"/>
                                        <p:tgtEl>
                                          <p:spTgt spid="16"/>
                                        </p:tgtEl>
                                        <p:attrNameLst>
                                          <p:attrName>ppt_y</p:attrName>
                                        </p:attrNameLst>
                                      </p:cBhvr>
                                      <p:tavLst>
                                        <p:tav tm="0">
                                          <p:val>
                                            <p:strVal val="ppt_y"/>
                                          </p:val>
                                        </p:tav>
                                        <p:tav tm="100000">
                                          <p:val>
                                            <p:strVal val="ppt_y-.1"/>
                                          </p:val>
                                        </p:tav>
                                      </p:tavLst>
                                    </p:anim>
                                    <p:set>
                                      <p:cBhvr>
                                        <p:cTn id="38" dur="1" fill="hold">
                                          <p:stCondLst>
                                            <p:cond delay="999"/>
                                          </p:stCondLst>
                                        </p:cTn>
                                        <p:tgtEl>
                                          <p:spTgt spid="16"/>
                                        </p:tgtEl>
                                        <p:attrNameLst>
                                          <p:attrName>style.visibility</p:attrName>
                                        </p:attrNameLst>
                                      </p:cBhvr>
                                      <p:to>
                                        <p:strVal val="hidden"/>
                                      </p:to>
                                    </p:set>
                                  </p:childTnLst>
                                </p:cTn>
                              </p:par>
                              <p:par>
                                <p:cTn id="39" presetID="35" presetClass="path" presetSubtype="0" accel="50000" decel="50000" fill="hold" nodeType="withEffect">
                                  <p:stCondLst>
                                    <p:cond delay="0"/>
                                  </p:stCondLst>
                                  <p:childTnLst>
                                    <p:animMotion origin="layout" path="M 2.21398E-6 -3.7037E-6 L 0.19758 -0.00185 " pathEditMode="relative" rAng="0" ptsTypes="AA">
                                      <p:cBhvr>
                                        <p:cTn id="40" dur="2000" fill="hold"/>
                                        <p:tgtEl>
                                          <p:spTgt spid="14"/>
                                        </p:tgtEl>
                                        <p:attrNameLst>
                                          <p:attrName>ppt_x</p:attrName>
                                          <p:attrName>ppt_y</p:attrName>
                                        </p:attrNameLst>
                                      </p:cBhvr>
                                      <p:rCtr x="99" y="-1"/>
                                    </p:animMotion>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2.08333E-7 -4.44444E-6 L -0.26432 -4.44444E-6 " pathEditMode="relative" rAng="0" ptsTypes="AA">
                                      <p:cBhvr>
                                        <p:cTn id="45" dur="2000" fill="hold"/>
                                        <p:tgtEl>
                                          <p:spTgt spid="21"/>
                                        </p:tgtEl>
                                        <p:attrNameLst>
                                          <p:attrName>ppt_x</p:attrName>
                                          <p:attrName>ppt_y</p:attrName>
                                        </p:attrNameLst>
                                      </p:cBhvr>
                                      <p:rCtr x="-13216" y="0"/>
                                    </p:animMotion>
                                  </p:childTnLst>
                                </p:cTn>
                              </p:par>
                              <p:par>
                                <p:cTn id="46" presetID="47" presetClass="exit" presetSubtype="0" fill="hold" nodeType="withEffect">
                                  <p:stCondLst>
                                    <p:cond delay="0"/>
                                  </p:stCondLst>
                                  <p:childTnLst>
                                    <p:animEffect transition="out" filter="fade">
                                      <p:cBhvr>
                                        <p:cTn id="47" dur="1000"/>
                                        <p:tgtEl>
                                          <p:spTgt spid="22"/>
                                        </p:tgtEl>
                                      </p:cBhvr>
                                    </p:animEffect>
                                    <p:anim calcmode="lin" valueType="num">
                                      <p:cBhvr>
                                        <p:cTn id="48" dur="1000"/>
                                        <p:tgtEl>
                                          <p:spTgt spid="22"/>
                                        </p:tgtEl>
                                        <p:attrNameLst>
                                          <p:attrName>ppt_x</p:attrName>
                                        </p:attrNameLst>
                                      </p:cBhvr>
                                      <p:tavLst>
                                        <p:tav tm="0">
                                          <p:val>
                                            <p:strVal val="ppt_x"/>
                                          </p:val>
                                        </p:tav>
                                        <p:tav tm="100000">
                                          <p:val>
                                            <p:strVal val="ppt_x"/>
                                          </p:val>
                                        </p:tav>
                                      </p:tavLst>
                                    </p:anim>
                                    <p:anim calcmode="lin" valueType="num">
                                      <p:cBhvr>
                                        <p:cTn id="49" dur="1000"/>
                                        <p:tgtEl>
                                          <p:spTgt spid="22"/>
                                        </p:tgtEl>
                                        <p:attrNameLst>
                                          <p:attrName>ppt_y</p:attrName>
                                        </p:attrNameLst>
                                      </p:cBhvr>
                                      <p:tavLst>
                                        <p:tav tm="0">
                                          <p:val>
                                            <p:strVal val="ppt_y"/>
                                          </p:val>
                                        </p:tav>
                                        <p:tav tm="100000">
                                          <p:val>
                                            <p:strVal val="ppt_y-.1"/>
                                          </p:val>
                                        </p:tav>
                                      </p:tavLst>
                                    </p:anim>
                                    <p:set>
                                      <p:cBhvr>
                                        <p:cTn id="50" dur="1" fill="hold">
                                          <p:stCondLst>
                                            <p:cond delay="999"/>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5" presetClass="path" presetSubtype="0" accel="50000" decel="50000" fill="hold" nodeType="clickEffect">
                                  <p:stCondLst>
                                    <p:cond delay="0"/>
                                  </p:stCondLst>
                                  <p:childTnLst>
                                    <p:animMotion origin="layout" path="M -0.26432 -4.44444E-6 L -0.51432 -4.44444E-6 " pathEditMode="relative" rAng="0" ptsTypes="AA">
                                      <p:cBhvr>
                                        <p:cTn id="54" dur="2000" fill="hold"/>
                                        <p:tgtEl>
                                          <p:spTgt spid="21"/>
                                        </p:tgtEl>
                                        <p:attrNameLst>
                                          <p:attrName>ppt_x</p:attrName>
                                          <p:attrName>ppt_y</p:attrName>
                                        </p:attrNameLst>
                                      </p:cBhvr>
                                      <p:rCtr x="-12500" y="0"/>
                                    </p:animMotion>
                                  </p:childTnLst>
                                </p:cTn>
                              </p:par>
                              <p:par>
                                <p:cTn id="55" presetID="47" presetClass="exit" presetSubtype="0" fill="hold" nodeType="withEffect">
                                  <p:stCondLst>
                                    <p:cond delay="0"/>
                                  </p:stCondLst>
                                  <p:childTnLst>
                                    <p:animEffect transition="out" filter="fade">
                                      <p:cBhvr>
                                        <p:cTn id="56" dur="1000"/>
                                        <p:tgtEl>
                                          <p:spTgt spid="23"/>
                                        </p:tgtEl>
                                      </p:cBhvr>
                                    </p:animEffect>
                                    <p:anim calcmode="lin" valueType="num">
                                      <p:cBhvr>
                                        <p:cTn id="57" dur="1000"/>
                                        <p:tgtEl>
                                          <p:spTgt spid="23"/>
                                        </p:tgtEl>
                                        <p:attrNameLst>
                                          <p:attrName>ppt_x</p:attrName>
                                        </p:attrNameLst>
                                      </p:cBhvr>
                                      <p:tavLst>
                                        <p:tav tm="0">
                                          <p:val>
                                            <p:strVal val="ppt_x"/>
                                          </p:val>
                                        </p:tav>
                                        <p:tav tm="100000">
                                          <p:val>
                                            <p:strVal val="ppt_x"/>
                                          </p:val>
                                        </p:tav>
                                      </p:tavLst>
                                    </p:anim>
                                    <p:anim calcmode="lin" valueType="num">
                                      <p:cBhvr>
                                        <p:cTn id="58" dur="1000"/>
                                        <p:tgtEl>
                                          <p:spTgt spid="23"/>
                                        </p:tgtEl>
                                        <p:attrNameLst>
                                          <p:attrName>ppt_y</p:attrName>
                                        </p:attrNameLst>
                                      </p:cBhvr>
                                      <p:tavLst>
                                        <p:tav tm="0">
                                          <p:val>
                                            <p:strVal val="ppt_y"/>
                                          </p:val>
                                        </p:tav>
                                        <p:tav tm="100000">
                                          <p:val>
                                            <p:strVal val="ppt_y-.1"/>
                                          </p:val>
                                        </p:tav>
                                      </p:tavLst>
                                    </p:anim>
                                    <p:set>
                                      <p:cBhvr>
                                        <p:cTn id="59" dur="1" fill="hold">
                                          <p:stCondLst>
                                            <p:cond delay="999"/>
                                          </p:stCondLst>
                                        </p:cTn>
                                        <p:tgtEl>
                                          <p:spTgt spid="2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5" presetClass="path" presetSubtype="0" accel="50000" decel="50000" fill="hold" nodeType="clickEffect">
                                  <p:stCondLst>
                                    <p:cond delay="0"/>
                                  </p:stCondLst>
                                  <p:childTnLst>
                                    <p:animMotion origin="layout" path="M -0.51432 -4.44444E-6 L -0.69167 0.00209 " pathEditMode="relative" rAng="0" ptsTypes="AA">
                                      <p:cBhvr>
                                        <p:cTn id="63" dur="2000" fill="hold"/>
                                        <p:tgtEl>
                                          <p:spTgt spid="21"/>
                                        </p:tgtEl>
                                        <p:attrNameLst>
                                          <p:attrName>ppt_x</p:attrName>
                                          <p:attrName>ppt_y</p:attrName>
                                        </p:attrNameLst>
                                      </p:cBhvr>
                                      <p:rCtr x="-8867" y="93"/>
                                    </p:animMotion>
                                  </p:childTnLst>
                                </p:cTn>
                              </p:par>
                              <p:par>
                                <p:cTn id="64" presetID="47" presetClass="exit" presetSubtype="0" fill="hold" nodeType="withEffect">
                                  <p:stCondLst>
                                    <p:cond delay="0"/>
                                  </p:stCondLst>
                                  <p:childTnLst>
                                    <p:animEffect transition="out" filter="fade">
                                      <p:cBhvr>
                                        <p:cTn id="65" dur="1000"/>
                                        <p:tgtEl>
                                          <p:spTgt spid="24"/>
                                        </p:tgtEl>
                                      </p:cBhvr>
                                    </p:animEffect>
                                    <p:anim calcmode="lin" valueType="num">
                                      <p:cBhvr>
                                        <p:cTn id="66" dur="1000"/>
                                        <p:tgtEl>
                                          <p:spTgt spid="24"/>
                                        </p:tgtEl>
                                        <p:attrNameLst>
                                          <p:attrName>ppt_x</p:attrName>
                                        </p:attrNameLst>
                                      </p:cBhvr>
                                      <p:tavLst>
                                        <p:tav tm="0">
                                          <p:val>
                                            <p:strVal val="ppt_x"/>
                                          </p:val>
                                        </p:tav>
                                        <p:tav tm="100000">
                                          <p:val>
                                            <p:strVal val="ppt_x"/>
                                          </p:val>
                                        </p:tav>
                                      </p:tavLst>
                                    </p:anim>
                                    <p:anim calcmode="lin" valueType="num">
                                      <p:cBhvr>
                                        <p:cTn id="67" dur="1000"/>
                                        <p:tgtEl>
                                          <p:spTgt spid="24"/>
                                        </p:tgtEl>
                                        <p:attrNameLst>
                                          <p:attrName>ppt_y</p:attrName>
                                        </p:attrNameLst>
                                      </p:cBhvr>
                                      <p:tavLst>
                                        <p:tav tm="0">
                                          <p:val>
                                            <p:strVal val="ppt_y"/>
                                          </p:val>
                                        </p:tav>
                                        <p:tav tm="100000">
                                          <p:val>
                                            <p:strVal val="ppt_y-.1"/>
                                          </p:val>
                                        </p:tav>
                                      </p:tavLst>
                                    </p:anim>
                                    <p:set>
                                      <p:cBhvr>
                                        <p:cTn id="68" dur="1" fill="hold">
                                          <p:stCondLst>
                                            <p:cond delay="999"/>
                                          </p:stCondLst>
                                        </p:cTn>
                                        <p:tgtEl>
                                          <p:spTgt spid="2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5" presetClass="path" presetSubtype="0" accel="50000" decel="50000" fill="hold" nodeType="clickEffect">
                                  <p:stCondLst>
                                    <p:cond delay="0"/>
                                  </p:stCondLst>
                                  <p:childTnLst>
                                    <p:animMotion origin="layout" path="M -0.69167 0.00209 L -0.96042 0.00602 " pathEditMode="relative" rAng="0" ptsTypes="AA">
                                      <p:cBhvr>
                                        <p:cTn id="72" dur="2000" fill="hold"/>
                                        <p:tgtEl>
                                          <p:spTgt spid="21"/>
                                        </p:tgtEl>
                                        <p:attrNameLst>
                                          <p:attrName>ppt_x</p:attrName>
                                          <p:attrName>ppt_y</p:attrName>
                                        </p:attrNameLst>
                                      </p:cBhvr>
                                      <p:rCtr x="-13438" y="185"/>
                                    </p:animMotion>
                                  </p:childTnLst>
                                </p:cTn>
                              </p:par>
                              <p:par>
                                <p:cTn id="73" presetID="47" presetClass="exit" presetSubtype="0" fill="hold" nodeType="withEffect">
                                  <p:stCondLst>
                                    <p:cond delay="0"/>
                                  </p:stCondLst>
                                  <p:childTnLst>
                                    <p:animEffect transition="out" filter="fade">
                                      <p:cBhvr>
                                        <p:cTn id="74" dur="1000"/>
                                        <p:tgtEl>
                                          <p:spTgt spid="25"/>
                                        </p:tgtEl>
                                      </p:cBhvr>
                                    </p:animEffect>
                                    <p:anim calcmode="lin" valueType="num">
                                      <p:cBhvr>
                                        <p:cTn id="75" dur="1000"/>
                                        <p:tgtEl>
                                          <p:spTgt spid="25"/>
                                        </p:tgtEl>
                                        <p:attrNameLst>
                                          <p:attrName>ppt_x</p:attrName>
                                        </p:attrNameLst>
                                      </p:cBhvr>
                                      <p:tavLst>
                                        <p:tav tm="0">
                                          <p:val>
                                            <p:strVal val="ppt_x"/>
                                          </p:val>
                                        </p:tav>
                                        <p:tav tm="100000">
                                          <p:val>
                                            <p:strVal val="ppt_x"/>
                                          </p:val>
                                        </p:tav>
                                      </p:tavLst>
                                    </p:anim>
                                    <p:anim calcmode="lin" valueType="num">
                                      <p:cBhvr>
                                        <p:cTn id="76" dur="1000"/>
                                        <p:tgtEl>
                                          <p:spTgt spid="25"/>
                                        </p:tgtEl>
                                        <p:attrNameLst>
                                          <p:attrName>ppt_y</p:attrName>
                                        </p:attrNameLst>
                                      </p:cBhvr>
                                      <p:tavLst>
                                        <p:tav tm="0">
                                          <p:val>
                                            <p:strVal val="ppt_y"/>
                                          </p:val>
                                        </p:tav>
                                        <p:tav tm="100000">
                                          <p:val>
                                            <p:strVal val="ppt_y-.1"/>
                                          </p:val>
                                        </p:tav>
                                      </p:tavLst>
                                    </p:anim>
                                    <p:set>
                                      <p:cBhvr>
                                        <p:cTn id="77" dur="1" fill="hold">
                                          <p:stCondLst>
                                            <p:cond delay="999"/>
                                          </p:stCondLst>
                                        </p:cTn>
                                        <p:tgtEl>
                                          <p:spTgt spid="25"/>
                                        </p:tgtEl>
                                        <p:attrNameLst>
                                          <p:attrName>style.visibility</p:attrName>
                                        </p:attrNameLst>
                                      </p:cBhvr>
                                      <p:to>
                                        <p:strVal val="hidden"/>
                                      </p:to>
                                    </p:set>
                                  </p:childTnLst>
                                </p:cTn>
                              </p:par>
                              <p:par>
                                <p:cTn id="78" presetID="63" presetClass="path" presetSubtype="0" accel="50000" decel="50000" fill="hold" nodeType="withEffect">
                                  <p:stCondLst>
                                    <p:cond delay="0"/>
                                  </p:stCondLst>
                                  <p:childTnLst>
                                    <p:animMotion origin="layout" path="M -2.66953E-6 4.81481E-6 L 0.20708 0.00393 " pathEditMode="relative" rAng="0" ptsTypes="AA">
                                      <p:cBhvr>
                                        <p:cTn id="79" dur="2000" fill="hold"/>
                                        <p:tgtEl>
                                          <p:spTgt spid="18"/>
                                        </p:tgtEl>
                                        <p:attrNameLst>
                                          <p:attrName>ppt_x</p:attrName>
                                          <p:attrName>ppt_y</p:attrName>
                                        </p:attrNameLst>
                                      </p:cBhvr>
                                      <p:rCtr x="103" y="2"/>
                                    </p:animMotion>
                                  </p:childTnLst>
                                </p:cTn>
                              </p:par>
                            </p:childTnLst>
                          </p:cTn>
                        </p:par>
                      </p:childTnLst>
                    </p:cTn>
                  </p:par>
                </p:childTnLst>
              </p:cTn>
              <p:nextCondLst>
                <p:cond evt="onClick" delay="0">
                  <p:tgtEl>
                    <p:spTgt spid="2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3641" y="711178"/>
            <a:ext cx="7989477" cy="2928469"/>
          </a:xfrm>
          <a:prstGeom prst="rect">
            <a:avLst/>
          </a:prstGeom>
        </p:spPr>
      </p:pic>
      <p:sp>
        <p:nvSpPr>
          <p:cNvPr id="5" name="TextBox 4"/>
          <p:cNvSpPr txBox="1"/>
          <p:nvPr/>
        </p:nvSpPr>
        <p:spPr>
          <a:xfrm>
            <a:off x="2361063" y="1933400"/>
            <a:ext cx="7315199" cy="1569660"/>
          </a:xfrm>
          <a:prstGeom prst="rect">
            <a:avLst/>
          </a:prstGeom>
          <a:noFill/>
        </p:spPr>
        <p:txBody>
          <a:bodyPr wrap="square" rtlCol="0">
            <a:spAutoFit/>
          </a:bodyPr>
          <a:lstStyle/>
          <a:p>
            <a:pPr algn="ctr"/>
            <a:r>
              <a:rPr lang="en-US" altLang="en-US" sz="3200" b="1">
                <a:latin typeface="Times New Roman" pitchFamily="18" charset="0"/>
              </a:rPr>
              <a:t>1. Thường </a:t>
            </a:r>
            <a:r>
              <a:rPr lang="en-US" altLang="en-US" sz="3200" b="1" dirty="0" err="1">
                <a:latin typeface="Times New Roman" pitchFamily="18" charset="0"/>
              </a:rPr>
              <a:t>chứa</a:t>
            </a:r>
            <a:r>
              <a:rPr lang="en-US" altLang="en-US" sz="3200" b="1" dirty="0">
                <a:latin typeface="Times New Roman" pitchFamily="18" charset="0"/>
              </a:rPr>
              <a:t> </a:t>
            </a:r>
            <a:r>
              <a:rPr lang="en-US" altLang="en-US" sz="3200" b="1" dirty="0" err="1">
                <a:latin typeface="Times New Roman" pitchFamily="18" charset="0"/>
              </a:rPr>
              <a:t>các</a:t>
            </a:r>
            <a:r>
              <a:rPr lang="en-US" altLang="en-US" sz="3200" b="1" dirty="0">
                <a:latin typeface="Times New Roman" pitchFamily="18" charset="0"/>
              </a:rPr>
              <a:t> </a:t>
            </a:r>
            <a:r>
              <a:rPr lang="en-US" altLang="en-US" sz="3200" b="1" dirty="0" err="1">
                <a:latin typeface="Times New Roman" pitchFamily="18" charset="0"/>
              </a:rPr>
              <a:t>từ</a:t>
            </a:r>
            <a:r>
              <a:rPr lang="en-US" altLang="en-US" sz="3200" b="1" dirty="0">
                <a:latin typeface="Times New Roman" pitchFamily="18" charset="0"/>
              </a:rPr>
              <a:t>: </a:t>
            </a:r>
            <a:r>
              <a:rPr lang="en-US" altLang="en-US" sz="3200" b="1" dirty="0" err="1">
                <a:solidFill>
                  <a:srgbClr val="FF3300"/>
                </a:solidFill>
                <a:latin typeface="Times New Roman" pitchFamily="18" charset="0"/>
              </a:rPr>
              <a:t>ôi</a:t>
            </a:r>
            <a:r>
              <a:rPr lang="en-US" altLang="en-US" sz="3200" b="1" dirty="0">
                <a:solidFill>
                  <a:srgbClr val="FF3300"/>
                </a:solidFill>
                <a:latin typeface="Times New Roman" pitchFamily="18" charset="0"/>
              </a:rPr>
              <a:t>, than </a:t>
            </a:r>
            <a:r>
              <a:rPr lang="en-US" altLang="en-US" sz="3200" b="1" dirty="0" err="1">
                <a:solidFill>
                  <a:srgbClr val="FF3300"/>
                </a:solidFill>
                <a:latin typeface="Times New Roman" pitchFamily="18" charset="0"/>
              </a:rPr>
              <a:t>ôi</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hỡi</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ơi</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trời</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ơi</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biết</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bao</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xiết</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bao</a:t>
            </a:r>
            <a:r>
              <a:rPr lang="en-US" altLang="en-US" sz="3200" b="1" dirty="0">
                <a:solidFill>
                  <a:srgbClr val="FF3300"/>
                </a:solidFill>
                <a:latin typeface="Times New Roman" pitchFamily="18" charset="0"/>
              </a:rPr>
              <a:t>…</a:t>
            </a:r>
            <a:r>
              <a:rPr lang="en-US" altLang="en-US" sz="3200" b="1" dirty="0">
                <a:latin typeface="Times New Roman" pitchFamily="18" charset="0"/>
              </a:rPr>
              <a:t> </a:t>
            </a:r>
            <a:r>
              <a:rPr lang="en-US" altLang="en-US" sz="3200" b="1" dirty="0" err="1">
                <a:latin typeface="Times New Roman" pitchFamily="18" charset="0"/>
              </a:rPr>
              <a:t>và</a:t>
            </a:r>
            <a:r>
              <a:rPr lang="en-US" altLang="en-US" sz="3200" b="1" dirty="0">
                <a:latin typeface="Times New Roman" pitchFamily="18" charset="0"/>
              </a:rPr>
              <a:t> </a:t>
            </a:r>
            <a:r>
              <a:rPr lang="en-US" altLang="en-US" sz="3200" b="1" dirty="0" err="1">
                <a:latin typeface="Times New Roman" pitchFamily="18" charset="0"/>
              </a:rPr>
              <a:t>thường</a:t>
            </a:r>
            <a:r>
              <a:rPr lang="en-US" altLang="en-US" sz="3200" b="1" dirty="0">
                <a:latin typeface="Times New Roman" pitchFamily="18" charset="0"/>
              </a:rPr>
              <a:t> </a:t>
            </a:r>
            <a:r>
              <a:rPr lang="en-US" altLang="en-US" sz="3200" b="1" dirty="0" err="1">
                <a:latin typeface="Times New Roman" pitchFamily="18" charset="0"/>
              </a:rPr>
              <a:t>kết</a:t>
            </a:r>
            <a:r>
              <a:rPr lang="en-US" altLang="en-US" sz="3200" b="1" dirty="0">
                <a:latin typeface="Times New Roman" pitchFamily="18" charset="0"/>
              </a:rPr>
              <a:t> </a:t>
            </a:r>
            <a:r>
              <a:rPr lang="en-US" altLang="en-US" sz="3200" b="1" dirty="0" err="1">
                <a:latin typeface="Times New Roman" pitchFamily="18" charset="0"/>
              </a:rPr>
              <a:t>thúc</a:t>
            </a:r>
            <a:r>
              <a:rPr lang="en-US" altLang="en-US" sz="3200" b="1" dirty="0">
                <a:latin typeface="Times New Roman" pitchFamily="18" charset="0"/>
              </a:rPr>
              <a:t> </a:t>
            </a:r>
            <a:r>
              <a:rPr lang="en-US" altLang="en-US" sz="3200" b="1" dirty="0" err="1">
                <a:latin typeface="Times New Roman" pitchFamily="18" charset="0"/>
              </a:rPr>
              <a:t>bằng</a:t>
            </a:r>
            <a:r>
              <a:rPr lang="en-US" altLang="en-US" sz="3200" b="1" dirty="0">
                <a:latin typeface="Times New Roman" pitchFamily="18" charset="0"/>
              </a:rPr>
              <a:t> </a:t>
            </a:r>
            <a:r>
              <a:rPr lang="en-US" altLang="en-US" sz="3200" b="1" dirty="0" err="1">
                <a:latin typeface="Times New Roman" pitchFamily="18" charset="0"/>
              </a:rPr>
              <a:t>dấu</a:t>
            </a:r>
            <a:r>
              <a:rPr lang="en-US" altLang="en-US" sz="3200" b="1" dirty="0">
                <a:latin typeface="Times New Roman" pitchFamily="18" charset="0"/>
              </a:rPr>
              <a:t> </a:t>
            </a:r>
            <a:r>
              <a:rPr lang="en-US" altLang="en-US" sz="3200" b="1" dirty="0" err="1">
                <a:latin typeface="Times New Roman" pitchFamily="18" charset="0"/>
              </a:rPr>
              <a:t>chấm</a:t>
            </a:r>
            <a:r>
              <a:rPr lang="en-US" altLang="en-US" sz="3200" b="1" dirty="0">
                <a:latin typeface="Times New Roman" pitchFamily="18" charset="0"/>
              </a:rPr>
              <a:t> than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61582" y="475206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A.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nghi</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vấn</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Rectangle 6"/>
          <p:cNvSpPr/>
          <p:nvPr/>
        </p:nvSpPr>
        <p:spPr>
          <a:xfrm>
            <a:off x="6081976" y="4756256"/>
            <a:ext cx="49181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kumimoji="0" lang="vi-VN" sz="3200" b="0" i="0" u="none" strike="noStrike" kern="1200" cap="none" spc="0" normalizeH="0" baseline="0" noProof="0" dirty="0">
                <a:ln>
                  <a:noFill/>
                </a:ln>
                <a:solidFill>
                  <a:prstClr val="black"/>
                </a:solidFill>
                <a:effectLst/>
                <a:uLnTx/>
                <a:uFillTx/>
                <a:latin typeface="+mj-lt"/>
                <a:ea typeface="+mn-ea"/>
                <a:cs typeface="+mn-cs"/>
              </a:rPr>
              <a:t>B. </a:t>
            </a:r>
            <a:r>
              <a:rPr lang="en-US" altLang="en-US" sz="3200" dirty="0" err="1">
                <a:solidFill>
                  <a:schemeClr val="tx1"/>
                </a:solidFill>
                <a:latin typeface="Times New Roman" pitchFamily="18" charset="0"/>
                <a:cs typeface="Times New Roman" pitchFamily="18" charset="0"/>
              </a:rPr>
              <a:t>Câu</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cảm</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thán</a:t>
            </a:r>
            <a:endParaRPr lang="en-US" altLang="en-US" sz="3200" dirty="0">
              <a:solidFill>
                <a:schemeClr val="tx1"/>
              </a:solidFill>
              <a:latin typeface="Times New Roman" pitchFamily="18" charset="0"/>
              <a:cs typeface="Times New Roman" pitchFamily="18" charset="0"/>
            </a:endParaRPr>
          </a:p>
        </p:txBody>
      </p:sp>
      <p:sp>
        <p:nvSpPr>
          <p:cNvPr id="8" name="Rectangle 7"/>
          <p:cNvSpPr/>
          <p:nvPr/>
        </p:nvSpPr>
        <p:spPr>
          <a:xfrm>
            <a:off x="1061582" y="564123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C.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cầu</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khiến</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Rectangle 8"/>
          <p:cNvSpPr/>
          <p:nvPr/>
        </p:nvSpPr>
        <p:spPr>
          <a:xfrm>
            <a:off x="6081977" y="564542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D. </a:t>
            </a:r>
            <a:r>
              <a:rPr lang="en-US" sz="3200" dirty="0" err="1">
                <a:solidFill>
                  <a:prstClr val="black"/>
                </a:solidFill>
                <a:latin typeface="Times New Roman" pitchFamily="18" charset="0"/>
                <a:cs typeface="Times New Roman" pitchFamily="18" charset="0"/>
              </a:rPr>
              <a:t>Câu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trần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thuật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2658" y="4777542"/>
            <a:ext cx="805722" cy="708059"/>
          </a:xfrm>
          <a:prstGeom prst="rect">
            <a:avLst/>
          </a:prstGeom>
        </p:spPr>
      </p:pic>
      <p:pic>
        <p:nvPicPr>
          <p:cNvPr id="11" name="Picture 1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5674603"/>
            <a:ext cx="804536" cy="70408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5686200"/>
            <a:ext cx="804742" cy="70719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84033" y="4829214"/>
            <a:ext cx="804742" cy="643793"/>
          </a:xfrm>
          <a:prstGeom prst="rect">
            <a:avLst/>
          </a:prstGeom>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extLst>
      <p:ext uri="{BB962C8B-B14F-4D97-AF65-F5344CB8AC3E}">
        <p14:creationId xmlns:p14="http://schemas.microsoft.com/office/powerpoint/2010/main" val="1799446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741" y="745510"/>
            <a:ext cx="7989477" cy="2928469"/>
          </a:xfrm>
          <a:prstGeom prst="rect">
            <a:avLst/>
          </a:prstGeom>
        </p:spPr>
      </p:pic>
      <p:sp>
        <p:nvSpPr>
          <p:cNvPr id="5" name="TextBox 4"/>
          <p:cNvSpPr txBox="1"/>
          <p:nvPr/>
        </p:nvSpPr>
        <p:spPr>
          <a:xfrm>
            <a:off x="3315300" y="2131508"/>
            <a:ext cx="6114473" cy="1200329"/>
          </a:xfrm>
          <a:prstGeom prst="rect">
            <a:avLst/>
          </a:prstGeom>
          <a:noFill/>
        </p:spPr>
        <p:txBody>
          <a:bodyPr wrap="square" rtlCol="0">
            <a:spAutoFit/>
          </a:bodyPr>
          <a:lstStyle/>
          <a:p>
            <a:pPr algn="ctr"/>
            <a:r>
              <a:rPr lang="en-US" altLang="en-US" sz="3600" b="1">
                <a:solidFill>
                  <a:srgbClr val="A50021"/>
                </a:solidFill>
                <a:latin typeface="Times New Roman" pitchFamily="18" charset="0"/>
                <a:cs typeface="Times New Roman" pitchFamily="18" charset="0"/>
              </a:rPr>
              <a:t>2. Trong </a:t>
            </a:r>
            <a:r>
              <a:rPr lang="en-US" altLang="en-US" sz="3600" b="1" dirty="0" err="1">
                <a:solidFill>
                  <a:srgbClr val="A50021"/>
                </a:solidFill>
                <a:latin typeface="Times New Roman" pitchFamily="18" charset="0"/>
                <a:cs typeface="Times New Roman" pitchFamily="18" charset="0"/>
              </a:rPr>
              <a:t>các</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câu</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sau</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đâu</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là</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câu</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cảm</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thán</a:t>
            </a:r>
            <a:r>
              <a:rPr lang="en-US" altLang="en-US" sz="3600" b="1" dirty="0">
                <a:solidFill>
                  <a:srgbClr val="A50021"/>
                </a:solidFill>
                <a:latin typeface="Times New Roman" pitchFamily="18" charset="0"/>
                <a:cs typeface="Times New Roman" pitchFamily="18" charset="0"/>
              </a:rPr>
              <a:t>:</a:t>
            </a:r>
            <a:endParaRPr lang="en-US" sz="3600" b="1" dirty="0">
              <a:solidFill>
                <a:schemeClr val="bg1"/>
              </a:solidFill>
              <a:latin typeface="Times New Roman" pitchFamily="18" charset="0"/>
              <a:cs typeface="Times New Roman" pitchFamily="18" charset="0"/>
            </a:endParaRPr>
          </a:p>
        </p:txBody>
      </p:sp>
      <p:sp>
        <p:nvSpPr>
          <p:cNvPr id="6" name="Rectangle 5"/>
          <p:cNvSpPr/>
          <p:nvPr/>
        </p:nvSpPr>
        <p:spPr>
          <a:xfrm>
            <a:off x="1037230" y="4694826"/>
            <a:ext cx="5038653" cy="881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A. </a:t>
            </a:r>
            <a:r>
              <a:rPr lang="en-US" altLang="en-US" sz="2400" dirty="0" err="1">
                <a:solidFill>
                  <a:schemeClr val="tx1"/>
                </a:solidFill>
                <a:latin typeface="Times New Roman" pitchFamily="18" charset="0"/>
                <a:cs typeface="Times New Roman" pitchFamily="18" charset="0"/>
              </a:rPr>
              <a:t>Tổ</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quốc</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ta</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rất</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đẹp</a:t>
            </a:r>
            <a:r>
              <a:rPr lang="en-US" altLang="en-US" sz="2400" dirty="0">
                <a:solidFill>
                  <a:schemeClr val="tx1"/>
                </a:solidFill>
                <a:latin typeface="Times New Roman" pitchFamily="18" charset="0"/>
                <a:cs typeface="Times New Roman" pitchFamily="18" charset="0"/>
              </a:rPr>
              <a:t>.</a:t>
            </a:r>
            <a:endParaRPr kumimoji="0" lang="vi-VN" sz="240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Rectangle 6"/>
          <p:cNvSpPr/>
          <p:nvPr/>
        </p:nvSpPr>
        <p:spPr>
          <a:xfrm>
            <a:off x="6189479" y="4708474"/>
            <a:ext cx="5097219" cy="8723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kumimoji="0" lang="vi-VN" sz="2400" b="0" i="0" u="none" strike="noStrike" kern="1200" cap="none" spc="0" normalizeH="0" baseline="0" noProof="0" dirty="0">
                <a:ln>
                  <a:noFill/>
                </a:ln>
                <a:solidFill>
                  <a:prstClr val="black"/>
                </a:solidFill>
                <a:effectLst/>
                <a:uLnTx/>
                <a:uFillTx/>
                <a:latin typeface="+mj-lt"/>
                <a:ea typeface="+mn-ea"/>
                <a:cs typeface="+mn-cs"/>
              </a:rPr>
              <a:t>B. </a:t>
            </a:r>
            <a:r>
              <a:rPr lang="en-US" altLang="en-US" sz="2400" dirty="0">
                <a:solidFill>
                  <a:schemeClr val="tx1"/>
                </a:solidFill>
                <a:latin typeface="Times New Roman" pitchFamily="18" charset="0"/>
                <a:cs typeface="Times New Roman" pitchFamily="18" charset="0"/>
              </a:rPr>
              <a:t>“</a:t>
            </a:r>
            <a:r>
              <a:rPr lang="en-US" altLang="en-US" sz="2400" dirty="0" err="1">
                <a:solidFill>
                  <a:schemeClr val="tx1"/>
                </a:solidFill>
                <a:latin typeface="Times New Roman" pitchFamily="18" charset="0"/>
                <a:cs typeface="Times New Roman" pitchFamily="18" charset="0"/>
              </a:rPr>
              <a:t>Đẹp</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vô</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cùng</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tổ</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quốc</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ta</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ơi</a:t>
            </a:r>
            <a:r>
              <a:rPr lang="en-US" altLang="en-US" sz="2400" dirty="0">
                <a:solidFill>
                  <a:schemeClr val="tx1"/>
                </a:solidFill>
                <a:latin typeface="Times New Roman" pitchFamily="18" charset="0"/>
                <a:cs typeface="Times New Roman" pitchFamily="18" charset="0"/>
              </a:rPr>
              <a:t>!</a:t>
            </a:r>
          </a:p>
          <a:p>
            <a:pPr marL="342900" indent="-342900"/>
            <a:r>
              <a:rPr lang="en-US" altLang="en-US" sz="2400" dirty="0" err="1">
                <a:solidFill>
                  <a:schemeClr val="tx1"/>
                </a:solidFill>
                <a:latin typeface="Times New Roman" pitchFamily="18" charset="0"/>
                <a:cs typeface="Times New Roman" pitchFamily="18" charset="0"/>
              </a:rPr>
              <a:t>Rừng</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cọ</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đồi</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chè</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đồng</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xanh</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ngào</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ngạt</a:t>
            </a:r>
            <a:r>
              <a:rPr lang="en-US" altLang="en-US" sz="2400" dirty="0">
                <a:solidFill>
                  <a:schemeClr val="tx1"/>
                </a:solidFill>
                <a:latin typeface="Times New Roman" pitchFamily="18" charset="0"/>
                <a:cs typeface="Times New Roman" pitchFamily="18" charset="0"/>
              </a:rPr>
              <a:t>”</a:t>
            </a:r>
          </a:p>
        </p:txBody>
      </p:sp>
      <p:sp>
        <p:nvSpPr>
          <p:cNvPr id="8" name="Rectangle 7"/>
          <p:cNvSpPr/>
          <p:nvPr/>
        </p:nvSpPr>
        <p:spPr>
          <a:xfrm>
            <a:off x="1037230" y="5788718"/>
            <a:ext cx="5038653" cy="881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r>
              <a:rPr kumimoji="0" lang="vi-VN" sz="2400" b="0" i="0" u="none" strike="noStrike" kern="1200" cap="none" spc="0" normalizeH="0" baseline="0" noProof="0" dirty="0">
                <a:ln>
                  <a:noFill/>
                </a:ln>
                <a:solidFill>
                  <a:prstClr val="black"/>
                </a:solidFill>
                <a:effectLst/>
                <a:uLnTx/>
                <a:uFillTx/>
                <a:latin typeface="+mj-lt"/>
                <a:ea typeface="+mn-ea"/>
                <a:cs typeface="+mn-cs"/>
              </a:rPr>
              <a:t>C. </a:t>
            </a:r>
            <a:r>
              <a:rPr lang="en-US" altLang="en-US" sz="2400" dirty="0" err="1">
                <a:solidFill>
                  <a:schemeClr val="tx1"/>
                </a:solidFill>
                <a:latin typeface="Times New Roman" pitchFamily="18" charset="0"/>
                <a:cs typeface="Times New Roman" pitchFamily="18" charset="0"/>
              </a:rPr>
              <a:t>Tổ</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quốc</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ta</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rất</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đẹp</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phải</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không</a:t>
            </a:r>
            <a:r>
              <a:rPr lang="en-US" altLang="en-US" sz="2400" dirty="0">
                <a:solidFill>
                  <a:schemeClr val="tx1"/>
                </a:solidFill>
                <a:latin typeface="Times New Roman" pitchFamily="18" charset="0"/>
                <a:cs typeface="Times New Roman" pitchFamily="18" charset="0"/>
              </a:rPr>
              <a:t>?</a:t>
            </a:r>
          </a:p>
        </p:txBody>
      </p:sp>
      <p:sp>
        <p:nvSpPr>
          <p:cNvPr id="9" name="Rectangle 8"/>
          <p:cNvSpPr/>
          <p:nvPr/>
        </p:nvSpPr>
        <p:spPr>
          <a:xfrm>
            <a:off x="6189479" y="5802366"/>
            <a:ext cx="5097219" cy="8723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mn-ea"/>
                <a:cs typeface="+mn-cs"/>
              </a:rPr>
              <a:t>D.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Tổ</a:t>
            </a:r>
            <a:r>
              <a:rPr kumimoji="0" lang="en-US" sz="24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quốc</a:t>
            </a:r>
            <a:r>
              <a:rPr kumimoji="0" lang="en-US" sz="24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noProof="0" err="1">
                <a:ln>
                  <a:noFill/>
                </a:ln>
                <a:solidFill>
                  <a:prstClr val="black"/>
                </a:solidFill>
                <a:effectLst/>
                <a:uLnTx/>
                <a:uFillTx/>
                <a:latin typeface="Times New Roman" pitchFamily="18" charset="0"/>
                <a:cs typeface="Times New Roman" pitchFamily="18" charset="0"/>
              </a:rPr>
              <a:t>ta</a:t>
            </a:r>
            <a:r>
              <a:rPr kumimoji="0" lang="en-US" sz="2400" b="0" i="0" u="none" strike="noStrike" kern="1200" cap="none" spc="0" normalizeH="0" noProof="0">
                <a:ln>
                  <a:noFill/>
                </a:ln>
                <a:solidFill>
                  <a:prstClr val="black"/>
                </a:solidFill>
                <a:effectLst/>
                <a:uLnTx/>
                <a:uFillTx/>
                <a:latin typeface="Times New Roman" pitchFamily="18" charset="0"/>
                <a:cs typeface="Times New Roman" pitchFamily="18" charset="0"/>
              </a:rPr>
              <a:t> đẹp.</a:t>
            </a:r>
            <a:endParaRPr kumimoji="0" lang="vi-VN"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0161" y="4831321"/>
            <a:ext cx="805722" cy="708059"/>
          </a:xfrm>
          <a:prstGeom prst="rect">
            <a:avLst/>
          </a:prstGeom>
        </p:spPr>
      </p:pic>
      <p:pic>
        <p:nvPicPr>
          <p:cNvPr id="11" name="Picture 1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1347" y="5933102"/>
            <a:ext cx="804536" cy="70408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536" y="5944699"/>
            <a:ext cx="804742" cy="70719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91536" y="4882993"/>
            <a:ext cx="804742" cy="643793"/>
          </a:xfrm>
          <a:prstGeom prst="rect">
            <a:avLst/>
          </a:prstGeom>
        </p:spPr>
      </p:pic>
      <p:pic>
        <p:nvPicPr>
          <p:cNvPr id="14" name="Picture 1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extLst>
      <p:ext uri="{BB962C8B-B14F-4D97-AF65-F5344CB8AC3E}">
        <p14:creationId xmlns:p14="http://schemas.microsoft.com/office/powerpoint/2010/main" val="1635822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6421" y="793785"/>
            <a:ext cx="7989477" cy="2928469"/>
          </a:xfrm>
          <a:prstGeom prst="rect">
            <a:avLst/>
          </a:prstGeom>
        </p:spPr>
      </p:pic>
      <p:sp>
        <p:nvSpPr>
          <p:cNvPr id="5" name="TextBox 4"/>
          <p:cNvSpPr txBox="1"/>
          <p:nvPr/>
        </p:nvSpPr>
        <p:spPr>
          <a:xfrm>
            <a:off x="3127798" y="2111544"/>
            <a:ext cx="6114473" cy="1200329"/>
          </a:xfrm>
          <a:prstGeom prst="rect">
            <a:avLst/>
          </a:prstGeom>
          <a:noFill/>
        </p:spPr>
        <p:txBody>
          <a:bodyPr wrap="square" rtlCol="0">
            <a:spAutoFit/>
          </a:bodyPr>
          <a:lstStyle/>
          <a:p>
            <a:pPr algn="ctr"/>
            <a:r>
              <a:rPr lang="en-US" sz="3600" b="1">
                <a:solidFill>
                  <a:srgbClr val="FF0000"/>
                </a:solidFill>
                <a:latin typeface="+mj-lt"/>
              </a:rPr>
              <a:t>3. </a:t>
            </a:r>
            <a:r>
              <a:rPr lang="vi-VN" sz="3600" b="1">
                <a:solidFill>
                  <a:srgbClr val="FF0000"/>
                </a:solidFill>
                <a:latin typeface="+mj-lt"/>
              </a:rPr>
              <a:t>Dòng </a:t>
            </a:r>
            <a:r>
              <a:rPr lang="vi-VN" sz="3600" b="1" dirty="0">
                <a:solidFill>
                  <a:srgbClr val="FF0000"/>
                </a:solidFill>
                <a:latin typeface="+mj-lt"/>
              </a:rPr>
              <a:t>nào, tất cả các từ đều là từ ngữ cảm thán?</a:t>
            </a:r>
            <a:endParaRPr lang="en-US" sz="3600" b="1" dirty="0">
              <a:solidFill>
                <a:srgbClr val="FF0000"/>
              </a:solidFill>
              <a:latin typeface="+mj-lt"/>
              <a:cs typeface="Times New Roman" panose="02020603050405020304" pitchFamily="18" charset="0"/>
            </a:endParaRPr>
          </a:p>
        </p:txBody>
      </p:sp>
      <p:sp>
        <p:nvSpPr>
          <p:cNvPr id="6" name="Rectangle 5"/>
          <p:cNvSpPr/>
          <p:nvPr/>
        </p:nvSpPr>
        <p:spPr>
          <a:xfrm>
            <a:off x="1090765" y="510110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A. </a:t>
            </a:r>
            <a:r>
              <a:rPr lang="vi-VN" sz="2800" dirty="0">
                <a:solidFill>
                  <a:schemeClr val="tx1"/>
                </a:solidFill>
                <a:latin typeface="+mj-lt"/>
              </a:rPr>
              <a:t>Hãy, đừng, chớ, đi, thôi, nào</a:t>
            </a:r>
            <a:r>
              <a:rPr lang="en-US" sz="2800" dirty="0">
                <a:solidFill>
                  <a:schemeClr val="tx1"/>
                </a:solidFill>
                <a:latin typeface="+mj-lt"/>
              </a:rPr>
              <a:t>…</a:t>
            </a:r>
            <a:endParaRPr kumimoji="0" lang="vi-VN" sz="2800" b="0" i="0" u="none" strike="noStrike" kern="1200" cap="none" spc="0" normalizeH="0" baseline="0" noProof="0" dirty="0">
              <a:ln>
                <a:noFill/>
              </a:ln>
              <a:solidFill>
                <a:schemeClr val="tx1"/>
              </a:solidFill>
              <a:effectLst/>
              <a:uLnTx/>
              <a:uFillTx/>
              <a:latin typeface="+mj-lt"/>
              <a:ea typeface="+mn-ea"/>
              <a:cs typeface="+mn-cs"/>
            </a:endParaRPr>
          </a:p>
        </p:txBody>
      </p:sp>
      <p:sp>
        <p:nvSpPr>
          <p:cNvPr id="7" name="Rectangle 6"/>
          <p:cNvSpPr/>
          <p:nvPr/>
        </p:nvSpPr>
        <p:spPr>
          <a:xfrm>
            <a:off x="6111160" y="510529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B. </a:t>
            </a:r>
            <a:r>
              <a:rPr lang="vi-VN" sz="2800" dirty="0">
                <a:solidFill>
                  <a:schemeClr val="tx1"/>
                </a:solidFill>
                <a:latin typeface="+mj-lt"/>
              </a:rPr>
              <a:t>ôi, than ôi, thay, xiết bao, chao ơi...</a:t>
            </a:r>
            <a:endParaRPr kumimoji="0" lang="vi-VN" sz="2800" b="0" i="0" u="none" strike="noStrike" kern="1200" cap="none" spc="0" normalizeH="0" baseline="0" noProof="0" dirty="0">
              <a:ln>
                <a:noFill/>
              </a:ln>
              <a:solidFill>
                <a:schemeClr val="tx1"/>
              </a:solidFill>
              <a:effectLst/>
              <a:uLnTx/>
              <a:uFillTx/>
              <a:latin typeface="+mj-lt"/>
              <a:ea typeface="+mn-ea"/>
              <a:cs typeface="+mn-cs"/>
            </a:endParaRPr>
          </a:p>
        </p:txBody>
      </p:sp>
      <p:sp>
        <p:nvSpPr>
          <p:cNvPr id="8" name="Rectangle 7"/>
          <p:cNvSpPr/>
          <p:nvPr/>
        </p:nvSpPr>
        <p:spPr>
          <a:xfrm>
            <a:off x="1090765" y="599028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C. </a:t>
            </a:r>
            <a:r>
              <a:rPr lang="en-US" sz="2800" dirty="0" err="1">
                <a:solidFill>
                  <a:schemeClr val="tx1"/>
                </a:solidFill>
                <a:latin typeface="Times New Roman" pitchFamily="18" charset="0"/>
                <a:cs typeface="Times New Roman" pitchFamily="18" charset="0"/>
              </a:rPr>
              <a:t>Hãy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ôi</a:t>
            </a:r>
            <a:r>
              <a:rPr lang="en-US" sz="2800" dirty="0">
                <a:solidFill>
                  <a:schemeClr val="tx1"/>
                </a:solidFill>
                <a:latin typeface="Times New Roman" pitchFamily="18" charset="0"/>
                <a:cs typeface="Times New Roman" pitchFamily="18" charset="0"/>
              </a:rPr>
              <a:t>, than </a:t>
            </a:r>
            <a:r>
              <a:rPr lang="en-US" sz="2800" dirty="0" err="1">
                <a:solidFill>
                  <a:schemeClr val="tx1"/>
                </a:solidFill>
                <a:latin typeface="Times New Roman" pitchFamily="18" charset="0"/>
                <a:cs typeface="Times New Roman" pitchFamily="18" charset="0"/>
              </a:rPr>
              <a:t>ôi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chừng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a:t>
            </a:r>
            <a:endParaRPr kumimoji="0" lang="vi-VN"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Rectangle 8"/>
          <p:cNvSpPr/>
          <p:nvPr/>
        </p:nvSpPr>
        <p:spPr>
          <a:xfrm>
            <a:off x="6111160" y="599446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D. </a:t>
            </a:r>
            <a:r>
              <a:rPr lang="it-IT" sz="2800" dirty="0">
                <a:solidFill>
                  <a:schemeClr val="tx1"/>
                </a:solidFill>
                <a:latin typeface="Times New Roman" pitchFamily="18" charset="0"/>
                <a:cs typeface="Times New Roman" pitchFamily="18" charset="0"/>
              </a:rPr>
              <a:t>Ai, gì, nào, à, ư, hả...</a:t>
            </a:r>
            <a:endParaRPr kumimoji="0" lang="vi-VN"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1841" y="5126583"/>
            <a:ext cx="805722" cy="708059"/>
          </a:xfrm>
          <a:prstGeom prst="rect">
            <a:avLst/>
          </a:prstGeom>
        </p:spPr>
      </p:pic>
      <p:pic>
        <p:nvPicPr>
          <p:cNvPr id="11" name="Picture 1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93027" y="6023644"/>
            <a:ext cx="804536" cy="70408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3216" y="6035241"/>
            <a:ext cx="804742" cy="70719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3216" y="5178255"/>
            <a:ext cx="804742" cy="643793"/>
          </a:xfrm>
          <a:prstGeom prst="rect">
            <a:avLst/>
          </a:prstGeom>
        </p:spPr>
      </p:pic>
      <p:pic>
        <p:nvPicPr>
          <p:cNvPr id="14" name="Picture 1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extLst>
      <p:ext uri="{BB962C8B-B14F-4D97-AF65-F5344CB8AC3E}">
        <p14:creationId xmlns:p14="http://schemas.microsoft.com/office/powerpoint/2010/main" val="3117336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0880" y="709668"/>
            <a:ext cx="7989477" cy="2928469"/>
          </a:xfrm>
          <a:prstGeom prst="rect">
            <a:avLst/>
          </a:prstGeom>
        </p:spPr>
      </p:pic>
      <p:sp>
        <p:nvSpPr>
          <p:cNvPr id="5" name="TextBox 4"/>
          <p:cNvSpPr txBox="1"/>
          <p:nvPr/>
        </p:nvSpPr>
        <p:spPr>
          <a:xfrm>
            <a:off x="3391439" y="2095666"/>
            <a:ext cx="6114473" cy="1200329"/>
          </a:xfrm>
          <a:prstGeom prst="rect">
            <a:avLst/>
          </a:prstGeom>
          <a:noFill/>
        </p:spPr>
        <p:txBody>
          <a:bodyPr wrap="square" rtlCol="0">
            <a:spAutoFit/>
          </a:bodyPr>
          <a:lstStyle/>
          <a:p>
            <a:pPr algn="ctr"/>
            <a:r>
              <a:rPr lang="en-US" sz="3600" b="1">
                <a:solidFill>
                  <a:srgbClr val="FF0000"/>
                </a:solidFill>
                <a:latin typeface="Times New Roman" pitchFamily="18" charset="0"/>
                <a:cs typeface="Times New Roman" pitchFamily="18" charset="0"/>
              </a:rPr>
              <a:t>4. Trong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thán</a:t>
            </a:r>
            <a:r>
              <a:rPr lang="en-US" sz="3600" b="1" dirty="0">
                <a:solidFill>
                  <a:srgbClr val="FF0000"/>
                </a:solidFill>
                <a:latin typeface="Times New Roman" pitchFamily="18" charset="0"/>
                <a:cs typeface="Times New Roman" pitchFamily="18" charset="0"/>
              </a:rPr>
              <a:t>?</a:t>
            </a:r>
          </a:p>
        </p:txBody>
      </p:sp>
      <p:sp>
        <p:nvSpPr>
          <p:cNvPr id="6" name="Rectangle 5"/>
          <p:cNvSpPr/>
          <p:nvPr/>
        </p:nvSpPr>
        <p:spPr>
          <a:xfrm>
            <a:off x="1137906" y="4421865"/>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mj-lt"/>
              </a:rPr>
              <a:t>A. </a:t>
            </a:r>
            <a:r>
              <a:rPr lang="en-US" sz="2400">
                <a:solidFill>
                  <a:schemeClr val="tx1"/>
                </a:solidFill>
                <a:latin typeface="Times New Roman" pitchFamily="18" charset="0"/>
                <a:cs typeface="Times New Roman" pitchFamily="18" charset="0"/>
              </a:rPr>
              <a:t>Ôi, mỗi buổi bình minh đều lộng lẫy thay</a:t>
            </a:r>
            <a:r>
              <a:rPr lang="en-US" sz="2400">
                <a:solidFill>
                  <a:schemeClr val="tx1"/>
                </a:solidFill>
                <a:latin typeface="+mj-lt"/>
              </a:rPr>
              <a:t>!</a:t>
            </a:r>
            <a:endParaRPr lang="vi-VN" sz="2400" dirty="0">
              <a:solidFill>
                <a:schemeClr val="tx1"/>
              </a:solidFill>
              <a:latin typeface="+mj-lt"/>
            </a:endParaRPr>
          </a:p>
        </p:txBody>
      </p:sp>
      <p:sp>
        <p:nvSpPr>
          <p:cNvPr id="7" name="Rectangle 6"/>
          <p:cNvSpPr/>
          <p:nvPr/>
        </p:nvSpPr>
        <p:spPr>
          <a:xfrm>
            <a:off x="6158301" y="4426054"/>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B. </a:t>
            </a:r>
            <a:r>
              <a:rPr lang="vi-VN" sz="2400" dirty="0">
                <a:solidFill>
                  <a:schemeClr val="tx1"/>
                </a:solidFill>
                <a:latin typeface="+mj-lt"/>
              </a:rPr>
              <a:t>Than ôi! Thời oanh liệt nay còn đâu!</a:t>
            </a:r>
            <a:endParaRPr kumimoji="0" lang="vi-VN" sz="2400" b="0" i="0" u="none" strike="noStrike" kern="1200" cap="none" spc="0" normalizeH="0" baseline="0" noProof="0" dirty="0">
              <a:ln>
                <a:noFill/>
              </a:ln>
              <a:solidFill>
                <a:schemeClr val="tx1"/>
              </a:solidFill>
              <a:effectLst/>
              <a:uLnTx/>
              <a:uFillTx/>
              <a:latin typeface="+mj-lt"/>
              <a:ea typeface="+mn-ea"/>
              <a:cs typeface="+mn-cs"/>
            </a:endParaRPr>
          </a:p>
        </p:txBody>
      </p:sp>
      <p:sp>
        <p:nvSpPr>
          <p:cNvPr id="8" name="Rectangle 7"/>
          <p:cNvSpPr/>
          <p:nvPr/>
        </p:nvSpPr>
        <p:spPr>
          <a:xfrm>
            <a:off x="1137906" y="5624941"/>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400" b="0" i="0" u="none" strike="noStrike" kern="1200" cap="none" spc="0" normalizeH="0" baseline="0" noProof="0" dirty="0">
                <a:ln>
                  <a:noFill/>
                </a:ln>
                <a:solidFill>
                  <a:schemeClr val="tx1"/>
                </a:solidFill>
                <a:effectLst/>
                <a:uLnTx/>
                <a:uFillTx/>
                <a:latin typeface="+mj-lt"/>
                <a:ea typeface="+mn-ea"/>
                <a:cs typeface="+mn-cs"/>
              </a:rPr>
              <a:t>C. </a:t>
            </a:r>
            <a:r>
              <a:rPr lang="vi-VN" sz="2400" dirty="0">
                <a:solidFill>
                  <a:schemeClr val="tx1"/>
                </a:solidFill>
                <a:latin typeface="+mj-lt"/>
              </a:rPr>
              <a:t>Ai làm cho bể kia đầy</a:t>
            </a:r>
            <a:r>
              <a:rPr lang="en-US" sz="2400" dirty="0">
                <a:solidFill>
                  <a:schemeClr val="tx1"/>
                </a:solidFill>
                <a:latin typeface="+mj-lt"/>
              </a:rPr>
              <a:t> /</a:t>
            </a:r>
            <a:r>
              <a:rPr lang="vi-VN" sz="2400" dirty="0">
                <a:solidFill>
                  <a:schemeClr val="tx1"/>
                </a:solidFill>
                <a:latin typeface="+mj-lt"/>
              </a:rPr>
              <a:t> Cho ao kia cạn cho gầy cò con.</a:t>
            </a:r>
          </a:p>
        </p:txBody>
      </p:sp>
      <p:sp>
        <p:nvSpPr>
          <p:cNvPr id="9" name="Rectangle 8"/>
          <p:cNvSpPr/>
          <p:nvPr/>
        </p:nvSpPr>
        <p:spPr>
          <a:xfrm>
            <a:off x="6158301" y="5629130"/>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D. </a:t>
            </a:r>
            <a:r>
              <a:rPr lang="vi-VN" sz="2400" dirty="0">
                <a:solidFill>
                  <a:schemeClr val="tx1"/>
                </a:solidFill>
                <a:latin typeface="+mj-lt"/>
              </a:rPr>
              <a:t>Hỡi cảnh rừng ghê gớm của ta ơi!</a:t>
            </a:r>
            <a:endParaRPr kumimoji="0" lang="vi-VN" sz="2400" b="0" i="0" u="none" strike="noStrike" kern="1200" cap="none" spc="0" normalizeH="0" baseline="0" noProof="0" dirty="0">
              <a:ln>
                <a:noFill/>
              </a:ln>
              <a:solidFill>
                <a:schemeClr val="tx1"/>
              </a:solidFill>
              <a:effectLst/>
              <a:uLnTx/>
              <a:uFillTx/>
              <a:latin typeface="+mj-lt"/>
              <a:ea typeface="+mn-ea"/>
              <a:cs typeface="+mn-cs"/>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8433" y="4582837"/>
            <a:ext cx="805722" cy="708059"/>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0168" y="5824032"/>
            <a:ext cx="804536" cy="64362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0357" y="5805399"/>
            <a:ext cx="804742" cy="70719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2507" y="4634509"/>
            <a:ext cx="732592" cy="643793"/>
          </a:xfrm>
          <a:prstGeom prst="rect">
            <a:avLst/>
          </a:prstGeom>
        </p:spPr>
      </p:pic>
      <p:pic>
        <p:nvPicPr>
          <p:cNvPr id="14" name="Picture 13">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extLst>
      <p:ext uri="{BB962C8B-B14F-4D97-AF65-F5344CB8AC3E}">
        <p14:creationId xmlns:p14="http://schemas.microsoft.com/office/powerpoint/2010/main" val="3118169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FFFF0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Check mark.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00B05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3"/>
          <a:stretch>
            <a:fillRect/>
          </a:stretch>
        </p:blipFill>
        <p:spPr>
          <a:xfrm>
            <a:off x="-2338705" y="-2640965"/>
            <a:ext cx="17860645" cy="13013055"/>
          </a:xfrm>
          <a:prstGeom prst="rect">
            <a:avLst/>
          </a:prstGeom>
        </p:spPr>
      </p:pic>
      <p:grpSp>
        <p:nvGrpSpPr>
          <p:cNvPr id="3" name="组合 7"/>
          <p:cNvGrpSpPr/>
          <p:nvPr/>
        </p:nvGrpSpPr>
        <p:grpSpPr>
          <a:xfrm>
            <a:off x="3435550" y="1856995"/>
            <a:ext cx="6541877" cy="1778302"/>
            <a:chOff x="9463" y="2742"/>
            <a:chExt cx="7169" cy="2260"/>
          </a:xfrm>
        </p:grpSpPr>
        <p:pic>
          <p:nvPicPr>
            <p:cNvPr id="17" name="图片 16" descr="ce1ed7f935192fceca30dfb2bcebe602"/>
            <p:cNvPicPr>
              <a:picLocks noChangeAspect="1"/>
            </p:cNvPicPr>
            <p:nvPr/>
          </p:nvPicPr>
          <p:blipFill>
            <a:blip r:embed="rId4"/>
            <a:srcRect l="11188" t="20367" r="10619" b="19944"/>
            <a:stretch>
              <a:fillRect/>
            </a:stretch>
          </p:blipFill>
          <p:spPr>
            <a:xfrm>
              <a:off x="9463" y="2742"/>
              <a:ext cx="7169" cy="2260"/>
            </a:xfrm>
            <a:prstGeom prst="rect">
              <a:avLst/>
            </a:prstGeom>
          </p:spPr>
        </p:pic>
        <p:sp>
          <p:nvSpPr>
            <p:cNvPr id="6" name="文本框 5"/>
            <p:cNvSpPr txBox="1"/>
            <p:nvPr/>
          </p:nvSpPr>
          <p:spPr>
            <a:xfrm>
              <a:off x="10577" y="3123"/>
              <a:ext cx="5231" cy="1525"/>
            </a:xfrm>
            <a:prstGeom prst="rect">
              <a:avLst/>
            </a:prstGeom>
            <a:noFill/>
          </p:spPr>
          <p:txBody>
            <a:bodyPr wrap="square" rtlCol="0">
              <a:spAutoFit/>
            </a:bodyPr>
            <a:lstStyle/>
            <a:p>
              <a:pPr algn="ctr"/>
              <a:r>
                <a:rPr lang="en-US" altLang="zh-CN" sz="3600" b="1" dirty="0">
                  <a:solidFill>
                    <a:srgbClr val="40749F"/>
                  </a:solidFill>
                  <a:latin typeface="Times New Roman" pitchFamily="18" charset="0"/>
                  <a:ea typeface="★儿童字体——迷你简卡通" panose="03000509000000000000" charset="-122"/>
                  <a:cs typeface="Times New Roman" pitchFamily="18" charset="0"/>
                </a:rPr>
                <a:t>I. </a:t>
              </a:r>
              <a:r>
                <a:rPr lang="en-US" altLang="zh-CN" sz="3600" b="1" dirty="0" err="1">
                  <a:solidFill>
                    <a:srgbClr val="40749F"/>
                  </a:solidFill>
                  <a:latin typeface="Times New Roman" pitchFamily="18" charset="0"/>
                  <a:ea typeface="★儿童字体——迷你简卡通" panose="03000509000000000000" charset="-122"/>
                  <a:cs typeface="Times New Roman" pitchFamily="18" charset="0"/>
                </a:rPr>
                <a:t>Đặc</a:t>
              </a:r>
              <a:r>
                <a:rPr lang="en-US" altLang="zh-CN" sz="3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3600" b="1" dirty="0" err="1">
                  <a:solidFill>
                    <a:srgbClr val="40749F"/>
                  </a:solidFill>
                  <a:latin typeface="Times New Roman" pitchFamily="18" charset="0"/>
                  <a:ea typeface="★儿童字体——迷你简卡通" panose="03000509000000000000" charset="-122"/>
                  <a:cs typeface="Times New Roman" pitchFamily="18" charset="0"/>
                </a:rPr>
                <a:t>điểm</a:t>
              </a:r>
              <a:r>
                <a:rPr lang="en-US" altLang="zh-CN" sz="3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3600" b="1" dirty="0" err="1">
                  <a:solidFill>
                    <a:srgbClr val="40749F"/>
                  </a:solidFill>
                  <a:latin typeface="Times New Roman" pitchFamily="18" charset="0"/>
                  <a:ea typeface="★儿童字体——迷你简卡通" panose="03000509000000000000" charset="-122"/>
                  <a:cs typeface="Times New Roman" pitchFamily="18" charset="0"/>
                </a:rPr>
                <a:t>hình</a:t>
              </a:r>
              <a:r>
                <a:rPr lang="en-US" altLang="zh-CN" sz="3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3600" b="1" dirty="0" err="1">
                  <a:solidFill>
                    <a:srgbClr val="40749F"/>
                  </a:solidFill>
                  <a:latin typeface="Times New Roman" pitchFamily="18" charset="0"/>
                  <a:ea typeface="★儿童字体——迷你简卡通" panose="03000509000000000000" charset="-122"/>
                  <a:cs typeface="Times New Roman" pitchFamily="18" charset="0"/>
                </a:rPr>
                <a:t>thức</a:t>
              </a:r>
              <a:r>
                <a:rPr lang="en-US" altLang="zh-CN" sz="3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3600" b="1" dirty="0" err="1">
                  <a:solidFill>
                    <a:srgbClr val="40749F"/>
                  </a:solidFill>
                  <a:latin typeface="Times New Roman" pitchFamily="18" charset="0"/>
                  <a:ea typeface="★儿童字体——迷你简卡通" panose="03000509000000000000" charset="-122"/>
                  <a:cs typeface="Times New Roman" pitchFamily="18" charset="0"/>
                </a:rPr>
                <a:t>và</a:t>
              </a:r>
              <a:r>
                <a:rPr lang="en-US" altLang="zh-CN" sz="3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3600" b="1" dirty="0" err="1">
                  <a:solidFill>
                    <a:srgbClr val="40749F"/>
                  </a:solidFill>
                  <a:latin typeface="Times New Roman" pitchFamily="18" charset="0"/>
                  <a:ea typeface="★儿童字体——迷你简卡通" panose="03000509000000000000" charset="-122"/>
                  <a:cs typeface="Times New Roman" pitchFamily="18" charset="0"/>
                </a:rPr>
                <a:t>chức</a:t>
              </a:r>
              <a:r>
                <a:rPr lang="en-US" altLang="zh-CN" sz="3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3600" b="1" dirty="0" err="1">
                  <a:solidFill>
                    <a:srgbClr val="40749F"/>
                  </a:solidFill>
                  <a:latin typeface="Times New Roman" pitchFamily="18" charset="0"/>
                  <a:ea typeface="★儿童字体——迷你简卡通" panose="03000509000000000000" charset="-122"/>
                  <a:cs typeface="Times New Roman" pitchFamily="18" charset="0"/>
                </a:rPr>
                <a:t>năng</a:t>
              </a:r>
              <a:endParaRPr lang="zh-CN" altLang="en-US" sz="3600" b="1" dirty="0">
                <a:solidFill>
                  <a:srgbClr val="40749F"/>
                </a:solidFill>
                <a:latin typeface="Times New Roman" pitchFamily="18" charset="0"/>
                <a:ea typeface="★儿童字体——迷你简卡通" panose="03000509000000000000" charset="-122"/>
                <a:cs typeface="Times New Roman" pitchFamily="18" charset="0"/>
              </a:endParaRPr>
            </a:p>
          </p:txBody>
        </p:sp>
      </p:grpSp>
      <p:grpSp>
        <p:nvGrpSpPr>
          <p:cNvPr id="5" name="组合 12"/>
          <p:cNvGrpSpPr/>
          <p:nvPr/>
        </p:nvGrpSpPr>
        <p:grpSpPr>
          <a:xfrm>
            <a:off x="3372426" y="4188804"/>
            <a:ext cx="6541877" cy="1435100"/>
            <a:chOff x="9463" y="2742"/>
            <a:chExt cx="7169" cy="2260"/>
          </a:xfrm>
        </p:grpSpPr>
        <p:pic>
          <p:nvPicPr>
            <p:cNvPr id="14" name="图片 13" descr="ce1ed7f935192fceca30dfb2bcebe602"/>
            <p:cNvPicPr>
              <a:picLocks noChangeAspect="1"/>
            </p:cNvPicPr>
            <p:nvPr/>
          </p:nvPicPr>
          <p:blipFill>
            <a:blip r:embed="rId4"/>
            <a:srcRect l="11188" t="20367" r="10619" b="19944"/>
            <a:stretch>
              <a:fillRect/>
            </a:stretch>
          </p:blipFill>
          <p:spPr>
            <a:xfrm>
              <a:off x="9463" y="2742"/>
              <a:ext cx="7169" cy="2260"/>
            </a:xfrm>
            <a:prstGeom prst="rect">
              <a:avLst/>
            </a:prstGeom>
          </p:spPr>
        </p:pic>
        <p:sp>
          <p:nvSpPr>
            <p:cNvPr id="15" name="文本框 14"/>
            <p:cNvSpPr txBox="1"/>
            <p:nvPr/>
          </p:nvSpPr>
          <p:spPr>
            <a:xfrm>
              <a:off x="10577" y="3316"/>
              <a:ext cx="4581" cy="1018"/>
            </a:xfrm>
            <a:prstGeom prst="rect">
              <a:avLst/>
            </a:prstGeom>
            <a:noFill/>
          </p:spPr>
          <p:txBody>
            <a:bodyPr wrap="square" rtlCol="0">
              <a:spAutoFit/>
            </a:bodyPr>
            <a:lstStyle/>
            <a:p>
              <a:pPr algn="just"/>
              <a:r>
                <a:rPr lang="en-US" altLang="zh-CN" sz="3600" b="1" dirty="0">
                  <a:solidFill>
                    <a:srgbClr val="40749F"/>
                  </a:solidFill>
                  <a:latin typeface="Times New Roman" pitchFamily="18" charset="0"/>
                  <a:ea typeface="★儿童字体——迷你简卡通" panose="03000509000000000000" charset="-122"/>
                  <a:cs typeface="Times New Roman" pitchFamily="18" charset="0"/>
                </a:rPr>
                <a:t>II. </a:t>
              </a:r>
              <a:r>
                <a:rPr lang="en-US" altLang="zh-CN" sz="3600" b="1" dirty="0" err="1">
                  <a:solidFill>
                    <a:srgbClr val="40749F"/>
                  </a:solidFill>
                  <a:latin typeface="Times New Roman" pitchFamily="18" charset="0"/>
                  <a:ea typeface="★儿童字体——迷你简卡通" panose="03000509000000000000" charset="-122"/>
                  <a:cs typeface="Times New Roman" pitchFamily="18" charset="0"/>
                </a:rPr>
                <a:t>Luyện</a:t>
              </a:r>
              <a:r>
                <a:rPr lang="en-US" altLang="zh-CN" sz="3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3600" b="1" dirty="0" err="1">
                  <a:solidFill>
                    <a:srgbClr val="40749F"/>
                  </a:solidFill>
                  <a:latin typeface="Times New Roman" pitchFamily="18" charset="0"/>
                  <a:ea typeface="★儿童字体——迷你简卡通" panose="03000509000000000000" charset="-122"/>
                  <a:cs typeface="Times New Roman" pitchFamily="18" charset="0"/>
                </a:rPr>
                <a:t>tập</a:t>
              </a:r>
              <a:endParaRPr lang="zh-CN" altLang="en-US" sz="3600" b="1" dirty="0">
                <a:solidFill>
                  <a:srgbClr val="40749F"/>
                </a:solidFill>
                <a:latin typeface="Times New Roman" pitchFamily="18" charset="0"/>
                <a:ea typeface="★儿童字体——迷你简卡通" panose="03000509000000000000" charset="-122"/>
                <a:cs typeface="Times New Roman" pitchFamily="18" charset="0"/>
              </a:endParaRPr>
            </a:p>
          </p:txBody>
        </p:sp>
      </p:grpSp>
      <p:pic>
        <p:nvPicPr>
          <p:cNvPr id="2" name="图片 1" descr="5b670d8bda6fc"/>
          <p:cNvPicPr>
            <a:picLocks noChangeAspect="1"/>
          </p:cNvPicPr>
          <p:nvPr/>
        </p:nvPicPr>
        <p:blipFill>
          <a:blip r:embed="rId5" cstate="print"/>
          <a:srcRect t="24902"/>
          <a:stretch>
            <a:fillRect/>
          </a:stretch>
        </p:blipFill>
        <p:spPr>
          <a:xfrm flipH="1">
            <a:off x="2093794" y="2146536"/>
            <a:ext cx="2614930" cy="1386840"/>
          </a:xfrm>
          <a:prstGeom prst="rect">
            <a:avLst/>
          </a:prstGeom>
        </p:spPr>
      </p:pic>
      <p:pic>
        <p:nvPicPr>
          <p:cNvPr id="32" name="图片 31" descr="5b670d8bda6fc"/>
          <p:cNvPicPr>
            <a:picLocks noChangeAspect="1"/>
          </p:cNvPicPr>
          <p:nvPr/>
        </p:nvPicPr>
        <p:blipFill>
          <a:blip r:embed="rId5" cstate="print"/>
          <a:srcRect t="24902"/>
          <a:stretch>
            <a:fillRect/>
          </a:stretch>
        </p:blipFill>
        <p:spPr>
          <a:xfrm flipH="1">
            <a:off x="2125920" y="4428834"/>
            <a:ext cx="2614930" cy="1386840"/>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ssolve">
                                      <p:cBhvr>
                                        <p:cTn id="15" dur="500"/>
                                        <p:tgtEl>
                                          <p:spTgt spid="32"/>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233" y="354843"/>
            <a:ext cx="7989477" cy="3268376"/>
          </a:xfrm>
          <a:prstGeom prst="rect">
            <a:avLst/>
          </a:prstGeom>
        </p:spPr>
      </p:pic>
      <p:sp>
        <p:nvSpPr>
          <p:cNvPr id="5" name="TextBox 4"/>
          <p:cNvSpPr txBox="1"/>
          <p:nvPr/>
        </p:nvSpPr>
        <p:spPr>
          <a:xfrm>
            <a:off x="2251881" y="1644011"/>
            <a:ext cx="7369791" cy="1754326"/>
          </a:xfrm>
          <a:prstGeom prst="rect">
            <a:avLst/>
          </a:prstGeom>
          <a:noFill/>
        </p:spPr>
        <p:txBody>
          <a:bodyPr wrap="square" rtlCol="0">
            <a:spAutoFit/>
          </a:bodyPr>
          <a:lstStyle/>
          <a:p>
            <a:pPr algn="ctr"/>
            <a:r>
              <a:rPr lang="en-US" sz="3600" b="1">
                <a:solidFill>
                  <a:srgbClr val="FF0000"/>
                </a:solidFill>
                <a:latin typeface="+mj-lt"/>
              </a:rPr>
              <a:t>5. </a:t>
            </a:r>
            <a:r>
              <a:rPr lang="vi-VN" sz="3600" b="1">
                <a:solidFill>
                  <a:srgbClr val="FF0000"/>
                </a:solidFill>
                <a:latin typeface="+mj-lt"/>
              </a:rPr>
              <a:t>Từ </a:t>
            </a:r>
            <a:r>
              <a:rPr lang="vi-VN" sz="3600" b="1" dirty="0">
                <a:solidFill>
                  <a:srgbClr val="FF0000"/>
                </a:solidFill>
                <a:latin typeface="+mj-lt"/>
              </a:rPr>
              <a:t>cảm thán nào có thể điền được vào chỗ trống trong câu:</a:t>
            </a:r>
            <a:r>
              <a:rPr lang="en-US" sz="3600" b="1" dirty="0">
                <a:solidFill>
                  <a:srgbClr val="FF0000"/>
                </a:solidFill>
                <a:latin typeface="+mj-lt"/>
              </a:rPr>
              <a:t> </a:t>
            </a:r>
            <a:r>
              <a:rPr lang="vi-VN" sz="3600" b="1" i="1" dirty="0">
                <a:solidFill>
                  <a:srgbClr val="FF0000"/>
                </a:solidFill>
                <a:latin typeface="+mj-lt"/>
              </a:rPr>
              <a:t>“Cô đơn…… là cảnh thân tù!”</a:t>
            </a:r>
            <a:endParaRPr lang="en-US" sz="3600" b="1" i="1" dirty="0">
              <a:solidFill>
                <a:srgbClr val="FF0000"/>
              </a:solidFill>
              <a:latin typeface="+mj-lt"/>
              <a:cs typeface="Times New Roman" panose="02020603050405020304" pitchFamily="18" charset="0"/>
            </a:endParaRPr>
          </a:p>
        </p:txBody>
      </p:sp>
      <p:sp>
        <p:nvSpPr>
          <p:cNvPr id="10" name="Rectangle 9"/>
          <p:cNvSpPr/>
          <p:nvPr/>
        </p:nvSpPr>
        <p:spPr>
          <a:xfrm>
            <a:off x="1351308" y="460098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ea typeface="+mn-ea"/>
                <a:cs typeface="+mn-cs"/>
              </a:rPr>
              <a:t>A. </a:t>
            </a:r>
            <a:r>
              <a:rPr lang="vi-VN" sz="3200" dirty="0">
                <a:solidFill>
                  <a:schemeClr val="tx1"/>
                </a:solidFill>
                <a:latin typeface="+mj-lt"/>
              </a:rPr>
              <a:t>thay</a:t>
            </a:r>
          </a:p>
        </p:txBody>
      </p:sp>
      <p:sp>
        <p:nvSpPr>
          <p:cNvPr id="11" name="Rectangle 10"/>
          <p:cNvSpPr/>
          <p:nvPr/>
        </p:nvSpPr>
        <p:spPr>
          <a:xfrm>
            <a:off x="6371703" y="460517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B. </a:t>
            </a:r>
            <a:r>
              <a:rPr lang="vi-VN" sz="3200" dirty="0">
                <a:solidFill>
                  <a:schemeClr val="tx1"/>
                </a:solidFill>
                <a:latin typeface="+mj-lt"/>
              </a:rPr>
              <a:t>hỡi ơi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12" name="Rectangle 11"/>
          <p:cNvSpPr/>
          <p:nvPr/>
        </p:nvSpPr>
        <p:spPr>
          <a:xfrm>
            <a:off x="1351308" y="549016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C. </a:t>
            </a:r>
            <a:r>
              <a:rPr lang="vi-VN" sz="3200" dirty="0">
                <a:solidFill>
                  <a:schemeClr val="tx1"/>
                </a:solidFill>
                <a:latin typeface="+mj-lt"/>
              </a:rPr>
              <a:t>trời ơi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13" name="Rectangle 12"/>
          <p:cNvSpPr/>
          <p:nvPr/>
        </p:nvSpPr>
        <p:spPr>
          <a:xfrm>
            <a:off x="6371703" y="549434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D. </a:t>
            </a:r>
            <a:r>
              <a:rPr lang="vi-VN" sz="3200" dirty="0">
                <a:solidFill>
                  <a:schemeClr val="tx1"/>
                </a:solidFill>
                <a:latin typeface="+mj-lt"/>
              </a:rPr>
              <a:t>ôi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pic>
        <p:nvPicPr>
          <p:cNvPr id="14" name="Picture 13"/>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69" y="4626463"/>
            <a:ext cx="885137" cy="708059"/>
          </a:xfrm>
          <a:prstGeom prst="rect">
            <a:avLst/>
          </a:prstGeom>
        </p:spPr>
      </p:pic>
      <p:pic>
        <p:nvPicPr>
          <p:cNvPr id="15" name="Picture 14"/>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53570" y="5523524"/>
            <a:ext cx="804536" cy="704088"/>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3759" y="5535121"/>
            <a:ext cx="804742" cy="707197"/>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3759" y="4646433"/>
            <a:ext cx="804742" cy="707197"/>
          </a:xfrm>
          <a:prstGeom prst="rect">
            <a:avLst/>
          </a:prstGeom>
        </p:spPr>
      </p:pic>
      <p:pic>
        <p:nvPicPr>
          <p:cNvPr id="18" name="Picture 1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extLst>
      <p:ext uri="{BB962C8B-B14F-4D97-AF65-F5344CB8AC3E}">
        <p14:creationId xmlns:p14="http://schemas.microsoft.com/office/powerpoint/2010/main" val="4138172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0"/>
                                        </p:tgtEl>
                                        <p:attrNameLst>
                                          <p:attrName>fillcolor</p:attrName>
                                        </p:attrNameLst>
                                      </p:cBhvr>
                                      <p:to>
                                        <a:srgbClr val="FFF2CC"/>
                                      </p:to>
                                    </p:animClr>
                                    <p:set>
                                      <p:cBhvr>
                                        <p:cTn id="40" dur="250" fill="hold"/>
                                        <p:tgtEl>
                                          <p:spTgt spid="10"/>
                                        </p:tgtEl>
                                        <p:attrNameLst>
                                          <p:attrName>fill.type</p:attrName>
                                        </p:attrNameLst>
                                      </p:cBhvr>
                                      <p:to>
                                        <p:strVal val="solid"/>
                                      </p:to>
                                    </p:set>
                                    <p:set>
                                      <p:cBhvr>
                                        <p:cTn id="41" dur="250" fill="hold"/>
                                        <p:tgtEl>
                                          <p:spTgt spid="10"/>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250" fill="hold"/>
                                        <p:tgtEl>
                                          <p:spTgt spid="14"/>
                                        </p:tgtEl>
                                        <p:attrNameLst>
                                          <p:attrName>ppt_w</p:attrName>
                                        </p:attrNameLst>
                                      </p:cBhvr>
                                      <p:tavLst>
                                        <p:tav tm="0">
                                          <p:val>
                                            <p:strVal val="4*#ppt_w"/>
                                          </p:val>
                                        </p:tav>
                                        <p:tav tm="100000">
                                          <p:val>
                                            <p:strVal val="#ppt_w"/>
                                          </p:val>
                                        </p:tav>
                                      </p:tavLst>
                                    </p:anim>
                                    <p:anim calcmode="lin" valueType="num">
                                      <p:cBhvr>
                                        <p:cTn id="4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0"/>
                                        </p:tgtEl>
                                        <p:attrNameLst>
                                          <p:attrName>fillcolor</p:attrName>
                                        </p:attrNameLst>
                                      </p:cBhvr>
                                      <p:to>
                                        <a:srgbClr val="00B050"/>
                                      </p:to>
                                    </p:animClr>
                                    <p:set>
                                      <p:cBhvr>
                                        <p:cTn id="48" dur="250" fill="hold"/>
                                        <p:tgtEl>
                                          <p:spTgt spid="10"/>
                                        </p:tgtEl>
                                        <p:attrNameLst>
                                          <p:attrName>fill.type</p:attrName>
                                        </p:attrNameLst>
                                      </p:cBhvr>
                                      <p:to>
                                        <p:strVal val="solid"/>
                                      </p:to>
                                    </p:set>
                                    <p:set>
                                      <p:cBhvr>
                                        <p:cTn id="4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1"/>
                                        </p:tgtEl>
                                        <p:attrNameLst>
                                          <p:attrName>fillcolor</p:attrName>
                                        </p:attrNameLst>
                                      </p:cBhvr>
                                      <p:to>
                                        <a:srgbClr val="FFF2CC"/>
                                      </p:to>
                                    </p:animClr>
                                    <p:set>
                                      <p:cBhvr>
                                        <p:cTn id="55" dur="250" fill="hold"/>
                                        <p:tgtEl>
                                          <p:spTgt spid="11"/>
                                        </p:tgtEl>
                                        <p:attrNameLst>
                                          <p:attrName>fill.type</p:attrName>
                                        </p:attrNameLst>
                                      </p:cBhvr>
                                      <p:to>
                                        <p:strVal val="solid"/>
                                      </p:to>
                                    </p:set>
                                    <p:set>
                                      <p:cBhvr>
                                        <p:cTn id="56" dur="25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par>
                                <p:cTn id="61" presetID="1" presetClass="emph" presetSubtype="2" fill="hold" nodeType="withEffect">
                                  <p:stCondLst>
                                    <p:cond delay="1000"/>
                                  </p:stCondLst>
                                  <p:childTnLst>
                                    <p:animClr clrSpc="rgb" dir="cw">
                                      <p:cBhvr>
                                        <p:cTn id="62" dur="250" fill="hold"/>
                                        <p:tgtEl>
                                          <p:spTgt spid="11"/>
                                        </p:tgtEl>
                                        <p:attrNameLst>
                                          <p:attrName>fillcolor</p:attrName>
                                        </p:attrNameLst>
                                      </p:cBhvr>
                                      <p:to>
                                        <a:srgbClr val="FFFF00"/>
                                      </p:to>
                                    </p:animClr>
                                    <p:set>
                                      <p:cBhvr>
                                        <p:cTn id="63" dur="250" fill="hold"/>
                                        <p:tgtEl>
                                          <p:spTgt spid="11"/>
                                        </p:tgtEl>
                                        <p:attrNameLst>
                                          <p:attrName>fill.type</p:attrName>
                                        </p:attrNameLst>
                                      </p:cBhvr>
                                      <p:to>
                                        <p:strVal val="solid"/>
                                      </p:to>
                                    </p:set>
                                    <p:set>
                                      <p:cBhvr>
                                        <p:cTn id="6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2"/>
                                        </p:tgtEl>
                                        <p:attrNameLst>
                                          <p:attrName>fillcolor</p:attrName>
                                        </p:attrNameLst>
                                      </p:cBhvr>
                                      <p:to>
                                        <a:srgbClr val="FFF2CC"/>
                                      </p:to>
                                    </p:animClr>
                                    <p:set>
                                      <p:cBhvr>
                                        <p:cTn id="70" dur="250" fill="hold"/>
                                        <p:tgtEl>
                                          <p:spTgt spid="12"/>
                                        </p:tgtEl>
                                        <p:attrNameLst>
                                          <p:attrName>fill.type</p:attrName>
                                        </p:attrNameLst>
                                      </p:cBhvr>
                                      <p:to>
                                        <p:strVal val="solid"/>
                                      </p:to>
                                    </p:set>
                                    <p:set>
                                      <p:cBhvr>
                                        <p:cTn id="71" dur="250" fill="hold"/>
                                        <p:tgtEl>
                                          <p:spTgt spid="12"/>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5"/>
                                        </p:tgtEl>
                                        <p:attrNameLst>
                                          <p:attrName>style.visibility</p:attrName>
                                        </p:attrNameLst>
                                      </p:cBhvr>
                                      <p:to>
                                        <p:strVal val="visible"/>
                                      </p:to>
                                    </p:set>
                                    <p:anim calcmode="lin" valueType="num">
                                      <p:cBhvr>
                                        <p:cTn id="74" dur="250" fill="hold"/>
                                        <p:tgtEl>
                                          <p:spTgt spid="15"/>
                                        </p:tgtEl>
                                        <p:attrNameLst>
                                          <p:attrName>ppt_w</p:attrName>
                                        </p:attrNameLst>
                                      </p:cBhvr>
                                      <p:tavLst>
                                        <p:tav tm="0">
                                          <p:val>
                                            <p:strVal val="4*#ppt_w"/>
                                          </p:val>
                                        </p:tav>
                                        <p:tav tm="100000">
                                          <p:val>
                                            <p:strVal val="#ppt_w"/>
                                          </p:val>
                                        </p:tav>
                                      </p:tavLst>
                                    </p:anim>
                                    <p:anim calcmode="lin" valueType="num">
                                      <p:cBhvr>
                                        <p:cTn id="7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Wrong Buzzer.wav"/>
                                        </p:tgtEl>
                                      </p:cMediaNode>
                                    </p:audio>
                                  </p:subTnLst>
                                </p:cTn>
                              </p:par>
                              <p:par>
                                <p:cTn id="76" presetID="1" presetClass="emph" presetSubtype="2" fill="hold" nodeType="withEffect">
                                  <p:stCondLst>
                                    <p:cond delay="1000"/>
                                  </p:stCondLst>
                                  <p:childTnLst>
                                    <p:animClr clrSpc="rgb" dir="cw">
                                      <p:cBhvr>
                                        <p:cTn id="77" dur="250" fill="hold"/>
                                        <p:tgtEl>
                                          <p:spTgt spid="12"/>
                                        </p:tgtEl>
                                        <p:attrNameLst>
                                          <p:attrName>fillcolor</p:attrName>
                                        </p:attrNameLst>
                                      </p:cBhvr>
                                      <p:to>
                                        <a:srgbClr val="FFFF0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3"/>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3"/>
                                        </p:tgtEl>
                                        <p:attrNameLst>
                                          <p:attrName>fillcolor</p:attrName>
                                        </p:attrNameLst>
                                      </p:cBhvr>
                                      <p:to>
                                        <a:srgbClr val="FFF2CC"/>
                                      </p:to>
                                    </p:animClr>
                                    <p:set>
                                      <p:cBhvr>
                                        <p:cTn id="85" dur="250" fill="hold"/>
                                        <p:tgtEl>
                                          <p:spTgt spid="13"/>
                                        </p:tgtEl>
                                        <p:attrNameLst>
                                          <p:attrName>fill.type</p:attrName>
                                        </p:attrNameLst>
                                      </p:cBhvr>
                                      <p:to>
                                        <p:strVal val="solid"/>
                                      </p:to>
                                    </p:set>
                                    <p:set>
                                      <p:cBhvr>
                                        <p:cTn id="86" dur="250" fill="hold"/>
                                        <p:tgtEl>
                                          <p:spTgt spid="13"/>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6"/>
                                        </p:tgtEl>
                                        <p:attrNameLst>
                                          <p:attrName>style.visibility</p:attrName>
                                        </p:attrNameLst>
                                      </p:cBhvr>
                                      <p:to>
                                        <p:strVal val="visible"/>
                                      </p:to>
                                    </p:set>
                                    <p:anim calcmode="lin" valueType="num">
                                      <p:cBhvr>
                                        <p:cTn id="89" dur="250" fill="hold"/>
                                        <p:tgtEl>
                                          <p:spTgt spid="16"/>
                                        </p:tgtEl>
                                        <p:attrNameLst>
                                          <p:attrName>ppt_w</p:attrName>
                                        </p:attrNameLst>
                                      </p:cBhvr>
                                      <p:tavLst>
                                        <p:tav tm="0">
                                          <p:val>
                                            <p:strVal val="4*#ppt_w"/>
                                          </p:val>
                                        </p:tav>
                                        <p:tav tm="100000">
                                          <p:val>
                                            <p:strVal val="#ppt_w"/>
                                          </p:val>
                                        </p:tav>
                                      </p:tavLst>
                                    </p:anim>
                                    <p:anim calcmode="lin" valueType="num">
                                      <p:cBhvr>
                                        <p:cTn id="9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par>
                                <p:cTn id="91" presetID="1" presetClass="emph" presetSubtype="2" fill="hold" nodeType="withEffect">
                                  <p:stCondLst>
                                    <p:cond delay="1000"/>
                                  </p:stCondLst>
                                  <p:childTnLst>
                                    <p:animClr clrSpc="rgb" dir="cw">
                                      <p:cBhvr>
                                        <p:cTn id="92" dur="250" fill="hold"/>
                                        <p:tgtEl>
                                          <p:spTgt spid="13"/>
                                        </p:tgtEl>
                                        <p:attrNameLst>
                                          <p:attrName>fillcolor</p:attrName>
                                        </p:attrNameLst>
                                      </p:cBhvr>
                                      <p:to>
                                        <a:srgbClr val="FFFF00"/>
                                      </p:to>
                                    </p:animClr>
                                    <p:set>
                                      <p:cBhvr>
                                        <p:cTn id="93" dur="250" fill="hold"/>
                                        <p:tgtEl>
                                          <p:spTgt spid="13"/>
                                        </p:tgtEl>
                                        <p:attrNameLst>
                                          <p:attrName>fill.type</p:attrName>
                                        </p:attrNameLst>
                                      </p:cBhvr>
                                      <p:to>
                                        <p:strVal val="solid"/>
                                      </p:to>
                                    </p:set>
                                    <p:set>
                                      <p:cBhvr>
                                        <p:cTn id="9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5" grpId="0"/>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132206"/>
            <a:ext cx="6237032" cy="147732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a:solidFill>
                  <a:srgbClr val="000000"/>
                </a:solidFill>
                <a:latin typeface="Times New Roman" pitchFamily="18" charset="0"/>
                <a:cs typeface="Times New Roman" pitchFamily="18" charset="0"/>
              </a:rPr>
              <a:t>2 nhóm cùng nghe 1 đoạn nhạc trích trong bài hát: </a:t>
            </a:r>
            <a:r>
              <a:rPr lang="en-US" sz="3200" i="1" dirty="0">
                <a:solidFill>
                  <a:srgbClr val="FF0000"/>
                </a:solidFill>
                <a:latin typeface="Times New Roman" pitchFamily="18" charset="0"/>
                <a:cs typeface="Times New Roman" pitchFamily="18" charset="0"/>
              </a:rPr>
              <a:t>Việt Nam ơi cùng đánh bay covid!</a:t>
            </a:r>
            <a:endParaRPr kumimoji="0" lang="en-US" sz="2800" b="0" i="1"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5" name="Rounded Rectangle 4"/>
          <p:cNvSpPr/>
          <p:nvPr/>
        </p:nvSpPr>
        <p:spPr>
          <a:xfrm>
            <a:off x="1050873" y="2279936"/>
            <a:ext cx="1965280" cy="4387564"/>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itchFamily="18" charset="0"/>
              <a:cs typeface="Times New Roman" pitchFamily="18" charset="0"/>
            </a:endParaRPr>
          </a:p>
          <a:p>
            <a:pPr algn="ctr"/>
            <a:r>
              <a:rPr lang="en-US" sz="3600" b="1" dirty="0">
                <a:solidFill>
                  <a:srgbClr val="FF0000"/>
                </a:solidFill>
                <a:latin typeface="Times New Roman" pitchFamily="18" charset="0"/>
                <a:cs typeface="Times New Roman" pitchFamily="18" charset="0"/>
              </a:rPr>
              <a:t>Nghe nhạc, xác định câu đúng</a:t>
            </a:r>
            <a:endParaRPr lang="vi-VN" sz="3200" b="1" dirty="0">
              <a:solidFill>
                <a:srgbClr val="FF0000"/>
              </a:solidFill>
              <a:latin typeface="Times New Roman" pitchFamily="18" charset="0"/>
              <a:cs typeface="Times New Roman" pitchFamily="18" charset="0"/>
            </a:endParaRPr>
          </a:p>
        </p:txBody>
      </p:sp>
      <p:pic>
        <p:nvPicPr>
          <p:cNvPr id="6"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28" y="369254"/>
            <a:ext cx="2357652" cy="2961568"/>
          </a:xfrm>
          <a:prstGeom prst="rect">
            <a:avLst/>
          </a:prstGeom>
        </p:spPr>
      </p:pic>
      <p:sp>
        <p:nvSpPr>
          <p:cNvPr id="7" name="10"/>
          <p:cNvSpPr txBox="1"/>
          <p:nvPr/>
        </p:nvSpPr>
        <p:spPr>
          <a:xfrm>
            <a:off x="1214646" y="1907281"/>
            <a:ext cx="1637731" cy="1323439"/>
          </a:xfrm>
          <a:prstGeom prst="rect">
            <a:avLst/>
          </a:prstGeom>
          <a:noFill/>
        </p:spPr>
        <p:txBody>
          <a:bodyPr wrap="square" rtlCol="0">
            <a:spAutoFit/>
          </a:bodyPr>
          <a:lstStyle/>
          <a:p>
            <a:pPr algn="ctr"/>
            <a:r>
              <a:rPr lang="en-US" altLang="zh-CN" sz="4000" b="1" dirty="0">
                <a:solidFill>
                  <a:srgbClr val="FF0000"/>
                </a:solidFill>
                <a:latin typeface="Times New Roman" pitchFamily="18" charset="0"/>
                <a:ea typeface="汉仪白棋体简" panose="02010604000101010101" pitchFamily="2" charset="-122"/>
                <a:cs typeface="Times New Roman" pitchFamily="18" charset="0"/>
              </a:rPr>
              <a:t>Vòng 4</a:t>
            </a:r>
            <a:endParaRPr lang="zh-CN" altLang="en-US" sz="4000" b="1" dirty="0">
              <a:solidFill>
                <a:srgbClr val="FF0000"/>
              </a:solidFill>
              <a:latin typeface="Times New Roman" pitchFamily="18" charset="0"/>
              <a:ea typeface="汉仪白棋体简" panose="02010604000101010101" pitchFamily="2" charset="-122"/>
              <a:cs typeface="Times New Roman" pitchFamily="18" charset="0"/>
            </a:endParaRPr>
          </a:p>
        </p:txBody>
      </p:sp>
      <p:pic>
        <p:nvPicPr>
          <p:cNvPr id="8" name="Picture 7" descr="—Pngtree—cartoon white bunny head_4235804.png"/>
          <p:cNvPicPr>
            <a:picLocks noChangeAspect="1"/>
          </p:cNvPicPr>
          <p:nvPr/>
        </p:nvPicPr>
        <p:blipFill>
          <a:blip r:embed="rId5" cstate="print"/>
          <a:stretch>
            <a:fillRect/>
          </a:stretch>
        </p:blipFill>
        <p:spPr>
          <a:xfrm>
            <a:off x="3827055" y="1433022"/>
            <a:ext cx="948518" cy="948518"/>
          </a:xfrm>
          <a:prstGeom prst="rect">
            <a:avLst/>
          </a:prstGeom>
        </p:spPr>
      </p:pic>
      <p:sp>
        <p:nvSpPr>
          <p:cNvPr id="9" name="Rectangle 1"/>
          <p:cNvSpPr>
            <a:spLocks noChangeArrowheads="1"/>
          </p:cNvSpPr>
          <p:nvPr/>
        </p:nvSpPr>
        <p:spPr bwMode="auto">
          <a:xfrm>
            <a:off x="4999629" y="3088956"/>
            <a:ext cx="6232478"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a:solidFill>
                  <a:srgbClr val="000000"/>
                </a:solidFill>
                <a:latin typeface="Times New Roman" pitchFamily="18" charset="0"/>
                <a:cs typeface="Times New Roman" pitchFamily="18" charset="0"/>
              </a:rPr>
              <a:t>Ghi ra giấy những câu cảm thán có trong lời bài hát. </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0" name="Picture 9" descr="—Pngtree—cartoon white bunny head_4235804.png"/>
          <p:cNvPicPr>
            <a:picLocks noChangeAspect="1"/>
          </p:cNvPicPr>
          <p:nvPr/>
        </p:nvPicPr>
        <p:blipFill>
          <a:blip r:embed="rId5" cstate="print"/>
          <a:stretch>
            <a:fillRect/>
          </a:stretch>
        </p:blipFill>
        <p:spPr>
          <a:xfrm>
            <a:off x="3777018" y="3088959"/>
            <a:ext cx="948518" cy="948518"/>
          </a:xfrm>
          <a:prstGeom prst="rect">
            <a:avLst/>
          </a:prstGeom>
        </p:spPr>
      </p:pic>
      <p:sp>
        <p:nvSpPr>
          <p:cNvPr id="11" name="Rectangle 1"/>
          <p:cNvSpPr>
            <a:spLocks noChangeArrowheads="1"/>
          </p:cNvSpPr>
          <p:nvPr/>
        </p:nvSpPr>
        <p:spPr bwMode="auto">
          <a:xfrm>
            <a:off x="5015551" y="4769341"/>
            <a:ext cx="6232478"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a:solidFill>
                  <a:srgbClr val="000000"/>
                </a:solidFill>
                <a:latin typeface="Times New Roman" pitchFamily="18" charset="0"/>
                <a:cs typeface="Times New Roman" pitchFamily="18" charset="0"/>
              </a:rPr>
              <a:t>Nhóm nào ghi được nhiều câu chính xác sẽ chiến thắng.</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2" name="Picture 11" descr="—Pngtree—cartoon white bunny head_4235804.png"/>
          <p:cNvPicPr>
            <a:picLocks noChangeAspect="1"/>
          </p:cNvPicPr>
          <p:nvPr/>
        </p:nvPicPr>
        <p:blipFill>
          <a:blip r:embed="rId5" cstate="print"/>
          <a:stretch>
            <a:fillRect/>
          </a:stretch>
        </p:blipFill>
        <p:spPr>
          <a:xfrm>
            <a:off x="3874827" y="4728966"/>
            <a:ext cx="948518" cy="948518"/>
          </a:xfrm>
          <a:prstGeom prst="rect">
            <a:avLst/>
          </a:prstGeom>
        </p:spPr>
      </p:pic>
    </p:spTree>
    <p:extLst>
      <p:ext uri="{BB962C8B-B14F-4D97-AF65-F5344CB8AC3E}">
        <p14:creationId xmlns:p14="http://schemas.microsoft.com/office/powerpoint/2010/main" val="72608646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nền xanh lá"/>
          <p:cNvPicPr>
            <a:picLocks noChangeAspect="1" noChangeArrowheads="1"/>
          </p:cNvPicPr>
          <p:nvPr/>
        </p:nvPicPr>
        <p:blipFill>
          <a:blip r:embed="rId5"/>
          <a:srcRect/>
          <a:stretch>
            <a:fillRect/>
          </a:stretch>
        </p:blipFill>
        <p:spPr bwMode="auto">
          <a:xfrm>
            <a:off x="0" y="0"/>
            <a:ext cx="12192000" cy="6858000"/>
          </a:xfrm>
          <a:prstGeom prst="rect">
            <a:avLst/>
          </a:prstGeom>
          <a:noFill/>
        </p:spPr>
      </p:pic>
      <p:pic>
        <p:nvPicPr>
          <p:cNvPr id="3" name="VIỆT NAM ơi - Cùng Đánh Bay Covid 19 Nào bài hát ý nghĩa nhất mùa dịch bệnh 😊_Slo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211603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a:extLst>
              <a:ext uri="{FF2B5EF4-FFF2-40B4-BE49-F238E27FC236}">
                <a16:creationId xmlns:a16="http://schemas.microsoft.com/office/drawing/2014/main" id="{17B50D2A-3F6C-47C4-BF39-0D2D937EF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073016"/>
            <a:ext cx="3177540" cy="119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C2B09BFA-6A28-4F83-BCD4-8A63D0350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6" y="4046220"/>
            <a:ext cx="3347084" cy="121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2E160789-E445-4EC2-810B-B1EF59868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880" y="2920366"/>
            <a:ext cx="2667000" cy="268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8153E890-40B9-4959-8062-FF5402BD1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6" y="3150871"/>
            <a:ext cx="32194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B64FE091-C8D1-4CF9-B6D9-D01D4562D5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 y="2331720"/>
            <a:ext cx="3347086" cy="11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A375F9F6-9253-4306-83C8-FE9E4F83D3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1416" y="3000376"/>
            <a:ext cx="2577464" cy="70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90ED7854-FE17-43B6-9F07-9C6A8A868F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891" y="1419226"/>
            <a:ext cx="3432810" cy="91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748F881D-668A-48CA-9D4D-B8D621BF22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940" y="137160"/>
            <a:ext cx="3598546"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E500A51C-74F7-4869-8ED3-53A9842326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2440" y="1325880"/>
            <a:ext cx="2025016" cy="252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48492512-E93F-438D-9796-8E81A4A7A7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0521" y="5947411"/>
            <a:ext cx="2937510" cy="95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1D566565-63AD-4285-93B9-EDC54FEECF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00976" y="4617721"/>
            <a:ext cx="361188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A21BA28B-EEAF-40D8-A868-55031A56A1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9801" y="3063240"/>
            <a:ext cx="2114550" cy="343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2F843114-FE9D-456A-9659-BE6138812A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75271" y="1600200"/>
            <a:ext cx="370713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234AF3AB-7D4C-4589-BBD2-7D71D9FC55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75270" y="1691641"/>
            <a:ext cx="3701416" cy="167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6C0A2972-8D09-445B-B2D7-A2A6878770D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53351" y="868681"/>
            <a:ext cx="3653790" cy="103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A2A972F0-A1DD-4207-B04C-E2A8E488F11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01916" y="55246"/>
            <a:ext cx="3400424" cy="181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86D7F327-8155-4BCA-8DF4-D0066014A16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87416" y="1379220"/>
            <a:ext cx="205359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74E6B1F0-7705-45B9-97BC-33716DBAF0C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61611" y="2788920"/>
            <a:ext cx="174879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Kết quả hình ảnh cho lão hạc chết">
            <a:extLst>
              <a:ext uri="{FF2B5EF4-FFF2-40B4-BE49-F238E27FC236}">
                <a16:creationId xmlns:a16="http://schemas.microsoft.com/office/drawing/2014/main" id="{0DA08DC1-0ABE-4385-A1CC-B656350A6391}"/>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059" t="3739" r="4753" b="4109"/>
          <a:stretch/>
        </p:blipFill>
        <p:spPr bwMode="auto">
          <a:xfrm>
            <a:off x="5446308" y="0"/>
            <a:ext cx="2444203" cy="1359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29" name="Picture 25" descr="Hình ảnh có liên quan">
            <a:extLst>
              <a:ext uri="{FF2B5EF4-FFF2-40B4-BE49-F238E27FC236}">
                <a16:creationId xmlns:a16="http://schemas.microsoft.com/office/drawing/2014/main" id="{038C007C-DCB9-4377-888C-FF967C54DD18}"/>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258" r="13957"/>
          <a:stretch/>
        </p:blipFill>
        <p:spPr bwMode="auto">
          <a:xfrm>
            <a:off x="6836678" y="3813669"/>
            <a:ext cx="1407641" cy="1260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2" name="Picture 28">
            <a:extLst>
              <a:ext uri="{FF2B5EF4-FFF2-40B4-BE49-F238E27FC236}">
                <a16:creationId xmlns:a16="http://schemas.microsoft.com/office/drawing/2014/main" id="{F805BFE9-AB4A-451D-940C-F44CA07BA86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93940" y="5187602"/>
            <a:ext cx="1359260" cy="16246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27"/>
                                        </p:tgtEl>
                                        <p:attrNameLst>
                                          <p:attrName>style.visibility</p:attrName>
                                        </p:attrNameLst>
                                      </p:cBhvr>
                                      <p:to>
                                        <p:strVal val="visible"/>
                                      </p:to>
                                    </p:set>
                                    <p:animEffect transition="in" filter="barn(inVertical)">
                                      <p:cBhvr>
                                        <p:cTn id="15" dur="500"/>
                                        <p:tgtEl>
                                          <p:spTgt spid="2152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nodeType="afterGroup">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par>
                                <p:cTn id="28" presetID="16" presetClass="entr" presetSubtype="21" fill="hold" nodeType="withEffect">
                                  <p:stCondLst>
                                    <p:cond delay="0"/>
                                  </p:stCondLst>
                                  <p:childTnLst>
                                    <p:set>
                                      <p:cBhvr>
                                        <p:cTn id="29" dur="1" fill="hold">
                                          <p:stCondLst>
                                            <p:cond delay="0"/>
                                          </p:stCondLst>
                                        </p:cTn>
                                        <p:tgtEl>
                                          <p:spTgt spid="21529"/>
                                        </p:tgtEl>
                                        <p:attrNameLst>
                                          <p:attrName>style.visibility</p:attrName>
                                        </p:attrNameLst>
                                      </p:cBhvr>
                                      <p:to>
                                        <p:strVal val="visible"/>
                                      </p:to>
                                    </p:set>
                                    <p:animEffect transition="in" filter="barn(inVertical)">
                                      <p:cBhvr>
                                        <p:cTn id="30" dur="500"/>
                                        <p:tgtEl>
                                          <p:spTgt spid="21529"/>
                                        </p:tgtEl>
                                      </p:cBhvr>
                                    </p:animEffect>
                                  </p:childTnLst>
                                </p:cTn>
                              </p:par>
                            </p:childTnLst>
                          </p:cTn>
                        </p:par>
                        <p:par>
                          <p:cTn id="31" fill="hold" nodeType="afterGroup">
                            <p:stCondLst>
                              <p:cond delay="2000"/>
                            </p:stCondLst>
                            <p:childTnLst>
                              <p:par>
                                <p:cTn id="32" presetID="22" presetClass="entr" presetSubtype="8" fill="hold" nodeType="afterEffect">
                                  <p:stCondLst>
                                    <p:cond delay="0"/>
                                  </p:stCondLst>
                                  <p:childTnLst>
                                    <p:set>
                                      <p:cBhvr>
                                        <p:cTn id="33" dur="1" fill="hold">
                                          <p:stCondLst>
                                            <p:cond delay="0"/>
                                          </p:stCondLst>
                                        </p:cTn>
                                        <p:tgtEl>
                                          <p:spTgt spid="21513"/>
                                        </p:tgtEl>
                                        <p:attrNameLst>
                                          <p:attrName>style.visibility</p:attrName>
                                        </p:attrNameLst>
                                      </p:cBhvr>
                                      <p:to>
                                        <p:strVal val="visible"/>
                                      </p:to>
                                    </p:set>
                                    <p:animEffect transition="in" filter="wipe(left)">
                                      <p:cBhvr>
                                        <p:cTn id="34" dur="500"/>
                                        <p:tgtEl>
                                          <p:spTgt spid="215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left)">
                                      <p:cBhvr>
                                        <p:cTn id="39" dur="500"/>
                                        <p:tgtEl>
                                          <p:spTgt spid="21514"/>
                                        </p:tgtEl>
                                      </p:cBhvr>
                                    </p:animEffect>
                                  </p:childTnLst>
                                </p:cTn>
                              </p:par>
                            </p:childTnLst>
                          </p:cTn>
                        </p:par>
                        <p:par>
                          <p:cTn id="40" fill="hold" nodeType="afterGroup">
                            <p:stCondLst>
                              <p:cond delay="500"/>
                            </p:stCondLst>
                            <p:childTnLst>
                              <p:par>
                                <p:cTn id="41" presetID="22" presetClass="entr" presetSubtype="8"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left)">
                                      <p:cBhvr>
                                        <p:cTn id="43" dur="500"/>
                                        <p:tgtEl>
                                          <p:spTgt spid="21515"/>
                                        </p:tgtEl>
                                      </p:cBhvr>
                                    </p:animEffect>
                                  </p:childTnLst>
                                </p:cTn>
                              </p:par>
                            </p:childTnLst>
                          </p:cTn>
                        </p:par>
                        <p:par>
                          <p:cTn id="44" fill="hold" nodeType="afterGroup">
                            <p:stCondLst>
                              <p:cond delay="1000"/>
                            </p:stCondLst>
                            <p:childTnLst>
                              <p:par>
                                <p:cTn id="45" presetID="22" presetClass="entr" presetSubtype="8"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par>
                          <p:cTn id="53" fill="hold" nodeType="afterGroup">
                            <p:stCondLst>
                              <p:cond delay="500"/>
                            </p:stCondLst>
                            <p:childTnLst>
                              <p:par>
                                <p:cTn id="54" presetID="22" presetClass="entr" presetSubtype="2" fill="hold" nodeType="afterEffect">
                                  <p:stCondLst>
                                    <p:cond delay="0"/>
                                  </p:stCondLst>
                                  <p:childTnLst>
                                    <p:set>
                                      <p:cBhvr>
                                        <p:cTn id="55" dur="1" fill="hold">
                                          <p:stCondLst>
                                            <p:cond delay="0"/>
                                          </p:stCondLst>
                                        </p:cTn>
                                        <p:tgtEl>
                                          <p:spTgt spid="21518"/>
                                        </p:tgtEl>
                                        <p:attrNameLst>
                                          <p:attrName>style.visibility</p:attrName>
                                        </p:attrNameLst>
                                      </p:cBhvr>
                                      <p:to>
                                        <p:strVal val="visible"/>
                                      </p:to>
                                    </p:set>
                                    <p:animEffect transition="in" filter="wipe(right)">
                                      <p:cBhvr>
                                        <p:cTn id="56" dur="500"/>
                                        <p:tgtEl>
                                          <p:spTgt spid="21518"/>
                                        </p:tgtEl>
                                      </p:cBhvr>
                                    </p:animEffect>
                                  </p:childTnLst>
                                </p:cTn>
                              </p:par>
                            </p:childTnLst>
                          </p:cTn>
                        </p:par>
                        <p:par>
                          <p:cTn id="57" fill="hold" nodeType="afterGroup">
                            <p:stCondLst>
                              <p:cond delay="1000"/>
                            </p:stCondLst>
                            <p:childTnLst>
                              <p:par>
                                <p:cTn id="58" presetID="22" presetClass="entr" presetSubtype="2" fill="hold" nodeType="afterEffect">
                                  <p:stCondLst>
                                    <p:cond delay="0"/>
                                  </p:stCondLst>
                                  <p:childTnLst>
                                    <p:set>
                                      <p:cBhvr>
                                        <p:cTn id="59" dur="1" fill="hold">
                                          <p:stCondLst>
                                            <p:cond delay="0"/>
                                          </p:stCondLst>
                                        </p:cTn>
                                        <p:tgtEl>
                                          <p:spTgt spid="21519"/>
                                        </p:tgtEl>
                                        <p:attrNameLst>
                                          <p:attrName>style.visibility</p:attrName>
                                        </p:attrNameLst>
                                      </p:cBhvr>
                                      <p:to>
                                        <p:strVal val="visible"/>
                                      </p:to>
                                    </p:set>
                                    <p:animEffect transition="in" filter="wipe(right)">
                                      <p:cBhvr>
                                        <p:cTn id="60" dur="500"/>
                                        <p:tgtEl>
                                          <p:spTgt spid="2151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nodeType="clickEffect">
                                  <p:stCondLst>
                                    <p:cond delay="0"/>
                                  </p:stCondLst>
                                  <p:childTnLst>
                                    <p:set>
                                      <p:cBhvr>
                                        <p:cTn id="64" dur="1" fill="hold">
                                          <p:stCondLst>
                                            <p:cond delay="0"/>
                                          </p:stCondLst>
                                        </p:cTn>
                                        <p:tgtEl>
                                          <p:spTgt spid="21520"/>
                                        </p:tgtEl>
                                        <p:attrNameLst>
                                          <p:attrName>style.visibility</p:attrName>
                                        </p:attrNameLst>
                                      </p:cBhvr>
                                      <p:to>
                                        <p:strVal val="visible"/>
                                      </p:to>
                                    </p:set>
                                    <p:animEffect transition="in" filter="wipe(right)">
                                      <p:cBhvr>
                                        <p:cTn id="65" dur="500"/>
                                        <p:tgtEl>
                                          <p:spTgt spid="21520"/>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21521"/>
                                        </p:tgtEl>
                                        <p:attrNameLst>
                                          <p:attrName>style.visibility</p:attrName>
                                        </p:attrNameLst>
                                      </p:cBhvr>
                                      <p:to>
                                        <p:strVal val="visible"/>
                                      </p:to>
                                    </p:set>
                                    <p:animEffect transition="in" filter="wipe(right)">
                                      <p:cBhvr>
                                        <p:cTn id="69" dur="500"/>
                                        <p:tgtEl>
                                          <p:spTgt spid="21521"/>
                                        </p:tgtEl>
                                      </p:cBhvr>
                                    </p:animEffect>
                                  </p:childTnLst>
                                </p:cTn>
                              </p:par>
                            </p:childTnLst>
                          </p:cTn>
                        </p:par>
                        <p:par>
                          <p:cTn id="70" fill="hold" nodeType="afterGroup">
                            <p:stCondLst>
                              <p:cond delay="1000"/>
                            </p:stCondLst>
                            <p:childTnLst>
                              <p:par>
                                <p:cTn id="71" presetID="22" presetClass="entr" presetSubtype="2" fill="hold" nodeType="afterEffect">
                                  <p:stCondLst>
                                    <p:cond delay="0"/>
                                  </p:stCondLst>
                                  <p:childTnLst>
                                    <p:set>
                                      <p:cBhvr>
                                        <p:cTn id="72" dur="1" fill="hold">
                                          <p:stCondLst>
                                            <p:cond delay="0"/>
                                          </p:stCondLst>
                                        </p:cTn>
                                        <p:tgtEl>
                                          <p:spTgt spid="21522"/>
                                        </p:tgtEl>
                                        <p:attrNameLst>
                                          <p:attrName>style.visibility</p:attrName>
                                        </p:attrNameLst>
                                      </p:cBhvr>
                                      <p:to>
                                        <p:strVal val="visible"/>
                                      </p:to>
                                    </p:set>
                                    <p:animEffect transition="in" filter="wipe(right)">
                                      <p:cBhvr>
                                        <p:cTn id="73" dur="500"/>
                                        <p:tgtEl>
                                          <p:spTgt spid="2152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2" fill="hold" nodeType="clickEffect">
                                  <p:stCondLst>
                                    <p:cond delay="0"/>
                                  </p:stCondLst>
                                  <p:childTnLst>
                                    <p:set>
                                      <p:cBhvr>
                                        <p:cTn id="77" dur="1" fill="hold">
                                          <p:stCondLst>
                                            <p:cond delay="0"/>
                                          </p:stCondLst>
                                        </p:cTn>
                                        <p:tgtEl>
                                          <p:spTgt spid="21523"/>
                                        </p:tgtEl>
                                        <p:attrNameLst>
                                          <p:attrName>style.visibility</p:attrName>
                                        </p:attrNameLst>
                                      </p:cBhvr>
                                      <p:to>
                                        <p:strVal val="visible"/>
                                      </p:to>
                                    </p:set>
                                    <p:animEffect transition="in" filter="wipe(right)">
                                      <p:cBhvr>
                                        <p:cTn id="78" dur="500"/>
                                        <p:tgtEl>
                                          <p:spTgt spid="21523"/>
                                        </p:tgtEl>
                                      </p:cBhvr>
                                    </p:animEffect>
                                  </p:childTnLst>
                                </p:cTn>
                              </p:par>
                              <p:par>
                                <p:cTn id="79" presetID="16" presetClass="entr" presetSubtype="21" fill="hold" nodeType="withEffect">
                                  <p:stCondLst>
                                    <p:cond delay="0"/>
                                  </p:stCondLst>
                                  <p:childTnLst>
                                    <p:set>
                                      <p:cBhvr>
                                        <p:cTn id="80" dur="1" fill="hold">
                                          <p:stCondLst>
                                            <p:cond delay="0"/>
                                          </p:stCondLst>
                                        </p:cTn>
                                        <p:tgtEl>
                                          <p:spTgt spid="21532"/>
                                        </p:tgtEl>
                                        <p:attrNameLst>
                                          <p:attrName>style.visibility</p:attrName>
                                        </p:attrNameLst>
                                      </p:cBhvr>
                                      <p:to>
                                        <p:strVal val="visible"/>
                                      </p:to>
                                    </p:set>
                                    <p:animEffect transition="in" filter="barn(inVertical)">
                                      <p:cBhvr>
                                        <p:cTn id="81" dur="500"/>
                                        <p:tgtEl>
                                          <p:spTgt spid="21532"/>
                                        </p:tgtEl>
                                      </p:cBhvr>
                                    </p:animEffect>
                                  </p:childTnLst>
                                </p:cTn>
                              </p:par>
                            </p:childTnLst>
                          </p:cTn>
                        </p:par>
                        <p:par>
                          <p:cTn id="82" fill="hold" nodeType="afterGroup">
                            <p:stCondLst>
                              <p:cond delay="500"/>
                            </p:stCondLst>
                            <p:childTnLst>
                              <p:par>
                                <p:cTn id="83" presetID="22" presetClass="entr" presetSubtype="2" fill="hold" nodeType="afterEffect">
                                  <p:stCondLst>
                                    <p:cond delay="0"/>
                                  </p:stCondLst>
                                  <p:childTnLst>
                                    <p:set>
                                      <p:cBhvr>
                                        <p:cTn id="84" dur="1" fill="hold">
                                          <p:stCondLst>
                                            <p:cond delay="0"/>
                                          </p:stCondLst>
                                        </p:cTn>
                                        <p:tgtEl>
                                          <p:spTgt spid="21524"/>
                                        </p:tgtEl>
                                        <p:attrNameLst>
                                          <p:attrName>style.visibility</p:attrName>
                                        </p:attrNameLst>
                                      </p:cBhvr>
                                      <p:to>
                                        <p:strVal val="visible"/>
                                      </p:to>
                                    </p:set>
                                    <p:animEffect transition="in" filter="wipe(right)">
                                      <p:cBhvr>
                                        <p:cTn id="85" dur="500"/>
                                        <p:tgtEl>
                                          <p:spTgt spid="21524"/>
                                        </p:tgtEl>
                                      </p:cBhvr>
                                    </p:animEffect>
                                  </p:childTnLst>
                                </p:cTn>
                              </p:par>
                            </p:childTnLst>
                          </p:cTn>
                        </p:par>
                        <p:par>
                          <p:cTn id="86" fill="hold" nodeType="afterGroup">
                            <p:stCondLst>
                              <p:cond delay="1000"/>
                            </p:stCondLst>
                            <p:childTnLst>
                              <p:par>
                                <p:cTn id="87" presetID="22" presetClass="entr" presetSubtype="2" fill="hold" nodeType="afterEffect">
                                  <p:stCondLst>
                                    <p:cond delay="0"/>
                                  </p:stCondLst>
                                  <p:childTnLst>
                                    <p:set>
                                      <p:cBhvr>
                                        <p:cTn id="88" dur="1" fill="hold">
                                          <p:stCondLst>
                                            <p:cond delay="0"/>
                                          </p:stCondLst>
                                        </p:cTn>
                                        <p:tgtEl>
                                          <p:spTgt spid="21525"/>
                                        </p:tgtEl>
                                        <p:attrNameLst>
                                          <p:attrName>style.visibility</p:attrName>
                                        </p:attrNameLst>
                                      </p:cBhvr>
                                      <p:to>
                                        <p:strVal val="visible"/>
                                      </p:to>
                                    </p:set>
                                    <p:animEffect transition="in" filter="wipe(right)">
                                      <p:cBhvr>
                                        <p:cTn id="89"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532262"/>
            <a:ext cx="11262167" cy="5953705"/>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76673"/>
            <a:ext cx="9732660" cy="2353078"/>
          </a:xfrm>
          <a:prstGeom prst="rect">
            <a:avLst/>
          </a:prstGeom>
        </p:spPr>
      </p:pic>
      <p:pic>
        <p:nvPicPr>
          <p:cNvPr id="5" name="图片 35"/>
          <p:cNvPicPr>
            <a:picLocks noChangeAspect="1"/>
          </p:cNvPicPr>
          <p:nvPr/>
        </p:nvPicPr>
        <p:blipFill>
          <a:blip r:embed="rId5">
            <a:extLst>
              <a:ext uri="{BEBA8EAE-BF5A-486C-A8C5-ECC9F3942E4B}">
                <a14:imgProps xmlns:a14="http://schemas.microsoft.com/office/drawing/2010/main">
                  <a14:imgLayer r:embed="rId6">
                    <a14:imgEffect>
                      <a14:saturation sat="130000"/>
                    </a14:imgEffect>
                  </a14:imgLayer>
                </a14:imgProps>
              </a:ext>
              <a:ext uri="{28A0092B-C50C-407E-A947-70E740481C1C}">
                <a14:useLocalDpi xmlns:a14="http://schemas.microsoft.com/office/drawing/2010/main" val="0"/>
              </a:ext>
            </a:extLst>
          </a:blip>
          <a:stretch>
            <a:fillRect/>
          </a:stretch>
        </p:blipFill>
        <p:spPr>
          <a:xfrm>
            <a:off x="6614565" y="3603010"/>
            <a:ext cx="5163453" cy="2881054"/>
          </a:xfrm>
          <a:prstGeom prst="rect">
            <a:avLst/>
          </a:prstGeom>
        </p:spPr>
      </p:pic>
      <p:pic>
        <p:nvPicPr>
          <p:cNvPr id="6" name="图片 36"/>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4514153" y="4721199"/>
            <a:ext cx="7639689" cy="2151014"/>
          </a:xfrm>
          <a:prstGeom prst="rect">
            <a:avLst/>
          </a:prstGeom>
        </p:spPr>
      </p:pic>
      <p:pic>
        <p:nvPicPr>
          <p:cNvPr id="7" name="图片 37"/>
          <p:cNvPicPr>
            <a:picLocks noChangeAspect="1"/>
          </p:cNvPicPr>
          <p:nvPr/>
        </p:nvPicPr>
        <p:blipFill>
          <a:blip r:embed="rId9">
            <a:extLst>
              <a:ext uri="{BEBA8EAE-BF5A-486C-A8C5-ECC9F3942E4B}">
                <a14:imgProps xmlns:a14="http://schemas.microsoft.com/office/drawing/2010/main">
                  <a14:imgLayer r:embed="rId10">
                    <a14:imgEffect>
                      <a14:saturation sat="135000"/>
                    </a14:imgEffect>
                  </a14:imgLayer>
                </a14:imgProps>
              </a:ext>
              <a:ext uri="{28A0092B-C50C-407E-A947-70E740481C1C}">
                <a14:useLocalDpi xmlns:a14="http://schemas.microsoft.com/office/drawing/2010/main" val="0"/>
              </a:ext>
            </a:extLst>
          </a:blip>
          <a:stretch>
            <a:fillRect/>
          </a:stretch>
        </p:blipFill>
        <p:spPr>
          <a:xfrm>
            <a:off x="0" y="5558406"/>
            <a:ext cx="7332223" cy="1489045"/>
          </a:xfrm>
          <a:prstGeom prst="rect">
            <a:avLst/>
          </a:prstGeom>
        </p:spPr>
      </p:pic>
      <p:pic>
        <p:nvPicPr>
          <p:cNvPr id="8" name="图片 38"/>
          <p:cNvPicPr>
            <a:picLocks noChangeAspect="1"/>
          </p:cNvPicPr>
          <p:nvPr/>
        </p:nvPicPr>
        <p:blipFill>
          <a:blip r:embed="rId11">
            <a:extLst>
              <a:ext uri="{BEBA8EAE-BF5A-486C-A8C5-ECC9F3942E4B}">
                <a14:imgProps xmlns:a14="http://schemas.microsoft.com/office/drawing/2010/main">
                  <a14:imgLayer r:embed="rId12">
                    <a14:imgEffect>
                      <a14:saturation sat="135000"/>
                    </a14:imgEffect>
                  </a14:imgLayer>
                </a14:imgProps>
              </a:ext>
              <a:ext uri="{28A0092B-C50C-407E-A947-70E740481C1C}">
                <a14:useLocalDpi xmlns:a14="http://schemas.microsoft.com/office/drawing/2010/main" val="0"/>
              </a:ext>
            </a:extLst>
          </a:blip>
          <a:stretch>
            <a:fillRect/>
          </a:stretch>
        </p:blipFill>
        <p:spPr>
          <a:xfrm>
            <a:off x="3496123" y="5773879"/>
            <a:ext cx="8695877" cy="1427491"/>
          </a:xfrm>
          <a:prstGeom prst="rect">
            <a:avLst/>
          </a:prstGeom>
        </p:spPr>
      </p:pic>
      <p:pic>
        <p:nvPicPr>
          <p:cNvPr id="9" name="图片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5499" y="4933436"/>
            <a:ext cx="3746699" cy="1610001"/>
          </a:xfrm>
          <a:prstGeom prst="rect">
            <a:avLst/>
          </a:prstGeom>
        </p:spPr>
      </p:pic>
      <p:pic>
        <p:nvPicPr>
          <p:cNvPr id="10" name="图片 4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8757" y="3677579"/>
            <a:ext cx="2820183" cy="2985346"/>
          </a:xfrm>
          <a:prstGeom prst="rect">
            <a:avLst/>
          </a:prstGeom>
        </p:spPr>
      </p:pic>
      <p:pic>
        <p:nvPicPr>
          <p:cNvPr id="11" name="图片 4"/>
          <p:cNvPicPr>
            <a:picLocks noChangeAspect="1"/>
          </p:cNvPicPr>
          <p:nvPr/>
        </p:nvPicPr>
        <p:blipFill rotWithShape="1">
          <a:blip r:embed="rId15">
            <a:extLst>
              <a:ext uri="{BEBA8EAE-BF5A-486C-A8C5-ECC9F3942E4B}">
                <a14:imgProps xmlns:a14="http://schemas.microsoft.com/office/drawing/2010/main">
                  <a14:imgLayer r:embed="rId16">
                    <a14:imgEffect>
                      <a14:saturation sat="300000"/>
                    </a14:imgEffect>
                  </a14:imgLayer>
                </a14:imgProps>
              </a:ext>
              <a:ext uri="{28A0092B-C50C-407E-A947-70E740481C1C}">
                <a14:useLocalDpi xmlns:a14="http://schemas.microsoft.com/office/drawing/2010/main" val="0"/>
              </a:ext>
            </a:extLst>
          </a:blip>
          <a:srcRect l="10136" r="7853" b="35395"/>
          <a:stretch/>
        </p:blipFill>
        <p:spPr>
          <a:xfrm>
            <a:off x="5779465" y="3972020"/>
            <a:ext cx="5930224" cy="2858684"/>
          </a:xfrm>
          <a:prstGeom prst="rect">
            <a:avLst/>
          </a:prstGeom>
        </p:spPr>
      </p:pic>
      <p:sp>
        <p:nvSpPr>
          <p:cNvPr id="12" name="Text Box 6"/>
          <p:cNvSpPr txBox="1">
            <a:spLocks noChangeArrowheads="1"/>
          </p:cNvSpPr>
          <p:nvPr/>
        </p:nvSpPr>
        <p:spPr bwMode="auto">
          <a:xfrm>
            <a:off x="1163001" y="1165488"/>
            <a:ext cx="10082756" cy="2262158"/>
          </a:xfrm>
          <a:prstGeom prst="rect">
            <a:avLst/>
          </a:prstGeom>
          <a:noFill/>
          <a:ln w="9525">
            <a:noFill/>
            <a:miter lim="800000"/>
            <a:headEnd/>
            <a:tailEnd/>
          </a:ln>
        </p:spPr>
        <p:txBody>
          <a:bodyPr wrap="square">
            <a:spAutoFit/>
          </a:bodyPr>
          <a:lstStyle/>
          <a:p>
            <a:pPr algn="ctr" eaLnBrk="1" hangingPunct="1"/>
            <a:r>
              <a:rPr lang="en-US" altLang="en-US" sz="3600" b="1" dirty="0" err="1">
                <a:solidFill>
                  <a:srgbClr val="FF0000"/>
                </a:solidFill>
                <a:latin typeface="Times New Roman" pitchFamily="18" charset="0"/>
                <a:cs typeface="Times New Roman" pitchFamily="18" charset="0"/>
              </a:rPr>
              <a:t>Bài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tập</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về</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nhà</a:t>
            </a:r>
            <a:r>
              <a:rPr lang="en-US" altLang="en-US" sz="3600" b="1" dirty="0">
                <a:solidFill>
                  <a:srgbClr val="FF0000"/>
                </a:solidFill>
                <a:latin typeface="Times New Roman" pitchFamily="18" charset="0"/>
                <a:cs typeface="Times New Roman" pitchFamily="18" charset="0"/>
              </a:rPr>
              <a:t>:</a:t>
            </a:r>
          </a:p>
          <a:p>
            <a:pPr algn="ctr" eaLnBrk="1" hangingPunct="1"/>
            <a:r>
              <a:rPr lang="en-US" altLang="en-US" sz="900" b="1" dirty="0">
                <a:solidFill>
                  <a:srgbClr val="FF0000"/>
                </a:solidFill>
                <a:latin typeface="Times New Roman" pitchFamily="18" charset="0"/>
                <a:cs typeface="Times New Roman" pitchFamily="18" charset="0"/>
              </a:rPr>
              <a:t> </a:t>
            </a:r>
          </a:p>
          <a:p>
            <a:pPr algn="ctr" eaLnBrk="1" hangingPunct="1"/>
            <a:r>
              <a:rPr lang="en-US" altLang="en-US" sz="3200" b="1" dirty="0" err="1">
                <a:solidFill>
                  <a:srgbClr val="0000FF"/>
                </a:solidFill>
                <a:latin typeface="Times New Roman" pitchFamily="18" charset="0"/>
                <a:cs typeface="Times New Roman" pitchFamily="18" charset="0"/>
              </a:rPr>
              <a:t>Hãy</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viết</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một</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đoạn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văn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khoảng</a:t>
            </a:r>
            <a:r>
              <a:rPr lang="en-US" altLang="en-US" sz="3200" b="1" dirty="0">
                <a:solidFill>
                  <a:srgbClr val="0000FF"/>
                </a:solidFill>
                <a:latin typeface="Times New Roman" pitchFamily="18" charset="0"/>
                <a:cs typeface="Times New Roman" pitchFamily="18" charset="0"/>
              </a:rPr>
              <a:t> 4-5 </a:t>
            </a:r>
            <a:r>
              <a:rPr lang="en-US" altLang="en-US" sz="3200" b="1" dirty="0" err="1">
                <a:solidFill>
                  <a:srgbClr val="0000FF"/>
                </a:solidFill>
                <a:latin typeface="Times New Roman" pitchFamily="18" charset="0"/>
                <a:cs typeface="Times New Roman" pitchFamily="18" charset="0"/>
              </a:rPr>
              <a:t>câu</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nêu</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cảm</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nghĩ</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của</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em</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về</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một</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cảnh</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đẹp</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của</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quê</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hương</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trong</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đoạn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văn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có</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sử</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dụng</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câu</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cảm</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thán</a:t>
            </a:r>
            <a:r>
              <a:rPr lang="en-US" altLang="en-US" sz="3200" b="1" dirty="0">
                <a:solidFill>
                  <a:srgbClr val="0000FF"/>
                </a:solidFill>
                <a:latin typeface="Times New Roman" pitchFamily="18" charset="0"/>
                <a:cs typeface="Times New Roman" pitchFamily="18" charset="0"/>
              </a:rPr>
              <a:t>.</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1750"/>
                                  </p:stCondLst>
                                  <p:childTnLst>
                                    <p:animRot by="120000">
                                      <p:cBhvr>
                                        <p:cTn id="11" dur="350" fill="hold">
                                          <p:stCondLst>
                                            <p:cond delay="0"/>
                                          </p:stCondLst>
                                        </p:cTn>
                                        <p:tgtEl>
                                          <p:spTgt spid="11"/>
                                        </p:tgtEl>
                                        <p:attrNameLst>
                                          <p:attrName>r</p:attrName>
                                        </p:attrNameLst>
                                      </p:cBhvr>
                                    </p:animRot>
                                    <p:animRot by="-240000">
                                      <p:cBhvr>
                                        <p:cTn id="12" dur="700" fill="hold">
                                          <p:stCondLst>
                                            <p:cond delay="700"/>
                                          </p:stCondLst>
                                        </p:cTn>
                                        <p:tgtEl>
                                          <p:spTgt spid="11"/>
                                        </p:tgtEl>
                                        <p:attrNameLst>
                                          <p:attrName>r</p:attrName>
                                        </p:attrNameLst>
                                      </p:cBhvr>
                                    </p:animRot>
                                    <p:animRot by="240000">
                                      <p:cBhvr>
                                        <p:cTn id="13" dur="700" fill="hold">
                                          <p:stCondLst>
                                            <p:cond delay="1400"/>
                                          </p:stCondLst>
                                        </p:cTn>
                                        <p:tgtEl>
                                          <p:spTgt spid="11"/>
                                        </p:tgtEl>
                                        <p:attrNameLst>
                                          <p:attrName>r</p:attrName>
                                        </p:attrNameLst>
                                      </p:cBhvr>
                                    </p:animRot>
                                    <p:animRot by="-240000">
                                      <p:cBhvr>
                                        <p:cTn id="14" dur="700" fill="hold">
                                          <p:stCondLst>
                                            <p:cond delay="2100"/>
                                          </p:stCondLst>
                                        </p:cTn>
                                        <p:tgtEl>
                                          <p:spTgt spid="11"/>
                                        </p:tgtEl>
                                        <p:attrNameLst>
                                          <p:attrName>r</p:attrName>
                                        </p:attrNameLst>
                                      </p:cBhvr>
                                    </p:animRot>
                                    <p:animRot by="120000">
                                      <p:cBhvr>
                                        <p:cTn id="15" dur="700" fill="hold">
                                          <p:stCondLst>
                                            <p:cond delay="2800"/>
                                          </p:stCondLst>
                                        </p:cTn>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edg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642485" y="627628"/>
            <a:ext cx="10999059" cy="5650346"/>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1" descr="59af418a3766c"/>
          <p:cNvPicPr/>
          <p:nvPr/>
        </p:nvPicPr>
        <p:blipFill>
          <a:blip r:embed="rId4"/>
          <a:stretch>
            <a:fillRect/>
          </a:stretch>
        </p:blipFill>
        <p:spPr>
          <a:xfrm>
            <a:off x="0" y="3698543"/>
            <a:ext cx="3316406" cy="3159457"/>
          </a:xfrm>
          <a:prstGeom prst="rect">
            <a:avLst/>
          </a:prstGeom>
        </p:spPr>
      </p:pic>
      <p:pic>
        <p:nvPicPr>
          <p:cNvPr id="5" name="图片 66"/>
          <p:cNvPicPr>
            <a:picLocks noChangeAspect="1"/>
          </p:cNvPicPr>
          <p:nvPr/>
        </p:nvPicPr>
        <p:blipFill>
          <a:blip r:embed="rId5"/>
          <a:stretch>
            <a:fillRect/>
          </a:stretch>
        </p:blipFill>
        <p:spPr>
          <a:xfrm>
            <a:off x="3028950" y="520894"/>
            <a:ext cx="5429250" cy="1520726"/>
          </a:xfrm>
          <a:prstGeom prst="rect">
            <a:avLst/>
          </a:prstGeom>
        </p:spPr>
      </p:pic>
      <p:sp>
        <p:nvSpPr>
          <p:cNvPr id="6" name="品 10"/>
          <p:cNvSpPr txBox="1"/>
          <p:nvPr/>
        </p:nvSpPr>
        <p:spPr>
          <a:xfrm>
            <a:off x="3509472" y="1175289"/>
            <a:ext cx="4948727" cy="707886"/>
          </a:xfrm>
          <a:prstGeom prst="rect">
            <a:avLst/>
          </a:prstGeom>
          <a:noFill/>
        </p:spPr>
        <p:txBody>
          <a:bodyPr wrap="square" rtlCol="0">
            <a:spAutoFit/>
          </a:bodyPr>
          <a:lstStyle/>
          <a:p>
            <a:pPr algn="ctr"/>
            <a:r>
              <a:rPr lang="en-US" altLang="zh-CN" sz="4000" b="1" dirty="0" err="1">
                <a:solidFill>
                  <a:srgbClr val="C00000"/>
                </a:solidFill>
                <a:latin typeface="Times New Roman" pitchFamily="18" charset="0"/>
                <a:ea typeface="汉仪白棋体简" panose="02010604000101010101" pitchFamily="2" charset="-122"/>
                <a:cs typeface="Times New Roman" pitchFamily="18" charset="0"/>
              </a:rPr>
              <a:t>Hướng</a:t>
            </a:r>
            <a:r>
              <a:rPr lang="en-US" altLang="zh-CN" sz="4000" b="1" dirty="0">
                <a:solidFill>
                  <a:srgbClr val="C00000"/>
                </a:solidFill>
                <a:latin typeface="Times New Roman" pitchFamily="18" charset="0"/>
                <a:ea typeface="汉仪白棋体简" panose="02010604000101010101" pitchFamily="2" charset="-122"/>
                <a:cs typeface="Times New Roman" pitchFamily="18" charset="0"/>
              </a:rPr>
              <a:t> </a:t>
            </a:r>
            <a:r>
              <a:rPr lang="en-US" altLang="zh-CN" sz="4000" b="1" dirty="0" err="1">
                <a:solidFill>
                  <a:srgbClr val="C00000"/>
                </a:solidFill>
                <a:latin typeface="Times New Roman" pitchFamily="18" charset="0"/>
                <a:ea typeface="汉仪白棋体简" panose="02010604000101010101" pitchFamily="2" charset="-122"/>
                <a:cs typeface="Times New Roman" pitchFamily="18" charset="0"/>
              </a:rPr>
              <a:t>dẫn</a:t>
            </a:r>
            <a:r>
              <a:rPr lang="en-US" altLang="zh-CN" sz="4000" b="1" dirty="0">
                <a:solidFill>
                  <a:srgbClr val="C00000"/>
                </a:solidFill>
                <a:latin typeface="Times New Roman" pitchFamily="18" charset="0"/>
                <a:ea typeface="汉仪白棋体简" panose="02010604000101010101" pitchFamily="2" charset="-122"/>
                <a:cs typeface="Times New Roman" pitchFamily="18" charset="0"/>
              </a:rPr>
              <a:t> </a:t>
            </a:r>
            <a:r>
              <a:rPr lang="en-US" altLang="zh-CN" sz="4000" b="1" dirty="0" err="1">
                <a:solidFill>
                  <a:srgbClr val="C00000"/>
                </a:solidFill>
                <a:latin typeface="Times New Roman" pitchFamily="18" charset="0"/>
                <a:ea typeface="汉仪白棋体简" panose="02010604000101010101" pitchFamily="2" charset="-122"/>
                <a:cs typeface="Times New Roman" pitchFamily="18" charset="0"/>
              </a:rPr>
              <a:t>tự</a:t>
            </a:r>
            <a:r>
              <a:rPr lang="en-US" altLang="zh-CN" sz="4000" b="1" dirty="0">
                <a:solidFill>
                  <a:srgbClr val="C00000"/>
                </a:solidFill>
                <a:latin typeface="Times New Roman" pitchFamily="18" charset="0"/>
                <a:ea typeface="汉仪白棋体简" panose="02010604000101010101" pitchFamily="2" charset="-122"/>
                <a:cs typeface="Times New Roman" pitchFamily="18" charset="0"/>
              </a:rPr>
              <a:t> </a:t>
            </a:r>
            <a:r>
              <a:rPr lang="en-US" altLang="zh-CN" sz="4000" b="1" dirty="0" err="1">
                <a:solidFill>
                  <a:srgbClr val="C00000"/>
                </a:solidFill>
                <a:latin typeface="Times New Roman" pitchFamily="18" charset="0"/>
                <a:ea typeface="汉仪白棋体简" panose="02010604000101010101" pitchFamily="2" charset="-122"/>
                <a:cs typeface="Times New Roman" pitchFamily="18" charset="0"/>
              </a:rPr>
              <a:t>học</a:t>
            </a:r>
            <a:endParaRPr lang="zh-CN" altLang="en-US" sz="4000" b="1" dirty="0">
              <a:solidFill>
                <a:srgbClr val="C00000"/>
              </a:solidFill>
              <a:latin typeface="Times New Roman" pitchFamily="18" charset="0"/>
              <a:ea typeface="汉仪白棋体简" panose="02010604000101010101" pitchFamily="2" charset="-122"/>
              <a:cs typeface="Times New Roman" pitchFamily="18" charset="0"/>
            </a:endParaRPr>
          </a:p>
        </p:txBody>
      </p:sp>
      <p:sp>
        <p:nvSpPr>
          <p:cNvPr id="7" name="TextBox 6"/>
          <p:cNvSpPr txBox="1"/>
          <p:nvPr/>
        </p:nvSpPr>
        <p:spPr>
          <a:xfrm>
            <a:off x="1451200" y="2579428"/>
            <a:ext cx="9424055" cy="646331"/>
          </a:xfrm>
          <a:prstGeom prst="rect">
            <a:avLst/>
          </a:prstGeom>
          <a:noFill/>
        </p:spPr>
        <p:txBody>
          <a:bodyPr wrap="none" rtlCol="0">
            <a:spAutoFit/>
          </a:bodyPr>
          <a:lstStyle/>
          <a:p>
            <a:pPr>
              <a:buFont typeface="Wingdings" pitchFamily="2" charset="2"/>
              <a:buChar char="v"/>
            </a:pP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Vẽ</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đồ</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tư</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duy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tổng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 </a:t>
            </a:r>
            <a:r>
              <a:rPr lang="en-US" sz="3600" b="1" dirty="0" err="1">
                <a:latin typeface="Times New Roman" pitchFamily="18" charset="0"/>
                <a:cs typeface="Times New Roman" pitchFamily="18" charset="0"/>
              </a:rPr>
              <a:t>Lấy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ví</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dụ</a:t>
            </a:r>
            <a:endParaRPr lang="en-US" sz="3600" b="1" dirty="0">
              <a:latin typeface="Times New Roman" pitchFamily="18" charset="0"/>
              <a:cs typeface="Times New Roman" pitchFamily="18" charset="0"/>
            </a:endParaRPr>
          </a:p>
        </p:txBody>
      </p:sp>
      <p:sp>
        <p:nvSpPr>
          <p:cNvPr id="8" name="TextBox 7"/>
          <p:cNvSpPr txBox="1"/>
          <p:nvPr/>
        </p:nvSpPr>
        <p:spPr>
          <a:xfrm>
            <a:off x="3509472" y="3700822"/>
            <a:ext cx="8682528" cy="1200329"/>
          </a:xfrm>
          <a:prstGeom prst="rect">
            <a:avLst/>
          </a:prstGeom>
          <a:noFill/>
        </p:spPr>
        <p:txBody>
          <a:bodyPr wrap="square" rtlCol="0">
            <a:spAutoFit/>
          </a:bodyPr>
          <a:lstStyle/>
          <a:p>
            <a:pPr>
              <a:buFont typeface="Wingdings" pitchFamily="2" charset="2"/>
              <a:buChar char="v"/>
            </a:pP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Hoàn</a:t>
            </a:r>
            <a:r>
              <a:rPr lang="en-US" sz="3600" b="1" dirty="0">
                <a:latin typeface="Times New Roman" pitchFamily="18" charset="0"/>
                <a:cs typeface="Times New Roman" pitchFamily="18" charset="0"/>
              </a:rPr>
              <a:t> </a:t>
            </a:r>
            <a:r>
              <a:rPr lang="en-US" sz="3600" b="1" err="1">
                <a:latin typeface="Times New Roman" pitchFamily="18" charset="0"/>
                <a:cs typeface="Times New Roman" pitchFamily="18" charset="0"/>
              </a:rPr>
              <a:t>thiện</a:t>
            </a:r>
            <a:r>
              <a:rPr lang="en-US" sz="3600" b="1">
                <a:latin typeface="Times New Roman" pitchFamily="18" charset="0"/>
                <a:cs typeface="Times New Roman" pitchFamily="18" charset="0"/>
              </a:rPr>
              <a:t> các bài tập 3, 4 SGK/45</a:t>
            </a:r>
          </a:p>
          <a:p>
            <a:r>
              <a:rPr lang="en-US" sz="3600" b="1">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vở</a:t>
            </a:r>
            <a:endParaRPr lang="en-US" sz="3600" b="1" dirty="0">
              <a:latin typeface="Times New Roman" pitchFamily="18" charset="0"/>
              <a:cs typeface="Times New Roman" pitchFamily="18" charset="0"/>
            </a:endParaRPr>
          </a:p>
        </p:txBody>
      </p:sp>
      <p:sp>
        <p:nvSpPr>
          <p:cNvPr id="9" name="TextBox 8"/>
          <p:cNvSpPr txBox="1"/>
          <p:nvPr/>
        </p:nvSpPr>
        <p:spPr>
          <a:xfrm>
            <a:off x="5013013" y="4822212"/>
            <a:ext cx="5686841" cy="646331"/>
          </a:xfrm>
          <a:prstGeom prst="rect">
            <a:avLst/>
          </a:prstGeom>
          <a:noFill/>
        </p:spPr>
        <p:txBody>
          <a:bodyPr wrap="square" rtlCol="0">
            <a:spAutoFit/>
          </a:bodyPr>
          <a:lstStyle/>
          <a:p>
            <a:pPr>
              <a:buFont typeface="Wingdings" pitchFamily="2" charset="2"/>
              <a:buChar char="v"/>
            </a:pPr>
            <a:r>
              <a:rPr lang="en-US" sz="3600" b="1" dirty="0">
                <a:latin typeface="Times New Roman" pitchFamily="18" charset="0"/>
                <a:cs typeface="Times New Roman" pitchFamily="18" charset="0"/>
              </a:rPr>
              <a:t> Soạn bài</a:t>
            </a:r>
            <a:r>
              <a:rPr lang="en-US" sz="3600" b="1">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Câu trần thuật</a:t>
            </a:r>
            <a:endParaRPr lang="en-US" sz="3600" b="1" i="1" dirty="0">
              <a:solidFill>
                <a:srgbClr val="FF0000"/>
              </a:solidFill>
              <a:latin typeface="Times New Roman" pitchFamily="18" charset="0"/>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from="(-#ppt_w/2)" to="(#ppt_x)" calcmode="lin" valueType="num">
                                      <p:cBhvr>
                                        <p:cTn id="26" dur="600" fill="hold">
                                          <p:stCondLst>
                                            <p:cond delay="0"/>
                                          </p:stCondLst>
                                        </p:cTn>
                                        <p:tgtEl>
                                          <p:spTgt spid="7"/>
                                        </p:tgtEl>
                                        <p:attrNameLst>
                                          <p:attrName>ppt_x</p:attrName>
                                        </p:attrNameLst>
                                      </p:cBhvr>
                                    </p:anim>
                                    <p:anim from="0" to="-1.0" calcmode="lin" valueType="num">
                                      <p:cBhvr>
                                        <p:cTn id="27" dur="200" decel="50000" autoRev="1" fill="hold">
                                          <p:stCondLst>
                                            <p:cond delay="600"/>
                                          </p:stCondLst>
                                        </p:cTn>
                                        <p:tgtEl>
                                          <p:spTgt spid="7"/>
                                        </p:tgtEl>
                                        <p:attrNameLst>
                                          <p:attrName>xshear</p:attrName>
                                        </p:attrNameLst>
                                      </p:cBhvr>
                                    </p:anim>
                                    <p:animScale>
                                      <p:cBhvr>
                                        <p:cTn id="28" dur="200" decel="100000" autoRev="1" fill="hold">
                                          <p:stCondLst>
                                            <p:cond delay="600"/>
                                          </p:stCondLst>
                                        </p:cTn>
                                        <p:tgtEl>
                                          <p:spTgt spid="7"/>
                                        </p:tgtEl>
                                      </p:cBhvr>
                                      <p:from x="100000" y="100000"/>
                                      <p:to x="80000" y="100000"/>
                                    </p:animScale>
                                    <p:anim by="(#ppt_h/3+#ppt_w*0.1)" calcmode="lin" valueType="num">
                                      <p:cBhvr additive="sum">
                                        <p:cTn id="29" dur="200" decel="100000" autoRev="1" fill="hold">
                                          <p:stCondLst>
                                            <p:cond delay="600"/>
                                          </p:stCondLst>
                                        </p:cTn>
                                        <p:tgtEl>
                                          <p:spTgt spid="7"/>
                                        </p:tgtEl>
                                        <p:attrNameLst>
                                          <p:attrName>ppt_x</p:attrName>
                                        </p:attrNameLst>
                                      </p:cBhvr>
                                    </p:anim>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from="(-#ppt_w/2)" to="(#ppt_x)" calcmode="lin" valueType="num">
                                      <p:cBhvr>
                                        <p:cTn id="34" dur="600" fill="hold">
                                          <p:stCondLst>
                                            <p:cond delay="0"/>
                                          </p:stCondLst>
                                        </p:cTn>
                                        <p:tgtEl>
                                          <p:spTgt spid="8"/>
                                        </p:tgtEl>
                                        <p:attrNameLst>
                                          <p:attrName>ppt_x</p:attrName>
                                        </p:attrNameLst>
                                      </p:cBhvr>
                                    </p:anim>
                                    <p:anim from="0" to="-1.0" calcmode="lin" valueType="num">
                                      <p:cBhvr>
                                        <p:cTn id="35" dur="200" decel="50000" autoRev="1" fill="hold">
                                          <p:stCondLst>
                                            <p:cond delay="600"/>
                                          </p:stCondLst>
                                        </p:cTn>
                                        <p:tgtEl>
                                          <p:spTgt spid="8"/>
                                        </p:tgtEl>
                                        <p:attrNameLst>
                                          <p:attrName>xshear</p:attrName>
                                        </p:attrNameLst>
                                      </p:cBhvr>
                                    </p:anim>
                                    <p:animScale>
                                      <p:cBhvr>
                                        <p:cTn id="36" dur="200" decel="100000" autoRev="1" fill="hold">
                                          <p:stCondLst>
                                            <p:cond delay="600"/>
                                          </p:stCondLst>
                                        </p:cTn>
                                        <p:tgtEl>
                                          <p:spTgt spid="8"/>
                                        </p:tgtEl>
                                      </p:cBhvr>
                                      <p:from x="100000" y="100000"/>
                                      <p:to x="80000" y="100000"/>
                                    </p:animScale>
                                    <p:anim by="(#ppt_h/3+#ppt_w*0.1)" calcmode="lin" valueType="num">
                                      <p:cBhvr additive="sum">
                                        <p:cTn id="37" dur="200" decel="100000" autoRev="1" fill="hold">
                                          <p:stCondLst>
                                            <p:cond delay="600"/>
                                          </p:stCondLst>
                                        </p:cTn>
                                        <p:tgtEl>
                                          <p:spTgt spid="8"/>
                                        </p:tgtEl>
                                        <p:attrNameLst>
                                          <p:attrName>ppt_x</p:attrName>
                                        </p:attrNameLst>
                                      </p:cBhvr>
                                    </p:anim>
                                  </p:childTnLst>
                                </p:cTn>
                              </p:par>
                            </p:childTnLst>
                          </p:cTn>
                        </p:par>
                      </p:childTnLst>
                    </p:cTn>
                  </p:par>
                  <p:par>
                    <p:cTn id="38" fill="hold">
                      <p:stCondLst>
                        <p:cond delay="indefinite"/>
                      </p:stCondLst>
                      <p:childTnLst>
                        <p:par>
                          <p:cTn id="39" fill="hold">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from="(-#ppt_w/2)" to="(#ppt_x)" calcmode="lin" valueType="num">
                                      <p:cBhvr>
                                        <p:cTn id="42" dur="600" fill="hold">
                                          <p:stCondLst>
                                            <p:cond delay="0"/>
                                          </p:stCondLst>
                                        </p:cTn>
                                        <p:tgtEl>
                                          <p:spTgt spid="9"/>
                                        </p:tgtEl>
                                        <p:attrNameLst>
                                          <p:attrName>ppt_x</p:attrName>
                                        </p:attrNameLst>
                                      </p:cBhvr>
                                    </p:anim>
                                    <p:anim from="0" to="-1.0" calcmode="lin" valueType="num">
                                      <p:cBhvr>
                                        <p:cTn id="43" dur="200" decel="50000" autoRev="1" fill="hold">
                                          <p:stCondLst>
                                            <p:cond delay="600"/>
                                          </p:stCondLst>
                                        </p:cTn>
                                        <p:tgtEl>
                                          <p:spTgt spid="9"/>
                                        </p:tgtEl>
                                        <p:attrNameLst>
                                          <p:attrName>xshear</p:attrName>
                                        </p:attrNameLst>
                                      </p:cBhvr>
                                    </p:anim>
                                    <p:animScale>
                                      <p:cBhvr>
                                        <p:cTn id="44" dur="200" decel="100000" autoRev="1" fill="hold">
                                          <p:stCondLst>
                                            <p:cond delay="600"/>
                                          </p:stCondLst>
                                        </p:cTn>
                                        <p:tgtEl>
                                          <p:spTgt spid="9"/>
                                        </p:tgtEl>
                                      </p:cBhvr>
                                      <p:from x="100000" y="100000"/>
                                      <p:to x="80000" y="100000"/>
                                    </p:animScale>
                                    <p:anim by="(#ppt_h/3+#ppt_w*0.1)" calcmode="lin" valueType="num">
                                      <p:cBhvr additive="sum">
                                        <p:cTn id="45"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217" y="-182880"/>
            <a:ext cx="12341971" cy="4300024"/>
          </a:xfrm>
          <a:prstGeom prst="rect">
            <a:avLst/>
          </a:prstGeom>
          <a:solidFill>
            <a:srgbClr val="45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3"/>
          <a:stretch>
            <a:fillRect/>
          </a:stretch>
        </p:blipFill>
        <p:spPr>
          <a:xfrm>
            <a:off x="-79217" y="672492"/>
            <a:ext cx="12331386" cy="3451511"/>
          </a:xfrm>
          <a:prstGeom prst="rect">
            <a:avLst/>
          </a:prstGeom>
        </p:spPr>
      </p:pic>
      <p:sp>
        <p:nvSpPr>
          <p:cNvPr id="476" name="椭圆 475"/>
          <p:cNvSpPr/>
          <p:nvPr/>
        </p:nvSpPr>
        <p:spPr>
          <a:xfrm>
            <a:off x="5234045" y="3540837"/>
            <a:ext cx="1150497" cy="115049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5" name="图片 474"/>
          <p:cNvPicPr>
            <a:picLocks noChangeAspect="1"/>
          </p:cNvPicPr>
          <p:nvPr/>
        </p:nvPicPr>
        <p:blipFill>
          <a:blip r:embed="rId4"/>
          <a:stretch>
            <a:fillRect/>
          </a:stretch>
        </p:blipFill>
        <p:spPr>
          <a:xfrm>
            <a:off x="5427363" y="3774997"/>
            <a:ext cx="821284" cy="738842"/>
          </a:xfrm>
          <a:prstGeom prst="rect">
            <a:avLst/>
          </a:prstGeom>
        </p:spPr>
      </p:pic>
      <p:sp>
        <p:nvSpPr>
          <p:cNvPr id="9" name="TextBox 12"/>
          <p:cNvSpPr txBox="1"/>
          <p:nvPr/>
        </p:nvSpPr>
        <p:spPr>
          <a:xfrm>
            <a:off x="0" y="4788642"/>
            <a:ext cx="12252169" cy="1123380"/>
          </a:xfrm>
          <a:prstGeom prst="rect">
            <a:avLst/>
          </a:prstGeom>
          <a:noFill/>
        </p:spPr>
        <p:txBody>
          <a:bodyPr wrap="square" lIns="121917" tIns="60958" rIns="121917" bIns="60958" rtlCol="0">
            <a:spAutoFit/>
          </a:bodyPr>
          <a:lstStyle/>
          <a:p>
            <a:pPr algn="ctr">
              <a:buFontTx/>
              <a:buNone/>
            </a:pPr>
            <a:r>
              <a:rPr lang="en-US" sz="6500" b="1" dirty="0" err="1">
                <a:solidFill>
                  <a:srgbClr val="FF0000"/>
                </a:solidFill>
                <a:latin typeface="Times New Roman" panose="02020603050405020304" pitchFamily="18" charset="0"/>
                <a:cs typeface="Times New Roman" panose="02020603050405020304" pitchFamily="18" charset="0"/>
              </a:rPr>
              <a:t>Tạm</a:t>
            </a:r>
            <a:r>
              <a:rPr lang="en-US" sz="6500" b="1" dirty="0">
                <a:solidFill>
                  <a:srgbClr val="FF0000"/>
                </a:solidFill>
                <a:latin typeface="Times New Roman" panose="02020603050405020304" pitchFamily="18" charset="0"/>
                <a:cs typeface="Times New Roman" panose="02020603050405020304" pitchFamily="18" charset="0"/>
              </a:rPr>
              <a:t> </a:t>
            </a:r>
            <a:r>
              <a:rPr lang="en-US" sz="6500" b="1" dirty="0" err="1">
                <a:solidFill>
                  <a:srgbClr val="FF0000"/>
                </a:solidFill>
                <a:latin typeface="Times New Roman" panose="02020603050405020304" pitchFamily="18" charset="0"/>
                <a:cs typeface="Times New Roman" panose="02020603050405020304" pitchFamily="18" charset="0"/>
              </a:rPr>
              <a:t>biệt</a:t>
            </a:r>
            <a:r>
              <a:rPr lang="en-US" sz="6500" b="1" dirty="0">
                <a:solidFill>
                  <a:srgbClr val="FF0000"/>
                </a:solidFill>
                <a:latin typeface="Times New Roman" panose="02020603050405020304" pitchFamily="18" charset="0"/>
                <a:cs typeface="Times New Roman" panose="02020603050405020304" pitchFamily="18" charset="0"/>
              </a:rPr>
              <a:t> </a:t>
            </a:r>
            <a:r>
              <a:rPr lang="en-US" sz="6500" b="1" dirty="0" err="1">
                <a:solidFill>
                  <a:srgbClr val="FF0000"/>
                </a:solidFill>
                <a:latin typeface="Times New Roman" panose="02020603050405020304" pitchFamily="18" charset="0"/>
                <a:cs typeface="Times New Roman" panose="02020603050405020304" pitchFamily="18" charset="0"/>
              </a:rPr>
              <a:t>các</a:t>
            </a:r>
            <a:r>
              <a:rPr lang="en-US" sz="6500" b="1" dirty="0">
                <a:solidFill>
                  <a:srgbClr val="FF0000"/>
                </a:solidFill>
                <a:latin typeface="Times New Roman" panose="02020603050405020304" pitchFamily="18" charset="0"/>
                <a:cs typeface="Times New Roman" panose="02020603050405020304" pitchFamily="18" charset="0"/>
              </a:rPr>
              <a:t> </a:t>
            </a:r>
            <a:r>
              <a:rPr lang="en-US" sz="6500" b="1" dirty="0" err="1">
                <a:solidFill>
                  <a:srgbClr val="FF0000"/>
                </a:solidFill>
                <a:latin typeface="Times New Roman" panose="02020603050405020304" pitchFamily="18" charset="0"/>
                <a:cs typeface="Times New Roman" panose="02020603050405020304" pitchFamily="18" charset="0"/>
              </a:rPr>
              <a:t>em</a:t>
            </a:r>
            <a:r>
              <a:rPr lang="en-US" sz="65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00902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2"/>
          <p:cNvSpPr txBox="1">
            <a:spLocks noGrp="1"/>
          </p:cNvSpPr>
          <p:nvPr>
            <p:ph type="body" idx="1"/>
          </p:nvPr>
        </p:nvSpPr>
        <p:spPr>
          <a:xfrm>
            <a:off x="381000" y="1249024"/>
            <a:ext cx="5257800" cy="452596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3600"/>
              <a:buNone/>
            </a:pPr>
            <a:r>
              <a:rPr lang="en-US" sz="3600">
                <a:latin typeface="Times New Roman"/>
                <a:ea typeface="Times New Roman"/>
                <a:cs typeface="Times New Roman"/>
                <a:sym typeface="Times New Roman"/>
              </a:rPr>
              <a:t>  </a:t>
            </a:r>
            <a:r>
              <a:rPr lang="en-US" sz="3600" b="1">
                <a:solidFill>
                  <a:srgbClr val="C00000"/>
                </a:solidFill>
                <a:latin typeface="Times New Roman"/>
                <a:ea typeface="Times New Roman"/>
                <a:cs typeface="Times New Roman"/>
                <a:sym typeface="Times New Roman"/>
              </a:rPr>
              <a:t>Bài tập về nhà:</a:t>
            </a:r>
          </a:p>
          <a:p>
            <a:pPr marL="0" lvl="0" indent="0" algn="just" rtl="0">
              <a:spcBef>
                <a:spcPts val="0"/>
              </a:spcBef>
              <a:spcAft>
                <a:spcPts val="0"/>
              </a:spcAft>
              <a:buClr>
                <a:schemeClr val="dk1"/>
              </a:buClr>
              <a:buSzPts val="3600"/>
              <a:buNone/>
            </a:pPr>
            <a:r>
              <a:rPr lang="en-US" sz="3600">
                <a:latin typeface="Times New Roman"/>
                <a:ea typeface="Times New Roman"/>
                <a:cs typeface="Times New Roman"/>
                <a:sym typeface="Times New Roman"/>
              </a:rPr>
              <a:t> Em hãy xây dựng một đoạn văn ngắn từ 5 – 7 câu hoặc một đoạn hội thoại với chủ đề: bảo vệ môi trường sống (trong đoạn có sử dụng một câu cầu khiến – gạch chân, chỉ rõ).</a:t>
            </a:r>
            <a:endParaRPr sz="3600">
              <a:latin typeface="Times New Roman"/>
              <a:ea typeface="Times New Roman"/>
              <a:cs typeface="Times New Roman"/>
              <a:sym typeface="Times New Roman"/>
            </a:endParaRPr>
          </a:p>
        </p:txBody>
      </p:sp>
      <p:pic>
        <p:nvPicPr>
          <p:cNvPr id="296" name="Google Shape;296;p22"/>
          <p:cNvPicPr preferRelativeResize="0"/>
          <p:nvPr/>
        </p:nvPicPr>
        <p:blipFill rotWithShape="1">
          <a:blip r:embed="rId3">
            <a:alphaModFix/>
          </a:blip>
          <a:srcRect/>
          <a:stretch/>
        </p:blipFill>
        <p:spPr>
          <a:xfrm>
            <a:off x="5943600" y="1295400"/>
            <a:ext cx="5715000" cy="44958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spTree>
    <p:extLst>
      <p:ext uri="{BB962C8B-B14F-4D97-AF65-F5344CB8AC3E}">
        <p14:creationId xmlns:p14="http://schemas.microsoft.com/office/powerpoint/2010/main" val="1387751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3"/>
          <p:cNvSpPr txBox="1">
            <a:spLocks noGrp="1"/>
          </p:cNvSpPr>
          <p:nvPr>
            <p:ph type="title"/>
          </p:nvPr>
        </p:nvSpPr>
        <p:spPr>
          <a:xfrm>
            <a:off x="914400" y="533400"/>
            <a:ext cx="10972800" cy="5257800"/>
          </a:xfrm>
          <a:prstGeom prst="rect">
            <a:avLst/>
          </a:prstGeom>
          <a:noFill/>
          <a:ln>
            <a:noFill/>
          </a:ln>
        </p:spPr>
        <p:txBody>
          <a:bodyPr spcFirstLastPara="1" wrap="square" lIns="91425" tIns="45700" rIns="91425" bIns="45700" anchor="ctr" anchorCtr="0">
            <a:noAutofit/>
          </a:bodyPr>
          <a:lstStyle/>
          <a:p>
            <a:pPr marL="0" lvl="0" indent="0" algn="just" rtl="0">
              <a:spcBef>
                <a:spcPts val="0"/>
              </a:spcBef>
              <a:spcAft>
                <a:spcPts val="0"/>
              </a:spcAft>
              <a:buClr>
                <a:schemeClr val="dk1"/>
              </a:buClr>
              <a:buSzPts val="3200"/>
              <a:buFont typeface="Times New Roman"/>
              <a:buNone/>
            </a:pPr>
            <a:r>
              <a:rPr lang="en-US" sz="3200">
                <a:latin typeface="Times New Roman"/>
                <a:ea typeface="Times New Roman"/>
                <a:cs typeface="Times New Roman"/>
                <a:sym typeface="Times New Roman"/>
              </a:rPr>
              <a:t>	Mẹ trái đất đang kêu cứu và cũng đồng thời giận dữ, giáng tai ương xuống loài người. Bạn ơi, hãy chung tay cùng với cộng đồng để cứu lấy Trái Đất. Chỉ cần từ những việc nhỏ như không vứt rác bừa bãi, dùng phương tiện công cộng mỗi ngày, hay xa hơn nữa là sáng tạo những công cụ thân thiện với môi trường, ngăn chặn những hành vi phá hoại môi trường. Bạn đừng mong chờ một điều kì diệu sẽ giúp nhân loại, sẽ chẳng có Nữ Oa hay ai đó có sức mạnh siêu nhiên. Con người gây ra thì phải hứng chịu và tự giải quyết. Ngay từ hôm nay hãy tích cực trở thành một thành viên tốt cứu giúp hành tinh chúng ta, cứu lấy cuộc sống của</a:t>
            </a:r>
            <a:endParaRPr sz="3200" i="1">
              <a:latin typeface="Times New Roman"/>
              <a:ea typeface="Times New Roman"/>
              <a:cs typeface="Times New Roman"/>
              <a:sym typeface="Times New Roman"/>
            </a:endParaRPr>
          </a:p>
        </p:txBody>
      </p:sp>
      <p:sp>
        <p:nvSpPr>
          <p:cNvPr id="302" name="Google Shape;302;p23"/>
          <p:cNvSpPr txBox="1"/>
          <p:nvPr/>
        </p:nvSpPr>
        <p:spPr>
          <a:xfrm>
            <a:off x="1143000" y="164068"/>
            <a:ext cx="7315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C00000"/>
                </a:solidFill>
                <a:latin typeface="Times New Roman"/>
                <a:ea typeface="Times New Roman"/>
                <a:cs typeface="Times New Roman"/>
                <a:sym typeface="Times New Roman"/>
              </a:rPr>
              <a:t>Đoạn văn tham khảo:</a:t>
            </a:r>
            <a:endParaRPr sz="3200" b="1" i="1">
              <a:solidFill>
                <a:srgbClr val="C00000"/>
              </a:solidFill>
              <a:latin typeface="Times New Roman"/>
              <a:ea typeface="Times New Roman"/>
              <a:cs typeface="Times New Roman"/>
              <a:sym typeface="Times New Roman"/>
            </a:endParaRPr>
          </a:p>
        </p:txBody>
      </p:sp>
      <p:sp>
        <p:nvSpPr>
          <p:cNvPr id="303" name="Google Shape;303;p23"/>
          <p:cNvSpPr txBox="1"/>
          <p:nvPr/>
        </p:nvSpPr>
        <p:spPr>
          <a:xfrm>
            <a:off x="914400" y="5580900"/>
            <a:ext cx="108966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chính bản thân mình.</a:t>
            </a:r>
            <a:endParaRPr/>
          </a:p>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a:t>
            </a:r>
            <a:r>
              <a:rPr lang="en-US" sz="3200" i="1">
                <a:solidFill>
                  <a:schemeClr val="dk1"/>
                </a:solidFill>
                <a:latin typeface="Times New Roman"/>
                <a:ea typeface="Times New Roman"/>
                <a:cs typeface="Times New Roman"/>
                <a:sym typeface="Times New Roman"/>
              </a:rPr>
              <a:t>(Học sinh : Hoàng Hạnh Chi, Hà Nội.)</a:t>
            </a:r>
            <a:endParaRPr sz="3200" i="1">
              <a:solidFill>
                <a:schemeClr val="dk1"/>
              </a:solidFill>
              <a:latin typeface="Times New Roman"/>
              <a:ea typeface="Times New Roman"/>
              <a:cs typeface="Times New Roman"/>
              <a:sym typeface="Times New Roman"/>
            </a:endParaRPr>
          </a:p>
        </p:txBody>
      </p:sp>
      <p:cxnSp>
        <p:nvCxnSpPr>
          <p:cNvPr id="304" name="Google Shape;304;p23"/>
          <p:cNvCxnSpPr/>
          <p:nvPr/>
        </p:nvCxnSpPr>
        <p:spPr>
          <a:xfrm>
            <a:off x="5638800" y="1847850"/>
            <a:ext cx="60960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05" name="Google Shape;305;p23"/>
          <p:cNvCxnSpPr/>
          <p:nvPr/>
        </p:nvCxnSpPr>
        <p:spPr>
          <a:xfrm>
            <a:off x="990600" y="2209800"/>
            <a:ext cx="41910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06" name="Google Shape;306;p23"/>
          <p:cNvCxnSpPr/>
          <p:nvPr/>
        </p:nvCxnSpPr>
        <p:spPr>
          <a:xfrm>
            <a:off x="9105900" y="3600450"/>
            <a:ext cx="26289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07" name="Google Shape;307;p23"/>
          <p:cNvCxnSpPr/>
          <p:nvPr/>
        </p:nvCxnSpPr>
        <p:spPr>
          <a:xfrm>
            <a:off x="1066800" y="3981450"/>
            <a:ext cx="107442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08" name="Google Shape;308;p23"/>
          <p:cNvCxnSpPr/>
          <p:nvPr/>
        </p:nvCxnSpPr>
        <p:spPr>
          <a:xfrm>
            <a:off x="990600" y="4438650"/>
            <a:ext cx="44958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09" name="Google Shape;309;p23"/>
          <p:cNvCxnSpPr/>
          <p:nvPr/>
        </p:nvCxnSpPr>
        <p:spPr>
          <a:xfrm>
            <a:off x="4038600" y="4895850"/>
            <a:ext cx="76962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10" name="Google Shape;310;p23"/>
          <p:cNvCxnSpPr/>
          <p:nvPr/>
        </p:nvCxnSpPr>
        <p:spPr>
          <a:xfrm rot="10800000" flipH="1">
            <a:off x="1009650" y="5328108"/>
            <a:ext cx="10591800" cy="35713"/>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11" name="Google Shape;311;p23"/>
          <p:cNvCxnSpPr/>
          <p:nvPr/>
        </p:nvCxnSpPr>
        <p:spPr>
          <a:xfrm>
            <a:off x="990600" y="6096000"/>
            <a:ext cx="33528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191378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childTnLst>
                                </p:cTn>
                              </p:par>
                              <p:par>
                                <p:cTn id="8" presetID="10" presetClass="entr" presetSubtype="0" fill="hold" nodeType="withEffect">
                                  <p:stCondLst>
                                    <p:cond delay="0"/>
                                  </p:stCondLst>
                                  <p:childTnLst>
                                    <p:set>
                                      <p:cBhvr>
                                        <p:cTn id="9" dur="1" fill="hold">
                                          <p:stCondLst>
                                            <p:cond delay="0"/>
                                          </p:stCondLst>
                                        </p:cTn>
                                        <p:tgtEl>
                                          <p:spTgt spid="305"/>
                                        </p:tgtEl>
                                        <p:attrNameLst>
                                          <p:attrName>style.visibility</p:attrName>
                                        </p:attrNameLst>
                                      </p:cBhvr>
                                      <p:to>
                                        <p:strVal val="visible"/>
                                      </p:to>
                                    </p:set>
                                    <p:animEffect transition="in" filter="fade">
                                      <p:cBhvr>
                                        <p:cTn id="10" dur="1000"/>
                                        <p:tgtEl>
                                          <p:spTgt spid="30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6"/>
                                        </p:tgtEl>
                                        <p:attrNameLst>
                                          <p:attrName>style.visibility</p:attrName>
                                        </p:attrNameLst>
                                      </p:cBhvr>
                                      <p:to>
                                        <p:strVal val="visible"/>
                                      </p:to>
                                    </p:set>
                                    <p:animEffect transition="in" filter="fade">
                                      <p:cBhvr>
                                        <p:cTn id="15" dur="1000"/>
                                        <p:tgtEl>
                                          <p:spTgt spid="306"/>
                                        </p:tgtEl>
                                      </p:cBhvr>
                                    </p:animEffect>
                                  </p:childTnLst>
                                </p:cTn>
                              </p:par>
                              <p:par>
                                <p:cTn id="16" presetID="10" presetClass="entr" presetSubtype="0" fill="hold" nodeType="withEffect">
                                  <p:stCondLst>
                                    <p:cond delay="0"/>
                                  </p:stCondLst>
                                  <p:childTnLst>
                                    <p:set>
                                      <p:cBhvr>
                                        <p:cTn id="17" dur="1" fill="hold">
                                          <p:stCondLst>
                                            <p:cond delay="0"/>
                                          </p:stCondLst>
                                        </p:cTn>
                                        <p:tgtEl>
                                          <p:spTgt spid="307"/>
                                        </p:tgtEl>
                                        <p:attrNameLst>
                                          <p:attrName>style.visibility</p:attrName>
                                        </p:attrNameLst>
                                      </p:cBhvr>
                                      <p:to>
                                        <p:strVal val="visible"/>
                                      </p:to>
                                    </p:set>
                                    <p:animEffect transition="in" filter="fade">
                                      <p:cBhvr>
                                        <p:cTn id="18" dur="1000"/>
                                        <p:tgtEl>
                                          <p:spTgt spid="307"/>
                                        </p:tgtEl>
                                      </p:cBhvr>
                                    </p:animEffect>
                                  </p:childTnLst>
                                </p:cTn>
                              </p:par>
                              <p:par>
                                <p:cTn id="19" presetID="10" presetClass="entr" presetSubtype="0" fill="hold" nodeType="withEffect">
                                  <p:stCondLst>
                                    <p:cond delay="0"/>
                                  </p:stCondLst>
                                  <p:childTnLst>
                                    <p:set>
                                      <p:cBhvr>
                                        <p:cTn id="20" dur="1" fill="hold">
                                          <p:stCondLst>
                                            <p:cond delay="0"/>
                                          </p:stCondLst>
                                        </p:cTn>
                                        <p:tgtEl>
                                          <p:spTgt spid="308"/>
                                        </p:tgtEl>
                                        <p:attrNameLst>
                                          <p:attrName>style.visibility</p:attrName>
                                        </p:attrNameLst>
                                      </p:cBhvr>
                                      <p:to>
                                        <p:strVal val="visible"/>
                                      </p:to>
                                    </p:set>
                                    <p:animEffect transition="in" filter="fade">
                                      <p:cBhvr>
                                        <p:cTn id="21" dur="1000"/>
                                        <p:tgtEl>
                                          <p:spTgt spid="30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Effect transition="in" filter="fade">
                                      <p:cBhvr>
                                        <p:cTn id="26" dur="1000"/>
                                        <p:tgtEl>
                                          <p:spTgt spid="309"/>
                                        </p:tgtEl>
                                      </p:cBhvr>
                                    </p:animEffect>
                                  </p:childTnLst>
                                </p:cTn>
                              </p:par>
                              <p:par>
                                <p:cTn id="27" presetID="10" presetClass="entr" presetSubtype="0" fill="hold" nodeType="withEffect">
                                  <p:stCondLst>
                                    <p:cond delay="0"/>
                                  </p:stCondLst>
                                  <p:childTnLst>
                                    <p:set>
                                      <p:cBhvr>
                                        <p:cTn id="28" dur="1" fill="hold">
                                          <p:stCondLst>
                                            <p:cond delay="0"/>
                                          </p:stCondLst>
                                        </p:cTn>
                                        <p:tgtEl>
                                          <p:spTgt spid="310"/>
                                        </p:tgtEl>
                                        <p:attrNameLst>
                                          <p:attrName>style.visibility</p:attrName>
                                        </p:attrNameLst>
                                      </p:cBhvr>
                                      <p:to>
                                        <p:strVal val="visible"/>
                                      </p:to>
                                    </p:set>
                                    <p:animEffect transition="in" filter="fade">
                                      <p:cBhvr>
                                        <p:cTn id="29" dur="1000"/>
                                        <p:tgtEl>
                                          <p:spTgt spid="310"/>
                                        </p:tgtEl>
                                      </p:cBhvr>
                                    </p:animEffect>
                                  </p:childTnLst>
                                </p:cTn>
                              </p:par>
                              <p:par>
                                <p:cTn id="30" presetID="10" presetClass="entr" presetSubtype="0" fill="hold" nodeType="withEffect">
                                  <p:stCondLst>
                                    <p:cond delay="0"/>
                                  </p:stCondLst>
                                  <p:childTnLst>
                                    <p:set>
                                      <p:cBhvr>
                                        <p:cTn id="31" dur="1" fill="hold">
                                          <p:stCondLst>
                                            <p:cond delay="0"/>
                                          </p:stCondLst>
                                        </p:cTn>
                                        <p:tgtEl>
                                          <p:spTgt spid="311"/>
                                        </p:tgtEl>
                                        <p:attrNameLst>
                                          <p:attrName>style.visibility</p:attrName>
                                        </p:attrNameLst>
                                      </p:cBhvr>
                                      <p:to>
                                        <p:strVal val="visible"/>
                                      </p:to>
                                    </p:set>
                                    <p:animEffect transition="in" filter="fade">
                                      <p:cBhvr>
                                        <p:cTn id="32"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5c407e3387dca278e382816eec1a0d2"/>
          <p:cNvPicPr>
            <a:picLocks noChangeAspect="1"/>
          </p:cNvPicPr>
          <p:nvPr/>
        </p:nvPicPr>
        <p:blipFill>
          <a:blip r:embed="rId3"/>
          <a:stretch>
            <a:fillRect/>
          </a:stretch>
        </p:blipFill>
        <p:spPr>
          <a:xfrm>
            <a:off x="102870" y="2477770"/>
            <a:ext cx="11986895" cy="4303395"/>
          </a:xfrm>
          <a:prstGeom prst="rect">
            <a:avLst/>
          </a:prstGeom>
        </p:spPr>
      </p:pic>
      <p:pic>
        <p:nvPicPr>
          <p:cNvPr id="3" name="图片 2" descr="5b7e6729cdfb4"/>
          <p:cNvPicPr>
            <a:picLocks noChangeAspect="1"/>
          </p:cNvPicPr>
          <p:nvPr/>
        </p:nvPicPr>
        <p:blipFill>
          <a:blip r:embed="rId4"/>
          <a:stretch>
            <a:fillRect/>
          </a:stretch>
        </p:blipFill>
        <p:spPr>
          <a:xfrm>
            <a:off x="-2319655" y="-2621915"/>
            <a:ext cx="17860645" cy="13013055"/>
          </a:xfrm>
          <a:prstGeom prst="rect">
            <a:avLst/>
          </a:prstGeom>
        </p:spPr>
      </p:pic>
      <p:pic>
        <p:nvPicPr>
          <p:cNvPr id="4" name="图片 3" descr="5b6ce715ee482"/>
          <p:cNvPicPr>
            <a:picLocks noChangeAspect="1"/>
          </p:cNvPicPr>
          <p:nvPr/>
        </p:nvPicPr>
        <p:blipFill>
          <a:blip r:embed="rId5" cstate="print"/>
          <a:stretch>
            <a:fillRect/>
          </a:stretch>
        </p:blipFill>
        <p:spPr>
          <a:xfrm>
            <a:off x="4102100" y="3671570"/>
            <a:ext cx="4408805" cy="3109595"/>
          </a:xfrm>
          <a:prstGeom prst="rect">
            <a:avLst/>
          </a:prstGeom>
        </p:spPr>
      </p:pic>
      <p:pic>
        <p:nvPicPr>
          <p:cNvPr id="5" name="图片 4" descr="6e3e461d6fe4261ffac34bab182ac1ed"/>
          <p:cNvPicPr>
            <a:picLocks noChangeAspect="1"/>
          </p:cNvPicPr>
          <p:nvPr/>
        </p:nvPicPr>
        <p:blipFill>
          <a:blip r:embed="rId6"/>
          <a:stretch>
            <a:fillRect/>
          </a:stretch>
        </p:blipFill>
        <p:spPr>
          <a:xfrm>
            <a:off x="1811020" y="273050"/>
            <a:ext cx="8569960" cy="4753610"/>
          </a:xfrm>
          <a:prstGeom prst="rect">
            <a:avLst/>
          </a:prstGeom>
        </p:spPr>
      </p:pic>
      <p:sp>
        <p:nvSpPr>
          <p:cNvPr id="17" name="文本框 16"/>
          <p:cNvSpPr txBox="1"/>
          <p:nvPr/>
        </p:nvSpPr>
        <p:spPr>
          <a:xfrm>
            <a:off x="2785205" y="1461855"/>
            <a:ext cx="7109422" cy="2123658"/>
          </a:xfrm>
          <a:prstGeom prst="rect">
            <a:avLst/>
          </a:prstGeom>
          <a:noFill/>
        </p:spPr>
        <p:txBody>
          <a:bodyPr wrap="square" rtlCol="0">
            <a:spAutoFit/>
          </a:bodyPr>
          <a:lstStyle/>
          <a:p>
            <a:pPr algn="ctr"/>
            <a:r>
              <a:rPr lang="en-US" altLang="zh-CN" sz="6600" b="1" dirty="0">
                <a:solidFill>
                  <a:srgbClr val="40749F"/>
                </a:solidFill>
                <a:latin typeface="Times New Roman" pitchFamily="18" charset="0"/>
                <a:ea typeface="★儿童字体——迷你简卡通" panose="03000509000000000000" charset="-122"/>
                <a:cs typeface="Times New Roman" pitchFamily="18" charset="0"/>
              </a:rPr>
              <a:t>I. </a:t>
            </a:r>
            <a:r>
              <a:rPr lang="en-US" altLang="zh-CN" sz="6600" b="1" dirty="0" err="1">
                <a:solidFill>
                  <a:srgbClr val="40749F"/>
                </a:solidFill>
                <a:latin typeface="Times New Roman" pitchFamily="18" charset="0"/>
                <a:ea typeface="★儿童字体——迷你简卡通" panose="03000509000000000000" charset="-122"/>
                <a:cs typeface="Times New Roman" pitchFamily="18" charset="0"/>
              </a:rPr>
              <a:t>Đặc</a:t>
            </a:r>
            <a:r>
              <a:rPr lang="en-US" altLang="zh-CN" sz="6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6600" b="1" dirty="0" err="1">
                <a:solidFill>
                  <a:srgbClr val="40749F"/>
                </a:solidFill>
                <a:latin typeface="Times New Roman" pitchFamily="18" charset="0"/>
                <a:ea typeface="★儿童字体——迷你简卡通" panose="03000509000000000000" charset="-122"/>
                <a:cs typeface="Times New Roman" pitchFamily="18" charset="0"/>
              </a:rPr>
              <a:t>điểm</a:t>
            </a:r>
            <a:r>
              <a:rPr lang="en-US" altLang="zh-CN" sz="6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6600" b="1" dirty="0" err="1">
                <a:solidFill>
                  <a:srgbClr val="40749F"/>
                </a:solidFill>
                <a:latin typeface="Times New Roman" pitchFamily="18" charset="0"/>
                <a:ea typeface="★儿童字体——迷你简卡通" panose="03000509000000000000" charset="-122"/>
                <a:cs typeface="Times New Roman" pitchFamily="18" charset="0"/>
              </a:rPr>
              <a:t>hình</a:t>
            </a:r>
            <a:r>
              <a:rPr lang="en-US" altLang="zh-CN" sz="6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6600" b="1" dirty="0" err="1">
                <a:solidFill>
                  <a:srgbClr val="40749F"/>
                </a:solidFill>
                <a:latin typeface="Times New Roman" pitchFamily="18" charset="0"/>
                <a:ea typeface="★儿童字体——迷你简卡通" panose="03000509000000000000" charset="-122"/>
                <a:cs typeface="Times New Roman" pitchFamily="18" charset="0"/>
              </a:rPr>
              <a:t>thức</a:t>
            </a:r>
            <a:r>
              <a:rPr lang="en-US" altLang="zh-CN" sz="6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6600" b="1" dirty="0" err="1">
                <a:solidFill>
                  <a:srgbClr val="40749F"/>
                </a:solidFill>
                <a:latin typeface="Times New Roman" pitchFamily="18" charset="0"/>
                <a:ea typeface="★儿童字体——迷你简卡通" panose="03000509000000000000" charset="-122"/>
                <a:cs typeface="Times New Roman" pitchFamily="18" charset="0"/>
              </a:rPr>
              <a:t>và</a:t>
            </a:r>
            <a:r>
              <a:rPr lang="en-US" altLang="zh-CN" sz="6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6600" b="1" dirty="0" err="1">
                <a:solidFill>
                  <a:srgbClr val="40749F"/>
                </a:solidFill>
                <a:latin typeface="Times New Roman" pitchFamily="18" charset="0"/>
                <a:ea typeface="★儿童字体——迷你简卡通" panose="03000509000000000000" charset="-122"/>
                <a:cs typeface="Times New Roman" pitchFamily="18" charset="0"/>
              </a:rPr>
              <a:t>chức</a:t>
            </a:r>
            <a:r>
              <a:rPr lang="en-US" altLang="zh-CN" sz="66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6600" b="1" dirty="0" err="1">
                <a:solidFill>
                  <a:srgbClr val="40749F"/>
                </a:solidFill>
                <a:latin typeface="Times New Roman" pitchFamily="18" charset="0"/>
                <a:ea typeface="★儿童字体——迷你简卡通" panose="03000509000000000000" charset="-122"/>
                <a:cs typeface="Times New Roman" pitchFamily="18" charset="0"/>
              </a:rPr>
              <a:t>năng</a:t>
            </a:r>
            <a:endParaRPr lang="zh-CN" altLang="en-US" sz="6600" b="1" dirty="0">
              <a:solidFill>
                <a:srgbClr val="40749F"/>
              </a:solidFill>
              <a:latin typeface="Times New Roman" pitchFamily="18" charset="0"/>
              <a:ea typeface="★儿童字体——迷你简卡通" panose="03000509000000000000" charset="-122"/>
              <a:cs typeface="Times New Roman"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36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1" y="1048"/>
            <a:ext cx="12192000" cy="6858000"/>
          </a:xfrm>
          <a:prstGeom prst="rect">
            <a:avLst/>
          </a:prstGeom>
          <a:noFill/>
        </p:spPr>
      </p:pic>
      <p:sp>
        <p:nvSpPr>
          <p:cNvPr id="3" name="Rounded Rectangle 2"/>
          <p:cNvSpPr/>
          <p:nvPr/>
        </p:nvSpPr>
        <p:spPr>
          <a:xfrm>
            <a:off x="464916" y="761463"/>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4" name="Rounded Rectangle 3"/>
          <p:cNvSpPr/>
          <p:nvPr/>
        </p:nvSpPr>
        <p:spPr>
          <a:xfrm>
            <a:off x="4421875" y="1375013"/>
            <a:ext cx="5349924" cy="129653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3"/>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2543034" y="1481626"/>
            <a:ext cx="2606725" cy="1875466"/>
          </a:xfrm>
          <a:prstGeom prst="rect">
            <a:avLst/>
          </a:prstGeom>
        </p:spPr>
      </p:pic>
      <p:sp>
        <p:nvSpPr>
          <p:cNvPr id="6" name="Rectangle 5"/>
          <p:cNvSpPr/>
          <p:nvPr/>
        </p:nvSpPr>
        <p:spPr>
          <a:xfrm>
            <a:off x="5022381" y="1481626"/>
            <a:ext cx="4790357" cy="1077218"/>
          </a:xfrm>
          <a:prstGeom prst="rect">
            <a:avLst/>
          </a:prstGeom>
        </p:spPr>
        <p:txBody>
          <a:bodyPr wrap="square">
            <a:spAutoFit/>
          </a:bodyPr>
          <a:lstStyle/>
          <a:p>
            <a:pPr algn="ctr"/>
            <a:r>
              <a:rPr lang="en-US" sz="3200" dirty="0" err="1">
                <a:solidFill>
                  <a:srgbClr val="FF0000"/>
                </a:solidFill>
                <a:latin typeface="Times New Roman" pitchFamily="18" charset="0"/>
                <a:cs typeface="Times New Roman" pitchFamily="18" charset="0"/>
              </a:rPr>
              <a:t>Thảo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luận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nhóm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bàn</a:t>
            </a:r>
            <a:r>
              <a:rPr lang="en-US" sz="3200" dirty="0">
                <a:solidFill>
                  <a:srgbClr val="FF0000"/>
                </a:solidFill>
                <a:latin typeface="Times New Roman" pitchFamily="18" charset="0"/>
                <a:cs typeface="Times New Roman" pitchFamily="18" charset="0"/>
              </a:rPr>
              <a:t>: </a:t>
            </a:r>
          </a:p>
          <a:p>
            <a:pPr algn="ct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a:t>
            </a:r>
            <a:r>
              <a:rPr lang="en-US" sz="3200" dirty="0">
                <a:latin typeface="Times New Roman" pitchFamily="18" charset="0"/>
                <a:cs typeface="Times New Roman" pitchFamily="18" charset="0"/>
              </a:rPr>
              <a:t> a, b (sgk-tr43)</a:t>
            </a:r>
            <a:endParaRPr lang="vi-VN" sz="3200" dirty="0">
              <a:latin typeface="Times New Roman" pitchFamily="18" charset="0"/>
              <a:cs typeface="Times New Roman" pitchFamily="18" charset="0"/>
            </a:endParaRPr>
          </a:p>
        </p:txBody>
      </p:sp>
      <p:pic>
        <p:nvPicPr>
          <p:cNvPr id="7" name="图片 48"/>
          <p:cNvPicPr>
            <a:picLocks noChangeAspect="1"/>
          </p:cNvPicPr>
          <p:nvPr/>
        </p:nvPicPr>
        <p:blipFill>
          <a:blip r:embed="rId5"/>
          <a:stretch>
            <a:fillRect/>
          </a:stretch>
        </p:blipFill>
        <p:spPr>
          <a:xfrm>
            <a:off x="1326126" y="3468412"/>
            <a:ext cx="829651" cy="791961"/>
          </a:xfrm>
          <a:prstGeom prst="rect">
            <a:avLst/>
          </a:prstGeom>
        </p:spPr>
      </p:pic>
      <p:sp>
        <p:nvSpPr>
          <p:cNvPr id="8" name="Rectangle 7"/>
          <p:cNvSpPr/>
          <p:nvPr/>
        </p:nvSpPr>
        <p:spPr>
          <a:xfrm>
            <a:off x="2495616" y="3572006"/>
            <a:ext cx="8268262" cy="584775"/>
          </a:xfrm>
          <a:prstGeom prst="rect">
            <a:avLst/>
          </a:prstGeom>
        </p:spPr>
        <p:txBody>
          <a:bodyPr wrap="square">
            <a:spAutoFit/>
          </a:bodyPr>
          <a:lstStyle/>
          <a:p>
            <a:pPr algn="just"/>
            <a:r>
              <a:rPr lang="en-US" sz="3200" dirty="0">
                <a:latin typeface="Times New Roman" pitchFamily="18" charset="0"/>
                <a:cs typeface="Times New Roman" pitchFamily="18" charset="0"/>
              </a:rPr>
              <a:t>Tìm câu cảm thán?</a:t>
            </a:r>
            <a:endParaRPr lang="vi-VN" sz="3200" dirty="0">
              <a:latin typeface="Times New Roman" pitchFamily="18" charset="0"/>
              <a:cs typeface="Times New Roman" pitchFamily="18" charset="0"/>
            </a:endParaRPr>
          </a:p>
        </p:txBody>
      </p:sp>
      <p:pic>
        <p:nvPicPr>
          <p:cNvPr id="9" name="图片 48"/>
          <p:cNvPicPr>
            <a:picLocks noChangeAspect="1"/>
          </p:cNvPicPr>
          <p:nvPr/>
        </p:nvPicPr>
        <p:blipFill>
          <a:blip r:embed="rId5"/>
          <a:stretch>
            <a:fillRect/>
          </a:stretch>
        </p:blipFill>
        <p:spPr>
          <a:xfrm>
            <a:off x="1326127" y="4821815"/>
            <a:ext cx="829651" cy="791961"/>
          </a:xfrm>
          <a:prstGeom prst="rect">
            <a:avLst/>
          </a:prstGeom>
        </p:spPr>
      </p:pic>
      <p:sp>
        <p:nvSpPr>
          <p:cNvPr id="10" name="Rectangle 9"/>
          <p:cNvSpPr/>
          <p:nvPr/>
        </p:nvSpPr>
        <p:spPr>
          <a:xfrm>
            <a:off x="2524836" y="4926282"/>
            <a:ext cx="8952178" cy="584775"/>
          </a:xfrm>
          <a:prstGeom prst="rect">
            <a:avLst/>
          </a:prstGeom>
        </p:spPr>
        <p:txBody>
          <a:bodyPr wrap="square">
            <a:spAutoFit/>
          </a:bodyPr>
          <a:lstStyle/>
          <a:p>
            <a:pPr algn="just"/>
            <a:r>
              <a:rPr lang="en-US" sz="3200" dirty="0">
                <a:latin typeface="Times New Roman" pitchFamily="18" charset="0"/>
                <a:cs typeface="Times New Roman" pitchFamily="18" charset="0"/>
              </a:rPr>
              <a:t>Đặc điểm hình thức nào cho biết đó là câu cảm thán?</a:t>
            </a:r>
            <a:endParaRPr lang="vi-VN" sz="3200" dirty="0">
              <a:latin typeface="Times New Roman" pitchFamily="18" charset="0"/>
              <a:cs typeface="Times New Roman" pitchFamily="18" charset="0"/>
            </a:endParaRPr>
          </a:p>
        </p:txBody>
      </p:sp>
      <p:pic>
        <p:nvPicPr>
          <p:cNvPr id="11" name="图片 2"/>
          <p:cNvPicPr>
            <a:picLocks noChangeAspect="1"/>
          </p:cNvPicPr>
          <p:nvPr/>
        </p:nvPicPr>
        <p:blipFill>
          <a:blip r:embed="rId6"/>
          <a:stretch>
            <a:fillRect/>
          </a:stretch>
        </p:blipFill>
        <p:spPr>
          <a:xfrm>
            <a:off x="9993681" y="2233968"/>
            <a:ext cx="1554799" cy="2692314"/>
          </a:xfrm>
          <a:prstGeom prst="rect">
            <a:avLst/>
          </a:prstGeom>
        </p:spPr>
      </p:pic>
      <p:sp>
        <p:nvSpPr>
          <p:cNvPr id="2" name="Rectangle 1"/>
          <p:cNvSpPr/>
          <p:nvPr/>
        </p:nvSpPr>
        <p:spPr>
          <a:xfrm>
            <a:off x="3274278" y="166685"/>
            <a:ext cx="4267515" cy="634020"/>
          </a:xfrm>
          <a:prstGeom prst="rect">
            <a:avLst/>
          </a:prstGeom>
        </p:spPr>
        <p:txBody>
          <a:bodyPr wrap="none">
            <a:spAutoFit/>
          </a:bodyPr>
          <a:lstStyle/>
          <a:p>
            <a:pPr marL="742950" indent="-742950" algn="ctr">
              <a:lnSpc>
                <a:spcPct val="110000"/>
              </a:lnSpc>
              <a:buAutoNum type="arabicPeriod"/>
            </a:pPr>
            <a:r>
              <a:rPr lang="en-US" sz="3200" b="1" u="sng">
                <a:solidFill>
                  <a:srgbClr val="FF0000"/>
                </a:solidFill>
                <a:latin typeface="Times New Roman" pitchFamily="18" charset="0"/>
                <a:cs typeface="Times New Roman" pitchFamily="18" charset="0"/>
              </a:rPr>
              <a:t>Phân tích </a:t>
            </a:r>
            <a:r>
              <a:rPr lang="en-US" sz="3200" b="1" u="sng" dirty="0">
                <a:solidFill>
                  <a:srgbClr val="FF0000"/>
                </a:solidFill>
                <a:latin typeface="Times New Roman" pitchFamily="18" charset="0"/>
                <a:cs typeface="Times New Roman" pitchFamily="18" charset="0"/>
              </a:rPr>
              <a:t>ngữ liệu:</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360"/>
                                          </p:val>
                                        </p:tav>
                                        <p:tav tm="100000">
                                          <p:val>
                                            <p:fltVal val="0"/>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Text Box 3"/>
          <p:cNvSpPr txBox="1">
            <a:spLocks noChangeArrowheads="1"/>
          </p:cNvSpPr>
          <p:nvPr/>
        </p:nvSpPr>
        <p:spPr bwMode="auto">
          <a:xfrm>
            <a:off x="1132764" y="735276"/>
            <a:ext cx="9880980" cy="4278094"/>
          </a:xfrm>
          <a:prstGeom prst="rect">
            <a:avLst/>
          </a:prstGeom>
          <a:noFill/>
          <a:ln w="9525">
            <a:noFill/>
            <a:miter lim="800000"/>
            <a:headEnd/>
            <a:tailEnd/>
          </a:ln>
        </p:spPr>
        <p:txBody>
          <a:bodyPr wrap="square">
            <a:spAutoFit/>
          </a:bodyPr>
          <a:lstStyle/>
          <a:p>
            <a:pPr marL="3175" indent="230188" algn="just" eaLnBrk="1" hangingPunct="1">
              <a:spcBef>
                <a:spcPct val="50000"/>
              </a:spcBef>
              <a:buFontTx/>
              <a:buAutoNum type="alphaLcParenR"/>
            </a:pP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Hỡi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ơi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lão</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Hạc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Thì</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ra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đến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lúc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cùng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lão</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cũng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có</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thể</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làm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liều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như</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ai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hết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Một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người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như</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thế</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ấy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Một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người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đã</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khóc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vì</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trót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lừa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một</a:t>
            </a:r>
            <a:r>
              <a:rPr lang="en-US" altLang="en-US" sz="3200" b="1" dirty="0">
                <a:latin typeface="Times New Roman" pitchFamily="18" charset="0"/>
                <a:cs typeface="Times New Roman" pitchFamily="18" charset="0"/>
              </a:rPr>
              <a:t> con </a:t>
            </a:r>
            <a:r>
              <a:rPr lang="en-US" altLang="en-US" sz="3200" b="1" dirty="0" err="1">
                <a:latin typeface="Times New Roman" pitchFamily="18" charset="0"/>
                <a:cs typeface="Times New Roman" pitchFamily="18" charset="0"/>
              </a:rPr>
              <a:t>chó</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Một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người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nhịn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ăn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để</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tiền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lại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làm</a:t>
            </a:r>
            <a:r>
              <a:rPr lang="en-US" altLang="en-US" sz="3200" b="1" dirty="0">
                <a:latin typeface="Times New Roman" pitchFamily="18" charset="0"/>
                <a:cs typeface="Times New Roman" pitchFamily="18" charset="0"/>
              </a:rPr>
              <a:t> ma, </a:t>
            </a:r>
            <a:r>
              <a:rPr lang="en-US" altLang="en-US" sz="3200" b="1" dirty="0" err="1">
                <a:latin typeface="Times New Roman" pitchFamily="18" charset="0"/>
                <a:cs typeface="Times New Roman" pitchFamily="18" charset="0"/>
              </a:rPr>
              <a:t>bởi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không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muốn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liên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lụy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đến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hàng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xóm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láng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giềng</a:t>
            </a:r>
            <a:r>
              <a:rPr lang="en-US" altLang="en-US" sz="3200" b="1" dirty="0">
                <a:latin typeface="Times New Roman" pitchFamily="18" charset="0"/>
                <a:cs typeface="Times New Roman" pitchFamily="18" charset="0"/>
              </a:rPr>
              <a:t>... Con </a:t>
            </a:r>
            <a:r>
              <a:rPr lang="en-US" altLang="en-US" sz="3200" b="1" dirty="0" err="1">
                <a:latin typeface="Times New Roman" pitchFamily="18" charset="0"/>
                <a:cs typeface="Times New Roman" pitchFamily="18" charset="0"/>
              </a:rPr>
              <a:t>người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đáng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kính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ấy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bây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giờ</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cũng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theo</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gót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Binh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Tư</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để</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có</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ăn</a:t>
            </a:r>
            <a:r>
              <a:rPr lang="en-US" altLang="en-US" sz="3200" b="1" dirty="0">
                <a:latin typeface="Times New Roman" pitchFamily="18" charset="0"/>
                <a:cs typeface="Times New Roman" pitchFamily="18" charset="0"/>
              </a:rPr>
              <a:t> ư? </a:t>
            </a:r>
            <a:r>
              <a:rPr lang="en-US" altLang="en-US" sz="3200" b="1" dirty="0" err="1">
                <a:latin typeface="Times New Roman" pitchFamily="18" charset="0"/>
                <a:cs typeface="Times New Roman" pitchFamily="18" charset="0"/>
              </a:rPr>
              <a:t>Cuộc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quả</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thật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cứ</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mỗi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ngày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một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thêm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đáng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buồn</a:t>
            </a:r>
            <a:r>
              <a:rPr lang="en-US" altLang="en-US" sz="3200" b="1" dirty="0">
                <a:latin typeface="Times New Roman" pitchFamily="18" charset="0"/>
                <a:cs typeface="Times New Roman" pitchFamily="18" charset="0"/>
              </a:rPr>
              <a:t>...       </a:t>
            </a:r>
          </a:p>
          <a:p>
            <a:pPr marL="3175" indent="230188" algn="just" eaLnBrk="1" hangingPunct="1">
              <a:spcBef>
                <a:spcPct val="50000"/>
              </a:spcBef>
            </a:pPr>
            <a:r>
              <a:rPr lang="en-US" altLang="en-US" sz="3200" b="1" dirty="0">
                <a:latin typeface="Times New Roman" pitchFamily="18" charset="0"/>
                <a:cs typeface="Times New Roman" pitchFamily="18" charset="0"/>
              </a:rPr>
              <a:t>                                                         </a:t>
            </a:r>
          </a:p>
        </p:txBody>
      </p:sp>
      <p:pic>
        <p:nvPicPr>
          <p:cNvPr id="2050" name="Picture 2" descr="Kết quả hình ảnh cho lão hạc mất"/>
          <p:cNvPicPr>
            <a:picLocks noChangeAspect="1" noChangeArrowheads="1"/>
          </p:cNvPicPr>
          <p:nvPr/>
        </p:nvPicPr>
        <p:blipFill>
          <a:blip r:embed="rId4"/>
          <a:srcRect/>
          <a:stretch>
            <a:fillRect/>
          </a:stretch>
        </p:blipFill>
        <p:spPr bwMode="auto">
          <a:xfrm>
            <a:off x="8496300" y="3810045"/>
            <a:ext cx="2825087" cy="2532752"/>
          </a:xfrm>
          <a:prstGeom prst="rect">
            <a:avLst/>
          </a:prstGeom>
          <a:noFill/>
        </p:spPr>
      </p:pic>
      <p:cxnSp>
        <p:nvCxnSpPr>
          <p:cNvPr id="15" name="Straight Connector 14"/>
          <p:cNvCxnSpPr/>
          <p:nvPr/>
        </p:nvCxnSpPr>
        <p:spPr>
          <a:xfrm>
            <a:off x="2060812" y="1214651"/>
            <a:ext cx="2565779"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29826" y="5002078"/>
            <a:ext cx="8166474" cy="1077218"/>
          </a:xfrm>
          <a:prstGeom prst="rect">
            <a:avLst/>
          </a:prstGeom>
        </p:spPr>
        <p:txBody>
          <a:bodyPr wrap="square">
            <a:spAutoFit/>
          </a:bodyPr>
          <a:lstStyle/>
          <a:p>
            <a:pPr marL="457200" indent="-457200" algn="ctr">
              <a:buFont typeface="Wingdings"/>
              <a:buChar char="à"/>
            </a:pPr>
            <a:r>
              <a:rPr lang="en-US" sz="3200" dirty="0">
                <a:solidFill>
                  <a:srgbClr val="FF0000"/>
                </a:solidFill>
                <a:latin typeface="Times New Roman" pitchFamily="18" charset="0"/>
                <a:cs typeface="Times New Roman" pitchFamily="18" charset="0"/>
                <a:sym typeface="Wingdings" pitchFamily="2" charset="2"/>
              </a:rPr>
              <a:t>Dấu hiệu nhận biết</a:t>
            </a:r>
            <a:r>
              <a:rPr lang="en-US" sz="3200">
                <a:solidFill>
                  <a:srgbClr val="FF0000"/>
                </a:solidFill>
                <a:latin typeface="Times New Roman" pitchFamily="18" charset="0"/>
                <a:cs typeface="Times New Roman" pitchFamily="18" charset="0"/>
                <a:sym typeface="Wingdings" pitchFamily="2" charset="2"/>
              </a:rPr>
              <a:t>: + </a:t>
            </a:r>
            <a:r>
              <a:rPr lang="en-US" sz="3200">
                <a:solidFill>
                  <a:srgbClr val="0070C0"/>
                </a:solidFill>
                <a:latin typeface="Times New Roman" pitchFamily="18" charset="0"/>
                <a:cs typeface="Times New Roman" pitchFamily="18" charset="0"/>
                <a:sym typeface="Wingdings" pitchFamily="2" charset="2"/>
              </a:rPr>
              <a:t>Từ </a:t>
            </a:r>
            <a:r>
              <a:rPr lang="en-US" sz="3200" dirty="0">
                <a:solidFill>
                  <a:srgbClr val="0070C0"/>
                </a:solidFill>
                <a:latin typeface="Times New Roman" pitchFamily="18" charset="0"/>
                <a:cs typeface="Times New Roman" pitchFamily="18" charset="0"/>
                <a:sym typeface="Wingdings" pitchFamily="2" charset="2"/>
              </a:rPr>
              <a:t>cảm thán: “Hỡi ơi”.</a:t>
            </a:r>
          </a:p>
          <a:p>
            <a:pPr algn="ctr"/>
            <a:r>
              <a:rPr lang="en-US" sz="3200">
                <a:solidFill>
                  <a:srgbClr val="FF0000"/>
                </a:solidFill>
                <a:latin typeface="Times New Roman" pitchFamily="18" charset="0"/>
                <a:cs typeface="Times New Roman" pitchFamily="18" charset="0"/>
                <a:sym typeface="Wingdings" pitchFamily="2" charset="2"/>
              </a:rPr>
              <a:t> + Kết </a:t>
            </a:r>
            <a:r>
              <a:rPr lang="en-US" sz="3200" dirty="0">
                <a:solidFill>
                  <a:srgbClr val="FF0000"/>
                </a:solidFill>
                <a:latin typeface="Times New Roman" pitchFamily="18" charset="0"/>
                <a:cs typeface="Times New Roman" pitchFamily="18" charset="0"/>
                <a:sym typeface="Wingdings" pitchFamily="2" charset="2"/>
              </a:rPr>
              <a:t>thúc bằng dấu </a:t>
            </a:r>
            <a:r>
              <a:rPr lang="en-US" sz="3200">
                <a:solidFill>
                  <a:srgbClr val="FF0000"/>
                </a:solidFill>
                <a:latin typeface="Times New Roman" pitchFamily="18" charset="0"/>
                <a:cs typeface="Times New Roman" pitchFamily="18" charset="0"/>
                <a:sym typeface="Wingdings" pitchFamily="2" charset="2"/>
              </a:rPr>
              <a:t>chấm than (!)</a:t>
            </a:r>
            <a:endParaRPr lang="vi-VN" sz="3200" dirty="0">
              <a:solidFill>
                <a:srgbClr val="FF0000"/>
              </a:solidFill>
              <a:latin typeface="Times New Roman" pitchFamily="18" charset="0"/>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20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360"/>
                                          </p:val>
                                        </p:tav>
                                        <p:tav tm="100000">
                                          <p:val>
                                            <p:fltVal val="0"/>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347122"/>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Text Box 2"/>
          <p:cNvSpPr txBox="1">
            <a:spLocks noChangeArrowheads="1"/>
          </p:cNvSpPr>
          <p:nvPr/>
        </p:nvSpPr>
        <p:spPr bwMode="auto">
          <a:xfrm>
            <a:off x="1106984" y="572835"/>
            <a:ext cx="10566400" cy="4401205"/>
          </a:xfrm>
          <a:prstGeom prst="rect">
            <a:avLst/>
          </a:prstGeom>
          <a:noFill/>
          <a:ln w="9525">
            <a:noFill/>
            <a:miter lim="800000"/>
            <a:headEnd/>
            <a:tailEnd/>
          </a:ln>
        </p:spPr>
        <p:txBody>
          <a:bodyPr>
            <a:spAutoFit/>
          </a:bodyPr>
          <a:lstStyle/>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Nào</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đâu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đêm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vàng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bên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bờ</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suối</a:t>
            </a:r>
            <a:endParaRPr lang="en-US" altLang="en-US" sz="2800" b="1" dirty="0">
              <a:latin typeface="Times New Roman" pitchFamily="18" charset="0"/>
              <a:cs typeface="Times New Roman" pitchFamily="18" charset="0"/>
            </a:endParaRPr>
          </a:p>
          <a:p>
            <a:pPr marL="515938" lvl="1" indent="-6350" eaLnBrk="1" hangingPunct="1"/>
            <a:r>
              <a:rPr lang="en-US" altLang="en-US" sz="2800" b="1" dirty="0">
                <a:latin typeface="Times New Roman" pitchFamily="18" charset="0"/>
                <a:cs typeface="Times New Roman" pitchFamily="18" charset="0"/>
              </a:rPr>
              <a:t>	Ta say </a:t>
            </a:r>
            <a:r>
              <a:rPr lang="en-US" altLang="en-US" sz="2800" b="1" dirty="0" err="1">
                <a:latin typeface="Times New Roman" pitchFamily="18" charset="0"/>
                <a:cs typeface="Times New Roman" pitchFamily="18" charset="0"/>
              </a:rPr>
              <a:t>mồi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đứng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uống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ánh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trăng</a:t>
            </a:r>
            <a:r>
              <a:rPr lang="en-US" altLang="en-US" sz="2800" b="1" dirty="0">
                <a:latin typeface="Times New Roman" pitchFamily="18" charset="0"/>
                <a:cs typeface="Times New Roman" pitchFamily="18" charset="0"/>
              </a:rPr>
              <a:t> tan?</a:t>
            </a:r>
          </a:p>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Đâu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ngày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mưa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chuyển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bốn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phương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ngàn</a:t>
            </a:r>
            <a:endParaRPr lang="en-US" altLang="en-US" sz="2800" b="1" dirty="0">
              <a:latin typeface="Times New Roman" pitchFamily="18" charset="0"/>
              <a:cs typeface="Times New Roman" pitchFamily="18" charset="0"/>
            </a:endParaRPr>
          </a:p>
          <a:p>
            <a:pPr marL="515938" lvl="1" indent="-6350" eaLnBrk="1" hangingPunct="1"/>
            <a:r>
              <a:rPr lang="en-US" altLang="en-US" sz="2800" b="1" dirty="0">
                <a:latin typeface="Times New Roman" pitchFamily="18" charset="0"/>
                <a:cs typeface="Times New Roman" pitchFamily="18" charset="0"/>
              </a:rPr>
              <a:t>	Ta </a:t>
            </a:r>
            <a:r>
              <a:rPr lang="en-US" altLang="en-US" sz="2800" b="1" dirty="0" err="1">
                <a:latin typeface="Times New Roman" pitchFamily="18" charset="0"/>
                <a:cs typeface="Times New Roman" pitchFamily="18" charset="0"/>
              </a:rPr>
              <a:t>lặng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ngắm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giang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sơn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đổi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mới</a:t>
            </a:r>
            <a:r>
              <a:rPr lang="en-US" altLang="en-US" sz="2800" b="1" dirty="0">
                <a:latin typeface="Times New Roman" pitchFamily="18" charset="0"/>
                <a:cs typeface="Times New Roman" pitchFamily="18" charset="0"/>
              </a:rPr>
              <a:t>?</a:t>
            </a:r>
          </a:p>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Đâu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bình</a:t>
            </a:r>
            <a:r>
              <a:rPr lang="en-US" altLang="en-US" sz="2800" b="1" dirty="0">
                <a:latin typeface="Times New Roman" pitchFamily="18" charset="0"/>
                <a:cs typeface="Times New Roman" pitchFamily="18" charset="0"/>
              </a:rPr>
              <a:t> minh </a:t>
            </a:r>
            <a:r>
              <a:rPr lang="en-US" altLang="en-US" sz="2800" b="1" dirty="0" err="1">
                <a:latin typeface="Times New Roman" pitchFamily="18" charset="0"/>
                <a:cs typeface="Times New Roman" pitchFamily="18" charset="0"/>
              </a:rPr>
              <a:t>cây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xanh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gội</a:t>
            </a:r>
            <a:r>
              <a:rPr lang="en-US" altLang="en-US" sz="2800" b="1" dirty="0">
                <a:latin typeface="Times New Roman" pitchFamily="18" charset="0"/>
                <a:cs typeface="Times New Roman" pitchFamily="18" charset="0"/>
              </a:rPr>
              <a:t>,</a:t>
            </a:r>
          </a:p>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Tiếng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chim</a:t>
            </a:r>
            <a:r>
              <a:rPr lang="en-US" altLang="en-US" sz="2800" b="1" dirty="0">
                <a:latin typeface="Times New Roman" pitchFamily="18" charset="0"/>
                <a:cs typeface="Times New Roman" pitchFamily="18" charset="0"/>
              </a:rPr>
              <a:t> ca </a:t>
            </a:r>
            <a:r>
              <a:rPr lang="en-US" altLang="en-US" sz="2800" b="1" dirty="0" err="1">
                <a:latin typeface="Times New Roman" pitchFamily="18" charset="0"/>
                <a:cs typeface="Times New Roman" pitchFamily="18" charset="0"/>
              </a:rPr>
              <a:t>giấc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ngủ</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tưng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bừng</a:t>
            </a:r>
            <a:r>
              <a:rPr lang="en-US" altLang="en-US" sz="2800" b="1" dirty="0">
                <a:latin typeface="Times New Roman" pitchFamily="18" charset="0"/>
                <a:cs typeface="Times New Roman" pitchFamily="18" charset="0"/>
              </a:rPr>
              <a:t>?</a:t>
            </a:r>
          </a:p>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Đâu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chiều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lênh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láng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máu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sau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rừng</a:t>
            </a:r>
            <a:endParaRPr lang="en-US" altLang="en-US" sz="2800" b="1" dirty="0">
              <a:latin typeface="Times New Roman" pitchFamily="18" charset="0"/>
              <a:cs typeface="Times New Roman" pitchFamily="18" charset="0"/>
            </a:endParaRPr>
          </a:p>
          <a:p>
            <a:pPr marL="515938" lvl="1" indent="-6350" eaLnBrk="1" hangingPunct="1"/>
            <a:r>
              <a:rPr lang="en-US" altLang="en-US" sz="2800" b="1" dirty="0">
                <a:latin typeface="Times New Roman" pitchFamily="18" charset="0"/>
                <a:cs typeface="Times New Roman" pitchFamily="18" charset="0"/>
              </a:rPr>
              <a:t>	Ta </a:t>
            </a:r>
            <a:r>
              <a:rPr lang="en-US" altLang="en-US" sz="2800" b="1" dirty="0" err="1">
                <a:latin typeface="Times New Roman" pitchFamily="18" charset="0"/>
                <a:cs typeface="Times New Roman" pitchFamily="18" charset="0"/>
              </a:rPr>
              <a:t>đợi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chết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mảnh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mặt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trời</a:t>
            </a:r>
            <a:r>
              <a:rPr lang="en-US" altLang="en-US" sz="2800" b="1" dirty="0">
                <a:latin typeface="Times New Roman" pitchFamily="18" charset="0"/>
                <a:cs typeface="Times New Roman" pitchFamily="18" charset="0"/>
              </a:rPr>
              <a:t> gay </a:t>
            </a:r>
            <a:r>
              <a:rPr lang="en-US" altLang="en-US" sz="2800" b="1" dirty="0" err="1">
                <a:latin typeface="Times New Roman" pitchFamily="18" charset="0"/>
                <a:cs typeface="Times New Roman" pitchFamily="18" charset="0"/>
              </a:rPr>
              <a:t>gắt</a:t>
            </a:r>
            <a:r>
              <a:rPr lang="en-US" altLang="en-US" sz="2800" b="1" dirty="0">
                <a:latin typeface="Times New Roman" pitchFamily="18" charset="0"/>
                <a:cs typeface="Times New Roman" pitchFamily="18" charset="0"/>
              </a:rPr>
              <a:t>, </a:t>
            </a:r>
          </a:p>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Để</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chiếm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lấy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riêng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phần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bí</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mật</a:t>
            </a:r>
            <a:r>
              <a:rPr lang="en-US" altLang="en-US" sz="2800" b="1" dirty="0">
                <a:latin typeface="Times New Roman" pitchFamily="18" charset="0"/>
                <a:cs typeface="Times New Roman" pitchFamily="18" charset="0"/>
              </a:rPr>
              <a:t>?</a:t>
            </a:r>
          </a:p>
          <a:p>
            <a:pPr marL="515938" lvl="1" indent="-6350" eaLnBrk="1" hangingPunct="1"/>
            <a:r>
              <a:rPr lang="en-US" altLang="en-US" sz="2800" b="1" dirty="0">
                <a:latin typeface="Times New Roman" pitchFamily="18" charset="0"/>
                <a:cs typeface="Times New Roman" pitchFamily="18" charset="0"/>
              </a:rPr>
              <a:t>	Than </a:t>
            </a:r>
            <a:r>
              <a:rPr lang="en-US" altLang="en-US" sz="2800" b="1" dirty="0" err="1">
                <a:latin typeface="Times New Roman" pitchFamily="18" charset="0"/>
                <a:cs typeface="Times New Roman" pitchFamily="18" charset="0"/>
              </a:rPr>
              <a:t>ôi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Thời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oanh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liệt</a:t>
            </a:r>
            <a:r>
              <a:rPr lang="en-US" altLang="en-US" sz="2800" b="1" dirty="0">
                <a:latin typeface="Times New Roman" pitchFamily="18" charset="0"/>
                <a:cs typeface="Times New Roman" pitchFamily="18" charset="0"/>
              </a:rPr>
              <a:t> nay </a:t>
            </a:r>
            <a:r>
              <a:rPr lang="en-US" altLang="en-US" sz="2800" b="1" dirty="0" err="1">
                <a:latin typeface="Times New Roman" pitchFamily="18" charset="0"/>
                <a:cs typeface="Times New Roman" pitchFamily="18" charset="0"/>
              </a:rPr>
              <a:t>còn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đâu</a:t>
            </a:r>
            <a:r>
              <a:rPr lang="en-US" altLang="en-US" sz="2800" b="1" dirty="0">
                <a:latin typeface="Times New Roman" pitchFamily="18" charset="0"/>
                <a:cs typeface="Times New Roman" pitchFamily="18" charset="0"/>
              </a:rPr>
              <a:t>?</a:t>
            </a:r>
          </a:p>
        </p:txBody>
      </p:sp>
      <p:sp>
        <p:nvSpPr>
          <p:cNvPr id="5" name="Text Box 7"/>
          <p:cNvSpPr txBox="1">
            <a:spLocks noChangeArrowheads="1"/>
          </p:cNvSpPr>
          <p:nvPr/>
        </p:nvSpPr>
        <p:spPr bwMode="auto">
          <a:xfrm>
            <a:off x="1117600" y="993468"/>
            <a:ext cx="812800" cy="523220"/>
          </a:xfrm>
          <a:prstGeom prst="rect">
            <a:avLst/>
          </a:prstGeom>
          <a:noFill/>
          <a:ln w="9525">
            <a:noFill/>
            <a:miter lim="800000"/>
            <a:headEnd/>
            <a:tailEnd/>
          </a:ln>
        </p:spPr>
        <p:txBody>
          <a:bodyPr>
            <a:spAutoFit/>
          </a:bodyPr>
          <a:lstStyle/>
          <a:p>
            <a:pPr eaLnBrk="1" hangingPunct="1"/>
            <a:r>
              <a:rPr lang="en-US" altLang="en-US" sz="2800" b="1" i="1">
                <a:latin typeface="Times New Roman" pitchFamily="18" charset="0"/>
                <a:cs typeface="Times New Roman" pitchFamily="18" charset="0"/>
              </a:rPr>
              <a:t>b)</a:t>
            </a:r>
          </a:p>
        </p:txBody>
      </p:sp>
      <p:pic>
        <p:nvPicPr>
          <p:cNvPr id="6" name="Picture 5" descr="bfe9b46ea5b31a26864cecd4e88d18f5.png"/>
          <p:cNvPicPr>
            <a:picLocks noChangeAspect="1"/>
          </p:cNvPicPr>
          <p:nvPr/>
        </p:nvPicPr>
        <p:blipFill>
          <a:blip r:embed="rId4" cstate="print"/>
          <a:stretch>
            <a:fillRect/>
          </a:stretch>
        </p:blipFill>
        <p:spPr>
          <a:xfrm>
            <a:off x="9174898" y="2511187"/>
            <a:ext cx="2326528" cy="2769073"/>
          </a:xfrm>
          <a:prstGeom prst="rect">
            <a:avLst/>
          </a:prstGeom>
        </p:spPr>
      </p:pic>
      <p:cxnSp>
        <p:nvCxnSpPr>
          <p:cNvPr id="7" name="Straight Connector 6"/>
          <p:cNvCxnSpPr/>
          <p:nvPr/>
        </p:nvCxnSpPr>
        <p:spPr>
          <a:xfrm>
            <a:off x="1760561" y="4960392"/>
            <a:ext cx="1201003"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337481" y="5280260"/>
            <a:ext cx="8475255" cy="1569660"/>
          </a:xfrm>
          <a:prstGeom prst="rect">
            <a:avLst/>
          </a:prstGeom>
        </p:spPr>
        <p:txBody>
          <a:bodyPr wrap="square">
            <a:spAutoFit/>
          </a:bodyPr>
          <a:lstStyle/>
          <a:p>
            <a:pPr marL="457200" indent="-457200" algn="ctr">
              <a:buFont typeface="Wingdings"/>
              <a:buChar char="à"/>
            </a:pPr>
            <a:r>
              <a:rPr lang="en-US" sz="3200" dirty="0">
                <a:solidFill>
                  <a:srgbClr val="FF0000"/>
                </a:solidFill>
                <a:latin typeface="Times New Roman" pitchFamily="18" charset="0"/>
                <a:cs typeface="Times New Roman" pitchFamily="18" charset="0"/>
                <a:sym typeface="Wingdings" pitchFamily="2" charset="2"/>
              </a:rPr>
              <a:t>Dấu hiệu nhận biết</a:t>
            </a:r>
            <a:r>
              <a:rPr lang="en-US" sz="3200">
                <a:solidFill>
                  <a:srgbClr val="FF0000"/>
                </a:solidFill>
                <a:latin typeface="Times New Roman" pitchFamily="18" charset="0"/>
                <a:cs typeface="Times New Roman" pitchFamily="18" charset="0"/>
                <a:sym typeface="Wingdings" pitchFamily="2" charset="2"/>
              </a:rPr>
              <a:t>: + </a:t>
            </a:r>
            <a:r>
              <a:rPr lang="en-US" sz="3200">
                <a:solidFill>
                  <a:srgbClr val="0070C0"/>
                </a:solidFill>
                <a:latin typeface="Times New Roman" pitchFamily="18" charset="0"/>
                <a:cs typeface="Times New Roman" pitchFamily="18" charset="0"/>
                <a:sym typeface="Wingdings" pitchFamily="2" charset="2"/>
              </a:rPr>
              <a:t>Từ </a:t>
            </a:r>
            <a:r>
              <a:rPr lang="en-US" sz="3200" dirty="0">
                <a:solidFill>
                  <a:srgbClr val="0070C0"/>
                </a:solidFill>
                <a:latin typeface="Times New Roman" pitchFamily="18" charset="0"/>
                <a:cs typeface="Times New Roman" pitchFamily="18" charset="0"/>
                <a:sym typeface="Wingdings" pitchFamily="2" charset="2"/>
              </a:rPr>
              <a:t>cảm thán: “Than ôi!”</a:t>
            </a:r>
          </a:p>
          <a:p>
            <a:pPr algn="ctr"/>
            <a:r>
              <a:rPr lang="en-US" sz="3200" dirty="0">
                <a:solidFill>
                  <a:srgbClr val="FF0000"/>
                </a:solidFill>
                <a:latin typeface="Times New Roman" pitchFamily="18" charset="0"/>
                <a:cs typeface="Times New Roman" pitchFamily="18" charset="0"/>
                <a:sym typeface="Wingdings" pitchFamily="2" charset="2"/>
              </a:rPr>
              <a:t> Kết thúc bằng dấu </a:t>
            </a:r>
            <a:r>
              <a:rPr lang="en-US" sz="3200">
                <a:solidFill>
                  <a:srgbClr val="FF0000"/>
                </a:solidFill>
                <a:latin typeface="Times New Roman" pitchFamily="18" charset="0"/>
                <a:cs typeface="Times New Roman" pitchFamily="18" charset="0"/>
                <a:sym typeface="Wingdings" pitchFamily="2" charset="2"/>
              </a:rPr>
              <a:t>chấm than (!)</a:t>
            </a:r>
            <a:endParaRPr lang="vi-VN" sz="3200" dirty="0">
              <a:solidFill>
                <a:srgbClr val="FF0000"/>
              </a:solidFill>
              <a:latin typeface="Times New Roman" pitchFamily="18" charset="0"/>
              <a:cs typeface="Times New Roman" pitchFamily="18" charset="0"/>
            </a:endParaRPr>
          </a:p>
          <a:p>
            <a:pPr algn="ctr"/>
            <a:endParaRPr lang="vi-VN" sz="3200" dirty="0">
              <a:solidFill>
                <a:srgbClr val="0070C0"/>
              </a:solidFill>
              <a:latin typeface="Times New Roman" pitchFamily="18" charset="0"/>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360"/>
                                          </p:val>
                                        </p:tav>
                                        <p:tav tm="100000">
                                          <p:val>
                                            <p:fltVal val="0"/>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4"/>
          <a:srcRect/>
          <a:stretch>
            <a:fillRect/>
          </a:stretch>
        </p:blipFill>
        <p:spPr bwMode="auto">
          <a:xfrm>
            <a:off x="0" y="0"/>
            <a:ext cx="12192000" cy="6858000"/>
          </a:xfrm>
          <a:prstGeom prst="rect">
            <a:avLst/>
          </a:prstGeom>
          <a:noFill/>
        </p:spPr>
      </p:pic>
      <p:sp>
        <p:nvSpPr>
          <p:cNvPr id="3" name="Rounded Rectangle 2"/>
          <p:cNvSpPr/>
          <p:nvPr/>
        </p:nvSpPr>
        <p:spPr>
          <a:xfrm>
            <a:off x="504967" y="627796"/>
            <a:ext cx="11081985" cy="5776284"/>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pic>
        <p:nvPicPr>
          <p:cNvPr id="4" name="Picture 3" descr="b147407057c3e2541113905c55f403a2.png"/>
          <p:cNvPicPr>
            <a:picLocks noChangeAspect="1"/>
          </p:cNvPicPr>
          <p:nvPr/>
        </p:nvPicPr>
        <p:blipFill>
          <a:blip r:embed="rId5"/>
          <a:srcRect l="20000" r="26667"/>
          <a:stretch>
            <a:fillRect/>
          </a:stretch>
        </p:blipFill>
        <p:spPr>
          <a:xfrm>
            <a:off x="1323833" y="2563760"/>
            <a:ext cx="2606722" cy="3895043"/>
          </a:xfrm>
          <a:prstGeom prst="rect">
            <a:avLst/>
          </a:prstGeom>
        </p:spPr>
      </p:pic>
      <p:pic>
        <p:nvPicPr>
          <p:cNvPr id="5" name="PA_图片 16">
            <a:extLst>
              <a:ext uri="{FF2B5EF4-FFF2-40B4-BE49-F238E27FC236}">
                <a16:creationId xmlns:a16="http://schemas.microsoft.com/office/drawing/2014/main" id="{0B6F3F52-D026-4099-9FA8-2FE3E4F18837}"/>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rot="20823666">
            <a:off x="4267975" y="926494"/>
            <a:ext cx="5035849" cy="3704614"/>
          </a:xfrm>
          <a:prstGeom prst="rect">
            <a:avLst/>
          </a:prstGeom>
        </p:spPr>
      </p:pic>
      <p:sp>
        <p:nvSpPr>
          <p:cNvPr id="6" name="Rectangle 5"/>
          <p:cNvSpPr/>
          <p:nvPr/>
        </p:nvSpPr>
        <p:spPr>
          <a:xfrm>
            <a:off x="4885899" y="1397843"/>
            <a:ext cx="3657600" cy="2862322"/>
          </a:xfrm>
          <a:prstGeom prst="rect">
            <a:avLst/>
          </a:prstGeom>
        </p:spPr>
        <p:txBody>
          <a:bodyPr wrap="square">
            <a:spAutoFit/>
          </a:bodyPr>
          <a:lstStyle/>
          <a:p>
            <a:pPr algn="ctr"/>
            <a:r>
              <a:rPr lang="vi-VN" sz="3000" dirty="0">
                <a:latin typeface="+mj-lt"/>
              </a:rPr>
              <a:t>Khi viết đơn, biên bản, hợp đồng hay trình bày kết quả giải một bài toán,… có thể dùng câu cảm thán không? Vì sao?</a:t>
            </a:r>
            <a:endParaRPr lang="en-US" sz="3000" dirty="0">
              <a:latin typeface="+mj-lt"/>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dirty="0"/>
          </a:p>
          <a:p>
            <a:pPr algn="just"/>
            <a:br>
              <a:rPr lang="vi-VN" dirty="0"/>
            </a:br>
            <a:endParaRPr lang="en-US" dirty="0"/>
          </a:p>
        </p:txBody>
      </p:sp>
      <p:pic>
        <p:nvPicPr>
          <p:cNvPr id="4" name="Picture 3" descr="b147407057c3e2541113905c55f403a2.png"/>
          <p:cNvPicPr>
            <a:picLocks noChangeAspect="1"/>
          </p:cNvPicPr>
          <p:nvPr/>
        </p:nvPicPr>
        <p:blipFill>
          <a:blip r:embed="rId4"/>
          <a:srcRect l="20000" r="26667"/>
          <a:stretch>
            <a:fillRect/>
          </a:stretch>
        </p:blipFill>
        <p:spPr>
          <a:xfrm>
            <a:off x="409433" y="2906973"/>
            <a:ext cx="2514035" cy="3756547"/>
          </a:xfrm>
          <a:prstGeom prst="rect">
            <a:avLst/>
          </a:prstGeom>
        </p:spPr>
      </p:pic>
      <p:pic>
        <p:nvPicPr>
          <p:cNvPr id="6"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8960" y="1392075"/>
            <a:ext cx="770967" cy="724469"/>
          </a:xfrm>
          <a:prstGeom prst="rect">
            <a:avLst/>
          </a:prstGeom>
        </p:spPr>
      </p:pic>
      <p:sp>
        <p:nvSpPr>
          <p:cNvPr id="7" name="TextBox 6"/>
          <p:cNvSpPr txBox="1"/>
          <p:nvPr/>
        </p:nvSpPr>
        <p:spPr>
          <a:xfrm>
            <a:off x="2577025" y="1282895"/>
            <a:ext cx="8600491" cy="1077218"/>
          </a:xfrm>
          <a:prstGeom prst="rect">
            <a:avLst/>
          </a:prstGeom>
          <a:noFill/>
        </p:spPr>
        <p:txBody>
          <a:bodyPr wrap="square" rtlCol="0">
            <a:spAutoFit/>
          </a:bodyPr>
          <a:lstStyle/>
          <a:p>
            <a:pPr algn="just"/>
            <a:r>
              <a:rPr lang="vi-VN" sz="3200" b="1" dirty="0">
                <a:solidFill>
                  <a:srgbClr val="C00000"/>
                </a:solidFill>
                <a:latin typeface="+mj-lt"/>
              </a:rPr>
              <a:t>Câu cản thán </a:t>
            </a:r>
            <a:r>
              <a:rPr lang="vi-VN" sz="3200" dirty="0">
                <a:latin typeface="+mj-lt"/>
              </a:rPr>
              <a:t>dùng để bộc lộ trực tiếp cảm xúc của người nói (người viết).</a:t>
            </a:r>
            <a:endParaRPr lang="en-US" sz="3200" dirty="0">
              <a:latin typeface="+mj-lt"/>
              <a:cs typeface="Times New Roman" pitchFamily="18" charset="0"/>
            </a:endParaRPr>
          </a:p>
        </p:txBody>
      </p:sp>
      <p:pic>
        <p:nvPicPr>
          <p:cNvPr id="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2620" y="3100324"/>
            <a:ext cx="770967" cy="724469"/>
          </a:xfrm>
          <a:prstGeom prst="rect">
            <a:avLst/>
          </a:prstGeom>
        </p:spPr>
      </p:pic>
      <p:sp>
        <p:nvSpPr>
          <p:cNvPr id="9" name="TextBox 8"/>
          <p:cNvSpPr txBox="1"/>
          <p:nvPr/>
        </p:nvSpPr>
        <p:spPr>
          <a:xfrm>
            <a:off x="4230686" y="2991144"/>
            <a:ext cx="6919536" cy="3046988"/>
          </a:xfrm>
          <a:prstGeom prst="rect">
            <a:avLst/>
          </a:prstGeom>
          <a:noFill/>
        </p:spPr>
        <p:txBody>
          <a:bodyPr wrap="square" rtlCol="0">
            <a:spAutoFit/>
          </a:bodyPr>
          <a:lstStyle/>
          <a:p>
            <a:pPr algn="just"/>
            <a:r>
              <a:rPr lang="vi-VN" sz="3200" dirty="0">
                <a:latin typeface="+mj-lt"/>
              </a:rPr>
              <a:t>Ngôn ngữ trong các văn bản hành chính – công vụ nói chung và trong trình bày kết quả </a:t>
            </a:r>
            <a:r>
              <a:rPr lang="en-US" sz="3200" dirty="0" err="1">
                <a:latin typeface="Times New Roman" pitchFamily="18" charset="0"/>
                <a:cs typeface="Times New Roman" pitchFamily="18" charset="0"/>
              </a:rPr>
              <a:t>các</a:t>
            </a:r>
            <a:r>
              <a:rPr lang="en-US" sz="3200" dirty="0">
                <a:latin typeface="+mj-lt"/>
              </a:rPr>
              <a:t> </a:t>
            </a:r>
            <a:r>
              <a:rPr lang="vi-VN" sz="3200" dirty="0">
                <a:latin typeface="+mj-lt"/>
              </a:rPr>
              <a:t>văn bản khoa học là ngôn ngữ của tư duy lô-gíc cần độ chính xác và khách quan cao, vì thế không được phép dùng kèm các câu cảm thán.</a:t>
            </a:r>
            <a:endParaRPr lang="en-US" sz="3200" dirty="0">
              <a:latin typeface="+mj-lt"/>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6"/>
                                        </p:tgtEl>
                                        <p:attrNameLst>
                                          <p:attrName>r</p:attrName>
                                        </p:attrNameLst>
                                      </p:cBhvr>
                                    </p:animRo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8"/>
                                        </p:tgtEl>
                                        <p:attrNameLst>
                                          <p:attrName>r</p:attrName>
                                        </p:attrNameLst>
                                      </p:cBhvr>
                                    </p:animRo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1546</TotalTime>
  <Words>2195</Words>
  <Application>Microsoft Office PowerPoint</Application>
  <PresentationFormat>Màn hình rộng</PresentationFormat>
  <Paragraphs>211</Paragraphs>
  <Slides>38</Slides>
  <Notes>37</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38</vt:i4>
      </vt:variant>
    </vt:vector>
  </HeadingPairs>
  <TitlesOfParts>
    <vt:vector size="45" baseType="lpstr">
      <vt:lpstr>Microsoft YaHei UI</vt:lpstr>
      <vt:lpstr>Arial</vt:lpstr>
      <vt:lpstr>Calibri</vt:lpstr>
      <vt:lpstr>Calibri Light</vt:lpstr>
      <vt:lpstr>Times New Roman</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Mẹ trái đất đang kêu cứu và cũng đồng thời giận dữ, giáng tai ương xuống loài người. Bạn ơi, hãy chung tay cùng với cộng đồng để cứu lấy Trái Đất. Chỉ cần từ những việc nhỏ như không vứt rác bừa bãi, dùng phương tiện công cộng mỗi ngày, hay xa hơn nữa là sáng tạo những công cụ thân thiện với môi trường, ngăn chặn những hành vi phá hoại môi trường. Bạn đừng mong chờ một điều kì diệu sẽ giúp nhân loại, sẽ chẳng có Nữ Oa hay ai đó có sức mạnh siêu nhiên. Con người gây ra thì phải hứng chịu và tự giải quyết. Ngay từ hôm nay hãy tích cực trở thành một thành viên tốt cứu giúp hành tinh chúng ta, cứu lấy cuộc sống của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Huu Thang</dc:creator>
  <cp:lastModifiedBy>Trà Nguyễn</cp:lastModifiedBy>
  <cp:revision>664</cp:revision>
  <dcterms:created xsi:type="dcterms:W3CDTF">2019-05-04T04:43:34Z</dcterms:created>
  <dcterms:modified xsi:type="dcterms:W3CDTF">2022-03-01T14:31:35Z</dcterms:modified>
</cp:coreProperties>
</file>