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408" r:id="rId2"/>
    <p:sldId id="407" r:id="rId3"/>
    <p:sldId id="385" r:id="rId4"/>
    <p:sldId id="389" r:id="rId5"/>
    <p:sldId id="386" r:id="rId6"/>
    <p:sldId id="387" r:id="rId7"/>
    <p:sldId id="388" r:id="rId8"/>
    <p:sldId id="390" r:id="rId9"/>
    <p:sldId id="391" r:id="rId10"/>
    <p:sldId id="392" r:id="rId11"/>
    <p:sldId id="393" r:id="rId12"/>
    <p:sldId id="394" r:id="rId13"/>
    <p:sldId id="395" r:id="rId14"/>
    <p:sldId id="396" r:id="rId15"/>
    <p:sldId id="397" r:id="rId16"/>
    <p:sldId id="398" r:id="rId17"/>
    <p:sldId id="399" r:id="rId18"/>
    <p:sldId id="400" r:id="rId19"/>
    <p:sldId id="401" r:id="rId20"/>
    <p:sldId id="402" r:id="rId21"/>
    <p:sldId id="403" r:id="rId22"/>
    <p:sldId id="404" r:id="rId23"/>
    <p:sldId id="375" r:id="rId24"/>
    <p:sldId id="405" r:id="rId25"/>
    <p:sldId id="406" r:id="rId26"/>
    <p:sldId id="409" r:id="rId27"/>
    <p:sldId id="410" r:id="rId28"/>
    <p:sldId id="411" r:id="rId29"/>
    <p:sldId id="412" r:id="rId30"/>
    <p:sldId id="413" r:id="rId31"/>
    <p:sldId id="414" r:id="rId32"/>
    <p:sldId id="415" r:id="rId33"/>
    <p:sldId id="416" r:id="rId34"/>
    <p:sldId id="417" r:id="rId35"/>
    <p:sldId id="418" r:id="rId36"/>
  </p:sldIdLst>
  <p:sldSz cx="12192000" cy="6858000"/>
  <p:notesSz cx="6858000" cy="9144000"/>
  <p:custDataLst>
    <p:tags r:id="rId3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618" autoAdjust="0"/>
    <p:restoredTop sz="92121" autoAdjust="0"/>
  </p:normalViewPr>
  <p:slideViewPr>
    <p:cSldViewPr>
      <p:cViewPr varScale="1">
        <p:scale>
          <a:sx n="68" d="100"/>
          <a:sy n="68" d="100"/>
        </p:scale>
        <p:origin x="546"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7AEA62-8430-4E0E-B9D6-238E47FEFBA3}" type="datetimeFigureOut">
              <a:rPr lang="en-US" smtClean="0"/>
              <a:t>8/8/2021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A6375F-1877-4A23-A5D0-F269F0A5C9F4}" type="slidenum">
              <a:rPr lang="en-US" smtClean="0"/>
              <a:t>‹#›</a:t>
            </a:fld>
            <a:endParaRPr lang="en-US"/>
          </a:p>
        </p:txBody>
      </p:sp>
    </p:spTree>
    <p:extLst>
      <p:ext uri="{BB962C8B-B14F-4D97-AF65-F5344CB8AC3E}">
        <p14:creationId xmlns:p14="http://schemas.microsoft.com/office/powerpoint/2010/main" val="1851267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77296F4-0EF1-4DEF-B340-995ED236C8F5}" type="datetimeFigureOut">
              <a:rPr lang="en-US" smtClean="0"/>
              <a:t>8/8/2021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0287D4-177E-4D88-B051-DE6ED7432367}" type="slidenum">
              <a:rPr lang="en-US" smtClean="0"/>
              <a:t>‹#›</a:t>
            </a:fld>
            <a:endParaRPr lang="en-US"/>
          </a:p>
        </p:txBody>
      </p:sp>
    </p:spTree>
    <p:extLst>
      <p:ext uri="{BB962C8B-B14F-4D97-AF65-F5344CB8AC3E}">
        <p14:creationId xmlns:p14="http://schemas.microsoft.com/office/powerpoint/2010/main" val="732857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7296F4-0EF1-4DEF-B340-995ED236C8F5}" type="datetimeFigureOut">
              <a:rPr lang="en-US" smtClean="0"/>
              <a:t>8/8/2021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0287D4-177E-4D88-B051-DE6ED7432367}" type="slidenum">
              <a:rPr lang="en-US" smtClean="0"/>
              <a:t>‹#›</a:t>
            </a:fld>
            <a:endParaRPr lang="en-US"/>
          </a:p>
        </p:txBody>
      </p:sp>
    </p:spTree>
    <p:extLst>
      <p:ext uri="{BB962C8B-B14F-4D97-AF65-F5344CB8AC3E}">
        <p14:creationId xmlns:p14="http://schemas.microsoft.com/office/powerpoint/2010/main" val="777620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7296F4-0EF1-4DEF-B340-995ED236C8F5}" type="datetimeFigureOut">
              <a:rPr lang="en-US" smtClean="0"/>
              <a:t>8/8/2021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0287D4-177E-4D88-B051-DE6ED7432367}" type="slidenum">
              <a:rPr lang="en-US" smtClean="0"/>
              <a:t>‹#›</a:t>
            </a:fld>
            <a:endParaRPr lang="en-US"/>
          </a:p>
        </p:txBody>
      </p:sp>
    </p:spTree>
    <p:extLst>
      <p:ext uri="{BB962C8B-B14F-4D97-AF65-F5344CB8AC3E}">
        <p14:creationId xmlns:p14="http://schemas.microsoft.com/office/powerpoint/2010/main" val="1276644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7296F4-0EF1-4DEF-B340-995ED236C8F5}" type="datetimeFigureOut">
              <a:rPr lang="en-US" smtClean="0"/>
              <a:t>8/8/2021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0287D4-177E-4D88-B051-DE6ED7432367}" type="slidenum">
              <a:rPr lang="en-US" smtClean="0"/>
              <a:t>‹#›</a:t>
            </a:fld>
            <a:endParaRPr lang="en-US"/>
          </a:p>
        </p:txBody>
      </p:sp>
    </p:spTree>
    <p:extLst>
      <p:ext uri="{BB962C8B-B14F-4D97-AF65-F5344CB8AC3E}">
        <p14:creationId xmlns:p14="http://schemas.microsoft.com/office/powerpoint/2010/main" val="1773234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7296F4-0EF1-4DEF-B340-995ED236C8F5}" type="datetimeFigureOut">
              <a:rPr lang="en-US" smtClean="0"/>
              <a:t>8/8/2021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0287D4-177E-4D88-B051-DE6ED7432367}" type="slidenum">
              <a:rPr lang="en-US" smtClean="0"/>
              <a:t>‹#›</a:t>
            </a:fld>
            <a:endParaRPr lang="en-US"/>
          </a:p>
        </p:txBody>
      </p:sp>
    </p:spTree>
    <p:extLst>
      <p:ext uri="{BB962C8B-B14F-4D97-AF65-F5344CB8AC3E}">
        <p14:creationId xmlns:p14="http://schemas.microsoft.com/office/powerpoint/2010/main" val="4119020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77296F4-0EF1-4DEF-B340-995ED236C8F5}" type="datetimeFigureOut">
              <a:rPr lang="en-US" smtClean="0"/>
              <a:t>8/8/2021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0287D4-177E-4D88-B051-DE6ED7432367}" type="slidenum">
              <a:rPr lang="en-US" smtClean="0"/>
              <a:t>‹#›</a:t>
            </a:fld>
            <a:endParaRPr lang="en-US"/>
          </a:p>
        </p:txBody>
      </p:sp>
    </p:spTree>
    <p:extLst>
      <p:ext uri="{BB962C8B-B14F-4D97-AF65-F5344CB8AC3E}">
        <p14:creationId xmlns:p14="http://schemas.microsoft.com/office/powerpoint/2010/main" val="3741614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77296F4-0EF1-4DEF-B340-995ED236C8F5}" type="datetimeFigureOut">
              <a:rPr lang="en-US" smtClean="0"/>
              <a:t>8/8/2021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0287D4-177E-4D88-B051-DE6ED7432367}" type="slidenum">
              <a:rPr lang="en-US" smtClean="0"/>
              <a:t>‹#›</a:t>
            </a:fld>
            <a:endParaRPr lang="en-US"/>
          </a:p>
        </p:txBody>
      </p:sp>
    </p:spTree>
    <p:extLst>
      <p:ext uri="{BB962C8B-B14F-4D97-AF65-F5344CB8AC3E}">
        <p14:creationId xmlns:p14="http://schemas.microsoft.com/office/powerpoint/2010/main" val="644197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7296F4-0EF1-4DEF-B340-995ED236C8F5}" type="datetimeFigureOut">
              <a:rPr lang="en-US" smtClean="0"/>
              <a:t>8/8/2021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0287D4-177E-4D88-B051-DE6ED7432367}" type="slidenum">
              <a:rPr lang="en-US" smtClean="0"/>
              <a:t>‹#›</a:t>
            </a:fld>
            <a:endParaRPr lang="en-US"/>
          </a:p>
        </p:txBody>
      </p:sp>
    </p:spTree>
    <p:extLst>
      <p:ext uri="{BB962C8B-B14F-4D97-AF65-F5344CB8AC3E}">
        <p14:creationId xmlns:p14="http://schemas.microsoft.com/office/powerpoint/2010/main" val="2345117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7296F4-0EF1-4DEF-B340-995ED236C8F5}" type="datetimeFigureOut">
              <a:rPr lang="en-US" smtClean="0"/>
              <a:t>8/8/2021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0287D4-177E-4D88-B051-DE6ED7432367}" type="slidenum">
              <a:rPr lang="en-US" smtClean="0"/>
              <a:t>‹#›</a:t>
            </a:fld>
            <a:endParaRPr lang="en-US"/>
          </a:p>
        </p:txBody>
      </p:sp>
    </p:spTree>
    <p:extLst>
      <p:ext uri="{BB962C8B-B14F-4D97-AF65-F5344CB8AC3E}">
        <p14:creationId xmlns:p14="http://schemas.microsoft.com/office/powerpoint/2010/main" val="3697604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7296F4-0EF1-4DEF-B340-995ED236C8F5}" type="datetimeFigureOut">
              <a:rPr lang="en-US" smtClean="0"/>
              <a:t>8/8/2021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0287D4-177E-4D88-B051-DE6ED7432367}" type="slidenum">
              <a:rPr lang="en-US" smtClean="0"/>
              <a:t>‹#›</a:t>
            </a:fld>
            <a:endParaRPr lang="en-US"/>
          </a:p>
        </p:txBody>
      </p:sp>
    </p:spTree>
    <p:extLst>
      <p:ext uri="{BB962C8B-B14F-4D97-AF65-F5344CB8AC3E}">
        <p14:creationId xmlns:p14="http://schemas.microsoft.com/office/powerpoint/2010/main" val="119196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7296F4-0EF1-4DEF-B340-995ED236C8F5}" type="datetimeFigureOut">
              <a:rPr lang="en-US" smtClean="0"/>
              <a:t>8/8/2021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0287D4-177E-4D88-B051-DE6ED7432367}" type="slidenum">
              <a:rPr lang="en-US" smtClean="0"/>
              <a:t>‹#›</a:t>
            </a:fld>
            <a:endParaRPr lang="en-US"/>
          </a:p>
        </p:txBody>
      </p:sp>
    </p:spTree>
    <p:extLst>
      <p:ext uri="{BB962C8B-B14F-4D97-AF65-F5344CB8AC3E}">
        <p14:creationId xmlns:p14="http://schemas.microsoft.com/office/powerpoint/2010/main" val="1505208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7296F4-0EF1-4DEF-B340-995ED236C8F5}" type="datetimeFigureOut">
              <a:rPr lang="en-US" smtClean="0"/>
              <a:t>8/8/2021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0287D4-177E-4D88-B051-DE6ED7432367}" type="slidenum">
              <a:rPr lang="en-US" smtClean="0"/>
              <a:t>‹#›</a:t>
            </a:fld>
            <a:endParaRPr lang="en-US"/>
          </a:p>
        </p:txBody>
      </p:sp>
    </p:spTree>
    <p:extLst>
      <p:ext uri="{BB962C8B-B14F-4D97-AF65-F5344CB8AC3E}">
        <p14:creationId xmlns:p14="http://schemas.microsoft.com/office/powerpoint/2010/main" val="27917726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2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1631504" y="2060848"/>
            <a:ext cx="9145016" cy="2862322"/>
          </a:xfrm>
          <a:prstGeom prst="rect">
            <a:avLst/>
          </a:prstGeom>
        </p:spPr>
        <p:txBody>
          <a:bodyPr wrap="square">
            <a:spAutoFit/>
          </a:bodyPr>
          <a:lstStyle/>
          <a:p>
            <a:r>
              <a:rPr lang="vi-VN" sz="2000" dirty="0">
                <a:solidFill>
                  <a:srgbClr val="E4E6EB"/>
                </a:solidFill>
                <a:latin typeface="Segoe UI Historic" panose="020B0502040204020203" pitchFamily="34" charset="0"/>
              </a:rPr>
              <a:t>Cuộc kháng chiến chống thực dân Pháp của dân tộc ta đã đi qua hơn 60 năm nhưng vẫn để lại những dấu ấn không thể phai mờ trong lòng mỗi người dân Việt Nam, trong suốt những năm tháng hào hùng ấy đã ghi dấu những hình ảnh đẹp về người lính bộ đội cụ Hồ, về tình quân dân thắm thiết và đặc biệt là tình đồng chí đồng đội gắn bó keo sơn. Bằng chính sự trải nghiệm đời lính và là người trong cuộc, nhà thơ Chính Hữu đã viết nên bài thơ “Đồng chí” nhằm ca ngợi tình cảm thiêng liêng, gắn bó sâu sắc của tình đồng chí và khẳng định ý chí chiến đấu, tinh thần quả cảm vì sự nghiệp dân tộc của các anh bộ đội cụ Hồ trong kháng chiến chống Pháp xưa</a:t>
            </a:r>
            <a:endParaRPr lang="en-US" sz="2000" dirty="0"/>
          </a:p>
        </p:txBody>
      </p:sp>
      <p:sp>
        <p:nvSpPr>
          <p:cNvPr id="6" name="TextBox 4"/>
          <p:cNvSpPr txBox="1">
            <a:spLocks noChangeArrowheads="1"/>
          </p:cNvSpPr>
          <p:nvPr/>
        </p:nvSpPr>
        <p:spPr bwMode="auto">
          <a:xfrm>
            <a:off x="1635946" y="908720"/>
            <a:ext cx="3657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sz="2400" kern="1200">
                <a:solidFill>
                  <a:schemeClr val="tx1"/>
                </a:solidFill>
                <a:latin typeface=".VnTime" panose="020B7200000000000000"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nTime" panose="020B7200000000000000"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nTime" panose="020B7200000000000000"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nTime" panose="020B7200000000000000"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nTime" panose="020B7200000000000000" pitchFamily="34" charset="0"/>
                <a:ea typeface="+mn-ea"/>
                <a:cs typeface="+mn-cs"/>
              </a:defRPr>
            </a:lvl5pPr>
            <a:lvl6pPr marL="2286000" algn="l" defTabSz="914400" rtl="0" eaLnBrk="1" latinLnBrk="0" hangingPunct="1">
              <a:defRPr sz="2400" kern="1200">
                <a:solidFill>
                  <a:schemeClr val="tx1"/>
                </a:solidFill>
                <a:latin typeface=".VnTime" panose="020B7200000000000000" pitchFamily="34" charset="0"/>
                <a:ea typeface="+mn-ea"/>
                <a:cs typeface="+mn-cs"/>
              </a:defRPr>
            </a:lvl6pPr>
            <a:lvl7pPr marL="2743200" algn="l" defTabSz="914400" rtl="0" eaLnBrk="1" latinLnBrk="0" hangingPunct="1">
              <a:defRPr sz="2400" kern="1200">
                <a:solidFill>
                  <a:schemeClr val="tx1"/>
                </a:solidFill>
                <a:latin typeface=".VnTime" panose="020B7200000000000000" pitchFamily="34" charset="0"/>
                <a:ea typeface="+mn-ea"/>
                <a:cs typeface="+mn-cs"/>
              </a:defRPr>
            </a:lvl7pPr>
            <a:lvl8pPr marL="3200400" algn="l" defTabSz="914400" rtl="0" eaLnBrk="1" latinLnBrk="0" hangingPunct="1">
              <a:defRPr sz="2400" kern="1200">
                <a:solidFill>
                  <a:schemeClr val="tx1"/>
                </a:solidFill>
                <a:latin typeface=".VnTime" panose="020B7200000000000000" pitchFamily="34" charset="0"/>
                <a:ea typeface="+mn-ea"/>
                <a:cs typeface="+mn-cs"/>
              </a:defRPr>
            </a:lvl8pPr>
            <a:lvl9pPr marL="3657600" algn="l" defTabSz="914400" rtl="0" eaLnBrk="1" latinLnBrk="0" hangingPunct="1">
              <a:defRPr sz="2400" kern="1200">
                <a:solidFill>
                  <a:schemeClr val="tx1"/>
                </a:solidFill>
                <a:latin typeface=".VnTime" panose="020B7200000000000000" pitchFamily="34" charset="0"/>
                <a:ea typeface="+mn-ea"/>
                <a:cs typeface="+mn-cs"/>
              </a:defRPr>
            </a:lvl9pPr>
          </a:lstStyle>
          <a:p>
            <a:r>
              <a:rPr lang="en-US" dirty="0" err="1">
                <a:solidFill>
                  <a:schemeClr val="bg1"/>
                </a:solidFill>
                <a:latin typeface="Snap ITC" panose="04040A07060A02020202" pitchFamily="82" charset="0"/>
                <a:cs typeface="Times New Roman" panose="02020603050405020304" pitchFamily="18" charset="0"/>
              </a:rPr>
              <a:t>Lời</a:t>
            </a:r>
            <a:r>
              <a:rPr lang="en-US" dirty="0">
                <a:solidFill>
                  <a:schemeClr val="bg1"/>
                </a:solidFill>
                <a:latin typeface="Snap ITC" panose="04040A07060A02020202" pitchFamily="82" charset="0"/>
                <a:cs typeface="Times New Roman" panose="02020603050405020304" pitchFamily="18" charset="0"/>
              </a:rPr>
              <a:t> </a:t>
            </a:r>
            <a:r>
              <a:rPr lang="en-US" dirty="0" err="1">
                <a:solidFill>
                  <a:schemeClr val="bg1"/>
                </a:solidFill>
                <a:latin typeface="Snap ITC" panose="04040A07060A02020202" pitchFamily="82" charset="0"/>
                <a:cs typeface="Times New Roman" panose="02020603050405020304" pitchFamily="18" charset="0"/>
              </a:rPr>
              <a:t>dẫn</a:t>
            </a:r>
            <a:r>
              <a:rPr lang="en-US" dirty="0">
                <a:solidFill>
                  <a:schemeClr val="bg1"/>
                </a:solidFill>
                <a:latin typeface="Snap ITC" panose="04040A07060A02020202" pitchFamily="82" charset="0"/>
                <a:cs typeface="Times New Roman" panose="02020603050405020304" pitchFamily="18" charset="0"/>
              </a:rPr>
              <a:t> </a:t>
            </a:r>
            <a:r>
              <a:rPr lang="en-US" dirty="0" err="1">
                <a:solidFill>
                  <a:schemeClr val="bg1"/>
                </a:solidFill>
                <a:latin typeface="Snap ITC" panose="04040A07060A02020202" pitchFamily="82" charset="0"/>
                <a:cs typeface="Times New Roman" panose="02020603050405020304" pitchFamily="18" charset="0"/>
              </a:rPr>
              <a:t>vào</a:t>
            </a:r>
            <a:r>
              <a:rPr lang="en-US" dirty="0">
                <a:solidFill>
                  <a:schemeClr val="bg1"/>
                </a:solidFill>
                <a:latin typeface="Snap ITC" panose="04040A07060A02020202" pitchFamily="82" charset="0"/>
                <a:cs typeface="Times New Roman" panose="02020603050405020304" pitchFamily="18" charset="0"/>
              </a:rPr>
              <a:t> </a:t>
            </a:r>
            <a:r>
              <a:rPr lang="en-US" dirty="0" err="1">
                <a:solidFill>
                  <a:schemeClr val="bg1"/>
                </a:solidFill>
                <a:latin typeface="Snap ITC" panose="04040A07060A02020202" pitchFamily="82" charset="0"/>
                <a:cs typeface="Times New Roman" panose="02020603050405020304" pitchFamily="18" charset="0"/>
              </a:rPr>
              <a:t>bài</a:t>
            </a:r>
            <a:endParaRPr lang="en-US" dirty="0">
              <a:solidFill>
                <a:schemeClr val="bg1"/>
              </a:solidFill>
              <a:latin typeface="Snap ITC" panose="04040A07060A02020202" pitchFamily="82" charset="0"/>
              <a:cs typeface="Times New Roman" panose="02020603050405020304" pitchFamily="18" charset="0"/>
            </a:endParaRPr>
          </a:p>
        </p:txBody>
      </p:sp>
    </p:spTree>
    <p:extLst>
      <p:ext uri="{BB962C8B-B14F-4D97-AF65-F5344CB8AC3E}">
        <p14:creationId xmlns:p14="http://schemas.microsoft.com/office/powerpoint/2010/main" val="1038857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335360" y="188640"/>
            <a:ext cx="3577578"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solidFill>
                  <a:schemeClr val="bg1"/>
                </a:solidFill>
              </a:rPr>
              <a:t>II. TÌM HIỂU VĂN BẢN</a:t>
            </a:r>
            <a:endParaRPr lang="en-US" sz="2800" b="1" dirty="0">
              <a:solidFill>
                <a:schemeClr val="bg1"/>
              </a:solidFill>
            </a:endParaRPr>
          </a:p>
        </p:txBody>
      </p:sp>
      <p:sp>
        <p:nvSpPr>
          <p:cNvPr id="5" name="TextBox 4"/>
          <p:cNvSpPr txBox="1"/>
          <p:nvPr/>
        </p:nvSpPr>
        <p:spPr>
          <a:xfrm>
            <a:off x="407368" y="836712"/>
            <a:ext cx="9361040"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just">
              <a:spcAft>
                <a:spcPts val="0"/>
              </a:spcAft>
            </a:pP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1.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Cơ</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sở</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hình</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thành</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nên</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chí</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đội</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(7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1522552" y="1512366"/>
            <a:ext cx="8749912" cy="461665"/>
          </a:xfrm>
          <a:prstGeom prst="rect">
            <a:avLst/>
          </a:prstGeom>
          <a:ln w="38100">
            <a:solidFill>
              <a:schemeClr val="accent1"/>
            </a:solidFill>
          </a:ln>
        </p:spPr>
        <p:txBody>
          <a:bodyPr wrap="square">
            <a:spAutoFit/>
          </a:bodyPr>
          <a:lstStyle/>
          <a:p>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chí</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bắt</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nguồn</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sự</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tương</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hoàn</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cảnh</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xuất</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thân</a:t>
            </a:r>
            <a:endParaRPr lang="en-US" sz="2400" dirty="0">
              <a:solidFill>
                <a:schemeClr val="bg1"/>
              </a:solidFill>
            </a:endParaRPr>
          </a:p>
        </p:txBody>
      </p:sp>
      <p:cxnSp>
        <p:nvCxnSpPr>
          <p:cNvPr id="7" name="Straight Connector 6"/>
          <p:cNvCxnSpPr/>
          <p:nvPr/>
        </p:nvCxnSpPr>
        <p:spPr>
          <a:xfrm>
            <a:off x="1343472" y="1772816"/>
            <a:ext cx="0" cy="3600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343472" y="2132856"/>
            <a:ext cx="2016224"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3336856" y="2142768"/>
            <a:ext cx="6096000" cy="830997"/>
          </a:xfrm>
          <a:prstGeom prst="rect">
            <a:avLst/>
          </a:prstGeom>
        </p:spPr>
        <p:txBody>
          <a:bodyPr>
            <a:spAutoFit/>
          </a:bodyPr>
          <a:lstStyle/>
          <a:p>
            <a:pPr>
              <a:spcAft>
                <a:spcPts val="0"/>
              </a:spcAft>
            </a:pPr>
            <a:r>
              <a:rPr lang="en-US" sz="2400" b="1" i="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i="1"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Quê</a:t>
            </a:r>
            <a:r>
              <a:rPr lang="en-US" sz="2400" b="1" i="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hương</a:t>
            </a:r>
            <a:r>
              <a:rPr lang="en-US" sz="24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anh</a:t>
            </a:r>
            <a:r>
              <a:rPr lang="en-US" sz="24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nước</a:t>
            </a:r>
            <a:r>
              <a:rPr lang="en-US" sz="24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mặn</a:t>
            </a:r>
            <a:r>
              <a:rPr lang="en-US" sz="24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24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chua</a:t>
            </a:r>
            <a:endParaRPr lang="en-US" sz="20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en-US" sz="2400" b="1" i="1"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Làng</a:t>
            </a:r>
            <a:r>
              <a:rPr lang="en-US" sz="2400" b="1" i="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tôi</a:t>
            </a:r>
            <a:r>
              <a:rPr lang="en-US" sz="2400" b="1" i="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nghèo</a:t>
            </a:r>
            <a:r>
              <a:rPr lang="en-US" sz="24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đất</a:t>
            </a:r>
            <a:r>
              <a:rPr lang="en-US" sz="24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cày</a:t>
            </a:r>
            <a:r>
              <a:rPr lang="en-US" sz="24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lên</a:t>
            </a:r>
            <a:r>
              <a:rPr lang="en-US" sz="24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sỏi</a:t>
            </a:r>
            <a:r>
              <a:rPr lang="en-US" sz="24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đá</a:t>
            </a:r>
            <a:r>
              <a:rPr lang="en-US" sz="2400" b="1" i="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0" name="Up Arrow 9"/>
          <p:cNvSpPr/>
          <p:nvPr/>
        </p:nvSpPr>
        <p:spPr>
          <a:xfrm rot="10800000">
            <a:off x="5429456" y="2983676"/>
            <a:ext cx="936104" cy="648072"/>
          </a:xfrm>
          <a:prstGeom prst="up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775520" y="3938280"/>
            <a:ext cx="8496944" cy="193899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spcAft>
                <a:spcPts val="0"/>
              </a:spcAft>
            </a:pPr>
            <a:r>
              <a:rPr lang="en-US" sz="2400" b="1" dirty="0" err="1">
                <a:solidFill>
                  <a:schemeClr val="accent5">
                    <a:lumMod val="75000"/>
                  </a:schemeClr>
                </a:solidFill>
                <a:latin typeface="Times New Roman" panose="02020603050405020304" pitchFamily="18" charset="0"/>
                <a:ea typeface="Times New Roman" panose="02020603050405020304" pitchFamily="18" charset="0"/>
              </a:rPr>
              <a:t>Các</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anh</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tuy</a:t>
            </a:r>
            <a:r>
              <a:rPr lang="en-US" sz="2400" b="1" dirty="0">
                <a:solidFill>
                  <a:schemeClr val="accent5">
                    <a:lumMod val="75000"/>
                  </a:schemeClr>
                </a:solidFill>
                <a:latin typeface="Times New Roman" panose="02020603050405020304" pitchFamily="18" charset="0"/>
                <a:ea typeface="Times New Roman" panose="02020603050405020304" pitchFamily="18" charset="0"/>
              </a:rPr>
              <a:t> có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khác</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nhau</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vê</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địa</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giới</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người</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miền</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xuôi</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ke</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miền</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ngược</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thi</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cũng</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giống</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nhau</a:t>
            </a:r>
            <a:r>
              <a:rPr lang="en-US" sz="2400" b="1" dirty="0">
                <a:solidFill>
                  <a:schemeClr val="accent5">
                    <a:lumMod val="75000"/>
                  </a:schemeClr>
                </a:solidFill>
                <a:latin typeface="Times New Roman" panose="02020603050405020304" pitchFamily="18" charset="0"/>
                <a:ea typeface="Times New Roman" panose="02020603050405020304" pitchFamily="18" charset="0"/>
              </a:rPr>
              <a:t> ở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cái</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nghèo</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cái</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khô</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Chính</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sư</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tương</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đồng</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vê</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cảnh</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ngô</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sư</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đồng</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cảm</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giai</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cấp</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là</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sợi</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dây</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tình</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cảm</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nối</a:t>
            </a:r>
            <a:r>
              <a:rPr lang="en-US" sz="2400" b="1" dirty="0">
                <a:solidFill>
                  <a:schemeClr val="accent5">
                    <a:lumMod val="75000"/>
                  </a:schemeClr>
                </a:solidFill>
                <a:latin typeface="Times New Roman" panose="02020603050405020304" pitchFamily="18" charset="0"/>
                <a:ea typeface="Times New Roman" panose="02020603050405020304" pitchFamily="18" charset="0"/>
              </a:rPr>
              <a:t> họ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lại</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với</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nhau</a:t>
            </a:r>
            <a:r>
              <a:rPr lang="en-US" sz="2400" b="1" dirty="0">
                <a:solidFill>
                  <a:schemeClr val="accent5">
                    <a:lumMod val="75000"/>
                  </a:schemeClr>
                </a:solidFill>
                <a:latin typeface="Times New Roman" panose="02020603050405020304" pitchFamily="18" charset="0"/>
                <a:ea typeface="Times New Roman" panose="02020603050405020304" pitchFamily="18" charset="0"/>
              </a:rPr>
              <a:t>, là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cơ</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sở</a:t>
            </a:r>
            <a:r>
              <a:rPr lang="en-US" sz="2400" b="1" dirty="0">
                <a:solidFill>
                  <a:schemeClr val="accent5">
                    <a:lumMod val="75000"/>
                  </a:schemeClr>
                </a:solidFill>
                <a:latin typeface="Times New Roman" panose="02020603050405020304" pitchFamily="18" charset="0"/>
                <a:ea typeface="Times New Roman" panose="02020603050405020304" pitchFamily="18" charset="0"/>
              </a:rPr>
              <a:t> ban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đầu</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để</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hình</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thành</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trong</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họ</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tình</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đồng</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chí</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đồng</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đội</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gắn</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bó</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keo</a:t>
            </a:r>
            <a:r>
              <a:rPr lang="en-US" sz="2400" b="1" dirty="0">
                <a:solidFill>
                  <a:schemeClr val="accent5">
                    <a:lumMod val="75000"/>
                  </a:schemeClr>
                </a:solidFill>
                <a:latin typeface="Times New Roman" panose="02020603050405020304" pitchFamily="18" charset="0"/>
                <a:ea typeface="Times New Roman" panose="02020603050405020304" pitchFamily="18" charset="0"/>
              </a:rPr>
              <a:t> </a:t>
            </a:r>
            <a:r>
              <a:rPr lang="en-US" sz="2400" b="1" dirty="0" err="1">
                <a:solidFill>
                  <a:schemeClr val="accent5">
                    <a:lumMod val="75000"/>
                  </a:schemeClr>
                </a:solidFill>
                <a:latin typeface="Times New Roman" panose="02020603050405020304" pitchFamily="18" charset="0"/>
                <a:ea typeface="Times New Roman" panose="02020603050405020304" pitchFamily="18" charset="0"/>
              </a:rPr>
              <a:t>sơn</a:t>
            </a:r>
            <a:r>
              <a:rPr lang="en-US" sz="2400" b="1" dirty="0">
                <a:solidFill>
                  <a:schemeClr val="accent5">
                    <a:lumMod val="75000"/>
                  </a:schemeClr>
                </a:solidFill>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2700226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par>
                                <p:cTn id="11" presetID="16" presetClass="entr" presetSubtype="21"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arn(inVertical)">
                                      <p:cBhvr>
                                        <p:cTn id="13" dur="500"/>
                                        <p:tgtEl>
                                          <p:spTgt spid="8"/>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barn(inVertical)">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barn(inVertical)">
                                      <p:cBhvr>
                                        <p:cTn id="21" dur="5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1000"/>
                                        <p:tgtEl>
                                          <p:spTgt spid="11"/>
                                        </p:tgtEl>
                                      </p:cBhvr>
                                    </p:animEffect>
                                    <p:anim calcmode="lin" valueType="num">
                                      <p:cBhvr>
                                        <p:cTn id="27" dur="1000" fill="hold"/>
                                        <p:tgtEl>
                                          <p:spTgt spid="11"/>
                                        </p:tgtEl>
                                        <p:attrNameLst>
                                          <p:attrName>ppt_x</p:attrName>
                                        </p:attrNameLst>
                                      </p:cBhvr>
                                      <p:tavLst>
                                        <p:tav tm="0">
                                          <p:val>
                                            <p:strVal val="#ppt_x"/>
                                          </p:val>
                                        </p:tav>
                                        <p:tav tm="100000">
                                          <p:val>
                                            <p:strVal val="#ppt_x"/>
                                          </p:val>
                                        </p:tav>
                                      </p:tavLst>
                                    </p:anim>
                                    <p:anim calcmode="lin" valueType="num">
                                      <p:cBhvr>
                                        <p:cTn id="28"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p:bldP spid="10"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335360" y="188640"/>
            <a:ext cx="3577578"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solidFill>
                  <a:schemeClr val="bg1"/>
                </a:solidFill>
              </a:rPr>
              <a:t>II. TÌM HIỂU VĂN BẢN</a:t>
            </a:r>
            <a:endParaRPr lang="en-US" sz="2800" b="1" dirty="0">
              <a:solidFill>
                <a:schemeClr val="bg1"/>
              </a:solidFill>
            </a:endParaRPr>
          </a:p>
        </p:txBody>
      </p:sp>
      <p:sp>
        <p:nvSpPr>
          <p:cNvPr id="5" name="TextBox 4"/>
          <p:cNvSpPr txBox="1"/>
          <p:nvPr/>
        </p:nvSpPr>
        <p:spPr>
          <a:xfrm>
            <a:off x="407368" y="836712"/>
            <a:ext cx="9361040"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just">
              <a:spcAft>
                <a:spcPts val="0"/>
              </a:spcAft>
            </a:pP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1.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Cơ</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sở</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hình</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thành</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nên</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chí</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đội</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(7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1522552" y="1512366"/>
            <a:ext cx="7093728" cy="461665"/>
          </a:xfrm>
          <a:prstGeom prst="rect">
            <a:avLst/>
          </a:prstGeom>
          <a:ln w="38100">
            <a:solidFill>
              <a:schemeClr val="accent1"/>
            </a:solidFill>
          </a:ln>
        </p:spPr>
        <p:txBody>
          <a:bodyPr wrap="square">
            <a:spAutoFit/>
          </a:bodyPr>
          <a:lstStyle/>
          <a:p>
            <a:r>
              <a:rPr lang="en-US" sz="2400" b="1" i="1" u="sng" dirty="0" err="1" smtClean="0">
                <a:solidFill>
                  <a:schemeClr val="bg1"/>
                </a:solidFill>
                <a:latin typeface="Times New Roman" panose="02020603050405020304" pitchFamily="18" charset="0"/>
                <a:cs typeface="Times New Roman" panose="02020603050405020304" pitchFamily="18" charset="0"/>
              </a:rPr>
              <a:t>Cùng</a:t>
            </a:r>
            <a:r>
              <a:rPr lang="en-US" sz="2400" b="1" i="1" u="sng" dirty="0" smtClean="0">
                <a:solidFill>
                  <a:schemeClr val="bg1"/>
                </a:solidFill>
                <a:latin typeface="Times New Roman" panose="02020603050405020304" pitchFamily="18" charset="0"/>
                <a:cs typeface="Times New Roman" panose="02020603050405020304" pitchFamily="18" charset="0"/>
              </a:rPr>
              <a:t> </a:t>
            </a:r>
            <a:r>
              <a:rPr lang="en-US" sz="2400" b="1" i="1" u="sng" dirty="0" err="1" smtClean="0">
                <a:solidFill>
                  <a:schemeClr val="bg1"/>
                </a:solidFill>
                <a:latin typeface="Times New Roman" panose="02020603050405020304" pitchFamily="18" charset="0"/>
                <a:cs typeface="Times New Roman" panose="02020603050405020304" pitchFamily="18" charset="0"/>
              </a:rPr>
              <a:t>chung</a:t>
            </a:r>
            <a:r>
              <a:rPr lang="en-US" sz="2400" b="1" i="1" u="sng" dirty="0" smtClean="0">
                <a:solidFill>
                  <a:schemeClr val="bg1"/>
                </a:solidFill>
                <a:latin typeface="Times New Roman" panose="02020603050405020304" pitchFamily="18" charset="0"/>
                <a:cs typeface="Times New Roman" panose="02020603050405020304" pitchFamily="18" charset="0"/>
              </a:rPr>
              <a:t> </a:t>
            </a:r>
            <a:r>
              <a:rPr lang="en-US" sz="2400" b="1" i="1" u="sng" dirty="0" err="1" smtClean="0">
                <a:solidFill>
                  <a:schemeClr val="bg1"/>
                </a:solidFill>
                <a:latin typeface="Times New Roman" panose="02020603050405020304" pitchFamily="18" charset="0"/>
                <a:cs typeface="Times New Roman" panose="02020603050405020304" pitchFamily="18" charset="0"/>
              </a:rPr>
              <a:t>chí</a:t>
            </a:r>
            <a:r>
              <a:rPr lang="en-US" sz="2400" b="1" i="1" u="sng" dirty="0" smtClean="0">
                <a:solidFill>
                  <a:schemeClr val="bg1"/>
                </a:solidFill>
                <a:latin typeface="Times New Roman" panose="02020603050405020304" pitchFamily="18" charset="0"/>
                <a:cs typeface="Times New Roman" panose="02020603050405020304" pitchFamily="18" charset="0"/>
              </a:rPr>
              <a:t> </a:t>
            </a:r>
            <a:r>
              <a:rPr lang="en-US" sz="2400" b="1" i="1" u="sng" dirty="0" err="1" smtClean="0">
                <a:solidFill>
                  <a:schemeClr val="bg1"/>
                </a:solidFill>
                <a:latin typeface="Times New Roman" panose="02020603050405020304" pitchFamily="18" charset="0"/>
                <a:cs typeface="Times New Roman" panose="02020603050405020304" pitchFamily="18" charset="0"/>
              </a:rPr>
              <a:t>hướng</a:t>
            </a:r>
            <a:r>
              <a:rPr lang="en-US" sz="2400" b="1" i="1" u="sng" dirty="0" smtClean="0">
                <a:solidFill>
                  <a:schemeClr val="bg1"/>
                </a:solidFill>
                <a:latin typeface="Times New Roman" panose="02020603050405020304" pitchFamily="18" charset="0"/>
                <a:cs typeface="Times New Roman" panose="02020603050405020304" pitchFamily="18" charset="0"/>
              </a:rPr>
              <a:t>, </a:t>
            </a:r>
            <a:r>
              <a:rPr lang="en-US" sz="2400" b="1" i="1" u="sng" dirty="0" err="1" smtClean="0">
                <a:solidFill>
                  <a:schemeClr val="bg1"/>
                </a:solidFill>
                <a:latin typeface="Times New Roman" panose="02020603050405020304" pitchFamily="18" charset="0"/>
                <a:cs typeface="Times New Roman" panose="02020603050405020304" pitchFamily="18" charset="0"/>
              </a:rPr>
              <a:t>lí</a:t>
            </a:r>
            <a:r>
              <a:rPr lang="en-US" sz="2400" b="1" i="1" u="sng" dirty="0" smtClean="0">
                <a:solidFill>
                  <a:schemeClr val="bg1"/>
                </a:solidFill>
                <a:latin typeface="Times New Roman" panose="02020603050405020304" pitchFamily="18" charset="0"/>
                <a:cs typeface="Times New Roman" panose="02020603050405020304" pitchFamily="18" charset="0"/>
              </a:rPr>
              <a:t> </a:t>
            </a:r>
            <a:r>
              <a:rPr lang="en-US" sz="2400" b="1" i="1" u="sng" dirty="0" err="1" smtClean="0">
                <a:solidFill>
                  <a:schemeClr val="bg1"/>
                </a:solidFill>
                <a:latin typeface="Times New Roman" panose="02020603050405020304" pitchFamily="18" charset="0"/>
                <a:cs typeface="Times New Roman" panose="02020603050405020304" pitchFamily="18" charset="0"/>
              </a:rPr>
              <a:t>tưởng</a:t>
            </a:r>
            <a:r>
              <a:rPr lang="en-US" sz="2400" b="1" i="1" u="sng" dirty="0" smtClean="0">
                <a:solidFill>
                  <a:schemeClr val="bg1"/>
                </a:solidFill>
                <a:latin typeface="Times New Roman" panose="02020603050405020304" pitchFamily="18" charset="0"/>
                <a:cs typeface="Times New Roman" panose="02020603050405020304" pitchFamily="18" charset="0"/>
              </a:rPr>
              <a:t> </a:t>
            </a:r>
            <a:r>
              <a:rPr lang="en-US" sz="2400" b="1" i="1" u="sng" dirty="0" err="1" smtClean="0">
                <a:solidFill>
                  <a:schemeClr val="bg1"/>
                </a:solidFill>
                <a:latin typeface="Times New Roman" panose="02020603050405020304" pitchFamily="18" charset="0"/>
                <a:cs typeface="Times New Roman" panose="02020603050405020304" pitchFamily="18" charset="0"/>
              </a:rPr>
              <a:t>cách</a:t>
            </a:r>
            <a:r>
              <a:rPr lang="en-US" sz="2400" b="1" i="1" u="sng" dirty="0" smtClean="0">
                <a:solidFill>
                  <a:schemeClr val="bg1"/>
                </a:solidFill>
                <a:latin typeface="Times New Roman" panose="02020603050405020304" pitchFamily="18" charset="0"/>
                <a:cs typeface="Times New Roman" panose="02020603050405020304" pitchFamily="18" charset="0"/>
              </a:rPr>
              <a:t> </a:t>
            </a:r>
            <a:r>
              <a:rPr lang="en-US" sz="2400" b="1" i="1" u="sng" dirty="0" err="1" smtClean="0">
                <a:solidFill>
                  <a:schemeClr val="bg1"/>
                </a:solidFill>
                <a:latin typeface="Times New Roman" panose="02020603050405020304" pitchFamily="18" charset="0"/>
                <a:cs typeface="Times New Roman" panose="02020603050405020304" pitchFamily="18" charset="0"/>
              </a:rPr>
              <a:t>mạng</a:t>
            </a:r>
            <a:r>
              <a:rPr lang="en-US" sz="2400" b="1" i="1" u="sng" dirty="0" smtClean="0">
                <a:solidFill>
                  <a:schemeClr val="bg1"/>
                </a:solidFill>
                <a:latin typeface="Times New Roman" panose="02020603050405020304" pitchFamily="18" charset="0"/>
                <a:cs typeface="Times New Roman" panose="02020603050405020304" pitchFamily="18" charset="0"/>
              </a:rPr>
              <a:t> </a:t>
            </a:r>
            <a:r>
              <a:rPr lang="en-US" sz="2400" b="1" i="1" u="sng" dirty="0" err="1" smtClean="0">
                <a:solidFill>
                  <a:schemeClr val="bg1"/>
                </a:solidFill>
                <a:latin typeface="Times New Roman" panose="02020603050405020304" pitchFamily="18" charset="0"/>
                <a:cs typeface="Times New Roman" panose="02020603050405020304" pitchFamily="18" charset="0"/>
              </a:rPr>
              <a:t>cao</a:t>
            </a:r>
            <a:r>
              <a:rPr lang="en-US" sz="2400" b="1" i="1" u="sng" dirty="0" smtClean="0">
                <a:solidFill>
                  <a:schemeClr val="bg1"/>
                </a:solidFill>
                <a:latin typeface="Times New Roman" panose="02020603050405020304" pitchFamily="18" charset="0"/>
                <a:cs typeface="Times New Roman" panose="02020603050405020304" pitchFamily="18" charset="0"/>
              </a:rPr>
              <a:t> </a:t>
            </a:r>
            <a:r>
              <a:rPr lang="en-US" sz="2400" b="1" i="1" u="sng" dirty="0" err="1" smtClean="0">
                <a:solidFill>
                  <a:schemeClr val="bg1"/>
                </a:solidFill>
                <a:latin typeface="Times New Roman" panose="02020603050405020304" pitchFamily="18" charset="0"/>
                <a:cs typeface="Times New Roman" panose="02020603050405020304" pitchFamily="18" charset="0"/>
              </a:rPr>
              <a:t>đẹp</a:t>
            </a:r>
            <a:endParaRPr lang="en-US" sz="2400" dirty="0">
              <a:solidFill>
                <a:schemeClr val="bg1"/>
              </a:solidFill>
            </a:endParaRPr>
          </a:p>
        </p:txBody>
      </p:sp>
      <p:cxnSp>
        <p:nvCxnSpPr>
          <p:cNvPr id="7" name="Straight Connector 6"/>
          <p:cNvCxnSpPr/>
          <p:nvPr/>
        </p:nvCxnSpPr>
        <p:spPr>
          <a:xfrm>
            <a:off x="1343472" y="1772816"/>
            <a:ext cx="0" cy="3600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343472" y="2132856"/>
            <a:ext cx="2016224"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3215680" y="5910371"/>
            <a:ext cx="8712968" cy="769441"/>
          </a:xfrm>
          <a:prstGeom prst="rect">
            <a:avLst/>
          </a:prstGeom>
          <a:solidFill>
            <a:schemeClr val="accent5">
              <a:lumMod val="40000"/>
              <a:lumOff val="60000"/>
            </a:schemeClr>
          </a:solidFill>
        </p:spPr>
        <p:txBody>
          <a:bodyPr wrap="square">
            <a:spAutoFit/>
          </a:bodyPr>
          <a:lstStyle/>
          <a:p>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Từ</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hai</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con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vốn</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chẳng</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hề</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thân</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quen</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nay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cùng</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chung</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lí</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tưởng</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cách</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mạng</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mà</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gặp</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gỡ</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từ</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đó</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mà</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làm</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nên</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tình</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đồng</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cs typeface="Times New Roman" panose="02020603050405020304" pitchFamily="18" charset="0"/>
              </a:rPr>
              <a:t>chí</a:t>
            </a:r>
            <a:r>
              <a:rPr lang="en-US" sz="22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200" b="1" dirty="0"/>
          </a:p>
        </p:txBody>
      </p:sp>
      <p:sp>
        <p:nvSpPr>
          <p:cNvPr id="10" name="Rectangle 9"/>
          <p:cNvSpPr/>
          <p:nvPr/>
        </p:nvSpPr>
        <p:spPr>
          <a:xfrm>
            <a:off x="551384" y="2825060"/>
            <a:ext cx="8616280" cy="1107996"/>
          </a:xfrm>
          <a:prstGeom prst="rect">
            <a:avLst/>
          </a:prstGeom>
        </p:spPr>
        <p:txBody>
          <a:bodyPr wrap="square">
            <a:spAutoFit/>
          </a:bodyPr>
          <a:lstStyle/>
          <a:p>
            <a:pPr lvl="6">
              <a:spcAft>
                <a:spcPts val="0"/>
              </a:spcAft>
            </a:pPr>
            <a:r>
              <a:rPr lang="en-US" sz="2200" b="1" i="1" dirty="0" smtClean="0">
                <a:solidFill>
                  <a:schemeClr val="bg1"/>
                </a:solidFill>
                <a:latin typeface="Times New Roman" panose="02020603050405020304" pitchFamily="18" charset="0"/>
                <a:ea typeface="Times New Roman" panose="02020603050405020304" pitchFamily="18" charset="0"/>
              </a:rPr>
              <a:t>“</a:t>
            </a:r>
            <a:r>
              <a:rPr lang="en-US" sz="2200" b="1" i="1" dirty="0" err="1" smtClean="0">
                <a:solidFill>
                  <a:schemeClr val="bg1"/>
                </a:solidFill>
                <a:latin typeface="Times New Roman" panose="02020603050405020304" pitchFamily="18" charset="0"/>
                <a:ea typeface="Times New Roman" panose="02020603050405020304" pitchFamily="18" charset="0"/>
              </a:rPr>
              <a:t>Anh</a:t>
            </a:r>
            <a:r>
              <a:rPr lang="en-US" sz="2200" b="1" i="1" dirty="0" smtClean="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với</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tôi</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đôi</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người</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xa</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lạ</a:t>
            </a:r>
            <a:endParaRPr lang="en-US" sz="2200" b="1" i="1" dirty="0">
              <a:solidFill>
                <a:schemeClr val="bg1"/>
              </a:solidFill>
              <a:latin typeface="Times New Roman" panose="02020603050405020304" pitchFamily="18" charset="0"/>
              <a:ea typeface="Times New Roman" panose="02020603050405020304" pitchFamily="18" charset="0"/>
            </a:endParaRPr>
          </a:p>
          <a:p>
            <a:pPr lvl="6">
              <a:spcAft>
                <a:spcPts val="0"/>
              </a:spcAft>
            </a:pPr>
            <a:r>
              <a:rPr lang="en-US" sz="2200" b="1" i="1" dirty="0" err="1">
                <a:solidFill>
                  <a:schemeClr val="bg1"/>
                </a:solidFill>
                <a:latin typeface="Times New Roman" panose="02020603050405020304" pitchFamily="18" charset="0"/>
                <a:ea typeface="Times New Roman" panose="02020603050405020304" pitchFamily="18" charset="0"/>
              </a:rPr>
              <a:t>Tự</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phương</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trời</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chẳng</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hẹn</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quen</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nhau</a:t>
            </a:r>
            <a:endParaRPr lang="en-US" sz="2200" b="1" i="1" dirty="0">
              <a:solidFill>
                <a:schemeClr val="bg1"/>
              </a:solidFill>
              <a:latin typeface="Times New Roman" panose="02020603050405020304" pitchFamily="18" charset="0"/>
              <a:ea typeface="Times New Roman" panose="02020603050405020304" pitchFamily="18" charset="0"/>
            </a:endParaRPr>
          </a:p>
          <a:p>
            <a:pPr lvl="6">
              <a:spcAft>
                <a:spcPts val="0"/>
              </a:spcAft>
            </a:pPr>
            <a:r>
              <a:rPr lang="en-US" sz="2200" b="1" i="1" dirty="0" err="1">
                <a:solidFill>
                  <a:schemeClr val="bg1"/>
                </a:solidFill>
                <a:latin typeface="Times New Roman" panose="02020603050405020304" pitchFamily="18" charset="0"/>
                <a:ea typeface="Times New Roman" panose="02020603050405020304" pitchFamily="18" charset="0"/>
              </a:rPr>
              <a:t>Súng</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bên</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súng</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đầu</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sát</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bên</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smtClean="0">
                <a:solidFill>
                  <a:schemeClr val="bg1"/>
                </a:solidFill>
                <a:latin typeface="Times New Roman" panose="02020603050405020304" pitchFamily="18" charset="0"/>
                <a:ea typeface="Times New Roman" panose="02020603050405020304" pitchFamily="18" charset="0"/>
              </a:rPr>
              <a:t>đầu</a:t>
            </a:r>
            <a:r>
              <a:rPr lang="en-US" sz="2200" b="1" i="1" dirty="0" smtClean="0">
                <a:solidFill>
                  <a:schemeClr val="bg1"/>
                </a:solidFill>
                <a:latin typeface="Times New Roman" panose="02020603050405020304" pitchFamily="18" charset="0"/>
                <a:ea typeface="Times New Roman" panose="02020603050405020304" pitchFamily="18" charset="0"/>
              </a:rPr>
              <a:t>”</a:t>
            </a:r>
            <a:endParaRPr lang="en-US" sz="2200" b="1" i="1" dirty="0">
              <a:solidFill>
                <a:schemeClr val="bg1"/>
              </a:solidFill>
              <a:latin typeface="Times New Roman" panose="02020603050405020304" pitchFamily="18" charset="0"/>
              <a:ea typeface="Times New Roman" panose="02020603050405020304" pitchFamily="18" charset="0"/>
            </a:endParaRPr>
          </a:p>
        </p:txBody>
      </p:sp>
      <p:sp>
        <p:nvSpPr>
          <p:cNvPr id="12" name="Rectangle 11"/>
          <p:cNvSpPr/>
          <p:nvPr/>
        </p:nvSpPr>
        <p:spPr>
          <a:xfrm>
            <a:off x="335361" y="4014391"/>
            <a:ext cx="2448271" cy="769441"/>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spcAft>
                <a:spcPts val="0"/>
              </a:spcAft>
            </a:pPr>
            <a:r>
              <a:rPr lang="en-US" sz="2200" b="1" dirty="0" err="1">
                <a:solidFill>
                  <a:schemeClr val="tx1"/>
                </a:solidFill>
                <a:latin typeface="Times New Roman" panose="02020603050405020304" pitchFamily="18" charset="0"/>
                <a:ea typeface="Times New Roman" panose="02020603050405020304" pitchFamily="18" charset="0"/>
              </a:rPr>
              <a:t>Họ</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gặp</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nhau</a:t>
            </a:r>
            <a:r>
              <a:rPr lang="en-US" sz="2200" b="1" dirty="0">
                <a:solidFill>
                  <a:schemeClr val="tx1"/>
                </a:solidFill>
                <a:latin typeface="Times New Roman" panose="02020603050405020304" pitchFamily="18" charset="0"/>
                <a:ea typeface="Times New Roman" panose="02020603050405020304" pitchFamily="18" charset="0"/>
              </a:rPr>
              <a:t> ở </a:t>
            </a:r>
            <a:r>
              <a:rPr lang="en-US" sz="2200" b="1" dirty="0" err="1">
                <a:solidFill>
                  <a:schemeClr val="tx1"/>
                </a:solidFill>
                <a:latin typeface="Times New Roman" panose="02020603050405020304" pitchFamily="18" charset="0"/>
                <a:ea typeface="Times New Roman" panose="02020603050405020304" pitchFamily="18" charset="0"/>
              </a:rPr>
              <a:t>một</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điểm</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chung</a:t>
            </a:r>
            <a:endParaRPr lang="en-US" sz="2200" b="1" dirty="0">
              <a:solidFill>
                <a:schemeClr val="tx1"/>
              </a:solidFill>
              <a:latin typeface="Times New Roman" panose="02020603050405020304" pitchFamily="18" charset="0"/>
              <a:ea typeface="Times New Roman" panose="02020603050405020304" pitchFamily="18" charset="0"/>
            </a:endParaRPr>
          </a:p>
        </p:txBody>
      </p:sp>
      <p:sp>
        <p:nvSpPr>
          <p:cNvPr id="13" name="Rectangle 12"/>
          <p:cNvSpPr/>
          <p:nvPr/>
        </p:nvSpPr>
        <p:spPr>
          <a:xfrm>
            <a:off x="2783632" y="4027711"/>
            <a:ext cx="9145016" cy="76944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spcAft>
                <a:spcPts val="0"/>
              </a:spcAft>
            </a:pPr>
            <a:r>
              <a:rPr lang="en-US" sz="2200" b="1" dirty="0" err="1">
                <a:solidFill>
                  <a:schemeClr val="tx1"/>
                </a:solidFill>
                <a:latin typeface="Times New Roman" panose="02020603050405020304" pitchFamily="18" charset="0"/>
                <a:ea typeface="Times New Roman" panose="02020603050405020304" pitchFamily="18" charset="0"/>
              </a:rPr>
              <a:t>Cùng</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chung</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nhịp</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đạp</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trái</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tim</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cùng</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chung</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lòng</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yêu</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nước</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và</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chung</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lí</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tưởng</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cách</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mạng</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Những</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cái</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chung</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đó</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đã</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thôi</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thúc</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lên</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đường</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nhập</a:t>
            </a:r>
            <a:r>
              <a:rPr lang="en-US" sz="2200" b="1" dirty="0">
                <a:solidFill>
                  <a:schemeClr val="tx1"/>
                </a:solidFill>
                <a:latin typeface="Times New Roman" panose="02020603050405020304" pitchFamily="18" charset="0"/>
                <a:ea typeface="Times New Roman" panose="02020603050405020304" pitchFamily="18" charset="0"/>
              </a:rPr>
              <a:t> </a:t>
            </a:r>
            <a:r>
              <a:rPr lang="en-US" sz="2200" b="1" dirty="0" err="1">
                <a:solidFill>
                  <a:schemeClr val="tx1"/>
                </a:solidFill>
                <a:latin typeface="Times New Roman" panose="02020603050405020304" pitchFamily="18" charset="0"/>
                <a:ea typeface="Times New Roman" panose="02020603050405020304" pitchFamily="18" charset="0"/>
              </a:rPr>
              <a:t>ngũ</a:t>
            </a:r>
            <a:r>
              <a:rPr lang="en-US" sz="2200" b="1" dirty="0">
                <a:solidFill>
                  <a:schemeClr val="tx1"/>
                </a:solidFill>
                <a:latin typeface="Times New Roman" panose="02020603050405020304" pitchFamily="18" charset="0"/>
                <a:ea typeface="Times New Roman" panose="02020603050405020304" pitchFamily="18" charset="0"/>
              </a:rPr>
              <a:t>.</a:t>
            </a:r>
          </a:p>
        </p:txBody>
      </p:sp>
      <p:sp>
        <p:nvSpPr>
          <p:cNvPr id="14" name="Rectangle 13"/>
          <p:cNvSpPr/>
          <p:nvPr/>
        </p:nvSpPr>
        <p:spPr>
          <a:xfrm>
            <a:off x="335360" y="4963815"/>
            <a:ext cx="3384376" cy="769441"/>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pPr algn="just">
              <a:spcAft>
                <a:spcPts val="0"/>
              </a:spcAft>
            </a:pP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Súng</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bên</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súng</a:t>
            </a:r>
            <a:r>
              <a:rPr lang="en-US" sz="2200" b="1" dirty="0">
                <a:latin typeface="Times New Roman" panose="02020603050405020304" pitchFamily="18" charset="0"/>
                <a:ea typeface="Times New Roman" panose="02020603050405020304" pitchFamily="18" charset="0"/>
              </a:rPr>
              <a:t>”: là </a:t>
            </a:r>
            <a:r>
              <a:rPr lang="en-US" sz="2200" b="1" dirty="0" err="1">
                <a:latin typeface="Times New Roman" panose="02020603050405020304" pitchFamily="18" charset="0"/>
                <a:ea typeface="Times New Roman" panose="02020603050405020304" pitchFamily="18" charset="0"/>
              </a:rPr>
              <a:t>cách</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nói</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giàu</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hình</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tượng</a:t>
            </a:r>
            <a:endParaRPr lang="en-US" sz="2200" b="1" dirty="0">
              <a:latin typeface="Times New Roman" panose="02020603050405020304" pitchFamily="18" charset="0"/>
              <a:ea typeface="Times New Roman" panose="02020603050405020304" pitchFamily="18" charset="0"/>
            </a:endParaRPr>
          </a:p>
        </p:txBody>
      </p:sp>
      <p:sp>
        <p:nvSpPr>
          <p:cNvPr id="15" name="Rectangle 14"/>
          <p:cNvSpPr/>
          <p:nvPr/>
        </p:nvSpPr>
        <p:spPr>
          <a:xfrm>
            <a:off x="3719736" y="4963815"/>
            <a:ext cx="8208912" cy="769441"/>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spcAft>
                <a:spcPts val="0"/>
              </a:spcAft>
            </a:pPr>
            <a:r>
              <a:rPr lang="en-US" sz="2200" b="1" dirty="0" err="1">
                <a:latin typeface="Times New Roman" panose="02020603050405020304" pitchFamily="18" charset="0"/>
                <a:ea typeface="Times New Roman" panose="02020603050405020304" pitchFamily="18" charset="0"/>
              </a:rPr>
              <a:t>đê</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diễn</a:t>
            </a:r>
            <a:r>
              <a:rPr lang="en-US" sz="2200" b="1" dirty="0">
                <a:latin typeface="Times New Roman" panose="02020603050405020304" pitchFamily="18" charset="0"/>
                <a:ea typeface="Times New Roman" panose="02020603050405020304" pitchFamily="18" charset="0"/>
              </a:rPr>
              <a:t> tả </a:t>
            </a:r>
            <a:r>
              <a:rPr lang="en-US" sz="2200" b="1" dirty="0" err="1">
                <a:latin typeface="Times New Roman" panose="02020603050405020304" pitchFamily="18" charset="0"/>
                <a:ea typeface="Times New Roman" panose="02020603050405020304" pitchFamily="18" charset="0"/>
              </a:rPr>
              <a:t>sư</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cùng</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nhau</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kề</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vai</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sát</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cánh</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đi</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bên</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nhau</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trong</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chiến</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đấu</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cùng</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chung</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mục</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tiêu</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cùng</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chung</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nhiệm</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vụ</a:t>
            </a:r>
            <a:r>
              <a:rPr lang="en-US" sz="2200" b="1" dirty="0">
                <a:latin typeface="Times New Roman" panose="02020603050405020304" pitchFamily="18" charset="0"/>
                <a:ea typeface="Times New Roman" panose="02020603050405020304" pitchFamily="18" charset="0"/>
              </a:rPr>
              <a:t>. </a:t>
            </a:r>
          </a:p>
        </p:txBody>
      </p:sp>
      <p:sp>
        <p:nvSpPr>
          <p:cNvPr id="17" name="Rectangle 16"/>
          <p:cNvSpPr/>
          <p:nvPr/>
        </p:nvSpPr>
        <p:spPr>
          <a:xfrm>
            <a:off x="335361" y="5899919"/>
            <a:ext cx="2880319" cy="769441"/>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a:spAutoFit/>
          </a:bodyPr>
          <a:lstStyle/>
          <a:p>
            <a:pPr algn="just">
              <a:spcAft>
                <a:spcPts val="0"/>
              </a:spcAft>
            </a:pPr>
            <a:r>
              <a:rPr lang="en-US" sz="2200" b="1" dirty="0">
                <a:latin typeface="Times New Roman" panose="02020603050405020304" pitchFamily="18" charset="0"/>
                <a:ea typeface="Times New Roman" panose="02020603050405020304" pitchFamily="18" charset="0"/>
              </a:rPr>
              <a:t>+ “ </a:t>
            </a:r>
            <a:r>
              <a:rPr lang="en-US" sz="2200" b="1" dirty="0" err="1">
                <a:latin typeface="Times New Roman" panose="02020603050405020304" pitchFamily="18" charset="0"/>
                <a:ea typeface="Times New Roman" panose="02020603050405020304" pitchFamily="18" charset="0"/>
              </a:rPr>
              <a:t>Đầu</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sát</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bên</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đầu</a:t>
            </a:r>
            <a:r>
              <a:rPr lang="en-US" sz="2200" b="1" dirty="0">
                <a:latin typeface="Times New Roman" panose="02020603050405020304" pitchFamily="18" charset="0"/>
                <a:ea typeface="Times New Roman" panose="02020603050405020304" pitchFamily="18" charset="0"/>
              </a:rPr>
              <a:t>”: là </a:t>
            </a:r>
            <a:r>
              <a:rPr lang="en-US" sz="2200" b="1" dirty="0" err="1">
                <a:latin typeface="Times New Roman" panose="02020603050405020304" pitchFamily="18" charset="0"/>
                <a:ea typeface="Times New Roman" panose="02020603050405020304" pitchFamily="18" charset="0"/>
              </a:rPr>
              <a:t>cách</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nói</a:t>
            </a:r>
            <a:r>
              <a:rPr lang="en-US" sz="2200" b="1" dirty="0">
                <a:latin typeface="Times New Roman" panose="02020603050405020304" pitchFamily="18" charset="0"/>
                <a:ea typeface="Times New Roman" panose="02020603050405020304" pitchFamily="18" charset="0"/>
              </a:rPr>
              <a:t> </a:t>
            </a:r>
            <a:r>
              <a:rPr lang="en-US" sz="2200" b="1" dirty="0" err="1">
                <a:latin typeface="Times New Roman" panose="02020603050405020304" pitchFamily="18" charset="0"/>
                <a:ea typeface="Times New Roman" panose="02020603050405020304" pitchFamily="18" charset="0"/>
              </a:rPr>
              <a:t>hoán</a:t>
            </a:r>
            <a:r>
              <a:rPr lang="en-US" sz="2200" b="1" dirty="0">
                <a:latin typeface="Times New Roman" panose="02020603050405020304" pitchFamily="18" charset="0"/>
                <a:ea typeface="Times New Roman" panose="02020603050405020304" pitchFamily="18" charset="0"/>
              </a:rPr>
              <a:t> dụ</a:t>
            </a:r>
          </a:p>
        </p:txBody>
      </p:sp>
      <p:sp>
        <p:nvSpPr>
          <p:cNvPr id="19" name="Rectangle 18"/>
          <p:cNvSpPr/>
          <p:nvPr/>
        </p:nvSpPr>
        <p:spPr>
          <a:xfrm>
            <a:off x="1349504" y="2021939"/>
            <a:ext cx="10075088" cy="830997"/>
          </a:xfrm>
          <a:prstGeom prst="rect">
            <a:avLst/>
          </a:prstGeom>
        </p:spPr>
        <p:txBody>
          <a:bodyPr wrap="square">
            <a:spAutoFit/>
          </a:bodyPr>
          <a:lstStyle/>
          <a:p>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hai</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con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vốn</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chẳng</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hề</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thân</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quen</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nay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cùng</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chung</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lí</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tưởng</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cách</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mạng</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mà</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gặp</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gỡ</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đó</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mà</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nên</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chí</a:t>
            </a:r>
            <a:r>
              <a:rPr lang="en-US" sz="24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solidFill>
                <a:schemeClr val="bg1"/>
              </a:solidFill>
            </a:endParaRPr>
          </a:p>
        </p:txBody>
      </p:sp>
    </p:spTree>
    <p:extLst>
      <p:ext uri="{BB962C8B-B14F-4D97-AF65-F5344CB8AC3E}">
        <p14:creationId xmlns:p14="http://schemas.microsoft.com/office/powerpoint/2010/main" val="1252626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circle(in)">
                                      <p:cBhvr>
                                        <p:cTn id="21" dur="2000"/>
                                        <p:tgtEl>
                                          <p:spTgt spid="19"/>
                                        </p:tgtEl>
                                      </p:cBhvr>
                                    </p:animEffect>
                                  </p:childTnLst>
                                </p:cTn>
                              </p:par>
                              <p:par>
                                <p:cTn id="22" presetID="6" presetClass="entr" presetSubtype="16"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circle(in)">
                                      <p:cBhvr>
                                        <p:cTn id="24" dur="20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circle(in)">
                                      <p:cBhvr>
                                        <p:cTn id="29" dur="2000"/>
                                        <p:tgtEl>
                                          <p:spTgt spid="12"/>
                                        </p:tgtEl>
                                      </p:cBhvr>
                                    </p:animEffect>
                                  </p:childTnLst>
                                </p:cTn>
                              </p:par>
                              <p:par>
                                <p:cTn id="30" presetID="6" presetClass="entr" presetSubtype="16" fill="hold" grpId="0" nodeType="with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circle(in)">
                                      <p:cBhvr>
                                        <p:cTn id="32" dur="20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wipe(down)">
                                      <p:cBhvr>
                                        <p:cTn id="37" dur="500"/>
                                        <p:tgtEl>
                                          <p:spTgt spid="14"/>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wipe(down)">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fade">
                                      <p:cBhvr>
                                        <p:cTn id="45" dur="500"/>
                                        <p:tgtEl>
                                          <p:spTgt spid="17"/>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9"/>
                                        </p:tgtEl>
                                        <p:attrNameLst>
                                          <p:attrName>style.visibility</p:attrName>
                                        </p:attrNameLst>
                                      </p:cBhvr>
                                      <p:to>
                                        <p:strVal val="visible"/>
                                      </p:to>
                                    </p:set>
                                    <p:animEffect transition="in" filter="fade">
                                      <p:cBhvr>
                                        <p:cTn id="4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0" grpId="0"/>
      <p:bldP spid="12" grpId="0" animBg="1"/>
      <p:bldP spid="13" grpId="0" animBg="1"/>
      <p:bldP spid="14" grpId="0" animBg="1"/>
      <p:bldP spid="15" grpId="0" animBg="1"/>
      <p:bldP spid="17" grpId="0" animBg="1"/>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335360" y="188640"/>
            <a:ext cx="3577578"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solidFill>
                  <a:schemeClr val="bg1"/>
                </a:solidFill>
              </a:rPr>
              <a:t>II. TÌM HIỂU VĂN BẢN</a:t>
            </a:r>
            <a:endParaRPr lang="en-US" sz="2800" b="1" dirty="0">
              <a:solidFill>
                <a:schemeClr val="bg1"/>
              </a:solidFill>
            </a:endParaRPr>
          </a:p>
        </p:txBody>
      </p:sp>
      <p:sp>
        <p:nvSpPr>
          <p:cNvPr id="5" name="TextBox 4"/>
          <p:cNvSpPr txBox="1"/>
          <p:nvPr/>
        </p:nvSpPr>
        <p:spPr>
          <a:xfrm>
            <a:off x="407368" y="836712"/>
            <a:ext cx="9361040"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just">
              <a:spcAft>
                <a:spcPts val="0"/>
              </a:spcAft>
            </a:pP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1.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Cơ</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sở</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hình</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thành</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nên</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chí</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đội</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(7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1487488" y="1515561"/>
            <a:ext cx="5904656" cy="461665"/>
          </a:xfrm>
          <a:prstGeom prst="rect">
            <a:avLst/>
          </a:prstGeom>
          <a:ln w="38100">
            <a:solidFill>
              <a:schemeClr val="accent1"/>
            </a:solidFill>
          </a:ln>
        </p:spPr>
        <p:txBody>
          <a:bodyPr wrap="square">
            <a:spAutoFit/>
          </a:bodyPr>
          <a:lstStyle/>
          <a:p>
            <a:r>
              <a:rPr lang="en-US" sz="2400" b="1" i="1" u="sng" dirty="0" err="1" smtClean="0">
                <a:solidFill>
                  <a:schemeClr val="bg1"/>
                </a:solidFill>
                <a:latin typeface="Times New Roman" panose="02020603050405020304" pitchFamily="18" charset="0"/>
                <a:cs typeface="Times New Roman" panose="02020603050405020304" pitchFamily="18" charset="0"/>
              </a:rPr>
              <a:t>Cùng</a:t>
            </a:r>
            <a:r>
              <a:rPr lang="en-US" sz="2400" b="1" i="1" u="sng" dirty="0" smtClean="0">
                <a:solidFill>
                  <a:schemeClr val="bg1"/>
                </a:solidFill>
                <a:latin typeface="Times New Roman" panose="02020603050405020304" pitchFamily="18" charset="0"/>
                <a:cs typeface="Times New Roman" panose="02020603050405020304" pitchFamily="18" charset="0"/>
              </a:rPr>
              <a:t> </a:t>
            </a:r>
            <a:r>
              <a:rPr lang="en-US" sz="2400" b="1" i="1" u="sng" dirty="0" err="1" smtClean="0">
                <a:solidFill>
                  <a:schemeClr val="bg1"/>
                </a:solidFill>
                <a:latin typeface="Times New Roman" panose="02020603050405020304" pitchFamily="18" charset="0"/>
                <a:cs typeface="Times New Roman" panose="02020603050405020304" pitchFamily="18" charset="0"/>
              </a:rPr>
              <a:t>trải</a:t>
            </a:r>
            <a:r>
              <a:rPr lang="en-US" sz="2400" b="1" i="1" u="sng" dirty="0" smtClean="0">
                <a:solidFill>
                  <a:schemeClr val="bg1"/>
                </a:solidFill>
                <a:latin typeface="Times New Roman" panose="02020603050405020304" pitchFamily="18" charset="0"/>
                <a:cs typeface="Times New Roman" panose="02020603050405020304" pitchFamily="18" charset="0"/>
              </a:rPr>
              <a:t> qua </a:t>
            </a:r>
            <a:r>
              <a:rPr lang="en-US" sz="2400" b="1" i="1" u="sng" dirty="0" err="1" smtClean="0">
                <a:solidFill>
                  <a:schemeClr val="bg1"/>
                </a:solidFill>
                <a:latin typeface="Times New Roman" panose="02020603050405020304" pitchFamily="18" charset="0"/>
                <a:cs typeface="Times New Roman" panose="02020603050405020304" pitchFamily="18" charset="0"/>
              </a:rPr>
              <a:t>những</a:t>
            </a:r>
            <a:r>
              <a:rPr lang="en-US" sz="2400" b="1" i="1" u="sng" dirty="0" smtClean="0">
                <a:solidFill>
                  <a:schemeClr val="bg1"/>
                </a:solidFill>
                <a:latin typeface="Times New Roman" panose="02020603050405020304" pitchFamily="18" charset="0"/>
                <a:cs typeface="Times New Roman" panose="02020603050405020304" pitchFamily="18" charset="0"/>
              </a:rPr>
              <a:t> </a:t>
            </a:r>
            <a:r>
              <a:rPr lang="en-US" sz="2400" b="1" i="1" u="sng" dirty="0" err="1" smtClean="0">
                <a:solidFill>
                  <a:schemeClr val="bg1"/>
                </a:solidFill>
                <a:latin typeface="Times New Roman" panose="02020603050405020304" pitchFamily="18" charset="0"/>
                <a:cs typeface="Times New Roman" panose="02020603050405020304" pitchFamily="18" charset="0"/>
              </a:rPr>
              <a:t>khó</a:t>
            </a:r>
            <a:r>
              <a:rPr lang="en-US" sz="2400" b="1" i="1" u="sng" dirty="0" smtClean="0">
                <a:solidFill>
                  <a:schemeClr val="bg1"/>
                </a:solidFill>
                <a:latin typeface="Times New Roman" panose="02020603050405020304" pitchFamily="18" charset="0"/>
                <a:cs typeface="Times New Roman" panose="02020603050405020304" pitchFamily="18" charset="0"/>
              </a:rPr>
              <a:t> </a:t>
            </a:r>
            <a:r>
              <a:rPr lang="en-US" sz="2400" b="1" i="1" u="sng" dirty="0" err="1" smtClean="0">
                <a:solidFill>
                  <a:schemeClr val="bg1"/>
                </a:solidFill>
                <a:latin typeface="Times New Roman" panose="02020603050405020304" pitchFamily="18" charset="0"/>
                <a:cs typeface="Times New Roman" panose="02020603050405020304" pitchFamily="18" charset="0"/>
              </a:rPr>
              <a:t>khăn</a:t>
            </a:r>
            <a:r>
              <a:rPr lang="en-US" sz="2400" b="1" i="1" u="sng" dirty="0" smtClean="0">
                <a:solidFill>
                  <a:schemeClr val="bg1"/>
                </a:solidFill>
                <a:latin typeface="Times New Roman" panose="02020603050405020304" pitchFamily="18" charset="0"/>
                <a:cs typeface="Times New Roman" panose="02020603050405020304" pitchFamily="18" charset="0"/>
              </a:rPr>
              <a:t>, </a:t>
            </a:r>
            <a:r>
              <a:rPr lang="en-US" sz="2400" b="1" i="1" u="sng" dirty="0" err="1" smtClean="0">
                <a:solidFill>
                  <a:schemeClr val="bg1"/>
                </a:solidFill>
                <a:latin typeface="Times New Roman" panose="02020603050405020304" pitchFamily="18" charset="0"/>
                <a:cs typeface="Times New Roman" panose="02020603050405020304" pitchFamily="18" charset="0"/>
              </a:rPr>
              <a:t>thiếu</a:t>
            </a:r>
            <a:r>
              <a:rPr lang="en-US" sz="2400" b="1" i="1" u="sng" dirty="0" smtClean="0">
                <a:solidFill>
                  <a:schemeClr val="bg1"/>
                </a:solidFill>
                <a:latin typeface="Times New Roman" panose="02020603050405020304" pitchFamily="18" charset="0"/>
                <a:cs typeface="Times New Roman" panose="02020603050405020304" pitchFamily="18" charset="0"/>
              </a:rPr>
              <a:t> </a:t>
            </a:r>
            <a:r>
              <a:rPr lang="en-US" sz="2400" b="1" i="1" u="sng" dirty="0" err="1" smtClean="0">
                <a:solidFill>
                  <a:schemeClr val="bg1"/>
                </a:solidFill>
                <a:latin typeface="Times New Roman" panose="02020603050405020304" pitchFamily="18" charset="0"/>
                <a:cs typeface="Times New Roman" panose="02020603050405020304" pitchFamily="18" charset="0"/>
              </a:rPr>
              <a:t>thốn</a:t>
            </a:r>
            <a:endParaRPr lang="en-US" sz="2400" dirty="0">
              <a:solidFill>
                <a:schemeClr val="bg1"/>
              </a:solidFill>
            </a:endParaRPr>
          </a:p>
        </p:txBody>
      </p:sp>
      <p:cxnSp>
        <p:nvCxnSpPr>
          <p:cNvPr id="7" name="Straight Connector 6"/>
          <p:cNvCxnSpPr/>
          <p:nvPr/>
        </p:nvCxnSpPr>
        <p:spPr>
          <a:xfrm>
            <a:off x="1343472" y="1772816"/>
            <a:ext cx="0" cy="3600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343472" y="2132856"/>
            <a:ext cx="2016224"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9" name="Table 8"/>
          <p:cNvGraphicFramePr>
            <a:graphicFrameLocks noGrp="1"/>
          </p:cNvGraphicFramePr>
          <p:nvPr>
            <p:extLst>
              <p:ext uri="{D42A27DB-BD31-4B8C-83A1-F6EECF244321}">
                <p14:modId xmlns:p14="http://schemas.microsoft.com/office/powerpoint/2010/main" val="1882925795"/>
              </p:ext>
            </p:extLst>
          </p:nvPr>
        </p:nvGraphicFramePr>
        <p:xfrm>
          <a:off x="263990" y="2352248"/>
          <a:ext cx="11664657" cy="4389120"/>
        </p:xfrm>
        <a:graphic>
          <a:graphicData uri="http://schemas.openxmlformats.org/drawingml/2006/table">
            <a:tbl>
              <a:tblPr firstRow="1" firstCol="1" lastRow="1" lastCol="1" bandRow="1" bandCol="1">
                <a:tableStyleId>{7DF18680-E054-41AD-8BC1-D1AEF772440D}</a:tableStyleId>
              </a:tblPr>
              <a:tblGrid>
                <a:gridCol w="4400535"/>
                <a:gridCol w="7264122"/>
              </a:tblGrid>
              <a:tr h="0">
                <a:tc>
                  <a:txBody>
                    <a:bodyPr/>
                    <a:lstStyle/>
                    <a:p>
                      <a:pPr algn="just">
                        <a:spcAft>
                          <a:spcPts val="0"/>
                        </a:spcAft>
                      </a:pPr>
                      <a:r>
                        <a:rPr lang="en-US" sz="2400" u="sng" dirty="0">
                          <a:effectLst/>
                        </a:rPr>
                        <a:t>+ “</a:t>
                      </a:r>
                      <a:r>
                        <a:rPr lang="en-US" sz="2400" u="sng" dirty="0" err="1">
                          <a:effectLst/>
                        </a:rPr>
                        <a:t>đêm</a:t>
                      </a:r>
                      <a:r>
                        <a:rPr lang="en-US" sz="2400" u="sng" dirty="0">
                          <a:effectLst/>
                        </a:rPr>
                        <a:t> </a:t>
                      </a:r>
                      <a:r>
                        <a:rPr lang="en-US" sz="2400" u="sng" dirty="0" err="1">
                          <a:effectLst/>
                        </a:rPr>
                        <a:t>rét</a:t>
                      </a:r>
                      <a:r>
                        <a:rPr lang="en-US" sz="2400" u="sng" dirty="0">
                          <a:effectLst/>
                        </a:rPr>
                        <a:t> </a:t>
                      </a:r>
                      <a:r>
                        <a:rPr lang="en-US" sz="2400" u="sng" dirty="0" err="1">
                          <a:effectLst/>
                        </a:rPr>
                        <a:t>chung</a:t>
                      </a:r>
                      <a:r>
                        <a:rPr lang="en-US" sz="2400" u="sng" dirty="0">
                          <a:effectLst/>
                        </a:rPr>
                        <a:t> </a:t>
                      </a:r>
                      <a:r>
                        <a:rPr lang="en-US" sz="2400" u="sng" dirty="0" err="1">
                          <a:effectLst/>
                        </a:rPr>
                        <a:t>chăn</a:t>
                      </a:r>
                      <a:r>
                        <a:rPr lang="en-US" sz="2400" u="sng" dirty="0">
                          <a:effectLst/>
                        </a:rPr>
                        <a:t>”-</a:t>
                      </a:r>
                      <a:r>
                        <a:rPr lang="en-US" sz="2400" dirty="0">
                          <a:effectLst/>
                        </a:rPr>
                        <a:t>  là </a:t>
                      </a:r>
                      <a:r>
                        <a:rPr lang="en-US" sz="2400" dirty="0" err="1">
                          <a:effectLst/>
                        </a:rPr>
                        <a:t>một</a:t>
                      </a:r>
                      <a:r>
                        <a:rPr lang="en-US" sz="2400" dirty="0">
                          <a:effectLst/>
                        </a:rPr>
                        <a:t> </a:t>
                      </a:r>
                      <a:r>
                        <a:rPr lang="en-US" sz="2400" dirty="0" err="1">
                          <a:effectLst/>
                        </a:rPr>
                        <a:t>hình</a:t>
                      </a:r>
                      <a:r>
                        <a:rPr lang="en-US" sz="2400" dirty="0">
                          <a:effectLst/>
                        </a:rPr>
                        <a:t> </a:t>
                      </a:r>
                      <a:r>
                        <a:rPr lang="en-US" sz="2400" dirty="0" err="1">
                          <a:effectLst/>
                        </a:rPr>
                        <a:t>ảnh</a:t>
                      </a:r>
                      <a:r>
                        <a:rPr lang="en-US" sz="2400" dirty="0">
                          <a:effectLst/>
                        </a:rPr>
                        <a:t> </a:t>
                      </a:r>
                      <a:r>
                        <a:rPr lang="en-US" sz="2400" dirty="0" err="1">
                          <a:effectLst/>
                        </a:rPr>
                        <a:t>đẹp</a:t>
                      </a:r>
                      <a:endParaRPr lang="en-US"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2400" dirty="0" err="1">
                          <a:effectLst/>
                        </a:rPr>
                        <a:t>thê</a:t>
                      </a:r>
                      <a:r>
                        <a:rPr lang="en-US" sz="2400" dirty="0">
                          <a:effectLst/>
                        </a:rPr>
                        <a:t>̉ </a:t>
                      </a:r>
                      <a:r>
                        <a:rPr lang="en-US" sz="2400" dirty="0" err="1">
                          <a:effectLst/>
                        </a:rPr>
                        <a:t>hiện</a:t>
                      </a:r>
                      <a:r>
                        <a:rPr lang="en-US" sz="2400" dirty="0">
                          <a:effectLst/>
                        </a:rPr>
                        <a:t> </a:t>
                      </a:r>
                      <a:r>
                        <a:rPr lang="en-US" sz="2400" dirty="0" err="1">
                          <a:effectLst/>
                        </a:rPr>
                        <a:t>sư</a:t>
                      </a:r>
                      <a:r>
                        <a:rPr lang="en-US" sz="2400" dirty="0">
                          <a:effectLst/>
                        </a:rPr>
                        <a:t>̣ </a:t>
                      </a:r>
                      <a:r>
                        <a:rPr lang="en-US" sz="2400" dirty="0" err="1">
                          <a:effectLst/>
                        </a:rPr>
                        <a:t>gắn</a:t>
                      </a:r>
                      <a:r>
                        <a:rPr lang="en-US" sz="2400" dirty="0">
                          <a:effectLst/>
                        </a:rPr>
                        <a:t> </a:t>
                      </a:r>
                      <a:r>
                        <a:rPr lang="en-US" sz="2400" dirty="0" err="1">
                          <a:effectLst/>
                        </a:rPr>
                        <a:t>bó</a:t>
                      </a:r>
                      <a:r>
                        <a:rPr lang="en-US" sz="2400" dirty="0">
                          <a:effectLst/>
                        </a:rPr>
                        <a:t>, </a:t>
                      </a:r>
                      <a:r>
                        <a:rPr lang="en-US" sz="2400" dirty="0" err="1">
                          <a:effectLst/>
                        </a:rPr>
                        <a:t>sẻ</a:t>
                      </a:r>
                      <a:r>
                        <a:rPr lang="en-US" sz="2400" dirty="0">
                          <a:effectLst/>
                        </a:rPr>
                        <a:t> chia, </a:t>
                      </a:r>
                      <a:r>
                        <a:rPr lang="en-US" sz="2400" dirty="0" err="1">
                          <a:effectLst/>
                        </a:rPr>
                        <a:t>sẵn</a:t>
                      </a:r>
                      <a:r>
                        <a:rPr lang="en-US" sz="2400" dirty="0">
                          <a:effectLst/>
                        </a:rPr>
                        <a:t> </a:t>
                      </a:r>
                      <a:r>
                        <a:rPr lang="en-US" sz="2400" dirty="0" err="1">
                          <a:effectLst/>
                        </a:rPr>
                        <a:t>sàng</a:t>
                      </a:r>
                      <a:r>
                        <a:rPr lang="en-US" sz="2400" dirty="0">
                          <a:effectLst/>
                        </a:rPr>
                        <a:t> chia </a:t>
                      </a:r>
                      <a:r>
                        <a:rPr lang="en-US" sz="2400" dirty="0" err="1">
                          <a:effectLst/>
                        </a:rPr>
                        <a:t>ngọt</a:t>
                      </a:r>
                      <a:r>
                        <a:rPr lang="en-US" sz="2400" dirty="0">
                          <a:effectLst/>
                        </a:rPr>
                        <a:t>, </a:t>
                      </a:r>
                      <a:r>
                        <a:rPr lang="en-US" sz="2400" dirty="0" err="1">
                          <a:effectLst/>
                        </a:rPr>
                        <a:t>sẻ</a:t>
                      </a:r>
                      <a:r>
                        <a:rPr lang="en-US" sz="2400" dirty="0">
                          <a:effectLst/>
                        </a:rPr>
                        <a:t> </a:t>
                      </a:r>
                      <a:r>
                        <a:rPr lang="en-US" sz="2400" dirty="0" err="1">
                          <a:effectLst/>
                        </a:rPr>
                        <a:t>bùi</a:t>
                      </a:r>
                      <a:r>
                        <a:rPr lang="en-US" sz="2400" dirty="0">
                          <a:effectLst/>
                        </a:rPr>
                        <a:t> </a:t>
                      </a:r>
                      <a:r>
                        <a:rPr lang="en-US" sz="2400" dirty="0" err="1">
                          <a:effectLst/>
                        </a:rPr>
                        <a:t>những</a:t>
                      </a:r>
                      <a:r>
                        <a:rPr lang="en-US" sz="2400" dirty="0">
                          <a:effectLst/>
                        </a:rPr>
                        <a:t> </a:t>
                      </a:r>
                      <a:r>
                        <a:rPr lang="en-US" sz="2400" dirty="0" err="1">
                          <a:effectLst/>
                        </a:rPr>
                        <a:t>lúc</a:t>
                      </a:r>
                      <a:r>
                        <a:rPr lang="en-US" sz="2400" dirty="0">
                          <a:effectLst/>
                        </a:rPr>
                        <a:t> </a:t>
                      </a:r>
                      <a:r>
                        <a:rPr lang="en-US" sz="2400" dirty="0" err="1">
                          <a:effectLst/>
                        </a:rPr>
                        <a:t>thiếu</a:t>
                      </a:r>
                      <a:r>
                        <a:rPr lang="en-US" sz="2400" dirty="0">
                          <a:effectLst/>
                        </a:rPr>
                        <a:t> </a:t>
                      </a:r>
                      <a:r>
                        <a:rPr lang="en-US" sz="2400" dirty="0" err="1">
                          <a:effectLst/>
                        </a:rPr>
                        <a:t>thốn</a:t>
                      </a:r>
                      <a:r>
                        <a:rPr lang="en-US" sz="2400" dirty="0">
                          <a:effectLst/>
                        </a:rPr>
                        <a:t> </a:t>
                      </a:r>
                      <a:r>
                        <a:rPr lang="en-US" sz="2400" dirty="0" err="1">
                          <a:effectLst/>
                        </a:rPr>
                        <a:t>về</a:t>
                      </a:r>
                      <a:r>
                        <a:rPr lang="en-US" sz="2400" dirty="0">
                          <a:effectLst/>
                        </a:rPr>
                        <a:t> </a:t>
                      </a:r>
                      <a:r>
                        <a:rPr lang="en-US" sz="2400" dirty="0" err="1">
                          <a:effectLst/>
                        </a:rPr>
                        <a:t>vật</a:t>
                      </a:r>
                      <a:r>
                        <a:rPr lang="en-US" sz="2400" dirty="0">
                          <a:effectLst/>
                        </a:rPr>
                        <a:t> </a:t>
                      </a:r>
                      <a:r>
                        <a:rPr lang="en-US" sz="2400" dirty="0" err="1">
                          <a:effectLst/>
                        </a:rPr>
                        <a:t>chất</a:t>
                      </a:r>
                      <a:r>
                        <a:rPr lang="en-US" sz="2400" dirty="0">
                          <a:effectLst/>
                        </a:rPr>
                        <a:t>. </a:t>
                      </a:r>
                      <a:r>
                        <a:rPr lang="en-US" sz="2400" dirty="0" err="1">
                          <a:effectLst/>
                        </a:rPr>
                        <a:t>Chính</a:t>
                      </a:r>
                      <a:r>
                        <a:rPr lang="en-US" sz="2400" dirty="0">
                          <a:effectLst/>
                        </a:rPr>
                        <a:t> </a:t>
                      </a:r>
                      <a:r>
                        <a:rPr lang="en-US" sz="2400" dirty="0" err="1">
                          <a:effectLst/>
                        </a:rPr>
                        <a:t>sự</a:t>
                      </a:r>
                      <a:r>
                        <a:rPr lang="en-US" sz="2400" dirty="0">
                          <a:effectLst/>
                        </a:rPr>
                        <a:t> </a:t>
                      </a:r>
                      <a:r>
                        <a:rPr lang="en-US" sz="2400" dirty="0" err="1">
                          <a:effectLst/>
                        </a:rPr>
                        <a:t>sẻ</a:t>
                      </a:r>
                      <a:r>
                        <a:rPr lang="en-US" sz="2400" dirty="0">
                          <a:effectLst/>
                        </a:rPr>
                        <a:t> chia, </a:t>
                      </a:r>
                      <a:r>
                        <a:rPr lang="en-US" sz="2400" dirty="0" err="1">
                          <a:effectLst/>
                        </a:rPr>
                        <a:t>đồng</a:t>
                      </a:r>
                      <a:r>
                        <a:rPr lang="en-US" sz="2400" dirty="0">
                          <a:effectLst/>
                        </a:rPr>
                        <a:t> cam </a:t>
                      </a:r>
                      <a:r>
                        <a:rPr lang="en-US" sz="2400" dirty="0" err="1">
                          <a:effectLst/>
                        </a:rPr>
                        <a:t>cộng</a:t>
                      </a:r>
                      <a:r>
                        <a:rPr lang="en-US" sz="2400" dirty="0">
                          <a:effectLst/>
                        </a:rPr>
                        <a:t> </a:t>
                      </a:r>
                      <a:r>
                        <a:rPr lang="en-US" sz="2400" dirty="0" err="1">
                          <a:effectLst/>
                        </a:rPr>
                        <a:t>khổ</a:t>
                      </a:r>
                      <a:r>
                        <a:rPr lang="en-US" sz="2400" dirty="0">
                          <a:effectLst/>
                        </a:rPr>
                        <a:t> </a:t>
                      </a:r>
                      <a:r>
                        <a:rPr lang="en-US" sz="2400" dirty="0" err="1">
                          <a:effectLst/>
                        </a:rPr>
                        <a:t>ấy</a:t>
                      </a:r>
                      <a:r>
                        <a:rPr lang="en-US" sz="2400" dirty="0">
                          <a:effectLst/>
                        </a:rPr>
                        <a:t> </a:t>
                      </a:r>
                      <a:r>
                        <a:rPr lang="en-US" sz="2400" dirty="0" err="1">
                          <a:effectLst/>
                        </a:rPr>
                        <a:t>đã</a:t>
                      </a:r>
                      <a:r>
                        <a:rPr lang="en-US" sz="2400" dirty="0">
                          <a:effectLst/>
                        </a:rPr>
                        <a:t> </a:t>
                      </a:r>
                      <a:r>
                        <a:rPr lang="en-US" sz="2400" dirty="0" err="1">
                          <a:effectLst/>
                        </a:rPr>
                        <a:t>tạo</a:t>
                      </a:r>
                      <a:r>
                        <a:rPr lang="en-US" sz="2400" dirty="0">
                          <a:effectLst/>
                        </a:rPr>
                        <a:t> </a:t>
                      </a:r>
                      <a:r>
                        <a:rPr lang="en-US" sz="2400" dirty="0" err="1">
                          <a:effectLst/>
                        </a:rPr>
                        <a:t>nên</a:t>
                      </a:r>
                      <a:r>
                        <a:rPr lang="en-US" sz="2400" dirty="0">
                          <a:effectLst/>
                        </a:rPr>
                        <a:t> </a:t>
                      </a:r>
                      <a:r>
                        <a:rPr lang="en-US" sz="2400" dirty="0" err="1">
                          <a:effectLst/>
                        </a:rPr>
                        <a:t>hơi</a:t>
                      </a:r>
                      <a:r>
                        <a:rPr lang="en-US" sz="2400" dirty="0">
                          <a:effectLst/>
                        </a:rPr>
                        <a:t> </a:t>
                      </a:r>
                      <a:r>
                        <a:rPr lang="en-US" sz="2400" dirty="0" err="1">
                          <a:effectLst/>
                        </a:rPr>
                        <a:t>ấm</a:t>
                      </a:r>
                      <a:r>
                        <a:rPr lang="en-US" sz="2400" dirty="0">
                          <a:effectLst/>
                        </a:rPr>
                        <a:t> </a:t>
                      </a:r>
                      <a:r>
                        <a:rPr lang="en-US" sz="2400" dirty="0" err="1">
                          <a:effectLst/>
                        </a:rPr>
                        <a:t>để</a:t>
                      </a:r>
                      <a:r>
                        <a:rPr lang="en-US" sz="2400" dirty="0">
                          <a:effectLst/>
                        </a:rPr>
                        <a:t> </a:t>
                      </a:r>
                      <a:r>
                        <a:rPr lang="en-US" sz="2400" dirty="0" err="1">
                          <a:effectLst/>
                        </a:rPr>
                        <a:t>xua</a:t>
                      </a:r>
                      <a:r>
                        <a:rPr lang="en-US" sz="2400" dirty="0">
                          <a:effectLst/>
                        </a:rPr>
                        <a:t> tan </a:t>
                      </a:r>
                      <a:r>
                        <a:rPr lang="en-US" sz="2400" dirty="0" err="1">
                          <a:effectLst/>
                        </a:rPr>
                        <a:t>đi</a:t>
                      </a:r>
                      <a:r>
                        <a:rPr lang="en-US" sz="2400" dirty="0">
                          <a:effectLst/>
                        </a:rPr>
                        <a:t> </a:t>
                      </a:r>
                      <a:r>
                        <a:rPr lang="en-US" sz="2400" dirty="0" err="1">
                          <a:effectLst/>
                        </a:rPr>
                        <a:t>cái</a:t>
                      </a:r>
                      <a:r>
                        <a:rPr lang="en-US" sz="2400" dirty="0">
                          <a:effectLst/>
                        </a:rPr>
                        <a:t> </a:t>
                      </a:r>
                      <a:r>
                        <a:rPr lang="en-US" sz="2400" dirty="0" err="1">
                          <a:effectLst/>
                        </a:rPr>
                        <a:t>lạnh</a:t>
                      </a:r>
                      <a:r>
                        <a:rPr lang="en-US" sz="2400" dirty="0">
                          <a:effectLst/>
                        </a:rPr>
                        <a:t> </a:t>
                      </a:r>
                      <a:r>
                        <a:rPr lang="en-US" sz="2400" dirty="0" err="1">
                          <a:effectLst/>
                        </a:rPr>
                        <a:t>lẽo</a:t>
                      </a:r>
                      <a:r>
                        <a:rPr lang="en-US" sz="2400" dirty="0">
                          <a:effectLst/>
                        </a:rPr>
                        <a:t>, </a:t>
                      </a:r>
                      <a:r>
                        <a:rPr lang="en-US" sz="2400" dirty="0" err="1">
                          <a:effectLst/>
                        </a:rPr>
                        <a:t>cái</a:t>
                      </a:r>
                      <a:r>
                        <a:rPr lang="en-US" sz="2400" dirty="0">
                          <a:effectLst/>
                        </a:rPr>
                        <a:t> </a:t>
                      </a:r>
                      <a:r>
                        <a:rPr lang="en-US" sz="2400" dirty="0" err="1">
                          <a:effectLst/>
                        </a:rPr>
                        <a:t>khắc</a:t>
                      </a:r>
                      <a:r>
                        <a:rPr lang="en-US" sz="2400" dirty="0">
                          <a:effectLst/>
                        </a:rPr>
                        <a:t> </a:t>
                      </a:r>
                      <a:r>
                        <a:rPr lang="en-US" sz="2400" dirty="0" err="1">
                          <a:effectLst/>
                        </a:rPr>
                        <a:t>nghiệt</a:t>
                      </a:r>
                      <a:r>
                        <a:rPr lang="en-US" sz="2400" dirty="0">
                          <a:effectLst/>
                        </a:rPr>
                        <a:t>, </a:t>
                      </a:r>
                      <a:r>
                        <a:rPr lang="en-US" sz="2400" dirty="0" err="1">
                          <a:effectLst/>
                        </a:rPr>
                        <a:t>khó</a:t>
                      </a:r>
                      <a:r>
                        <a:rPr lang="en-US" sz="2400" dirty="0">
                          <a:effectLst/>
                        </a:rPr>
                        <a:t> </a:t>
                      </a:r>
                      <a:r>
                        <a:rPr lang="en-US" sz="2400" dirty="0" err="1">
                          <a:effectLst/>
                        </a:rPr>
                        <a:t>khăn</a:t>
                      </a:r>
                      <a:r>
                        <a:rPr lang="en-US" sz="2400" dirty="0">
                          <a:effectLst/>
                        </a:rPr>
                        <a:t> </a:t>
                      </a:r>
                      <a:r>
                        <a:rPr lang="en-US" sz="2400" dirty="0" err="1">
                          <a:effectLst/>
                        </a:rPr>
                        <a:t>của</a:t>
                      </a:r>
                      <a:r>
                        <a:rPr lang="en-US" sz="2400" dirty="0">
                          <a:effectLst/>
                        </a:rPr>
                        <a:t> </a:t>
                      </a:r>
                      <a:r>
                        <a:rPr lang="en-US" sz="2400" dirty="0" err="1">
                          <a:effectLst/>
                        </a:rPr>
                        <a:t>cuộc</a:t>
                      </a:r>
                      <a:r>
                        <a:rPr lang="en-US" sz="2400" dirty="0">
                          <a:effectLst/>
                        </a:rPr>
                        <a:t> </a:t>
                      </a:r>
                      <a:r>
                        <a:rPr lang="en-US" sz="2400" dirty="0" err="1">
                          <a:effectLst/>
                        </a:rPr>
                        <a:t>đời</a:t>
                      </a:r>
                      <a:r>
                        <a:rPr lang="en-US" sz="2400" dirty="0">
                          <a:effectLst/>
                        </a:rPr>
                        <a:t> </a:t>
                      </a:r>
                      <a:r>
                        <a:rPr lang="en-US" sz="2400" dirty="0" err="1">
                          <a:effectLst/>
                        </a:rPr>
                        <a:t>người</a:t>
                      </a:r>
                      <a:r>
                        <a:rPr lang="en-US" sz="2400" dirty="0">
                          <a:effectLst/>
                        </a:rPr>
                        <a:t> </a:t>
                      </a:r>
                      <a:r>
                        <a:rPr lang="en-US" sz="2400" dirty="0" err="1">
                          <a:effectLst/>
                        </a:rPr>
                        <a:t>lính</a:t>
                      </a:r>
                      <a:r>
                        <a:rPr lang="en-US" sz="2400" dirty="0">
                          <a:effectLst/>
                        </a:rPr>
                        <a:t>, </a:t>
                      </a:r>
                      <a:r>
                        <a:rPr lang="en-US" sz="2400" dirty="0" err="1">
                          <a:effectLst/>
                        </a:rPr>
                        <a:t>giúp</a:t>
                      </a:r>
                      <a:r>
                        <a:rPr lang="en-US" sz="2400" dirty="0">
                          <a:effectLst/>
                        </a:rPr>
                        <a:t> </a:t>
                      </a:r>
                      <a:r>
                        <a:rPr lang="en-US" sz="2400" dirty="0" err="1">
                          <a:effectLst/>
                        </a:rPr>
                        <a:t>họ</a:t>
                      </a:r>
                      <a:r>
                        <a:rPr lang="en-US" sz="2400" dirty="0">
                          <a:effectLst/>
                        </a:rPr>
                        <a:t> </a:t>
                      </a:r>
                      <a:r>
                        <a:rPr lang="en-US" sz="2400" dirty="0" err="1">
                          <a:effectLst/>
                        </a:rPr>
                        <a:t>gắn</a:t>
                      </a:r>
                      <a:r>
                        <a:rPr lang="en-US" sz="2400" dirty="0">
                          <a:effectLst/>
                        </a:rPr>
                        <a:t> </a:t>
                      </a:r>
                      <a:r>
                        <a:rPr lang="en-US" sz="2400" dirty="0" err="1">
                          <a:effectLst/>
                        </a:rPr>
                        <a:t>kết</a:t>
                      </a:r>
                      <a:r>
                        <a:rPr lang="en-US" sz="2400" dirty="0">
                          <a:effectLst/>
                        </a:rPr>
                        <a:t> </a:t>
                      </a:r>
                      <a:r>
                        <a:rPr lang="en-US" sz="2400" dirty="0" err="1">
                          <a:effectLst/>
                        </a:rPr>
                        <a:t>với</a:t>
                      </a:r>
                      <a:r>
                        <a:rPr lang="en-US" sz="2400" dirty="0">
                          <a:effectLst/>
                        </a:rPr>
                        <a:t> </a:t>
                      </a:r>
                      <a:r>
                        <a:rPr lang="en-US" sz="2400" dirty="0" err="1">
                          <a:effectLst/>
                        </a:rPr>
                        <a:t>nhau</a:t>
                      </a:r>
                      <a:r>
                        <a:rPr lang="en-US" sz="2400" dirty="0">
                          <a:effectLst/>
                        </a:rPr>
                        <a:t> </a:t>
                      </a:r>
                      <a:r>
                        <a:rPr lang="en-US" sz="2400" dirty="0" err="1">
                          <a:effectLst/>
                        </a:rPr>
                        <a:t>mà</a:t>
                      </a:r>
                      <a:r>
                        <a:rPr lang="en-US" sz="2400" dirty="0">
                          <a:effectLst/>
                        </a:rPr>
                        <a:t> </a:t>
                      </a:r>
                      <a:r>
                        <a:rPr lang="en-US" sz="2400" dirty="0" err="1">
                          <a:effectLst/>
                        </a:rPr>
                        <a:t>vượt</a:t>
                      </a:r>
                      <a:r>
                        <a:rPr lang="en-US" sz="2400" dirty="0">
                          <a:effectLst/>
                        </a:rPr>
                        <a:t> </a:t>
                      </a:r>
                      <a:r>
                        <a:rPr lang="en-US" sz="2400" dirty="0" err="1">
                          <a:effectLst/>
                        </a:rPr>
                        <a:t>lên</a:t>
                      </a:r>
                      <a:r>
                        <a:rPr lang="en-US" sz="2400" dirty="0">
                          <a:effectLst/>
                        </a:rPr>
                        <a:t> </a:t>
                      </a:r>
                      <a:r>
                        <a:rPr lang="en-US" sz="2400" dirty="0" err="1">
                          <a:effectLst/>
                        </a:rPr>
                        <a:t>gian</a:t>
                      </a:r>
                      <a:r>
                        <a:rPr lang="en-US" sz="2400" dirty="0">
                          <a:effectLst/>
                        </a:rPr>
                        <a:t> </a:t>
                      </a:r>
                      <a:r>
                        <a:rPr lang="en-US" sz="2400" dirty="0" err="1">
                          <a:effectLst/>
                        </a:rPr>
                        <a:t>khó</a:t>
                      </a:r>
                      <a:r>
                        <a:rPr lang="en-US" sz="2400" dirty="0">
                          <a:effectLst/>
                        </a:rPr>
                        <a:t>.</a:t>
                      </a:r>
                      <a:endParaRPr lang="en-US" sz="1400" dirty="0">
                        <a:effectLst/>
                        <a:latin typeface="Times New Roman" panose="02020603050405020304" pitchFamily="18" charset="0"/>
                        <a:ea typeface="Times New Roman" panose="02020603050405020304" pitchFamily="18" charset="0"/>
                      </a:endParaRPr>
                    </a:p>
                  </a:txBody>
                  <a:tcPr marL="68580" marR="68580" marT="0" marB="0"/>
                </a:tc>
              </a:tr>
              <a:tr h="0">
                <a:tc gridSpan="2">
                  <a:txBody>
                    <a:bodyPr/>
                    <a:lstStyle/>
                    <a:p>
                      <a:pPr algn="just">
                        <a:spcAft>
                          <a:spcPts val="0"/>
                        </a:spcAft>
                      </a:pPr>
                      <a:r>
                        <a:rPr lang="en-US" sz="2400" dirty="0">
                          <a:effectLst/>
                        </a:rPr>
                        <a:t>-&gt; </a:t>
                      </a:r>
                      <a:r>
                        <a:rPr lang="en-US" sz="2400" dirty="0" err="1">
                          <a:effectLst/>
                        </a:rPr>
                        <a:t>Tất</a:t>
                      </a:r>
                      <a:r>
                        <a:rPr lang="en-US" sz="2400" dirty="0">
                          <a:effectLst/>
                        </a:rPr>
                        <a:t> </a:t>
                      </a:r>
                      <a:r>
                        <a:rPr lang="en-US" sz="2400" dirty="0" err="1">
                          <a:effectLst/>
                        </a:rPr>
                        <a:t>cả</a:t>
                      </a:r>
                      <a:r>
                        <a:rPr lang="en-US" sz="2400" dirty="0">
                          <a:effectLst/>
                        </a:rPr>
                        <a:t> </a:t>
                      </a:r>
                      <a:r>
                        <a:rPr lang="en-US" sz="2400" dirty="0" err="1">
                          <a:effectLst/>
                        </a:rPr>
                        <a:t>những</a:t>
                      </a:r>
                      <a:r>
                        <a:rPr lang="en-US" sz="2400" dirty="0">
                          <a:effectLst/>
                        </a:rPr>
                        <a:t> </a:t>
                      </a:r>
                      <a:r>
                        <a:rPr lang="en-US" sz="2400" dirty="0" err="1">
                          <a:effectLst/>
                        </a:rPr>
                        <a:t>hành</a:t>
                      </a:r>
                      <a:r>
                        <a:rPr lang="en-US" sz="2400" dirty="0">
                          <a:effectLst/>
                        </a:rPr>
                        <a:t> </a:t>
                      </a:r>
                      <a:r>
                        <a:rPr lang="en-US" sz="2400" dirty="0" err="1">
                          <a:effectLst/>
                        </a:rPr>
                        <a:t>động</a:t>
                      </a:r>
                      <a:r>
                        <a:rPr lang="en-US" sz="2400" dirty="0">
                          <a:effectLst/>
                        </a:rPr>
                        <a:t> </a:t>
                      </a:r>
                      <a:r>
                        <a:rPr lang="en-US" sz="2400" dirty="0" err="1">
                          <a:effectLst/>
                        </a:rPr>
                        <a:t>và</a:t>
                      </a:r>
                      <a:r>
                        <a:rPr lang="en-US" sz="2400" dirty="0">
                          <a:effectLst/>
                        </a:rPr>
                        <a:t> </a:t>
                      </a:r>
                      <a:r>
                        <a:rPr lang="en-US" sz="2400" dirty="0" err="1">
                          <a:effectLst/>
                        </a:rPr>
                        <a:t>tình</a:t>
                      </a:r>
                      <a:r>
                        <a:rPr lang="en-US" sz="2400" dirty="0">
                          <a:effectLst/>
                        </a:rPr>
                        <a:t> </a:t>
                      </a:r>
                      <a:r>
                        <a:rPr lang="en-US" sz="2400" dirty="0" err="1">
                          <a:effectLst/>
                        </a:rPr>
                        <a:t>cảm</a:t>
                      </a:r>
                      <a:r>
                        <a:rPr lang="en-US" sz="2400" dirty="0">
                          <a:effectLst/>
                        </a:rPr>
                        <a:t> </a:t>
                      </a:r>
                      <a:r>
                        <a:rPr lang="en-US" sz="2400" dirty="0" err="1">
                          <a:effectLst/>
                        </a:rPr>
                        <a:t>chân</a:t>
                      </a:r>
                      <a:r>
                        <a:rPr lang="en-US" sz="2400" dirty="0">
                          <a:effectLst/>
                        </a:rPr>
                        <a:t> </a:t>
                      </a:r>
                      <a:r>
                        <a:rPr lang="en-US" sz="2400" dirty="0" err="1">
                          <a:effectLst/>
                        </a:rPr>
                        <a:t>thành</a:t>
                      </a:r>
                      <a:r>
                        <a:rPr lang="en-US" sz="2400" dirty="0">
                          <a:effectLst/>
                        </a:rPr>
                        <a:t> </a:t>
                      </a:r>
                      <a:r>
                        <a:rPr lang="en-US" sz="2400" dirty="0" err="1">
                          <a:effectLst/>
                        </a:rPr>
                        <a:t>ấy</a:t>
                      </a:r>
                      <a:r>
                        <a:rPr lang="en-US" sz="2400" dirty="0">
                          <a:effectLst/>
                        </a:rPr>
                        <a:t> </a:t>
                      </a:r>
                      <a:r>
                        <a:rPr lang="en-US" sz="2400" dirty="0" err="1">
                          <a:effectLst/>
                        </a:rPr>
                        <a:t>đã</a:t>
                      </a:r>
                      <a:r>
                        <a:rPr lang="en-US" sz="2400" dirty="0">
                          <a:effectLst/>
                        </a:rPr>
                        <a:t> </a:t>
                      </a:r>
                      <a:r>
                        <a:rPr lang="en-US" sz="2400" dirty="0" err="1">
                          <a:effectLst/>
                        </a:rPr>
                        <a:t>làm</a:t>
                      </a:r>
                      <a:r>
                        <a:rPr lang="en-US" sz="2400" dirty="0">
                          <a:effectLst/>
                        </a:rPr>
                        <a:t> </a:t>
                      </a:r>
                      <a:r>
                        <a:rPr lang="en-US" sz="2400" dirty="0" err="1">
                          <a:effectLst/>
                        </a:rPr>
                        <a:t>nên</a:t>
                      </a:r>
                      <a:r>
                        <a:rPr lang="en-US" sz="2400" dirty="0">
                          <a:effectLst/>
                        </a:rPr>
                        <a:t> </a:t>
                      </a:r>
                      <a:r>
                        <a:rPr lang="en-US" sz="2400" dirty="0" err="1">
                          <a:effectLst/>
                        </a:rPr>
                        <a:t>những</a:t>
                      </a:r>
                      <a:r>
                        <a:rPr lang="en-US" sz="2400" dirty="0">
                          <a:effectLst/>
                        </a:rPr>
                        <a:t> </a:t>
                      </a:r>
                      <a:r>
                        <a:rPr lang="en-US" sz="2400" dirty="0" err="1">
                          <a:effectLst/>
                        </a:rPr>
                        <a:t>người</a:t>
                      </a:r>
                      <a:r>
                        <a:rPr lang="en-US" sz="2400" dirty="0">
                          <a:effectLst/>
                        </a:rPr>
                        <a:t> </a:t>
                      </a:r>
                      <a:r>
                        <a:rPr lang="en-US" sz="2400" dirty="0" err="1">
                          <a:effectLst/>
                        </a:rPr>
                        <a:t>bạn</a:t>
                      </a:r>
                      <a:r>
                        <a:rPr lang="en-US" sz="2400" dirty="0">
                          <a:effectLst/>
                        </a:rPr>
                        <a:t> “tri </a:t>
                      </a:r>
                      <a:r>
                        <a:rPr lang="en-US" sz="2400" dirty="0" err="1">
                          <a:effectLst/>
                        </a:rPr>
                        <a:t>kỉ</a:t>
                      </a:r>
                      <a:r>
                        <a:rPr lang="en-US" sz="2400" dirty="0">
                          <a:effectLst/>
                        </a:rPr>
                        <a:t>” tri </a:t>
                      </a:r>
                      <a:r>
                        <a:rPr lang="en-US" sz="2400" dirty="0" err="1">
                          <a:effectLst/>
                        </a:rPr>
                        <a:t>âm</a:t>
                      </a:r>
                      <a:r>
                        <a:rPr lang="en-US" sz="2400" dirty="0">
                          <a:effectLst/>
                        </a:rPr>
                        <a:t> </a:t>
                      </a:r>
                      <a:r>
                        <a:rPr lang="en-US" sz="2400" dirty="0" err="1">
                          <a:effectLst/>
                        </a:rPr>
                        <a:t>mà</a:t>
                      </a:r>
                      <a:r>
                        <a:rPr lang="en-US" sz="2400" dirty="0">
                          <a:effectLst/>
                        </a:rPr>
                        <a:t> </a:t>
                      </a:r>
                      <a:r>
                        <a:rPr lang="en-US" sz="2400" dirty="0" err="1">
                          <a:effectLst/>
                        </a:rPr>
                        <a:t>cao</a:t>
                      </a:r>
                      <a:r>
                        <a:rPr lang="en-US" sz="2400" dirty="0">
                          <a:effectLst/>
                        </a:rPr>
                        <a:t> </a:t>
                      </a:r>
                      <a:r>
                        <a:rPr lang="en-US" sz="2400" dirty="0" err="1">
                          <a:effectLst/>
                        </a:rPr>
                        <a:t>hơn</a:t>
                      </a:r>
                      <a:r>
                        <a:rPr lang="en-US" sz="2400" dirty="0">
                          <a:effectLst/>
                        </a:rPr>
                        <a:t> </a:t>
                      </a:r>
                      <a:r>
                        <a:rPr lang="en-US" sz="2400" dirty="0" err="1">
                          <a:effectLst/>
                        </a:rPr>
                        <a:t>là</a:t>
                      </a:r>
                      <a:r>
                        <a:rPr lang="en-US" sz="2400" dirty="0">
                          <a:effectLst/>
                        </a:rPr>
                        <a:t> </a:t>
                      </a:r>
                      <a:r>
                        <a:rPr lang="en-US" sz="2400" dirty="0" err="1">
                          <a:effectLst/>
                        </a:rPr>
                        <a:t>tình</a:t>
                      </a:r>
                      <a:r>
                        <a:rPr lang="en-US" sz="2400" dirty="0">
                          <a:effectLst/>
                        </a:rPr>
                        <a:t> </a:t>
                      </a:r>
                      <a:r>
                        <a:rPr lang="en-US" sz="2400" dirty="0" err="1">
                          <a:effectLst/>
                        </a:rPr>
                        <a:t>đồng</a:t>
                      </a:r>
                      <a:r>
                        <a:rPr lang="en-US" sz="2400" dirty="0">
                          <a:effectLst/>
                        </a:rPr>
                        <a:t> </a:t>
                      </a:r>
                      <a:r>
                        <a:rPr lang="en-US" sz="2400" dirty="0" err="1">
                          <a:effectLst/>
                        </a:rPr>
                        <a:t>chí</a:t>
                      </a:r>
                      <a:r>
                        <a:rPr lang="en-US" sz="2400" dirty="0">
                          <a:effectLst/>
                        </a:rPr>
                        <a:t>, </a:t>
                      </a:r>
                      <a:r>
                        <a:rPr lang="en-US" sz="2400" dirty="0" err="1">
                          <a:effectLst/>
                        </a:rPr>
                        <a:t>đồng</a:t>
                      </a:r>
                      <a:r>
                        <a:rPr lang="en-US" sz="2400" dirty="0">
                          <a:effectLst/>
                        </a:rPr>
                        <a:t> </a:t>
                      </a:r>
                      <a:r>
                        <a:rPr lang="en-US" sz="2400" dirty="0" err="1">
                          <a:effectLst/>
                        </a:rPr>
                        <a:t>đội</a:t>
                      </a:r>
                      <a:r>
                        <a:rPr lang="en-US" sz="2400" dirty="0">
                          <a:effectLst/>
                        </a:rPr>
                        <a:t> </a:t>
                      </a:r>
                      <a:r>
                        <a:rPr lang="en-US" sz="2400" dirty="0" err="1">
                          <a:effectLst/>
                        </a:rPr>
                        <a:t>bền</a:t>
                      </a:r>
                      <a:r>
                        <a:rPr lang="en-US" sz="2400" dirty="0">
                          <a:effectLst/>
                        </a:rPr>
                        <a:t> </a:t>
                      </a:r>
                      <a:r>
                        <a:rPr lang="en-US" sz="2400" dirty="0" err="1">
                          <a:effectLst/>
                        </a:rPr>
                        <a:t>chặt</a:t>
                      </a:r>
                      <a:r>
                        <a:rPr lang="en-US" sz="2400" dirty="0">
                          <a:effectLst/>
                        </a:rPr>
                        <a:t>, </a:t>
                      </a:r>
                      <a:r>
                        <a:rPr lang="en-US" sz="2400" dirty="0" err="1">
                          <a:effectLst/>
                        </a:rPr>
                        <a:t>thiêng</a:t>
                      </a:r>
                      <a:r>
                        <a:rPr lang="en-US" sz="2400" dirty="0">
                          <a:effectLst/>
                        </a:rPr>
                        <a:t> </a:t>
                      </a:r>
                      <a:r>
                        <a:rPr lang="en-US" sz="2400" dirty="0" err="1">
                          <a:effectLst/>
                        </a:rPr>
                        <a:t>liêng</a:t>
                      </a:r>
                      <a:r>
                        <a:rPr lang="en-US" sz="2400" dirty="0">
                          <a:effectLst/>
                        </a:rPr>
                        <a:t>.</a:t>
                      </a:r>
                      <a:endParaRPr lang="en-US" sz="1400" b="1" dirty="0">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en-US"/>
                    </a:p>
                  </a:txBody>
                  <a:tcPr/>
                </a:tc>
              </a:tr>
              <a:tr h="0">
                <a:tc>
                  <a:txBody>
                    <a:bodyPr/>
                    <a:lstStyle/>
                    <a:p>
                      <a:pPr algn="just">
                        <a:spcAft>
                          <a:spcPts val="0"/>
                        </a:spcAft>
                      </a:pPr>
                      <a:r>
                        <a:rPr lang="en-US" sz="2400" dirty="0">
                          <a:effectLst/>
                        </a:rPr>
                        <a:t>+ </a:t>
                      </a:r>
                      <a:r>
                        <a:rPr lang="en-US" sz="2400" dirty="0" err="1">
                          <a:effectLst/>
                        </a:rPr>
                        <a:t>Tác</a:t>
                      </a:r>
                      <a:r>
                        <a:rPr lang="en-US" sz="2400" dirty="0">
                          <a:effectLst/>
                        </a:rPr>
                        <a:t> </a:t>
                      </a:r>
                      <a:r>
                        <a:rPr lang="en-US" sz="2400" dirty="0" err="1">
                          <a:effectLst/>
                        </a:rPr>
                        <a:t>gia</a:t>
                      </a:r>
                      <a:r>
                        <a:rPr lang="en-US" sz="2400" dirty="0">
                          <a:effectLst/>
                        </a:rPr>
                        <a:t>̉ </a:t>
                      </a:r>
                      <a:r>
                        <a:rPr lang="en-US" sz="2400" dirty="0" err="1">
                          <a:effectLst/>
                        </a:rPr>
                        <a:t>đa</a:t>
                      </a:r>
                      <a:r>
                        <a:rPr lang="en-US" sz="2400" dirty="0">
                          <a:effectLst/>
                        </a:rPr>
                        <a:t>̃ </a:t>
                      </a:r>
                      <a:r>
                        <a:rPr lang="en-US" sz="2400" dirty="0" err="1">
                          <a:effectLst/>
                        </a:rPr>
                        <a:t>rất</a:t>
                      </a:r>
                      <a:r>
                        <a:rPr lang="en-US" sz="2400" dirty="0">
                          <a:effectLst/>
                        </a:rPr>
                        <a:t> </a:t>
                      </a:r>
                      <a:r>
                        <a:rPr lang="en-US" sz="2400" dirty="0" err="1">
                          <a:effectLst/>
                        </a:rPr>
                        <a:t>khéo</a:t>
                      </a:r>
                      <a:r>
                        <a:rPr lang="en-US" sz="2400" dirty="0">
                          <a:effectLst/>
                        </a:rPr>
                        <a:t> </a:t>
                      </a:r>
                      <a:r>
                        <a:rPr lang="en-US" sz="2400" dirty="0" err="1">
                          <a:effectLst/>
                        </a:rPr>
                        <a:t>léo</a:t>
                      </a:r>
                      <a:r>
                        <a:rPr lang="en-US" sz="2400" dirty="0">
                          <a:effectLst/>
                        </a:rPr>
                        <a:t> </a:t>
                      </a:r>
                      <a:r>
                        <a:rPr lang="en-US" sz="2400" dirty="0" err="1">
                          <a:effectLst/>
                        </a:rPr>
                        <a:t>khi</a:t>
                      </a:r>
                      <a:r>
                        <a:rPr lang="en-US" sz="2400" dirty="0">
                          <a:effectLst/>
                        </a:rPr>
                        <a:t> </a:t>
                      </a:r>
                      <a:r>
                        <a:rPr lang="en-US" sz="2400" dirty="0" err="1">
                          <a:effectLst/>
                        </a:rPr>
                        <a:t>sư</a:t>
                      </a:r>
                      <a:r>
                        <a:rPr lang="en-US" sz="2400" dirty="0">
                          <a:effectLst/>
                        </a:rPr>
                        <a:t>̉ </a:t>
                      </a:r>
                      <a:r>
                        <a:rPr lang="en-US" sz="2400" dirty="0" err="1">
                          <a:effectLst/>
                        </a:rPr>
                        <a:t>dụng</a:t>
                      </a:r>
                      <a:r>
                        <a:rPr lang="en-US" sz="2400" dirty="0">
                          <a:effectLst/>
                        </a:rPr>
                        <a:t> </a:t>
                      </a:r>
                      <a:r>
                        <a:rPr lang="en-US" sz="2400" dirty="0" err="1">
                          <a:effectLst/>
                        </a:rPr>
                        <a:t>tư</a:t>
                      </a:r>
                      <a:r>
                        <a:rPr lang="en-US" sz="2400" dirty="0">
                          <a:effectLst/>
                        </a:rPr>
                        <a:t>̀ “ </a:t>
                      </a:r>
                      <a:r>
                        <a:rPr lang="en-US" sz="2400" dirty="0" err="1">
                          <a:effectLst/>
                        </a:rPr>
                        <a:t>đôi</a:t>
                      </a:r>
                      <a:r>
                        <a:rPr lang="en-US" sz="2400" dirty="0">
                          <a:effectLst/>
                        </a:rPr>
                        <a:t>” </a:t>
                      </a:r>
                      <a:endParaRPr lang="en-US" sz="1400" dirty="0">
                        <a:effectLst/>
                      </a:endParaRPr>
                    </a:p>
                    <a:p>
                      <a:pPr algn="just">
                        <a:spcAft>
                          <a:spcPts val="0"/>
                        </a:spcAft>
                      </a:pPr>
                      <a:r>
                        <a:rPr lang="en-US" sz="2400" dirty="0">
                          <a:effectLst/>
                        </a:rPr>
                        <a:t> </a:t>
                      </a:r>
                      <a:endParaRPr lang="en-US"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2400" dirty="0" err="1">
                          <a:effectLst/>
                        </a:rPr>
                        <a:t>Đôi</a:t>
                      </a:r>
                      <a:r>
                        <a:rPr lang="en-US" sz="2400" dirty="0">
                          <a:effectLst/>
                        </a:rPr>
                        <a:t> có </a:t>
                      </a:r>
                      <a:r>
                        <a:rPr lang="en-US" sz="2400" dirty="0" err="1">
                          <a:effectLst/>
                        </a:rPr>
                        <a:t>nghĩa</a:t>
                      </a:r>
                      <a:r>
                        <a:rPr lang="en-US" sz="2400" dirty="0">
                          <a:effectLst/>
                        </a:rPr>
                        <a:t> là “</a:t>
                      </a:r>
                      <a:r>
                        <a:rPr lang="en-US" sz="2400" dirty="0" err="1">
                          <a:effectLst/>
                        </a:rPr>
                        <a:t>hai</a:t>
                      </a:r>
                      <a:r>
                        <a:rPr lang="en-US" sz="2400" dirty="0">
                          <a:effectLst/>
                        </a:rPr>
                        <a:t>”, </a:t>
                      </a:r>
                      <a:r>
                        <a:rPr lang="en-US" sz="2400" dirty="0" err="1">
                          <a:effectLst/>
                        </a:rPr>
                        <a:t>nhưng</a:t>
                      </a:r>
                      <a:r>
                        <a:rPr lang="en-US" sz="2400" dirty="0">
                          <a:effectLst/>
                        </a:rPr>
                        <a:t> </a:t>
                      </a:r>
                      <a:r>
                        <a:rPr lang="en-US" sz="2400" dirty="0" err="1">
                          <a:effectLst/>
                        </a:rPr>
                        <a:t>tư</a:t>
                      </a:r>
                      <a:r>
                        <a:rPr lang="en-US" sz="2400" dirty="0">
                          <a:effectLst/>
                        </a:rPr>
                        <a:t>̀ “ </a:t>
                      </a:r>
                      <a:r>
                        <a:rPr lang="en-US" sz="2400" dirty="0" err="1">
                          <a:effectLst/>
                        </a:rPr>
                        <a:t>hai</a:t>
                      </a:r>
                      <a:r>
                        <a:rPr lang="en-US" sz="2400" dirty="0">
                          <a:effectLst/>
                        </a:rPr>
                        <a:t>” chỉ 2 </a:t>
                      </a:r>
                      <a:r>
                        <a:rPr lang="en-US" sz="2400" dirty="0" err="1">
                          <a:effectLst/>
                        </a:rPr>
                        <a:t>ca</a:t>
                      </a:r>
                      <a:r>
                        <a:rPr lang="en-US" sz="2400" dirty="0">
                          <a:effectLst/>
                        </a:rPr>
                        <a:t>́ </a:t>
                      </a:r>
                      <a:r>
                        <a:rPr lang="en-US" sz="2400" dirty="0" err="1">
                          <a:effectLst/>
                        </a:rPr>
                        <a:t>thê</a:t>
                      </a:r>
                      <a:r>
                        <a:rPr lang="en-US" sz="2400" dirty="0">
                          <a:effectLst/>
                        </a:rPr>
                        <a:t>̉ </a:t>
                      </a:r>
                      <a:r>
                        <a:rPr lang="en-US" sz="2400" dirty="0" err="1">
                          <a:effectLst/>
                        </a:rPr>
                        <a:t>hoàn</a:t>
                      </a:r>
                      <a:r>
                        <a:rPr lang="en-US" sz="2400" dirty="0">
                          <a:effectLst/>
                        </a:rPr>
                        <a:t> </a:t>
                      </a:r>
                      <a:r>
                        <a:rPr lang="en-US" sz="2400" dirty="0" err="1">
                          <a:effectLst/>
                        </a:rPr>
                        <a:t>toàn</a:t>
                      </a:r>
                      <a:r>
                        <a:rPr lang="en-US" sz="2400" dirty="0">
                          <a:effectLst/>
                        </a:rPr>
                        <a:t> </a:t>
                      </a:r>
                      <a:r>
                        <a:rPr lang="en-US" sz="2400" dirty="0" err="1">
                          <a:effectLst/>
                        </a:rPr>
                        <a:t>tách</a:t>
                      </a:r>
                      <a:r>
                        <a:rPr lang="en-US" sz="2400" dirty="0">
                          <a:effectLst/>
                        </a:rPr>
                        <a:t> </a:t>
                      </a:r>
                      <a:r>
                        <a:rPr lang="en-US" sz="2400" dirty="0" err="1">
                          <a:effectLst/>
                        </a:rPr>
                        <a:t>biệt</a:t>
                      </a:r>
                      <a:r>
                        <a:rPr lang="en-US" sz="2400" dirty="0">
                          <a:effectLst/>
                        </a:rPr>
                        <a:t>, </a:t>
                      </a:r>
                      <a:r>
                        <a:rPr lang="en-US" sz="2400" dirty="0" err="1">
                          <a:effectLst/>
                        </a:rPr>
                        <a:t>tư</a:t>
                      </a:r>
                      <a:r>
                        <a:rPr lang="en-US" sz="2400" dirty="0">
                          <a:effectLst/>
                        </a:rPr>
                        <a:t>̀ “ </a:t>
                      </a:r>
                      <a:r>
                        <a:rPr lang="en-US" sz="2400" dirty="0" err="1">
                          <a:effectLst/>
                        </a:rPr>
                        <a:t>đôi</a:t>
                      </a:r>
                      <a:r>
                        <a:rPr lang="en-US" sz="2400" dirty="0">
                          <a:effectLst/>
                        </a:rPr>
                        <a:t>” </a:t>
                      </a:r>
                      <a:r>
                        <a:rPr lang="en-US" sz="2400" dirty="0" err="1">
                          <a:effectLst/>
                        </a:rPr>
                        <a:t>thê</a:t>
                      </a:r>
                      <a:r>
                        <a:rPr lang="en-US" sz="2400" dirty="0">
                          <a:effectLst/>
                        </a:rPr>
                        <a:t>̉ </a:t>
                      </a:r>
                      <a:r>
                        <a:rPr lang="en-US" sz="2400" dirty="0" err="1">
                          <a:effectLst/>
                        </a:rPr>
                        <a:t>hiện</a:t>
                      </a:r>
                      <a:r>
                        <a:rPr lang="en-US" sz="2400" dirty="0">
                          <a:effectLst/>
                        </a:rPr>
                        <a:t> </a:t>
                      </a:r>
                      <a:r>
                        <a:rPr lang="en-US" sz="2400" dirty="0" err="1">
                          <a:effectLst/>
                        </a:rPr>
                        <a:t>sư</a:t>
                      </a:r>
                      <a:r>
                        <a:rPr lang="en-US" sz="2400" dirty="0">
                          <a:effectLst/>
                        </a:rPr>
                        <a:t>̣ </a:t>
                      </a:r>
                      <a:r>
                        <a:rPr lang="en-US" sz="2400" dirty="0" err="1">
                          <a:effectLst/>
                        </a:rPr>
                        <a:t>gắn</a:t>
                      </a:r>
                      <a:r>
                        <a:rPr lang="en-US" sz="2400" dirty="0">
                          <a:effectLst/>
                        </a:rPr>
                        <a:t> </a:t>
                      </a:r>
                      <a:r>
                        <a:rPr lang="en-US" sz="2400" dirty="0" err="1">
                          <a:effectLst/>
                        </a:rPr>
                        <a:t>kết</a:t>
                      </a:r>
                      <a:r>
                        <a:rPr lang="en-US" sz="2400" dirty="0">
                          <a:effectLst/>
                        </a:rPr>
                        <a:t> </a:t>
                      </a:r>
                      <a:r>
                        <a:rPr lang="en-US" sz="2400" dirty="0" err="1">
                          <a:effectLst/>
                        </a:rPr>
                        <a:t>không</a:t>
                      </a:r>
                      <a:r>
                        <a:rPr lang="en-US" sz="2400" dirty="0">
                          <a:effectLst/>
                        </a:rPr>
                        <a:t> </a:t>
                      </a:r>
                      <a:r>
                        <a:rPr lang="en-US" sz="2400" dirty="0" err="1">
                          <a:effectLst/>
                        </a:rPr>
                        <a:t>thê</a:t>
                      </a:r>
                      <a:r>
                        <a:rPr lang="en-US" sz="2400" dirty="0">
                          <a:effectLst/>
                        </a:rPr>
                        <a:t>̉ </a:t>
                      </a:r>
                      <a:r>
                        <a:rPr lang="en-US" sz="2400" dirty="0" err="1">
                          <a:effectLst/>
                        </a:rPr>
                        <a:t>tách</a:t>
                      </a:r>
                      <a:r>
                        <a:rPr lang="en-US" sz="2400" dirty="0">
                          <a:effectLst/>
                        </a:rPr>
                        <a:t> </a:t>
                      </a:r>
                      <a:r>
                        <a:rPr lang="en-US" sz="2400" dirty="0" err="1">
                          <a:effectLst/>
                        </a:rPr>
                        <a:t>rời</a:t>
                      </a:r>
                      <a:r>
                        <a:rPr lang="en-US" sz="2400" dirty="0">
                          <a:effectLst/>
                        </a:rPr>
                        <a:t>. </a:t>
                      </a:r>
                      <a:endParaRPr lang="en-US" sz="1400" dirty="0">
                        <a:effectLst/>
                      </a:endParaRPr>
                    </a:p>
                    <a:p>
                      <a:pPr algn="just">
                        <a:spcAft>
                          <a:spcPts val="0"/>
                        </a:spcAft>
                      </a:pPr>
                      <a:r>
                        <a:rPr lang="en-US" sz="2400" dirty="0" err="1">
                          <a:effectLst/>
                        </a:rPr>
                        <a:t>Tư</a:t>
                      </a:r>
                      <a:r>
                        <a:rPr lang="en-US" sz="2400" dirty="0">
                          <a:effectLst/>
                        </a:rPr>
                        <a:t>̀ “ </a:t>
                      </a:r>
                      <a:r>
                        <a:rPr lang="en-US" sz="2400" dirty="0" err="1">
                          <a:effectLst/>
                        </a:rPr>
                        <a:t>đôi</a:t>
                      </a:r>
                      <a:r>
                        <a:rPr lang="en-US" sz="2400" dirty="0">
                          <a:effectLst/>
                        </a:rPr>
                        <a:t> </a:t>
                      </a:r>
                      <a:r>
                        <a:rPr lang="en-US" sz="2400" dirty="0" err="1">
                          <a:effectLst/>
                        </a:rPr>
                        <a:t>người</a:t>
                      </a:r>
                      <a:r>
                        <a:rPr lang="en-US" sz="2400" dirty="0">
                          <a:effectLst/>
                        </a:rPr>
                        <a:t> </a:t>
                      </a:r>
                      <a:r>
                        <a:rPr lang="en-US" sz="2400" dirty="0" err="1">
                          <a:effectLst/>
                        </a:rPr>
                        <a:t>xa</a:t>
                      </a:r>
                      <a:r>
                        <a:rPr lang="en-US" sz="2400" dirty="0">
                          <a:effectLst/>
                        </a:rPr>
                        <a:t> lạ”, họ </a:t>
                      </a:r>
                      <a:r>
                        <a:rPr lang="en-US" sz="2400" dirty="0" err="1">
                          <a:effectLst/>
                        </a:rPr>
                        <a:t>đa</a:t>
                      </a:r>
                      <a:r>
                        <a:rPr lang="en-US" sz="2400" dirty="0">
                          <a:effectLst/>
                        </a:rPr>
                        <a:t>̃ </a:t>
                      </a:r>
                      <a:r>
                        <a:rPr lang="en-US" sz="2400" dirty="0" err="1">
                          <a:effectLst/>
                        </a:rPr>
                        <a:t>trơ</a:t>
                      </a:r>
                      <a:r>
                        <a:rPr lang="en-US" sz="2400" dirty="0">
                          <a:effectLst/>
                        </a:rPr>
                        <a:t>̉ “ </a:t>
                      </a:r>
                      <a:r>
                        <a:rPr lang="en-US" sz="2400" dirty="0" err="1">
                          <a:effectLst/>
                        </a:rPr>
                        <a:t>đôi</a:t>
                      </a:r>
                      <a:r>
                        <a:rPr lang="en-US" sz="2400" dirty="0">
                          <a:effectLst/>
                        </a:rPr>
                        <a:t> tri </a:t>
                      </a:r>
                      <a:r>
                        <a:rPr lang="en-US" sz="2400" dirty="0" err="1">
                          <a:effectLst/>
                        </a:rPr>
                        <a:t>ki</a:t>
                      </a:r>
                      <a:r>
                        <a:rPr lang="en-US" sz="2400" dirty="0">
                          <a:effectLst/>
                        </a:rPr>
                        <a:t>̉”, </a:t>
                      </a:r>
                      <a:r>
                        <a:rPr lang="en-US" sz="2400" dirty="0" err="1">
                          <a:effectLst/>
                        </a:rPr>
                        <a:t>thành</a:t>
                      </a:r>
                      <a:r>
                        <a:rPr lang="en-US" sz="2400" dirty="0">
                          <a:effectLst/>
                        </a:rPr>
                        <a:t> </a:t>
                      </a:r>
                      <a:r>
                        <a:rPr lang="en-US" sz="2400" dirty="0" err="1">
                          <a:effectLst/>
                        </a:rPr>
                        <a:t>đôi</a:t>
                      </a:r>
                      <a:r>
                        <a:rPr lang="en-US" sz="2400" dirty="0">
                          <a:effectLst/>
                        </a:rPr>
                        <a:t> </a:t>
                      </a:r>
                      <a:r>
                        <a:rPr lang="en-US" sz="2400" dirty="0" err="1">
                          <a:effectLst/>
                        </a:rPr>
                        <a:t>bạn</a:t>
                      </a:r>
                      <a:r>
                        <a:rPr lang="en-US" sz="2400" dirty="0">
                          <a:effectLst/>
                        </a:rPr>
                        <a:t> </a:t>
                      </a:r>
                      <a:r>
                        <a:rPr lang="en-US" sz="2400" dirty="0" err="1">
                          <a:effectLst/>
                        </a:rPr>
                        <a:t>tâm</a:t>
                      </a:r>
                      <a:r>
                        <a:rPr lang="en-US" sz="2400" dirty="0">
                          <a:effectLst/>
                        </a:rPr>
                        <a:t> </a:t>
                      </a:r>
                      <a:r>
                        <a:rPr lang="en-US" sz="2400" dirty="0" err="1">
                          <a:effectLst/>
                        </a:rPr>
                        <a:t>tình</a:t>
                      </a:r>
                      <a:r>
                        <a:rPr lang="en-US" sz="2400" dirty="0">
                          <a:effectLst/>
                        </a:rPr>
                        <a:t> </a:t>
                      </a:r>
                      <a:r>
                        <a:rPr lang="en-US" sz="2400" dirty="0" err="1">
                          <a:effectLst/>
                        </a:rPr>
                        <a:t>thân</a:t>
                      </a:r>
                      <a:r>
                        <a:rPr lang="en-US" sz="2400" dirty="0">
                          <a:effectLst/>
                        </a:rPr>
                        <a:t> </a:t>
                      </a:r>
                      <a:r>
                        <a:rPr lang="en-US" sz="2400" dirty="0" err="1">
                          <a:effectLst/>
                        </a:rPr>
                        <a:t>thiết</a:t>
                      </a:r>
                      <a:r>
                        <a:rPr lang="en-US" sz="2400" dirty="0">
                          <a:effectLst/>
                        </a:rPr>
                        <a:t>, </a:t>
                      </a:r>
                      <a:r>
                        <a:rPr lang="en-US" sz="2400" dirty="0" err="1">
                          <a:effectLst/>
                        </a:rPr>
                        <a:t>hiểu</a:t>
                      </a:r>
                      <a:r>
                        <a:rPr lang="en-US" sz="2400" dirty="0">
                          <a:effectLst/>
                        </a:rPr>
                        <a:t> </a:t>
                      </a:r>
                      <a:r>
                        <a:rPr lang="en-US" sz="2400" dirty="0" err="1">
                          <a:effectLst/>
                        </a:rPr>
                        <a:t>bạn</a:t>
                      </a:r>
                      <a:r>
                        <a:rPr lang="en-US" sz="2400" dirty="0">
                          <a:effectLst/>
                        </a:rPr>
                        <a:t> </a:t>
                      </a:r>
                      <a:r>
                        <a:rPr lang="en-US" sz="2400" dirty="0" err="1">
                          <a:effectLst/>
                        </a:rPr>
                        <a:t>như</a:t>
                      </a:r>
                      <a:r>
                        <a:rPr lang="en-US" sz="2400" dirty="0">
                          <a:effectLst/>
                        </a:rPr>
                        <a:t> </a:t>
                      </a:r>
                      <a:r>
                        <a:rPr lang="en-US" sz="2400" dirty="0" err="1">
                          <a:effectLst/>
                        </a:rPr>
                        <a:t>hiểu</a:t>
                      </a:r>
                      <a:r>
                        <a:rPr lang="en-US" sz="2400" dirty="0">
                          <a:effectLst/>
                        </a:rPr>
                        <a:t> </a:t>
                      </a:r>
                      <a:r>
                        <a:rPr lang="en-US" sz="2400" dirty="0" err="1">
                          <a:effectLst/>
                        </a:rPr>
                        <a:t>mình</a:t>
                      </a:r>
                      <a:r>
                        <a:rPr lang="en-US" sz="2400" dirty="0">
                          <a:effectLst/>
                        </a:rPr>
                        <a:t>.</a:t>
                      </a:r>
                      <a:endParaRPr lang="en-US" sz="14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582643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335360" y="188640"/>
            <a:ext cx="3577578"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solidFill>
                  <a:schemeClr val="bg1"/>
                </a:solidFill>
              </a:rPr>
              <a:t>II. TÌM HIỂU VĂN BẢN</a:t>
            </a:r>
            <a:endParaRPr lang="en-US" sz="2800" b="1" dirty="0">
              <a:solidFill>
                <a:schemeClr val="bg1"/>
              </a:solidFill>
            </a:endParaRPr>
          </a:p>
        </p:txBody>
      </p:sp>
      <p:sp>
        <p:nvSpPr>
          <p:cNvPr id="5" name="TextBox 4"/>
          <p:cNvSpPr txBox="1"/>
          <p:nvPr/>
        </p:nvSpPr>
        <p:spPr>
          <a:xfrm>
            <a:off x="407368" y="836712"/>
            <a:ext cx="9361040"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just">
              <a:spcAft>
                <a:spcPts val="0"/>
              </a:spcAft>
            </a:pP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1.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Cơ</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sở</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hình</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thành</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nên</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chí</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đội</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(7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1487488" y="1515561"/>
            <a:ext cx="5904656" cy="461665"/>
          </a:xfrm>
          <a:prstGeom prst="rect">
            <a:avLst/>
          </a:prstGeom>
          <a:ln w="38100">
            <a:solidFill>
              <a:schemeClr val="accent1"/>
            </a:solidFill>
          </a:ln>
        </p:spPr>
        <p:txBody>
          <a:bodyPr wrap="square">
            <a:spAutoFit/>
          </a:bodyPr>
          <a:lstStyle/>
          <a:p>
            <a:r>
              <a:rPr lang="en-US" sz="2400" b="1" i="1" u="sng" dirty="0" err="1" smtClean="0">
                <a:solidFill>
                  <a:schemeClr val="bg1"/>
                </a:solidFill>
                <a:latin typeface="Times New Roman" panose="02020603050405020304" pitchFamily="18" charset="0"/>
                <a:cs typeface="Times New Roman" panose="02020603050405020304" pitchFamily="18" charset="0"/>
              </a:rPr>
              <a:t>Cùng</a:t>
            </a:r>
            <a:r>
              <a:rPr lang="en-US" sz="2400" b="1" i="1" u="sng" dirty="0" smtClean="0">
                <a:solidFill>
                  <a:schemeClr val="bg1"/>
                </a:solidFill>
                <a:latin typeface="Times New Roman" panose="02020603050405020304" pitchFamily="18" charset="0"/>
                <a:cs typeface="Times New Roman" panose="02020603050405020304" pitchFamily="18" charset="0"/>
              </a:rPr>
              <a:t> </a:t>
            </a:r>
            <a:r>
              <a:rPr lang="en-US" sz="2400" b="1" i="1" u="sng" dirty="0" err="1" smtClean="0">
                <a:solidFill>
                  <a:schemeClr val="bg1"/>
                </a:solidFill>
                <a:latin typeface="Times New Roman" panose="02020603050405020304" pitchFamily="18" charset="0"/>
                <a:cs typeface="Times New Roman" panose="02020603050405020304" pitchFamily="18" charset="0"/>
              </a:rPr>
              <a:t>trải</a:t>
            </a:r>
            <a:r>
              <a:rPr lang="en-US" sz="2400" b="1" i="1" u="sng" dirty="0" smtClean="0">
                <a:solidFill>
                  <a:schemeClr val="bg1"/>
                </a:solidFill>
                <a:latin typeface="Times New Roman" panose="02020603050405020304" pitchFamily="18" charset="0"/>
                <a:cs typeface="Times New Roman" panose="02020603050405020304" pitchFamily="18" charset="0"/>
              </a:rPr>
              <a:t> qua </a:t>
            </a:r>
            <a:r>
              <a:rPr lang="en-US" sz="2400" b="1" i="1" u="sng" dirty="0" err="1" smtClean="0">
                <a:solidFill>
                  <a:schemeClr val="bg1"/>
                </a:solidFill>
                <a:latin typeface="Times New Roman" panose="02020603050405020304" pitchFamily="18" charset="0"/>
                <a:cs typeface="Times New Roman" panose="02020603050405020304" pitchFamily="18" charset="0"/>
              </a:rPr>
              <a:t>những</a:t>
            </a:r>
            <a:r>
              <a:rPr lang="en-US" sz="2400" b="1" i="1" u="sng" dirty="0" smtClean="0">
                <a:solidFill>
                  <a:schemeClr val="bg1"/>
                </a:solidFill>
                <a:latin typeface="Times New Roman" panose="02020603050405020304" pitchFamily="18" charset="0"/>
                <a:cs typeface="Times New Roman" panose="02020603050405020304" pitchFamily="18" charset="0"/>
              </a:rPr>
              <a:t> </a:t>
            </a:r>
            <a:r>
              <a:rPr lang="en-US" sz="2400" b="1" i="1" u="sng" dirty="0" err="1" smtClean="0">
                <a:solidFill>
                  <a:schemeClr val="bg1"/>
                </a:solidFill>
                <a:latin typeface="Times New Roman" panose="02020603050405020304" pitchFamily="18" charset="0"/>
                <a:cs typeface="Times New Roman" panose="02020603050405020304" pitchFamily="18" charset="0"/>
              </a:rPr>
              <a:t>khó</a:t>
            </a:r>
            <a:r>
              <a:rPr lang="en-US" sz="2400" b="1" i="1" u="sng" dirty="0" smtClean="0">
                <a:solidFill>
                  <a:schemeClr val="bg1"/>
                </a:solidFill>
                <a:latin typeface="Times New Roman" panose="02020603050405020304" pitchFamily="18" charset="0"/>
                <a:cs typeface="Times New Roman" panose="02020603050405020304" pitchFamily="18" charset="0"/>
              </a:rPr>
              <a:t> </a:t>
            </a:r>
            <a:r>
              <a:rPr lang="en-US" sz="2400" b="1" i="1" u="sng" dirty="0" err="1" smtClean="0">
                <a:solidFill>
                  <a:schemeClr val="bg1"/>
                </a:solidFill>
                <a:latin typeface="Times New Roman" panose="02020603050405020304" pitchFamily="18" charset="0"/>
                <a:cs typeface="Times New Roman" panose="02020603050405020304" pitchFamily="18" charset="0"/>
              </a:rPr>
              <a:t>khăn</a:t>
            </a:r>
            <a:r>
              <a:rPr lang="en-US" sz="2400" b="1" i="1" u="sng" dirty="0" smtClean="0">
                <a:solidFill>
                  <a:schemeClr val="bg1"/>
                </a:solidFill>
                <a:latin typeface="Times New Roman" panose="02020603050405020304" pitchFamily="18" charset="0"/>
                <a:cs typeface="Times New Roman" panose="02020603050405020304" pitchFamily="18" charset="0"/>
              </a:rPr>
              <a:t>, </a:t>
            </a:r>
            <a:r>
              <a:rPr lang="en-US" sz="2400" b="1" i="1" u="sng" dirty="0" err="1" smtClean="0">
                <a:solidFill>
                  <a:schemeClr val="bg1"/>
                </a:solidFill>
                <a:latin typeface="Times New Roman" panose="02020603050405020304" pitchFamily="18" charset="0"/>
                <a:cs typeface="Times New Roman" panose="02020603050405020304" pitchFamily="18" charset="0"/>
              </a:rPr>
              <a:t>thiếu</a:t>
            </a:r>
            <a:r>
              <a:rPr lang="en-US" sz="2400" b="1" i="1" u="sng" dirty="0" smtClean="0">
                <a:solidFill>
                  <a:schemeClr val="bg1"/>
                </a:solidFill>
                <a:latin typeface="Times New Roman" panose="02020603050405020304" pitchFamily="18" charset="0"/>
                <a:cs typeface="Times New Roman" panose="02020603050405020304" pitchFamily="18" charset="0"/>
              </a:rPr>
              <a:t> </a:t>
            </a:r>
            <a:r>
              <a:rPr lang="en-US" sz="2400" b="1" i="1" u="sng" dirty="0" err="1" smtClean="0">
                <a:solidFill>
                  <a:schemeClr val="bg1"/>
                </a:solidFill>
                <a:latin typeface="Times New Roman" panose="02020603050405020304" pitchFamily="18" charset="0"/>
                <a:cs typeface="Times New Roman" panose="02020603050405020304" pitchFamily="18" charset="0"/>
              </a:rPr>
              <a:t>thốn</a:t>
            </a:r>
            <a:endParaRPr lang="en-US" sz="2400" dirty="0">
              <a:solidFill>
                <a:schemeClr val="bg1"/>
              </a:solidFill>
            </a:endParaRPr>
          </a:p>
        </p:txBody>
      </p:sp>
      <p:cxnSp>
        <p:nvCxnSpPr>
          <p:cNvPr id="7" name="Straight Connector 6"/>
          <p:cNvCxnSpPr/>
          <p:nvPr/>
        </p:nvCxnSpPr>
        <p:spPr>
          <a:xfrm>
            <a:off x="1343472" y="1772816"/>
            <a:ext cx="0" cy="3600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343472" y="2132856"/>
            <a:ext cx="2016224"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9" name="Table 8"/>
          <p:cNvGraphicFramePr>
            <a:graphicFrameLocks noGrp="1"/>
          </p:cNvGraphicFramePr>
          <p:nvPr>
            <p:extLst>
              <p:ext uri="{D42A27DB-BD31-4B8C-83A1-F6EECF244321}">
                <p14:modId xmlns:p14="http://schemas.microsoft.com/office/powerpoint/2010/main" val="2276699296"/>
              </p:ext>
            </p:extLst>
          </p:nvPr>
        </p:nvGraphicFramePr>
        <p:xfrm>
          <a:off x="263352" y="2280240"/>
          <a:ext cx="11665296" cy="4389120"/>
        </p:xfrm>
        <a:graphic>
          <a:graphicData uri="http://schemas.openxmlformats.org/drawingml/2006/table">
            <a:tbl>
              <a:tblPr firstRow="1" firstCol="1" lastRow="1" lastCol="1" bandRow="1" bandCol="1">
                <a:tableStyleId>{7DF18680-E054-41AD-8BC1-D1AEF772440D}</a:tableStyleId>
              </a:tblPr>
              <a:tblGrid>
                <a:gridCol w="4400776"/>
                <a:gridCol w="7264520"/>
              </a:tblGrid>
              <a:tr h="0">
                <a:tc>
                  <a:txBody>
                    <a:bodyPr/>
                    <a:lstStyle/>
                    <a:p>
                      <a:pPr algn="just">
                        <a:spcAft>
                          <a:spcPts val="0"/>
                        </a:spcAft>
                      </a:pPr>
                      <a:r>
                        <a:rPr lang="en-US" sz="2400" dirty="0">
                          <a:effectLst/>
                        </a:rPr>
                        <a:t>- </a:t>
                      </a:r>
                      <a:r>
                        <a:rPr lang="en-US" sz="2400" dirty="0" err="1">
                          <a:effectLst/>
                        </a:rPr>
                        <a:t>Khép</a:t>
                      </a:r>
                      <a:r>
                        <a:rPr lang="en-US" sz="2400" dirty="0">
                          <a:effectLst/>
                        </a:rPr>
                        <a:t> </a:t>
                      </a:r>
                      <a:r>
                        <a:rPr lang="en-US" sz="2400" dirty="0" err="1">
                          <a:effectLst/>
                        </a:rPr>
                        <a:t>lại</a:t>
                      </a:r>
                      <a:r>
                        <a:rPr lang="en-US" sz="2400" dirty="0">
                          <a:effectLst/>
                        </a:rPr>
                        <a:t> </a:t>
                      </a:r>
                      <a:r>
                        <a:rPr lang="en-US" sz="2400" dirty="0" err="1">
                          <a:effectLst/>
                        </a:rPr>
                        <a:t>đoạn</a:t>
                      </a:r>
                      <a:r>
                        <a:rPr lang="en-US" sz="2400" dirty="0">
                          <a:effectLst/>
                        </a:rPr>
                        <a:t> </a:t>
                      </a:r>
                      <a:r>
                        <a:rPr lang="en-US" sz="2400" dirty="0" err="1">
                          <a:effectLst/>
                        </a:rPr>
                        <a:t>thơ</a:t>
                      </a:r>
                      <a:r>
                        <a:rPr lang="en-US" sz="2400" dirty="0">
                          <a:effectLst/>
                        </a:rPr>
                        <a:t> là </a:t>
                      </a:r>
                      <a:r>
                        <a:rPr lang="en-US" sz="2400" dirty="0" err="1">
                          <a:effectLst/>
                        </a:rPr>
                        <a:t>một</a:t>
                      </a:r>
                      <a:r>
                        <a:rPr lang="en-US" sz="2400" dirty="0">
                          <a:effectLst/>
                        </a:rPr>
                        <a:t> </a:t>
                      </a:r>
                      <a:r>
                        <a:rPr lang="en-US" sz="2400" dirty="0" err="1">
                          <a:effectLst/>
                        </a:rPr>
                        <a:t>câu</a:t>
                      </a:r>
                      <a:r>
                        <a:rPr lang="en-US" sz="2400" dirty="0">
                          <a:effectLst/>
                        </a:rPr>
                        <a:t> </a:t>
                      </a:r>
                      <a:r>
                        <a:rPr lang="en-US" sz="2400" dirty="0" err="1">
                          <a:effectLst/>
                        </a:rPr>
                        <a:t>thơ</a:t>
                      </a:r>
                      <a:r>
                        <a:rPr lang="en-US" sz="2400" dirty="0">
                          <a:effectLst/>
                        </a:rPr>
                        <a:t> có vị trí </a:t>
                      </a:r>
                      <a:r>
                        <a:rPr lang="en-US" sz="2400" dirty="0" err="1">
                          <a:effectLst/>
                        </a:rPr>
                        <a:t>rất</a:t>
                      </a:r>
                      <a:r>
                        <a:rPr lang="en-US" sz="2400" dirty="0">
                          <a:effectLst/>
                        </a:rPr>
                        <a:t> </a:t>
                      </a:r>
                      <a:r>
                        <a:rPr lang="en-US" sz="2400" dirty="0" err="1">
                          <a:effectLst/>
                        </a:rPr>
                        <a:t>đặc</a:t>
                      </a:r>
                      <a:r>
                        <a:rPr lang="en-US" sz="2400" dirty="0">
                          <a:effectLst/>
                        </a:rPr>
                        <a:t> </a:t>
                      </a:r>
                      <a:r>
                        <a:rPr lang="en-US" sz="2400" dirty="0" err="1">
                          <a:effectLst/>
                        </a:rPr>
                        <a:t>biệt</a:t>
                      </a:r>
                      <a:r>
                        <a:rPr lang="en-US" sz="2400" dirty="0">
                          <a:effectLst/>
                        </a:rPr>
                        <a:t>, </a:t>
                      </a:r>
                      <a:r>
                        <a:rPr lang="en-US" sz="2400" dirty="0" err="1">
                          <a:effectLst/>
                        </a:rPr>
                        <a:t>được</a:t>
                      </a:r>
                      <a:r>
                        <a:rPr lang="en-US" sz="2400" dirty="0">
                          <a:effectLst/>
                        </a:rPr>
                        <a:t> </a:t>
                      </a:r>
                      <a:r>
                        <a:rPr lang="en-US" sz="2400" dirty="0" err="1">
                          <a:effectLst/>
                        </a:rPr>
                        <a:t>cấu</a:t>
                      </a:r>
                      <a:r>
                        <a:rPr lang="en-US" sz="2400" dirty="0">
                          <a:effectLst/>
                        </a:rPr>
                        <a:t> </a:t>
                      </a:r>
                      <a:r>
                        <a:rPr lang="en-US" sz="2400" dirty="0" err="1">
                          <a:effectLst/>
                        </a:rPr>
                        <a:t>tạo</a:t>
                      </a:r>
                      <a:r>
                        <a:rPr lang="en-US" sz="2400" dirty="0">
                          <a:effectLst/>
                        </a:rPr>
                        <a:t> </a:t>
                      </a:r>
                      <a:r>
                        <a:rPr lang="en-US" sz="2400" dirty="0" err="1">
                          <a:effectLst/>
                        </a:rPr>
                        <a:t>bởi</a:t>
                      </a:r>
                      <a:r>
                        <a:rPr lang="en-US" sz="2400" dirty="0">
                          <a:effectLst/>
                        </a:rPr>
                        <a:t> </a:t>
                      </a:r>
                      <a:r>
                        <a:rPr lang="en-US" sz="2400" dirty="0" err="1">
                          <a:effectLst/>
                        </a:rPr>
                        <a:t>hai</a:t>
                      </a:r>
                      <a:r>
                        <a:rPr lang="en-US" sz="2400" dirty="0">
                          <a:effectLst/>
                        </a:rPr>
                        <a:t> </a:t>
                      </a:r>
                      <a:r>
                        <a:rPr lang="en-US" sz="2400" dirty="0" err="1">
                          <a:effectLst/>
                        </a:rPr>
                        <a:t>tư</a:t>
                      </a:r>
                      <a:r>
                        <a:rPr lang="en-US" sz="2400" dirty="0">
                          <a:effectLst/>
                        </a:rPr>
                        <a:t>̀ </a:t>
                      </a:r>
                    </a:p>
                    <a:p>
                      <a:pPr algn="just">
                        <a:spcAft>
                          <a:spcPts val="0"/>
                        </a:spcAft>
                      </a:pPr>
                      <a:r>
                        <a:rPr lang="en-US" sz="2400" dirty="0">
                          <a:effectLst/>
                        </a:rPr>
                        <a:t>“ </a:t>
                      </a:r>
                      <a:r>
                        <a:rPr lang="en-US" sz="2400" dirty="0" err="1">
                          <a:effectLst/>
                        </a:rPr>
                        <a:t>đồng</a:t>
                      </a:r>
                      <a:r>
                        <a:rPr lang="en-US" sz="2400" dirty="0">
                          <a:effectLst/>
                        </a:rPr>
                        <a:t> chí!”.</a:t>
                      </a:r>
                    </a:p>
                    <a:p>
                      <a:pPr algn="just">
                        <a:spcAft>
                          <a:spcPts val="0"/>
                        </a:spcAft>
                      </a:pPr>
                      <a:r>
                        <a:rPr lang="en-US" sz="2400" dirty="0">
                          <a:effectLst/>
                        </a:rPr>
                        <a:t> </a:t>
                      </a:r>
                      <a:endParaRPr lang="en-US"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2400" u="sng" dirty="0">
                          <a:effectLst/>
                        </a:rPr>
                        <a:t>+ </a:t>
                      </a:r>
                      <a:r>
                        <a:rPr lang="en-US" sz="2400" u="sng" dirty="0" err="1">
                          <a:effectLst/>
                        </a:rPr>
                        <a:t>Vang</a:t>
                      </a:r>
                      <a:r>
                        <a:rPr lang="en-US" sz="2400" u="sng" dirty="0">
                          <a:effectLst/>
                        </a:rPr>
                        <a:t> </a:t>
                      </a:r>
                      <a:r>
                        <a:rPr lang="en-US" sz="2400" u="sng" dirty="0" err="1">
                          <a:effectLst/>
                        </a:rPr>
                        <a:t>lên</a:t>
                      </a:r>
                      <a:r>
                        <a:rPr lang="en-US" sz="2400" u="sng" dirty="0">
                          <a:effectLst/>
                        </a:rPr>
                        <a:t> </a:t>
                      </a:r>
                      <a:r>
                        <a:rPr lang="en-US" sz="2400" u="sng" dirty="0" err="1">
                          <a:effectLst/>
                        </a:rPr>
                        <a:t>như</a:t>
                      </a:r>
                      <a:r>
                        <a:rPr lang="en-US" sz="2400" u="sng" dirty="0">
                          <a:effectLst/>
                        </a:rPr>
                        <a:t> </a:t>
                      </a:r>
                      <a:r>
                        <a:rPr lang="en-US" sz="2400" u="sng" dirty="0" err="1">
                          <a:effectLst/>
                        </a:rPr>
                        <a:t>một</a:t>
                      </a:r>
                      <a:r>
                        <a:rPr lang="en-US" sz="2400" u="sng" dirty="0">
                          <a:effectLst/>
                        </a:rPr>
                        <a:t> </a:t>
                      </a:r>
                      <a:r>
                        <a:rPr lang="en-US" sz="2400" u="sng" dirty="0" err="1">
                          <a:effectLst/>
                        </a:rPr>
                        <a:t>phát</a:t>
                      </a:r>
                      <a:r>
                        <a:rPr lang="en-US" sz="2400" u="sng" dirty="0">
                          <a:effectLst/>
                        </a:rPr>
                        <a:t> </a:t>
                      </a:r>
                      <a:r>
                        <a:rPr lang="en-US" sz="2400" u="sng" dirty="0" err="1">
                          <a:effectLst/>
                        </a:rPr>
                        <a:t>hiện</a:t>
                      </a:r>
                      <a:r>
                        <a:rPr lang="en-US" sz="2400" u="sng" dirty="0">
                          <a:effectLst/>
                        </a:rPr>
                        <a:t>, </a:t>
                      </a:r>
                      <a:r>
                        <a:rPr lang="en-US" sz="2400" u="sng" dirty="0" err="1">
                          <a:effectLst/>
                        </a:rPr>
                        <a:t>một</a:t>
                      </a:r>
                      <a:r>
                        <a:rPr lang="en-US" sz="2400" u="sng" dirty="0">
                          <a:effectLst/>
                        </a:rPr>
                        <a:t> </a:t>
                      </a:r>
                      <a:r>
                        <a:rPr lang="en-US" sz="2400" u="sng" dirty="0" err="1">
                          <a:effectLst/>
                        </a:rPr>
                        <a:t>lời</a:t>
                      </a:r>
                      <a:r>
                        <a:rPr lang="en-US" sz="2400" u="sng" dirty="0">
                          <a:effectLst/>
                        </a:rPr>
                        <a:t> </a:t>
                      </a:r>
                      <a:r>
                        <a:rPr lang="en-US" sz="2400" u="sng" dirty="0" err="1">
                          <a:effectLst/>
                        </a:rPr>
                        <a:t>khẳng</a:t>
                      </a:r>
                      <a:r>
                        <a:rPr lang="en-US" sz="2400" u="sng" dirty="0">
                          <a:effectLst/>
                        </a:rPr>
                        <a:t> </a:t>
                      </a:r>
                      <a:r>
                        <a:rPr lang="en-US" sz="2400" u="sng" dirty="0" err="1">
                          <a:effectLst/>
                        </a:rPr>
                        <a:t>định</a:t>
                      </a:r>
                      <a:r>
                        <a:rPr lang="en-US" sz="2400" u="sng" dirty="0">
                          <a:effectLst/>
                        </a:rPr>
                        <a:t>, </a:t>
                      </a:r>
                      <a:r>
                        <a:rPr lang="en-US" sz="2400" u="sng" dirty="0" err="1">
                          <a:effectLst/>
                        </a:rPr>
                        <a:t>một</a:t>
                      </a:r>
                      <a:r>
                        <a:rPr lang="en-US" sz="2400" u="sng" dirty="0">
                          <a:effectLst/>
                        </a:rPr>
                        <a:t> </a:t>
                      </a:r>
                      <a:r>
                        <a:rPr lang="en-US" sz="2400" u="sng" dirty="0" err="1">
                          <a:effectLst/>
                        </a:rPr>
                        <a:t>định</a:t>
                      </a:r>
                      <a:r>
                        <a:rPr lang="en-US" sz="2400" u="sng" dirty="0">
                          <a:effectLst/>
                        </a:rPr>
                        <a:t> </a:t>
                      </a:r>
                      <a:r>
                        <a:rPr lang="en-US" sz="2400" u="sng" dirty="0" err="1">
                          <a:effectLst/>
                        </a:rPr>
                        <a:t>nghĩa</a:t>
                      </a:r>
                      <a:r>
                        <a:rPr lang="en-US" sz="2400" u="sng" dirty="0">
                          <a:effectLst/>
                        </a:rPr>
                        <a:t> </a:t>
                      </a:r>
                      <a:r>
                        <a:rPr lang="en-US" sz="2400" u="sng" dirty="0" err="1">
                          <a:effectLst/>
                        </a:rPr>
                        <a:t>vê</a:t>
                      </a:r>
                      <a:r>
                        <a:rPr lang="en-US" sz="2400" u="sng" dirty="0">
                          <a:effectLst/>
                        </a:rPr>
                        <a:t>̀ </a:t>
                      </a:r>
                      <a:r>
                        <a:rPr lang="en-US" sz="2400" u="sng" dirty="0" err="1">
                          <a:effectLst/>
                        </a:rPr>
                        <a:t>đồng</a:t>
                      </a:r>
                      <a:r>
                        <a:rPr lang="en-US" sz="2400" u="sng" dirty="0">
                          <a:effectLst/>
                        </a:rPr>
                        <a:t> chí.</a:t>
                      </a:r>
                      <a:endParaRPr lang="en-US" sz="2400" dirty="0">
                        <a:effectLst/>
                      </a:endParaRPr>
                    </a:p>
                    <a:p>
                      <a:pPr algn="just">
                        <a:spcAft>
                          <a:spcPts val="0"/>
                        </a:spcAft>
                      </a:pPr>
                      <a:r>
                        <a:rPr lang="en-US" sz="2400" dirty="0">
                          <a:effectLst/>
                        </a:rPr>
                        <a:t>+ </a:t>
                      </a:r>
                      <a:r>
                        <a:rPr lang="en-US" sz="2400" u="sng" dirty="0" err="1">
                          <a:effectLst/>
                        </a:rPr>
                        <a:t>Thê</a:t>
                      </a:r>
                      <a:r>
                        <a:rPr lang="en-US" sz="2400" u="sng" dirty="0">
                          <a:effectLst/>
                        </a:rPr>
                        <a:t>̉ </a:t>
                      </a:r>
                      <a:r>
                        <a:rPr lang="en-US" sz="2400" u="sng" dirty="0" err="1">
                          <a:effectLst/>
                        </a:rPr>
                        <a:t>hiện</a:t>
                      </a:r>
                      <a:r>
                        <a:rPr lang="en-US" sz="2400" u="sng" dirty="0">
                          <a:effectLst/>
                        </a:rPr>
                        <a:t> </a:t>
                      </a:r>
                      <a:r>
                        <a:rPr lang="en-US" sz="2400" u="sng" dirty="0" err="1">
                          <a:effectLst/>
                        </a:rPr>
                        <a:t>cảm</a:t>
                      </a:r>
                      <a:r>
                        <a:rPr lang="en-US" sz="2400" u="sng" dirty="0">
                          <a:effectLst/>
                        </a:rPr>
                        <a:t> </a:t>
                      </a:r>
                      <a:r>
                        <a:rPr lang="en-US" sz="2400" u="sng" dirty="0" err="1">
                          <a:effectLst/>
                        </a:rPr>
                        <a:t>xúc</a:t>
                      </a:r>
                      <a:r>
                        <a:rPr lang="en-US" sz="2400" u="sng" dirty="0">
                          <a:effectLst/>
                        </a:rPr>
                        <a:t> </a:t>
                      </a:r>
                      <a:r>
                        <a:rPr lang="en-US" sz="2400" u="sng" dirty="0" err="1">
                          <a:effectLst/>
                        </a:rPr>
                        <a:t>dồn</a:t>
                      </a:r>
                      <a:r>
                        <a:rPr lang="en-US" sz="2400" u="sng" dirty="0">
                          <a:effectLst/>
                        </a:rPr>
                        <a:t> </a:t>
                      </a:r>
                      <a:r>
                        <a:rPr lang="en-US" sz="2400" u="sng" dirty="0" err="1">
                          <a:effectLst/>
                        </a:rPr>
                        <a:t>nén</a:t>
                      </a:r>
                      <a:r>
                        <a:rPr lang="en-US" sz="2400" u="sng" dirty="0">
                          <a:effectLst/>
                        </a:rPr>
                        <a:t>,</a:t>
                      </a:r>
                      <a:r>
                        <a:rPr lang="en-US" sz="2400" dirty="0">
                          <a:effectLst/>
                        </a:rPr>
                        <a:t> </a:t>
                      </a:r>
                      <a:r>
                        <a:rPr lang="en-US" sz="2400" dirty="0" err="1">
                          <a:effectLst/>
                        </a:rPr>
                        <a:t>được</a:t>
                      </a:r>
                      <a:r>
                        <a:rPr lang="en-US" sz="2400" dirty="0">
                          <a:effectLst/>
                        </a:rPr>
                        <a:t> </a:t>
                      </a:r>
                      <a:r>
                        <a:rPr lang="en-US" sz="2400" dirty="0" err="1">
                          <a:effectLst/>
                        </a:rPr>
                        <a:t>thốt</a:t>
                      </a:r>
                      <a:r>
                        <a:rPr lang="en-US" sz="2400" dirty="0">
                          <a:effectLst/>
                        </a:rPr>
                        <a:t> </a:t>
                      </a:r>
                      <a:r>
                        <a:rPr lang="en-US" sz="2400" dirty="0" err="1">
                          <a:effectLst/>
                        </a:rPr>
                        <a:t>ra</a:t>
                      </a:r>
                      <a:r>
                        <a:rPr lang="en-US" sz="2400" dirty="0">
                          <a:effectLst/>
                        </a:rPr>
                        <a:t> </a:t>
                      </a:r>
                      <a:r>
                        <a:rPr lang="en-US" sz="2400" dirty="0" err="1">
                          <a:effectLst/>
                        </a:rPr>
                        <a:t>như</a:t>
                      </a:r>
                      <a:r>
                        <a:rPr lang="en-US" sz="2400" dirty="0">
                          <a:effectLst/>
                        </a:rPr>
                        <a:t> </a:t>
                      </a:r>
                      <a:r>
                        <a:rPr lang="en-US" sz="2400" dirty="0" err="1">
                          <a:effectLst/>
                        </a:rPr>
                        <a:t>một</a:t>
                      </a:r>
                      <a:r>
                        <a:rPr lang="en-US" sz="2400" dirty="0">
                          <a:effectLst/>
                        </a:rPr>
                        <a:t> </a:t>
                      </a:r>
                      <a:r>
                        <a:rPr lang="en-US" sz="2400" dirty="0" err="1">
                          <a:effectLst/>
                        </a:rPr>
                        <a:t>cao</a:t>
                      </a:r>
                      <a:r>
                        <a:rPr lang="en-US" sz="2400" dirty="0">
                          <a:effectLst/>
                        </a:rPr>
                        <a:t> </a:t>
                      </a:r>
                      <a:r>
                        <a:rPr lang="en-US" sz="2400" dirty="0" err="1">
                          <a:effectLst/>
                        </a:rPr>
                        <a:t>trào</a:t>
                      </a:r>
                      <a:r>
                        <a:rPr lang="en-US" sz="2400" dirty="0">
                          <a:effectLst/>
                        </a:rPr>
                        <a:t> </a:t>
                      </a:r>
                      <a:r>
                        <a:rPr lang="en-US" sz="2400" dirty="0" err="1">
                          <a:effectLst/>
                        </a:rPr>
                        <a:t>của</a:t>
                      </a:r>
                      <a:r>
                        <a:rPr lang="en-US" sz="2400" dirty="0">
                          <a:effectLst/>
                        </a:rPr>
                        <a:t> </a:t>
                      </a:r>
                      <a:r>
                        <a:rPr lang="en-US" sz="2400" dirty="0" err="1">
                          <a:effectLst/>
                        </a:rPr>
                        <a:t>cảm</a:t>
                      </a:r>
                      <a:r>
                        <a:rPr lang="en-US" sz="2400" dirty="0">
                          <a:effectLst/>
                        </a:rPr>
                        <a:t> </a:t>
                      </a:r>
                      <a:r>
                        <a:rPr lang="en-US" sz="2400" dirty="0" err="1">
                          <a:effectLst/>
                        </a:rPr>
                        <a:t>xúc</a:t>
                      </a:r>
                      <a:r>
                        <a:rPr lang="en-US" sz="2400" dirty="0">
                          <a:effectLst/>
                        </a:rPr>
                        <a:t>, </a:t>
                      </a:r>
                      <a:r>
                        <a:rPr lang="en-US" sz="2400" dirty="0" err="1">
                          <a:effectLst/>
                        </a:rPr>
                        <a:t>trơ</a:t>
                      </a:r>
                      <a:r>
                        <a:rPr lang="en-US" sz="2400" dirty="0">
                          <a:effectLst/>
                        </a:rPr>
                        <a:t>̉ </a:t>
                      </a:r>
                      <a:r>
                        <a:rPr lang="en-US" sz="2400" dirty="0" err="1">
                          <a:effectLst/>
                        </a:rPr>
                        <a:t>thành</a:t>
                      </a:r>
                      <a:r>
                        <a:rPr lang="en-US" sz="2400" dirty="0">
                          <a:effectLst/>
                        </a:rPr>
                        <a:t> </a:t>
                      </a:r>
                      <a:r>
                        <a:rPr lang="en-US" sz="2400" dirty="0" err="1">
                          <a:effectLst/>
                        </a:rPr>
                        <a:t>tiếng</a:t>
                      </a:r>
                      <a:r>
                        <a:rPr lang="en-US" sz="2400" dirty="0">
                          <a:effectLst/>
                        </a:rPr>
                        <a:t> </a:t>
                      </a:r>
                      <a:r>
                        <a:rPr lang="en-US" sz="2400" dirty="0" err="1">
                          <a:effectLst/>
                        </a:rPr>
                        <a:t>gọi</a:t>
                      </a:r>
                      <a:r>
                        <a:rPr lang="en-US" sz="2400" dirty="0">
                          <a:effectLst/>
                        </a:rPr>
                        <a:t> </a:t>
                      </a:r>
                      <a:r>
                        <a:rPr lang="en-US" sz="2400" dirty="0" err="1" smtClean="0">
                          <a:effectLst/>
                        </a:rPr>
                        <a:t>thiết</a:t>
                      </a:r>
                      <a:r>
                        <a:rPr lang="en-US" sz="2400" dirty="0" smtClean="0">
                          <a:effectLst/>
                        </a:rPr>
                        <a:t> </a:t>
                      </a:r>
                      <a:r>
                        <a:rPr lang="en-US" sz="2400" dirty="0" err="1">
                          <a:effectLst/>
                        </a:rPr>
                        <a:t>tha</a:t>
                      </a:r>
                      <a:r>
                        <a:rPr lang="en-US" sz="2400" dirty="0">
                          <a:effectLst/>
                        </a:rPr>
                        <a:t> </a:t>
                      </a:r>
                      <a:r>
                        <a:rPr lang="en-US" sz="2400" dirty="0" err="1">
                          <a:effectLst/>
                        </a:rPr>
                        <a:t>của</a:t>
                      </a:r>
                      <a:r>
                        <a:rPr lang="en-US" sz="2400" dirty="0">
                          <a:effectLst/>
                        </a:rPr>
                        <a:t> </a:t>
                      </a:r>
                      <a:r>
                        <a:rPr lang="en-US" sz="2400" dirty="0" err="1">
                          <a:effectLst/>
                        </a:rPr>
                        <a:t>tình</a:t>
                      </a:r>
                      <a:r>
                        <a:rPr lang="en-US" sz="2400" dirty="0">
                          <a:effectLst/>
                        </a:rPr>
                        <a:t> </a:t>
                      </a:r>
                      <a:r>
                        <a:rPr lang="en-US" sz="2400" dirty="0" err="1">
                          <a:effectLst/>
                        </a:rPr>
                        <a:t>đòng</a:t>
                      </a:r>
                      <a:r>
                        <a:rPr lang="en-US" sz="2400" dirty="0">
                          <a:effectLst/>
                        </a:rPr>
                        <a:t> chí, </a:t>
                      </a:r>
                      <a:r>
                        <a:rPr lang="en-US" sz="2400" dirty="0" err="1">
                          <a:effectLst/>
                        </a:rPr>
                        <a:t>đồng</a:t>
                      </a:r>
                      <a:r>
                        <a:rPr lang="en-US" sz="2400" dirty="0">
                          <a:effectLst/>
                        </a:rPr>
                        <a:t> </a:t>
                      </a:r>
                      <a:r>
                        <a:rPr lang="en-US" sz="2400" dirty="0" err="1">
                          <a:effectLst/>
                        </a:rPr>
                        <a:t>đội</a:t>
                      </a:r>
                      <a:r>
                        <a:rPr lang="en-US" sz="2400" dirty="0">
                          <a:effectLst/>
                        </a:rPr>
                        <a:t>.</a:t>
                      </a:r>
                    </a:p>
                    <a:p>
                      <a:pPr algn="just">
                        <a:spcAft>
                          <a:spcPts val="0"/>
                        </a:spcAft>
                      </a:pPr>
                      <a:r>
                        <a:rPr lang="en-US" sz="2400" dirty="0">
                          <a:effectLst/>
                        </a:rPr>
                        <a:t>+ </a:t>
                      </a:r>
                      <a:r>
                        <a:rPr lang="en-US" sz="2400" dirty="0" err="1">
                          <a:effectLst/>
                        </a:rPr>
                        <a:t>Dòng</a:t>
                      </a:r>
                      <a:r>
                        <a:rPr lang="en-US" sz="2400" dirty="0">
                          <a:effectLst/>
                        </a:rPr>
                        <a:t> </a:t>
                      </a:r>
                      <a:r>
                        <a:rPr lang="en-US" sz="2400" dirty="0" err="1">
                          <a:effectLst/>
                        </a:rPr>
                        <a:t>thơ</a:t>
                      </a:r>
                      <a:r>
                        <a:rPr lang="en-US" sz="2400" dirty="0">
                          <a:effectLst/>
                        </a:rPr>
                        <a:t> </a:t>
                      </a:r>
                      <a:r>
                        <a:rPr lang="en-US" sz="2400" dirty="0" err="1">
                          <a:effectLst/>
                        </a:rPr>
                        <a:t>đặc</a:t>
                      </a:r>
                      <a:r>
                        <a:rPr lang="en-US" sz="2400" dirty="0">
                          <a:effectLst/>
                        </a:rPr>
                        <a:t> </a:t>
                      </a:r>
                      <a:r>
                        <a:rPr lang="en-US" sz="2400" dirty="0" err="1">
                          <a:effectLst/>
                        </a:rPr>
                        <a:t>biệt</a:t>
                      </a:r>
                      <a:r>
                        <a:rPr lang="en-US" sz="2400" dirty="0">
                          <a:effectLst/>
                        </a:rPr>
                        <a:t> </a:t>
                      </a:r>
                      <a:r>
                        <a:rPr lang="en-US" sz="2400" dirty="0" err="1">
                          <a:effectLst/>
                        </a:rPr>
                        <a:t>ấy</a:t>
                      </a:r>
                      <a:r>
                        <a:rPr lang="en-US" sz="2400" dirty="0">
                          <a:effectLst/>
                        </a:rPr>
                        <a:t> </a:t>
                      </a:r>
                      <a:r>
                        <a:rPr lang="en-US" sz="2400" u="sng" dirty="0" err="1">
                          <a:effectLst/>
                        </a:rPr>
                        <a:t>như</a:t>
                      </a:r>
                      <a:r>
                        <a:rPr lang="en-US" sz="2400" u="sng" dirty="0">
                          <a:effectLst/>
                        </a:rPr>
                        <a:t> </a:t>
                      </a:r>
                      <a:r>
                        <a:rPr lang="en-US" sz="2400" u="sng" dirty="0" err="1">
                          <a:effectLst/>
                        </a:rPr>
                        <a:t>một</a:t>
                      </a:r>
                      <a:r>
                        <a:rPr lang="en-US" sz="2400" u="sng" dirty="0">
                          <a:effectLst/>
                        </a:rPr>
                        <a:t> </a:t>
                      </a:r>
                      <a:r>
                        <a:rPr lang="en-US" sz="2400" u="sng" dirty="0" err="1">
                          <a:effectLst/>
                        </a:rPr>
                        <a:t>bản</a:t>
                      </a:r>
                      <a:r>
                        <a:rPr lang="en-US" sz="2400" u="sng" dirty="0">
                          <a:effectLst/>
                        </a:rPr>
                        <a:t> </a:t>
                      </a:r>
                      <a:r>
                        <a:rPr lang="en-US" sz="2400" u="sng" dirty="0" err="1">
                          <a:effectLst/>
                        </a:rPr>
                        <a:t>lê</a:t>
                      </a:r>
                      <a:r>
                        <a:rPr lang="en-US" sz="2400" u="sng" dirty="0">
                          <a:effectLst/>
                        </a:rPr>
                        <a:t>̀ </a:t>
                      </a:r>
                      <a:r>
                        <a:rPr lang="en-US" sz="2400" u="sng" dirty="0" err="1">
                          <a:effectLst/>
                        </a:rPr>
                        <a:t>gắn</a:t>
                      </a:r>
                      <a:r>
                        <a:rPr lang="en-US" sz="2400" u="sng" dirty="0">
                          <a:effectLst/>
                        </a:rPr>
                        <a:t> </a:t>
                      </a:r>
                      <a:r>
                        <a:rPr lang="en-US" sz="2400" u="sng" dirty="0" err="1">
                          <a:effectLst/>
                        </a:rPr>
                        <a:t>kết</a:t>
                      </a:r>
                      <a:r>
                        <a:rPr lang="en-US" sz="2400" u="sng" dirty="0">
                          <a:effectLst/>
                        </a:rPr>
                        <a:t>.</a:t>
                      </a:r>
                      <a:r>
                        <a:rPr lang="en-US" sz="2400" dirty="0">
                          <a:effectLst/>
                        </a:rPr>
                        <a:t> Nó </a:t>
                      </a:r>
                      <a:r>
                        <a:rPr lang="en-US" sz="2400" dirty="0" err="1">
                          <a:effectLst/>
                        </a:rPr>
                        <a:t>nâng</a:t>
                      </a:r>
                      <a:r>
                        <a:rPr lang="en-US" sz="2400" dirty="0">
                          <a:effectLst/>
                        </a:rPr>
                        <a:t> </a:t>
                      </a:r>
                      <a:r>
                        <a:rPr lang="en-US" sz="2400" dirty="0" err="1">
                          <a:effectLst/>
                        </a:rPr>
                        <a:t>cao</a:t>
                      </a:r>
                      <a:r>
                        <a:rPr lang="en-US" sz="2400" dirty="0">
                          <a:effectLst/>
                        </a:rPr>
                        <a:t> ý </a:t>
                      </a:r>
                      <a:r>
                        <a:rPr lang="en-US" sz="2400" dirty="0" err="1">
                          <a:effectLst/>
                        </a:rPr>
                        <a:t>thơ</a:t>
                      </a:r>
                      <a:r>
                        <a:rPr lang="en-US" sz="2400" dirty="0">
                          <a:effectLst/>
                        </a:rPr>
                        <a:t> </a:t>
                      </a:r>
                      <a:r>
                        <a:rPr lang="en-US" sz="2400" dirty="0" err="1">
                          <a:effectLst/>
                        </a:rPr>
                        <a:t>đoạn</a:t>
                      </a:r>
                      <a:r>
                        <a:rPr lang="en-US" sz="2400" dirty="0">
                          <a:effectLst/>
                        </a:rPr>
                        <a:t> </a:t>
                      </a:r>
                      <a:r>
                        <a:rPr lang="en-US" sz="2400" dirty="0" err="1">
                          <a:effectLst/>
                        </a:rPr>
                        <a:t>trước</a:t>
                      </a:r>
                      <a:r>
                        <a:rPr lang="en-US" sz="2400" dirty="0">
                          <a:effectLst/>
                        </a:rPr>
                        <a:t> </a:t>
                      </a:r>
                      <a:r>
                        <a:rPr lang="en-US" sz="2400" dirty="0" err="1">
                          <a:effectLst/>
                        </a:rPr>
                        <a:t>va</a:t>
                      </a:r>
                      <a:r>
                        <a:rPr lang="en-US" sz="2400" dirty="0">
                          <a:effectLst/>
                        </a:rPr>
                        <a:t>̀ </a:t>
                      </a:r>
                      <a:r>
                        <a:rPr lang="en-US" sz="2400" dirty="0" err="1">
                          <a:effectLst/>
                        </a:rPr>
                        <a:t>mơ</a:t>
                      </a:r>
                      <a:r>
                        <a:rPr lang="en-US" sz="2400" dirty="0">
                          <a:effectLst/>
                        </a:rPr>
                        <a:t>̉ </a:t>
                      </a:r>
                      <a:r>
                        <a:rPr lang="en-US" sz="2400" dirty="0" err="1">
                          <a:effectLst/>
                        </a:rPr>
                        <a:t>ra</a:t>
                      </a:r>
                      <a:r>
                        <a:rPr lang="en-US" sz="2400" dirty="0">
                          <a:effectLst/>
                        </a:rPr>
                        <a:t> ý </a:t>
                      </a:r>
                      <a:r>
                        <a:rPr lang="en-US" sz="2400" dirty="0" err="1">
                          <a:effectLst/>
                        </a:rPr>
                        <a:t>thơ</a:t>
                      </a:r>
                      <a:r>
                        <a:rPr lang="en-US" sz="2400" dirty="0">
                          <a:effectLst/>
                        </a:rPr>
                        <a:t> </a:t>
                      </a:r>
                      <a:r>
                        <a:rPr lang="en-US" sz="2400" dirty="0" err="1">
                          <a:effectLst/>
                        </a:rPr>
                        <a:t>đoạn</a:t>
                      </a:r>
                      <a:r>
                        <a:rPr lang="en-US" sz="2400" dirty="0">
                          <a:effectLst/>
                        </a:rPr>
                        <a:t> </a:t>
                      </a:r>
                      <a:r>
                        <a:rPr lang="en-US" sz="2400" dirty="0" err="1">
                          <a:effectLst/>
                        </a:rPr>
                        <a:t>sau</a:t>
                      </a:r>
                      <a:r>
                        <a:rPr lang="en-US" sz="2400" dirty="0">
                          <a:effectLst/>
                        </a:rPr>
                        <a:t>. </a:t>
                      </a:r>
                      <a:r>
                        <a:rPr lang="en-US" sz="2400" dirty="0" err="1">
                          <a:effectLst/>
                        </a:rPr>
                        <a:t>Dấu</a:t>
                      </a:r>
                      <a:r>
                        <a:rPr lang="en-US" sz="2400" dirty="0">
                          <a:effectLst/>
                        </a:rPr>
                        <a:t> </a:t>
                      </a:r>
                      <a:r>
                        <a:rPr lang="en-US" sz="2400" dirty="0" err="1">
                          <a:effectLst/>
                        </a:rPr>
                        <a:t>chấm</a:t>
                      </a:r>
                      <a:r>
                        <a:rPr lang="en-US" sz="2400" dirty="0">
                          <a:effectLst/>
                        </a:rPr>
                        <a:t> </a:t>
                      </a:r>
                      <a:r>
                        <a:rPr lang="en-US" sz="2400" dirty="0" err="1">
                          <a:effectLst/>
                        </a:rPr>
                        <a:t>cảm</a:t>
                      </a:r>
                      <a:r>
                        <a:rPr lang="en-US" sz="2400" dirty="0">
                          <a:effectLst/>
                        </a:rPr>
                        <a:t> </a:t>
                      </a:r>
                      <a:r>
                        <a:rPr lang="en-US" sz="2400" dirty="0" err="1">
                          <a:effectLst/>
                        </a:rPr>
                        <a:t>đi</a:t>
                      </a:r>
                      <a:r>
                        <a:rPr lang="en-US" sz="2400" dirty="0">
                          <a:effectLst/>
                        </a:rPr>
                        <a:t> </a:t>
                      </a:r>
                      <a:r>
                        <a:rPr lang="en-US" sz="2400" dirty="0" err="1">
                          <a:effectLst/>
                        </a:rPr>
                        <a:t>kèm</a:t>
                      </a:r>
                      <a:r>
                        <a:rPr lang="en-US" sz="2400" dirty="0">
                          <a:effectLst/>
                        </a:rPr>
                        <a:t> </a:t>
                      </a:r>
                      <a:r>
                        <a:rPr lang="en-US" sz="2400" dirty="0" err="1">
                          <a:effectLst/>
                        </a:rPr>
                        <a:t>hai</a:t>
                      </a:r>
                      <a:r>
                        <a:rPr lang="en-US" sz="2400" dirty="0">
                          <a:effectLst/>
                        </a:rPr>
                        <a:t> </a:t>
                      </a:r>
                      <a:r>
                        <a:rPr lang="en-US" sz="2400" dirty="0" err="1">
                          <a:effectLst/>
                        </a:rPr>
                        <a:t>tiếng</a:t>
                      </a:r>
                      <a:r>
                        <a:rPr lang="en-US" sz="2400" dirty="0">
                          <a:effectLst/>
                        </a:rPr>
                        <a:t> </a:t>
                      </a:r>
                      <a:r>
                        <a:rPr lang="en-US" sz="2400" dirty="0" err="1">
                          <a:effectLst/>
                        </a:rPr>
                        <a:t>ấy</a:t>
                      </a:r>
                      <a:r>
                        <a:rPr lang="en-US" sz="2400" dirty="0">
                          <a:effectLst/>
                        </a:rPr>
                        <a:t> </a:t>
                      </a:r>
                      <a:r>
                        <a:rPr lang="en-US" sz="2400" dirty="0" err="1">
                          <a:effectLst/>
                        </a:rPr>
                        <a:t>bỗng</a:t>
                      </a:r>
                      <a:r>
                        <a:rPr lang="en-US" sz="2400" dirty="0">
                          <a:effectLst/>
                        </a:rPr>
                        <a:t> </a:t>
                      </a:r>
                      <a:r>
                        <a:rPr lang="en-US" sz="2400" dirty="0" err="1">
                          <a:effectLst/>
                        </a:rPr>
                        <a:t>như</a:t>
                      </a:r>
                      <a:r>
                        <a:rPr lang="en-US" sz="2400" dirty="0">
                          <a:effectLst/>
                        </a:rPr>
                        <a:t> </a:t>
                      </a:r>
                      <a:r>
                        <a:rPr lang="en-US" sz="2400" dirty="0" err="1">
                          <a:effectLst/>
                        </a:rPr>
                        <a:t>chất</a:t>
                      </a:r>
                      <a:r>
                        <a:rPr lang="en-US" sz="2400" dirty="0">
                          <a:effectLst/>
                        </a:rPr>
                        <a:t> </a:t>
                      </a:r>
                      <a:r>
                        <a:rPr lang="en-US" sz="2400" dirty="0" err="1">
                          <a:effectLst/>
                        </a:rPr>
                        <a:t>chứa</a:t>
                      </a:r>
                      <a:r>
                        <a:rPr lang="en-US" sz="2400" dirty="0">
                          <a:effectLst/>
                        </a:rPr>
                        <a:t> </a:t>
                      </a:r>
                      <a:r>
                        <a:rPr lang="en-US" sz="2400" dirty="0" err="1">
                          <a:effectLst/>
                        </a:rPr>
                        <a:t>bao</a:t>
                      </a:r>
                      <a:r>
                        <a:rPr lang="en-US" sz="2400" dirty="0">
                          <a:effectLst/>
                        </a:rPr>
                        <a:t> </a:t>
                      </a:r>
                      <a:r>
                        <a:rPr lang="en-US" sz="2400" dirty="0" err="1">
                          <a:effectLst/>
                        </a:rPr>
                        <a:t>trìu</a:t>
                      </a:r>
                      <a:r>
                        <a:rPr lang="en-US" sz="2400" dirty="0">
                          <a:effectLst/>
                        </a:rPr>
                        <a:t> </a:t>
                      </a:r>
                      <a:r>
                        <a:rPr lang="en-US" sz="2400" dirty="0" err="1">
                          <a:effectLst/>
                        </a:rPr>
                        <a:t>mến</a:t>
                      </a:r>
                      <a:r>
                        <a:rPr lang="en-US" sz="2400" dirty="0">
                          <a:effectLst/>
                        </a:rPr>
                        <a:t> </a:t>
                      </a:r>
                      <a:r>
                        <a:rPr lang="en-US" sz="2400" dirty="0" err="1">
                          <a:effectLst/>
                        </a:rPr>
                        <a:t>yêu</a:t>
                      </a:r>
                      <a:r>
                        <a:rPr lang="en-US" sz="2400" dirty="0">
                          <a:effectLst/>
                        </a:rPr>
                        <a:t> </a:t>
                      </a:r>
                      <a:r>
                        <a:rPr lang="en-US" sz="2400" dirty="0" err="1">
                          <a:effectLst/>
                        </a:rPr>
                        <a:t>thương</a:t>
                      </a:r>
                      <a:r>
                        <a:rPr lang="en-US" sz="2400" dirty="0">
                          <a:effectLst/>
                        </a:rPr>
                        <a:t>.</a:t>
                      </a:r>
                      <a:endParaRPr lang="en-US" sz="2400" dirty="0">
                        <a:effectLst/>
                        <a:latin typeface="Times New Roman" panose="02020603050405020304" pitchFamily="18" charset="0"/>
                        <a:ea typeface="Times New Roman" panose="02020603050405020304" pitchFamily="18" charset="0"/>
                      </a:endParaRPr>
                    </a:p>
                  </a:txBody>
                  <a:tcPr marL="68580" marR="68580" marT="0" marB="0"/>
                </a:tc>
              </a:tr>
              <a:tr h="0">
                <a:tc gridSpan="2">
                  <a:txBody>
                    <a:bodyPr/>
                    <a:lstStyle/>
                    <a:p>
                      <a:pPr algn="just">
                        <a:spcAft>
                          <a:spcPts val="0"/>
                        </a:spcAft>
                      </a:pPr>
                      <a:r>
                        <a:rPr lang="en-US" sz="2400" dirty="0">
                          <a:solidFill>
                            <a:srgbClr val="FF0000"/>
                          </a:solidFill>
                          <a:effectLst/>
                        </a:rPr>
                        <a:t>=&gt; </a:t>
                      </a:r>
                      <a:r>
                        <a:rPr lang="en-US" sz="2400" dirty="0" err="1" smtClean="0">
                          <a:solidFill>
                            <a:srgbClr val="FF0000"/>
                          </a:solidFill>
                          <a:effectLst/>
                        </a:rPr>
                        <a:t>Đoạn</a:t>
                      </a:r>
                      <a:r>
                        <a:rPr lang="en-US" sz="2400" dirty="0" smtClean="0">
                          <a:solidFill>
                            <a:srgbClr val="FF0000"/>
                          </a:solidFill>
                          <a:effectLst/>
                        </a:rPr>
                        <a:t> </a:t>
                      </a:r>
                      <a:r>
                        <a:rPr lang="en-US" sz="2400" dirty="0" err="1" smtClean="0">
                          <a:solidFill>
                            <a:srgbClr val="FF0000"/>
                          </a:solidFill>
                          <a:effectLst/>
                        </a:rPr>
                        <a:t>thơ</a:t>
                      </a:r>
                      <a:r>
                        <a:rPr lang="en-US" sz="2400" dirty="0" smtClean="0">
                          <a:solidFill>
                            <a:srgbClr val="FF0000"/>
                          </a:solidFill>
                          <a:effectLst/>
                        </a:rPr>
                        <a:t> </a:t>
                      </a:r>
                      <a:r>
                        <a:rPr lang="en-US" sz="2400" dirty="0" err="1" smtClean="0">
                          <a:solidFill>
                            <a:srgbClr val="FF0000"/>
                          </a:solidFill>
                          <a:effectLst/>
                        </a:rPr>
                        <a:t>đa</a:t>
                      </a:r>
                      <a:r>
                        <a:rPr lang="en-US" sz="2400" dirty="0" smtClean="0">
                          <a:solidFill>
                            <a:srgbClr val="FF0000"/>
                          </a:solidFill>
                          <a:effectLst/>
                        </a:rPr>
                        <a:t>̃ </a:t>
                      </a:r>
                      <a:r>
                        <a:rPr lang="en-US" sz="2400" dirty="0" err="1">
                          <a:solidFill>
                            <a:srgbClr val="FF0000"/>
                          </a:solidFill>
                          <a:effectLst/>
                        </a:rPr>
                        <a:t>đi</a:t>
                      </a:r>
                      <a:r>
                        <a:rPr lang="en-US" sz="2400" dirty="0">
                          <a:solidFill>
                            <a:srgbClr val="FF0000"/>
                          </a:solidFill>
                          <a:effectLst/>
                        </a:rPr>
                        <a:t> </a:t>
                      </a:r>
                      <a:r>
                        <a:rPr lang="en-US" sz="2400" dirty="0" err="1">
                          <a:solidFill>
                            <a:srgbClr val="FF0000"/>
                          </a:solidFill>
                          <a:effectLst/>
                        </a:rPr>
                        <a:t>sâu</a:t>
                      </a:r>
                      <a:r>
                        <a:rPr lang="en-US" sz="2400" dirty="0">
                          <a:solidFill>
                            <a:srgbClr val="FF0000"/>
                          </a:solidFill>
                          <a:effectLst/>
                        </a:rPr>
                        <a:t> </a:t>
                      </a:r>
                      <a:r>
                        <a:rPr lang="en-US" sz="2400" dirty="0" err="1">
                          <a:solidFill>
                            <a:srgbClr val="FF0000"/>
                          </a:solidFill>
                          <a:effectLst/>
                        </a:rPr>
                        <a:t>khám</a:t>
                      </a:r>
                      <a:r>
                        <a:rPr lang="en-US" sz="2400" dirty="0">
                          <a:solidFill>
                            <a:srgbClr val="FF0000"/>
                          </a:solidFill>
                          <a:effectLst/>
                        </a:rPr>
                        <a:t> </a:t>
                      </a:r>
                      <a:r>
                        <a:rPr lang="en-US" sz="2400" dirty="0" err="1">
                          <a:solidFill>
                            <a:srgbClr val="FF0000"/>
                          </a:solidFill>
                          <a:effectLst/>
                        </a:rPr>
                        <a:t>pha</a:t>
                      </a:r>
                      <a:r>
                        <a:rPr lang="en-US" sz="2400" dirty="0">
                          <a:solidFill>
                            <a:srgbClr val="FF0000"/>
                          </a:solidFill>
                          <a:effectLst/>
                        </a:rPr>
                        <a:t>́, lí </a:t>
                      </a:r>
                      <a:r>
                        <a:rPr lang="en-US" sz="2400" dirty="0" err="1">
                          <a:solidFill>
                            <a:srgbClr val="FF0000"/>
                          </a:solidFill>
                          <a:effectLst/>
                        </a:rPr>
                        <a:t>giải</a:t>
                      </a:r>
                      <a:r>
                        <a:rPr lang="en-US" sz="2400" dirty="0">
                          <a:solidFill>
                            <a:srgbClr val="FF0000"/>
                          </a:solidFill>
                          <a:effectLst/>
                        </a:rPr>
                        <a:t> </a:t>
                      </a:r>
                      <a:r>
                        <a:rPr lang="en-US" sz="2400" dirty="0" err="1">
                          <a:solidFill>
                            <a:srgbClr val="FF0000"/>
                          </a:solidFill>
                          <a:effectLst/>
                        </a:rPr>
                        <a:t>cơ</a:t>
                      </a:r>
                      <a:r>
                        <a:rPr lang="en-US" sz="2400" dirty="0">
                          <a:solidFill>
                            <a:srgbClr val="FF0000"/>
                          </a:solidFill>
                          <a:effectLst/>
                        </a:rPr>
                        <a:t> </a:t>
                      </a:r>
                      <a:r>
                        <a:rPr lang="en-US" sz="2400" dirty="0" err="1">
                          <a:solidFill>
                            <a:srgbClr val="FF0000"/>
                          </a:solidFill>
                          <a:effectLst/>
                        </a:rPr>
                        <a:t>sơ</a:t>
                      </a:r>
                      <a:r>
                        <a:rPr lang="en-US" sz="2400" dirty="0">
                          <a:solidFill>
                            <a:srgbClr val="FF0000"/>
                          </a:solidFill>
                          <a:effectLst/>
                        </a:rPr>
                        <a:t>̉ </a:t>
                      </a:r>
                      <a:r>
                        <a:rPr lang="en-US" sz="2400" dirty="0" err="1">
                          <a:solidFill>
                            <a:srgbClr val="FF0000"/>
                          </a:solidFill>
                          <a:effectLst/>
                        </a:rPr>
                        <a:t>của</a:t>
                      </a:r>
                      <a:r>
                        <a:rPr lang="en-US" sz="2400" dirty="0">
                          <a:solidFill>
                            <a:srgbClr val="FF0000"/>
                          </a:solidFill>
                          <a:effectLst/>
                        </a:rPr>
                        <a:t> </a:t>
                      </a:r>
                      <a:r>
                        <a:rPr lang="en-US" sz="2400" dirty="0" err="1">
                          <a:solidFill>
                            <a:srgbClr val="FF0000"/>
                          </a:solidFill>
                          <a:effectLst/>
                        </a:rPr>
                        <a:t>tình</a:t>
                      </a:r>
                      <a:r>
                        <a:rPr lang="en-US" sz="2400" dirty="0">
                          <a:solidFill>
                            <a:srgbClr val="FF0000"/>
                          </a:solidFill>
                          <a:effectLst/>
                        </a:rPr>
                        <a:t> </a:t>
                      </a:r>
                      <a:r>
                        <a:rPr lang="en-US" sz="2400" dirty="0" err="1">
                          <a:solidFill>
                            <a:srgbClr val="FF0000"/>
                          </a:solidFill>
                          <a:effectLst/>
                        </a:rPr>
                        <a:t>đồng</a:t>
                      </a:r>
                      <a:r>
                        <a:rPr lang="en-US" sz="2400" dirty="0">
                          <a:solidFill>
                            <a:srgbClr val="FF0000"/>
                          </a:solidFill>
                          <a:effectLst/>
                        </a:rPr>
                        <a:t> chí. </a:t>
                      </a:r>
                      <a:r>
                        <a:rPr lang="en-US" sz="2400" dirty="0" err="1">
                          <a:solidFill>
                            <a:srgbClr val="FF0000"/>
                          </a:solidFill>
                          <a:effectLst/>
                        </a:rPr>
                        <a:t>Đồng</a:t>
                      </a:r>
                      <a:r>
                        <a:rPr lang="en-US" sz="2400" dirty="0">
                          <a:solidFill>
                            <a:srgbClr val="FF0000"/>
                          </a:solidFill>
                          <a:effectLst/>
                        </a:rPr>
                        <a:t> </a:t>
                      </a:r>
                      <a:r>
                        <a:rPr lang="en-US" sz="2400" dirty="0" err="1">
                          <a:solidFill>
                            <a:srgbClr val="FF0000"/>
                          </a:solidFill>
                          <a:effectLst/>
                        </a:rPr>
                        <a:t>thời</a:t>
                      </a:r>
                      <a:r>
                        <a:rPr lang="en-US" sz="2400" dirty="0">
                          <a:solidFill>
                            <a:srgbClr val="FF0000"/>
                          </a:solidFill>
                          <a:effectLst/>
                        </a:rPr>
                        <a:t> </a:t>
                      </a:r>
                      <a:r>
                        <a:rPr lang="en-US" sz="2400" dirty="0" err="1">
                          <a:solidFill>
                            <a:srgbClr val="FF0000"/>
                          </a:solidFill>
                          <a:effectLst/>
                        </a:rPr>
                        <a:t>tác</a:t>
                      </a:r>
                      <a:r>
                        <a:rPr lang="en-US" sz="2400" dirty="0">
                          <a:solidFill>
                            <a:srgbClr val="FF0000"/>
                          </a:solidFill>
                          <a:effectLst/>
                        </a:rPr>
                        <a:t> </a:t>
                      </a:r>
                      <a:r>
                        <a:rPr lang="en-US" sz="2400" dirty="0" err="1">
                          <a:solidFill>
                            <a:srgbClr val="FF0000"/>
                          </a:solidFill>
                          <a:effectLst/>
                        </a:rPr>
                        <a:t>gia</a:t>
                      </a:r>
                      <a:r>
                        <a:rPr lang="en-US" sz="2400" dirty="0">
                          <a:solidFill>
                            <a:srgbClr val="FF0000"/>
                          </a:solidFill>
                          <a:effectLst/>
                        </a:rPr>
                        <a:t>̉ </a:t>
                      </a:r>
                      <a:r>
                        <a:rPr lang="en-US" sz="2400" dirty="0" err="1">
                          <a:solidFill>
                            <a:srgbClr val="FF0000"/>
                          </a:solidFill>
                          <a:effectLst/>
                        </a:rPr>
                        <a:t>đa</a:t>
                      </a:r>
                      <a:r>
                        <a:rPr lang="en-US" sz="2400" dirty="0">
                          <a:solidFill>
                            <a:srgbClr val="FF0000"/>
                          </a:solidFill>
                          <a:effectLst/>
                        </a:rPr>
                        <a:t>̃ </a:t>
                      </a:r>
                      <a:r>
                        <a:rPr lang="en-US" sz="2400" dirty="0" err="1">
                          <a:solidFill>
                            <a:srgbClr val="FF0000"/>
                          </a:solidFill>
                          <a:effectLst/>
                        </a:rPr>
                        <a:t>cho</a:t>
                      </a:r>
                      <a:r>
                        <a:rPr lang="en-US" sz="2400" dirty="0">
                          <a:solidFill>
                            <a:srgbClr val="FF0000"/>
                          </a:solidFill>
                          <a:effectLst/>
                        </a:rPr>
                        <a:t> </a:t>
                      </a:r>
                      <a:r>
                        <a:rPr lang="en-US" sz="2400" dirty="0" err="1">
                          <a:solidFill>
                            <a:srgbClr val="FF0000"/>
                          </a:solidFill>
                          <a:effectLst/>
                        </a:rPr>
                        <a:t>thấy</a:t>
                      </a:r>
                      <a:r>
                        <a:rPr lang="en-US" sz="2400" dirty="0">
                          <a:solidFill>
                            <a:srgbClr val="FF0000"/>
                          </a:solidFill>
                          <a:effectLst/>
                        </a:rPr>
                        <a:t> </a:t>
                      </a:r>
                      <a:r>
                        <a:rPr lang="en-US" sz="2400" dirty="0" err="1">
                          <a:solidFill>
                            <a:srgbClr val="FF0000"/>
                          </a:solidFill>
                          <a:effectLst/>
                        </a:rPr>
                        <a:t>sư</a:t>
                      </a:r>
                      <a:r>
                        <a:rPr lang="en-US" sz="2400" dirty="0">
                          <a:solidFill>
                            <a:srgbClr val="FF0000"/>
                          </a:solidFill>
                          <a:effectLst/>
                        </a:rPr>
                        <a:t>̣ </a:t>
                      </a:r>
                      <a:r>
                        <a:rPr lang="en-US" sz="2400" dirty="0" err="1">
                          <a:solidFill>
                            <a:srgbClr val="FF0000"/>
                          </a:solidFill>
                          <a:effectLst/>
                        </a:rPr>
                        <a:t>biến</a:t>
                      </a:r>
                      <a:r>
                        <a:rPr lang="en-US" sz="2400" dirty="0">
                          <a:solidFill>
                            <a:srgbClr val="FF0000"/>
                          </a:solidFill>
                          <a:effectLst/>
                        </a:rPr>
                        <a:t> </a:t>
                      </a:r>
                      <a:r>
                        <a:rPr lang="en-US" sz="2400" dirty="0" err="1">
                          <a:solidFill>
                            <a:srgbClr val="FF0000"/>
                          </a:solidFill>
                          <a:effectLst/>
                        </a:rPr>
                        <a:t>đổi</a:t>
                      </a:r>
                      <a:r>
                        <a:rPr lang="en-US" sz="2400" dirty="0">
                          <a:solidFill>
                            <a:srgbClr val="FF0000"/>
                          </a:solidFill>
                          <a:effectLst/>
                        </a:rPr>
                        <a:t> </a:t>
                      </a:r>
                      <a:r>
                        <a:rPr lang="en-US" sz="2400" dirty="0" err="1">
                          <a:solidFill>
                            <a:srgbClr val="FF0000"/>
                          </a:solidFill>
                          <a:effectLst/>
                        </a:rPr>
                        <a:t>ki</a:t>
                      </a:r>
                      <a:r>
                        <a:rPr lang="en-US" sz="2400" dirty="0">
                          <a:solidFill>
                            <a:srgbClr val="FF0000"/>
                          </a:solidFill>
                          <a:effectLst/>
                        </a:rPr>
                        <a:t>̀ </a:t>
                      </a:r>
                      <a:r>
                        <a:rPr lang="en-US" sz="2400" dirty="0" err="1">
                          <a:solidFill>
                            <a:srgbClr val="FF0000"/>
                          </a:solidFill>
                          <a:effectLst/>
                        </a:rPr>
                        <a:t>diệu</a:t>
                      </a:r>
                      <a:r>
                        <a:rPr lang="en-US" sz="2400" dirty="0">
                          <a:solidFill>
                            <a:srgbClr val="FF0000"/>
                          </a:solidFill>
                          <a:effectLst/>
                        </a:rPr>
                        <a:t> </a:t>
                      </a:r>
                      <a:r>
                        <a:rPr lang="en-US" sz="2400" dirty="0" err="1">
                          <a:solidFill>
                            <a:srgbClr val="FF0000"/>
                          </a:solidFill>
                          <a:effectLst/>
                        </a:rPr>
                        <a:t>tư</a:t>
                      </a:r>
                      <a:r>
                        <a:rPr lang="en-US" sz="2400" dirty="0">
                          <a:solidFill>
                            <a:srgbClr val="FF0000"/>
                          </a:solidFill>
                          <a:effectLst/>
                        </a:rPr>
                        <a:t>̀ </a:t>
                      </a:r>
                      <a:r>
                        <a:rPr lang="en-US" sz="2400" dirty="0" err="1">
                          <a:solidFill>
                            <a:srgbClr val="FF0000"/>
                          </a:solidFill>
                          <a:effectLst/>
                        </a:rPr>
                        <a:t>những</a:t>
                      </a:r>
                      <a:r>
                        <a:rPr lang="en-US" sz="2400" dirty="0">
                          <a:solidFill>
                            <a:srgbClr val="FF0000"/>
                          </a:solidFill>
                          <a:effectLst/>
                        </a:rPr>
                        <a:t> </a:t>
                      </a:r>
                      <a:r>
                        <a:rPr lang="en-US" sz="2400" dirty="0" err="1">
                          <a:solidFill>
                            <a:srgbClr val="FF0000"/>
                          </a:solidFill>
                          <a:effectLst/>
                        </a:rPr>
                        <a:t>người</a:t>
                      </a:r>
                      <a:r>
                        <a:rPr lang="en-US" sz="2400" dirty="0">
                          <a:solidFill>
                            <a:srgbClr val="FF0000"/>
                          </a:solidFill>
                          <a:effectLst/>
                        </a:rPr>
                        <a:t> </a:t>
                      </a:r>
                      <a:r>
                        <a:rPr lang="en-US" sz="2400" dirty="0" err="1">
                          <a:solidFill>
                            <a:srgbClr val="FF0000"/>
                          </a:solidFill>
                          <a:effectLst/>
                        </a:rPr>
                        <a:t>nông</a:t>
                      </a:r>
                      <a:r>
                        <a:rPr lang="en-US" sz="2400" dirty="0">
                          <a:solidFill>
                            <a:srgbClr val="FF0000"/>
                          </a:solidFill>
                          <a:effectLst/>
                        </a:rPr>
                        <a:t> </a:t>
                      </a:r>
                      <a:r>
                        <a:rPr lang="en-US" sz="2400" dirty="0" err="1">
                          <a:solidFill>
                            <a:srgbClr val="FF0000"/>
                          </a:solidFill>
                          <a:effectLst/>
                        </a:rPr>
                        <a:t>dân</a:t>
                      </a:r>
                      <a:r>
                        <a:rPr lang="en-US" sz="2400" dirty="0">
                          <a:solidFill>
                            <a:srgbClr val="FF0000"/>
                          </a:solidFill>
                          <a:effectLst/>
                        </a:rPr>
                        <a:t> </a:t>
                      </a:r>
                      <a:r>
                        <a:rPr lang="en-US" sz="2400" dirty="0" err="1">
                          <a:solidFill>
                            <a:srgbClr val="FF0000"/>
                          </a:solidFill>
                          <a:effectLst/>
                        </a:rPr>
                        <a:t>hoàn</a:t>
                      </a:r>
                      <a:r>
                        <a:rPr lang="en-US" sz="2400" dirty="0">
                          <a:solidFill>
                            <a:srgbClr val="FF0000"/>
                          </a:solidFill>
                          <a:effectLst/>
                        </a:rPr>
                        <a:t> </a:t>
                      </a:r>
                      <a:r>
                        <a:rPr lang="en-US" sz="2400" dirty="0" err="1">
                          <a:solidFill>
                            <a:srgbClr val="FF0000"/>
                          </a:solidFill>
                          <a:effectLst/>
                        </a:rPr>
                        <a:t>toàn</a:t>
                      </a:r>
                      <a:r>
                        <a:rPr lang="en-US" sz="2400" dirty="0">
                          <a:solidFill>
                            <a:srgbClr val="FF0000"/>
                          </a:solidFill>
                          <a:effectLst/>
                        </a:rPr>
                        <a:t> </a:t>
                      </a:r>
                      <a:r>
                        <a:rPr lang="en-US" sz="2400" dirty="0" err="1">
                          <a:solidFill>
                            <a:srgbClr val="FF0000"/>
                          </a:solidFill>
                          <a:effectLst/>
                        </a:rPr>
                        <a:t>xa</a:t>
                      </a:r>
                      <a:r>
                        <a:rPr lang="en-US" sz="2400" dirty="0">
                          <a:solidFill>
                            <a:srgbClr val="FF0000"/>
                          </a:solidFill>
                          <a:effectLst/>
                        </a:rPr>
                        <a:t> lạ </a:t>
                      </a:r>
                      <a:r>
                        <a:rPr lang="en-US" sz="2400" dirty="0" err="1">
                          <a:solidFill>
                            <a:srgbClr val="FF0000"/>
                          </a:solidFill>
                          <a:effectLst/>
                        </a:rPr>
                        <a:t>trơ</a:t>
                      </a:r>
                      <a:r>
                        <a:rPr lang="en-US" sz="2400" dirty="0">
                          <a:solidFill>
                            <a:srgbClr val="FF0000"/>
                          </a:solidFill>
                          <a:effectLst/>
                        </a:rPr>
                        <a:t>̉ </a:t>
                      </a:r>
                      <a:r>
                        <a:rPr lang="en-US" sz="2400" dirty="0" err="1">
                          <a:solidFill>
                            <a:srgbClr val="FF0000"/>
                          </a:solidFill>
                          <a:effectLst/>
                        </a:rPr>
                        <a:t>thành</a:t>
                      </a:r>
                      <a:r>
                        <a:rPr lang="en-US" sz="2400" dirty="0">
                          <a:solidFill>
                            <a:srgbClr val="FF0000"/>
                          </a:solidFill>
                          <a:effectLst/>
                        </a:rPr>
                        <a:t> </a:t>
                      </a:r>
                      <a:r>
                        <a:rPr lang="en-US" sz="2400" dirty="0" err="1">
                          <a:solidFill>
                            <a:srgbClr val="FF0000"/>
                          </a:solidFill>
                          <a:effectLst/>
                        </a:rPr>
                        <a:t>những</a:t>
                      </a:r>
                      <a:r>
                        <a:rPr lang="en-US" sz="2400" dirty="0">
                          <a:solidFill>
                            <a:srgbClr val="FF0000"/>
                          </a:solidFill>
                          <a:effectLst/>
                        </a:rPr>
                        <a:t> </a:t>
                      </a:r>
                      <a:r>
                        <a:rPr lang="en-US" sz="2400" dirty="0" err="1">
                          <a:solidFill>
                            <a:srgbClr val="FF0000"/>
                          </a:solidFill>
                          <a:effectLst/>
                        </a:rPr>
                        <a:t>người</a:t>
                      </a:r>
                      <a:r>
                        <a:rPr lang="en-US" sz="2400" dirty="0">
                          <a:solidFill>
                            <a:srgbClr val="FF0000"/>
                          </a:solidFill>
                          <a:effectLst/>
                        </a:rPr>
                        <a:t> </a:t>
                      </a:r>
                      <a:r>
                        <a:rPr lang="en-US" sz="2400" dirty="0" err="1">
                          <a:solidFill>
                            <a:srgbClr val="FF0000"/>
                          </a:solidFill>
                          <a:effectLst/>
                        </a:rPr>
                        <a:t>đồng</a:t>
                      </a:r>
                      <a:r>
                        <a:rPr lang="en-US" sz="2400" dirty="0">
                          <a:solidFill>
                            <a:srgbClr val="FF0000"/>
                          </a:solidFill>
                          <a:effectLst/>
                        </a:rPr>
                        <a:t> chí </a:t>
                      </a:r>
                      <a:r>
                        <a:rPr lang="en-US" sz="2400" dirty="0" err="1">
                          <a:solidFill>
                            <a:srgbClr val="FF0000"/>
                          </a:solidFill>
                          <a:effectLst/>
                        </a:rPr>
                        <a:t>đồng</a:t>
                      </a:r>
                      <a:r>
                        <a:rPr lang="en-US" sz="2400" dirty="0">
                          <a:solidFill>
                            <a:srgbClr val="FF0000"/>
                          </a:solidFill>
                          <a:effectLst/>
                        </a:rPr>
                        <a:t>, </a:t>
                      </a:r>
                      <a:r>
                        <a:rPr lang="en-US" sz="2400" dirty="0" err="1">
                          <a:solidFill>
                            <a:srgbClr val="FF0000"/>
                          </a:solidFill>
                          <a:effectLst/>
                        </a:rPr>
                        <a:t>đội</a:t>
                      </a:r>
                      <a:r>
                        <a:rPr lang="en-US" sz="2400" dirty="0">
                          <a:solidFill>
                            <a:srgbClr val="FF0000"/>
                          </a:solidFill>
                          <a:effectLst/>
                        </a:rPr>
                        <a:t> </a:t>
                      </a:r>
                      <a:r>
                        <a:rPr lang="en-US" sz="2400" dirty="0" err="1">
                          <a:solidFill>
                            <a:srgbClr val="FF0000"/>
                          </a:solidFill>
                          <a:effectLst/>
                        </a:rPr>
                        <a:t>sống</a:t>
                      </a:r>
                      <a:r>
                        <a:rPr lang="en-US" sz="2400" dirty="0">
                          <a:solidFill>
                            <a:srgbClr val="FF0000"/>
                          </a:solidFill>
                          <a:effectLst/>
                        </a:rPr>
                        <a:t> </a:t>
                      </a:r>
                      <a:r>
                        <a:rPr lang="en-US" sz="2400" dirty="0" err="1">
                          <a:solidFill>
                            <a:srgbClr val="FF0000"/>
                          </a:solidFill>
                          <a:effectLst/>
                        </a:rPr>
                        <a:t>chết</a:t>
                      </a:r>
                      <a:r>
                        <a:rPr lang="en-US" sz="2400" dirty="0">
                          <a:solidFill>
                            <a:srgbClr val="FF0000"/>
                          </a:solidFill>
                          <a:effectLst/>
                        </a:rPr>
                        <a:t> có </a:t>
                      </a:r>
                      <a:r>
                        <a:rPr lang="en-US" sz="2400" dirty="0" err="1">
                          <a:solidFill>
                            <a:srgbClr val="FF0000"/>
                          </a:solidFill>
                          <a:effectLst/>
                        </a:rPr>
                        <a:t>nhau</a:t>
                      </a:r>
                      <a:r>
                        <a:rPr lang="en-US" sz="2400" dirty="0">
                          <a:solidFill>
                            <a:srgbClr val="FF0000"/>
                          </a:solidFill>
                          <a:effectLst/>
                        </a:rPr>
                        <a:t>.</a:t>
                      </a:r>
                      <a:endParaRPr lang="en-US" sz="2400" b="1"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en-US"/>
                    </a:p>
                  </a:txBody>
                  <a:tcPr/>
                </a:tc>
              </a:tr>
            </a:tbl>
          </a:graphicData>
        </a:graphic>
      </p:graphicFrame>
    </p:spTree>
    <p:extLst>
      <p:ext uri="{BB962C8B-B14F-4D97-AF65-F5344CB8AC3E}">
        <p14:creationId xmlns:p14="http://schemas.microsoft.com/office/powerpoint/2010/main" val="132179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par>
                                <p:cTn id="8" presetID="22" presetClass="entr" presetSubtype="4"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down)">
                                      <p:cBhvr>
                                        <p:cTn id="10" dur="500"/>
                                        <p:tgtEl>
                                          <p:spTgt spid="8"/>
                                        </p:tgtEl>
                                      </p:cBhvr>
                                    </p:animEffect>
                                  </p:childTnLst>
                                </p:cTn>
                              </p:par>
                              <p:par>
                                <p:cTn id="11" presetID="22" presetClass="entr" presetSubtype="4"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down)">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down)">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335360" y="188640"/>
            <a:ext cx="3577578"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solidFill>
                  <a:schemeClr val="bg1"/>
                </a:solidFill>
              </a:rPr>
              <a:t>II. TÌM HIỂU VĂN BẢN</a:t>
            </a:r>
            <a:endParaRPr lang="en-US" sz="2800" b="1" dirty="0">
              <a:solidFill>
                <a:schemeClr val="bg1"/>
              </a:solidFill>
            </a:endParaRPr>
          </a:p>
        </p:txBody>
      </p:sp>
      <p:sp>
        <p:nvSpPr>
          <p:cNvPr id="5" name="TextBox 4"/>
          <p:cNvSpPr txBox="1"/>
          <p:nvPr/>
        </p:nvSpPr>
        <p:spPr>
          <a:xfrm>
            <a:off x="407368" y="836712"/>
            <a:ext cx="10657184"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just">
              <a:spcAft>
                <a:spcPts val="0"/>
              </a:spcAft>
            </a:pP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2.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cao</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đẹp</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chí</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đội</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(10 </a:t>
            </a:r>
            <a:r>
              <a:rPr lang="en-US" sz="2800" b="1" err="1" smtClean="0">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smtClean="0">
                <a:latin typeface="Times New Roman" panose="02020603050405020304" pitchFamily="18" charset="0"/>
                <a:ea typeface="Times New Roman" panose="02020603050405020304" pitchFamily="18" charset="0"/>
                <a:cs typeface="Times New Roman" panose="02020603050405020304" pitchFamily="18" charset="0"/>
              </a:rPr>
              <a:t> ti): </a:t>
            </a: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743744" y="2780928"/>
            <a:ext cx="2975992" cy="2246769"/>
          </a:xfrm>
          <a:prstGeom prst="rect">
            <a:avLst/>
          </a:prstGeom>
          <a:ln w="38100">
            <a:solidFill>
              <a:schemeClr val="accent1"/>
            </a:solidFill>
          </a:ln>
        </p:spPr>
        <p:txBody>
          <a:bodyPr wrap="square">
            <a:spAutoFit/>
          </a:bodyPr>
          <a:lstStyle/>
          <a:p>
            <a:pPr marL="342900" lvl="0" indent="-342900" algn="just">
              <a:spcAft>
                <a:spcPts val="0"/>
              </a:spcAft>
              <a:buFont typeface="+mj-lt"/>
              <a:buAutoNum type="alphaLcPeriod"/>
              <a:tabLst>
                <a:tab pos="457200" algn="l"/>
              </a:tabLst>
            </a:pPr>
            <a:r>
              <a:rPr lang="en-US" sz="2800" b="1" u="sng" dirty="0" err="1">
                <a:solidFill>
                  <a:schemeClr val="bg1"/>
                </a:solidFill>
                <a:latin typeface="Times New Roman" panose="02020603050405020304" pitchFamily="18" charset="0"/>
                <a:ea typeface="Times New Roman" panose="02020603050405020304" pitchFamily="18" charset="0"/>
              </a:rPr>
              <a:t>Biểu</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hiện</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thứ</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nhất</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Họ</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thấu</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hiểu</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tâm</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tư</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nỗi</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lòng</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của</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nhau</a:t>
            </a:r>
            <a:r>
              <a:rPr lang="en-US" sz="2800" b="1" u="sng" dirty="0" smtClean="0">
                <a:solidFill>
                  <a:schemeClr val="bg1"/>
                </a:solidFill>
                <a:latin typeface="Times New Roman" panose="02020603050405020304" pitchFamily="18" charset="0"/>
                <a:ea typeface="Times New Roman" panose="02020603050405020304" pitchFamily="18" charset="0"/>
              </a:rPr>
              <a:t>.</a:t>
            </a:r>
            <a:endParaRPr lang="en-US" sz="2800" b="1" u="sng" dirty="0">
              <a:solidFill>
                <a:schemeClr val="bg1"/>
              </a:solidFill>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lphaLcPeriod"/>
              <a:tabLst>
                <a:tab pos="457200" algn="l"/>
              </a:tabLst>
            </a:pPr>
            <a:endParaRPr lang="en-US" sz="2800" u="sng" dirty="0">
              <a:solidFill>
                <a:schemeClr val="bg1"/>
              </a:solidFill>
              <a:latin typeface="Times New Roman" panose="02020603050405020304" pitchFamily="18" charset="0"/>
              <a:ea typeface="Times New Roman" panose="02020603050405020304" pitchFamily="18" charset="0"/>
            </a:endParaRPr>
          </a:p>
        </p:txBody>
      </p:sp>
      <p:sp>
        <p:nvSpPr>
          <p:cNvPr id="7" name="Rectangle 6"/>
          <p:cNvSpPr/>
          <p:nvPr/>
        </p:nvSpPr>
        <p:spPr>
          <a:xfrm>
            <a:off x="4632176" y="2780928"/>
            <a:ext cx="2975992" cy="2246769"/>
          </a:xfrm>
          <a:prstGeom prst="rect">
            <a:avLst/>
          </a:prstGeom>
          <a:ln w="38100">
            <a:solidFill>
              <a:schemeClr val="accent1"/>
            </a:solidFill>
          </a:ln>
        </p:spPr>
        <p:txBody>
          <a:bodyPr wrap="square">
            <a:spAutoFit/>
          </a:bodyPr>
          <a:lstStyle/>
          <a:p>
            <a:pPr lvl="0" algn="just" eaLnBrk="0" fontAlgn="base" hangingPunct="0">
              <a:spcBef>
                <a:spcPct val="0"/>
              </a:spcBef>
              <a:spcAft>
                <a:spcPct val="0"/>
              </a:spcAft>
            </a:pPr>
            <a:r>
              <a:rPr lang="en-US" sz="2800" b="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2800" b="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b="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b="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thứ</a:t>
            </a:r>
            <a:r>
              <a:rPr lang="en-US" sz="2800" b="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2: </a:t>
            </a:r>
            <a:r>
              <a:rPr lang="en-US" sz="2800" b="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Đồng</a:t>
            </a:r>
            <a:r>
              <a:rPr lang="en-US" sz="2800" b="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cam, </a:t>
            </a:r>
            <a:r>
              <a:rPr lang="en-US" sz="2800" b="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cộng</a:t>
            </a:r>
            <a:r>
              <a:rPr lang="en-US" sz="2800" b="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khô</a:t>
            </a:r>
            <a:r>
              <a:rPr lang="en-US" sz="2800" b="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b="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cuộc</a:t>
            </a:r>
            <a:r>
              <a:rPr lang="en-US" sz="2800" b="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đời</a:t>
            </a:r>
            <a:r>
              <a:rPr lang="en-US" sz="2800" b="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quân</a:t>
            </a:r>
            <a:r>
              <a:rPr lang="en-US" sz="2800" b="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ngu</a:t>
            </a:r>
            <a:r>
              <a:rPr lang="en-US" sz="2800" b="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Rectangle 7"/>
          <p:cNvSpPr/>
          <p:nvPr/>
        </p:nvSpPr>
        <p:spPr>
          <a:xfrm>
            <a:off x="8520608" y="2780928"/>
            <a:ext cx="2975992" cy="2246769"/>
          </a:xfrm>
          <a:prstGeom prst="rect">
            <a:avLst/>
          </a:prstGeom>
          <a:ln w="38100">
            <a:solidFill>
              <a:schemeClr val="accent1"/>
            </a:solidFill>
          </a:ln>
        </p:spPr>
        <p:txBody>
          <a:bodyPr wrap="square">
            <a:spAutoFit/>
          </a:bodyPr>
          <a:lstStyle/>
          <a:p>
            <a:r>
              <a:rPr lang="en-US" sz="2800" b="1" u="sng" dirty="0">
                <a:solidFill>
                  <a:schemeClr val="bg1"/>
                </a:solidFill>
                <a:latin typeface="Times New Roman" panose="02020603050405020304" pitchFamily="18" charset="0"/>
                <a:cs typeface="Times New Roman" panose="02020603050405020304" pitchFamily="18" charset="0"/>
              </a:rPr>
              <a:t>c. </a:t>
            </a:r>
            <a:r>
              <a:rPr lang="en-US" sz="2800" b="1" u="sng" dirty="0" err="1">
                <a:solidFill>
                  <a:schemeClr val="bg1"/>
                </a:solidFill>
                <a:latin typeface="Times New Roman" panose="02020603050405020304" pitchFamily="18" charset="0"/>
                <a:cs typeface="Times New Roman" panose="02020603050405020304" pitchFamily="18" charset="0"/>
              </a:rPr>
              <a:t>Biểu</a:t>
            </a:r>
            <a:r>
              <a:rPr lang="en-US" sz="2800" b="1" u="sng" dirty="0">
                <a:solidFill>
                  <a:schemeClr val="bg1"/>
                </a:solidFill>
                <a:latin typeface="Times New Roman" panose="02020603050405020304" pitchFamily="18" charset="0"/>
                <a:cs typeface="Times New Roman" panose="02020603050405020304" pitchFamily="18" charset="0"/>
              </a:rPr>
              <a:t> </a:t>
            </a:r>
            <a:r>
              <a:rPr lang="en-US" sz="2800" b="1" u="sng" dirty="0" err="1">
                <a:solidFill>
                  <a:schemeClr val="bg1"/>
                </a:solidFill>
                <a:latin typeface="Times New Roman" panose="02020603050405020304" pitchFamily="18" charset="0"/>
                <a:cs typeface="Times New Roman" panose="02020603050405020304" pitchFamily="18" charset="0"/>
              </a:rPr>
              <a:t>hiện</a:t>
            </a:r>
            <a:r>
              <a:rPr lang="en-US" sz="2800" b="1" u="sng" dirty="0">
                <a:solidFill>
                  <a:schemeClr val="bg1"/>
                </a:solidFill>
                <a:latin typeface="Times New Roman" panose="02020603050405020304" pitchFamily="18" charset="0"/>
                <a:cs typeface="Times New Roman" panose="02020603050405020304" pitchFamily="18" charset="0"/>
              </a:rPr>
              <a:t> 3: </a:t>
            </a:r>
            <a:r>
              <a:rPr lang="en-US" sz="2800" b="1" u="sng" dirty="0" err="1">
                <a:solidFill>
                  <a:schemeClr val="bg1"/>
                </a:solidFill>
                <a:latin typeface="Times New Roman" panose="02020603050405020304" pitchFamily="18" charset="0"/>
                <a:cs typeface="Times New Roman" panose="02020603050405020304" pitchFamily="18" charset="0"/>
              </a:rPr>
              <a:t>Luôn</a:t>
            </a:r>
            <a:r>
              <a:rPr lang="en-US" sz="2800" b="1" u="sng" dirty="0">
                <a:solidFill>
                  <a:schemeClr val="bg1"/>
                </a:solidFill>
                <a:latin typeface="Times New Roman" panose="02020603050405020304" pitchFamily="18" charset="0"/>
                <a:cs typeface="Times New Roman" panose="02020603050405020304" pitchFamily="18" charset="0"/>
              </a:rPr>
              <a:t> </a:t>
            </a:r>
            <a:r>
              <a:rPr lang="en-US" sz="2800" b="1" u="sng" dirty="0" err="1">
                <a:solidFill>
                  <a:schemeClr val="bg1"/>
                </a:solidFill>
                <a:latin typeface="Times New Roman" panose="02020603050405020304" pitchFamily="18" charset="0"/>
                <a:cs typeface="Times New Roman" panose="02020603050405020304" pitchFamily="18" charset="0"/>
              </a:rPr>
              <a:t>sẵn</a:t>
            </a:r>
            <a:r>
              <a:rPr lang="en-US" sz="2800" b="1" u="sng" dirty="0">
                <a:solidFill>
                  <a:schemeClr val="bg1"/>
                </a:solidFill>
                <a:latin typeface="Times New Roman" panose="02020603050405020304" pitchFamily="18" charset="0"/>
                <a:cs typeface="Times New Roman" panose="02020603050405020304" pitchFamily="18" charset="0"/>
              </a:rPr>
              <a:t> </a:t>
            </a:r>
            <a:r>
              <a:rPr lang="en-US" sz="2800" b="1" u="sng" dirty="0" err="1">
                <a:solidFill>
                  <a:schemeClr val="bg1"/>
                </a:solidFill>
                <a:latin typeface="Times New Roman" panose="02020603050405020304" pitchFamily="18" charset="0"/>
                <a:cs typeface="Times New Roman" panose="02020603050405020304" pitchFamily="18" charset="0"/>
              </a:rPr>
              <a:t>sàng</a:t>
            </a:r>
            <a:r>
              <a:rPr lang="en-US" sz="2800" b="1" u="sng" dirty="0">
                <a:solidFill>
                  <a:schemeClr val="bg1"/>
                </a:solidFill>
                <a:latin typeface="Times New Roman" panose="02020603050405020304" pitchFamily="18" charset="0"/>
                <a:cs typeface="Times New Roman" panose="02020603050405020304" pitchFamily="18" charset="0"/>
              </a:rPr>
              <a:t> chia </a:t>
            </a:r>
            <a:r>
              <a:rPr lang="en-US" sz="2800" b="1" u="sng" dirty="0" err="1">
                <a:solidFill>
                  <a:schemeClr val="bg1"/>
                </a:solidFill>
                <a:latin typeface="Times New Roman" panose="02020603050405020304" pitchFamily="18" charset="0"/>
                <a:cs typeface="Times New Roman" panose="02020603050405020304" pitchFamily="18" charset="0"/>
              </a:rPr>
              <a:t>sẻ</a:t>
            </a:r>
            <a:r>
              <a:rPr lang="en-US" sz="2800" b="1" u="sng" dirty="0">
                <a:solidFill>
                  <a:schemeClr val="bg1"/>
                </a:solidFill>
                <a:latin typeface="Times New Roman" panose="02020603050405020304" pitchFamily="18" charset="0"/>
                <a:cs typeface="Times New Roman" panose="02020603050405020304" pitchFamily="18" charset="0"/>
              </a:rPr>
              <a:t>, </a:t>
            </a:r>
            <a:r>
              <a:rPr lang="en-US" sz="2800" b="1" u="sng" dirty="0" err="1">
                <a:solidFill>
                  <a:schemeClr val="bg1"/>
                </a:solidFill>
                <a:latin typeface="Times New Roman" panose="02020603050405020304" pitchFamily="18" charset="0"/>
                <a:cs typeface="Times New Roman" panose="02020603050405020304" pitchFamily="18" charset="0"/>
              </a:rPr>
              <a:t>yêu</a:t>
            </a:r>
            <a:r>
              <a:rPr lang="en-US" sz="2800" b="1" u="sng" dirty="0">
                <a:solidFill>
                  <a:schemeClr val="bg1"/>
                </a:solidFill>
                <a:latin typeface="Times New Roman" panose="02020603050405020304" pitchFamily="18" charset="0"/>
                <a:cs typeface="Times New Roman" panose="02020603050405020304" pitchFamily="18" charset="0"/>
              </a:rPr>
              <a:t> </a:t>
            </a:r>
            <a:r>
              <a:rPr lang="en-US" sz="2800" b="1" u="sng" dirty="0" err="1">
                <a:solidFill>
                  <a:schemeClr val="bg1"/>
                </a:solidFill>
                <a:latin typeface="Times New Roman" panose="02020603050405020304" pitchFamily="18" charset="0"/>
                <a:cs typeface="Times New Roman" panose="02020603050405020304" pitchFamily="18" charset="0"/>
              </a:rPr>
              <a:t>thương</a:t>
            </a:r>
            <a:r>
              <a:rPr lang="en-US" sz="2800" b="1" u="sng" dirty="0">
                <a:solidFill>
                  <a:schemeClr val="bg1"/>
                </a:solidFill>
                <a:latin typeface="Times New Roman" panose="02020603050405020304" pitchFamily="18" charset="0"/>
                <a:cs typeface="Times New Roman" panose="02020603050405020304" pitchFamily="18" charset="0"/>
              </a:rPr>
              <a:t> </a:t>
            </a:r>
            <a:r>
              <a:rPr lang="en-US" sz="2800" b="1" u="sng" dirty="0" err="1">
                <a:solidFill>
                  <a:schemeClr val="bg1"/>
                </a:solidFill>
                <a:latin typeface="Times New Roman" panose="02020603050405020304" pitchFamily="18" charset="0"/>
                <a:cs typeface="Times New Roman" panose="02020603050405020304" pitchFamily="18" charset="0"/>
              </a:rPr>
              <a:t>gắn</a:t>
            </a:r>
            <a:r>
              <a:rPr lang="en-US" sz="2800" b="1" u="sng" dirty="0">
                <a:solidFill>
                  <a:schemeClr val="bg1"/>
                </a:solidFill>
                <a:latin typeface="Times New Roman" panose="02020603050405020304" pitchFamily="18" charset="0"/>
                <a:cs typeface="Times New Roman" panose="02020603050405020304" pitchFamily="18" charset="0"/>
              </a:rPr>
              <a:t> </a:t>
            </a:r>
            <a:r>
              <a:rPr lang="en-US" sz="2800" b="1" u="sng" dirty="0" err="1">
                <a:solidFill>
                  <a:schemeClr val="bg1"/>
                </a:solidFill>
                <a:latin typeface="Times New Roman" panose="02020603050405020304" pitchFamily="18" charset="0"/>
                <a:cs typeface="Times New Roman" panose="02020603050405020304" pitchFamily="18" charset="0"/>
              </a:rPr>
              <a:t>bó</a:t>
            </a:r>
            <a:endParaRPr lang="en-US" sz="2800" b="1" u="sng" dirty="0">
              <a:solidFill>
                <a:schemeClr val="bg1"/>
              </a:solidFill>
              <a:latin typeface="Times New Roman" panose="02020603050405020304" pitchFamily="18" charset="0"/>
              <a:cs typeface="Times New Roman" panose="02020603050405020304" pitchFamily="18" charset="0"/>
            </a:endParaRPr>
          </a:p>
          <a:p>
            <a:endParaRPr lang="en-US" sz="2800" u="sng" dirty="0">
              <a:solidFill>
                <a:schemeClr val="bg1"/>
              </a:solidFill>
              <a:latin typeface="Times New Roman" panose="02020603050405020304" pitchFamily="18" charset="0"/>
              <a:cs typeface="Times New Roman" panose="02020603050405020304" pitchFamily="18" charset="0"/>
            </a:endParaRPr>
          </a:p>
        </p:txBody>
      </p:sp>
      <p:sp>
        <p:nvSpPr>
          <p:cNvPr id="9" name="Right Arrow 8"/>
          <p:cNvSpPr/>
          <p:nvPr/>
        </p:nvSpPr>
        <p:spPr>
          <a:xfrm>
            <a:off x="3912938" y="3429000"/>
            <a:ext cx="526878" cy="432048"/>
          </a:xfrm>
          <a:prstGeom prst="right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7801370" y="3429000"/>
            <a:ext cx="526878" cy="432048"/>
          </a:xfrm>
          <a:prstGeom prst="right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79376" y="2652594"/>
            <a:ext cx="480392" cy="2003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4391472" y="2636912"/>
            <a:ext cx="480392" cy="2003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8279904" y="2636912"/>
            <a:ext cx="480392" cy="2003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a:stCxn id="11" idx="1"/>
          </p:cNvCxnSpPr>
          <p:nvPr/>
        </p:nvCxnSpPr>
        <p:spPr>
          <a:xfrm>
            <a:off x="479376" y="2752765"/>
            <a:ext cx="0" cy="2548443"/>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79376" y="5301208"/>
            <a:ext cx="20162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12" idx="1"/>
          </p:cNvCxnSpPr>
          <p:nvPr/>
        </p:nvCxnSpPr>
        <p:spPr>
          <a:xfrm flipH="1">
            <a:off x="4367808" y="2737083"/>
            <a:ext cx="23664" cy="2564125"/>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367808" y="5301208"/>
            <a:ext cx="20162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13" idx="1"/>
          </p:cNvCxnSpPr>
          <p:nvPr/>
        </p:nvCxnSpPr>
        <p:spPr>
          <a:xfrm flipH="1">
            <a:off x="8256240" y="2737083"/>
            <a:ext cx="23664" cy="2564125"/>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8256240" y="5301208"/>
            <a:ext cx="2016224"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2834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circle(in)">
                                      <p:cBhvr>
                                        <p:cTn id="10" dur="2000"/>
                                        <p:tgtEl>
                                          <p:spTgt spid="7"/>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circle(in)">
                                      <p:cBhvr>
                                        <p:cTn id="13" dur="2000"/>
                                        <p:tgtEl>
                                          <p:spTgt spid="8"/>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circle(in)">
                                      <p:cBhvr>
                                        <p:cTn id="16" dur="2000"/>
                                        <p:tgtEl>
                                          <p:spTgt spid="9"/>
                                        </p:tgtEl>
                                      </p:cBhvr>
                                    </p:animEffect>
                                  </p:childTnLst>
                                </p:cTn>
                              </p:par>
                              <p:par>
                                <p:cTn id="17" presetID="6" presetClass="entr" presetSubtype="16"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circle(in)">
                                      <p:cBhvr>
                                        <p:cTn id="19" dur="2000"/>
                                        <p:tgtEl>
                                          <p:spTgt spid="10"/>
                                        </p:tgtEl>
                                      </p:cBhvr>
                                    </p:animEffect>
                                  </p:childTnLst>
                                </p:cTn>
                              </p:par>
                              <p:par>
                                <p:cTn id="20" presetID="6" presetClass="entr" presetSubtype="16"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circle(in)">
                                      <p:cBhvr>
                                        <p:cTn id="22" dur="2000"/>
                                        <p:tgtEl>
                                          <p:spTgt spid="11"/>
                                        </p:tgtEl>
                                      </p:cBhvr>
                                    </p:animEffect>
                                  </p:childTnLst>
                                </p:cTn>
                              </p:par>
                              <p:par>
                                <p:cTn id="23" presetID="6" presetClass="entr" presetSubtype="16"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circle(in)">
                                      <p:cBhvr>
                                        <p:cTn id="25" dur="2000"/>
                                        <p:tgtEl>
                                          <p:spTgt spid="12"/>
                                        </p:tgtEl>
                                      </p:cBhvr>
                                    </p:animEffect>
                                  </p:childTnLst>
                                </p:cTn>
                              </p:par>
                              <p:par>
                                <p:cTn id="26" presetID="6" presetClass="entr" presetSubtype="16" fill="hold" grpId="0" nodeType="with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circle(in)">
                                      <p:cBhvr>
                                        <p:cTn id="28" dur="2000"/>
                                        <p:tgtEl>
                                          <p:spTgt spid="13"/>
                                        </p:tgtEl>
                                      </p:cBhvr>
                                    </p:animEffect>
                                  </p:childTnLst>
                                </p:cTn>
                              </p:par>
                              <p:par>
                                <p:cTn id="29" presetID="6" presetClass="entr" presetSubtype="16" fill="hold" nodeType="with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circle(in)">
                                      <p:cBhvr>
                                        <p:cTn id="31" dur="2000"/>
                                        <p:tgtEl>
                                          <p:spTgt spid="14"/>
                                        </p:tgtEl>
                                      </p:cBhvr>
                                    </p:animEffect>
                                  </p:childTnLst>
                                </p:cTn>
                              </p:par>
                              <p:par>
                                <p:cTn id="32" presetID="6" presetClass="entr" presetSubtype="16" fill="hold"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circle(in)">
                                      <p:cBhvr>
                                        <p:cTn id="34" dur="2000"/>
                                        <p:tgtEl>
                                          <p:spTgt spid="15"/>
                                        </p:tgtEl>
                                      </p:cBhvr>
                                    </p:animEffect>
                                  </p:childTnLst>
                                </p:cTn>
                              </p:par>
                              <p:par>
                                <p:cTn id="35" presetID="6" presetClass="entr" presetSubtype="16" fill="hold" nodeType="with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circle(in)">
                                      <p:cBhvr>
                                        <p:cTn id="37" dur="2000"/>
                                        <p:tgtEl>
                                          <p:spTgt spid="16"/>
                                        </p:tgtEl>
                                      </p:cBhvr>
                                    </p:animEffect>
                                  </p:childTnLst>
                                </p:cTn>
                              </p:par>
                              <p:par>
                                <p:cTn id="38" presetID="6" presetClass="entr" presetSubtype="16" fill="hold" nodeType="withEffect">
                                  <p:stCondLst>
                                    <p:cond delay="0"/>
                                  </p:stCondLst>
                                  <p:childTnLst>
                                    <p:set>
                                      <p:cBhvr>
                                        <p:cTn id="39" dur="1" fill="hold">
                                          <p:stCondLst>
                                            <p:cond delay="0"/>
                                          </p:stCondLst>
                                        </p:cTn>
                                        <p:tgtEl>
                                          <p:spTgt spid="17"/>
                                        </p:tgtEl>
                                        <p:attrNameLst>
                                          <p:attrName>style.visibility</p:attrName>
                                        </p:attrNameLst>
                                      </p:cBhvr>
                                      <p:to>
                                        <p:strVal val="visible"/>
                                      </p:to>
                                    </p:set>
                                    <p:animEffect transition="in" filter="circle(in)">
                                      <p:cBhvr>
                                        <p:cTn id="40" dur="2000"/>
                                        <p:tgtEl>
                                          <p:spTgt spid="17"/>
                                        </p:tgtEl>
                                      </p:cBhvr>
                                    </p:animEffect>
                                  </p:childTnLst>
                                </p:cTn>
                              </p:par>
                              <p:par>
                                <p:cTn id="41" presetID="6" presetClass="entr" presetSubtype="16" fill="hold" nodeType="with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circle(in)">
                                      <p:cBhvr>
                                        <p:cTn id="43" dur="2000"/>
                                        <p:tgtEl>
                                          <p:spTgt spid="18"/>
                                        </p:tgtEl>
                                      </p:cBhvr>
                                    </p:animEffect>
                                  </p:childTnLst>
                                </p:cTn>
                              </p:par>
                              <p:par>
                                <p:cTn id="44" presetID="6" presetClass="entr" presetSubtype="16" fill="hold" nodeType="withEffect">
                                  <p:stCondLst>
                                    <p:cond delay="0"/>
                                  </p:stCondLst>
                                  <p:childTnLst>
                                    <p:set>
                                      <p:cBhvr>
                                        <p:cTn id="45" dur="1" fill="hold">
                                          <p:stCondLst>
                                            <p:cond delay="0"/>
                                          </p:stCondLst>
                                        </p:cTn>
                                        <p:tgtEl>
                                          <p:spTgt spid="19"/>
                                        </p:tgtEl>
                                        <p:attrNameLst>
                                          <p:attrName>style.visibility</p:attrName>
                                        </p:attrNameLst>
                                      </p:cBhvr>
                                      <p:to>
                                        <p:strVal val="visible"/>
                                      </p:to>
                                    </p:set>
                                    <p:animEffect transition="in" filter="circle(in)">
                                      <p:cBhvr>
                                        <p:cTn id="46"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335360" y="188640"/>
            <a:ext cx="3577578"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solidFill>
                  <a:schemeClr val="bg1"/>
                </a:solidFill>
              </a:rPr>
              <a:t>II. TÌM HIỂU VĂN BẢN</a:t>
            </a:r>
            <a:endParaRPr lang="en-US" sz="2800" b="1" dirty="0">
              <a:solidFill>
                <a:schemeClr val="bg1"/>
              </a:solidFill>
            </a:endParaRPr>
          </a:p>
        </p:txBody>
      </p:sp>
      <p:sp>
        <p:nvSpPr>
          <p:cNvPr id="5" name="TextBox 4"/>
          <p:cNvSpPr txBox="1"/>
          <p:nvPr/>
        </p:nvSpPr>
        <p:spPr>
          <a:xfrm>
            <a:off x="407368" y="836712"/>
            <a:ext cx="10657184"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just">
              <a:spcAft>
                <a:spcPts val="0"/>
              </a:spcAft>
            </a:pP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2.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cao</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đẹp</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chí</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đội</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(10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ti</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1056790" y="1484784"/>
            <a:ext cx="10007762" cy="523220"/>
          </a:xfrm>
          <a:prstGeom prst="rect">
            <a:avLst/>
          </a:prstGeom>
          <a:ln w="38100">
            <a:solidFill>
              <a:schemeClr val="accent1"/>
            </a:solidFill>
          </a:ln>
        </p:spPr>
        <p:txBody>
          <a:bodyPr wrap="square">
            <a:spAutoFit/>
          </a:bodyPr>
          <a:lstStyle/>
          <a:p>
            <a:pPr marL="342900" lvl="0" indent="-342900" algn="just">
              <a:spcAft>
                <a:spcPts val="0"/>
              </a:spcAft>
              <a:buFont typeface="+mj-lt"/>
              <a:buAutoNum type="alphaLcPeriod"/>
              <a:tabLst>
                <a:tab pos="457200" algn="l"/>
              </a:tabLst>
            </a:pPr>
            <a:r>
              <a:rPr lang="en-US" sz="2800" b="1" u="sng" dirty="0" err="1">
                <a:solidFill>
                  <a:schemeClr val="bg1"/>
                </a:solidFill>
                <a:latin typeface="Times New Roman" panose="02020603050405020304" pitchFamily="18" charset="0"/>
                <a:ea typeface="Times New Roman" panose="02020603050405020304" pitchFamily="18" charset="0"/>
              </a:rPr>
              <a:t>Biểu</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hiện</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thứ</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nhất</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Họ</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thấu</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hiểu</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tâm</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tư</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nỗi</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lòng</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của</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nhau</a:t>
            </a:r>
            <a:r>
              <a:rPr lang="en-US" sz="2800" b="1" u="sng" dirty="0" smtClean="0">
                <a:solidFill>
                  <a:schemeClr val="bg1"/>
                </a:solidFill>
                <a:latin typeface="Times New Roman" panose="02020603050405020304" pitchFamily="18" charset="0"/>
                <a:ea typeface="Times New Roman" panose="02020603050405020304" pitchFamily="18" charset="0"/>
              </a:rPr>
              <a:t>.</a:t>
            </a:r>
            <a:endParaRPr lang="en-US" sz="2800" b="1" u="sng" dirty="0">
              <a:solidFill>
                <a:schemeClr val="bg1"/>
              </a:solidFill>
              <a:latin typeface="Times New Roman" panose="02020603050405020304" pitchFamily="18" charset="0"/>
              <a:ea typeface="Times New Roman" panose="02020603050405020304" pitchFamily="18" charset="0"/>
            </a:endParaRPr>
          </a:p>
        </p:txBody>
      </p:sp>
      <p:cxnSp>
        <p:nvCxnSpPr>
          <p:cNvPr id="7" name="Straight Connector 6"/>
          <p:cNvCxnSpPr/>
          <p:nvPr/>
        </p:nvCxnSpPr>
        <p:spPr>
          <a:xfrm>
            <a:off x="752491" y="1916832"/>
            <a:ext cx="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52491" y="2204864"/>
            <a:ext cx="387006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816768" y="3473132"/>
            <a:ext cx="6120680" cy="1107996"/>
          </a:xfrm>
          <a:prstGeom prst="rect">
            <a:avLst/>
          </a:prstGeom>
        </p:spPr>
        <p:txBody>
          <a:bodyPr wrap="square">
            <a:spAutoFit/>
          </a:bodyPr>
          <a:lstStyle/>
          <a:p>
            <a:pPr algn="ctr">
              <a:spcAft>
                <a:spcPts val="0"/>
              </a:spcAft>
            </a:pPr>
            <a:r>
              <a:rPr lang="en-US" sz="2200" b="1" i="1" dirty="0" smtClean="0">
                <a:solidFill>
                  <a:schemeClr val="bg1"/>
                </a:solidFill>
                <a:latin typeface="Times New Roman" panose="02020603050405020304" pitchFamily="18" charset="0"/>
                <a:ea typeface="Times New Roman" panose="02020603050405020304" pitchFamily="18" charset="0"/>
              </a:rPr>
              <a:t>“</a:t>
            </a:r>
            <a:r>
              <a:rPr lang="en-US" sz="2200" b="1" i="1" dirty="0" err="1" smtClean="0">
                <a:solidFill>
                  <a:schemeClr val="bg1"/>
                </a:solidFill>
                <a:latin typeface="Times New Roman" panose="02020603050405020304" pitchFamily="18" charset="0"/>
                <a:ea typeface="Times New Roman" panose="02020603050405020304" pitchFamily="18" charset="0"/>
              </a:rPr>
              <a:t>Ruộng</a:t>
            </a:r>
            <a:r>
              <a:rPr lang="en-US" sz="2200" b="1" i="1" dirty="0" smtClean="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nương</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anh</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gửi</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bạn</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thân</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cày</a:t>
            </a:r>
            <a:endParaRPr lang="en-US" sz="2200" b="1" i="1" dirty="0">
              <a:solidFill>
                <a:schemeClr val="bg1"/>
              </a:solidFill>
              <a:latin typeface="Times New Roman" panose="02020603050405020304" pitchFamily="18" charset="0"/>
              <a:ea typeface="Times New Roman" panose="02020603050405020304" pitchFamily="18" charset="0"/>
            </a:endParaRPr>
          </a:p>
          <a:p>
            <a:pPr algn="ctr">
              <a:spcAft>
                <a:spcPts val="0"/>
              </a:spcAft>
            </a:pPr>
            <a:r>
              <a:rPr lang="en-US" sz="2200" b="1" i="1" dirty="0" err="1">
                <a:solidFill>
                  <a:schemeClr val="bg1"/>
                </a:solidFill>
                <a:latin typeface="Times New Roman" panose="02020603050405020304" pitchFamily="18" charset="0"/>
                <a:ea typeface="Times New Roman" panose="02020603050405020304" pitchFamily="18" charset="0"/>
              </a:rPr>
              <a:t>Gian</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nhà</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không</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mặc</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kệ</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gió</a:t>
            </a:r>
            <a:r>
              <a:rPr lang="en-US" sz="2200" b="1" i="1" dirty="0">
                <a:solidFill>
                  <a:schemeClr val="bg1"/>
                </a:solidFill>
                <a:latin typeface="Times New Roman" panose="02020603050405020304" pitchFamily="18" charset="0"/>
                <a:ea typeface="Times New Roman" panose="02020603050405020304" pitchFamily="18" charset="0"/>
              </a:rPr>
              <a:t> lung lay</a:t>
            </a:r>
          </a:p>
          <a:p>
            <a:pPr algn="ctr">
              <a:spcAft>
                <a:spcPts val="0"/>
              </a:spcAft>
            </a:pPr>
            <a:r>
              <a:rPr lang="en-US" sz="2200" b="1" i="1" dirty="0" smtClean="0">
                <a:solidFill>
                  <a:schemeClr val="bg1"/>
                </a:solidFill>
                <a:latin typeface="Times New Roman" panose="02020603050405020304" pitchFamily="18" charset="0"/>
                <a:ea typeface="Times New Roman" panose="02020603050405020304" pitchFamily="18" charset="0"/>
              </a:rPr>
              <a:t>    </a:t>
            </a:r>
            <a:r>
              <a:rPr lang="en-US" sz="2200" b="1" i="1" dirty="0" err="1" smtClean="0">
                <a:solidFill>
                  <a:schemeClr val="bg1"/>
                </a:solidFill>
                <a:latin typeface="Times New Roman" panose="02020603050405020304" pitchFamily="18" charset="0"/>
                <a:ea typeface="Times New Roman" panose="02020603050405020304" pitchFamily="18" charset="0"/>
              </a:rPr>
              <a:t>Giếng</a:t>
            </a:r>
            <a:r>
              <a:rPr lang="en-US" sz="2200" b="1" i="1" dirty="0" smtClean="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nước</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gốc</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đa</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nhớ</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người</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ra</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smtClean="0">
                <a:solidFill>
                  <a:schemeClr val="bg1"/>
                </a:solidFill>
                <a:latin typeface="Times New Roman" panose="02020603050405020304" pitchFamily="18" charset="0"/>
                <a:ea typeface="Times New Roman" panose="02020603050405020304" pitchFamily="18" charset="0"/>
              </a:rPr>
              <a:t>lính</a:t>
            </a:r>
            <a:r>
              <a:rPr lang="en-US" sz="2200" b="1" i="1" dirty="0" smtClean="0">
                <a:solidFill>
                  <a:schemeClr val="bg1"/>
                </a:solidFill>
                <a:latin typeface="Times New Roman" panose="02020603050405020304" pitchFamily="18" charset="0"/>
                <a:ea typeface="Times New Roman" panose="02020603050405020304" pitchFamily="18" charset="0"/>
              </a:rPr>
              <a:t>”</a:t>
            </a:r>
            <a:endParaRPr lang="en-US" sz="2200" b="1" i="1" dirty="0">
              <a:solidFill>
                <a:schemeClr val="bg1"/>
              </a:solidFill>
              <a:latin typeface="Times New Roman" panose="02020603050405020304" pitchFamily="18" charset="0"/>
              <a:ea typeface="Times New Roman" panose="02020603050405020304" pitchFamily="18" charset="0"/>
            </a:endParaRPr>
          </a:p>
        </p:txBody>
      </p:sp>
      <p:cxnSp>
        <p:nvCxnSpPr>
          <p:cNvPr id="14" name="Straight Connector 13"/>
          <p:cNvCxnSpPr/>
          <p:nvPr/>
        </p:nvCxnSpPr>
        <p:spPr>
          <a:xfrm>
            <a:off x="4622551" y="2204864"/>
            <a:ext cx="0" cy="4653136"/>
          </a:xfrm>
          <a:prstGeom prst="line">
            <a:avLst/>
          </a:prstGeom>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4943872" y="2132856"/>
            <a:ext cx="6480720" cy="83099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sz="2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Trước</a:t>
            </a:r>
            <a:r>
              <a:rPr lang="en-US" sz="2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hết</a:t>
            </a:r>
            <a:r>
              <a:rPr lang="en-US" sz="2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họ </a:t>
            </a:r>
            <a:r>
              <a:rPr lang="en-US" sz="2400" b="1"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thấu</a:t>
            </a:r>
            <a:r>
              <a:rPr lang="en-US" sz="2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hiểu</a:t>
            </a:r>
            <a:r>
              <a:rPr lang="en-US" sz="2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cảnh</a:t>
            </a:r>
            <a:r>
              <a:rPr lang="en-US" sz="2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ngô</a:t>
            </a:r>
            <a:r>
              <a:rPr lang="en-US" sz="2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mối</a:t>
            </a:r>
            <a:r>
              <a:rPr lang="en-US" sz="2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bận</a:t>
            </a:r>
            <a:r>
              <a:rPr lang="en-US" sz="2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lòng</a:t>
            </a:r>
            <a:r>
              <a:rPr lang="en-US" sz="2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của</a:t>
            </a:r>
            <a:r>
              <a:rPr lang="en-US" sz="2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nhau</a:t>
            </a:r>
            <a:r>
              <a:rPr lang="en-US" sz="2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vê</a:t>
            </a:r>
            <a:r>
              <a:rPr lang="en-US" sz="2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chốn</a:t>
            </a:r>
            <a:r>
              <a:rPr lang="en-US" sz="2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quê</a:t>
            </a:r>
            <a:r>
              <a:rPr lang="en-US" sz="2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nha</a:t>
            </a:r>
            <a:r>
              <a:rPr lang="en-US" sz="2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solidFill>
                <a:schemeClr val="tx1"/>
              </a:solidFill>
              <a:latin typeface="Times New Roman" panose="02020603050405020304" pitchFamily="18" charset="0"/>
              <a:cs typeface="Times New Roman" panose="02020603050405020304" pitchFamily="18" charset="0"/>
            </a:endParaRPr>
          </a:p>
        </p:txBody>
      </p:sp>
      <p:sp>
        <p:nvSpPr>
          <p:cNvPr id="16" name="Rectangle 15"/>
          <p:cNvSpPr/>
          <p:nvPr/>
        </p:nvSpPr>
        <p:spPr>
          <a:xfrm>
            <a:off x="4727848" y="3018432"/>
            <a:ext cx="7344816" cy="3816429"/>
          </a:xfrm>
          <a:prstGeom prst="rect">
            <a:avLst/>
          </a:prstGeom>
          <a:ln w="28575">
            <a:solidFill>
              <a:schemeClr val="accent5">
                <a:lumMod val="60000"/>
                <a:lumOff val="40000"/>
              </a:schemeClr>
            </a:solidFill>
          </a:ln>
        </p:spPr>
        <p:txBody>
          <a:bodyPr wrap="square">
            <a:spAutoFit/>
          </a:bodyPr>
          <a:lstStyle/>
          <a:p>
            <a:r>
              <a:rPr lang="vi-VN" sz="2200" dirty="0">
                <a:solidFill>
                  <a:schemeClr val="bg1"/>
                </a:solidFill>
                <a:latin typeface="+mj-lt"/>
              </a:rPr>
              <a:t>+ </a:t>
            </a:r>
            <a:r>
              <a:rPr lang="vi-VN" sz="2200" b="1" dirty="0">
                <a:solidFill>
                  <a:schemeClr val="bg1"/>
                </a:solidFill>
                <a:latin typeface="+mj-lt"/>
              </a:rPr>
              <a:t>Đó là một hoàn cảnh còn nhiều khó khăn</a:t>
            </a:r>
            <a:r>
              <a:rPr lang="vi-VN" sz="2200" dirty="0">
                <a:solidFill>
                  <a:schemeClr val="bg1"/>
                </a:solidFill>
                <a:latin typeface="+mj-lt"/>
              </a:rPr>
              <a:t>: neo người, thiếu sức lao động </a:t>
            </a:r>
            <a:r>
              <a:rPr lang="en-US" sz="2200" dirty="0" err="1" smtClean="0">
                <a:solidFill>
                  <a:schemeClr val="bg1"/>
                </a:solidFill>
                <a:latin typeface="+mj-lt"/>
              </a:rPr>
              <a:t>các</a:t>
            </a:r>
            <a:r>
              <a:rPr lang="en-US" sz="2200" dirty="0" smtClean="0">
                <a:solidFill>
                  <a:schemeClr val="bg1"/>
                </a:solidFill>
                <a:latin typeface="+mj-lt"/>
              </a:rPr>
              <a:t> </a:t>
            </a:r>
            <a:r>
              <a:rPr lang="en-US" sz="2200" dirty="0" err="1" smtClean="0">
                <a:solidFill>
                  <a:schemeClr val="bg1"/>
                </a:solidFill>
                <a:latin typeface="+mj-lt"/>
              </a:rPr>
              <a:t>anh</a:t>
            </a:r>
            <a:r>
              <a:rPr lang="en-US" sz="2200" dirty="0" smtClean="0">
                <a:solidFill>
                  <a:schemeClr val="bg1"/>
                </a:solidFill>
                <a:latin typeface="+mj-lt"/>
              </a:rPr>
              <a:t> </a:t>
            </a:r>
            <a:r>
              <a:rPr lang="en-US" sz="2200" dirty="0" err="1" smtClean="0">
                <a:solidFill>
                  <a:schemeClr val="bg1"/>
                </a:solidFill>
                <a:latin typeface="+mj-lt"/>
              </a:rPr>
              <a:t>ra</a:t>
            </a:r>
            <a:r>
              <a:rPr lang="en-US" sz="2200" dirty="0" smtClean="0">
                <a:solidFill>
                  <a:schemeClr val="bg1"/>
                </a:solidFill>
                <a:latin typeface="+mj-lt"/>
              </a:rPr>
              <a:t> </a:t>
            </a:r>
            <a:r>
              <a:rPr lang="en-US" sz="2200" dirty="0" err="1" smtClean="0">
                <a:solidFill>
                  <a:schemeClr val="bg1"/>
                </a:solidFill>
                <a:latin typeface="+mj-lt"/>
              </a:rPr>
              <a:t>đi</a:t>
            </a:r>
            <a:r>
              <a:rPr lang="en-US" sz="2200" dirty="0" smtClean="0">
                <a:solidFill>
                  <a:schemeClr val="bg1"/>
                </a:solidFill>
                <a:latin typeface="+mj-lt"/>
              </a:rPr>
              <a:t> </a:t>
            </a:r>
            <a:r>
              <a:rPr lang="en-US" sz="2200" dirty="0" err="1" smtClean="0">
                <a:solidFill>
                  <a:schemeClr val="bg1"/>
                </a:solidFill>
                <a:latin typeface="+mj-lt"/>
              </a:rPr>
              <a:t>đánh</a:t>
            </a:r>
            <a:r>
              <a:rPr lang="en-US" sz="2200" dirty="0" smtClean="0">
                <a:solidFill>
                  <a:schemeClr val="bg1"/>
                </a:solidFill>
                <a:latin typeface="+mj-lt"/>
              </a:rPr>
              <a:t> </a:t>
            </a:r>
            <a:r>
              <a:rPr lang="en-US" sz="2200" dirty="0" err="1" smtClean="0">
                <a:solidFill>
                  <a:schemeClr val="bg1"/>
                </a:solidFill>
                <a:latin typeface="+mj-lt"/>
              </a:rPr>
              <a:t>giặc</a:t>
            </a:r>
            <a:r>
              <a:rPr lang="en-US" sz="2200" dirty="0" smtClean="0">
                <a:solidFill>
                  <a:schemeClr val="bg1"/>
                </a:solidFill>
                <a:latin typeface="+mj-lt"/>
              </a:rPr>
              <a:t>, </a:t>
            </a:r>
            <a:r>
              <a:rPr lang="en-US" sz="2200" dirty="0" err="1" smtClean="0">
                <a:solidFill>
                  <a:schemeClr val="bg1"/>
                </a:solidFill>
                <a:latin typeface="+mj-lt"/>
              </a:rPr>
              <a:t>để</a:t>
            </a:r>
            <a:r>
              <a:rPr lang="en-US" sz="2200" dirty="0" smtClean="0">
                <a:solidFill>
                  <a:schemeClr val="bg1"/>
                </a:solidFill>
                <a:latin typeface="+mj-lt"/>
              </a:rPr>
              <a:t> </a:t>
            </a:r>
            <a:r>
              <a:rPr lang="en-US" sz="2200" dirty="0" err="1" smtClean="0">
                <a:solidFill>
                  <a:schemeClr val="bg1"/>
                </a:solidFill>
                <a:latin typeface="+mj-lt"/>
              </a:rPr>
              <a:t>lại</a:t>
            </a:r>
            <a:r>
              <a:rPr lang="en-US" sz="2200" dirty="0" smtClean="0">
                <a:solidFill>
                  <a:schemeClr val="bg1"/>
                </a:solidFill>
                <a:latin typeface="+mj-lt"/>
              </a:rPr>
              <a:t> </a:t>
            </a:r>
            <a:r>
              <a:rPr lang="en-US" sz="2200" dirty="0" err="1" smtClean="0">
                <a:solidFill>
                  <a:schemeClr val="bg1"/>
                </a:solidFill>
                <a:latin typeface="+mj-lt"/>
              </a:rPr>
              <a:t>nơi</a:t>
            </a:r>
            <a:r>
              <a:rPr lang="en-US" sz="2200" dirty="0" smtClean="0">
                <a:solidFill>
                  <a:schemeClr val="bg1"/>
                </a:solidFill>
                <a:latin typeface="+mj-lt"/>
              </a:rPr>
              <a:t> </a:t>
            </a:r>
            <a:r>
              <a:rPr lang="en-US" sz="2200" dirty="0" err="1" smtClean="0">
                <a:solidFill>
                  <a:schemeClr val="bg1"/>
                </a:solidFill>
                <a:latin typeface="+mj-lt"/>
              </a:rPr>
              <a:t>hậu</a:t>
            </a:r>
            <a:r>
              <a:rPr lang="en-US" sz="2200" dirty="0" smtClean="0">
                <a:solidFill>
                  <a:schemeClr val="bg1"/>
                </a:solidFill>
                <a:latin typeface="+mj-lt"/>
              </a:rPr>
              <a:t> </a:t>
            </a:r>
            <a:r>
              <a:rPr lang="en-US" sz="2200" dirty="0" err="1" smtClean="0">
                <a:solidFill>
                  <a:schemeClr val="bg1"/>
                </a:solidFill>
                <a:latin typeface="+mj-lt"/>
              </a:rPr>
              <a:t>phương</a:t>
            </a:r>
            <a:r>
              <a:rPr lang="en-US" sz="2200" dirty="0" smtClean="0">
                <a:solidFill>
                  <a:schemeClr val="bg1"/>
                </a:solidFill>
                <a:latin typeface="+mj-lt"/>
              </a:rPr>
              <a:t> </a:t>
            </a:r>
            <a:r>
              <a:rPr lang="en-US" sz="2200" dirty="0" err="1" smtClean="0">
                <a:solidFill>
                  <a:schemeClr val="bg1"/>
                </a:solidFill>
                <a:latin typeface="+mj-lt"/>
              </a:rPr>
              <a:t>bộn</a:t>
            </a:r>
            <a:r>
              <a:rPr lang="en-US" sz="2200" dirty="0" smtClean="0">
                <a:solidFill>
                  <a:schemeClr val="bg1"/>
                </a:solidFill>
                <a:latin typeface="+mj-lt"/>
              </a:rPr>
              <a:t> </a:t>
            </a:r>
            <a:r>
              <a:rPr lang="en-US" sz="2200" dirty="0" err="1" smtClean="0">
                <a:solidFill>
                  <a:schemeClr val="bg1"/>
                </a:solidFill>
                <a:latin typeface="+mj-lt"/>
              </a:rPr>
              <a:t>bề</a:t>
            </a:r>
            <a:r>
              <a:rPr lang="en-US" sz="2200" dirty="0" smtClean="0">
                <a:solidFill>
                  <a:schemeClr val="bg1"/>
                </a:solidFill>
                <a:latin typeface="+mj-lt"/>
              </a:rPr>
              <a:t> </a:t>
            </a:r>
            <a:r>
              <a:rPr lang="en-US" sz="2200" dirty="0" err="1" smtClean="0">
                <a:solidFill>
                  <a:schemeClr val="bg1"/>
                </a:solidFill>
                <a:latin typeface="+mj-lt"/>
              </a:rPr>
              <a:t>công</a:t>
            </a:r>
            <a:r>
              <a:rPr lang="en-US" sz="2200" dirty="0" smtClean="0">
                <a:solidFill>
                  <a:schemeClr val="bg1"/>
                </a:solidFill>
                <a:latin typeface="+mj-lt"/>
              </a:rPr>
              <a:t> </a:t>
            </a:r>
            <a:r>
              <a:rPr lang="en-US" sz="2200" dirty="0" err="1" smtClean="0">
                <a:solidFill>
                  <a:schemeClr val="bg1"/>
                </a:solidFill>
                <a:latin typeface="+mj-lt"/>
              </a:rPr>
              <a:t>việc</a:t>
            </a:r>
            <a:r>
              <a:rPr lang="en-US" sz="2200" dirty="0" smtClean="0">
                <a:solidFill>
                  <a:schemeClr val="bg1"/>
                </a:solidFill>
                <a:latin typeface="+mj-lt"/>
              </a:rPr>
              <a:t> </a:t>
            </a:r>
            <a:r>
              <a:rPr lang="en-US" sz="2200" dirty="0" err="1" smtClean="0">
                <a:solidFill>
                  <a:schemeClr val="bg1"/>
                </a:solidFill>
                <a:latin typeface="+mj-lt"/>
              </a:rPr>
              <a:t>đồng</a:t>
            </a:r>
            <a:r>
              <a:rPr lang="en-US" sz="2200" dirty="0" smtClean="0">
                <a:solidFill>
                  <a:schemeClr val="bg1"/>
                </a:solidFill>
                <a:latin typeface="+mj-lt"/>
              </a:rPr>
              <a:t> </a:t>
            </a:r>
            <a:r>
              <a:rPr lang="en-US" sz="2200" dirty="0" err="1" smtClean="0">
                <a:solidFill>
                  <a:schemeClr val="bg1"/>
                </a:solidFill>
                <a:latin typeface="+mj-lt"/>
              </a:rPr>
              <a:t>áng</a:t>
            </a:r>
            <a:r>
              <a:rPr lang="en-US" sz="2200" dirty="0" smtClean="0">
                <a:solidFill>
                  <a:schemeClr val="bg1"/>
                </a:solidFill>
                <a:latin typeface="+mj-lt"/>
              </a:rPr>
              <a:t>, </a:t>
            </a:r>
            <a:r>
              <a:rPr lang="en-US" sz="2200" dirty="0" err="1" smtClean="0">
                <a:solidFill>
                  <a:schemeClr val="bg1"/>
                </a:solidFill>
                <a:latin typeface="+mj-lt"/>
              </a:rPr>
              <a:t>phải</a:t>
            </a:r>
            <a:r>
              <a:rPr lang="en-US" sz="2200" dirty="0" smtClean="0">
                <a:solidFill>
                  <a:schemeClr val="bg1"/>
                </a:solidFill>
                <a:latin typeface="+mj-lt"/>
              </a:rPr>
              <a:t> </a:t>
            </a:r>
            <a:r>
              <a:rPr lang="en-US" sz="2200" dirty="0" err="1" smtClean="0">
                <a:solidFill>
                  <a:schemeClr val="bg1"/>
                </a:solidFill>
                <a:latin typeface="+mj-lt"/>
              </a:rPr>
              <a:t>nhờ</a:t>
            </a:r>
            <a:r>
              <a:rPr lang="en-US" sz="2200" dirty="0" smtClean="0">
                <a:solidFill>
                  <a:schemeClr val="bg1"/>
                </a:solidFill>
                <a:latin typeface="+mj-lt"/>
              </a:rPr>
              <a:t> </a:t>
            </a:r>
            <a:r>
              <a:rPr lang="en-US" sz="2200" dirty="0" err="1" smtClean="0">
                <a:solidFill>
                  <a:schemeClr val="bg1"/>
                </a:solidFill>
                <a:latin typeface="+mj-lt"/>
              </a:rPr>
              <a:t>người</a:t>
            </a:r>
            <a:r>
              <a:rPr lang="en-US" sz="2200" dirty="0" smtClean="0">
                <a:solidFill>
                  <a:schemeClr val="bg1"/>
                </a:solidFill>
                <a:latin typeface="+mj-lt"/>
              </a:rPr>
              <a:t> </a:t>
            </a:r>
            <a:r>
              <a:rPr lang="en-US" sz="2200" dirty="0" err="1" smtClean="0">
                <a:solidFill>
                  <a:schemeClr val="bg1"/>
                </a:solidFill>
                <a:latin typeface="+mj-lt"/>
              </a:rPr>
              <a:t>thân</a:t>
            </a:r>
            <a:r>
              <a:rPr lang="en-US" sz="2200" dirty="0" smtClean="0">
                <a:solidFill>
                  <a:schemeClr val="bg1"/>
                </a:solidFill>
                <a:latin typeface="+mj-lt"/>
              </a:rPr>
              <a:t> </a:t>
            </a:r>
            <a:r>
              <a:rPr lang="en-US" sz="2200" dirty="0" err="1" smtClean="0">
                <a:solidFill>
                  <a:schemeClr val="bg1"/>
                </a:solidFill>
                <a:latin typeface="+mj-lt"/>
              </a:rPr>
              <a:t>làng</a:t>
            </a:r>
            <a:r>
              <a:rPr lang="en-US" sz="2200" dirty="0" smtClean="0">
                <a:solidFill>
                  <a:schemeClr val="bg1"/>
                </a:solidFill>
                <a:latin typeface="+mj-lt"/>
              </a:rPr>
              <a:t> </a:t>
            </a:r>
            <a:r>
              <a:rPr lang="en-US" sz="2200" dirty="0" err="1" smtClean="0">
                <a:solidFill>
                  <a:schemeClr val="bg1"/>
                </a:solidFill>
                <a:latin typeface="+mj-lt"/>
              </a:rPr>
              <a:t>xóm</a:t>
            </a:r>
            <a:r>
              <a:rPr lang="en-US" sz="2200" dirty="0" smtClean="0">
                <a:solidFill>
                  <a:schemeClr val="bg1"/>
                </a:solidFill>
                <a:latin typeface="+mj-lt"/>
              </a:rPr>
              <a:t> </a:t>
            </a:r>
            <a:r>
              <a:rPr lang="en-US" sz="2200" dirty="0" err="1" smtClean="0">
                <a:solidFill>
                  <a:schemeClr val="bg1"/>
                </a:solidFill>
                <a:latin typeface="+mj-lt"/>
              </a:rPr>
              <a:t>giúp</a:t>
            </a:r>
            <a:r>
              <a:rPr lang="en-US" sz="2200" dirty="0" smtClean="0">
                <a:solidFill>
                  <a:schemeClr val="bg1"/>
                </a:solidFill>
                <a:latin typeface="+mj-lt"/>
              </a:rPr>
              <a:t> </a:t>
            </a:r>
            <a:r>
              <a:rPr lang="en-US" sz="2200" dirty="0" err="1" smtClean="0">
                <a:solidFill>
                  <a:schemeClr val="bg1"/>
                </a:solidFill>
                <a:latin typeface="+mj-lt"/>
              </a:rPr>
              <a:t>đỡ</a:t>
            </a:r>
            <a:r>
              <a:rPr lang="en-US" sz="2200" dirty="0" smtClean="0">
                <a:solidFill>
                  <a:schemeClr val="bg1"/>
                </a:solidFill>
                <a:latin typeface="+mj-lt"/>
              </a:rPr>
              <a:t>.</a:t>
            </a:r>
          </a:p>
          <a:p>
            <a:r>
              <a:rPr lang="en-US" sz="2200" b="1" dirty="0" smtClean="0">
                <a:solidFill>
                  <a:schemeClr val="bg1"/>
                </a:solidFill>
                <a:latin typeface="Times New Roman" panose="02020603050405020304" pitchFamily="18" charset="0"/>
                <a:cs typeface="Times New Roman" panose="02020603050405020304" pitchFamily="18" charset="0"/>
              </a:rPr>
              <a:t>+ </a:t>
            </a:r>
            <a:r>
              <a:rPr lang="en-US" sz="2200" b="1" dirty="0" err="1" smtClean="0">
                <a:solidFill>
                  <a:schemeClr val="bg1"/>
                </a:solidFill>
                <a:latin typeface="Times New Roman" panose="02020603050405020304" pitchFamily="18" charset="0"/>
                <a:cs typeface="Times New Roman" panose="02020603050405020304" pitchFamily="18" charset="0"/>
              </a:rPr>
              <a:t>Cuộc</a:t>
            </a:r>
            <a:r>
              <a:rPr lang="en-US" sz="2200" b="1" dirty="0" smtClean="0">
                <a:solidFill>
                  <a:schemeClr val="bg1"/>
                </a:solidFill>
                <a:latin typeface="Times New Roman" panose="02020603050405020304" pitchFamily="18" charset="0"/>
                <a:cs typeface="Times New Roman" panose="02020603050405020304" pitchFamily="18" charset="0"/>
              </a:rPr>
              <a:t> </a:t>
            </a:r>
            <a:r>
              <a:rPr lang="en-US" sz="2200" b="1" dirty="0" err="1" smtClean="0">
                <a:solidFill>
                  <a:schemeClr val="bg1"/>
                </a:solidFill>
                <a:latin typeface="Times New Roman" panose="02020603050405020304" pitchFamily="18" charset="0"/>
                <a:cs typeface="Times New Roman" panose="02020603050405020304" pitchFamily="18" charset="0"/>
              </a:rPr>
              <a:t>sống</a:t>
            </a:r>
            <a:r>
              <a:rPr lang="en-US" sz="2200" b="1" dirty="0" smtClean="0">
                <a:solidFill>
                  <a:schemeClr val="bg1"/>
                </a:solidFill>
                <a:latin typeface="Times New Roman" panose="02020603050405020304" pitchFamily="18" charset="0"/>
                <a:cs typeface="Times New Roman" panose="02020603050405020304" pitchFamily="18" charset="0"/>
              </a:rPr>
              <a:t> </a:t>
            </a:r>
            <a:r>
              <a:rPr lang="en-US" sz="2200" b="1" dirty="0" err="1" smtClean="0">
                <a:solidFill>
                  <a:schemeClr val="bg1"/>
                </a:solidFill>
                <a:latin typeface="Times New Roman" panose="02020603050405020304" pitchFamily="18" charset="0"/>
                <a:cs typeface="Times New Roman" panose="02020603050405020304" pitchFamily="18" charset="0"/>
              </a:rPr>
              <a:t>gia</a:t>
            </a:r>
            <a:r>
              <a:rPr lang="en-US" sz="2200" b="1" dirty="0" smtClean="0">
                <a:solidFill>
                  <a:schemeClr val="bg1"/>
                </a:solidFill>
                <a:latin typeface="Times New Roman" panose="02020603050405020304" pitchFamily="18" charset="0"/>
                <a:cs typeface="Times New Roman" panose="02020603050405020304" pitchFamily="18" charset="0"/>
              </a:rPr>
              <a:t> </a:t>
            </a:r>
            <a:r>
              <a:rPr lang="en-US" sz="2200" b="1" dirty="0" err="1" smtClean="0">
                <a:solidFill>
                  <a:schemeClr val="bg1"/>
                </a:solidFill>
                <a:latin typeface="Times New Roman" panose="02020603050405020304" pitchFamily="18" charset="0"/>
                <a:cs typeface="Times New Roman" panose="02020603050405020304" pitchFamily="18" charset="0"/>
              </a:rPr>
              <a:t>đình</a:t>
            </a:r>
            <a:r>
              <a:rPr lang="en-US" sz="2200" b="1" dirty="0" smtClean="0">
                <a:solidFill>
                  <a:schemeClr val="bg1"/>
                </a:solidFill>
                <a:latin typeface="Times New Roman" panose="02020603050405020304" pitchFamily="18" charset="0"/>
                <a:cs typeface="Times New Roman" panose="02020603050405020304" pitchFamily="18" charset="0"/>
              </a:rPr>
              <a:t> </a:t>
            </a:r>
            <a:r>
              <a:rPr lang="en-US" sz="2200" b="1" dirty="0" err="1" smtClean="0">
                <a:solidFill>
                  <a:schemeClr val="bg1"/>
                </a:solidFill>
                <a:latin typeface="Times New Roman" panose="02020603050405020304" pitchFamily="18" charset="0"/>
                <a:cs typeface="Times New Roman" panose="02020603050405020304" pitchFamily="18" charset="0"/>
              </a:rPr>
              <a:t>vốn</a:t>
            </a:r>
            <a:r>
              <a:rPr lang="en-US" sz="2200" b="1" dirty="0" smtClean="0">
                <a:solidFill>
                  <a:schemeClr val="bg1"/>
                </a:solidFill>
                <a:latin typeface="Times New Roman" panose="02020603050405020304" pitchFamily="18" charset="0"/>
                <a:cs typeface="Times New Roman" panose="02020603050405020304" pitchFamily="18" charset="0"/>
              </a:rPr>
              <a:t> </a:t>
            </a:r>
            <a:r>
              <a:rPr lang="en-US" sz="2200" b="1" dirty="0" err="1" smtClean="0">
                <a:solidFill>
                  <a:schemeClr val="bg1"/>
                </a:solidFill>
                <a:latin typeface="Times New Roman" panose="02020603050405020304" pitchFamily="18" charset="0"/>
                <a:cs typeface="Times New Roman" panose="02020603050405020304" pitchFamily="18" charset="0"/>
              </a:rPr>
              <a:t>đã</a:t>
            </a:r>
            <a:r>
              <a:rPr lang="en-US" sz="2200" b="1" dirty="0" smtClean="0">
                <a:solidFill>
                  <a:schemeClr val="bg1"/>
                </a:solidFill>
                <a:latin typeface="Times New Roman" panose="02020603050405020304" pitchFamily="18" charset="0"/>
                <a:cs typeface="Times New Roman" panose="02020603050405020304" pitchFamily="18" charset="0"/>
              </a:rPr>
              <a:t> </a:t>
            </a:r>
            <a:r>
              <a:rPr lang="en-US" sz="2200" b="1" dirty="0" err="1" smtClean="0">
                <a:solidFill>
                  <a:schemeClr val="bg1"/>
                </a:solidFill>
                <a:latin typeface="Times New Roman" panose="02020603050405020304" pitchFamily="18" charset="0"/>
                <a:cs typeface="Times New Roman" panose="02020603050405020304" pitchFamily="18" charset="0"/>
              </a:rPr>
              <a:t>nghèo</a:t>
            </a:r>
            <a:r>
              <a:rPr lang="en-US" sz="2200" b="1" dirty="0" smtClean="0">
                <a:solidFill>
                  <a:schemeClr val="bg1"/>
                </a:solidFill>
                <a:latin typeface="Times New Roman" panose="02020603050405020304" pitchFamily="18" charset="0"/>
                <a:cs typeface="Times New Roman" panose="02020603050405020304" pitchFamily="18" charset="0"/>
              </a:rPr>
              <a:t> </a:t>
            </a:r>
            <a:r>
              <a:rPr lang="en-US" sz="2200" b="1" dirty="0" err="1" smtClean="0">
                <a:solidFill>
                  <a:schemeClr val="bg1"/>
                </a:solidFill>
                <a:latin typeface="Times New Roman" panose="02020603050405020304" pitchFamily="18" charset="0"/>
                <a:cs typeface="Times New Roman" panose="02020603050405020304" pitchFamily="18" charset="0"/>
              </a:rPr>
              <a:t>khó</a:t>
            </a:r>
            <a:r>
              <a:rPr lang="en-US" sz="2200" b="1" dirty="0" smtClean="0">
                <a:solidFill>
                  <a:schemeClr val="bg1"/>
                </a:solidFill>
                <a:latin typeface="Times New Roman" panose="02020603050405020304" pitchFamily="18" charset="0"/>
                <a:cs typeface="Times New Roman" panose="02020603050405020304" pitchFamily="18" charset="0"/>
              </a:rPr>
              <a:t> nay </a:t>
            </a:r>
            <a:r>
              <a:rPr lang="en-US" sz="2200" b="1" dirty="0" err="1" smtClean="0">
                <a:solidFill>
                  <a:schemeClr val="bg1"/>
                </a:solidFill>
                <a:latin typeface="Times New Roman" panose="02020603050405020304" pitchFamily="18" charset="0"/>
                <a:cs typeface="Times New Roman" panose="02020603050405020304" pitchFamily="18" charset="0"/>
              </a:rPr>
              <a:t>càng</a:t>
            </a:r>
            <a:r>
              <a:rPr lang="en-US" sz="2200" b="1" dirty="0" smtClean="0">
                <a:solidFill>
                  <a:schemeClr val="bg1"/>
                </a:solidFill>
                <a:latin typeface="Times New Roman" panose="02020603050405020304" pitchFamily="18" charset="0"/>
                <a:cs typeface="Times New Roman" panose="02020603050405020304" pitchFamily="18" charset="0"/>
              </a:rPr>
              <a:t> </a:t>
            </a:r>
            <a:r>
              <a:rPr lang="en-US" sz="2200" b="1" dirty="0" err="1" smtClean="0">
                <a:solidFill>
                  <a:schemeClr val="bg1"/>
                </a:solidFill>
                <a:latin typeface="Times New Roman" panose="02020603050405020304" pitchFamily="18" charset="0"/>
                <a:cs typeface="Times New Roman" panose="02020603050405020304" pitchFamily="18" charset="0"/>
              </a:rPr>
              <a:t>thêm</a:t>
            </a:r>
            <a:r>
              <a:rPr lang="en-US" sz="2200" b="1" dirty="0" smtClean="0">
                <a:solidFill>
                  <a:schemeClr val="bg1"/>
                </a:solidFill>
                <a:latin typeface="Times New Roman" panose="02020603050405020304" pitchFamily="18" charset="0"/>
                <a:cs typeface="Times New Roman" panose="02020603050405020304" pitchFamily="18" charset="0"/>
              </a:rPr>
              <a:t> </a:t>
            </a:r>
            <a:r>
              <a:rPr lang="en-US" sz="2200" b="1" dirty="0" err="1" smtClean="0">
                <a:solidFill>
                  <a:schemeClr val="bg1"/>
                </a:solidFill>
                <a:latin typeface="Times New Roman" panose="02020603050405020304" pitchFamily="18" charset="0"/>
                <a:cs typeface="Times New Roman" panose="02020603050405020304" pitchFamily="18" charset="0"/>
              </a:rPr>
              <a:t>thiếu</a:t>
            </a:r>
            <a:r>
              <a:rPr lang="en-US" sz="2200" b="1" dirty="0" smtClean="0">
                <a:solidFill>
                  <a:schemeClr val="bg1"/>
                </a:solidFill>
                <a:latin typeface="Times New Roman" panose="02020603050405020304" pitchFamily="18" charset="0"/>
                <a:cs typeface="Times New Roman" panose="02020603050405020304" pitchFamily="18" charset="0"/>
              </a:rPr>
              <a:t> </a:t>
            </a:r>
            <a:r>
              <a:rPr lang="en-US" sz="2200" b="1" dirty="0" err="1" smtClean="0">
                <a:solidFill>
                  <a:schemeClr val="bg1"/>
                </a:solidFill>
                <a:latin typeface="Times New Roman" panose="02020603050405020304" pitchFamily="18" charset="0"/>
                <a:cs typeface="Times New Roman" panose="02020603050405020304" pitchFamily="18" charset="0"/>
              </a:rPr>
              <a:t>thốn</a:t>
            </a:r>
            <a:r>
              <a:rPr lang="en-US" sz="2200" b="1" dirty="0" smtClean="0">
                <a:solidFill>
                  <a:schemeClr val="bg1"/>
                </a:solidFill>
                <a:latin typeface="Times New Roman" panose="02020603050405020304" pitchFamily="18" charset="0"/>
                <a:cs typeface="Times New Roman" panose="02020603050405020304" pitchFamily="18" charset="0"/>
              </a:rPr>
              <a:t>:</a:t>
            </a:r>
          </a:p>
          <a:p>
            <a:pPr marL="800100" lvl="1" indent="-342900">
              <a:buFont typeface="Wingdings" panose="05000000000000000000" pitchFamily="2" charset="2"/>
              <a:buChar char="ü"/>
            </a:pPr>
            <a:r>
              <a:rPr lang="en-US" sz="2200" dirty="0" err="1" smtClean="0">
                <a:solidFill>
                  <a:schemeClr val="bg1"/>
                </a:solidFill>
                <a:latin typeface="Times New Roman" panose="02020603050405020304" pitchFamily="18" charset="0"/>
                <a:cs typeface="Times New Roman" panose="02020603050405020304" pitchFamily="18" charset="0"/>
              </a:rPr>
              <a:t>Hình</a:t>
            </a:r>
            <a:r>
              <a:rPr lang="en-US" sz="2200" dirty="0" smtClean="0">
                <a:solidFill>
                  <a:schemeClr val="bg1"/>
                </a:solidFill>
                <a:latin typeface="Times New Roman" panose="02020603050405020304" pitchFamily="18" charset="0"/>
                <a:cs typeface="Times New Roman" panose="02020603050405020304" pitchFamily="18" charset="0"/>
              </a:rPr>
              <a:t> </a:t>
            </a:r>
            <a:r>
              <a:rPr lang="en-US" sz="2200" dirty="0" err="1" smtClean="0">
                <a:solidFill>
                  <a:schemeClr val="bg1"/>
                </a:solidFill>
                <a:latin typeface="Times New Roman" panose="02020603050405020304" pitchFamily="18" charset="0"/>
                <a:cs typeface="Times New Roman" panose="02020603050405020304" pitchFamily="18" charset="0"/>
              </a:rPr>
              <a:t>ảnh</a:t>
            </a:r>
            <a:r>
              <a:rPr lang="en-US" sz="2200" dirty="0" smtClean="0">
                <a:solidFill>
                  <a:schemeClr val="bg1"/>
                </a:solidFill>
                <a:latin typeface="Times New Roman" panose="02020603050405020304" pitchFamily="18" charset="0"/>
                <a:cs typeface="Times New Roman" panose="02020603050405020304" pitchFamily="18" charset="0"/>
              </a:rPr>
              <a:t> </a:t>
            </a:r>
            <a:r>
              <a:rPr lang="en-US" sz="2200" b="1" i="1" dirty="0" err="1" smtClean="0">
                <a:solidFill>
                  <a:schemeClr val="bg1"/>
                </a:solidFill>
                <a:latin typeface="Times New Roman" panose="02020603050405020304" pitchFamily="18" charset="0"/>
                <a:cs typeface="Times New Roman" panose="02020603050405020304" pitchFamily="18" charset="0"/>
              </a:rPr>
              <a:t>gian</a:t>
            </a:r>
            <a:r>
              <a:rPr lang="en-US" sz="2200" b="1" i="1" dirty="0" smtClean="0">
                <a:solidFill>
                  <a:schemeClr val="bg1"/>
                </a:solidFill>
                <a:latin typeface="Times New Roman" panose="02020603050405020304" pitchFamily="18" charset="0"/>
                <a:cs typeface="Times New Roman" panose="02020603050405020304" pitchFamily="18" charset="0"/>
              </a:rPr>
              <a:t> </a:t>
            </a:r>
            <a:r>
              <a:rPr lang="en-US" sz="2200" b="1" i="1" dirty="0" err="1" smtClean="0">
                <a:solidFill>
                  <a:schemeClr val="bg1"/>
                </a:solidFill>
                <a:latin typeface="Times New Roman" panose="02020603050405020304" pitchFamily="18" charset="0"/>
                <a:cs typeface="Times New Roman" panose="02020603050405020304" pitchFamily="18" charset="0"/>
              </a:rPr>
              <a:t>nhà</a:t>
            </a:r>
            <a:r>
              <a:rPr lang="en-US" sz="2200" b="1" i="1" dirty="0" smtClean="0">
                <a:solidFill>
                  <a:schemeClr val="bg1"/>
                </a:solidFill>
                <a:latin typeface="Times New Roman" panose="02020603050405020304" pitchFamily="18" charset="0"/>
                <a:cs typeface="Times New Roman" panose="02020603050405020304" pitchFamily="18" charset="0"/>
              </a:rPr>
              <a:t> </a:t>
            </a:r>
            <a:r>
              <a:rPr lang="en-US" sz="2200" b="1" i="1" dirty="0" err="1" smtClean="0">
                <a:solidFill>
                  <a:schemeClr val="bg1"/>
                </a:solidFill>
                <a:latin typeface="Times New Roman" panose="02020603050405020304" pitchFamily="18" charset="0"/>
                <a:cs typeface="Times New Roman" panose="02020603050405020304" pitchFamily="18" charset="0"/>
              </a:rPr>
              <a:t>không</a:t>
            </a:r>
            <a:r>
              <a:rPr lang="en-US" sz="2200" dirty="0" smtClean="0">
                <a:solidFill>
                  <a:schemeClr val="bg1"/>
                </a:solidFill>
                <a:latin typeface="+mj-lt"/>
              </a:rPr>
              <a:t>: </a:t>
            </a:r>
            <a:r>
              <a:rPr lang="vi-VN" sz="2200" dirty="0" smtClean="0">
                <a:solidFill>
                  <a:schemeClr val="bg1"/>
                </a:solidFill>
                <a:latin typeface="+mj-lt"/>
              </a:rPr>
              <a:t>đã </a:t>
            </a:r>
            <a:r>
              <a:rPr lang="vi-VN" sz="2200" dirty="0">
                <a:solidFill>
                  <a:schemeClr val="bg1"/>
                </a:solidFill>
                <a:latin typeface="+mj-lt"/>
              </a:rPr>
              <a:t>diễn tả cái nghèo về vật chất và thiếu thốn cả người trụ cột trong gia đình các anh.</a:t>
            </a:r>
          </a:p>
          <a:p>
            <a:pPr marL="800100" lvl="1" indent="-342900">
              <a:buFont typeface="Wingdings" panose="05000000000000000000" pitchFamily="2" charset="2"/>
              <a:buChar char="ü"/>
            </a:pPr>
            <a:r>
              <a:rPr lang="vi-VN" sz="2200" dirty="0">
                <a:solidFill>
                  <a:schemeClr val="bg1"/>
                </a:solidFill>
                <a:latin typeface="+mj-lt"/>
              </a:rPr>
              <a:t>Ruộng nương, căn nhà là những tài sản quý giá, gần gũi, gắn bó, vậy mà họ sẵn sàng bỏ lại nơi hậu phương</a:t>
            </a:r>
            <a:r>
              <a:rPr lang="vi-VN" sz="2200" dirty="0" smtClean="0">
                <a:solidFill>
                  <a:schemeClr val="bg1"/>
                </a:solidFill>
                <a:latin typeface="+mj-lt"/>
              </a:rPr>
              <a:t>.</a:t>
            </a:r>
            <a:endParaRPr lang="vi-VN" sz="2200" dirty="0">
              <a:solidFill>
                <a:schemeClr val="bg1"/>
              </a:solidFill>
              <a:latin typeface="+mj-lt"/>
            </a:endParaRPr>
          </a:p>
        </p:txBody>
      </p:sp>
    </p:spTree>
    <p:extLst>
      <p:ext uri="{BB962C8B-B14F-4D97-AF65-F5344CB8AC3E}">
        <p14:creationId xmlns:p14="http://schemas.microsoft.com/office/powerpoint/2010/main" val="1574976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par>
                                <p:cTn id="8" presetID="22" presetClass="entr" presetSubtype="4"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down)">
                                      <p:cBhvr>
                                        <p:cTn id="10" dur="500"/>
                                        <p:tgtEl>
                                          <p:spTgt spid="7"/>
                                        </p:tgtEl>
                                      </p:cBhvr>
                                    </p:animEffect>
                                  </p:childTnLst>
                                </p:cTn>
                              </p:par>
                              <p:par>
                                <p:cTn id="11" presetID="22" presetClass="entr" presetSubtype="4"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down)">
                                      <p:cBhvr>
                                        <p:cTn id="13" dur="500"/>
                                        <p:tgtEl>
                                          <p:spTgt spid="8"/>
                                        </p:tgtEl>
                                      </p:cBhvr>
                                    </p:animEffect>
                                  </p:childTnLst>
                                </p:cTn>
                              </p:par>
                              <p:par>
                                <p:cTn id="14" presetID="22" presetClass="entr" presetSubtype="4" fill="hold"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wipe(down)">
                                      <p:cBhvr>
                                        <p:cTn id="16" dur="500"/>
                                        <p:tgtEl>
                                          <p:spTgt spid="14"/>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ipe(down)">
                                      <p:cBhvr>
                                        <p:cTn id="19" dur="500"/>
                                        <p:tgtEl>
                                          <p:spTgt spid="12"/>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wipe(down)">
                                      <p:cBhvr>
                                        <p:cTn id="24" dur="500"/>
                                        <p:tgtEl>
                                          <p:spTgt spid="15"/>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wipe(down)">
                                      <p:cBhvr>
                                        <p:cTn id="2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p:bldP spid="15" grpId="0" animBg="1"/>
      <p:bldP spid="1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335360" y="188640"/>
            <a:ext cx="3577578"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solidFill>
                  <a:schemeClr val="bg1"/>
                </a:solidFill>
              </a:rPr>
              <a:t>II. TÌM HIỂU VĂN BẢN</a:t>
            </a:r>
            <a:endParaRPr lang="en-US" sz="2800" b="1" dirty="0">
              <a:solidFill>
                <a:schemeClr val="bg1"/>
              </a:solidFill>
            </a:endParaRPr>
          </a:p>
        </p:txBody>
      </p:sp>
      <p:sp>
        <p:nvSpPr>
          <p:cNvPr id="5" name="TextBox 4"/>
          <p:cNvSpPr txBox="1"/>
          <p:nvPr/>
        </p:nvSpPr>
        <p:spPr>
          <a:xfrm>
            <a:off x="407368" y="836712"/>
            <a:ext cx="10657184"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just">
              <a:spcAft>
                <a:spcPts val="0"/>
              </a:spcAft>
            </a:pP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2.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cao</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đẹp</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chí</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đội</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(10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ti</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1056790" y="1484784"/>
            <a:ext cx="10007762" cy="523220"/>
          </a:xfrm>
          <a:prstGeom prst="rect">
            <a:avLst/>
          </a:prstGeom>
          <a:ln w="38100">
            <a:solidFill>
              <a:schemeClr val="accent1"/>
            </a:solidFill>
          </a:ln>
        </p:spPr>
        <p:txBody>
          <a:bodyPr wrap="square">
            <a:spAutoFit/>
          </a:bodyPr>
          <a:lstStyle/>
          <a:p>
            <a:pPr marL="342900" lvl="0" indent="-342900" algn="just">
              <a:spcAft>
                <a:spcPts val="0"/>
              </a:spcAft>
              <a:buFont typeface="+mj-lt"/>
              <a:buAutoNum type="alphaLcPeriod"/>
              <a:tabLst>
                <a:tab pos="457200" algn="l"/>
              </a:tabLst>
            </a:pPr>
            <a:r>
              <a:rPr lang="en-US" sz="2800" b="1" u="sng" dirty="0" err="1">
                <a:solidFill>
                  <a:schemeClr val="bg1"/>
                </a:solidFill>
                <a:latin typeface="Times New Roman" panose="02020603050405020304" pitchFamily="18" charset="0"/>
                <a:ea typeface="Times New Roman" panose="02020603050405020304" pitchFamily="18" charset="0"/>
              </a:rPr>
              <a:t>Biểu</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hiện</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thứ</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nhất</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Họ</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thấu</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hiểu</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tâm</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tư</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nỗi</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lòng</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của</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nhau</a:t>
            </a:r>
            <a:r>
              <a:rPr lang="en-US" sz="2800" b="1" u="sng" dirty="0" smtClean="0">
                <a:solidFill>
                  <a:schemeClr val="bg1"/>
                </a:solidFill>
                <a:latin typeface="Times New Roman" panose="02020603050405020304" pitchFamily="18" charset="0"/>
                <a:ea typeface="Times New Roman" panose="02020603050405020304" pitchFamily="18" charset="0"/>
              </a:rPr>
              <a:t>.</a:t>
            </a:r>
            <a:endParaRPr lang="en-US" sz="2800" b="1" u="sng" dirty="0">
              <a:solidFill>
                <a:schemeClr val="bg1"/>
              </a:solidFill>
              <a:latin typeface="Times New Roman" panose="02020603050405020304" pitchFamily="18" charset="0"/>
              <a:ea typeface="Times New Roman" panose="02020603050405020304" pitchFamily="18" charset="0"/>
            </a:endParaRPr>
          </a:p>
        </p:txBody>
      </p:sp>
      <p:cxnSp>
        <p:nvCxnSpPr>
          <p:cNvPr id="7" name="Straight Connector 6"/>
          <p:cNvCxnSpPr/>
          <p:nvPr/>
        </p:nvCxnSpPr>
        <p:spPr>
          <a:xfrm>
            <a:off x="752491" y="1916832"/>
            <a:ext cx="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52491" y="2204864"/>
            <a:ext cx="387006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816768" y="3473132"/>
            <a:ext cx="6120680" cy="1107996"/>
          </a:xfrm>
          <a:prstGeom prst="rect">
            <a:avLst/>
          </a:prstGeom>
        </p:spPr>
        <p:txBody>
          <a:bodyPr wrap="square">
            <a:spAutoFit/>
          </a:bodyPr>
          <a:lstStyle/>
          <a:p>
            <a:pPr algn="ctr">
              <a:spcAft>
                <a:spcPts val="0"/>
              </a:spcAft>
            </a:pPr>
            <a:r>
              <a:rPr lang="en-US" sz="2200" b="1" i="1" dirty="0" smtClean="0">
                <a:solidFill>
                  <a:schemeClr val="bg1"/>
                </a:solidFill>
                <a:latin typeface="Times New Roman" panose="02020603050405020304" pitchFamily="18" charset="0"/>
                <a:ea typeface="Times New Roman" panose="02020603050405020304" pitchFamily="18" charset="0"/>
              </a:rPr>
              <a:t>“</a:t>
            </a:r>
            <a:r>
              <a:rPr lang="en-US" sz="2200" b="1" i="1" dirty="0" err="1" smtClean="0">
                <a:solidFill>
                  <a:schemeClr val="bg1"/>
                </a:solidFill>
                <a:latin typeface="Times New Roman" panose="02020603050405020304" pitchFamily="18" charset="0"/>
                <a:ea typeface="Times New Roman" panose="02020603050405020304" pitchFamily="18" charset="0"/>
              </a:rPr>
              <a:t>Ruộng</a:t>
            </a:r>
            <a:r>
              <a:rPr lang="en-US" sz="2200" b="1" i="1" dirty="0" smtClean="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nương</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anh</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gửi</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bạn</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thân</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cày</a:t>
            </a:r>
            <a:endParaRPr lang="en-US" sz="2200" b="1" i="1" dirty="0">
              <a:solidFill>
                <a:schemeClr val="bg1"/>
              </a:solidFill>
              <a:latin typeface="Times New Roman" panose="02020603050405020304" pitchFamily="18" charset="0"/>
              <a:ea typeface="Times New Roman" panose="02020603050405020304" pitchFamily="18" charset="0"/>
            </a:endParaRPr>
          </a:p>
          <a:p>
            <a:pPr algn="ctr">
              <a:spcAft>
                <a:spcPts val="0"/>
              </a:spcAft>
            </a:pPr>
            <a:r>
              <a:rPr lang="en-US" sz="2200" b="1" i="1" dirty="0" err="1">
                <a:solidFill>
                  <a:schemeClr val="bg1"/>
                </a:solidFill>
                <a:latin typeface="Times New Roman" panose="02020603050405020304" pitchFamily="18" charset="0"/>
                <a:ea typeface="Times New Roman" panose="02020603050405020304" pitchFamily="18" charset="0"/>
              </a:rPr>
              <a:t>Gian</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nhà</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không</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mặc</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kệ</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gió</a:t>
            </a:r>
            <a:r>
              <a:rPr lang="en-US" sz="2200" b="1" i="1" dirty="0">
                <a:solidFill>
                  <a:schemeClr val="bg1"/>
                </a:solidFill>
                <a:latin typeface="Times New Roman" panose="02020603050405020304" pitchFamily="18" charset="0"/>
                <a:ea typeface="Times New Roman" panose="02020603050405020304" pitchFamily="18" charset="0"/>
              </a:rPr>
              <a:t> lung lay</a:t>
            </a:r>
          </a:p>
          <a:p>
            <a:pPr algn="ctr">
              <a:spcAft>
                <a:spcPts val="0"/>
              </a:spcAft>
            </a:pPr>
            <a:r>
              <a:rPr lang="en-US" sz="2200" b="1" i="1" dirty="0" smtClean="0">
                <a:solidFill>
                  <a:schemeClr val="bg1"/>
                </a:solidFill>
                <a:latin typeface="Times New Roman" panose="02020603050405020304" pitchFamily="18" charset="0"/>
                <a:ea typeface="Times New Roman" panose="02020603050405020304" pitchFamily="18" charset="0"/>
              </a:rPr>
              <a:t>    </a:t>
            </a:r>
            <a:r>
              <a:rPr lang="en-US" sz="2200" b="1" i="1" dirty="0" err="1" smtClean="0">
                <a:solidFill>
                  <a:schemeClr val="bg1"/>
                </a:solidFill>
                <a:latin typeface="Times New Roman" panose="02020603050405020304" pitchFamily="18" charset="0"/>
                <a:ea typeface="Times New Roman" panose="02020603050405020304" pitchFamily="18" charset="0"/>
              </a:rPr>
              <a:t>Giếng</a:t>
            </a:r>
            <a:r>
              <a:rPr lang="en-US" sz="2200" b="1" i="1" dirty="0" smtClean="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nước</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gốc</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đa</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nhớ</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người</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ra</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smtClean="0">
                <a:solidFill>
                  <a:schemeClr val="bg1"/>
                </a:solidFill>
                <a:latin typeface="Times New Roman" panose="02020603050405020304" pitchFamily="18" charset="0"/>
                <a:ea typeface="Times New Roman" panose="02020603050405020304" pitchFamily="18" charset="0"/>
              </a:rPr>
              <a:t>lính</a:t>
            </a:r>
            <a:r>
              <a:rPr lang="en-US" sz="2200" b="1" i="1" dirty="0" smtClean="0">
                <a:solidFill>
                  <a:schemeClr val="bg1"/>
                </a:solidFill>
                <a:latin typeface="Times New Roman" panose="02020603050405020304" pitchFamily="18" charset="0"/>
                <a:ea typeface="Times New Roman" panose="02020603050405020304" pitchFamily="18" charset="0"/>
              </a:rPr>
              <a:t>”</a:t>
            </a:r>
            <a:endParaRPr lang="en-US" sz="2200" b="1" i="1" dirty="0">
              <a:solidFill>
                <a:schemeClr val="bg1"/>
              </a:solidFill>
              <a:latin typeface="Times New Roman" panose="02020603050405020304" pitchFamily="18" charset="0"/>
              <a:ea typeface="Times New Roman" panose="02020603050405020304" pitchFamily="18" charset="0"/>
            </a:endParaRPr>
          </a:p>
        </p:txBody>
      </p:sp>
      <p:cxnSp>
        <p:nvCxnSpPr>
          <p:cNvPr id="10" name="Straight Connector 9"/>
          <p:cNvCxnSpPr/>
          <p:nvPr/>
        </p:nvCxnSpPr>
        <p:spPr>
          <a:xfrm>
            <a:off x="4622551" y="2204864"/>
            <a:ext cx="0" cy="4653136"/>
          </a:xfrm>
          <a:prstGeom prst="line">
            <a:avLst/>
          </a:prstGeom>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4799856" y="2193816"/>
            <a:ext cx="7229657" cy="4493538"/>
          </a:xfrm>
          <a:prstGeom prst="rect">
            <a:avLst/>
          </a:prstGeom>
          <a:ln w="28575">
            <a:solidFill>
              <a:schemeClr val="accent5">
                <a:lumMod val="60000"/>
                <a:lumOff val="40000"/>
              </a:schemeClr>
            </a:solidFill>
          </a:ln>
        </p:spPr>
        <p:style>
          <a:lnRef idx="2">
            <a:schemeClr val="accent1"/>
          </a:lnRef>
          <a:fillRef idx="1">
            <a:schemeClr val="lt1"/>
          </a:fillRef>
          <a:effectRef idx="0">
            <a:schemeClr val="accent1"/>
          </a:effectRef>
          <a:fontRef idx="minor">
            <a:schemeClr val="dk1"/>
          </a:fontRef>
        </p:style>
        <p:txBody>
          <a:bodyPr wrap="square">
            <a:spAutoFit/>
          </a:bodyPr>
          <a:lstStyle/>
          <a:p>
            <a:r>
              <a:rPr lang="en-US" sz="2200" b="1" dirty="0">
                <a:latin typeface="Times New Roman" panose="02020603050405020304" pitchFamily="18" charset="0"/>
                <a:cs typeface="Times New Roman" panose="02020603050405020304" pitchFamily="18" charset="0"/>
              </a:rPr>
              <a:t>HỌ </a:t>
            </a:r>
            <a:r>
              <a:rPr lang="en-US" sz="2200" b="1" dirty="0" err="1">
                <a:latin typeface="Times New Roman" panose="02020603050405020304" pitchFamily="18" charset="0"/>
                <a:cs typeface="Times New Roman" panose="02020603050405020304" pitchFamily="18" charset="0"/>
              </a:rPr>
              <a:t>thấu</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hiểu</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lí</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tưởng</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và</a:t>
            </a:r>
            <a:r>
              <a:rPr lang="en-US" sz="2200" b="1" dirty="0">
                <a:latin typeface="Times New Roman" panose="02020603050405020304" pitchFamily="18" charset="0"/>
                <a:cs typeface="Times New Roman" panose="02020603050405020304" pitchFamily="18" charset="0"/>
              </a:rPr>
              <a:t> ý </a:t>
            </a:r>
            <a:r>
              <a:rPr lang="en-US" sz="2200" b="1" dirty="0" err="1">
                <a:latin typeface="Times New Roman" panose="02020603050405020304" pitchFamily="18" charset="0"/>
                <a:cs typeface="Times New Roman" panose="02020603050405020304" pitchFamily="18" charset="0"/>
              </a:rPr>
              <a:t>chí</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lên</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đường</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để</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giải</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phóng</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cho</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quê</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hương</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dân</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tộc</a:t>
            </a:r>
            <a:r>
              <a:rPr lang="en-US" sz="2200" b="1" dirty="0">
                <a:latin typeface="Times New Roman" panose="02020603050405020304" pitchFamily="18" charset="0"/>
                <a:cs typeface="Times New Roman" panose="02020603050405020304" pitchFamily="18" charset="0"/>
              </a:rPr>
              <a:t>.</a:t>
            </a:r>
          </a:p>
          <a:p>
            <a:pPr marL="800100" lvl="1" indent="-342900">
              <a:buFont typeface="Wingdings" panose="05000000000000000000" pitchFamily="2" charset="2"/>
              <a:buChar char="ü"/>
            </a:pPr>
            <a:r>
              <a:rPr lang="en-US" sz="2200" b="1" i="1" dirty="0" err="1">
                <a:latin typeface="Times New Roman" panose="02020603050405020304" pitchFamily="18" charset="0"/>
                <a:cs typeface="Times New Roman" panose="02020603050405020304" pitchFamily="18" charset="0"/>
              </a:rPr>
              <a:t>Ruộng</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nương</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căn</a:t>
            </a:r>
            <a:r>
              <a:rPr lang="en-US" sz="2200" b="1" i="1" dirty="0">
                <a:latin typeface="Times New Roman" panose="02020603050405020304" pitchFamily="18" charset="0"/>
                <a:cs typeface="Times New Roman" panose="02020603050405020304" pitchFamily="18" charset="0"/>
              </a:rPr>
              <a:t> </a:t>
            </a:r>
            <a:r>
              <a:rPr lang="en-US" sz="2200" b="1" i="1" dirty="0" err="1">
                <a:latin typeface="Times New Roman" panose="02020603050405020304" pitchFamily="18" charset="0"/>
                <a:cs typeface="Times New Roman" panose="02020603050405020304" pitchFamily="18" charset="0"/>
              </a:rPr>
              <a:t>nhà</a:t>
            </a:r>
            <a:r>
              <a:rPr lang="en-US" sz="2200" b="1" i="1"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những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tài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sản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qúy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giá</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nhất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gần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gũi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gắn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bó</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vậy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sẵn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sàng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bỏ</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lại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nơi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hậu</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phương</a:t>
            </a:r>
            <a:r>
              <a:rPr lang="en-US" sz="2200" dirty="0">
                <a:latin typeface="Times New Roman" panose="02020603050405020304" pitchFamily="18" charset="0"/>
                <a:cs typeface="Times New Roman" panose="02020603050405020304" pitchFamily="18" charset="0"/>
              </a:rPr>
              <a:t>, hi </a:t>
            </a:r>
            <a:r>
              <a:rPr lang="en-US" sz="2200" dirty="0" err="1">
                <a:latin typeface="Times New Roman" panose="02020603050405020304" pitchFamily="18" charset="0"/>
                <a:cs typeface="Times New Roman" panose="02020603050405020304" pitchFamily="18" charset="0"/>
              </a:rPr>
              <a:t>sinh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hạnh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phúc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riêng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tư</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vì</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lợi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ích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chung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vì</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lập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tự</a:t>
            </a:r>
            <a:r>
              <a:rPr lang="en-US" sz="2200" dirty="0">
                <a:latin typeface="Times New Roman" panose="02020603050405020304" pitchFamily="18" charset="0"/>
                <a:cs typeface="Times New Roman" panose="02020603050405020304" pitchFamily="18" charset="0"/>
              </a:rPr>
              <a:t> do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dân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tộc</a:t>
            </a:r>
            <a:r>
              <a:rPr lang="en-US" sz="2200" dirty="0">
                <a:latin typeface="Times New Roman" panose="02020603050405020304" pitchFamily="18" charset="0"/>
                <a:cs typeface="Times New Roman" panose="02020603050405020304" pitchFamily="18" charset="0"/>
              </a:rPr>
              <a:t>.</a:t>
            </a:r>
          </a:p>
          <a:p>
            <a:pPr marL="800100" lvl="1" indent="-342900">
              <a:buFont typeface="Wingdings" panose="05000000000000000000" pitchFamily="2" charset="2"/>
              <a:buChar char="ü"/>
            </a:pPr>
            <a:r>
              <a:rPr lang="en-US" sz="2200" dirty="0">
                <a:latin typeface="Times New Roman" panose="02020603050405020304" pitchFamily="18" charset="0"/>
                <a:cs typeface="Times New Roman" panose="02020603050405020304" pitchFamily="18" charset="0"/>
              </a:rPr>
              <a:t> </a:t>
            </a:r>
            <a:r>
              <a:rPr lang="en-US" sz="2200" b="1" u="sng" dirty="0" err="1">
                <a:latin typeface="Times New Roman" panose="02020603050405020304" pitchFamily="18" charset="0"/>
                <a:cs typeface="Times New Roman" panose="02020603050405020304" pitchFamily="18" charset="0"/>
              </a:rPr>
              <a:t>Từ</a:t>
            </a:r>
            <a:r>
              <a:rPr lang="en-US" sz="2200" b="1" u="sng" dirty="0">
                <a:latin typeface="Times New Roman" panose="02020603050405020304" pitchFamily="18" charset="0"/>
                <a:cs typeface="Times New Roman" panose="02020603050405020304" pitchFamily="18" charset="0"/>
              </a:rPr>
              <a:t> “</a:t>
            </a:r>
            <a:r>
              <a:rPr lang="en-US" sz="2200" b="1" u="sng" dirty="0" err="1">
                <a:latin typeface="Times New Roman" panose="02020603050405020304" pitchFamily="18" charset="0"/>
                <a:cs typeface="Times New Roman" panose="02020603050405020304" pitchFamily="18" charset="0"/>
              </a:rPr>
              <a:t>mặc</a:t>
            </a:r>
            <a:r>
              <a:rPr lang="en-US" sz="2200" b="1" u="sng" dirty="0">
                <a:latin typeface="Times New Roman" panose="02020603050405020304" pitchFamily="18" charset="0"/>
                <a:cs typeface="Times New Roman" panose="02020603050405020304" pitchFamily="18" charset="0"/>
              </a:rPr>
              <a:t> </a:t>
            </a:r>
            <a:r>
              <a:rPr lang="en-US" sz="2200" b="1" u="sng" dirty="0" err="1">
                <a:latin typeface="Times New Roman" panose="02020603050405020304" pitchFamily="18" charset="0"/>
                <a:cs typeface="Times New Roman" panose="02020603050405020304" pitchFamily="18" charset="0"/>
              </a:rPr>
              <a:t>kệ</a:t>
            </a:r>
            <a:r>
              <a:rPr lang="en-US" sz="2200" b="1" u="sng" dirty="0">
                <a:latin typeface="Times New Roman" panose="02020603050405020304" pitchFamily="18" charset="0"/>
                <a:cs typeface="Times New Roman" panose="02020603050405020304" pitchFamily="18" charset="0"/>
              </a:rPr>
              <a:t>”</a:t>
            </a:r>
            <a:r>
              <a:rPr lang="en-US" sz="2200" b="1"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cho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thấy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thái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độ</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dứt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khoát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người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lính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Họ</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dứt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áo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ra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đến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những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phương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trời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xa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lạ</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vào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nơi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khói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lửa</a:t>
            </a:r>
            <a:r>
              <a:rPr lang="en-US" sz="2200" dirty="0">
                <a:latin typeface="Times New Roman" panose="02020603050405020304" pitchFamily="18" charset="0"/>
                <a:cs typeface="Times New Roman" panose="02020603050405020304" pitchFamily="18" charset="0"/>
              </a:rPr>
              <a:t>, sung </a:t>
            </a:r>
            <a:r>
              <a:rPr lang="en-US" sz="2200" dirty="0" err="1">
                <a:latin typeface="Times New Roman" panose="02020603050405020304" pitchFamily="18" charset="0"/>
                <a:cs typeface="Times New Roman" panose="02020603050405020304" pitchFamily="18" charset="0"/>
              </a:rPr>
              <a:t>đạn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nguy</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hiểm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xuất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phát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từ</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những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tình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cảm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lớn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lao</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những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quyết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tâm</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mãnh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liệt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ra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vì</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nghĩa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lớn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Mặt</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khác</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từ</a:t>
            </a:r>
            <a:r>
              <a:rPr lang="en-US" sz="2200"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mặc</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kệ</a:t>
            </a:r>
            <a:r>
              <a:rPr lang="en-US" sz="2200" b="1"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có</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phần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gợi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ra</a:t>
            </a:r>
            <a:r>
              <a:rPr lang="en-US" sz="2200"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chất</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vui</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tếu</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táo</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hóm</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hỉnh</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tinh</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thần</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lạc</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quan</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của</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những</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người</a:t>
            </a:r>
            <a:r>
              <a:rPr lang="en-US" sz="2200" i="1" dirty="0">
                <a:latin typeface="Times New Roman" panose="02020603050405020304" pitchFamily="18" charset="0"/>
                <a:cs typeface="Times New Roman" panose="02020603050405020304" pitchFamily="18" charset="0"/>
              </a:rPr>
              <a:t> </a:t>
            </a:r>
            <a:r>
              <a:rPr lang="en-US" sz="2200" i="1" dirty="0" err="1">
                <a:latin typeface="Times New Roman" panose="02020603050405020304" pitchFamily="18" charset="0"/>
                <a:cs typeface="Times New Roman" panose="02020603050405020304" pitchFamily="18" charset="0"/>
              </a:rPr>
              <a:t>lính</a:t>
            </a:r>
            <a:endParaRPr lang="en-US" sz="2200" dirty="0"/>
          </a:p>
        </p:txBody>
      </p:sp>
    </p:spTree>
    <p:extLst>
      <p:ext uri="{BB962C8B-B14F-4D97-AF65-F5344CB8AC3E}">
        <p14:creationId xmlns:p14="http://schemas.microsoft.com/office/powerpoint/2010/main" val="4148413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par>
                                <p:cTn id="11" presetID="16" presetClass="entr" presetSubtype="21"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par>
                                <p:cTn id="14" presetID="16" presetClass="entr" presetSubtype="21"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barn(inVertical)">
                                      <p:cBhvr>
                                        <p:cTn id="16" dur="500"/>
                                        <p:tgtEl>
                                          <p:spTgt spid="10"/>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barn(inVertical)">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wipe(down)">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p:bldP spid="1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335360" y="188640"/>
            <a:ext cx="3577578"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solidFill>
                  <a:schemeClr val="bg1"/>
                </a:solidFill>
              </a:rPr>
              <a:t>II. TÌM HIỂU VĂN BẢN</a:t>
            </a:r>
            <a:endParaRPr lang="en-US" sz="2800" b="1" dirty="0">
              <a:solidFill>
                <a:schemeClr val="bg1"/>
              </a:solidFill>
            </a:endParaRPr>
          </a:p>
        </p:txBody>
      </p:sp>
      <p:sp>
        <p:nvSpPr>
          <p:cNvPr id="5" name="TextBox 4"/>
          <p:cNvSpPr txBox="1"/>
          <p:nvPr/>
        </p:nvSpPr>
        <p:spPr>
          <a:xfrm>
            <a:off x="407368" y="836712"/>
            <a:ext cx="10657184"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just">
              <a:spcAft>
                <a:spcPts val="0"/>
              </a:spcAft>
            </a:pP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2.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cao</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đẹp</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chí</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đội</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(10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ti</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1056790" y="1484784"/>
            <a:ext cx="10007762" cy="523220"/>
          </a:xfrm>
          <a:prstGeom prst="rect">
            <a:avLst/>
          </a:prstGeom>
          <a:ln w="38100">
            <a:solidFill>
              <a:schemeClr val="accent1"/>
            </a:solidFill>
          </a:ln>
        </p:spPr>
        <p:txBody>
          <a:bodyPr wrap="square">
            <a:spAutoFit/>
          </a:bodyPr>
          <a:lstStyle/>
          <a:p>
            <a:pPr marL="342900" lvl="0" indent="-342900" algn="just">
              <a:spcAft>
                <a:spcPts val="0"/>
              </a:spcAft>
              <a:buFont typeface="+mj-lt"/>
              <a:buAutoNum type="alphaLcPeriod"/>
              <a:tabLst>
                <a:tab pos="457200" algn="l"/>
              </a:tabLst>
            </a:pPr>
            <a:r>
              <a:rPr lang="en-US" sz="2800" b="1" u="sng" dirty="0" err="1">
                <a:solidFill>
                  <a:schemeClr val="bg1"/>
                </a:solidFill>
                <a:latin typeface="Times New Roman" panose="02020603050405020304" pitchFamily="18" charset="0"/>
                <a:ea typeface="Times New Roman" panose="02020603050405020304" pitchFamily="18" charset="0"/>
              </a:rPr>
              <a:t>Biểu</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hiện</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thứ</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nhất</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Họ</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thấu</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hiểu</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tâm</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tư</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nỗi</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lòng</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của</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nhau</a:t>
            </a:r>
            <a:r>
              <a:rPr lang="en-US" sz="2800" b="1" u="sng" dirty="0" smtClean="0">
                <a:solidFill>
                  <a:schemeClr val="bg1"/>
                </a:solidFill>
                <a:latin typeface="Times New Roman" panose="02020603050405020304" pitchFamily="18" charset="0"/>
                <a:ea typeface="Times New Roman" panose="02020603050405020304" pitchFamily="18" charset="0"/>
              </a:rPr>
              <a:t>.</a:t>
            </a:r>
            <a:endParaRPr lang="en-US" sz="2800" b="1" u="sng" dirty="0">
              <a:solidFill>
                <a:schemeClr val="bg1"/>
              </a:solidFill>
              <a:latin typeface="Times New Roman" panose="02020603050405020304" pitchFamily="18" charset="0"/>
              <a:ea typeface="Times New Roman" panose="02020603050405020304" pitchFamily="18" charset="0"/>
            </a:endParaRPr>
          </a:p>
        </p:txBody>
      </p:sp>
      <p:cxnSp>
        <p:nvCxnSpPr>
          <p:cNvPr id="7" name="Straight Connector 6"/>
          <p:cNvCxnSpPr/>
          <p:nvPr/>
        </p:nvCxnSpPr>
        <p:spPr>
          <a:xfrm>
            <a:off x="752491" y="1916832"/>
            <a:ext cx="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52491" y="2204864"/>
            <a:ext cx="387006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351584" y="2132856"/>
            <a:ext cx="6120680" cy="1107996"/>
          </a:xfrm>
          <a:prstGeom prst="rect">
            <a:avLst/>
          </a:prstGeom>
        </p:spPr>
        <p:txBody>
          <a:bodyPr wrap="square">
            <a:spAutoFit/>
          </a:bodyPr>
          <a:lstStyle/>
          <a:p>
            <a:pPr algn="ctr">
              <a:spcAft>
                <a:spcPts val="0"/>
              </a:spcAft>
            </a:pPr>
            <a:r>
              <a:rPr lang="en-US" sz="2200" b="1" i="1" dirty="0" smtClean="0">
                <a:solidFill>
                  <a:schemeClr val="bg1"/>
                </a:solidFill>
                <a:latin typeface="Times New Roman" panose="02020603050405020304" pitchFamily="18" charset="0"/>
                <a:ea typeface="Times New Roman" panose="02020603050405020304" pitchFamily="18" charset="0"/>
              </a:rPr>
              <a:t>“</a:t>
            </a:r>
            <a:r>
              <a:rPr lang="en-US" sz="2200" b="1" i="1" dirty="0" err="1" smtClean="0">
                <a:solidFill>
                  <a:schemeClr val="bg1"/>
                </a:solidFill>
                <a:latin typeface="Times New Roman" panose="02020603050405020304" pitchFamily="18" charset="0"/>
                <a:ea typeface="Times New Roman" panose="02020603050405020304" pitchFamily="18" charset="0"/>
              </a:rPr>
              <a:t>Ruộng</a:t>
            </a:r>
            <a:r>
              <a:rPr lang="en-US" sz="2200" b="1" i="1" dirty="0" smtClean="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nương</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anh</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gửi</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bạn</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thân</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cày</a:t>
            </a:r>
            <a:endParaRPr lang="en-US" sz="2200" b="1" i="1" dirty="0">
              <a:solidFill>
                <a:schemeClr val="bg1"/>
              </a:solidFill>
              <a:latin typeface="Times New Roman" panose="02020603050405020304" pitchFamily="18" charset="0"/>
              <a:ea typeface="Times New Roman" panose="02020603050405020304" pitchFamily="18" charset="0"/>
            </a:endParaRPr>
          </a:p>
          <a:p>
            <a:pPr algn="ctr">
              <a:spcAft>
                <a:spcPts val="0"/>
              </a:spcAft>
            </a:pPr>
            <a:r>
              <a:rPr lang="en-US" sz="2200" b="1" i="1" dirty="0" err="1">
                <a:solidFill>
                  <a:schemeClr val="bg1"/>
                </a:solidFill>
                <a:latin typeface="Times New Roman" panose="02020603050405020304" pitchFamily="18" charset="0"/>
                <a:ea typeface="Times New Roman" panose="02020603050405020304" pitchFamily="18" charset="0"/>
              </a:rPr>
              <a:t>Gian</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nhà</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không</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mặc</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kệ</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gió</a:t>
            </a:r>
            <a:r>
              <a:rPr lang="en-US" sz="2200" b="1" i="1" dirty="0">
                <a:solidFill>
                  <a:schemeClr val="bg1"/>
                </a:solidFill>
                <a:latin typeface="Times New Roman" panose="02020603050405020304" pitchFamily="18" charset="0"/>
                <a:ea typeface="Times New Roman" panose="02020603050405020304" pitchFamily="18" charset="0"/>
              </a:rPr>
              <a:t> lung lay</a:t>
            </a:r>
          </a:p>
          <a:p>
            <a:pPr algn="ctr">
              <a:spcAft>
                <a:spcPts val="0"/>
              </a:spcAft>
            </a:pPr>
            <a:r>
              <a:rPr lang="en-US" sz="2200" b="1" i="1" dirty="0" smtClean="0">
                <a:solidFill>
                  <a:schemeClr val="bg1"/>
                </a:solidFill>
                <a:latin typeface="Times New Roman" panose="02020603050405020304" pitchFamily="18" charset="0"/>
                <a:ea typeface="Times New Roman" panose="02020603050405020304" pitchFamily="18" charset="0"/>
              </a:rPr>
              <a:t>    </a:t>
            </a:r>
            <a:r>
              <a:rPr lang="en-US" sz="2200" b="1" i="1" dirty="0" err="1" smtClean="0">
                <a:solidFill>
                  <a:schemeClr val="bg1"/>
                </a:solidFill>
                <a:latin typeface="Times New Roman" panose="02020603050405020304" pitchFamily="18" charset="0"/>
                <a:ea typeface="Times New Roman" panose="02020603050405020304" pitchFamily="18" charset="0"/>
              </a:rPr>
              <a:t>Giếng</a:t>
            </a:r>
            <a:r>
              <a:rPr lang="en-US" sz="2200" b="1" i="1" dirty="0" smtClean="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nước</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gốc</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đa</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nhớ</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người</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a:solidFill>
                  <a:schemeClr val="bg1"/>
                </a:solidFill>
                <a:latin typeface="Times New Roman" panose="02020603050405020304" pitchFamily="18" charset="0"/>
                <a:ea typeface="Times New Roman" panose="02020603050405020304" pitchFamily="18" charset="0"/>
              </a:rPr>
              <a:t>ra</a:t>
            </a:r>
            <a:r>
              <a:rPr lang="en-US" sz="2200" b="1" i="1" dirty="0">
                <a:solidFill>
                  <a:schemeClr val="bg1"/>
                </a:solidFill>
                <a:latin typeface="Times New Roman" panose="02020603050405020304" pitchFamily="18" charset="0"/>
                <a:ea typeface="Times New Roman" panose="02020603050405020304" pitchFamily="18" charset="0"/>
              </a:rPr>
              <a:t> </a:t>
            </a:r>
            <a:r>
              <a:rPr lang="en-US" sz="2200" b="1" i="1" dirty="0" err="1" smtClean="0">
                <a:solidFill>
                  <a:schemeClr val="bg1"/>
                </a:solidFill>
                <a:latin typeface="Times New Roman" panose="02020603050405020304" pitchFamily="18" charset="0"/>
                <a:ea typeface="Times New Roman" panose="02020603050405020304" pitchFamily="18" charset="0"/>
              </a:rPr>
              <a:t>lính</a:t>
            </a:r>
            <a:r>
              <a:rPr lang="en-US" sz="2200" b="1" i="1" dirty="0" smtClean="0">
                <a:solidFill>
                  <a:schemeClr val="bg1"/>
                </a:solidFill>
                <a:latin typeface="Times New Roman" panose="02020603050405020304" pitchFamily="18" charset="0"/>
                <a:ea typeface="Times New Roman" panose="02020603050405020304" pitchFamily="18" charset="0"/>
              </a:rPr>
              <a:t>”</a:t>
            </a:r>
            <a:endParaRPr lang="en-US" sz="2200" b="1" i="1" dirty="0">
              <a:solidFill>
                <a:schemeClr val="bg1"/>
              </a:solidFill>
              <a:latin typeface="Times New Roman" panose="02020603050405020304" pitchFamily="18" charset="0"/>
              <a:ea typeface="Times New Roman" panose="02020603050405020304" pitchFamily="18" charset="0"/>
            </a:endParaRPr>
          </a:p>
        </p:txBody>
      </p:sp>
      <p:sp>
        <p:nvSpPr>
          <p:cNvPr id="11" name="TextBox 10"/>
          <p:cNvSpPr txBox="1"/>
          <p:nvPr/>
        </p:nvSpPr>
        <p:spPr>
          <a:xfrm>
            <a:off x="407368" y="3284984"/>
            <a:ext cx="11521280" cy="32778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342900" indent="-342900">
              <a:buFontTx/>
              <a:buChar char="-"/>
            </a:pPr>
            <a:r>
              <a:rPr lang="en-US" sz="2300" b="1" dirty="0" smtClean="0">
                <a:latin typeface="Times New Roman" panose="02020603050405020304" pitchFamily="18" charset="0"/>
                <a:cs typeface="Times New Roman" panose="02020603050405020304" pitchFamily="18" charset="0"/>
              </a:rPr>
              <a:t>HỌ </a:t>
            </a:r>
            <a:r>
              <a:rPr lang="en-US" sz="2300" b="1" dirty="0" err="1" smtClean="0">
                <a:latin typeface="Times New Roman" panose="02020603050405020304" pitchFamily="18" charset="0"/>
                <a:cs typeface="Times New Roman" panose="02020603050405020304" pitchFamily="18" charset="0"/>
              </a:rPr>
              <a:t>thấu</a:t>
            </a:r>
            <a:r>
              <a:rPr lang="en-US" sz="2300" b="1" dirty="0" smtClean="0">
                <a:latin typeface="Times New Roman" panose="02020603050405020304" pitchFamily="18" charset="0"/>
                <a:cs typeface="Times New Roman" panose="02020603050405020304" pitchFamily="18" charset="0"/>
              </a:rPr>
              <a:t> </a:t>
            </a:r>
            <a:r>
              <a:rPr lang="en-US" sz="2300" b="1" dirty="0" err="1" smtClean="0">
                <a:latin typeface="Times New Roman" panose="02020603050405020304" pitchFamily="18" charset="0"/>
                <a:cs typeface="Times New Roman" panose="02020603050405020304" pitchFamily="18" charset="0"/>
              </a:rPr>
              <a:t>hiểu</a:t>
            </a:r>
            <a:r>
              <a:rPr lang="vi-VN" sz="2300" b="1" dirty="0" smtClean="0">
                <a:latin typeface="Times New Roman" panose="02020603050405020304" pitchFamily="18" charset="0"/>
                <a:cs typeface="Times New Roman" panose="02020603050405020304" pitchFamily="18" charset="0"/>
              </a:rPr>
              <a:t> </a:t>
            </a:r>
            <a:r>
              <a:rPr lang="vi-VN" sz="2300" b="1" dirty="0">
                <a:latin typeface="Times New Roman" panose="02020603050405020304" pitchFamily="18" charset="0"/>
                <a:cs typeface="Times New Roman" panose="02020603050405020304" pitchFamily="18" charset="0"/>
              </a:rPr>
              <a:t>thấu hiểu cả nỗi nhớ quê nhà luôn đau đáu, thường trực trong tâm hồn của nhau.</a:t>
            </a:r>
            <a:endParaRPr lang="en-US" sz="2300" b="1" dirty="0" smtClean="0">
              <a:latin typeface="Times New Roman" panose="02020603050405020304" pitchFamily="18" charset="0"/>
              <a:cs typeface="Times New Roman" panose="02020603050405020304" pitchFamily="18" charset="0"/>
            </a:endParaRPr>
          </a:p>
          <a:p>
            <a:pPr marL="800100" lvl="1" indent="-342900">
              <a:buFont typeface="Wingdings" panose="05000000000000000000" pitchFamily="2" charset="2"/>
              <a:buChar char="ü"/>
            </a:pPr>
            <a:r>
              <a:rPr lang="en-US" sz="2300" dirty="0" err="1" smtClean="0">
                <a:latin typeface="Times New Roman" panose="02020603050405020304" pitchFamily="18" charset="0"/>
                <a:cs typeface="Times New Roman" panose="02020603050405020304" pitchFamily="18" charset="0"/>
              </a:rPr>
              <a:t>Họ</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ra</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đi</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để</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lại</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một</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trời</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thương</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nhớ</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nhớ</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nhà</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nhớ</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quê</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nhớ</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người</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thân</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Những</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người</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lính</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đã</a:t>
            </a:r>
            <a:r>
              <a:rPr lang="en-US" sz="2300" dirty="0" smtClean="0">
                <a:latin typeface="Times New Roman" panose="02020603050405020304" pitchFamily="18" charset="0"/>
                <a:cs typeface="Times New Roman" panose="02020603050405020304" pitchFamily="18" charset="0"/>
              </a:rPr>
              <a:t> dung </a:t>
            </a:r>
            <a:r>
              <a:rPr lang="en-US" sz="2300" dirty="0" err="1" smtClean="0">
                <a:latin typeface="Times New Roman" panose="02020603050405020304" pitchFamily="18" charset="0"/>
                <a:cs typeface="Times New Roman" panose="02020603050405020304" pitchFamily="18" charset="0"/>
              </a:rPr>
              <a:t>lí</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trí</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để</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chế</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ngự</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cảm</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xúc</a:t>
            </a:r>
            <a:r>
              <a:rPr lang="en-US" sz="2300" dirty="0">
                <a:latin typeface="Times New Roman" panose="02020603050405020304" pitchFamily="18" charset="0"/>
                <a:cs typeface="Times New Roman" panose="02020603050405020304" pitchFamily="18" charset="0"/>
              </a:rPr>
              <a:t>.</a:t>
            </a:r>
            <a:endParaRPr lang="en-US" sz="2300" dirty="0" smtClean="0">
              <a:latin typeface="Times New Roman" panose="02020603050405020304" pitchFamily="18" charset="0"/>
              <a:cs typeface="Times New Roman" panose="02020603050405020304" pitchFamily="18" charset="0"/>
            </a:endParaRPr>
          </a:p>
          <a:p>
            <a:pPr marL="800100" lvl="1" indent="-342900">
              <a:buFont typeface="Wingdings" panose="05000000000000000000" pitchFamily="2" charset="2"/>
              <a:buChar char="ü"/>
            </a:pPr>
            <a:r>
              <a:rPr lang="vi-VN" sz="2300" dirty="0" smtClean="0">
                <a:latin typeface="Times New Roman" panose="02020603050405020304" pitchFamily="18" charset="0"/>
                <a:cs typeface="Times New Roman" panose="02020603050405020304" pitchFamily="18" charset="0"/>
              </a:rPr>
              <a:t>Hình </a:t>
            </a:r>
            <a:r>
              <a:rPr lang="vi-VN" sz="2300" dirty="0">
                <a:latin typeface="Times New Roman" panose="02020603050405020304" pitchFamily="18" charset="0"/>
                <a:cs typeface="Times New Roman" panose="02020603050405020304" pitchFamily="18" charset="0"/>
              </a:rPr>
              <a:t>ảnh “</a:t>
            </a:r>
            <a:r>
              <a:rPr lang="vi-VN" sz="2300" b="1" dirty="0" smtClean="0">
                <a:latin typeface="Times New Roman" panose="02020603050405020304" pitchFamily="18" charset="0"/>
                <a:cs typeface="Times New Roman" panose="02020603050405020304" pitchFamily="18" charset="0"/>
              </a:rPr>
              <a:t>giếng nước gốc đa</a:t>
            </a:r>
            <a:r>
              <a:rPr lang="vi-VN" sz="2300" dirty="0" smtClean="0">
                <a:latin typeface="Times New Roman" panose="02020603050405020304" pitchFamily="18" charset="0"/>
                <a:cs typeface="Times New Roman" panose="02020603050405020304" pitchFamily="18" charset="0"/>
              </a:rPr>
              <a:t>”</a:t>
            </a:r>
            <a:r>
              <a:rPr lang="en-US" sz="2300" dirty="0" smtClean="0">
                <a:latin typeface="Times New Roman" panose="02020603050405020304" pitchFamily="18" charset="0"/>
                <a:cs typeface="Times New Roman" panose="02020603050405020304" pitchFamily="18" charset="0"/>
              </a:rPr>
              <a:t>: </a:t>
            </a:r>
            <a:r>
              <a:rPr lang="vi-VN" sz="2300" dirty="0">
                <a:latin typeface="Times New Roman" panose="02020603050405020304" pitchFamily="18" charset="0"/>
                <a:cs typeface="Times New Roman" panose="02020603050405020304" pitchFamily="18" charset="0"/>
              </a:rPr>
              <a:t>là một hình ảnh rất giàu sức gợi, đây vừa là nhân hóa, lại vừa là hoán dụ biểu trưng cho quê hương, người thân nơi hậu phương luôn luôn dõi theo và nhớ nhung </a:t>
            </a:r>
            <a:r>
              <a:rPr lang="vi-VN" sz="2300" dirty="0" smtClean="0">
                <a:latin typeface="Times New Roman" panose="02020603050405020304" pitchFamily="18" charset="0"/>
                <a:cs typeface="Times New Roman" panose="02020603050405020304" pitchFamily="18" charset="0"/>
              </a:rPr>
              <a:t>người lính da diết. </a:t>
            </a:r>
            <a:endParaRPr lang="en-US" sz="2300" dirty="0" smtClean="0">
              <a:latin typeface="Times New Roman" panose="02020603050405020304" pitchFamily="18" charset="0"/>
              <a:cs typeface="Times New Roman" panose="02020603050405020304" pitchFamily="18" charset="0"/>
            </a:endParaRPr>
          </a:p>
          <a:p>
            <a:pPr lvl="1"/>
            <a:r>
              <a:rPr lang="en-US" sz="2300"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Hình</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tượng</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người</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lính</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thời</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kì</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đầu</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của</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cuộc</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kháng</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chiến</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chống</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Pháp</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đã</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hiện</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lên</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tràn</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đầy</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khí</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thế</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và</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ý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chí</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kiên</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cường</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quyết</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ra</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đi</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để</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bảo</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vệ</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độc</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lập</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tự</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do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của</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tổ</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quốc</a:t>
            </a:r>
            <a:r>
              <a:rPr lang="en-US" sz="2300" b="1" i="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a:t>
            </a:r>
            <a:endParaRPr lang="en-US" sz="2300" b="1" i="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9125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335360" y="188640"/>
            <a:ext cx="3577578"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solidFill>
                  <a:schemeClr val="bg1"/>
                </a:solidFill>
              </a:rPr>
              <a:t>II. TÌM HIỂU VĂN BẢN</a:t>
            </a:r>
            <a:endParaRPr lang="en-US" sz="2800" b="1" dirty="0">
              <a:solidFill>
                <a:schemeClr val="bg1"/>
              </a:solidFill>
            </a:endParaRPr>
          </a:p>
        </p:txBody>
      </p:sp>
      <p:sp>
        <p:nvSpPr>
          <p:cNvPr id="5" name="TextBox 4"/>
          <p:cNvSpPr txBox="1"/>
          <p:nvPr/>
        </p:nvSpPr>
        <p:spPr>
          <a:xfrm>
            <a:off x="407368" y="836712"/>
            <a:ext cx="10657184"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just">
              <a:spcAft>
                <a:spcPts val="0"/>
              </a:spcAft>
            </a:pP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2.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cao</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đẹp</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chí</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đội</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(10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ti</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983432" y="1556792"/>
            <a:ext cx="10799850" cy="523220"/>
          </a:xfrm>
          <a:prstGeom prst="rect">
            <a:avLst/>
          </a:prstGeom>
          <a:ln w="38100">
            <a:solidFill>
              <a:schemeClr val="accent1"/>
            </a:solidFill>
          </a:ln>
        </p:spPr>
        <p:txBody>
          <a:bodyPr wrap="square">
            <a:spAutoFit/>
          </a:bodyPr>
          <a:lstStyle/>
          <a:p>
            <a:pPr lvl="0" algn="just">
              <a:spcAft>
                <a:spcPts val="0"/>
              </a:spcAft>
              <a:tabLst>
                <a:tab pos="457200" algn="l"/>
              </a:tabLst>
            </a:pPr>
            <a:r>
              <a:rPr lang="en-US" sz="2800" b="1" u="sng" dirty="0" smtClean="0">
                <a:solidFill>
                  <a:schemeClr val="bg1"/>
                </a:solidFill>
                <a:latin typeface="Times New Roman" panose="02020603050405020304" pitchFamily="18" charset="0"/>
                <a:ea typeface="Times New Roman" panose="02020603050405020304" pitchFamily="18" charset="0"/>
              </a:rPr>
              <a:t>b. </a:t>
            </a:r>
            <a:r>
              <a:rPr lang="en-US" sz="2800" b="1" u="sng" dirty="0" err="1" smtClean="0">
                <a:solidFill>
                  <a:schemeClr val="bg1"/>
                </a:solidFill>
                <a:latin typeface="Times New Roman" panose="02020603050405020304" pitchFamily="18" charset="0"/>
                <a:ea typeface="Times New Roman" panose="02020603050405020304" pitchFamily="18" charset="0"/>
              </a:rPr>
              <a:t>Biểu</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hiện</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thứ</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hai</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Họ</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đồng</a:t>
            </a:r>
            <a:r>
              <a:rPr lang="en-US" sz="2800" b="1" u="sng" dirty="0" smtClean="0">
                <a:solidFill>
                  <a:schemeClr val="bg1"/>
                </a:solidFill>
                <a:latin typeface="Times New Roman" panose="02020603050405020304" pitchFamily="18" charset="0"/>
                <a:ea typeface="Times New Roman" panose="02020603050405020304" pitchFamily="18" charset="0"/>
              </a:rPr>
              <a:t> cam </a:t>
            </a:r>
            <a:r>
              <a:rPr lang="en-US" sz="2800" b="1" u="sng" dirty="0" err="1" smtClean="0">
                <a:solidFill>
                  <a:schemeClr val="bg1"/>
                </a:solidFill>
                <a:latin typeface="Times New Roman" panose="02020603050405020304" pitchFamily="18" charset="0"/>
                <a:ea typeface="Times New Roman" panose="02020603050405020304" pitchFamily="18" charset="0"/>
              </a:rPr>
              <a:t>cộng</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khổ</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trong</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cuộc</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đời</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quân</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ngũ</a:t>
            </a:r>
            <a:r>
              <a:rPr lang="en-US" sz="2800" b="1" u="sng" dirty="0" smtClean="0">
                <a:solidFill>
                  <a:schemeClr val="bg1"/>
                </a:solidFill>
                <a:latin typeface="Times New Roman" panose="02020603050405020304" pitchFamily="18" charset="0"/>
                <a:ea typeface="Times New Roman" panose="02020603050405020304" pitchFamily="18" charset="0"/>
              </a:rPr>
              <a:t>.</a:t>
            </a:r>
            <a:endParaRPr lang="en-US" sz="2800" b="1" u="sng" dirty="0">
              <a:solidFill>
                <a:schemeClr val="bg1"/>
              </a:solidFill>
              <a:latin typeface="Times New Roman" panose="02020603050405020304" pitchFamily="18" charset="0"/>
              <a:ea typeface="Times New Roman" panose="02020603050405020304" pitchFamily="18" charset="0"/>
            </a:endParaRPr>
          </a:p>
        </p:txBody>
      </p:sp>
      <p:cxnSp>
        <p:nvCxnSpPr>
          <p:cNvPr id="7" name="Straight Connector 6"/>
          <p:cNvCxnSpPr/>
          <p:nvPr/>
        </p:nvCxnSpPr>
        <p:spPr>
          <a:xfrm>
            <a:off x="752491" y="1916832"/>
            <a:ext cx="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52491" y="2204864"/>
            <a:ext cx="387006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983432" y="2276872"/>
            <a:ext cx="10799850" cy="769441"/>
          </a:xfrm>
          <a:prstGeom prst="rect">
            <a:avLst/>
          </a:prstGeom>
        </p:spPr>
        <p:txBody>
          <a:bodyPr wrap="square">
            <a:spAutoFit/>
          </a:bodyPr>
          <a:lstStyle/>
          <a:p>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Chính</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Hữu</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là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người</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trực</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tiếp</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tham</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gia</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chiến</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dịch</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việt</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Bắc</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Thu-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Đông</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năm</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1947.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Hơn</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ai</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khác</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ông</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thấu</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hiểu</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những</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thiếu</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thốn</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va</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gian</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khô</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của</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cuộc</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đời</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người</a:t>
            </a:r>
            <a:r>
              <a:rPr lang="en-US" sz="2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lính</a:t>
            </a:r>
            <a:endParaRPr lang="en-US" sz="2200" dirty="0">
              <a:solidFill>
                <a:schemeClr val="bg1"/>
              </a:solidFill>
            </a:endParaRPr>
          </a:p>
        </p:txBody>
      </p:sp>
      <p:sp>
        <p:nvSpPr>
          <p:cNvPr id="10" name="Rectangle 9"/>
          <p:cNvSpPr/>
          <p:nvPr/>
        </p:nvSpPr>
        <p:spPr>
          <a:xfrm>
            <a:off x="7464152" y="3429000"/>
            <a:ext cx="6096000" cy="2677656"/>
          </a:xfrm>
          <a:prstGeom prst="rect">
            <a:avLst/>
          </a:prstGeom>
        </p:spPr>
        <p:txBody>
          <a:bodyPr>
            <a:spAutoFit/>
          </a:bodyPr>
          <a:lstStyle/>
          <a:p>
            <a:pPr algn="just">
              <a:spcAft>
                <a:spcPts val="0"/>
              </a:spcAft>
            </a:pPr>
            <a:r>
              <a:rPr lang="en-US" sz="2400" b="1" i="1" dirty="0" smtClean="0">
                <a:solidFill>
                  <a:schemeClr val="bg1"/>
                </a:solidFill>
                <a:latin typeface="Times New Roman" panose="02020603050405020304" pitchFamily="18" charset="0"/>
                <a:ea typeface="Times New Roman" panose="02020603050405020304" pitchFamily="18" charset="0"/>
              </a:rPr>
              <a:t>“</a:t>
            </a:r>
            <a:r>
              <a:rPr lang="en-US" sz="2400" b="1" i="1" dirty="0" err="1" smtClean="0">
                <a:solidFill>
                  <a:schemeClr val="bg1"/>
                </a:solidFill>
                <a:latin typeface="Times New Roman" panose="02020603050405020304" pitchFamily="18" charset="0"/>
                <a:ea typeface="Times New Roman" panose="02020603050405020304" pitchFamily="18" charset="0"/>
              </a:rPr>
              <a:t>Anh</a:t>
            </a:r>
            <a:r>
              <a:rPr lang="en-US" sz="2400" b="1" i="1" dirty="0" smtClean="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với</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tôi</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biết</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từng</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cơn</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ớn</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lạnh</a:t>
            </a:r>
            <a:endParaRPr lang="en-US" sz="2400" b="1" i="1" dirty="0">
              <a:solidFill>
                <a:schemeClr val="bg1"/>
              </a:solidFill>
              <a:latin typeface="Times New Roman" panose="02020603050405020304" pitchFamily="18" charset="0"/>
              <a:ea typeface="Times New Roman" panose="02020603050405020304" pitchFamily="18" charset="0"/>
            </a:endParaRPr>
          </a:p>
          <a:p>
            <a:pPr algn="just">
              <a:spcAft>
                <a:spcPts val="0"/>
              </a:spcAft>
            </a:pP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Sốt</a:t>
            </a:r>
            <a:r>
              <a:rPr lang="en-US" sz="2400" b="1" i="1" dirty="0">
                <a:solidFill>
                  <a:schemeClr val="bg1"/>
                </a:solidFill>
                <a:latin typeface="Times New Roman" panose="02020603050405020304" pitchFamily="18" charset="0"/>
                <a:ea typeface="Times New Roman" panose="02020603050405020304" pitchFamily="18" charset="0"/>
              </a:rPr>
              <a:t> run </a:t>
            </a:r>
            <a:r>
              <a:rPr lang="en-US" sz="2400" b="1" i="1" dirty="0" err="1">
                <a:solidFill>
                  <a:schemeClr val="bg1"/>
                </a:solidFill>
                <a:latin typeface="Times New Roman" panose="02020603050405020304" pitchFamily="18" charset="0"/>
                <a:ea typeface="Times New Roman" panose="02020603050405020304" pitchFamily="18" charset="0"/>
              </a:rPr>
              <a:t>người</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vầng</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trán</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ướt</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mồ</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hôi</a:t>
            </a:r>
            <a:endParaRPr lang="en-US" sz="2400" b="1" i="1" dirty="0">
              <a:solidFill>
                <a:schemeClr val="bg1"/>
              </a:solidFill>
              <a:latin typeface="Times New Roman" panose="02020603050405020304" pitchFamily="18" charset="0"/>
              <a:ea typeface="Times New Roman" panose="02020603050405020304" pitchFamily="18" charset="0"/>
            </a:endParaRPr>
          </a:p>
          <a:p>
            <a:pPr algn="just">
              <a:spcAft>
                <a:spcPts val="0"/>
              </a:spcAft>
            </a:pPr>
            <a:r>
              <a:rPr lang="en-US" sz="2400" b="1" i="1" dirty="0" err="1">
                <a:solidFill>
                  <a:schemeClr val="bg1"/>
                </a:solidFill>
                <a:latin typeface="Times New Roman" panose="02020603050405020304" pitchFamily="18" charset="0"/>
                <a:ea typeface="Times New Roman" panose="02020603050405020304" pitchFamily="18" charset="0"/>
              </a:rPr>
              <a:t>Áo</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anh</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rách</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vai</a:t>
            </a:r>
            <a:endParaRPr lang="en-US" sz="2400" b="1" i="1" dirty="0">
              <a:solidFill>
                <a:schemeClr val="bg1"/>
              </a:solidFill>
              <a:latin typeface="Times New Roman" panose="02020603050405020304" pitchFamily="18" charset="0"/>
              <a:ea typeface="Times New Roman" panose="02020603050405020304" pitchFamily="18" charset="0"/>
            </a:endParaRPr>
          </a:p>
          <a:p>
            <a:pPr algn="just">
              <a:spcAft>
                <a:spcPts val="0"/>
              </a:spcAft>
            </a:pPr>
            <a:r>
              <a:rPr lang="en-US" sz="2400" b="1" i="1" dirty="0" err="1">
                <a:solidFill>
                  <a:schemeClr val="bg1"/>
                </a:solidFill>
                <a:latin typeface="Times New Roman" panose="02020603050405020304" pitchFamily="18" charset="0"/>
                <a:ea typeface="Times New Roman" panose="02020603050405020304" pitchFamily="18" charset="0"/>
              </a:rPr>
              <a:t>Quần</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tôi</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có</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vài</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mảnh</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vá</a:t>
            </a:r>
            <a:endParaRPr lang="en-US" sz="2400" b="1" i="1" dirty="0">
              <a:solidFill>
                <a:schemeClr val="bg1"/>
              </a:solidFill>
              <a:latin typeface="Times New Roman" panose="02020603050405020304" pitchFamily="18" charset="0"/>
              <a:ea typeface="Times New Roman" panose="02020603050405020304" pitchFamily="18" charset="0"/>
            </a:endParaRPr>
          </a:p>
          <a:p>
            <a:pPr algn="just">
              <a:spcAft>
                <a:spcPts val="0"/>
              </a:spcAft>
            </a:pPr>
            <a:r>
              <a:rPr lang="en-US" sz="2400" b="1" i="1" dirty="0" err="1">
                <a:solidFill>
                  <a:schemeClr val="bg1"/>
                </a:solidFill>
                <a:latin typeface="Times New Roman" panose="02020603050405020304" pitchFamily="18" charset="0"/>
                <a:ea typeface="Times New Roman" panose="02020603050405020304" pitchFamily="18" charset="0"/>
              </a:rPr>
              <a:t>Miệng</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cười</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buốt</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giá</a:t>
            </a:r>
            <a:endParaRPr lang="en-US" sz="2400" b="1" i="1" dirty="0">
              <a:solidFill>
                <a:schemeClr val="bg1"/>
              </a:solidFill>
              <a:latin typeface="Times New Roman" panose="02020603050405020304" pitchFamily="18" charset="0"/>
              <a:ea typeface="Times New Roman" panose="02020603050405020304" pitchFamily="18" charset="0"/>
            </a:endParaRPr>
          </a:p>
          <a:p>
            <a:pPr algn="just">
              <a:spcAft>
                <a:spcPts val="0"/>
              </a:spcAft>
            </a:pPr>
            <a:r>
              <a:rPr lang="en-US" sz="2400" b="1" i="1" dirty="0" err="1">
                <a:solidFill>
                  <a:schemeClr val="bg1"/>
                </a:solidFill>
                <a:latin typeface="Times New Roman" panose="02020603050405020304" pitchFamily="18" charset="0"/>
                <a:ea typeface="Times New Roman" panose="02020603050405020304" pitchFamily="18" charset="0"/>
              </a:rPr>
              <a:t>Chân</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không</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giày</a:t>
            </a:r>
            <a:endParaRPr lang="en-US" sz="2400" b="1" i="1" dirty="0">
              <a:solidFill>
                <a:schemeClr val="bg1"/>
              </a:solidFill>
              <a:latin typeface="Times New Roman" panose="02020603050405020304" pitchFamily="18" charset="0"/>
              <a:ea typeface="Times New Roman" panose="02020603050405020304" pitchFamily="18" charset="0"/>
            </a:endParaRPr>
          </a:p>
          <a:p>
            <a:pPr algn="just">
              <a:spcAft>
                <a:spcPts val="0"/>
              </a:spcAft>
            </a:pPr>
            <a:r>
              <a:rPr lang="en-US" sz="2400" b="1" i="1" dirty="0" err="1">
                <a:solidFill>
                  <a:schemeClr val="bg1"/>
                </a:solidFill>
                <a:latin typeface="Times New Roman" panose="02020603050405020304" pitchFamily="18" charset="0"/>
                <a:ea typeface="Times New Roman" panose="02020603050405020304" pitchFamily="18" charset="0"/>
              </a:rPr>
              <a:t>Thương</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nhau</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tay</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nắm</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lấy</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a:solidFill>
                  <a:schemeClr val="bg1"/>
                </a:solidFill>
                <a:latin typeface="Times New Roman" panose="02020603050405020304" pitchFamily="18" charset="0"/>
                <a:ea typeface="Times New Roman" panose="02020603050405020304" pitchFamily="18" charset="0"/>
              </a:rPr>
              <a:t>bàn</a:t>
            </a:r>
            <a:r>
              <a:rPr lang="en-US" sz="2400" b="1" i="1" dirty="0">
                <a:solidFill>
                  <a:schemeClr val="bg1"/>
                </a:solidFill>
                <a:latin typeface="Times New Roman" panose="02020603050405020304" pitchFamily="18" charset="0"/>
                <a:ea typeface="Times New Roman" panose="02020603050405020304" pitchFamily="18" charset="0"/>
              </a:rPr>
              <a:t> </a:t>
            </a:r>
            <a:r>
              <a:rPr lang="en-US" sz="2400" b="1" i="1" dirty="0" err="1" smtClean="0">
                <a:solidFill>
                  <a:schemeClr val="bg1"/>
                </a:solidFill>
                <a:latin typeface="Times New Roman" panose="02020603050405020304" pitchFamily="18" charset="0"/>
                <a:ea typeface="Times New Roman" panose="02020603050405020304" pitchFamily="18" charset="0"/>
              </a:rPr>
              <a:t>tay</a:t>
            </a:r>
            <a:r>
              <a:rPr lang="en-US" sz="2400" b="1" i="1" dirty="0" smtClean="0">
                <a:solidFill>
                  <a:schemeClr val="bg1"/>
                </a:solidFill>
                <a:latin typeface="Times New Roman" panose="02020603050405020304" pitchFamily="18" charset="0"/>
                <a:ea typeface="Times New Roman" panose="02020603050405020304" pitchFamily="18" charset="0"/>
              </a:rPr>
              <a:t>”.</a:t>
            </a:r>
            <a:endParaRPr lang="en-US" sz="2400" b="1" i="1" dirty="0">
              <a:solidFill>
                <a:schemeClr val="bg1"/>
              </a:solidFill>
              <a:latin typeface="Times New Roman" panose="02020603050405020304" pitchFamily="18" charset="0"/>
              <a:ea typeface="Times New Roman" panose="02020603050405020304" pitchFamily="18" charset="0"/>
            </a:endParaRPr>
          </a:p>
        </p:txBody>
      </p:sp>
      <p:cxnSp>
        <p:nvCxnSpPr>
          <p:cNvPr id="12" name="Straight Connector 11"/>
          <p:cNvCxnSpPr/>
          <p:nvPr/>
        </p:nvCxnSpPr>
        <p:spPr>
          <a:xfrm>
            <a:off x="7464152" y="3046313"/>
            <a:ext cx="0" cy="3811687"/>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15954" y="2996952"/>
            <a:ext cx="7204182" cy="38164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342900" indent="-342900">
              <a:buFontTx/>
              <a:buChar char="-"/>
            </a:pPr>
            <a:r>
              <a:rPr lang="vi-VN" sz="2200" b="1" dirty="0">
                <a:latin typeface="+mj-lt"/>
              </a:rPr>
              <a:t>Cùng chịu đựng và sẻ chia những gian khổ về bệnh tật </a:t>
            </a:r>
            <a:endParaRPr lang="en-US" sz="2200" b="1" dirty="0" smtClean="0">
              <a:latin typeface="+mj-lt"/>
            </a:endParaRPr>
          </a:p>
          <a:p>
            <a:pPr marL="800100" lvl="1" indent="-342900">
              <a:buFont typeface="Wingdings" panose="05000000000000000000" pitchFamily="2" charset="2"/>
              <a:buChar char="ü"/>
            </a:pPr>
            <a:r>
              <a:rPr lang="vi-VN" sz="2200" dirty="0" smtClean="0">
                <a:latin typeface="+mj-lt"/>
              </a:rPr>
              <a:t>Hình </a:t>
            </a:r>
            <a:r>
              <a:rPr lang="vi-VN" sz="2200" dirty="0">
                <a:latin typeface="+mj-lt"/>
              </a:rPr>
              <a:t>ảnh: </a:t>
            </a:r>
            <a:r>
              <a:rPr lang="vi-VN" sz="2200" b="1" dirty="0">
                <a:latin typeface="+mj-lt"/>
              </a:rPr>
              <a:t>“ớn lạnh, sốt run người, ướt mồ hôi” </a:t>
            </a:r>
            <a:r>
              <a:rPr lang="en-US" sz="2200" dirty="0" smtClean="0">
                <a:latin typeface="+mj-lt"/>
                <a:sym typeface="Wingdings" panose="05000000000000000000" pitchFamily="2" charset="2"/>
              </a:rPr>
              <a:t> </a:t>
            </a:r>
            <a:r>
              <a:rPr lang="vi-VN" sz="2200" dirty="0">
                <a:latin typeface="+mj-lt"/>
                <a:sym typeface="Wingdings" panose="05000000000000000000" pitchFamily="2" charset="2"/>
              </a:rPr>
              <a:t>là những biểu hiện cụ thể để nói về căn bệnh sốt rét rừng rất nguy hiểm khi mà trong chiến tranh không hề có đủ thuốc men để chạy chữa. Đây là một hình ảnh xuất phát từ cái nhìn chân thực của người lính trong chiến tranh</a:t>
            </a:r>
            <a:r>
              <a:rPr lang="vi-VN" sz="2200" dirty="0" smtClean="0">
                <a:latin typeface="+mj-lt"/>
                <a:sym typeface="Wingdings" panose="05000000000000000000" pitchFamily="2" charset="2"/>
              </a:rPr>
              <a:t>.</a:t>
            </a:r>
            <a:r>
              <a:rPr lang="en-US" sz="2200" dirty="0" smtClean="0">
                <a:latin typeface="+mj-lt"/>
                <a:sym typeface="Wingdings" panose="05000000000000000000" pitchFamily="2" charset="2"/>
              </a:rPr>
              <a:t> </a:t>
            </a:r>
            <a:r>
              <a:rPr lang="en-US" sz="2200" dirty="0" err="1" smtClean="0">
                <a:latin typeface="+mj-lt"/>
                <a:sym typeface="Wingdings" panose="05000000000000000000" pitchFamily="2" charset="2"/>
              </a:rPr>
              <a:t>Cùng</a:t>
            </a:r>
            <a:r>
              <a:rPr lang="en-US" sz="2200" dirty="0" smtClean="0">
                <a:latin typeface="+mj-lt"/>
                <a:sym typeface="Wingdings" panose="05000000000000000000" pitchFamily="2" charset="2"/>
              </a:rPr>
              <a:t> </a:t>
            </a:r>
            <a:r>
              <a:rPr lang="en-US" sz="2200" dirty="0" err="1" smtClean="0">
                <a:latin typeface="+mj-lt"/>
                <a:sym typeface="Wingdings" panose="05000000000000000000" pitchFamily="2" charset="2"/>
              </a:rPr>
              <a:t>viết</a:t>
            </a:r>
            <a:r>
              <a:rPr lang="en-US" sz="2200" dirty="0" smtClean="0">
                <a:latin typeface="+mj-lt"/>
                <a:sym typeface="Wingdings" panose="05000000000000000000" pitchFamily="2" charset="2"/>
              </a:rPr>
              <a:t> </a:t>
            </a:r>
            <a:r>
              <a:rPr lang="en-US" sz="2200" dirty="0" err="1" smtClean="0">
                <a:latin typeface="+mj-lt"/>
                <a:sym typeface="Wingdings" panose="05000000000000000000" pitchFamily="2" charset="2"/>
              </a:rPr>
              <a:t>về</a:t>
            </a:r>
            <a:r>
              <a:rPr lang="en-US" sz="2200" dirty="0" smtClean="0">
                <a:latin typeface="+mj-lt"/>
                <a:sym typeface="Wingdings" panose="05000000000000000000" pitchFamily="2" charset="2"/>
              </a:rPr>
              <a:t> </a:t>
            </a:r>
            <a:r>
              <a:rPr lang="en-US" sz="2200" dirty="0" err="1" smtClean="0">
                <a:latin typeface="+mj-lt"/>
                <a:sym typeface="Wingdings" panose="05000000000000000000" pitchFamily="2" charset="2"/>
              </a:rPr>
              <a:t>những</a:t>
            </a:r>
            <a:r>
              <a:rPr lang="en-US" sz="2200" dirty="0" smtClean="0">
                <a:latin typeface="+mj-lt"/>
                <a:sym typeface="Wingdings" panose="05000000000000000000" pitchFamily="2" charset="2"/>
              </a:rPr>
              <a:t> </a:t>
            </a:r>
            <a:r>
              <a:rPr lang="en-US" sz="2200" dirty="0" err="1" smtClean="0">
                <a:latin typeface="+mj-lt"/>
                <a:sym typeface="Wingdings" panose="05000000000000000000" pitchFamily="2" charset="2"/>
              </a:rPr>
              <a:t>gian</a:t>
            </a:r>
            <a:r>
              <a:rPr lang="en-US" sz="2200" dirty="0" smtClean="0">
                <a:latin typeface="+mj-lt"/>
                <a:sym typeface="Wingdings" panose="05000000000000000000" pitchFamily="2" charset="2"/>
              </a:rPr>
              <a:t> </a:t>
            </a:r>
            <a:r>
              <a:rPr lang="en-US" sz="2200" dirty="0" err="1" smtClean="0">
                <a:latin typeface="+mj-lt"/>
                <a:sym typeface="Wingdings" panose="05000000000000000000" pitchFamily="2" charset="2"/>
              </a:rPr>
              <a:t>khổ</a:t>
            </a:r>
            <a:r>
              <a:rPr lang="en-US" sz="2200" dirty="0" smtClean="0">
                <a:latin typeface="+mj-lt"/>
                <a:sym typeface="Wingdings" panose="05000000000000000000" pitchFamily="2" charset="2"/>
              </a:rPr>
              <a:t> </a:t>
            </a:r>
            <a:r>
              <a:rPr lang="en-US" sz="2200" dirty="0" err="1" smtClean="0">
                <a:latin typeface="+mj-lt"/>
                <a:sym typeface="Wingdings" panose="05000000000000000000" pitchFamily="2" charset="2"/>
              </a:rPr>
              <a:t>ấy</a:t>
            </a:r>
            <a:r>
              <a:rPr lang="en-US" sz="2200" dirty="0" smtClean="0">
                <a:latin typeface="+mj-lt"/>
                <a:sym typeface="Wingdings" panose="05000000000000000000" pitchFamily="2" charset="2"/>
              </a:rPr>
              <a:t> </a:t>
            </a:r>
            <a:r>
              <a:rPr lang="en-US" sz="2200" dirty="0" err="1" smtClean="0">
                <a:latin typeface="+mj-lt"/>
                <a:sym typeface="Wingdings" panose="05000000000000000000" pitchFamily="2" charset="2"/>
              </a:rPr>
              <a:t>Tố</a:t>
            </a:r>
            <a:r>
              <a:rPr lang="en-US" sz="2200" dirty="0" smtClean="0">
                <a:latin typeface="+mj-lt"/>
                <a:sym typeface="Wingdings" panose="05000000000000000000" pitchFamily="2" charset="2"/>
              </a:rPr>
              <a:t> </a:t>
            </a:r>
            <a:r>
              <a:rPr lang="en-US" sz="2200" dirty="0" err="1" smtClean="0">
                <a:latin typeface="+mj-lt"/>
                <a:sym typeface="Wingdings" panose="05000000000000000000" pitchFamily="2" charset="2"/>
              </a:rPr>
              <a:t>Hữu</a:t>
            </a:r>
            <a:r>
              <a:rPr lang="en-US" sz="2200" dirty="0" smtClean="0">
                <a:latin typeface="+mj-lt"/>
                <a:sym typeface="Wingdings" panose="05000000000000000000" pitchFamily="2" charset="2"/>
              </a:rPr>
              <a:t> </a:t>
            </a:r>
            <a:r>
              <a:rPr lang="en-US" sz="2200" dirty="0" err="1" smtClean="0">
                <a:latin typeface="+mj-lt"/>
                <a:sym typeface="Wingdings" panose="05000000000000000000" pitchFamily="2" charset="2"/>
              </a:rPr>
              <a:t>từng</a:t>
            </a:r>
            <a:r>
              <a:rPr lang="en-US" sz="2200" dirty="0" smtClean="0">
                <a:latin typeface="+mj-lt"/>
                <a:sym typeface="Wingdings" panose="05000000000000000000" pitchFamily="2" charset="2"/>
              </a:rPr>
              <a:t> </a:t>
            </a:r>
            <a:r>
              <a:rPr lang="en-US" sz="2200" dirty="0" err="1" smtClean="0">
                <a:latin typeface="+mj-lt"/>
                <a:sym typeface="Wingdings" panose="05000000000000000000" pitchFamily="2" charset="2"/>
              </a:rPr>
              <a:t>miêu</a:t>
            </a:r>
            <a:r>
              <a:rPr lang="en-US" sz="2200" dirty="0" smtClean="0">
                <a:latin typeface="+mj-lt"/>
                <a:sym typeface="Wingdings" panose="05000000000000000000" pitchFamily="2" charset="2"/>
              </a:rPr>
              <a:t> </a:t>
            </a:r>
            <a:r>
              <a:rPr lang="en-US" sz="2200" dirty="0" err="1" smtClean="0">
                <a:latin typeface="+mj-lt"/>
                <a:sym typeface="Wingdings" panose="05000000000000000000" pitchFamily="2" charset="2"/>
              </a:rPr>
              <a:t>tả</a:t>
            </a:r>
            <a:r>
              <a:rPr lang="en-US" sz="2200" dirty="0" smtClean="0">
                <a:latin typeface="+mj-lt"/>
                <a:sym typeface="Wingdings" panose="05000000000000000000" pitchFamily="2" charset="2"/>
              </a:rPr>
              <a:t> qua </a:t>
            </a:r>
            <a:r>
              <a:rPr lang="en-US" sz="2200" dirty="0" err="1" smtClean="0">
                <a:latin typeface="+mj-lt"/>
                <a:sym typeface="Wingdings" panose="05000000000000000000" pitchFamily="2" charset="2"/>
              </a:rPr>
              <a:t>những</a:t>
            </a:r>
            <a:r>
              <a:rPr lang="en-US" sz="2200" dirty="0" smtClean="0">
                <a:latin typeface="+mj-lt"/>
                <a:sym typeface="Wingdings" panose="05000000000000000000" pitchFamily="2" charset="2"/>
              </a:rPr>
              <a:t> </a:t>
            </a:r>
            <a:r>
              <a:rPr lang="en-US" sz="2200" dirty="0" err="1" smtClean="0">
                <a:latin typeface="+mj-lt"/>
                <a:sym typeface="Wingdings" panose="05000000000000000000" pitchFamily="2" charset="2"/>
              </a:rPr>
              <a:t>trang</a:t>
            </a:r>
            <a:r>
              <a:rPr lang="en-US" sz="2200" dirty="0" smtClean="0">
                <a:latin typeface="+mj-lt"/>
                <a:sym typeface="Wingdings" panose="05000000000000000000" pitchFamily="2" charset="2"/>
              </a:rPr>
              <a:t> </a:t>
            </a:r>
            <a:r>
              <a:rPr lang="en-US" sz="2200" dirty="0" err="1" smtClean="0">
                <a:latin typeface="+mj-lt"/>
                <a:sym typeface="Wingdings" panose="05000000000000000000" pitchFamily="2" charset="2"/>
              </a:rPr>
              <a:t>thơ</a:t>
            </a:r>
            <a:r>
              <a:rPr lang="en-US" sz="2200" dirty="0" smtClean="0">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giọt</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giọt</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mồ</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hôi</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rơi</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trên</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má</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anh</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vàng</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nghệ</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anh</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vệ</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quốc</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quân</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ơi</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sao</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mà</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yêu</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anh</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thế</a:t>
            </a:r>
            <a:r>
              <a:rPr lang="en-US" sz="2200" i="1" dirty="0" smtClean="0">
                <a:solidFill>
                  <a:srgbClr val="FF0000"/>
                </a:solidFill>
                <a:latin typeface="+mj-lt"/>
                <a:sym typeface="Wingdings" panose="05000000000000000000" pitchFamily="2" charset="2"/>
              </a:rPr>
              <a:t> </a:t>
            </a:r>
            <a:r>
              <a:rPr lang="en-US" sz="2200" dirty="0" smtClean="0">
                <a:latin typeface="+mj-lt"/>
                <a:sym typeface="Wingdings" panose="05000000000000000000" pitchFamily="2" charset="2"/>
              </a:rPr>
              <a:t> hay </a:t>
            </a:r>
            <a:r>
              <a:rPr lang="en-US" sz="2200" dirty="0" err="1" smtClean="0">
                <a:latin typeface="+mj-lt"/>
                <a:sym typeface="Wingdings" panose="05000000000000000000" pitchFamily="2" charset="2"/>
              </a:rPr>
              <a:t>trong</a:t>
            </a:r>
            <a:r>
              <a:rPr lang="en-US" sz="2200" dirty="0" smtClean="0">
                <a:latin typeface="+mj-lt"/>
                <a:sym typeface="Wingdings" panose="05000000000000000000" pitchFamily="2" charset="2"/>
              </a:rPr>
              <a:t> </a:t>
            </a:r>
            <a:r>
              <a:rPr lang="en-US" sz="2200" dirty="0" err="1" smtClean="0">
                <a:latin typeface="+mj-lt"/>
                <a:sym typeface="Wingdings" panose="05000000000000000000" pitchFamily="2" charset="2"/>
              </a:rPr>
              <a:t>bài</a:t>
            </a:r>
            <a:r>
              <a:rPr lang="en-US" sz="2200" dirty="0" smtClean="0">
                <a:latin typeface="+mj-lt"/>
                <a:sym typeface="Wingdings" panose="05000000000000000000" pitchFamily="2" charset="2"/>
              </a:rPr>
              <a:t> </a:t>
            </a:r>
            <a:r>
              <a:rPr lang="en-US" sz="2200" dirty="0" err="1" smtClean="0">
                <a:latin typeface="+mj-lt"/>
                <a:sym typeface="Wingdings" panose="05000000000000000000" pitchFamily="2" charset="2"/>
              </a:rPr>
              <a:t>Tây</a:t>
            </a:r>
            <a:r>
              <a:rPr lang="en-US" sz="2200" dirty="0" smtClean="0">
                <a:latin typeface="+mj-lt"/>
                <a:sym typeface="Wingdings" panose="05000000000000000000" pitchFamily="2" charset="2"/>
              </a:rPr>
              <a:t> </a:t>
            </a:r>
            <a:r>
              <a:rPr lang="en-US" sz="2200" dirty="0" err="1" smtClean="0">
                <a:latin typeface="+mj-lt"/>
                <a:sym typeface="Wingdings" panose="05000000000000000000" pitchFamily="2" charset="2"/>
              </a:rPr>
              <a:t>Tiến</a:t>
            </a:r>
            <a:r>
              <a:rPr lang="en-US" sz="2200" dirty="0" smtClean="0">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Tây</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tiến</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đoàn</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binh</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không</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mọc</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tóc</a:t>
            </a:r>
            <a:r>
              <a:rPr lang="en-US" sz="2200" i="1" dirty="0" smtClean="0">
                <a:solidFill>
                  <a:srgbClr val="FF0000"/>
                </a:solidFill>
                <a:latin typeface="+mj-lt"/>
                <a:sym typeface="Wingdings" panose="05000000000000000000" pitchFamily="2" charset="2"/>
              </a:rPr>
              <a:t>/</a:t>
            </a:r>
            <a:r>
              <a:rPr lang="en-US" sz="2200" i="1" dirty="0" err="1" smtClean="0">
                <a:solidFill>
                  <a:srgbClr val="FF0000"/>
                </a:solidFill>
                <a:latin typeface="+mj-lt"/>
                <a:sym typeface="Wingdings" panose="05000000000000000000" pitchFamily="2" charset="2"/>
              </a:rPr>
              <a:t>quân</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xanh</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màu</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lá</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giữ</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oai</a:t>
            </a:r>
            <a:r>
              <a:rPr lang="en-US" sz="2200" i="1" dirty="0" smtClean="0">
                <a:solidFill>
                  <a:srgbClr val="FF0000"/>
                </a:solidFill>
                <a:latin typeface="+mj-lt"/>
                <a:sym typeface="Wingdings" panose="05000000000000000000" pitchFamily="2" charset="2"/>
              </a:rPr>
              <a:t> </a:t>
            </a:r>
            <a:r>
              <a:rPr lang="en-US" sz="2200" i="1" dirty="0" err="1" smtClean="0">
                <a:solidFill>
                  <a:srgbClr val="FF0000"/>
                </a:solidFill>
                <a:latin typeface="+mj-lt"/>
                <a:sym typeface="Wingdings" panose="05000000000000000000" pitchFamily="2" charset="2"/>
              </a:rPr>
              <a:t>hùm</a:t>
            </a:r>
            <a:endParaRPr lang="en-US" sz="2200" i="1" dirty="0">
              <a:solidFill>
                <a:srgbClr val="FF0000"/>
              </a:solidFill>
              <a:latin typeface="+mj-lt"/>
            </a:endParaRPr>
          </a:p>
        </p:txBody>
      </p:sp>
    </p:spTree>
    <p:extLst>
      <p:ext uri="{BB962C8B-B14F-4D97-AF65-F5344CB8AC3E}">
        <p14:creationId xmlns:p14="http://schemas.microsoft.com/office/powerpoint/2010/main" val="4020468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par>
                                <p:cTn id="8" presetID="6" presetClass="entr" presetSubtype="16"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circle(in)">
                                      <p:cBhvr>
                                        <p:cTn id="10" dur="2000"/>
                                        <p:tgtEl>
                                          <p:spTgt spid="7"/>
                                        </p:tgtEl>
                                      </p:cBhvr>
                                    </p:animEffect>
                                  </p:childTnLst>
                                </p:cTn>
                              </p:par>
                              <p:par>
                                <p:cTn id="11" presetID="6" presetClass="entr" presetSubtype="16"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circle(in)">
                                      <p:cBhvr>
                                        <p:cTn id="13" dur="2000"/>
                                        <p:tgtEl>
                                          <p:spTgt spid="8"/>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circle(in)">
                                      <p:cBhvr>
                                        <p:cTn id="16" dur="20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ppt_x"/>
                                          </p:val>
                                        </p:tav>
                                        <p:tav tm="100000">
                                          <p:val>
                                            <p:strVal val="#ppt_x"/>
                                          </p:val>
                                        </p:tav>
                                      </p:tavLst>
                                    </p:anim>
                                    <p:anim calcmode="lin" valueType="num">
                                      <p:cBhvr additive="base">
                                        <p:cTn id="2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1000"/>
                                        <p:tgtEl>
                                          <p:spTgt spid="17"/>
                                        </p:tgtEl>
                                      </p:cBhvr>
                                    </p:animEffect>
                                    <p:anim calcmode="lin" valueType="num">
                                      <p:cBhvr>
                                        <p:cTn id="28" dur="1000" fill="hold"/>
                                        <p:tgtEl>
                                          <p:spTgt spid="17"/>
                                        </p:tgtEl>
                                        <p:attrNameLst>
                                          <p:attrName>ppt_x</p:attrName>
                                        </p:attrNameLst>
                                      </p:cBhvr>
                                      <p:tavLst>
                                        <p:tav tm="0">
                                          <p:val>
                                            <p:strVal val="#ppt_x"/>
                                          </p:val>
                                        </p:tav>
                                        <p:tav tm="100000">
                                          <p:val>
                                            <p:strVal val="#ppt_x"/>
                                          </p:val>
                                        </p:tav>
                                      </p:tavLst>
                                    </p:anim>
                                    <p:anim calcmode="lin" valueType="num">
                                      <p:cBhvr>
                                        <p:cTn id="29"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p:bldP spid="10" grpId="0"/>
      <p:bldP spid="1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335360" y="188640"/>
            <a:ext cx="3577578"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solidFill>
                  <a:schemeClr val="bg1"/>
                </a:solidFill>
              </a:rPr>
              <a:t>II. TÌM HIỂU VĂN BẢN</a:t>
            </a:r>
            <a:endParaRPr lang="en-US" sz="2800" b="1" dirty="0">
              <a:solidFill>
                <a:schemeClr val="bg1"/>
              </a:solidFill>
            </a:endParaRPr>
          </a:p>
        </p:txBody>
      </p:sp>
      <p:sp>
        <p:nvSpPr>
          <p:cNvPr id="5" name="TextBox 4"/>
          <p:cNvSpPr txBox="1"/>
          <p:nvPr/>
        </p:nvSpPr>
        <p:spPr>
          <a:xfrm>
            <a:off x="407368" y="836712"/>
            <a:ext cx="10657184"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just">
              <a:spcAft>
                <a:spcPts val="0"/>
              </a:spcAft>
            </a:pP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2.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cao</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đẹp</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chí</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đội</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(10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ti</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983432" y="1556792"/>
            <a:ext cx="10799850" cy="523220"/>
          </a:xfrm>
          <a:prstGeom prst="rect">
            <a:avLst/>
          </a:prstGeom>
          <a:ln w="38100">
            <a:solidFill>
              <a:schemeClr val="accent1"/>
            </a:solidFill>
          </a:ln>
        </p:spPr>
        <p:txBody>
          <a:bodyPr wrap="square">
            <a:spAutoFit/>
          </a:bodyPr>
          <a:lstStyle/>
          <a:p>
            <a:pPr lvl="0" algn="just">
              <a:spcAft>
                <a:spcPts val="0"/>
              </a:spcAft>
              <a:tabLst>
                <a:tab pos="457200" algn="l"/>
              </a:tabLst>
            </a:pPr>
            <a:r>
              <a:rPr lang="en-US" sz="2800" b="1" u="sng" dirty="0" smtClean="0">
                <a:solidFill>
                  <a:schemeClr val="bg1"/>
                </a:solidFill>
                <a:latin typeface="Times New Roman" panose="02020603050405020304" pitchFamily="18" charset="0"/>
                <a:ea typeface="Times New Roman" panose="02020603050405020304" pitchFamily="18" charset="0"/>
              </a:rPr>
              <a:t>b. </a:t>
            </a:r>
            <a:r>
              <a:rPr lang="en-US" sz="2800" b="1" u="sng" dirty="0" err="1" smtClean="0">
                <a:solidFill>
                  <a:schemeClr val="bg1"/>
                </a:solidFill>
                <a:latin typeface="Times New Roman" panose="02020603050405020304" pitchFamily="18" charset="0"/>
                <a:ea typeface="Times New Roman" panose="02020603050405020304" pitchFamily="18" charset="0"/>
              </a:rPr>
              <a:t>Biểu</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hiện</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thứ</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hai</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Họ</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đồng</a:t>
            </a:r>
            <a:r>
              <a:rPr lang="en-US" sz="2800" b="1" u="sng" dirty="0" smtClean="0">
                <a:solidFill>
                  <a:schemeClr val="bg1"/>
                </a:solidFill>
                <a:latin typeface="Times New Roman" panose="02020603050405020304" pitchFamily="18" charset="0"/>
                <a:ea typeface="Times New Roman" panose="02020603050405020304" pitchFamily="18" charset="0"/>
              </a:rPr>
              <a:t> cam </a:t>
            </a:r>
            <a:r>
              <a:rPr lang="en-US" sz="2800" b="1" u="sng" dirty="0" err="1" smtClean="0">
                <a:solidFill>
                  <a:schemeClr val="bg1"/>
                </a:solidFill>
                <a:latin typeface="Times New Roman" panose="02020603050405020304" pitchFamily="18" charset="0"/>
                <a:ea typeface="Times New Roman" panose="02020603050405020304" pitchFamily="18" charset="0"/>
              </a:rPr>
              <a:t>cộng</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khổ</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trong</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cuộc</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đời</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quân</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ngũ</a:t>
            </a:r>
            <a:r>
              <a:rPr lang="en-US" sz="2800" b="1" u="sng" dirty="0" smtClean="0">
                <a:solidFill>
                  <a:schemeClr val="bg1"/>
                </a:solidFill>
                <a:latin typeface="Times New Roman" panose="02020603050405020304" pitchFamily="18" charset="0"/>
                <a:ea typeface="Times New Roman" panose="02020603050405020304" pitchFamily="18" charset="0"/>
              </a:rPr>
              <a:t>.</a:t>
            </a:r>
            <a:endParaRPr lang="en-US" sz="2800" b="1" u="sng" dirty="0">
              <a:solidFill>
                <a:schemeClr val="bg1"/>
              </a:solidFill>
              <a:latin typeface="Times New Roman" panose="02020603050405020304" pitchFamily="18" charset="0"/>
              <a:ea typeface="Times New Roman" panose="02020603050405020304" pitchFamily="18" charset="0"/>
            </a:endParaRPr>
          </a:p>
        </p:txBody>
      </p:sp>
      <p:cxnSp>
        <p:nvCxnSpPr>
          <p:cNvPr id="7" name="Straight Connector 6"/>
          <p:cNvCxnSpPr/>
          <p:nvPr/>
        </p:nvCxnSpPr>
        <p:spPr>
          <a:xfrm>
            <a:off x="752491" y="1916832"/>
            <a:ext cx="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52491" y="2204864"/>
            <a:ext cx="387006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4069976" y="3573016"/>
            <a:ext cx="8058352" cy="1569660"/>
          </a:xfrm>
          <a:prstGeom prst="rect">
            <a:avLst/>
          </a:prstGeom>
        </p:spPr>
        <p:txBody>
          <a:bodyPr wrap="square">
            <a:spAutoFit/>
          </a:bodyPr>
          <a:lstStyle/>
          <a:p>
            <a:pPr lvl="6"/>
            <a:r>
              <a:rPr lang="en-US" sz="2400" b="1" i="1" dirty="0" smtClean="0">
                <a:solidFill>
                  <a:schemeClr val="bg1"/>
                </a:solidFill>
                <a:latin typeface="Times New Roman" panose="02020603050405020304" pitchFamily="18" charset="0"/>
                <a:cs typeface="Times New Roman" panose="02020603050405020304" pitchFamily="18" charset="0"/>
              </a:rPr>
              <a:t>                  “</a:t>
            </a:r>
            <a:r>
              <a:rPr lang="vi-VN" sz="2400" b="1" i="1" dirty="0" smtClean="0">
                <a:solidFill>
                  <a:schemeClr val="bg1"/>
                </a:solidFill>
                <a:latin typeface="Times New Roman" panose="02020603050405020304" pitchFamily="18" charset="0"/>
                <a:cs typeface="Times New Roman" panose="02020603050405020304" pitchFamily="18" charset="0"/>
              </a:rPr>
              <a:t>Áo anh </a:t>
            </a:r>
            <a:r>
              <a:rPr lang="vi-VN" sz="2400" b="1" i="1" dirty="0">
                <a:solidFill>
                  <a:schemeClr val="bg1"/>
                </a:solidFill>
                <a:latin typeface="Times New Roman" panose="02020603050405020304" pitchFamily="18" charset="0"/>
                <a:cs typeface="Times New Roman" panose="02020603050405020304" pitchFamily="18" charset="0"/>
              </a:rPr>
              <a:t>rách vai</a:t>
            </a:r>
          </a:p>
          <a:p>
            <a:pPr lvl="6"/>
            <a:r>
              <a:rPr lang="vi-VN" sz="2400" b="1" i="1" dirty="0">
                <a:solidFill>
                  <a:schemeClr val="bg1"/>
                </a:solidFill>
                <a:latin typeface="Times New Roman" panose="02020603050405020304" pitchFamily="18" charset="0"/>
                <a:cs typeface="Times New Roman" panose="02020603050405020304" pitchFamily="18" charset="0"/>
              </a:rPr>
              <a:t>                  Quần tôi có vài mảnh vá</a:t>
            </a:r>
          </a:p>
          <a:p>
            <a:pPr lvl="6"/>
            <a:r>
              <a:rPr lang="vi-VN" sz="2400" b="1" i="1" dirty="0">
                <a:solidFill>
                  <a:schemeClr val="bg1"/>
                </a:solidFill>
                <a:latin typeface="Times New Roman" panose="02020603050405020304" pitchFamily="18" charset="0"/>
                <a:cs typeface="Times New Roman" panose="02020603050405020304" pitchFamily="18" charset="0"/>
              </a:rPr>
              <a:t>                  Miệng cười buốt giá</a:t>
            </a:r>
          </a:p>
          <a:p>
            <a:pPr lvl="6"/>
            <a:r>
              <a:rPr lang="vi-VN" sz="2400" b="1" i="1" dirty="0">
                <a:solidFill>
                  <a:schemeClr val="bg1"/>
                </a:solidFill>
                <a:latin typeface="Times New Roman" panose="02020603050405020304" pitchFamily="18" charset="0"/>
                <a:cs typeface="Times New Roman" panose="02020603050405020304" pitchFamily="18" charset="0"/>
              </a:rPr>
              <a:t>                  Chân không </a:t>
            </a:r>
            <a:r>
              <a:rPr lang="vi-VN" sz="2400" b="1" i="1" dirty="0" smtClean="0">
                <a:solidFill>
                  <a:schemeClr val="bg1"/>
                </a:solidFill>
                <a:latin typeface="Times New Roman" panose="02020603050405020304" pitchFamily="18" charset="0"/>
                <a:cs typeface="Times New Roman" panose="02020603050405020304" pitchFamily="18" charset="0"/>
              </a:rPr>
              <a:t>giày</a:t>
            </a:r>
            <a:r>
              <a:rPr lang="en-US" sz="2400" b="1" i="1" dirty="0" smtClean="0">
                <a:solidFill>
                  <a:schemeClr val="bg1"/>
                </a:solidFill>
                <a:latin typeface="Times New Roman" panose="02020603050405020304" pitchFamily="18" charset="0"/>
                <a:cs typeface="Times New Roman" panose="02020603050405020304" pitchFamily="18" charset="0"/>
              </a:rPr>
              <a:t>”</a:t>
            </a:r>
            <a:endParaRPr lang="vi-VN" sz="2400" b="1" i="1" dirty="0">
              <a:solidFill>
                <a:schemeClr val="bg1"/>
              </a:solidFill>
              <a:latin typeface="Times New Roman" panose="02020603050405020304" pitchFamily="18" charset="0"/>
              <a:cs typeface="Times New Roman" panose="02020603050405020304" pitchFamily="18" charset="0"/>
            </a:endParaRPr>
          </a:p>
        </p:txBody>
      </p:sp>
      <p:cxnSp>
        <p:nvCxnSpPr>
          <p:cNvPr id="11" name="Straight Connector 10"/>
          <p:cNvCxnSpPr/>
          <p:nvPr/>
        </p:nvCxnSpPr>
        <p:spPr>
          <a:xfrm>
            <a:off x="3287688" y="2204864"/>
            <a:ext cx="0" cy="4752528"/>
          </a:xfrm>
          <a:prstGeom prst="line">
            <a:avLst/>
          </a:prstGeom>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3623556" y="3049797"/>
            <a:ext cx="8159726" cy="363176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800100" lvl="1" indent="-342900">
              <a:buFont typeface="Wingdings" panose="05000000000000000000" pitchFamily="2" charset="2"/>
              <a:buChar char="ü"/>
            </a:pPr>
            <a:r>
              <a:rPr lang="en-US" sz="2300" dirty="0" err="1" smtClean="0">
                <a:latin typeface="Times New Roman" panose="02020603050405020304" pitchFamily="18" charset="0"/>
                <a:cs typeface="Times New Roman" panose="02020603050405020304" pitchFamily="18" charset="0"/>
              </a:rPr>
              <a:t>Sử</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dụng</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thủ</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pháp</a:t>
            </a:r>
            <a:r>
              <a:rPr lang="en-US" sz="2300" dirty="0" smtClean="0">
                <a:latin typeface="Times New Roman" panose="02020603050405020304" pitchFamily="18" charset="0"/>
                <a:cs typeface="Times New Roman" panose="02020603050405020304" pitchFamily="18" charset="0"/>
              </a:rPr>
              <a:t> </a:t>
            </a:r>
            <a:r>
              <a:rPr lang="en-US" sz="2300" b="1" dirty="0" err="1" smtClean="0">
                <a:latin typeface="Times New Roman" panose="02020603050405020304" pitchFamily="18" charset="0"/>
                <a:cs typeface="Times New Roman" panose="02020603050405020304" pitchFamily="18" charset="0"/>
              </a:rPr>
              <a:t>liệt</a:t>
            </a:r>
            <a:r>
              <a:rPr lang="en-US" sz="2300" b="1" dirty="0" smtClean="0">
                <a:latin typeface="Times New Roman" panose="02020603050405020304" pitchFamily="18" charset="0"/>
                <a:cs typeface="Times New Roman" panose="02020603050405020304" pitchFamily="18" charset="0"/>
              </a:rPr>
              <a:t> </a:t>
            </a:r>
            <a:r>
              <a:rPr lang="en-US" sz="2300" b="1" dirty="0" err="1" smtClean="0">
                <a:latin typeface="Times New Roman" panose="02020603050405020304" pitchFamily="18" charset="0"/>
                <a:cs typeface="Times New Roman" panose="02020603050405020304" pitchFamily="18" charset="0"/>
              </a:rPr>
              <a:t>kê</a:t>
            </a:r>
            <a:r>
              <a:rPr lang="en-US" sz="2300" b="1"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để</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miêu</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tả</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một</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cách</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cụ</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thể</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và</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chính</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xác</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những</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thiếu</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thốn</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của</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người</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lính</a:t>
            </a:r>
            <a:r>
              <a:rPr lang="en-US" sz="2300" dirty="0">
                <a:latin typeface="Times New Roman" panose="02020603050405020304" pitchFamily="18" charset="0"/>
                <a:cs typeface="Times New Roman" panose="02020603050405020304" pitchFamily="18" charset="0"/>
              </a:rPr>
              <a:t>: "</a:t>
            </a:r>
            <a:r>
              <a:rPr lang="en-US" sz="2300" b="1" dirty="0" err="1">
                <a:latin typeface="Times New Roman" panose="02020603050405020304" pitchFamily="18" charset="0"/>
                <a:cs typeface="Times New Roman" panose="02020603050405020304" pitchFamily="18" charset="0"/>
              </a:rPr>
              <a:t>áo</a:t>
            </a:r>
            <a:r>
              <a:rPr lang="en-US" sz="2300" b="1" dirty="0">
                <a:latin typeface="Times New Roman" panose="02020603050405020304" pitchFamily="18" charset="0"/>
                <a:cs typeface="Times New Roman" panose="02020603050405020304" pitchFamily="18" charset="0"/>
              </a:rPr>
              <a:t> </a:t>
            </a:r>
            <a:r>
              <a:rPr lang="en-US" sz="2300" b="1" dirty="0" err="1">
                <a:latin typeface="Times New Roman" panose="02020603050405020304" pitchFamily="18" charset="0"/>
                <a:cs typeface="Times New Roman" panose="02020603050405020304" pitchFamily="18" charset="0"/>
              </a:rPr>
              <a:t>rách</a:t>
            </a:r>
            <a:r>
              <a:rPr lang="en-US" sz="2300" b="1" dirty="0">
                <a:latin typeface="Times New Roman" panose="02020603050405020304" pitchFamily="18" charset="0"/>
                <a:cs typeface="Times New Roman" panose="02020603050405020304" pitchFamily="18" charset="0"/>
              </a:rPr>
              <a:t> </a:t>
            </a:r>
            <a:r>
              <a:rPr lang="en-US" sz="2300" b="1" dirty="0" err="1">
                <a:latin typeface="Times New Roman" panose="02020603050405020304" pitchFamily="18" charset="0"/>
                <a:cs typeface="Times New Roman" panose="02020603050405020304" pitchFamily="18" charset="0"/>
              </a:rPr>
              <a:t>vai</a:t>
            </a:r>
            <a:r>
              <a:rPr lang="en-US" sz="2300" b="1" dirty="0">
                <a:latin typeface="Times New Roman" panose="02020603050405020304" pitchFamily="18" charset="0"/>
                <a:cs typeface="Times New Roman" panose="02020603050405020304" pitchFamily="18" charset="0"/>
              </a:rPr>
              <a:t>, </a:t>
            </a:r>
            <a:r>
              <a:rPr lang="en-US" sz="2300" b="1" dirty="0" err="1">
                <a:latin typeface="Times New Roman" panose="02020603050405020304" pitchFamily="18" charset="0"/>
                <a:cs typeface="Times New Roman" panose="02020603050405020304" pitchFamily="18" charset="0"/>
              </a:rPr>
              <a:t>quần</a:t>
            </a:r>
            <a:r>
              <a:rPr lang="en-US" sz="2300" b="1" dirty="0">
                <a:latin typeface="Times New Roman" panose="02020603050405020304" pitchFamily="18" charset="0"/>
                <a:cs typeface="Times New Roman" panose="02020603050405020304" pitchFamily="18" charset="0"/>
              </a:rPr>
              <a:t> </a:t>
            </a:r>
            <a:r>
              <a:rPr lang="en-US" sz="2300" b="1" dirty="0" err="1">
                <a:latin typeface="Times New Roman" panose="02020603050405020304" pitchFamily="18" charset="0"/>
                <a:cs typeface="Times New Roman" panose="02020603050405020304" pitchFamily="18" charset="0"/>
              </a:rPr>
              <a:t>vài</a:t>
            </a:r>
            <a:r>
              <a:rPr lang="en-US" sz="2300" b="1" dirty="0">
                <a:latin typeface="Times New Roman" panose="02020603050405020304" pitchFamily="18" charset="0"/>
                <a:cs typeface="Times New Roman" panose="02020603050405020304" pitchFamily="18" charset="0"/>
              </a:rPr>
              <a:t> </a:t>
            </a:r>
            <a:r>
              <a:rPr lang="en-US" sz="2300" b="1" dirty="0" err="1">
                <a:latin typeface="Times New Roman" panose="02020603050405020304" pitchFamily="18" charset="0"/>
                <a:cs typeface="Times New Roman" panose="02020603050405020304" pitchFamily="18" charset="0"/>
              </a:rPr>
              <a:t>mảnh</a:t>
            </a:r>
            <a:r>
              <a:rPr lang="en-US" sz="2300" b="1" dirty="0">
                <a:latin typeface="Times New Roman" panose="02020603050405020304" pitchFamily="18" charset="0"/>
                <a:cs typeface="Times New Roman" panose="02020603050405020304" pitchFamily="18" charset="0"/>
              </a:rPr>
              <a:t> </a:t>
            </a:r>
            <a:r>
              <a:rPr lang="en-US" sz="2300" b="1" dirty="0" err="1">
                <a:latin typeface="Times New Roman" panose="02020603050405020304" pitchFamily="18" charset="0"/>
                <a:cs typeface="Times New Roman" panose="02020603050405020304" pitchFamily="18" charset="0"/>
              </a:rPr>
              <a:t>vá</a:t>
            </a:r>
            <a:r>
              <a:rPr lang="en-US" sz="2300" b="1" dirty="0">
                <a:latin typeface="Times New Roman" panose="02020603050405020304" pitchFamily="18" charset="0"/>
                <a:cs typeface="Times New Roman" panose="02020603050405020304" pitchFamily="18" charset="0"/>
              </a:rPr>
              <a:t>, </a:t>
            </a:r>
            <a:r>
              <a:rPr lang="en-US" sz="2300" b="1" dirty="0" err="1">
                <a:latin typeface="Times New Roman" panose="02020603050405020304" pitchFamily="18" charset="0"/>
                <a:cs typeface="Times New Roman" panose="02020603050405020304" pitchFamily="18" charset="0"/>
              </a:rPr>
              <a:t>chân</a:t>
            </a:r>
            <a:r>
              <a:rPr lang="en-US" sz="2300" b="1" dirty="0">
                <a:latin typeface="Times New Roman" panose="02020603050405020304" pitchFamily="18" charset="0"/>
                <a:cs typeface="Times New Roman" panose="02020603050405020304" pitchFamily="18" charset="0"/>
              </a:rPr>
              <a:t> </a:t>
            </a:r>
            <a:r>
              <a:rPr lang="en-US" sz="2300" b="1" dirty="0" err="1">
                <a:latin typeface="Times New Roman" panose="02020603050405020304" pitchFamily="18" charset="0"/>
                <a:cs typeface="Times New Roman" panose="02020603050405020304" pitchFamily="18" charset="0"/>
              </a:rPr>
              <a:t>không</a:t>
            </a:r>
            <a:r>
              <a:rPr lang="en-US" sz="2300" b="1" dirty="0">
                <a:latin typeface="Times New Roman" panose="02020603050405020304" pitchFamily="18" charset="0"/>
                <a:cs typeface="Times New Roman" panose="02020603050405020304" pitchFamily="18" charset="0"/>
              </a:rPr>
              <a:t> </a:t>
            </a:r>
            <a:r>
              <a:rPr lang="en-US" sz="2300" b="1" dirty="0" err="1" smtClean="0">
                <a:latin typeface="Times New Roman" panose="02020603050405020304" pitchFamily="18" charset="0"/>
                <a:cs typeface="Times New Roman" panose="02020603050405020304" pitchFamily="18" charset="0"/>
              </a:rPr>
              <a:t>giày</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đó</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là</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những</a:t>
            </a:r>
            <a:r>
              <a:rPr lang="en-US" sz="2300" dirty="0" smtClean="0">
                <a:latin typeface="Times New Roman" panose="02020603050405020304" pitchFamily="18" charset="0"/>
                <a:cs typeface="Times New Roman" panose="02020603050405020304" pitchFamily="18" charset="0"/>
              </a:rPr>
              <a:t> chi </a:t>
            </a:r>
            <a:r>
              <a:rPr lang="en-US" sz="2300" dirty="0" err="1" smtClean="0">
                <a:latin typeface="Times New Roman" panose="02020603050405020304" pitchFamily="18" charset="0"/>
                <a:cs typeface="Times New Roman" panose="02020603050405020304" pitchFamily="18" charset="0"/>
              </a:rPr>
              <a:t>tiết</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rất</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thật</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được</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chắn</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lọc</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từ</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thực</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tế</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cuộc</a:t>
            </a:r>
            <a:r>
              <a:rPr lang="en-US" sz="2300" dirty="0" smtClean="0">
                <a:latin typeface="Times New Roman" panose="02020603050405020304" pitchFamily="18" charset="0"/>
                <a:cs typeface="Times New Roman" panose="02020603050405020304" pitchFamily="18" charset="0"/>
              </a:rPr>
              <a:t> </a:t>
            </a:r>
            <a:r>
              <a:rPr lang="en-US" sz="2300" dirty="0" err="1" smtClean="0">
                <a:latin typeface="Times New Roman" panose="02020603050405020304" pitchFamily="18" charset="0"/>
                <a:cs typeface="Times New Roman" panose="02020603050405020304" pitchFamily="18" charset="0"/>
              </a:rPr>
              <a:t>sống</a:t>
            </a:r>
            <a:r>
              <a:rPr lang="en-US" sz="2300" dirty="0">
                <a:latin typeface="Times New Roman" panose="02020603050405020304" pitchFamily="18" charset="0"/>
                <a:cs typeface="Times New Roman" panose="02020603050405020304" pitchFamily="18" charset="0"/>
              </a:rPr>
              <a:t> </a:t>
            </a:r>
            <a:r>
              <a:rPr lang="en-US" sz="2300" dirty="0" smtClean="0">
                <a:latin typeface="Times New Roman" panose="02020603050405020304" pitchFamily="18" charset="0"/>
                <a:cs typeface="Times New Roman" panose="02020603050405020304" pitchFamily="18" charset="0"/>
              </a:rPr>
              <a:t>‘</a:t>
            </a:r>
            <a:r>
              <a:rPr lang="en-US" sz="2300" i="1" dirty="0" smtClean="0">
                <a:latin typeface="Times New Roman" panose="02020603050405020304" pitchFamily="18" charset="0"/>
                <a:cs typeface="Times New Roman" panose="02020603050405020304" pitchFamily="18" charset="0"/>
              </a:rPr>
              <a:t>’</a:t>
            </a:r>
            <a:r>
              <a:rPr lang="en-US" sz="2300" i="1" dirty="0" err="1" smtClean="0">
                <a:latin typeface="Times New Roman" panose="02020603050405020304" pitchFamily="18" charset="0"/>
                <a:cs typeface="Times New Roman" panose="02020603050405020304" pitchFamily="18" charset="0"/>
              </a:rPr>
              <a:t>rách</a:t>
            </a:r>
            <a:r>
              <a:rPr lang="en-US" sz="2300" i="1" dirty="0" smtClean="0">
                <a:latin typeface="Times New Roman" panose="02020603050405020304" pitchFamily="18" charset="0"/>
                <a:cs typeface="Times New Roman" panose="02020603050405020304" pitchFamily="18" charset="0"/>
              </a:rPr>
              <a:t> </a:t>
            </a:r>
            <a:r>
              <a:rPr lang="en-US" sz="2300" i="1" dirty="0" err="1" smtClean="0">
                <a:latin typeface="Times New Roman" panose="02020603050405020304" pitchFamily="18" charset="0"/>
                <a:cs typeface="Times New Roman" panose="02020603050405020304" pitchFamily="18" charset="0"/>
              </a:rPr>
              <a:t>tả</a:t>
            </a:r>
            <a:r>
              <a:rPr lang="en-US" sz="2300" i="1" dirty="0" smtClean="0">
                <a:latin typeface="Times New Roman" panose="02020603050405020304" pitchFamily="18" charset="0"/>
                <a:cs typeface="Times New Roman" panose="02020603050405020304" pitchFamily="18" charset="0"/>
              </a:rPr>
              <a:t> </a:t>
            </a:r>
            <a:r>
              <a:rPr lang="en-US" sz="2300" i="1" dirty="0" err="1" smtClean="0">
                <a:latin typeface="Times New Roman" panose="02020603050405020304" pitchFamily="18" charset="0"/>
                <a:cs typeface="Times New Roman" panose="02020603050405020304" pitchFamily="18" charset="0"/>
              </a:rPr>
              <a:t>tơi</a:t>
            </a:r>
            <a:r>
              <a:rPr lang="en-US" sz="2300" i="1" dirty="0" smtClean="0">
                <a:latin typeface="Times New Roman" panose="02020603050405020304" pitchFamily="18" charset="0"/>
                <a:cs typeface="Times New Roman" panose="02020603050405020304" pitchFamily="18" charset="0"/>
              </a:rPr>
              <a:t> </a:t>
            </a:r>
            <a:r>
              <a:rPr lang="en-US" sz="2300" i="1" dirty="0" err="1" smtClean="0">
                <a:latin typeface="Times New Roman" panose="02020603050405020304" pitchFamily="18" charset="0"/>
                <a:cs typeface="Times New Roman" panose="02020603050405020304" pitchFamily="18" charset="0"/>
              </a:rPr>
              <a:t>rồi</a:t>
            </a:r>
            <a:r>
              <a:rPr lang="en-US" sz="2300" i="1" dirty="0" smtClean="0">
                <a:latin typeface="Times New Roman" panose="02020603050405020304" pitchFamily="18" charset="0"/>
                <a:cs typeface="Times New Roman" panose="02020603050405020304" pitchFamily="18" charset="0"/>
              </a:rPr>
              <a:t> </a:t>
            </a:r>
            <a:r>
              <a:rPr lang="en-US" sz="2300" i="1" dirty="0" err="1" smtClean="0">
                <a:latin typeface="Times New Roman" panose="02020603050405020304" pitchFamily="18" charset="0"/>
                <a:cs typeface="Times New Roman" panose="02020603050405020304" pitchFamily="18" charset="0"/>
              </a:rPr>
              <a:t>đôi</a:t>
            </a:r>
            <a:r>
              <a:rPr lang="en-US" sz="2300" i="1" dirty="0" smtClean="0">
                <a:latin typeface="Times New Roman" panose="02020603050405020304" pitchFamily="18" charset="0"/>
                <a:cs typeface="Times New Roman" panose="02020603050405020304" pitchFamily="18" charset="0"/>
              </a:rPr>
              <a:t> </a:t>
            </a:r>
            <a:r>
              <a:rPr lang="en-US" sz="2300" i="1" dirty="0" err="1" smtClean="0">
                <a:latin typeface="Times New Roman" panose="02020603050405020304" pitchFamily="18" charset="0"/>
                <a:cs typeface="Times New Roman" panose="02020603050405020304" pitchFamily="18" charset="0"/>
              </a:rPr>
              <a:t>giày</a:t>
            </a:r>
            <a:r>
              <a:rPr lang="en-US" sz="2300" i="1" dirty="0" smtClean="0">
                <a:latin typeface="Times New Roman" panose="02020603050405020304" pitchFamily="18" charset="0"/>
                <a:cs typeface="Times New Roman" panose="02020603050405020304" pitchFamily="18" charset="0"/>
              </a:rPr>
              <a:t> </a:t>
            </a:r>
            <a:r>
              <a:rPr lang="en-US" sz="2300" i="1" dirty="0" err="1" smtClean="0">
                <a:latin typeface="Times New Roman" panose="02020603050405020304" pitchFamily="18" charset="0"/>
                <a:cs typeface="Times New Roman" panose="02020603050405020304" pitchFamily="18" charset="0"/>
              </a:rPr>
              <a:t>vạn</a:t>
            </a:r>
            <a:r>
              <a:rPr lang="en-US" sz="2300" i="1" dirty="0" smtClean="0">
                <a:latin typeface="Times New Roman" panose="02020603050405020304" pitchFamily="18" charset="0"/>
                <a:cs typeface="Times New Roman" panose="02020603050405020304" pitchFamily="18" charset="0"/>
              </a:rPr>
              <a:t> </a:t>
            </a:r>
            <a:r>
              <a:rPr lang="en-US" sz="2300" i="1" dirty="0" err="1" smtClean="0">
                <a:latin typeface="Times New Roman" panose="02020603050405020304" pitchFamily="18" charset="0"/>
                <a:cs typeface="Times New Roman" panose="02020603050405020304" pitchFamily="18" charset="0"/>
              </a:rPr>
              <a:t>dặm</a:t>
            </a:r>
            <a:r>
              <a:rPr lang="en-US" sz="2300" i="1" dirty="0" smtClean="0">
                <a:latin typeface="Times New Roman" panose="02020603050405020304" pitchFamily="18" charset="0"/>
                <a:cs typeface="Times New Roman" panose="02020603050405020304" pitchFamily="18" charset="0"/>
              </a:rPr>
              <a:t>/ </a:t>
            </a:r>
            <a:r>
              <a:rPr lang="en-US" sz="2300" i="1" dirty="0" err="1" smtClean="0">
                <a:latin typeface="Times New Roman" panose="02020603050405020304" pitchFamily="18" charset="0"/>
                <a:cs typeface="Times New Roman" panose="02020603050405020304" pitchFamily="18" charset="0"/>
              </a:rPr>
              <a:t>bui</a:t>
            </a:r>
            <a:r>
              <a:rPr lang="en-US" sz="2300" i="1" dirty="0" smtClean="0">
                <a:latin typeface="Times New Roman" panose="02020603050405020304" pitchFamily="18" charset="0"/>
                <a:cs typeface="Times New Roman" panose="02020603050405020304" pitchFamily="18" charset="0"/>
              </a:rPr>
              <a:t> </a:t>
            </a:r>
            <a:r>
              <a:rPr lang="en-US" sz="2300" i="1" dirty="0" err="1" smtClean="0">
                <a:latin typeface="Times New Roman" panose="02020603050405020304" pitchFamily="18" charset="0"/>
                <a:cs typeface="Times New Roman" panose="02020603050405020304" pitchFamily="18" charset="0"/>
              </a:rPr>
              <a:t>trường</a:t>
            </a:r>
            <a:r>
              <a:rPr lang="en-US" sz="2300" i="1" dirty="0" smtClean="0">
                <a:latin typeface="Times New Roman" panose="02020603050405020304" pitchFamily="18" charset="0"/>
                <a:cs typeface="Times New Roman" panose="02020603050405020304" pitchFamily="18" charset="0"/>
              </a:rPr>
              <a:t> </a:t>
            </a:r>
            <a:r>
              <a:rPr lang="en-US" sz="2300" i="1" dirty="0" err="1" smtClean="0">
                <a:latin typeface="Times New Roman" panose="02020603050405020304" pitchFamily="18" charset="0"/>
                <a:cs typeface="Times New Roman" panose="02020603050405020304" pitchFamily="18" charset="0"/>
              </a:rPr>
              <a:t>chinh</a:t>
            </a:r>
            <a:r>
              <a:rPr lang="en-US" sz="2300" i="1" dirty="0" smtClean="0">
                <a:latin typeface="Times New Roman" panose="02020603050405020304" pitchFamily="18" charset="0"/>
                <a:cs typeface="Times New Roman" panose="02020603050405020304" pitchFamily="18" charset="0"/>
              </a:rPr>
              <a:t> </a:t>
            </a:r>
            <a:r>
              <a:rPr lang="en-US" sz="2300" i="1" dirty="0" err="1" smtClean="0">
                <a:latin typeface="Times New Roman" panose="02020603050405020304" pitchFamily="18" charset="0"/>
                <a:cs typeface="Times New Roman" panose="02020603050405020304" pitchFamily="18" charset="0"/>
              </a:rPr>
              <a:t>phai</a:t>
            </a:r>
            <a:r>
              <a:rPr lang="en-US" sz="2300" i="1" dirty="0" smtClean="0">
                <a:latin typeface="Times New Roman" panose="02020603050405020304" pitchFamily="18" charset="0"/>
                <a:cs typeface="Times New Roman" panose="02020603050405020304" pitchFamily="18" charset="0"/>
              </a:rPr>
              <a:t> </a:t>
            </a:r>
            <a:r>
              <a:rPr lang="en-US" sz="2300" i="1" dirty="0" err="1" smtClean="0">
                <a:latin typeface="Times New Roman" panose="02020603050405020304" pitchFamily="18" charset="0"/>
                <a:cs typeface="Times New Roman" panose="02020603050405020304" pitchFamily="18" charset="0"/>
              </a:rPr>
              <a:t>bạc</a:t>
            </a:r>
            <a:r>
              <a:rPr lang="en-US" sz="2300" i="1" dirty="0" smtClean="0">
                <a:latin typeface="Times New Roman" panose="02020603050405020304" pitchFamily="18" charset="0"/>
                <a:cs typeface="Times New Roman" panose="02020603050405020304" pitchFamily="18" charset="0"/>
              </a:rPr>
              <a:t> </a:t>
            </a:r>
            <a:r>
              <a:rPr lang="en-US" sz="2300" i="1" dirty="0" err="1" smtClean="0">
                <a:latin typeface="Times New Roman" panose="02020603050405020304" pitchFamily="18" charset="0"/>
                <a:cs typeface="Times New Roman" panose="02020603050405020304" pitchFamily="18" charset="0"/>
              </a:rPr>
              <a:t>áo</a:t>
            </a:r>
            <a:r>
              <a:rPr lang="en-US" sz="2300" i="1" dirty="0" smtClean="0">
                <a:latin typeface="Times New Roman" panose="02020603050405020304" pitchFamily="18" charset="0"/>
                <a:cs typeface="Times New Roman" panose="02020603050405020304" pitchFamily="18" charset="0"/>
              </a:rPr>
              <a:t> </a:t>
            </a:r>
            <a:r>
              <a:rPr lang="en-US" sz="2300" i="1" dirty="0" err="1" smtClean="0">
                <a:latin typeface="Times New Roman" panose="02020603050405020304" pitchFamily="18" charset="0"/>
                <a:cs typeface="Times New Roman" panose="02020603050405020304" pitchFamily="18" charset="0"/>
              </a:rPr>
              <a:t>hào</a:t>
            </a:r>
            <a:r>
              <a:rPr lang="en-US" sz="2300" i="1" dirty="0" smtClean="0">
                <a:latin typeface="Times New Roman" panose="02020603050405020304" pitchFamily="18" charset="0"/>
                <a:cs typeface="Times New Roman" panose="02020603050405020304" pitchFamily="18" charset="0"/>
              </a:rPr>
              <a:t> </a:t>
            </a:r>
            <a:r>
              <a:rPr lang="en-US" sz="2300" i="1" dirty="0" err="1" smtClean="0">
                <a:latin typeface="Times New Roman" panose="02020603050405020304" pitchFamily="18" charset="0"/>
                <a:cs typeface="Times New Roman" panose="02020603050405020304" pitchFamily="18" charset="0"/>
              </a:rPr>
              <a:t>hoa</a:t>
            </a:r>
            <a:r>
              <a:rPr lang="en-US" sz="2300" i="1" dirty="0" smtClean="0">
                <a:latin typeface="Times New Roman" panose="02020603050405020304" pitchFamily="18" charset="0"/>
                <a:cs typeface="Times New Roman" panose="02020603050405020304" pitchFamily="18" charset="0"/>
              </a:rPr>
              <a:t>’’</a:t>
            </a:r>
          </a:p>
          <a:p>
            <a:pPr marL="800100" lvl="1" indent="-342900">
              <a:buFont typeface="Wingdings" panose="05000000000000000000" pitchFamily="2" charset="2"/>
              <a:buChar char="ü"/>
            </a:pPr>
            <a:r>
              <a:rPr lang="en-US" sz="2300" b="1" i="1" dirty="0" err="1" smtClean="0">
                <a:solidFill>
                  <a:srgbClr val="FF0000"/>
                </a:solidFill>
                <a:latin typeface="Times New Roman" panose="02020603050405020304" pitchFamily="18" charset="0"/>
                <a:cs typeface="Times New Roman" panose="02020603050405020304" pitchFamily="18" charset="0"/>
              </a:rPr>
              <a:t>Sự</a:t>
            </a:r>
            <a:r>
              <a:rPr lang="en-US" sz="2300" b="1" i="1" dirty="0" smtClean="0">
                <a:solidFill>
                  <a:srgbClr val="FF0000"/>
                </a:solidFill>
                <a:latin typeface="Times New Roman" panose="02020603050405020304" pitchFamily="18" charset="0"/>
                <a:cs typeface="Times New Roman" panose="02020603050405020304" pitchFamily="18" charset="0"/>
              </a:rPr>
              <a:t> </a:t>
            </a:r>
            <a:r>
              <a:rPr lang="en-US" sz="2300" b="1" i="1" dirty="0" err="1" smtClean="0">
                <a:solidFill>
                  <a:srgbClr val="FF0000"/>
                </a:solidFill>
                <a:latin typeface="Times New Roman" panose="02020603050405020304" pitchFamily="18" charset="0"/>
                <a:cs typeface="Times New Roman" panose="02020603050405020304" pitchFamily="18" charset="0"/>
              </a:rPr>
              <a:t>khắc</a:t>
            </a:r>
            <a:r>
              <a:rPr lang="en-US" sz="2300" b="1" i="1" dirty="0" smtClean="0">
                <a:solidFill>
                  <a:srgbClr val="FF0000"/>
                </a:solidFill>
                <a:latin typeface="Times New Roman" panose="02020603050405020304" pitchFamily="18" charset="0"/>
                <a:cs typeface="Times New Roman" panose="02020603050405020304" pitchFamily="18" charset="0"/>
              </a:rPr>
              <a:t> </a:t>
            </a:r>
            <a:r>
              <a:rPr lang="en-US" sz="2300" b="1" i="1" dirty="0" err="1" smtClean="0">
                <a:solidFill>
                  <a:srgbClr val="FF0000"/>
                </a:solidFill>
                <a:latin typeface="Times New Roman" panose="02020603050405020304" pitchFamily="18" charset="0"/>
                <a:cs typeface="Times New Roman" panose="02020603050405020304" pitchFamily="18" charset="0"/>
              </a:rPr>
              <a:t>nghiệt</a:t>
            </a:r>
            <a:r>
              <a:rPr lang="en-US" sz="2300" b="1" i="1" dirty="0" smtClean="0">
                <a:solidFill>
                  <a:srgbClr val="FF0000"/>
                </a:solidFill>
                <a:latin typeface="Times New Roman" panose="02020603050405020304" pitchFamily="18" charset="0"/>
                <a:cs typeface="Times New Roman" panose="02020603050405020304" pitchFamily="18" charset="0"/>
              </a:rPr>
              <a:t> </a:t>
            </a:r>
            <a:r>
              <a:rPr lang="en-US" sz="2300" b="1" i="1" dirty="0" err="1" smtClean="0">
                <a:solidFill>
                  <a:srgbClr val="FF0000"/>
                </a:solidFill>
                <a:latin typeface="Times New Roman" panose="02020603050405020304" pitchFamily="18" charset="0"/>
                <a:cs typeface="Times New Roman" panose="02020603050405020304" pitchFamily="18" charset="0"/>
              </a:rPr>
              <a:t>của</a:t>
            </a:r>
            <a:r>
              <a:rPr lang="en-US" sz="2300" b="1" i="1" dirty="0" smtClean="0">
                <a:solidFill>
                  <a:srgbClr val="FF0000"/>
                </a:solidFill>
                <a:latin typeface="Times New Roman" panose="02020603050405020304" pitchFamily="18" charset="0"/>
                <a:cs typeface="Times New Roman" panose="02020603050405020304" pitchFamily="18" charset="0"/>
              </a:rPr>
              <a:t> </a:t>
            </a:r>
            <a:r>
              <a:rPr lang="en-US" sz="2300" b="1" i="1" dirty="0" err="1" smtClean="0">
                <a:solidFill>
                  <a:srgbClr val="FF0000"/>
                </a:solidFill>
                <a:latin typeface="Times New Roman" panose="02020603050405020304" pitchFamily="18" charset="0"/>
                <a:cs typeface="Times New Roman" panose="02020603050405020304" pitchFamily="18" charset="0"/>
              </a:rPr>
              <a:t>thời</a:t>
            </a:r>
            <a:r>
              <a:rPr lang="en-US" sz="2300" b="1" i="1" dirty="0" smtClean="0">
                <a:solidFill>
                  <a:srgbClr val="FF0000"/>
                </a:solidFill>
                <a:latin typeface="Times New Roman" panose="02020603050405020304" pitchFamily="18" charset="0"/>
                <a:cs typeface="Times New Roman" panose="02020603050405020304" pitchFamily="18" charset="0"/>
              </a:rPr>
              <a:t> </a:t>
            </a:r>
            <a:r>
              <a:rPr lang="en-US" sz="2300" b="1" i="1" dirty="0" err="1" smtClean="0">
                <a:solidFill>
                  <a:srgbClr val="FF0000"/>
                </a:solidFill>
                <a:latin typeface="Times New Roman" panose="02020603050405020304" pitchFamily="18" charset="0"/>
                <a:cs typeface="Times New Roman" panose="02020603050405020304" pitchFamily="18" charset="0"/>
              </a:rPr>
              <a:t>tiết</a:t>
            </a:r>
            <a:r>
              <a:rPr lang="en-US" sz="2300" b="1" i="1" dirty="0" smtClean="0">
                <a:solidFill>
                  <a:srgbClr val="FF0000"/>
                </a:solidFill>
                <a:latin typeface="Times New Roman" panose="02020603050405020304" pitchFamily="18" charset="0"/>
                <a:cs typeface="Times New Roman" panose="02020603050405020304" pitchFamily="18" charset="0"/>
              </a:rPr>
              <a:t> </a:t>
            </a:r>
            <a:r>
              <a:rPr lang="en-US" sz="2300" b="1" i="1" dirty="0" err="1" smtClean="0">
                <a:solidFill>
                  <a:srgbClr val="FF0000"/>
                </a:solidFill>
                <a:latin typeface="Times New Roman" panose="02020603050405020304" pitchFamily="18" charset="0"/>
                <a:cs typeface="Times New Roman" panose="02020603050405020304" pitchFamily="18" charset="0"/>
              </a:rPr>
              <a:t>núi</a:t>
            </a:r>
            <a:r>
              <a:rPr lang="en-US" sz="2300" b="1" i="1" dirty="0" smtClean="0">
                <a:solidFill>
                  <a:srgbClr val="FF0000"/>
                </a:solidFill>
                <a:latin typeface="Times New Roman" panose="02020603050405020304" pitchFamily="18" charset="0"/>
                <a:cs typeface="Times New Roman" panose="02020603050405020304" pitchFamily="18" charset="0"/>
              </a:rPr>
              <a:t> </a:t>
            </a:r>
            <a:r>
              <a:rPr lang="en-US" sz="2300" b="1" i="1" dirty="0" err="1" smtClean="0">
                <a:solidFill>
                  <a:srgbClr val="FF0000"/>
                </a:solidFill>
                <a:latin typeface="Times New Roman" panose="02020603050405020304" pitchFamily="18" charset="0"/>
                <a:cs typeface="Times New Roman" panose="02020603050405020304" pitchFamily="18" charset="0"/>
              </a:rPr>
              <a:t>rừng</a:t>
            </a:r>
            <a:r>
              <a:rPr lang="en-US" sz="2300" i="1" dirty="0" smtClean="0">
                <a:solidFill>
                  <a:srgbClr val="FF0000"/>
                </a:solidFill>
                <a:latin typeface="Times New Roman" panose="02020603050405020304" pitchFamily="18" charset="0"/>
                <a:cs typeface="Times New Roman" panose="02020603050405020304" pitchFamily="18" charset="0"/>
              </a:rPr>
              <a:t>: </a:t>
            </a:r>
            <a:r>
              <a:rPr lang="vi-VN" sz="2300" b="1" i="1" dirty="0">
                <a:latin typeface="Times New Roman" panose="02020603050405020304" pitchFamily="18" charset="0"/>
                <a:cs typeface="Times New Roman" panose="02020603050405020304" pitchFamily="18" charset="0"/>
              </a:rPr>
              <a:t>Miệng cười buốt </a:t>
            </a:r>
            <a:r>
              <a:rPr lang="vi-VN" sz="2300" b="1" i="1" dirty="0" smtClean="0">
                <a:latin typeface="Times New Roman" panose="02020603050405020304" pitchFamily="18" charset="0"/>
                <a:cs typeface="Times New Roman" panose="02020603050405020304" pitchFamily="18" charset="0"/>
              </a:rPr>
              <a:t>giá</a:t>
            </a:r>
            <a:r>
              <a:rPr lang="en-US" sz="2300" b="1" i="1" dirty="0" smtClean="0">
                <a:latin typeface="Times New Roman" panose="02020603050405020304" pitchFamily="18" charset="0"/>
                <a:cs typeface="Times New Roman" panose="02020603050405020304" pitchFamily="18" charset="0"/>
              </a:rPr>
              <a:t> </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sự</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buốt</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giá</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của</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những</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đêm</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rừng</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hoang</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sương</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muối</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Song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họ</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vẫn</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lạc</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quan</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latin typeface="Times New Roman" panose="02020603050405020304" pitchFamily="18" charset="0"/>
                <a:cs typeface="Times New Roman" panose="02020603050405020304" pitchFamily="18" charset="0"/>
                <a:sym typeface="Wingdings" panose="05000000000000000000" pitchFamily="2" charset="2"/>
              </a:rPr>
              <a:t>miệng</a:t>
            </a:r>
            <a:r>
              <a:rPr lang="en-US" sz="2300" b="1"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b="1" i="1" dirty="0" err="1" smtClean="0">
                <a:latin typeface="Times New Roman" panose="02020603050405020304" pitchFamily="18" charset="0"/>
                <a:cs typeface="Times New Roman" panose="02020603050405020304" pitchFamily="18" charset="0"/>
                <a:sym typeface="Wingdings" panose="05000000000000000000" pitchFamily="2" charset="2"/>
              </a:rPr>
              <a:t>cười</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coi</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thường</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thử</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thách</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để</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vượt</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lên</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khó</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khan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và</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hoàn</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thành</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tốt</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nhiệm</a:t>
            </a:r>
            <a:r>
              <a:rPr lang="en-US" sz="2300" i="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300" i="1" dirty="0" err="1" smtClean="0">
                <a:latin typeface="Times New Roman" panose="02020603050405020304" pitchFamily="18" charset="0"/>
                <a:cs typeface="Times New Roman" panose="02020603050405020304" pitchFamily="18" charset="0"/>
                <a:sym typeface="Wingdings" panose="05000000000000000000" pitchFamily="2" charset="2"/>
              </a:rPr>
              <a:t>vụ</a:t>
            </a:r>
            <a:endParaRPr lang="vi-VN" sz="2300" i="1" dirty="0">
              <a:latin typeface="Times New Roman" panose="02020603050405020304" pitchFamily="18" charset="0"/>
              <a:cs typeface="Times New Roman" panose="02020603050405020304" pitchFamily="18" charset="0"/>
            </a:endParaRPr>
          </a:p>
          <a:p>
            <a:pPr lvl="1"/>
            <a:endParaRPr lang="en-US" sz="2300" i="1" dirty="0">
              <a:solidFill>
                <a:srgbClr val="FF0000"/>
              </a:solidFill>
              <a:latin typeface="Times New Roman" panose="02020603050405020304" pitchFamily="18" charset="0"/>
              <a:cs typeface="Times New Roman" panose="02020603050405020304" pitchFamily="18" charset="0"/>
            </a:endParaRPr>
          </a:p>
        </p:txBody>
      </p:sp>
      <p:sp>
        <p:nvSpPr>
          <p:cNvPr id="2" name="Rectangle 1"/>
          <p:cNvSpPr/>
          <p:nvPr/>
        </p:nvSpPr>
        <p:spPr>
          <a:xfrm>
            <a:off x="3600400" y="2276872"/>
            <a:ext cx="8182882" cy="830997"/>
          </a:xfrm>
          <a:prstGeom prst="rect">
            <a:avLst/>
          </a:prstGeom>
        </p:spPr>
        <p:txBody>
          <a:bodyPr wrap="square">
            <a:spAutoFit/>
          </a:bodyPr>
          <a:lstStyle/>
          <a:p>
            <a:r>
              <a:rPr lang="vi-VN" sz="2400" b="1" dirty="0">
                <a:solidFill>
                  <a:schemeClr val="bg1"/>
                </a:solidFill>
                <a:latin typeface="+mj-lt"/>
              </a:rPr>
              <a:t>Cùng chia sẻ sự thiếu thốn về quân trang trong buổi đầu kháng chiến: </a:t>
            </a:r>
            <a:endParaRPr lang="en-US" sz="2400" dirty="0">
              <a:solidFill>
                <a:schemeClr val="bg1"/>
              </a:solidFill>
              <a:latin typeface="+mj-lt"/>
            </a:endParaRPr>
          </a:p>
        </p:txBody>
      </p:sp>
    </p:spTree>
    <p:extLst>
      <p:ext uri="{BB962C8B-B14F-4D97-AF65-F5344CB8AC3E}">
        <p14:creationId xmlns:p14="http://schemas.microsoft.com/office/powerpoint/2010/main" val="28199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par>
                                <p:cTn id="8" presetID="22" presetClass="entr" presetSubtype="4"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down)">
                                      <p:cBhvr>
                                        <p:cTn id="10" dur="500"/>
                                        <p:tgtEl>
                                          <p:spTgt spid="7"/>
                                        </p:tgtEl>
                                      </p:cBhvr>
                                    </p:animEffect>
                                  </p:childTnLst>
                                </p:cTn>
                              </p:par>
                              <p:par>
                                <p:cTn id="11" presetID="22" presetClass="entr" presetSubtype="4"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down)">
                                      <p:cBhvr>
                                        <p:cTn id="13" dur="500"/>
                                        <p:tgtEl>
                                          <p:spTgt spid="8"/>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down)">
                                      <p:cBhvr>
                                        <p:cTn id="16" dur="500"/>
                                        <p:tgtEl>
                                          <p:spTgt spid="9"/>
                                        </p:tgtEl>
                                      </p:cBhvr>
                                    </p:animEffect>
                                  </p:childTnLst>
                                </p:cTn>
                              </p:par>
                              <p:par>
                                <p:cTn id="17" presetID="22" presetClass="entr" presetSubtype="4"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ipe(down)">
                                      <p:cBhvr>
                                        <p:cTn id="19" dur="5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circle(in)">
                                      <p:cBhvr>
                                        <p:cTn id="24" dur="2000"/>
                                        <p:tgtEl>
                                          <p:spTgt spid="2"/>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circle(in)">
                                      <p:cBhvr>
                                        <p:cTn id="29"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p:bldP spid="13" grpId="0" animBg="1"/>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BEBA8EAE-BF5A-486C-A8C5-ECC9F3942E4B}">
                <a14:imgProps xmlns:a14="http://schemas.microsoft.com/office/drawing/2010/main">
                  <a14:imgLayer r:embed="rId3">
                    <a14:imgEffect>
                      <a14:brightnessContrast bright="-40000"/>
                    </a14:imgEffect>
                  </a14:imgLayer>
                </a14:imgProps>
              </a:ext>
              <a:ext uri="{28A0092B-C50C-407E-A947-70E740481C1C}">
                <a14:useLocalDpi xmlns:a14="http://schemas.microsoft.com/office/drawing/2010/main" val="0"/>
              </a:ext>
            </a:extLst>
          </a:blip>
          <a:stretch>
            <a:fillRect/>
          </a:stretch>
        </p:blipFill>
        <p:spPr>
          <a:xfrm>
            <a:off x="-27072" y="20960"/>
            <a:ext cx="12219072" cy="6623130"/>
          </a:xfrm>
          <a:prstGeom prst="rect">
            <a:avLst/>
          </a:prstGeom>
        </p:spPr>
      </p:pic>
      <p:pic>
        <p:nvPicPr>
          <p:cNvPr id="6" name="Picture 5"/>
          <p:cNvPicPr>
            <a:picLocks noChangeAspect="1"/>
          </p:cNvPicPr>
          <p:nvPr/>
        </p:nvPicPr>
        <p:blipFill>
          <a:blip r:embed="rId4">
            <a:extLst>
              <a:ext uri="{BEBA8EAE-BF5A-486C-A8C5-ECC9F3942E4B}">
                <a14:imgProps xmlns:a14="http://schemas.microsoft.com/office/drawing/2010/main">
                  <a14:imgLayer r:embed="rId5">
                    <a14:imgEffect>
                      <a14:sharpenSoften amount="-50000"/>
                    </a14:imgEffect>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456728" y="2013976"/>
            <a:ext cx="5400600" cy="4630114"/>
          </a:xfrm>
          <a:prstGeom prst="rect">
            <a:avLst/>
          </a:prstGeom>
          <a:effectLst>
            <a:softEdge rad="635000"/>
          </a:effectLst>
        </p:spPr>
      </p:pic>
      <p:sp>
        <p:nvSpPr>
          <p:cNvPr id="7" name="Rectangle 6"/>
          <p:cNvSpPr/>
          <p:nvPr/>
        </p:nvSpPr>
        <p:spPr>
          <a:xfrm>
            <a:off x="3719736" y="635204"/>
            <a:ext cx="3927678" cy="1569660"/>
          </a:xfrm>
          <a:prstGeom prst="rect">
            <a:avLst/>
          </a:prstGeom>
        </p:spPr>
        <p:txBody>
          <a:bodyPr wrap="none">
            <a:spAutoFit/>
          </a:bodyPr>
          <a:lstStyle/>
          <a:p>
            <a:pPr>
              <a:spcAft>
                <a:spcPts val="0"/>
              </a:spcAft>
              <a:tabLst>
                <a:tab pos="5791835" algn="l"/>
              </a:tabLst>
            </a:pPr>
            <a:r>
              <a:rPr lang="en-US" sz="9600" b="1" dirty="0" err="1" smtClean="0">
                <a:solidFill>
                  <a:srgbClr val="FFC000"/>
                </a:solidFill>
                <a:effectLst>
                  <a:glow rad="228600">
                    <a:schemeClr val="accent3">
                      <a:satMod val="175000"/>
                      <a:alpha val="40000"/>
                    </a:schemeClr>
                  </a:glow>
                </a:effectLst>
                <a:latin typeface="Chiller" panose="04020404031007020602" pitchFamily="82" charset="0"/>
                <a:ea typeface="Times New Roman" panose="02020603050405020304" pitchFamily="18" charset="0"/>
                <a:cs typeface="Times New Roman" panose="02020603050405020304" pitchFamily="18" charset="0"/>
              </a:rPr>
              <a:t>Đồng</a:t>
            </a:r>
            <a:r>
              <a:rPr lang="en-US" sz="9600" b="1" dirty="0" smtClean="0">
                <a:solidFill>
                  <a:srgbClr val="FFC000"/>
                </a:solidFill>
                <a:effectLst>
                  <a:glow rad="228600">
                    <a:schemeClr val="accent3">
                      <a:satMod val="175000"/>
                      <a:alpha val="40000"/>
                    </a:schemeClr>
                  </a:glow>
                </a:effectLst>
                <a:latin typeface="Chiller" panose="04020404031007020602" pitchFamily="82" charset="0"/>
                <a:ea typeface="Times New Roman" panose="02020603050405020304" pitchFamily="18" charset="0"/>
                <a:cs typeface="Times New Roman" panose="02020603050405020304" pitchFamily="18" charset="0"/>
              </a:rPr>
              <a:t> </a:t>
            </a:r>
            <a:r>
              <a:rPr lang="en-US" sz="9600" b="1" dirty="0" err="1" smtClean="0">
                <a:solidFill>
                  <a:srgbClr val="FFC000"/>
                </a:solidFill>
                <a:effectLst>
                  <a:glow rad="228600">
                    <a:schemeClr val="accent3">
                      <a:satMod val="175000"/>
                      <a:alpha val="40000"/>
                    </a:schemeClr>
                  </a:glow>
                </a:effectLst>
                <a:latin typeface="Chiller" panose="04020404031007020602" pitchFamily="82" charset="0"/>
                <a:ea typeface="Times New Roman" panose="02020603050405020304" pitchFamily="18" charset="0"/>
                <a:cs typeface="Times New Roman" panose="02020603050405020304" pitchFamily="18" charset="0"/>
              </a:rPr>
              <a:t>chí</a:t>
            </a:r>
            <a:endParaRPr lang="en-US" sz="9600" b="1" dirty="0">
              <a:solidFill>
                <a:srgbClr val="FFC000"/>
              </a:solidFill>
              <a:effectLst>
                <a:glow rad="228600">
                  <a:schemeClr val="accent3">
                    <a:satMod val="175000"/>
                    <a:alpha val="40000"/>
                  </a:schemeClr>
                </a:glow>
              </a:effectLst>
              <a:latin typeface="Chiller" panose="04020404031007020602" pitchFamily="82" charset="0"/>
              <a:ea typeface="Times New Roman" panose="02020603050405020304" pitchFamily="18" charset="0"/>
              <a:cs typeface="Times New Roman" panose="02020603050405020304" pitchFamily="18" charset="0"/>
            </a:endParaRPr>
          </a:p>
        </p:txBody>
      </p:sp>
      <p:sp>
        <p:nvSpPr>
          <p:cNvPr id="8" name="TextBox 7"/>
          <p:cNvSpPr txBox="1"/>
          <p:nvPr/>
        </p:nvSpPr>
        <p:spPr>
          <a:xfrm>
            <a:off x="6600056" y="2049040"/>
            <a:ext cx="2232248" cy="584775"/>
          </a:xfrm>
          <a:prstGeom prst="rect">
            <a:avLst/>
          </a:prstGeom>
          <a:noFill/>
        </p:spPr>
        <p:txBody>
          <a:bodyPr wrap="square" rtlCol="0">
            <a:spAutoFit/>
          </a:bodyPr>
          <a:lstStyle/>
          <a:p>
            <a:r>
              <a:rPr lang="en-US" sz="3200" dirty="0" err="1" smtClean="0">
                <a:solidFill>
                  <a:srgbClr val="FFC000"/>
                </a:solidFill>
                <a:latin typeface="Brush Script MT" panose="03060802040406070304" pitchFamily="66" charset="0"/>
              </a:rPr>
              <a:t>Chính</a:t>
            </a:r>
            <a:r>
              <a:rPr lang="en-US" sz="3200" dirty="0" smtClean="0">
                <a:solidFill>
                  <a:srgbClr val="FFC000"/>
                </a:solidFill>
                <a:latin typeface="Brush Script MT" panose="03060802040406070304" pitchFamily="66" charset="0"/>
              </a:rPr>
              <a:t> </a:t>
            </a:r>
            <a:r>
              <a:rPr lang="en-US" sz="3200" dirty="0" err="1" smtClean="0">
                <a:solidFill>
                  <a:srgbClr val="FFC000"/>
                </a:solidFill>
                <a:latin typeface="Brush Script MT" panose="03060802040406070304" pitchFamily="66" charset="0"/>
              </a:rPr>
              <a:t>Hữu</a:t>
            </a:r>
            <a:endParaRPr lang="en-US" sz="3200" dirty="0">
              <a:solidFill>
                <a:srgbClr val="FFC000"/>
              </a:solidFill>
              <a:latin typeface="Brush Script MT" panose="03060802040406070304" pitchFamily="66" charset="0"/>
            </a:endParaRPr>
          </a:p>
        </p:txBody>
      </p:sp>
    </p:spTree>
    <p:extLst>
      <p:ext uri="{BB962C8B-B14F-4D97-AF65-F5344CB8AC3E}">
        <p14:creationId xmlns:p14="http://schemas.microsoft.com/office/powerpoint/2010/main" val="289560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335360" y="188640"/>
            <a:ext cx="3577578"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solidFill>
                  <a:schemeClr val="bg1"/>
                </a:solidFill>
              </a:rPr>
              <a:t>II. TÌM HIỂU VĂN BẢN</a:t>
            </a:r>
            <a:endParaRPr lang="en-US" sz="2800" b="1" dirty="0">
              <a:solidFill>
                <a:schemeClr val="bg1"/>
              </a:solidFill>
            </a:endParaRPr>
          </a:p>
        </p:txBody>
      </p:sp>
      <p:sp>
        <p:nvSpPr>
          <p:cNvPr id="5" name="TextBox 4"/>
          <p:cNvSpPr txBox="1"/>
          <p:nvPr/>
        </p:nvSpPr>
        <p:spPr>
          <a:xfrm>
            <a:off x="407368" y="836712"/>
            <a:ext cx="10657184"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just">
              <a:spcAft>
                <a:spcPts val="0"/>
              </a:spcAft>
            </a:pP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2.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cao</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đẹp</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chí</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đội</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(10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smtClean="0">
                <a:latin typeface="Times New Roman" panose="02020603050405020304" pitchFamily="18" charset="0"/>
                <a:ea typeface="Times New Roman" panose="02020603050405020304" pitchFamily="18" charset="0"/>
                <a:cs typeface="Times New Roman" panose="02020603050405020304" pitchFamily="18" charset="0"/>
              </a:rPr>
              <a:t>ti</a:t>
            </a: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983432" y="1556792"/>
            <a:ext cx="10799850" cy="523220"/>
          </a:xfrm>
          <a:prstGeom prst="rect">
            <a:avLst/>
          </a:prstGeom>
          <a:ln w="38100">
            <a:solidFill>
              <a:schemeClr val="accent1"/>
            </a:solidFill>
          </a:ln>
        </p:spPr>
        <p:txBody>
          <a:bodyPr wrap="square">
            <a:spAutoFit/>
          </a:bodyPr>
          <a:lstStyle/>
          <a:p>
            <a:pPr lvl="0" algn="just">
              <a:spcAft>
                <a:spcPts val="0"/>
              </a:spcAft>
              <a:tabLst>
                <a:tab pos="457200" algn="l"/>
              </a:tabLst>
            </a:pPr>
            <a:r>
              <a:rPr lang="en-US" sz="2800" b="1" u="sng" dirty="0" smtClean="0">
                <a:solidFill>
                  <a:schemeClr val="bg1"/>
                </a:solidFill>
                <a:latin typeface="Times New Roman" panose="02020603050405020304" pitchFamily="18" charset="0"/>
                <a:ea typeface="Times New Roman" panose="02020603050405020304" pitchFamily="18" charset="0"/>
              </a:rPr>
              <a:t>c. </a:t>
            </a:r>
            <a:r>
              <a:rPr lang="en-US" sz="2800" b="1" u="sng" dirty="0" err="1" smtClean="0">
                <a:solidFill>
                  <a:schemeClr val="bg1"/>
                </a:solidFill>
                <a:latin typeface="Times New Roman" panose="02020603050405020304" pitchFamily="18" charset="0"/>
                <a:ea typeface="Times New Roman" panose="02020603050405020304" pitchFamily="18" charset="0"/>
              </a:rPr>
              <a:t>Biểu</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hiện</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a:solidFill>
                  <a:schemeClr val="bg1"/>
                </a:solidFill>
                <a:latin typeface="Times New Roman" panose="02020603050405020304" pitchFamily="18" charset="0"/>
                <a:ea typeface="Times New Roman" panose="02020603050405020304" pitchFamily="18" charset="0"/>
              </a:rPr>
              <a:t>thứ</a:t>
            </a:r>
            <a:r>
              <a:rPr lang="en-US" sz="2800" b="1" u="sng" dirty="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hai</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Luôn</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sẵn</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sàng</a:t>
            </a:r>
            <a:r>
              <a:rPr lang="en-US" sz="2800" b="1" u="sng" dirty="0" smtClean="0">
                <a:solidFill>
                  <a:schemeClr val="bg1"/>
                </a:solidFill>
                <a:latin typeface="Times New Roman" panose="02020603050405020304" pitchFamily="18" charset="0"/>
                <a:ea typeface="Times New Roman" panose="02020603050405020304" pitchFamily="18" charset="0"/>
              </a:rPr>
              <a:t> chia </a:t>
            </a:r>
            <a:r>
              <a:rPr lang="en-US" sz="2800" b="1" u="sng" dirty="0" err="1" smtClean="0">
                <a:solidFill>
                  <a:schemeClr val="bg1"/>
                </a:solidFill>
                <a:latin typeface="Times New Roman" panose="02020603050405020304" pitchFamily="18" charset="0"/>
                <a:ea typeface="Times New Roman" panose="02020603050405020304" pitchFamily="18" charset="0"/>
              </a:rPr>
              <a:t>sẻ</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yêu</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thương</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gắn</a:t>
            </a:r>
            <a:r>
              <a:rPr lang="en-US" sz="2800" b="1" u="sng" dirty="0" smtClean="0">
                <a:solidFill>
                  <a:schemeClr val="bg1"/>
                </a:solidFill>
                <a:latin typeface="Times New Roman" panose="02020603050405020304" pitchFamily="18" charset="0"/>
                <a:ea typeface="Times New Roman" panose="02020603050405020304" pitchFamily="18" charset="0"/>
              </a:rPr>
              <a:t> </a:t>
            </a:r>
            <a:r>
              <a:rPr lang="en-US" sz="2800" b="1" u="sng" dirty="0" err="1" smtClean="0">
                <a:solidFill>
                  <a:schemeClr val="bg1"/>
                </a:solidFill>
                <a:latin typeface="Times New Roman" panose="02020603050405020304" pitchFamily="18" charset="0"/>
                <a:ea typeface="Times New Roman" panose="02020603050405020304" pitchFamily="18" charset="0"/>
              </a:rPr>
              <a:t>bó</a:t>
            </a:r>
            <a:r>
              <a:rPr lang="en-US" sz="2800" b="1" u="sng" dirty="0" smtClean="0">
                <a:solidFill>
                  <a:schemeClr val="bg1"/>
                </a:solidFill>
                <a:latin typeface="Times New Roman" panose="02020603050405020304" pitchFamily="18" charset="0"/>
                <a:ea typeface="Times New Roman" panose="02020603050405020304" pitchFamily="18" charset="0"/>
              </a:rPr>
              <a:t>.</a:t>
            </a:r>
            <a:endParaRPr lang="en-US" sz="2800" b="1" u="sng" dirty="0">
              <a:solidFill>
                <a:schemeClr val="bg1"/>
              </a:solidFill>
              <a:latin typeface="Times New Roman" panose="02020603050405020304" pitchFamily="18" charset="0"/>
              <a:ea typeface="Times New Roman" panose="02020603050405020304" pitchFamily="18" charset="0"/>
            </a:endParaRPr>
          </a:p>
        </p:txBody>
      </p:sp>
      <p:cxnSp>
        <p:nvCxnSpPr>
          <p:cNvPr id="7" name="Straight Connector 6"/>
          <p:cNvCxnSpPr/>
          <p:nvPr/>
        </p:nvCxnSpPr>
        <p:spPr>
          <a:xfrm>
            <a:off x="752491" y="1916832"/>
            <a:ext cx="0" cy="28803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52491" y="2204864"/>
            <a:ext cx="387006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3359696" y="2391271"/>
            <a:ext cx="5469767" cy="461665"/>
          </a:xfrm>
          <a:prstGeom prst="rect">
            <a:avLst/>
          </a:prstGeom>
        </p:spPr>
        <p:txBody>
          <a:bodyPr wrap="none">
            <a:spAutoFit/>
          </a:bodyPr>
          <a:lstStyle/>
          <a:p>
            <a:r>
              <a:rPr lang="en-US" sz="2400" b="1" i="1" dirty="0" smtClean="0">
                <a:solidFill>
                  <a:schemeClr val="bg1"/>
                </a:solidFill>
              </a:rPr>
              <a:t>“</a:t>
            </a:r>
            <a:r>
              <a:rPr lang="vi-VN" sz="2400" b="1" i="1" dirty="0" smtClean="0">
                <a:solidFill>
                  <a:schemeClr val="bg1"/>
                </a:solidFill>
              </a:rPr>
              <a:t>Thương </a:t>
            </a:r>
            <a:r>
              <a:rPr lang="vi-VN" sz="2400" b="1" i="1" dirty="0">
                <a:solidFill>
                  <a:schemeClr val="bg1"/>
                </a:solidFill>
              </a:rPr>
              <a:t>nhau tay nắm lấy bàn tay" </a:t>
            </a:r>
            <a:endParaRPr lang="en-US" sz="2400" b="1" i="1" dirty="0">
              <a:solidFill>
                <a:schemeClr val="bg1"/>
              </a:solidFill>
            </a:endParaRPr>
          </a:p>
        </p:txBody>
      </p:sp>
      <p:sp>
        <p:nvSpPr>
          <p:cNvPr id="11" name="TextBox 10"/>
          <p:cNvSpPr txBox="1"/>
          <p:nvPr/>
        </p:nvSpPr>
        <p:spPr>
          <a:xfrm>
            <a:off x="839416" y="3068960"/>
            <a:ext cx="10657184" cy="310854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285750" indent="-285750">
              <a:buFontTx/>
              <a:buChar char="-"/>
            </a:pPr>
            <a:r>
              <a:rPr lang="en-US" sz="2800" dirty="0" err="1" smtClean="0">
                <a:solidFill>
                  <a:schemeClr val="tx1"/>
                </a:solidFill>
                <a:latin typeface="Times New Roman" panose="02020603050405020304" pitchFamily="18" charset="0"/>
                <a:cs typeface="Times New Roman" panose="02020603050405020304" pitchFamily="18" charset="0"/>
              </a:rPr>
              <a:t>Những</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cái</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bắt</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tay</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chất</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chứa</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biết</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bao</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yêu</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thương</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trìu</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mến</a:t>
            </a:r>
            <a:endParaRPr lang="en-US" sz="2800" b="1" dirty="0" smtClean="0">
              <a:solidFill>
                <a:schemeClr val="tx1"/>
              </a:solidFill>
              <a:latin typeface="Times New Roman" panose="02020603050405020304" pitchFamily="18" charset="0"/>
              <a:cs typeface="Times New Roman" panose="02020603050405020304" pitchFamily="18" charset="0"/>
            </a:endParaRPr>
          </a:p>
          <a:p>
            <a:pPr marL="285750" indent="-285750">
              <a:buFontTx/>
              <a:buChar char="-"/>
            </a:pPr>
            <a:r>
              <a:rPr lang="en-US" sz="2800" dirty="0" err="1" smtClean="0">
                <a:solidFill>
                  <a:schemeClr val="tx1"/>
                </a:solidFill>
                <a:latin typeface="Times New Roman" panose="02020603050405020304" pitchFamily="18" charset="0"/>
                <a:cs typeface="Times New Roman" panose="02020603050405020304" pitchFamily="18" charset="0"/>
              </a:rPr>
              <a:t>Những</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cái</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bắt</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tay</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là</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lời</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động</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viên</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chân</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thành</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để</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người</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lính</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cùng</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nhau</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vượt</a:t>
            </a:r>
            <a:r>
              <a:rPr lang="en-US" sz="2800" dirty="0" smtClean="0">
                <a:solidFill>
                  <a:schemeClr val="tx1"/>
                </a:solidFill>
                <a:latin typeface="Times New Roman" panose="02020603050405020304" pitchFamily="18" charset="0"/>
                <a:cs typeface="Times New Roman" panose="02020603050405020304" pitchFamily="18" charset="0"/>
              </a:rPr>
              <a:t> qua </a:t>
            </a:r>
            <a:r>
              <a:rPr lang="en-US" sz="2800" dirty="0" err="1" smtClean="0">
                <a:solidFill>
                  <a:schemeClr val="tx1"/>
                </a:solidFill>
                <a:latin typeface="Times New Roman" panose="02020603050405020304" pitchFamily="18" charset="0"/>
                <a:cs typeface="Times New Roman" panose="02020603050405020304" pitchFamily="18" charset="0"/>
              </a:rPr>
              <a:t>những</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khó</a:t>
            </a:r>
            <a:r>
              <a:rPr lang="en-US" sz="2800" dirty="0" smtClean="0">
                <a:solidFill>
                  <a:schemeClr val="tx1"/>
                </a:solidFill>
                <a:latin typeface="Times New Roman" panose="02020603050405020304" pitchFamily="18" charset="0"/>
                <a:cs typeface="Times New Roman" panose="02020603050405020304" pitchFamily="18" charset="0"/>
              </a:rPr>
              <a:t> khan, </a:t>
            </a:r>
            <a:r>
              <a:rPr lang="en-US" sz="2800" dirty="0" err="1" smtClean="0">
                <a:solidFill>
                  <a:schemeClr val="tx1"/>
                </a:solidFill>
                <a:latin typeface="Times New Roman" panose="02020603050405020304" pitchFamily="18" charset="0"/>
                <a:cs typeface="Times New Roman" panose="02020603050405020304" pitchFamily="18" charset="0"/>
              </a:rPr>
              <a:t>thiếu</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thốn</a:t>
            </a:r>
            <a:endParaRPr lang="en-US" sz="2800" dirty="0" smtClean="0">
              <a:solidFill>
                <a:schemeClr val="tx1"/>
              </a:solidFill>
              <a:latin typeface="Times New Roman" panose="02020603050405020304" pitchFamily="18" charset="0"/>
              <a:cs typeface="Times New Roman" panose="02020603050405020304" pitchFamily="18" charset="0"/>
            </a:endParaRPr>
          </a:p>
          <a:p>
            <a:pPr marL="285750" indent="-285750">
              <a:buFontTx/>
              <a:buChar char="-"/>
            </a:pPr>
            <a:r>
              <a:rPr lang="en-US" sz="2800" dirty="0" err="1" smtClean="0">
                <a:solidFill>
                  <a:schemeClr val="tx1"/>
                </a:solidFill>
                <a:latin typeface="Times New Roman" panose="02020603050405020304" pitchFamily="18" charset="0"/>
                <a:cs typeface="Times New Roman" panose="02020603050405020304" pitchFamily="18" charset="0"/>
              </a:rPr>
              <a:t>Những</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cái</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bắt</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tay</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của</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sự</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cảm</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thông</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mang</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hơi</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ấm</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để</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truyền</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cho</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nhau</a:t>
            </a:r>
            <a:r>
              <a:rPr lang="en-US" sz="2800" dirty="0" smtClean="0">
                <a:solidFill>
                  <a:schemeClr val="tx1"/>
                </a:solidFill>
                <a:latin typeface="Times New Roman" panose="02020603050405020304" pitchFamily="18" charset="0"/>
                <a:cs typeface="Times New Roman" panose="02020603050405020304" pitchFamily="18" charset="0"/>
              </a:rPr>
              <a:t> them </a:t>
            </a:r>
            <a:r>
              <a:rPr lang="en-US" sz="2800" dirty="0" err="1" smtClean="0">
                <a:solidFill>
                  <a:schemeClr val="tx1"/>
                </a:solidFill>
                <a:latin typeface="Times New Roman" panose="02020603050405020304" pitchFamily="18" charset="0"/>
                <a:cs typeface="Times New Roman" panose="02020603050405020304" pitchFamily="18" charset="0"/>
              </a:rPr>
              <a:t>sức</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mạnh</a:t>
            </a:r>
            <a:endParaRPr lang="en-US" sz="2800" dirty="0" smtClean="0">
              <a:solidFill>
                <a:schemeClr val="tx1"/>
              </a:solidFill>
              <a:latin typeface="Times New Roman" panose="02020603050405020304" pitchFamily="18" charset="0"/>
              <a:cs typeface="Times New Roman" panose="02020603050405020304" pitchFamily="18" charset="0"/>
            </a:endParaRPr>
          </a:p>
          <a:p>
            <a:pPr marL="285750" indent="-285750">
              <a:buFontTx/>
              <a:buChar char="-"/>
            </a:pPr>
            <a:r>
              <a:rPr lang="en-US" sz="2800" dirty="0" err="1" smtClean="0">
                <a:solidFill>
                  <a:schemeClr val="tx1"/>
                </a:solidFill>
                <a:latin typeface="Times New Roman" panose="02020603050405020304" pitchFamily="18" charset="0"/>
                <a:cs typeface="Times New Roman" panose="02020603050405020304" pitchFamily="18" charset="0"/>
              </a:rPr>
              <a:t>Đó</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còn</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là</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lời</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hứa</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lập</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err="1" smtClean="0">
                <a:solidFill>
                  <a:schemeClr val="tx1"/>
                </a:solidFill>
                <a:latin typeface="Times New Roman" panose="02020603050405020304" pitchFamily="18" charset="0"/>
                <a:cs typeface="Times New Roman" panose="02020603050405020304" pitchFamily="18" charset="0"/>
              </a:rPr>
              <a:t>công</a:t>
            </a:r>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của</a:t>
            </a:r>
            <a:r>
              <a:rPr lang="en-US" sz="2800" dirty="0" smtClean="0">
                <a:solidFill>
                  <a:schemeClr val="tx1"/>
                </a:solidFill>
                <a:latin typeface="Times New Roman" panose="02020603050405020304" pitchFamily="18" charset="0"/>
                <a:cs typeface="Times New Roman" panose="02020603050405020304" pitchFamily="18" charset="0"/>
              </a:rPr>
              <a:t> ý </a:t>
            </a:r>
            <a:r>
              <a:rPr lang="en-US" sz="2800" dirty="0" err="1" smtClean="0">
                <a:solidFill>
                  <a:schemeClr val="tx1"/>
                </a:solidFill>
                <a:latin typeface="Times New Roman" panose="02020603050405020304" pitchFamily="18" charset="0"/>
                <a:cs typeface="Times New Roman" panose="02020603050405020304" pitchFamily="18" charset="0"/>
              </a:rPr>
              <a:t>chí</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quyết</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tâm</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chiến</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đấu</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và</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chiến</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thắng</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quân</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thù</a:t>
            </a:r>
            <a:endParaRPr lang="en-US" sz="2800" dirty="0">
              <a:solidFill>
                <a:schemeClr val="tx1"/>
              </a:solidFill>
              <a:latin typeface="Times New Roman" panose="02020603050405020304" pitchFamily="18" charset="0"/>
              <a:cs typeface="Times New Roman" panose="02020603050405020304" pitchFamily="18" charset="0"/>
            </a:endParaRPr>
          </a:p>
        </p:txBody>
      </p:sp>
      <p:sp>
        <p:nvSpPr>
          <p:cNvPr id="12" name="Flowchart: Connector 11"/>
          <p:cNvSpPr/>
          <p:nvPr/>
        </p:nvSpPr>
        <p:spPr>
          <a:xfrm>
            <a:off x="695400" y="3284984"/>
            <a:ext cx="198337" cy="21602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lowchart: Connector 12"/>
          <p:cNvSpPr/>
          <p:nvPr/>
        </p:nvSpPr>
        <p:spPr>
          <a:xfrm>
            <a:off x="695400" y="3717032"/>
            <a:ext cx="198337" cy="21602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lowchart: Connector 13"/>
          <p:cNvSpPr/>
          <p:nvPr/>
        </p:nvSpPr>
        <p:spPr>
          <a:xfrm>
            <a:off x="695400" y="4509120"/>
            <a:ext cx="198337" cy="21602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lowchart: Connector 14"/>
          <p:cNvSpPr/>
          <p:nvPr/>
        </p:nvSpPr>
        <p:spPr>
          <a:xfrm>
            <a:off x="695400" y="5373216"/>
            <a:ext cx="198337" cy="21602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40093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strVal val="#ppt_x"/>
                                          </p:val>
                                        </p:tav>
                                        <p:tav tm="100000">
                                          <p:val>
                                            <p:strVal val="#ppt_x"/>
                                          </p:val>
                                        </p:tav>
                                      </p:tavLst>
                                    </p:anim>
                                    <p:anim calcmode="lin" valueType="num">
                                      <p:cBhvr>
                                        <p:cTn id="19" dur="1000" fill="hold"/>
                                        <p:tgtEl>
                                          <p:spTgt spid="8"/>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1000"/>
                                        <p:tgtEl>
                                          <p:spTgt spid="9"/>
                                        </p:tgtEl>
                                      </p:cBhvr>
                                    </p:animEffect>
                                    <p:anim calcmode="lin" valueType="num">
                                      <p:cBhvr>
                                        <p:cTn id="23" dur="1000" fill="hold"/>
                                        <p:tgtEl>
                                          <p:spTgt spid="9"/>
                                        </p:tgtEl>
                                        <p:attrNameLst>
                                          <p:attrName>ppt_x</p:attrName>
                                        </p:attrNameLst>
                                      </p:cBhvr>
                                      <p:tavLst>
                                        <p:tav tm="0">
                                          <p:val>
                                            <p:strVal val="#ppt_x"/>
                                          </p:val>
                                        </p:tav>
                                        <p:tav tm="100000">
                                          <p:val>
                                            <p:strVal val="#ppt_x"/>
                                          </p:val>
                                        </p:tav>
                                      </p:tavLst>
                                    </p:anim>
                                    <p:anim calcmode="lin" valueType="num">
                                      <p:cBhvr>
                                        <p:cTn id="2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circle(in)">
                                      <p:cBhvr>
                                        <p:cTn id="29" dur="2000"/>
                                        <p:tgtEl>
                                          <p:spTgt spid="11"/>
                                        </p:tgtEl>
                                      </p:cBhvr>
                                    </p:animEffect>
                                  </p:childTnLst>
                                </p:cTn>
                              </p:par>
                              <p:par>
                                <p:cTn id="30" presetID="6" presetClass="entr" presetSubtype="16" fill="hold" grpId="0" nodeType="with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circle(in)">
                                      <p:cBhvr>
                                        <p:cTn id="32" dur="2000"/>
                                        <p:tgtEl>
                                          <p:spTgt spid="12"/>
                                        </p:tgtEl>
                                      </p:cBhvr>
                                    </p:animEffect>
                                  </p:childTnLst>
                                </p:cTn>
                              </p:par>
                              <p:par>
                                <p:cTn id="33" presetID="6" presetClass="entr" presetSubtype="16"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circle(in)">
                                      <p:cBhvr>
                                        <p:cTn id="35" dur="2000"/>
                                        <p:tgtEl>
                                          <p:spTgt spid="13"/>
                                        </p:tgtEl>
                                      </p:cBhvr>
                                    </p:animEffect>
                                  </p:childTnLst>
                                </p:cTn>
                              </p:par>
                              <p:par>
                                <p:cTn id="36" presetID="6" presetClass="entr" presetSubtype="16" fill="hold" grpId="0" nodeType="withEffect">
                                  <p:stCondLst>
                                    <p:cond delay="0"/>
                                  </p:stCondLst>
                                  <p:childTnLst>
                                    <p:set>
                                      <p:cBhvr>
                                        <p:cTn id="37" dur="1" fill="hold">
                                          <p:stCondLst>
                                            <p:cond delay="0"/>
                                          </p:stCondLst>
                                        </p:cTn>
                                        <p:tgtEl>
                                          <p:spTgt spid="14"/>
                                        </p:tgtEl>
                                        <p:attrNameLst>
                                          <p:attrName>style.visibility</p:attrName>
                                        </p:attrNameLst>
                                      </p:cBhvr>
                                      <p:to>
                                        <p:strVal val="visible"/>
                                      </p:to>
                                    </p:set>
                                    <p:animEffect transition="in" filter="circle(in)">
                                      <p:cBhvr>
                                        <p:cTn id="38" dur="2000"/>
                                        <p:tgtEl>
                                          <p:spTgt spid="14"/>
                                        </p:tgtEl>
                                      </p:cBhvr>
                                    </p:animEffect>
                                  </p:childTnLst>
                                </p:cTn>
                              </p:par>
                              <p:par>
                                <p:cTn id="39" presetID="6" presetClass="entr" presetSubtype="16"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circle(in)">
                                      <p:cBhvr>
                                        <p:cTn id="41"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p:bldP spid="11" grpId="0" animBg="1"/>
      <p:bldP spid="12" grpId="0" animBg="1"/>
      <p:bldP spid="13" grpId="0" animBg="1"/>
      <p:bldP spid="14" grpId="0" animBg="1"/>
      <p:bldP spid="1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335360" y="188640"/>
            <a:ext cx="3577578"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solidFill>
                  <a:schemeClr val="bg1"/>
                </a:solidFill>
              </a:rPr>
              <a:t>II. TÌM HIỂU VĂN BẢN</a:t>
            </a:r>
            <a:endParaRPr lang="en-US" sz="2800" b="1" dirty="0">
              <a:solidFill>
                <a:schemeClr val="bg1"/>
              </a:solidFill>
            </a:endParaRPr>
          </a:p>
        </p:txBody>
      </p:sp>
      <p:sp>
        <p:nvSpPr>
          <p:cNvPr id="5" name="TextBox 4"/>
          <p:cNvSpPr txBox="1"/>
          <p:nvPr/>
        </p:nvSpPr>
        <p:spPr>
          <a:xfrm>
            <a:off x="407368" y="836712"/>
            <a:ext cx="11089232"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vi-VN" sz="2800" b="1" dirty="0"/>
              <a:t>3. Sức mạnh và vẻ đẹp của tình đồng chí, đồng đội( 3 câu cuối).</a:t>
            </a:r>
          </a:p>
        </p:txBody>
      </p:sp>
      <p:sp>
        <p:nvSpPr>
          <p:cNvPr id="6" name="Rectangle 5"/>
          <p:cNvSpPr/>
          <p:nvPr/>
        </p:nvSpPr>
        <p:spPr>
          <a:xfrm>
            <a:off x="432048" y="1067252"/>
            <a:ext cx="10992544" cy="1446550"/>
          </a:xfrm>
          <a:prstGeom prst="rect">
            <a:avLst/>
          </a:prstGeom>
        </p:spPr>
        <p:txBody>
          <a:bodyPr wrap="square">
            <a:spAutoFit/>
          </a:bodyPr>
          <a:lstStyle/>
          <a:p>
            <a:endParaRPr lang="vi-VN" sz="2200" b="1" dirty="0">
              <a:solidFill>
                <a:schemeClr val="bg1"/>
              </a:solidFill>
              <a:latin typeface="+mj-lt"/>
            </a:endParaRPr>
          </a:p>
          <a:p>
            <a:pPr lvl="6"/>
            <a:r>
              <a:rPr lang="en-US" sz="2200" b="1" i="1" dirty="0" smtClean="0">
                <a:solidFill>
                  <a:schemeClr val="bg1"/>
                </a:solidFill>
                <a:latin typeface="+mj-lt"/>
              </a:rPr>
              <a:t>“</a:t>
            </a:r>
            <a:r>
              <a:rPr lang="vi-VN" sz="2200" b="1" i="1" dirty="0" smtClean="0">
                <a:solidFill>
                  <a:schemeClr val="bg1"/>
                </a:solidFill>
                <a:latin typeface="+mj-lt"/>
              </a:rPr>
              <a:t>Đêm nay rừng hoang sương muối</a:t>
            </a:r>
          </a:p>
          <a:p>
            <a:pPr lvl="6"/>
            <a:r>
              <a:rPr lang="vi-VN" sz="2200" b="1" i="1" dirty="0" smtClean="0">
                <a:solidFill>
                  <a:schemeClr val="bg1"/>
                </a:solidFill>
                <a:latin typeface="+mj-lt"/>
              </a:rPr>
              <a:t>Đứng cạnh bên nhau chờ giặc tới</a:t>
            </a:r>
          </a:p>
          <a:p>
            <a:pPr lvl="6"/>
            <a:r>
              <a:rPr lang="vi-VN" sz="2200" b="1" i="1" dirty="0" smtClean="0">
                <a:solidFill>
                  <a:schemeClr val="bg1"/>
                </a:solidFill>
                <a:latin typeface="+mj-lt"/>
              </a:rPr>
              <a:t>Đầu súng trăng treo</a:t>
            </a:r>
            <a:r>
              <a:rPr lang="en-US" sz="2200" b="1" i="1" dirty="0" smtClean="0">
                <a:solidFill>
                  <a:schemeClr val="bg1"/>
                </a:solidFill>
                <a:latin typeface="+mj-lt"/>
              </a:rPr>
              <a:t>”</a:t>
            </a:r>
            <a:endParaRPr lang="vi-VN" sz="2200" b="1" i="1" dirty="0">
              <a:solidFill>
                <a:schemeClr val="bg1"/>
              </a:solidFill>
              <a:latin typeface="+mj-lt"/>
            </a:endParaRPr>
          </a:p>
        </p:txBody>
      </p:sp>
      <p:sp>
        <p:nvSpPr>
          <p:cNvPr id="7" name="TextBox 6"/>
          <p:cNvSpPr txBox="1"/>
          <p:nvPr/>
        </p:nvSpPr>
        <p:spPr>
          <a:xfrm>
            <a:off x="407368" y="2514376"/>
            <a:ext cx="11665296" cy="156966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2400" dirty="0" err="1" smtClean="0">
                <a:solidFill>
                  <a:schemeClr val="tx1"/>
                </a:solidFill>
                <a:latin typeface="Times New Roman" panose="02020603050405020304" pitchFamily="18" charset="0"/>
                <a:cs typeface="Times New Roman" panose="02020603050405020304" pitchFamily="18" charset="0"/>
              </a:rPr>
              <a:t>Được</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xây</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dựng</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trên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nền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thời</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gian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và</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không</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gian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vô</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cùng</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đặc</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biệt</a:t>
            </a:r>
            <a:r>
              <a:rPr lang="en-US" sz="2400" dirty="0" smtClean="0">
                <a:solidFill>
                  <a:schemeClr val="tx1"/>
                </a:solidFill>
                <a:latin typeface="Times New Roman" panose="02020603050405020304" pitchFamily="18" charset="0"/>
                <a:cs typeface="Times New Roman" panose="02020603050405020304" pitchFamily="18" charset="0"/>
              </a:rPr>
              <a:t>: </a:t>
            </a:r>
            <a:r>
              <a:rPr lang="vi-VN" sz="2400" b="1" i="1" dirty="0" smtClean="0">
                <a:solidFill>
                  <a:schemeClr val="tx1"/>
                </a:solidFill>
                <a:latin typeface="Times New Roman" panose="02020603050405020304" pitchFamily="18" charset="0"/>
                <a:cs typeface="Times New Roman" panose="02020603050405020304" pitchFamily="18" charset="0"/>
              </a:rPr>
              <a:t>Đêm </a:t>
            </a:r>
            <a:r>
              <a:rPr lang="vi-VN" sz="2400" b="1" i="1" dirty="0">
                <a:solidFill>
                  <a:schemeClr val="tx1"/>
                </a:solidFill>
                <a:latin typeface="Times New Roman" panose="02020603050405020304" pitchFamily="18" charset="0"/>
                <a:cs typeface="Times New Roman" panose="02020603050405020304" pitchFamily="18" charset="0"/>
              </a:rPr>
              <a:t>nay rừng hoang sương muối</a:t>
            </a:r>
          </a:p>
          <a:p>
            <a:pPr lvl="1"/>
            <a:r>
              <a:rPr lang="en-US" sz="2400" dirty="0" smtClean="0">
                <a:solidFill>
                  <a:schemeClr val="tx1"/>
                </a:solidFill>
                <a:latin typeface="Times New Roman" panose="02020603050405020304" pitchFamily="18" charset="0"/>
                <a:cs typeface="Times New Roman" panose="02020603050405020304" pitchFamily="18" charset="0"/>
              </a:rPr>
              <a:t>+ </a:t>
            </a:r>
            <a:r>
              <a:rPr lang="en-US" sz="2400" b="1" dirty="0" err="1" smtClean="0">
                <a:solidFill>
                  <a:schemeClr val="tx1"/>
                </a:solidFill>
                <a:latin typeface="Times New Roman" panose="02020603050405020304" pitchFamily="18" charset="0"/>
                <a:cs typeface="Times New Roman" panose="02020603050405020304" pitchFamily="18" charset="0"/>
              </a:rPr>
              <a:t>Thời</a:t>
            </a:r>
            <a:r>
              <a:rPr lang="en-US" sz="2400" b="1" dirty="0" smtClean="0">
                <a:solidFill>
                  <a:schemeClr val="tx1"/>
                </a:solidFill>
                <a:latin typeface="Times New Roman" panose="02020603050405020304" pitchFamily="18" charset="0"/>
                <a:cs typeface="Times New Roman" panose="02020603050405020304" pitchFamily="18" charset="0"/>
              </a:rPr>
              <a:t> </a:t>
            </a:r>
            <a:r>
              <a:rPr lang="en-US" sz="2400" b="1" dirty="0" err="1" smtClean="0">
                <a:solidFill>
                  <a:schemeClr val="tx1"/>
                </a:solidFill>
                <a:latin typeface="Times New Roman" panose="02020603050405020304" pitchFamily="18" charset="0"/>
                <a:cs typeface="Times New Roman" panose="02020603050405020304" pitchFamily="18" charset="0"/>
              </a:rPr>
              <a:t>gian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Một</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đêm</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phục</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kích</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giặc</a:t>
            </a:r>
            <a:endParaRPr lang="en-US" sz="2400" dirty="0" smtClean="0">
              <a:solidFill>
                <a:schemeClr val="tx1"/>
              </a:solidFill>
              <a:latin typeface="Times New Roman" panose="02020603050405020304" pitchFamily="18" charset="0"/>
              <a:cs typeface="Times New Roman" panose="02020603050405020304" pitchFamily="18" charset="0"/>
            </a:endParaRPr>
          </a:p>
          <a:p>
            <a:pPr lvl="1"/>
            <a:r>
              <a:rPr lang="en-US" sz="2400" dirty="0" smtClean="0">
                <a:solidFill>
                  <a:schemeClr val="tx1"/>
                </a:solidFill>
                <a:latin typeface="Times New Roman" panose="02020603050405020304" pitchFamily="18" charset="0"/>
                <a:cs typeface="Times New Roman" panose="02020603050405020304" pitchFamily="18" charset="0"/>
              </a:rPr>
              <a:t>+ </a:t>
            </a:r>
            <a:r>
              <a:rPr lang="en-US" sz="2400" b="1" dirty="0" err="1" smtClean="0">
                <a:solidFill>
                  <a:schemeClr val="tx1"/>
                </a:solidFill>
                <a:latin typeface="Times New Roman" panose="02020603050405020304" pitchFamily="18" charset="0"/>
                <a:cs typeface="Times New Roman" panose="02020603050405020304" pitchFamily="18" charset="0"/>
              </a:rPr>
              <a:t>Không</a:t>
            </a:r>
            <a:r>
              <a:rPr lang="en-US" sz="2400" b="1" dirty="0" smtClean="0">
                <a:solidFill>
                  <a:schemeClr val="tx1"/>
                </a:solidFill>
                <a:latin typeface="Times New Roman" panose="02020603050405020304" pitchFamily="18" charset="0"/>
                <a:cs typeface="Times New Roman" panose="02020603050405020304" pitchFamily="18" charset="0"/>
              </a:rPr>
              <a:t> </a:t>
            </a:r>
            <a:r>
              <a:rPr lang="en-US" sz="2400" b="1" dirty="0" err="1" smtClean="0">
                <a:solidFill>
                  <a:schemeClr val="tx1"/>
                </a:solidFill>
                <a:latin typeface="Times New Roman" panose="02020603050405020304" pitchFamily="18" charset="0"/>
                <a:cs typeface="Times New Roman" panose="02020603050405020304" pitchFamily="18" charset="0"/>
              </a:rPr>
              <a:t>gian</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căng</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thẳng</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trong</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một</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khu</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rừng</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hoang</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vắng</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và</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phủ</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đầy</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sương</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muối</a:t>
            </a:r>
            <a:endParaRPr lang="en-US" sz="2400" dirty="0">
              <a:solidFill>
                <a:schemeClr val="tx1"/>
              </a:solidFill>
              <a:latin typeface="Times New Roman" panose="02020603050405020304" pitchFamily="18" charset="0"/>
              <a:cs typeface="Times New Roman" panose="02020603050405020304" pitchFamily="18" charset="0"/>
            </a:endParaRPr>
          </a:p>
        </p:txBody>
      </p:sp>
      <p:sp>
        <p:nvSpPr>
          <p:cNvPr id="8" name="Rectangle 7"/>
          <p:cNvSpPr/>
          <p:nvPr/>
        </p:nvSpPr>
        <p:spPr>
          <a:xfrm>
            <a:off x="432048" y="4217020"/>
            <a:ext cx="11640616" cy="2308324"/>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US" sz="2400" dirty="0" err="1">
                <a:latin typeface="Times New Roman" panose="02020603050405020304" pitchFamily="18" charset="0"/>
                <a:cs typeface="Times New Roman" panose="02020603050405020304" pitchFamily="18" charset="0"/>
              </a:rPr>
              <a:t>Trên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nền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khắc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nghiệt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ấy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những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xuất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thế</a:t>
            </a:r>
            <a:r>
              <a:rPr lang="en-US" sz="2400"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Đứng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cạnh</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bên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nhau</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chờ</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giặc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tới</a:t>
            </a:r>
            <a:endParaRPr lang="en-US" sz="2400" b="1" i="1" dirty="0">
              <a:latin typeface="Times New Roman" panose="02020603050405020304" pitchFamily="18" charset="0"/>
              <a:cs typeface="Times New Roman" panose="02020603050405020304" pitchFamily="18" charset="0"/>
            </a:endParaRPr>
          </a:p>
          <a:p>
            <a:pPr lvl="1"/>
            <a:r>
              <a:rPr lang="en-US" sz="2400" dirty="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Hình ảnh “ </a:t>
            </a:r>
            <a:r>
              <a:rPr lang="vi-VN" sz="2400" b="1" i="1" dirty="0">
                <a:latin typeface="Times New Roman" panose="02020603050405020304" pitchFamily="18" charset="0"/>
                <a:cs typeface="Times New Roman" panose="02020603050405020304" pitchFamily="18" charset="0"/>
              </a:rPr>
              <a:t>đứng cạnh bên nhau</a:t>
            </a:r>
            <a:r>
              <a:rPr lang="vi-VN" sz="24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cho thấy tinh thần đoàn kết, luôn sát cánh bên nhau trong mọi hoàn cảnh.</a:t>
            </a:r>
            <a:endParaRPr lang="en-US" sz="2400" dirty="0">
              <a:latin typeface="Times New Roman" panose="02020603050405020304" pitchFamily="18" charset="0"/>
              <a:cs typeface="Times New Roman" panose="02020603050405020304" pitchFamily="18" charset="0"/>
            </a:endParaRPr>
          </a:p>
          <a:p>
            <a:pPr lvl="1"/>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ảnh</a:t>
            </a:r>
            <a:r>
              <a:rPr lang="en-US" sz="2400"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chờ</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giặc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tới</a:t>
            </a:r>
            <a:r>
              <a:rPr lang="en-US" sz="2400" dirty="0">
                <a:latin typeface="Times New Roman" panose="02020603050405020304" pitchFamily="18" charset="0"/>
                <a:cs typeface="Times New Roman" panose="02020603050405020304" pitchFamily="18" charset="0"/>
                <a:sym typeface="Wingdings" panose="05000000000000000000" pitchFamily="2" charset="2"/>
              </a:rPr>
              <a:t> </a:t>
            </a:r>
            <a:r>
              <a:rPr lang="vi-VN" sz="2400" dirty="0">
                <a:latin typeface="Times New Roman" panose="02020603050405020304" pitchFamily="18" charset="0"/>
                <a:cs typeface="Times New Roman" panose="02020603050405020304" pitchFamily="18" charset="0"/>
              </a:rPr>
              <a:t>cho thấy được tư thế chủ động, hiên ngang và sẵn sàng chiến đấu của người lính.</a:t>
            </a:r>
            <a:endParaRPr lang="en-US" sz="2400" dirty="0">
              <a:latin typeface="Times New Roman" panose="02020603050405020304" pitchFamily="18" charset="0"/>
              <a:cs typeface="Times New Roman" panose="02020603050405020304" pitchFamily="18" charset="0"/>
            </a:endParaRPr>
          </a:p>
        </p:txBody>
      </p:sp>
      <p:sp>
        <p:nvSpPr>
          <p:cNvPr id="9" name="Flowchart: Connector 8"/>
          <p:cNvSpPr/>
          <p:nvPr/>
        </p:nvSpPr>
        <p:spPr>
          <a:xfrm>
            <a:off x="263352" y="2492896"/>
            <a:ext cx="198337" cy="216024"/>
          </a:xfrm>
          <a:prstGeom prst="flowChartConnector">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0" name="Flowchart: Connector 9"/>
          <p:cNvSpPr/>
          <p:nvPr/>
        </p:nvSpPr>
        <p:spPr>
          <a:xfrm>
            <a:off x="263352" y="4221088"/>
            <a:ext cx="198337" cy="216024"/>
          </a:xfrm>
          <a:prstGeom prst="flowChartConnector">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4276768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circle(in)">
                                      <p:cBhvr>
                                        <p:cTn id="14" dur="2000"/>
                                        <p:tgtEl>
                                          <p:spTgt spid="7"/>
                                        </p:tgtEl>
                                      </p:cBhvr>
                                    </p:animEffect>
                                  </p:childTnLst>
                                </p:cTn>
                              </p:par>
                              <p:par>
                                <p:cTn id="15" presetID="6" presetClass="entr" presetSubtype="16"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1000"/>
                                        <p:tgtEl>
                                          <p:spTgt spid="10"/>
                                        </p:tgtEl>
                                      </p:cBhvr>
                                    </p:animEffect>
                                    <p:anim calcmode="lin" valueType="num">
                                      <p:cBhvr>
                                        <p:cTn id="23" dur="1000" fill="hold"/>
                                        <p:tgtEl>
                                          <p:spTgt spid="10"/>
                                        </p:tgtEl>
                                        <p:attrNameLst>
                                          <p:attrName>ppt_x</p:attrName>
                                        </p:attrNameLst>
                                      </p:cBhvr>
                                      <p:tavLst>
                                        <p:tav tm="0">
                                          <p:val>
                                            <p:strVal val="#ppt_x"/>
                                          </p:val>
                                        </p:tav>
                                        <p:tav tm="100000">
                                          <p:val>
                                            <p:strVal val="#ppt_x"/>
                                          </p:val>
                                        </p:tav>
                                      </p:tavLst>
                                    </p:anim>
                                    <p:anim calcmode="lin" valueType="num">
                                      <p:cBhvr>
                                        <p:cTn id="24" dur="1000" fill="hold"/>
                                        <p:tgtEl>
                                          <p:spTgt spid="10"/>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1000"/>
                                        <p:tgtEl>
                                          <p:spTgt spid="8"/>
                                        </p:tgtEl>
                                      </p:cBhvr>
                                    </p:animEffect>
                                    <p:anim calcmode="lin" valueType="num">
                                      <p:cBhvr>
                                        <p:cTn id="28" dur="1000" fill="hold"/>
                                        <p:tgtEl>
                                          <p:spTgt spid="8"/>
                                        </p:tgtEl>
                                        <p:attrNameLst>
                                          <p:attrName>ppt_x</p:attrName>
                                        </p:attrNameLst>
                                      </p:cBhvr>
                                      <p:tavLst>
                                        <p:tav tm="0">
                                          <p:val>
                                            <p:strVal val="#ppt_x"/>
                                          </p:val>
                                        </p:tav>
                                        <p:tav tm="100000">
                                          <p:val>
                                            <p:strVal val="#ppt_x"/>
                                          </p:val>
                                        </p:tav>
                                      </p:tavLst>
                                    </p:anim>
                                    <p:anim calcmode="lin" valueType="num">
                                      <p:cBhvr>
                                        <p:cTn id="2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animBg="1"/>
      <p:bldP spid="9" grpId="0" animBg="1"/>
      <p:bldP spid="1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335360" y="188640"/>
            <a:ext cx="3577578"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solidFill>
                  <a:schemeClr val="bg1"/>
                </a:solidFill>
              </a:rPr>
              <a:t>II. TÌM HIỂU VĂN BẢN</a:t>
            </a:r>
            <a:endParaRPr lang="en-US" sz="2800" b="1" dirty="0">
              <a:solidFill>
                <a:schemeClr val="bg1"/>
              </a:solidFill>
            </a:endParaRPr>
          </a:p>
        </p:txBody>
      </p:sp>
      <p:sp>
        <p:nvSpPr>
          <p:cNvPr id="5" name="TextBox 4"/>
          <p:cNvSpPr txBox="1"/>
          <p:nvPr/>
        </p:nvSpPr>
        <p:spPr>
          <a:xfrm>
            <a:off x="407368" y="836712"/>
            <a:ext cx="11089232"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vi-VN" sz="2800" b="1" dirty="0"/>
              <a:t>3. Sức mạnh và vẻ đẹp của tình đồng chí, đồng đội( 3 câu cuối).</a:t>
            </a:r>
          </a:p>
        </p:txBody>
      </p:sp>
      <p:sp>
        <p:nvSpPr>
          <p:cNvPr id="6" name="Rectangle 5"/>
          <p:cNvSpPr/>
          <p:nvPr/>
        </p:nvSpPr>
        <p:spPr>
          <a:xfrm>
            <a:off x="432048" y="1067252"/>
            <a:ext cx="10992544" cy="1446550"/>
          </a:xfrm>
          <a:prstGeom prst="rect">
            <a:avLst/>
          </a:prstGeom>
        </p:spPr>
        <p:txBody>
          <a:bodyPr wrap="square">
            <a:spAutoFit/>
          </a:bodyPr>
          <a:lstStyle/>
          <a:p>
            <a:endParaRPr lang="vi-VN" sz="2200" b="1" dirty="0">
              <a:solidFill>
                <a:schemeClr val="bg1"/>
              </a:solidFill>
              <a:latin typeface="+mj-lt"/>
            </a:endParaRPr>
          </a:p>
          <a:p>
            <a:pPr lvl="6"/>
            <a:r>
              <a:rPr lang="en-US" sz="2200" b="1" i="1" dirty="0" smtClean="0">
                <a:solidFill>
                  <a:schemeClr val="bg1"/>
                </a:solidFill>
                <a:latin typeface="+mj-lt"/>
              </a:rPr>
              <a:t>“</a:t>
            </a:r>
            <a:r>
              <a:rPr lang="vi-VN" sz="2200" b="1" i="1" dirty="0" smtClean="0">
                <a:solidFill>
                  <a:schemeClr val="bg1"/>
                </a:solidFill>
                <a:latin typeface="+mj-lt"/>
              </a:rPr>
              <a:t>Đêm nay rừng hoang sương muối</a:t>
            </a:r>
          </a:p>
          <a:p>
            <a:pPr lvl="6"/>
            <a:r>
              <a:rPr lang="vi-VN" sz="2200" b="1" i="1" dirty="0" smtClean="0">
                <a:solidFill>
                  <a:schemeClr val="bg1"/>
                </a:solidFill>
                <a:latin typeface="+mj-lt"/>
              </a:rPr>
              <a:t>Đứng cạnh bên nhau chờ giặc tới</a:t>
            </a:r>
          </a:p>
          <a:p>
            <a:pPr lvl="6"/>
            <a:r>
              <a:rPr lang="vi-VN" sz="2200" b="1" i="1" dirty="0" smtClean="0">
                <a:solidFill>
                  <a:schemeClr val="bg1"/>
                </a:solidFill>
                <a:latin typeface="+mj-lt"/>
              </a:rPr>
              <a:t>Đầu súng trăng treo</a:t>
            </a:r>
            <a:r>
              <a:rPr lang="en-US" sz="2200" b="1" i="1" dirty="0" smtClean="0">
                <a:solidFill>
                  <a:schemeClr val="bg1"/>
                </a:solidFill>
                <a:latin typeface="+mj-lt"/>
              </a:rPr>
              <a:t>”</a:t>
            </a:r>
            <a:endParaRPr lang="vi-VN" sz="2200" b="1" i="1" dirty="0">
              <a:solidFill>
                <a:schemeClr val="bg1"/>
              </a:solidFill>
              <a:latin typeface="+mj-lt"/>
            </a:endParaRPr>
          </a:p>
        </p:txBody>
      </p:sp>
      <p:sp>
        <p:nvSpPr>
          <p:cNvPr id="7" name="Rectangle 6"/>
          <p:cNvSpPr/>
          <p:nvPr/>
        </p:nvSpPr>
        <p:spPr>
          <a:xfrm>
            <a:off x="191344" y="2564904"/>
            <a:ext cx="11881320" cy="415498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nSpc>
                <a:spcPct val="150000"/>
              </a:lnSpc>
            </a:pPr>
            <a:r>
              <a:rPr lang="en-US" sz="2200" b="1" dirty="0" smtClean="0">
                <a:latin typeface="Times New Roman" panose="02020603050405020304" pitchFamily="18" charset="0"/>
                <a:cs typeface="Times New Roman" panose="02020603050405020304" pitchFamily="18" charset="0"/>
              </a:rPr>
              <a:t>- </a:t>
            </a:r>
            <a:r>
              <a:rPr lang="vi-VN" sz="2200" b="1" dirty="0" smtClean="0">
                <a:latin typeface="Times New Roman" panose="02020603050405020304" pitchFamily="18" charset="0"/>
                <a:cs typeface="Times New Roman" panose="02020603050405020304" pitchFamily="18" charset="0"/>
              </a:rPr>
              <a:t>Chất </a:t>
            </a:r>
            <a:r>
              <a:rPr lang="vi-VN" sz="2200" b="1" dirty="0">
                <a:latin typeface="Times New Roman" panose="02020603050405020304" pitchFamily="18" charset="0"/>
                <a:cs typeface="Times New Roman" panose="02020603050405020304" pitchFamily="18" charset="0"/>
              </a:rPr>
              <a:t>hiện thực: Trên cao là ánh trăng treo lơ lửng trên bầu trời, trong tầm ngắm, người lính phát hiện một điều thú vị và bất ngờ: vầng trăng lơ lửng như treo ở đầu mũi súng. </a:t>
            </a:r>
          </a:p>
          <a:p>
            <a:pPr>
              <a:lnSpc>
                <a:spcPct val="150000"/>
              </a:lnSpc>
            </a:pPr>
            <a:r>
              <a:rPr lang="en-US" sz="2200" b="1" dirty="0" smtClean="0">
                <a:latin typeface="Times New Roman" panose="02020603050405020304" pitchFamily="18" charset="0"/>
                <a:cs typeface="Times New Roman" panose="02020603050405020304" pitchFamily="18" charset="0"/>
              </a:rPr>
              <a:t>- </a:t>
            </a:r>
            <a:r>
              <a:rPr lang="vi-VN" sz="2200" b="1" dirty="0" smtClean="0">
                <a:latin typeface="Times New Roman" panose="02020603050405020304" pitchFamily="18" charset="0"/>
                <a:cs typeface="Times New Roman" panose="02020603050405020304" pitchFamily="18" charset="0"/>
              </a:rPr>
              <a:t>Chất </a:t>
            </a:r>
            <a:r>
              <a:rPr lang="vi-VN" sz="2200" b="1" dirty="0">
                <a:latin typeface="Times New Roman" panose="02020603050405020304" pitchFamily="18" charset="0"/>
                <a:cs typeface="Times New Roman" panose="02020603050405020304" pitchFamily="18" charset="0"/>
              </a:rPr>
              <a:t>lãng mạn: Vầng trăng xuất hiện trong không gian căng thẳng, khắc nghiệt của cuộc chiến mà lại như đang “ treo” trên đầu ngọn súng</a:t>
            </a:r>
            <a:r>
              <a:rPr lang="vi-VN" sz="2200" b="1" dirty="0" smtClean="0">
                <a:latin typeface="Times New Roman" panose="02020603050405020304" pitchFamily="18" charset="0"/>
                <a:cs typeface="Times New Roman" panose="02020603050405020304" pitchFamily="18" charset="0"/>
              </a:rPr>
              <a:t>, </a:t>
            </a:r>
            <a:r>
              <a:rPr lang="vi-VN" sz="2200" b="1" dirty="0">
                <a:latin typeface="Times New Roman" panose="02020603050405020304" pitchFamily="18" charset="0"/>
                <a:cs typeface="Times New Roman" panose="02020603050405020304" pitchFamily="18" charset="0"/>
              </a:rPr>
              <a:t>rất thơ mộng, như nối liền mặt đất với bầu trời.</a:t>
            </a:r>
          </a:p>
          <a:p>
            <a:pPr>
              <a:lnSpc>
                <a:spcPct val="150000"/>
              </a:lnSpc>
            </a:pPr>
            <a:r>
              <a:rPr lang="en-US" sz="2200" b="1" dirty="0" smtClean="0">
                <a:latin typeface="Times New Roman" panose="02020603050405020304" pitchFamily="18" charset="0"/>
                <a:cs typeface="Times New Roman" panose="02020603050405020304" pitchFamily="18" charset="0"/>
              </a:rPr>
              <a:t>- </a:t>
            </a:r>
            <a:r>
              <a:rPr lang="vi-VN" sz="2200" b="1" dirty="0" smtClean="0">
                <a:latin typeface="Times New Roman" panose="02020603050405020304" pitchFamily="18" charset="0"/>
                <a:cs typeface="Times New Roman" panose="02020603050405020304" pitchFamily="18" charset="0"/>
              </a:rPr>
              <a:t>Hình </a:t>
            </a:r>
            <a:r>
              <a:rPr lang="vi-VN" sz="2200" b="1" dirty="0">
                <a:latin typeface="Times New Roman" panose="02020603050405020304" pitchFamily="18" charset="0"/>
                <a:cs typeface="Times New Roman" panose="02020603050405020304" pitchFamily="18" charset="0"/>
              </a:rPr>
              <a:t>ảnh </a:t>
            </a:r>
            <a:r>
              <a:rPr lang="vi-VN" sz="2200" b="1" dirty="0" smtClean="0">
                <a:latin typeface="Times New Roman" panose="02020603050405020304" pitchFamily="18" charset="0"/>
                <a:cs typeface="Times New Roman" panose="02020603050405020304" pitchFamily="18" charset="0"/>
              </a:rPr>
              <a:t>“</a:t>
            </a:r>
            <a:r>
              <a:rPr lang="en-US" sz="2200" b="1" dirty="0" err="1" smtClean="0">
                <a:latin typeface="Times New Roman" panose="02020603050405020304" pitchFamily="18" charset="0"/>
                <a:cs typeface="Times New Roman" panose="02020603050405020304" pitchFamily="18" charset="0"/>
              </a:rPr>
              <a:t>đầu</a:t>
            </a:r>
            <a:r>
              <a:rPr lang="en-US" sz="2200" b="1" dirty="0" smtClean="0">
                <a:latin typeface="Times New Roman" panose="02020603050405020304" pitchFamily="18" charset="0"/>
                <a:cs typeface="Times New Roman" panose="02020603050405020304" pitchFamily="18" charset="0"/>
              </a:rPr>
              <a:t> </a:t>
            </a:r>
            <a:r>
              <a:rPr lang="vi-VN" sz="2200" b="1" dirty="0" smtClean="0">
                <a:latin typeface="Times New Roman" panose="02020603050405020304" pitchFamily="18" charset="0"/>
                <a:cs typeface="Times New Roman" panose="02020603050405020304" pitchFamily="18" charset="0"/>
              </a:rPr>
              <a:t>súng trăng</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treo</a:t>
            </a:r>
            <a:r>
              <a:rPr lang="vi-VN" sz="2200" b="1" dirty="0" smtClean="0">
                <a:latin typeface="Times New Roman" panose="02020603050405020304" pitchFamily="18" charset="0"/>
                <a:cs typeface="Times New Roman" panose="02020603050405020304" pitchFamily="18" charset="0"/>
              </a:rPr>
              <a:t>”</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mang</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rất</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nhiều</a:t>
            </a:r>
            <a:r>
              <a:rPr lang="en-US" sz="2200" b="1" dirty="0" smtClean="0">
                <a:latin typeface="Times New Roman" panose="02020603050405020304" pitchFamily="18" charset="0"/>
                <a:cs typeface="Times New Roman" panose="02020603050405020304" pitchFamily="18" charset="0"/>
              </a:rPr>
              <a:t> ý </a:t>
            </a:r>
            <a:r>
              <a:rPr lang="en-US" sz="2200" b="1" dirty="0" err="1" smtClean="0">
                <a:latin typeface="Times New Roman" panose="02020603050405020304" pitchFamily="18" charset="0"/>
                <a:cs typeface="Times New Roman" panose="02020603050405020304" pitchFamily="18" charset="0"/>
              </a:rPr>
              <a:t>nghĩa</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súng</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là</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biểu</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tượng</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cho</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cuộc</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chiến</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đấu</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trăng</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là</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biểu</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tượng</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cho</a:t>
            </a:r>
            <a:r>
              <a:rPr lang="en-US" sz="2200" b="1" dirty="0" smtClean="0">
                <a:latin typeface="Times New Roman" panose="02020603050405020304" pitchFamily="18" charset="0"/>
                <a:cs typeface="Times New Roman" panose="02020603050405020304" pitchFamily="18" charset="0"/>
              </a:rPr>
              <a:t> non </a:t>
            </a:r>
            <a:r>
              <a:rPr lang="en-US" sz="2200" b="1" dirty="0" err="1" smtClean="0">
                <a:latin typeface="Times New Roman" panose="02020603050405020304" pitchFamily="18" charset="0"/>
                <a:cs typeface="Times New Roman" panose="02020603050405020304" pitchFamily="18" charset="0"/>
              </a:rPr>
              <a:t>nước</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thanh</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bình</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Gợi</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lên</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vẻ</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đẹp</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của</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tình</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đồng</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chí</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giúp</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người</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lính</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vượt</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lên</a:t>
            </a:r>
            <a:r>
              <a:rPr lang="en-US" sz="2200" b="1" dirty="0" smtClean="0">
                <a:latin typeface="Times New Roman" panose="02020603050405020304" pitchFamily="18" charset="0"/>
                <a:cs typeface="Times New Roman" panose="02020603050405020304" pitchFamily="18" charset="0"/>
              </a:rPr>
              <a:t> cam go </a:t>
            </a:r>
            <a:r>
              <a:rPr lang="en-US" sz="2200" b="1" dirty="0" err="1" smtClean="0">
                <a:latin typeface="Times New Roman" panose="02020603050405020304" pitchFamily="18" charset="0"/>
                <a:cs typeface="Times New Roman" panose="02020603050405020304" pitchFamily="18" charset="0"/>
              </a:rPr>
              <a:t>khốc</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liệt</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của</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chiến</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tranh</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hướng</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về</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tương</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lai</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tươi</a:t>
            </a:r>
            <a:r>
              <a:rPr lang="en-US" sz="2200" b="1" dirty="0" smtClean="0">
                <a:latin typeface="Times New Roman" panose="02020603050405020304" pitchFamily="18" charset="0"/>
                <a:cs typeface="Times New Roman" panose="02020603050405020304" pitchFamily="18" charset="0"/>
              </a:rPr>
              <a:t> </a:t>
            </a:r>
            <a:r>
              <a:rPr lang="en-US" sz="2200" b="1" dirty="0" err="1" smtClean="0">
                <a:latin typeface="Times New Roman" panose="02020603050405020304" pitchFamily="18" charset="0"/>
                <a:cs typeface="Times New Roman" panose="02020603050405020304" pitchFamily="18" charset="0"/>
              </a:rPr>
              <a:t>sáng</a:t>
            </a:r>
            <a:r>
              <a:rPr lang="en-US" sz="2200" b="1" dirty="0" smtClean="0">
                <a:latin typeface="Times New Roman" panose="02020603050405020304" pitchFamily="18" charset="0"/>
                <a:cs typeface="Times New Roman" panose="02020603050405020304" pitchFamily="18" charset="0"/>
              </a:rPr>
              <a:t>. </a:t>
            </a:r>
            <a:r>
              <a:rPr lang="en-US" sz="2200" b="1" dirty="0" smtClean="0">
                <a:latin typeface="Times New Roman" panose="02020603050405020304" pitchFamily="18" charset="0"/>
                <a:cs typeface="Times New Roman" panose="02020603050405020304" pitchFamily="18" charset="0"/>
                <a:sym typeface="Wingdings" panose="05000000000000000000" pitchFamily="2" charset="2"/>
              </a:rPr>
              <a:t> </a:t>
            </a:r>
            <a:r>
              <a:rPr lang="en-US" sz="2200" b="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Hình</a:t>
            </a:r>
            <a:r>
              <a:rPr lang="en-US" sz="2200" b="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200" b="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ảnh</a:t>
            </a:r>
            <a:r>
              <a:rPr lang="en-US" sz="2200" b="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200" b="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được</a:t>
            </a:r>
            <a:r>
              <a:rPr lang="en-US" sz="2200" b="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200" b="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coi</a:t>
            </a:r>
            <a:r>
              <a:rPr lang="en-US" sz="2200" b="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200" b="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là</a:t>
            </a:r>
            <a:r>
              <a:rPr lang="en-US" sz="2200" b="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200" b="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biểu</a:t>
            </a:r>
            <a:r>
              <a:rPr lang="en-US" sz="2200" b="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200" b="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tượng</a:t>
            </a:r>
            <a:r>
              <a:rPr lang="en-US" sz="2200" b="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200" b="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cho</a:t>
            </a:r>
            <a:r>
              <a:rPr lang="en-US" sz="2200" b="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200" b="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thơ</a:t>
            </a:r>
            <a:r>
              <a:rPr lang="en-US" sz="2200" b="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200" b="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ca</a:t>
            </a:r>
            <a:r>
              <a:rPr lang="en-US" sz="2200" b="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200" b="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kháng</a:t>
            </a:r>
            <a:r>
              <a:rPr lang="en-US" sz="2200" b="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2200" b="1" dirty="0" err="1"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chiến</a:t>
            </a:r>
            <a:r>
              <a:rPr lang="en-US" sz="2200" b="1" dirty="0" smtClean="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a:t>
            </a:r>
            <a:endParaRPr lang="en-US" sz="2200" b="1" dirty="0">
              <a:solidFill>
                <a:srgbClr val="FF0000"/>
              </a:solidFill>
              <a:latin typeface="Times New Roman" panose="02020603050405020304" pitchFamily="18" charset="0"/>
              <a:cs typeface="Times New Roman" panose="02020603050405020304" pitchFamily="18" charset="0"/>
            </a:endParaRPr>
          </a:p>
        </p:txBody>
      </p:sp>
      <p:sp>
        <p:nvSpPr>
          <p:cNvPr id="8" name="Flowchart: Connector 7"/>
          <p:cNvSpPr/>
          <p:nvPr/>
        </p:nvSpPr>
        <p:spPr>
          <a:xfrm>
            <a:off x="65015" y="2780928"/>
            <a:ext cx="198337" cy="21602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lowchart: Connector 9"/>
          <p:cNvSpPr/>
          <p:nvPr/>
        </p:nvSpPr>
        <p:spPr>
          <a:xfrm>
            <a:off x="47328" y="3789040"/>
            <a:ext cx="198337" cy="21602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lowchart: Connector 10"/>
          <p:cNvSpPr/>
          <p:nvPr/>
        </p:nvSpPr>
        <p:spPr>
          <a:xfrm>
            <a:off x="47328" y="4797152"/>
            <a:ext cx="198337" cy="21602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53244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circle(in)">
                                      <p:cBhvr>
                                        <p:cTn id="14" dur="2000"/>
                                        <p:tgtEl>
                                          <p:spTgt spid="8"/>
                                        </p:tgtEl>
                                      </p:cBhvr>
                                    </p:animEffect>
                                  </p:childTnLst>
                                </p:cTn>
                              </p:par>
                              <p:par>
                                <p:cTn id="15" presetID="6" presetClass="entr" presetSubtype="16"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circle(in)">
                                      <p:cBhvr>
                                        <p:cTn id="17" dur="2000"/>
                                        <p:tgtEl>
                                          <p:spTgt spid="11"/>
                                        </p:tgtEl>
                                      </p:cBhvr>
                                    </p:animEffect>
                                  </p:childTnLst>
                                </p:cTn>
                              </p:par>
                              <p:par>
                                <p:cTn id="18" presetID="6" presetClass="entr" presetSubtype="16"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circle(in)">
                                      <p:cBhvr>
                                        <p:cTn id="20" dur="2000"/>
                                        <p:tgtEl>
                                          <p:spTgt spid="10"/>
                                        </p:tgtEl>
                                      </p:cBhvr>
                                    </p:animEffect>
                                  </p:childTnLst>
                                </p:cTn>
                              </p:par>
                              <p:par>
                                <p:cTn id="21" presetID="6" presetClass="entr" presetSubtype="16"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circle(in)">
                                      <p:cBhvr>
                                        <p:cTn id="23"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animBg="1"/>
      <p:bldP spid="10" grpId="0" animBg="1"/>
      <p:bldP spid="1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360853500"/>
              </p:ext>
            </p:extLst>
          </p:nvPr>
        </p:nvGraphicFramePr>
        <p:xfrm>
          <a:off x="983432" y="1044664"/>
          <a:ext cx="9793088" cy="5120640"/>
        </p:xfrm>
        <a:graphic>
          <a:graphicData uri="http://schemas.openxmlformats.org/drawingml/2006/table">
            <a:tbl>
              <a:tblPr firstRow="1" firstCol="1" lastRow="1" lastCol="1" bandRow="1" bandCol="1">
                <a:tableStyleId>{7DF18680-E054-41AD-8BC1-D1AEF772440D}</a:tableStyleId>
              </a:tblPr>
              <a:tblGrid>
                <a:gridCol w="1728500"/>
                <a:gridCol w="8064588"/>
              </a:tblGrid>
              <a:tr h="0">
                <a:tc>
                  <a:txBody>
                    <a:bodyPr/>
                    <a:lstStyle/>
                    <a:p>
                      <a:pPr>
                        <a:spcAft>
                          <a:spcPts val="0"/>
                        </a:spcAft>
                      </a:pPr>
                      <a:r>
                        <a:rPr lang="vi-VN" sz="2400" dirty="0">
                          <a:effectLst/>
                        </a:rPr>
                        <a:t>* Đánh giá: </a:t>
                      </a:r>
                      <a:endParaRPr lang="en-US" sz="2400" dirty="0">
                        <a:effectLst/>
                      </a:endParaRPr>
                    </a:p>
                    <a:p>
                      <a:pPr algn="just">
                        <a:spcAft>
                          <a:spcPts val="0"/>
                        </a:spcAft>
                      </a:pPr>
                      <a:r>
                        <a:rPr lang="vi-VN" sz="2400" dirty="0">
                          <a:effectLst/>
                        </a:rPr>
                        <a:t> </a:t>
                      </a:r>
                      <a:endParaRPr lang="en-US" sz="2400" dirty="0">
                        <a:effectLst/>
                        <a:latin typeface=".VnTime" panose="020B7200000000000000"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vi-VN" sz="2400">
                          <a:effectLst/>
                        </a:rPr>
                        <a:t>Với thể thơ tự do, ngôn ngữ thơ mộc mạc giản dị, chi tiết, hình ảnh chân thực, cô đọng, hàm súc nhưng giàu sức biểu cảm, bài thơ Đồng chí đã để lại những ấn tượng sâu sắc về tình đồng chí, đồng đội về chân dung anh bộ đội Cụ Hồ thời kỳ kháng chiến chống Pháp: chân thực, giản dị mà vô cùng cao đẹp.</a:t>
                      </a:r>
                      <a:endParaRPr lang="en-US" sz="2400">
                        <a:effectLst/>
                        <a:latin typeface=".VnTime" panose="020B7200000000000000" pitchFamily="34" charset="0"/>
                        <a:ea typeface="Times New Roman" panose="02020603050405020304" pitchFamily="18" charset="0"/>
                        <a:cs typeface="Times New Roman" panose="02020603050405020304" pitchFamily="18" charset="0"/>
                      </a:endParaRPr>
                    </a:p>
                  </a:txBody>
                  <a:tcPr marL="68580" marR="68580" marT="0" marB="0"/>
                </a:tc>
              </a:tr>
              <a:tr h="0">
                <a:tc>
                  <a:txBody>
                    <a:bodyPr/>
                    <a:lstStyle/>
                    <a:p>
                      <a:pPr algn="just">
                        <a:spcAft>
                          <a:spcPts val="0"/>
                        </a:spcAft>
                      </a:pPr>
                      <a:r>
                        <a:rPr lang="vi-VN" sz="2400">
                          <a:effectLst/>
                        </a:rPr>
                        <a:t>3. Kết bài</a:t>
                      </a:r>
                      <a:endParaRPr lang="en-US" sz="2400">
                        <a:effectLst/>
                      </a:endParaRPr>
                    </a:p>
                    <a:p>
                      <a:pPr algn="just">
                        <a:spcAft>
                          <a:spcPts val="0"/>
                        </a:spcAft>
                      </a:pPr>
                      <a:r>
                        <a:rPr lang="vi-VN" sz="2400">
                          <a:effectLst/>
                        </a:rPr>
                        <a:t> </a:t>
                      </a:r>
                      <a:endParaRPr lang="en-US" sz="2400">
                        <a:effectLst/>
                        <a:latin typeface=".VnTime" panose="020B7200000000000000"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vi-VN" sz="2400" dirty="0">
                          <a:effectLst/>
                        </a:rPr>
                        <a:t>Bài thơ “Đồng chí” vừa mang vẻ đẹp giản dị lại vừa mang vẻ đẹp cao cả thiêng liêng. Chân dung người lính vệ quốc trong những ngày đầu kháng chiến chống Pháp hiện lên thật đẹp đẽ qua những vần thơ mộc mạc, chân tình mà gợi nhiều suy tưởng. Với những đặc điểm đó, bài thơ xứng đáng là một trong những tác phẩm thi ca xuất sắc về đề tài người lính và chiến tranh cách mạng của văn học Việt Nam.</a:t>
                      </a:r>
                      <a:endParaRPr lang="en-US" sz="2400" dirty="0">
                        <a:effectLst/>
                        <a:latin typeface=".VnTime" panose="020B7200000000000000"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
        <p:nvSpPr>
          <p:cNvPr id="3" name="TextBox 2"/>
          <p:cNvSpPr txBox="1"/>
          <p:nvPr/>
        </p:nvSpPr>
        <p:spPr>
          <a:xfrm>
            <a:off x="335360" y="188640"/>
            <a:ext cx="3577578"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solidFill>
                  <a:schemeClr val="bg1"/>
                </a:solidFill>
              </a:rPr>
              <a:t>II. TÌM HIỂU VĂN BẢN</a:t>
            </a:r>
            <a:endParaRPr lang="en-US" sz="2800" b="1" dirty="0">
              <a:solidFill>
                <a:schemeClr val="bg1"/>
              </a:solidFill>
            </a:endParaRPr>
          </a:p>
        </p:txBody>
      </p:sp>
    </p:spTree>
    <p:extLst>
      <p:ext uri="{BB962C8B-B14F-4D97-AF65-F5344CB8AC3E}">
        <p14:creationId xmlns:p14="http://schemas.microsoft.com/office/powerpoint/2010/main" val="2175323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335360" y="188640"/>
            <a:ext cx="3577578"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solidFill>
                  <a:schemeClr val="bg1"/>
                </a:solidFill>
              </a:rPr>
              <a:t>III. TỔNG KẾT</a:t>
            </a:r>
            <a:endParaRPr lang="en-US" sz="2800" b="1" dirty="0">
              <a:solidFill>
                <a:schemeClr val="bg1"/>
              </a:solidFill>
            </a:endParaRPr>
          </a:p>
        </p:txBody>
      </p:sp>
      <p:sp>
        <p:nvSpPr>
          <p:cNvPr id="5" name="TextBox 4"/>
          <p:cNvSpPr txBox="1"/>
          <p:nvPr/>
        </p:nvSpPr>
        <p:spPr>
          <a:xfrm>
            <a:off x="551384" y="817548"/>
            <a:ext cx="2495600"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t>1. </a:t>
            </a:r>
            <a:r>
              <a:rPr lang="en-US" sz="2800" b="1" dirty="0" err="1" smtClean="0"/>
              <a:t>Nội</a:t>
            </a:r>
            <a:r>
              <a:rPr lang="en-US" sz="2800" b="1" dirty="0" smtClean="0"/>
              <a:t> </a:t>
            </a:r>
            <a:r>
              <a:rPr lang="en-US" sz="2800" b="1" dirty="0" err="1" smtClean="0"/>
              <a:t>đung</a:t>
            </a:r>
            <a:endParaRPr lang="vi-VN" sz="2800" b="1" dirty="0"/>
          </a:p>
        </p:txBody>
      </p:sp>
      <p:sp>
        <p:nvSpPr>
          <p:cNvPr id="6" name="Rectangle 5"/>
          <p:cNvSpPr/>
          <p:nvPr/>
        </p:nvSpPr>
        <p:spPr>
          <a:xfrm>
            <a:off x="1199456" y="1844824"/>
            <a:ext cx="6791400" cy="4278094"/>
          </a:xfrm>
          <a:prstGeom prst="rect">
            <a:avLst/>
          </a:prstGeom>
          <a:solidFill>
            <a:schemeClr val="tx1"/>
          </a:solidFill>
          <a:ln>
            <a:solidFill>
              <a:schemeClr val="tx1"/>
            </a:solidFill>
          </a:ln>
        </p:spPr>
        <p:style>
          <a:lnRef idx="2">
            <a:schemeClr val="accent1"/>
          </a:lnRef>
          <a:fillRef idx="1">
            <a:schemeClr val="lt1"/>
          </a:fillRef>
          <a:effectRef idx="0">
            <a:schemeClr val="accent1"/>
          </a:effectRef>
          <a:fontRef idx="minor">
            <a:schemeClr val="dk1"/>
          </a:fontRef>
        </p:style>
        <p:txBody>
          <a:bodyPr wrap="square">
            <a:spAutoFit/>
          </a:bodyPr>
          <a:lstStyle/>
          <a:p>
            <a:r>
              <a:rPr lang="vi-VN" sz="4800" b="1" dirty="0">
                <a:solidFill>
                  <a:schemeClr val="bg1"/>
                </a:solidFill>
                <a:latin typeface="+mj-lt"/>
              </a:rPr>
              <a:t>B</a:t>
            </a:r>
            <a:r>
              <a:rPr lang="vi-VN" sz="2800" b="1" dirty="0">
                <a:solidFill>
                  <a:schemeClr val="bg1"/>
                </a:solidFill>
                <a:latin typeface="+mj-lt"/>
              </a:rPr>
              <a:t>ài thơ nói về tình đồng chí của những người lính cách mạng trong thời kì đầu của cuộc kháng chiên chông thực dân Pháp gian khổ, nhiều khó khăn, thiếu thốn. Đó là tình đồng đội gắn bó thăm thiết của những người nông dân mặc áo lính, cùng chung lí tưởng chiên đấu vì độc lập, tự do của Tổ quốc. Tinh cảm ấy đã tạo nên sức mạnh và vẻ đẹp linh thần của người lính. </a:t>
            </a:r>
            <a:endParaRPr lang="en-US" sz="2800" b="1" dirty="0">
              <a:solidFill>
                <a:schemeClr val="bg1"/>
              </a:solidFill>
              <a:latin typeface="+mj-lt"/>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28595" y="2667000"/>
            <a:ext cx="2447925" cy="1524000"/>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14048" y="1052736"/>
            <a:ext cx="2514600" cy="1657350"/>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04312" y="4149080"/>
            <a:ext cx="2543175" cy="1514475"/>
          </a:xfrm>
          <a:prstGeom prst="rect">
            <a:avLst/>
          </a:prstGeom>
        </p:spPr>
      </p:pic>
    </p:spTree>
    <p:extLst>
      <p:ext uri="{BB962C8B-B14F-4D97-AF65-F5344CB8AC3E}">
        <p14:creationId xmlns:p14="http://schemas.microsoft.com/office/powerpoint/2010/main" val="1550158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anim calcmode="lin" valueType="num">
                                      <p:cBhvr>
                                        <p:cTn id="18" dur="1000" fill="hold"/>
                                        <p:tgtEl>
                                          <p:spTgt spid="9"/>
                                        </p:tgtEl>
                                        <p:attrNameLst>
                                          <p:attrName>ppt_x</p:attrName>
                                        </p:attrNameLst>
                                      </p:cBhvr>
                                      <p:tavLst>
                                        <p:tav tm="0">
                                          <p:val>
                                            <p:strVal val="#ppt_x"/>
                                          </p:val>
                                        </p:tav>
                                        <p:tav tm="100000">
                                          <p:val>
                                            <p:strVal val="#ppt_x"/>
                                          </p:val>
                                        </p:tav>
                                      </p:tavLst>
                                    </p:anim>
                                    <p:anim calcmode="lin" valueType="num">
                                      <p:cBhvr>
                                        <p:cTn id="19" dur="1000" fill="hold"/>
                                        <p:tgtEl>
                                          <p:spTgt spid="9"/>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1000"/>
                                        <p:tgtEl>
                                          <p:spTgt spid="6"/>
                                        </p:tgtEl>
                                      </p:cBhvr>
                                    </p:animEffect>
                                    <p:anim calcmode="lin" valueType="num">
                                      <p:cBhvr>
                                        <p:cTn id="23" dur="1000" fill="hold"/>
                                        <p:tgtEl>
                                          <p:spTgt spid="6"/>
                                        </p:tgtEl>
                                        <p:attrNameLst>
                                          <p:attrName>ppt_x</p:attrName>
                                        </p:attrNameLst>
                                      </p:cBhvr>
                                      <p:tavLst>
                                        <p:tav tm="0">
                                          <p:val>
                                            <p:strVal val="#ppt_x"/>
                                          </p:val>
                                        </p:tav>
                                        <p:tav tm="100000">
                                          <p:val>
                                            <p:strVal val="#ppt_x"/>
                                          </p:val>
                                        </p:tav>
                                      </p:tavLst>
                                    </p:anim>
                                    <p:anim calcmode="lin" valueType="num">
                                      <p:cBhvr>
                                        <p:cTn id="2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335360" y="188640"/>
            <a:ext cx="3577578"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solidFill>
                  <a:schemeClr val="bg1"/>
                </a:solidFill>
              </a:rPr>
              <a:t>III. TỔNG KẾT</a:t>
            </a:r>
            <a:endParaRPr lang="en-US" sz="2800" b="1" dirty="0">
              <a:solidFill>
                <a:schemeClr val="bg1"/>
              </a:solidFill>
            </a:endParaRPr>
          </a:p>
        </p:txBody>
      </p:sp>
      <p:sp>
        <p:nvSpPr>
          <p:cNvPr id="5" name="TextBox 4"/>
          <p:cNvSpPr txBox="1"/>
          <p:nvPr/>
        </p:nvSpPr>
        <p:spPr>
          <a:xfrm>
            <a:off x="551384" y="817548"/>
            <a:ext cx="2495600"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t>2. </a:t>
            </a:r>
            <a:r>
              <a:rPr lang="en-US" sz="2800" b="1" dirty="0" err="1" smtClean="0"/>
              <a:t>Nghệ</a:t>
            </a:r>
            <a:r>
              <a:rPr lang="en-US" sz="2800" b="1" dirty="0" smtClean="0"/>
              <a:t> </a:t>
            </a:r>
            <a:r>
              <a:rPr lang="en-US" sz="2800" b="1" dirty="0" err="1" smtClean="0"/>
              <a:t>thuật</a:t>
            </a:r>
            <a:endParaRPr lang="vi-VN" sz="2800" b="1" dirty="0"/>
          </a:p>
        </p:txBody>
      </p:sp>
      <p:sp>
        <p:nvSpPr>
          <p:cNvPr id="6" name="Rectangle 5"/>
          <p:cNvSpPr/>
          <p:nvPr/>
        </p:nvSpPr>
        <p:spPr>
          <a:xfrm>
            <a:off x="911424" y="2131109"/>
            <a:ext cx="6096000" cy="3600986"/>
          </a:xfrm>
          <a:prstGeom prst="rect">
            <a:avLst/>
          </a:prstGeom>
          <a:solidFill>
            <a:schemeClr val="tx1"/>
          </a:solidFill>
          <a:ln>
            <a:solidFill>
              <a:schemeClr val="tx1"/>
            </a:solidFill>
          </a:ln>
        </p:spPr>
        <p:style>
          <a:lnRef idx="2">
            <a:schemeClr val="accent1"/>
          </a:lnRef>
          <a:fillRef idx="1">
            <a:schemeClr val="lt1"/>
          </a:fillRef>
          <a:effectRef idx="0">
            <a:schemeClr val="accent1"/>
          </a:effectRef>
          <a:fontRef idx="minor">
            <a:schemeClr val="dk1"/>
          </a:fontRef>
        </p:style>
        <p:txBody>
          <a:bodyPr>
            <a:spAutoFit/>
          </a:bodyPr>
          <a:lstStyle/>
          <a:p>
            <a:r>
              <a:rPr lang="en-US" sz="8800" b="1" dirty="0" smtClean="0">
                <a:solidFill>
                  <a:schemeClr val="bg1"/>
                </a:solidFill>
                <a:latin typeface="Chiller" panose="04020404031007020602" pitchFamily="82" charset="0"/>
              </a:rPr>
              <a:t>T</a:t>
            </a:r>
            <a:r>
              <a:rPr lang="vi-VN" sz="2800" dirty="0" smtClean="0">
                <a:solidFill>
                  <a:schemeClr val="bg1"/>
                </a:solidFill>
                <a:latin typeface="+mj-lt"/>
              </a:rPr>
              <a:t>hể </a:t>
            </a:r>
            <a:r>
              <a:rPr lang="vi-VN" sz="2800" dirty="0">
                <a:solidFill>
                  <a:schemeClr val="bg1"/>
                </a:solidFill>
                <a:latin typeface="+mj-lt"/>
              </a:rPr>
              <a:t>thơ tự do linh hoạt </a:t>
            </a:r>
            <a:endParaRPr lang="en-US" sz="2800" dirty="0" smtClean="0">
              <a:solidFill>
                <a:schemeClr val="bg1"/>
              </a:solidFill>
              <a:latin typeface="+mj-lt"/>
            </a:endParaRPr>
          </a:p>
          <a:p>
            <a:r>
              <a:rPr lang="vi-VN" sz="2800" dirty="0" smtClean="0">
                <a:solidFill>
                  <a:schemeClr val="bg1"/>
                </a:solidFill>
                <a:latin typeface="+mj-lt"/>
              </a:rPr>
              <a:t>Các </a:t>
            </a:r>
            <a:r>
              <a:rPr lang="vi-VN" sz="2800" dirty="0">
                <a:solidFill>
                  <a:schemeClr val="bg1"/>
                </a:solidFill>
                <a:latin typeface="+mj-lt"/>
              </a:rPr>
              <a:t>chi tiết, hình ảnh được sử dụng mang tính tiêu biểu, chân thực </a:t>
            </a:r>
            <a:endParaRPr lang="en-US" sz="2800" dirty="0" smtClean="0">
              <a:solidFill>
                <a:schemeClr val="bg1"/>
              </a:solidFill>
              <a:latin typeface="+mj-lt"/>
            </a:endParaRPr>
          </a:p>
          <a:p>
            <a:endParaRPr lang="en-US" sz="2800" dirty="0" smtClean="0">
              <a:solidFill>
                <a:schemeClr val="bg1"/>
              </a:solidFill>
              <a:latin typeface="+mj-lt"/>
            </a:endParaRPr>
          </a:p>
          <a:p>
            <a:r>
              <a:rPr lang="vi-VN" sz="2800" dirty="0" smtClean="0">
                <a:solidFill>
                  <a:schemeClr val="bg1"/>
                </a:solidFill>
                <a:latin typeface="+mj-lt"/>
              </a:rPr>
              <a:t>Ngôn </a:t>
            </a:r>
            <a:r>
              <a:rPr lang="vi-VN" sz="2800" dirty="0">
                <a:solidFill>
                  <a:schemeClr val="bg1"/>
                </a:solidFill>
                <a:latin typeface="+mj-lt"/>
              </a:rPr>
              <a:t>ngữ cô đọng, giản dị và giàu sức biểu cảm</a:t>
            </a:r>
            <a:endParaRPr lang="en-US" sz="2800" dirty="0">
              <a:solidFill>
                <a:schemeClr val="bg1"/>
              </a:solidFill>
              <a:latin typeface="+mj-lt"/>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80720" y="210535"/>
            <a:ext cx="5735960" cy="3722521"/>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41518" y="3786733"/>
            <a:ext cx="4115123" cy="2450579"/>
          </a:xfrm>
          <a:prstGeom prst="rect">
            <a:avLst/>
          </a:prstGeom>
        </p:spPr>
      </p:pic>
    </p:spTree>
    <p:extLst>
      <p:ext uri="{BB962C8B-B14F-4D97-AF65-F5344CB8AC3E}">
        <p14:creationId xmlns:p14="http://schemas.microsoft.com/office/powerpoint/2010/main" val="4238277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par>
                                <p:cTn id="8" presetID="6" presetClass="entr" presetSubtype="16"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ircle(in)">
                                      <p:cBhvr>
                                        <p:cTn id="10" dur="20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1344" y="188640"/>
            <a:ext cx="11449272" cy="6001643"/>
          </a:xfrm>
          <a:prstGeom prst="rect">
            <a:avLst/>
          </a:prstGeom>
        </p:spPr>
        <p:txBody>
          <a:bodyPr wrap="square">
            <a:spAutoFit/>
          </a:bodyPr>
          <a:lstStyle/>
          <a:p>
            <a:r>
              <a:rPr lang="vi-VN" sz="2400" dirty="0"/>
              <a:t>Đề số </a:t>
            </a:r>
            <a:r>
              <a:rPr lang="en-US" sz="2400" dirty="0" smtClean="0"/>
              <a:t>1</a:t>
            </a:r>
            <a:endParaRPr lang="vi-VN" sz="2400" dirty="0"/>
          </a:p>
          <a:p>
            <a:r>
              <a:rPr lang="vi-VN" sz="2400" b="1" dirty="0"/>
              <a:t>Đọc đoạn thơ sau và trả lời các câu hỏi bên dưới:</a:t>
            </a:r>
          </a:p>
          <a:p>
            <a:r>
              <a:rPr lang="vi-VN" sz="2400" i="1" dirty="0"/>
              <a:t>Quê hương anh nước mặn, đồng chua</a:t>
            </a:r>
          </a:p>
          <a:p>
            <a:r>
              <a:rPr lang="vi-VN" sz="2400" i="1" dirty="0"/>
              <a:t>Làng tôi nghèo đất cày lên sỏi đá.</a:t>
            </a:r>
          </a:p>
          <a:p>
            <a:r>
              <a:rPr lang="vi-VN" sz="2400" i="1" dirty="0"/>
              <a:t>Anh với tôi đôi người xa lạ</a:t>
            </a:r>
          </a:p>
          <a:p>
            <a:r>
              <a:rPr lang="vi-VN" sz="2400" i="1" dirty="0"/>
              <a:t>Tự phương trời chẳng hẹn quen nhau, </a:t>
            </a:r>
          </a:p>
          <a:p>
            <a:r>
              <a:rPr lang="vi-VN" sz="2400" i="1" dirty="0"/>
              <a:t>Súng bên súng, đầu sát bên đầu, </a:t>
            </a:r>
          </a:p>
          <a:p>
            <a:r>
              <a:rPr lang="vi-VN" sz="2400" i="1" dirty="0"/>
              <a:t>Đêm rét chung chăn thành đôi tri kỷ. </a:t>
            </a:r>
          </a:p>
          <a:p>
            <a:r>
              <a:rPr lang="vi-VN" sz="2400" i="1" dirty="0"/>
              <a:t>Đồng chí!</a:t>
            </a:r>
          </a:p>
          <a:p>
            <a:r>
              <a:rPr lang="vi-VN" sz="2400" dirty="0"/>
              <a:t>1. Xác định phương thức biểu đạt chính trong đoạn trên?</a:t>
            </a:r>
          </a:p>
          <a:p>
            <a:r>
              <a:rPr lang="vi-VN" sz="2400" dirty="0"/>
              <a:t>2. Xác định thành phần nòng cốt trong các câu sau và cho biết nó thuộc kiểu câu gì: </a:t>
            </a:r>
          </a:p>
          <a:p>
            <a:r>
              <a:rPr lang="vi-VN" sz="2400" dirty="0"/>
              <a:t>(1) </a:t>
            </a:r>
            <a:r>
              <a:rPr lang="vi-VN" sz="2400" b="1" i="1" dirty="0"/>
              <a:t>Quê hương anh nước mặn, đồng chua</a:t>
            </a:r>
          </a:p>
          <a:p>
            <a:r>
              <a:rPr lang="vi-VN" sz="2400" b="1" i="1" dirty="0"/>
              <a:t>(2) Làng tôi nghèo đất cày lên sỏi đá.</a:t>
            </a:r>
          </a:p>
          <a:p>
            <a:r>
              <a:rPr lang="vi-VN" sz="2400" dirty="0"/>
              <a:t>3. Theo em, câu thơ thứ 7 có gì đặc biệt?</a:t>
            </a:r>
          </a:p>
          <a:p>
            <a:r>
              <a:rPr lang="vi-VN" sz="2400" dirty="0"/>
              <a:t>4. Viết đoạn văn từ 10 đến 15 câu nêu cảm nhận về đoạn thơ trên?</a:t>
            </a:r>
          </a:p>
        </p:txBody>
      </p:sp>
    </p:spTree>
    <p:extLst>
      <p:ext uri="{BB962C8B-B14F-4D97-AF65-F5344CB8AC3E}">
        <p14:creationId xmlns:p14="http://schemas.microsoft.com/office/powerpoint/2010/main" val="3661705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1344" y="188640"/>
            <a:ext cx="11856640" cy="6186309"/>
          </a:xfrm>
          <a:prstGeom prst="rect">
            <a:avLst/>
          </a:prstGeom>
        </p:spPr>
        <p:txBody>
          <a:bodyPr wrap="square">
            <a:spAutoFit/>
          </a:bodyPr>
          <a:lstStyle/>
          <a:p>
            <a:r>
              <a:rPr lang="vi-VN" dirty="0"/>
              <a:t>* Gợi ý giải</a:t>
            </a:r>
          </a:p>
          <a:p>
            <a:r>
              <a:rPr lang="vi-VN" dirty="0"/>
              <a:t>1. Phương thức biểu đạt chính: tự sự</a:t>
            </a:r>
          </a:p>
          <a:p>
            <a:r>
              <a:rPr lang="vi-VN" dirty="0"/>
              <a:t>2. </a:t>
            </a:r>
          </a:p>
          <a:p>
            <a:r>
              <a:rPr lang="vi-VN" dirty="0"/>
              <a:t>Quê hương anh/ nước mặn, đồng chua</a:t>
            </a:r>
          </a:p>
          <a:p>
            <a:r>
              <a:rPr lang="vi-VN" dirty="0"/>
              <a:t>           CN                           VN</a:t>
            </a:r>
          </a:p>
          <a:p>
            <a:endParaRPr lang="vi-VN" dirty="0"/>
          </a:p>
          <a:p>
            <a:r>
              <a:rPr lang="vi-VN" dirty="0"/>
              <a:t>Làng tôi/ nghèo đất cày lên sỏi đá.</a:t>
            </a:r>
          </a:p>
          <a:p>
            <a:r>
              <a:rPr lang="vi-VN" dirty="0"/>
              <a:t>    CN                            VN</a:t>
            </a:r>
          </a:p>
          <a:p>
            <a:r>
              <a:rPr lang="vi-VN" dirty="0"/>
              <a:t> Cả 2 câu đều là câu đơn</a:t>
            </a:r>
          </a:p>
          <a:p>
            <a:endParaRPr lang="vi-VN" dirty="0"/>
          </a:p>
          <a:p>
            <a:r>
              <a:rPr lang="vi-VN" dirty="0"/>
              <a:t>3. Câu thơ thứ 7 có ý nghĩa đặc biệt:</a:t>
            </a:r>
          </a:p>
          <a:p>
            <a:r>
              <a:rPr lang="vi-VN" dirty="0"/>
              <a:t>- Là cao trào cảm xúc của đoạn thơ đầu (những người lính từ những vùng quê nghèo sát cánh bên nhau vì cuộc kháng chiến bảo vệ Tổ quốc, họ đã trở thành tri kỉ của nhau trong cuộc chiến đấu đầy gian khổ). Như vậy, tình đồng chí là tình cảm gần gũi và thiêng liêng</a:t>
            </a:r>
          </a:p>
          <a:p>
            <a:r>
              <a:rPr lang="vi-VN" dirty="0"/>
              <a:t>- Độ ngắn của câu thơ này khiến cho nhịp điệu bài thơ có sự thay đổi và tác động sâu sắc đến người đọc.</a:t>
            </a:r>
          </a:p>
          <a:p>
            <a:r>
              <a:rPr lang="vi-VN" dirty="0"/>
              <a:t>- Câu thơ này cũng chính là tên của bài thơ. Một câu thơ ngắn, cực kì giản dị nhưng có sức nén lớn.</a:t>
            </a:r>
          </a:p>
          <a:p>
            <a:r>
              <a:rPr lang="vi-VN" dirty="0"/>
              <a:t>4. Tham khảo:</a:t>
            </a:r>
          </a:p>
          <a:p>
            <a:r>
              <a:rPr lang="vi-VN" dirty="0"/>
              <a:t>Bài thơ “Đồng chí” là một trong những bài thơ hay nhất về tình đồng đội, đồng chí của các anh bộ đội cụ hồ trong thời kì kháng chiến chống Pháp. Với cảm nhận tinh tế, tác giả Chính Hữu – một nhà thơ, chiến sĩ đã xúc động mà sáng tác ra bài thơ. Tình đồng chí đồng đội sâu nặng dù trong hoàn cảnh khó khăn và thiếu thốn được thể hiện rõ nhất trong tám câu thơ đầu bài thơ. Mở đầu đoạn thơ là nguồn gốc xuất thân của những người lính cách mạng trong kháng chiến chống Pháp: “Quê hương anh nước mặn đồng chua/ Làng tôi nghèo đất cày lên sỏi đá”.</a:t>
            </a:r>
            <a:endParaRPr lang="en-US" dirty="0"/>
          </a:p>
        </p:txBody>
      </p:sp>
    </p:spTree>
    <p:extLst>
      <p:ext uri="{BB962C8B-B14F-4D97-AF65-F5344CB8AC3E}">
        <p14:creationId xmlns:p14="http://schemas.microsoft.com/office/powerpoint/2010/main" val="12910477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000656" cy="6863417"/>
          </a:xfrm>
          <a:prstGeom prst="rect">
            <a:avLst/>
          </a:prstGeom>
        </p:spPr>
        <p:txBody>
          <a:bodyPr wrap="square">
            <a:spAutoFit/>
          </a:bodyPr>
          <a:lstStyle/>
          <a:p>
            <a:pPr algn="just"/>
            <a:r>
              <a:rPr lang="en-US" sz="2000" dirty="0" smtClean="0"/>
              <a:t>                                  </a:t>
            </a:r>
            <a:r>
              <a:rPr lang="vi-VN" sz="2000" dirty="0" smtClean="0"/>
              <a:t>Họ </a:t>
            </a:r>
            <a:r>
              <a:rPr lang="vi-VN" sz="2000" dirty="0"/>
              <a:t>là những người xuất thân từ nông dân, hình ảnh đó được tác giả mô tả rất chân thực, giản dị mà đầy cao đẹp. Với giọng điệu thủ thỉ, tâm tình như đang kể chuyện, giới thiệu về quê hương của anh và tôi. Họ đều là những người con của vùng quê nghèo khó, nơi “nước mặn đồng chua”, “đất cày lên sỏi đá”. Dù cuộc sống nơi quê nhà còn nhiều khó khăn, đói nghèo nhưng vì tiếng gọi thiêng liêng của Tổ quốc mà họ sẵn sàng tham gia chiến đấu bảo vệ đất nước. Đó là sự đồng cảnh ngộ, là niềm đồng cảm sâu sắc giữa những người lính ngày đầu gặp mặt. Mỗi người một quê hương, miền đất khác nhau và xa lạ với nhau nhưng họ đã về đây đứng chung hàng ngũ, có cùng lí tưởng và mục đích chiến đấu bảo vệ Tổ quốc. Tình đồng chí đã nảy nở và bền chặt trong sự chan hòa, chia sẻ những gian khổ của cuộc sống chiến trường, tác giả đã sử dụng một hình ảnh rất cụ thể, giản dị và gợi cảm để nói lên tình gắn bó đó:“Súng bên súng đầu sát bên đầu/ Đêm rét chung chăn thành đôi tri kỉ/ Đồng chí!"Hoàn cảnh chiến đấu nơi khu rừng Việt Bắc quá khắc nghiệt, đêm trong rừng rét đến thấu xương. Cái chăn quá nhỏ, loay hoay mãi cũng không đủ ấm, chính từ hoàn cảnh khó khăn, thiếu thốn ấy họ đã trở thành tri kỉ với nhau. Những vất vả, khắc nghiệt và nguy nan đã gắn kết họ lại với nhau, khiến cho những người đồng chí trở thành người bạn tâm giao gắn bó. Chính tác giả cũng đã từng là một người lính, nên câu thơ đã chan chứa, tràn đầy tình cảm trìu mến sâu nặng với đồng đội. Từ “Đồng chí” được đặt riêng một dòng thơ, tuy ngắn gọn nhưng ngân vang, thiêng liêng. Tình đồng chí không chỉ là chung chí hướng, cùng mục đích mà hơn hết đó là tình tri kỉ đã được đúc kết qua bao gian khổ, khó khăn. Chẳng còn sự ngăn cách giữa những người đồng chí, họ đã trở thành một khối thống nhất, đoàn kết và gắn bó. Qua bảy câu thơ đầu của bài thơ “Đồng chí”, Chính Hữu đã sử dụng nhiều hình ảnh chân thực, gợi tả và khái quát cao đã thể hiện được một tình đồng chí chân thực, không phô trương nhưng lại vô cùng lãng mạn và thi vị. Tác giả đã thổi hồn vào bài thơ tình đồng chí tri kỉ, keo sơn và gắn bó, trở thành một âm vang bất diệt trong tâm hồn những người lính cũng như con người Việt Nam</a:t>
            </a:r>
            <a:endParaRPr lang="en-US" sz="2000" dirty="0"/>
          </a:p>
        </p:txBody>
      </p:sp>
    </p:spTree>
    <p:extLst>
      <p:ext uri="{BB962C8B-B14F-4D97-AF65-F5344CB8AC3E}">
        <p14:creationId xmlns:p14="http://schemas.microsoft.com/office/powerpoint/2010/main" val="200704613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9336" y="197346"/>
            <a:ext cx="11521280" cy="5940088"/>
          </a:xfrm>
          <a:prstGeom prst="rect">
            <a:avLst/>
          </a:prstGeom>
        </p:spPr>
        <p:txBody>
          <a:bodyPr wrap="square">
            <a:spAutoFit/>
          </a:bodyPr>
          <a:lstStyle/>
          <a:p>
            <a:r>
              <a:rPr lang="vi-VN" sz="2000" b="1" dirty="0"/>
              <a:t>Đề số </a:t>
            </a:r>
            <a:r>
              <a:rPr lang="en-US" sz="2000" b="1" dirty="0" smtClean="0"/>
              <a:t>2</a:t>
            </a:r>
            <a:endParaRPr lang="vi-VN" sz="2000" b="1" dirty="0"/>
          </a:p>
          <a:p>
            <a:r>
              <a:rPr lang="vi-VN" sz="2000" b="1" dirty="0"/>
              <a:t>Đọc đoạn thơ sau và trả lời các câu hỏi bên dưới:</a:t>
            </a:r>
          </a:p>
          <a:p>
            <a:r>
              <a:rPr lang="vi-VN" sz="2000" i="1" dirty="0"/>
              <a:t>Ruộng nương anh gửi bạn thân cày </a:t>
            </a:r>
          </a:p>
          <a:p>
            <a:r>
              <a:rPr lang="vi-VN" sz="2000" i="1" dirty="0"/>
              <a:t>Gian nhà không, mặc kệ gió lung lay </a:t>
            </a:r>
          </a:p>
          <a:p>
            <a:r>
              <a:rPr lang="vi-VN" sz="2000" i="1" dirty="0"/>
              <a:t>Giếng nước gốc đa nhớ người ra lính.</a:t>
            </a:r>
          </a:p>
          <a:p>
            <a:r>
              <a:rPr lang="vi-VN" sz="2000" i="1" dirty="0"/>
              <a:t>Anh với tôi biết từng cơn ớn lạnh </a:t>
            </a:r>
          </a:p>
          <a:p>
            <a:r>
              <a:rPr lang="vi-VN" sz="2000" i="1" dirty="0"/>
              <a:t>Sốt run người vừng trán ướt mồ hôi.</a:t>
            </a:r>
          </a:p>
          <a:p>
            <a:r>
              <a:rPr lang="vi-VN" sz="2000" i="1" dirty="0"/>
              <a:t>Áo anh rách vai </a:t>
            </a:r>
          </a:p>
          <a:p>
            <a:r>
              <a:rPr lang="vi-VN" sz="2000" i="1" dirty="0"/>
              <a:t>Quần tôi có vài mảnh vá </a:t>
            </a:r>
          </a:p>
          <a:p>
            <a:r>
              <a:rPr lang="vi-VN" sz="2000" i="1" dirty="0"/>
              <a:t>Miệng cười buốt giá</a:t>
            </a:r>
          </a:p>
          <a:p>
            <a:r>
              <a:rPr lang="vi-VN" sz="2000" i="1" dirty="0"/>
              <a:t>Chân không giày</a:t>
            </a:r>
          </a:p>
          <a:p>
            <a:r>
              <a:rPr lang="vi-VN" sz="2000" i="1" dirty="0"/>
              <a:t>Thương nhau tay nắm lấy bàn tay.</a:t>
            </a:r>
          </a:p>
          <a:p>
            <a:r>
              <a:rPr lang="vi-VN" sz="2000" dirty="0"/>
              <a:t>1. Đoạn thơ trên trích trong tác phẩm nào? Do ai sáng tác? Được sáng tác trong hoàn cảnh nào?</a:t>
            </a:r>
          </a:p>
          <a:p>
            <a:r>
              <a:rPr lang="vi-VN" sz="2000" dirty="0"/>
              <a:t>2. Giếng nước, gốc đa vốn là những vật vô tri, vô giác nhưng ở đây tác giả lại viết “Giếng nước gốc đa nhớ người ra lính.” Nhà thơ đã sử dụng phép nghệ thuật tu từ gì? Nêu rõ hiệu quả của biện pháp nghệ thuật ấy?</a:t>
            </a:r>
          </a:p>
          <a:p>
            <a:r>
              <a:rPr lang="vi-VN" sz="2000" dirty="0"/>
              <a:t>3. Dựa vào đoạn thơ trên, hãy viết đoạn văn khoảng 12 câu theo mô hình tổng – phân – hợp nói về tình đồng chí của những người lính kháng Pháp, trong đó có sử dụng phép thể và một câu phủ định. Gạch chân dưới câu phủ định và những từ ngữ dùng làm phép thế.</a:t>
            </a:r>
          </a:p>
        </p:txBody>
      </p:sp>
    </p:spTree>
    <p:extLst>
      <p:ext uri="{BB962C8B-B14F-4D97-AF65-F5344CB8AC3E}">
        <p14:creationId xmlns:p14="http://schemas.microsoft.com/office/powerpoint/2010/main" val="34804740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Arc 3"/>
          <p:cNvSpPr/>
          <p:nvPr/>
        </p:nvSpPr>
        <p:spPr>
          <a:xfrm>
            <a:off x="3912939" y="0"/>
            <a:ext cx="231429" cy="1062980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344" y="1824941"/>
            <a:ext cx="3282133" cy="3960440"/>
          </a:xfrm>
          <a:prstGeom prst="rect">
            <a:avLst/>
          </a:prstGeom>
          <a:ln>
            <a:noFill/>
          </a:ln>
          <a:effectLst>
            <a:softEdge rad="112500"/>
          </a:effectLst>
        </p:spPr>
      </p:pic>
      <p:sp>
        <p:nvSpPr>
          <p:cNvPr id="6" name="TextBox 5"/>
          <p:cNvSpPr txBox="1"/>
          <p:nvPr/>
        </p:nvSpPr>
        <p:spPr>
          <a:xfrm>
            <a:off x="832001" y="5787261"/>
            <a:ext cx="3312368" cy="954107"/>
          </a:xfrm>
          <a:prstGeom prst="rect">
            <a:avLst/>
          </a:prstGeom>
          <a:noFill/>
        </p:spPr>
        <p:txBody>
          <a:bodyPr wrap="square" rtlCol="0">
            <a:spAutoFit/>
          </a:bodyPr>
          <a:lstStyle/>
          <a:p>
            <a:r>
              <a:rPr lang="en-US" sz="2800" b="1" dirty="0" err="1" smtClean="0">
                <a:solidFill>
                  <a:schemeClr val="bg1"/>
                </a:solidFill>
              </a:rPr>
              <a:t>Chính</a:t>
            </a:r>
            <a:r>
              <a:rPr lang="en-US" sz="2800" b="1" dirty="0" smtClean="0">
                <a:solidFill>
                  <a:schemeClr val="bg1"/>
                </a:solidFill>
              </a:rPr>
              <a:t> </a:t>
            </a:r>
            <a:r>
              <a:rPr lang="en-US" sz="2800" b="1" dirty="0" err="1" smtClean="0">
                <a:solidFill>
                  <a:schemeClr val="bg1"/>
                </a:solidFill>
              </a:rPr>
              <a:t>Hữu</a:t>
            </a:r>
            <a:r>
              <a:rPr lang="en-US" sz="2800" b="1" dirty="0" smtClean="0">
                <a:solidFill>
                  <a:schemeClr val="bg1"/>
                </a:solidFill>
              </a:rPr>
              <a:t> </a:t>
            </a:r>
          </a:p>
          <a:p>
            <a:r>
              <a:rPr lang="en-US" sz="2800" b="1" dirty="0" smtClean="0">
                <a:solidFill>
                  <a:schemeClr val="bg1"/>
                </a:solidFill>
              </a:rPr>
              <a:t>(1926- 2007) </a:t>
            </a:r>
            <a:endParaRPr lang="en-US" sz="2800" b="1" dirty="0">
              <a:solidFill>
                <a:schemeClr val="bg1"/>
              </a:solidFill>
            </a:endParaRPr>
          </a:p>
        </p:txBody>
      </p:sp>
      <p:sp>
        <p:nvSpPr>
          <p:cNvPr id="7" name="Rectangle 6"/>
          <p:cNvSpPr/>
          <p:nvPr/>
        </p:nvSpPr>
        <p:spPr>
          <a:xfrm>
            <a:off x="4583832" y="188640"/>
            <a:ext cx="7272808" cy="6740307"/>
          </a:xfrm>
          <a:prstGeom prst="rect">
            <a:avLst/>
          </a:prstGeom>
        </p:spPr>
        <p:txBody>
          <a:bodyPr wrap="square">
            <a:spAutoFit/>
          </a:bodyPr>
          <a:lstStyle/>
          <a:p>
            <a:pPr indent="215900" algn="just">
              <a:lnSpc>
                <a:spcPct val="150000"/>
              </a:lnSpc>
              <a:spcAft>
                <a:spcPts val="0"/>
              </a:spcAft>
            </a:pPr>
            <a:r>
              <a:rPr lang="en-US" sz="2400"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Tên</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khai</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sinh</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Trần</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Đình</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Đắc</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1926-2007),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quê</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Can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Lộc</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Hà</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Tĩnh</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Bút</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danh</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Chính</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Hữu</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solidFill>
                <a:schemeClr val="bg1"/>
              </a:solidFill>
              <a:effectLst>
                <a:outerShdw blurRad="38100" dist="38100" dir="2700000" algn="tl">
                  <a:srgbClr val="000000">
                    <a:alpha val="43137"/>
                  </a:srgbClr>
                </a:outerShdw>
              </a:effectLst>
              <a:latin typeface=".VnTime" panose="020B7200000000000000" pitchFamily="34" charset="0"/>
              <a:ea typeface="Times New Roman" panose="02020603050405020304" pitchFamily="18" charset="0"/>
              <a:cs typeface="Times New Roman" panose="02020603050405020304" pitchFamily="18" charset="0"/>
            </a:endParaRPr>
          </a:p>
          <a:p>
            <a:pPr indent="215900" algn="just">
              <a:lnSpc>
                <a:spcPct val="150000"/>
              </a:lnSpc>
              <a:spcAft>
                <a:spcPts val="0"/>
              </a:spcAft>
            </a:pPr>
            <a:r>
              <a:rPr lang="en-US" sz="2400"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thơ</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trưởng</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thành</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cuộc</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kháng</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chiến</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chống</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Pháp</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b="1" dirty="0">
              <a:solidFill>
                <a:schemeClr val="bg1"/>
              </a:solidFill>
              <a:effectLst>
                <a:outerShdw blurRad="38100" dist="38100" dir="2700000" algn="tl">
                  <a:srgbClr val="000000">
                    <a:alpha val="43137"/>
                  </a:srgbClr>
                </a:outerShdw>
              </a:effectLst>
              <a:latin typeface=".VnTime" panose="020B7200000000000000" pitchFamily="34" charset="0"/>
              <a:ea typeface="Times New Roman" panose="02020603050405020304" pitchFamily="18" charset="0"/>
              <a:cs typeface="Times New Roman" panose="02020603050405020304" pitchFamily="18" charset="0"/>
            </a:endParaRPr>
          </a:p>
          <a:p>
            <a:pPr indent="215900" algn="just">
              <a:lnSpc>
                <a:spcPct val="150000"/>
              </a:lnSpc>
              <a:spcAft>
                <a:spcPts val="0"/>
              </a:spcAft>
            </a:pPr>
            <a:r>
              <a:rPr lang="en-US" sz="2400" dirty="0" err="1" smtClean="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Chính</a:t>
            </a:r>
            <a:r>
              <a:rPr lang="en-US" sz="2400"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Hữu</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bắt</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đầu</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cầm</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bút</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năm</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1947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tập</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trung</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khai</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thác</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ở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hai</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mảng</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đề</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tài</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chính</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lính</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chiến</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tranh</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Đặc</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biệt</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tình</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cảm</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chí</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đội</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gắn</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bó</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tiền</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tuyến</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hậu</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phương</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solidFill>
                <a:schemeClr val="bg1"/>
              </a:solidFill>
              <a:effectLst>
                <a:outerShdw blurRad="38100" dist="38100" dir="2700000" algn="tl">
                  <a:srgbClr val="000000">
                    <a:alpha val="43137"/>
                  </a:srgbClr>
                </a:outerShdw>
              </a:effectLst>
              <a:latin typeface=".VnTime" panose="020B7200000000000000" pitchFamily="34"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smtClean="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Phong</a:t>
            </a:r>
            <a:r>
              <a:rPr lang="en-US" sz="2400" b="1" i="1" dirty="0" smtClean="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cách</a:t>
            </a:r>
            <a:r>
              <a:rPr lang="en-US" sz="2400" b="1" i="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sáng</a:t>
            </a:r>
            <a:r>
              <a:rPr lang="en-US" sz="2400" b="1" i="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tác</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Thơ</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Chính</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Hữu</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vừa</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bình</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dị</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vừa</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trí</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tuệ</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ngôn</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ngữ</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giàu</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hình</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ảnh</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giọng</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điệu</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phong</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phú</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cảm</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xúc</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dồn</a:t>
            </a:r>
            <a:r>
              <a:rPr lang="en-US" sz="24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nén</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khi</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thiết</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tha</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trầm</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hùng</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khi</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lại</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sâu</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lắng</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hàm</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súc</a:t>
            </a:r>
            <a:r>
              <a:rPr lang="en-US" sz="2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solidFill>
                <a:schemeClr val="bg1"/>
              </a:solidFill>
              <a:effectLst>
                <a:outerShdw blurRad="38100" dist="38100" dir="2700000" algn="tl">
                  <a:srgbClr val="000000">
                    <a:alpha val="43137"/>
                  </a:srgbClr>
                </a:outerShdw>
              </a:effectLst>
              <a:latin typeface=".VnTime" panose="020B7200000000000000" pitchFamily="34" charset="0"/>
              <a:ea typeface="Times New Roman" panose="02020603050405020304" pitchFamily="18" charset="0"/>
              <a:cs typeface="Times New Roman" panose="02020603050405020304" pitchFamily="18" charset="0"/>
            </a:endParaRPr>
          </a:p>
        </p:txBody>
      </p:sp>
      <p:sp>
        <p:nvSpPr>
          <p:cNvPr id="8" name="Flowchart: Connector 7"/>
          <p:cNvSpPr/>
          <p:nvPr/>
        </p:nvSpPr>
        <p:spPr>
          <a:xfrm>
            <a:off x="4583832" y="476672"/>
            <a:ext cx="216024" cy="21602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lowchart: Connector 8"/>
          <p:cNvSpPr/>
          <p:nvPr/>
        </p:nvSpPr>
        <p:spPr>
          <a:xfrm>
            <a:off x="4583832" y="1556792"/>
            <a:ext cx="216024" cy="21602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lowchart: Connector 9"/>
          <p:cNvSpPr/>
          <p:nvPr/>
        </p:nvSpPr>
        <p:spPr>
          <a:xfrm>
            <a:off x="4583832" y="2636912"/>
            <a:ext cx="216024" cy="21602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lowchart: Connector 10"/>
          <p:cNvSpPr/>
          <p:nvPr/>
        </p:nvSpPr>
        <p:spPr>
          <a:xfrm>
            <a:off x="4583832" y="4797152"/>
            <a:ext cx="216024" cy="21602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p:cNvCxnSpPr/>
          <p:nvPr/>
        </p:nvCxnSpPr>
        <p:spPr>
          <a:xfrm>
            <a:off x="4583832" y="1340768"/>
            <a:ext cx="760816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4583832" y="2492896"/>
            <a:ext cx="760816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583832" y="4653136"/>
            <a:ext cx="7608168"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35360" y="188640"/>
            <a:ext cx="3577578"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dirty="0" smtClean="0">
                <a:solidFill>
                  <a:schemeClr val="bg1"/>
                </a:solidFill>
              </a:rPr>
              <a:t>I. TÌM HIỂU CHUNG</a:t>
            </a:r>
            <a:endParaRPr lang="en-US" sz="2800" dirty="0">
              <a:solidFill>
                <a:schemeClr val="bg1"/>
              </a:solidFill>
            </a:endParaRPr>
          </a:p>
        </p:txBody>
      </p:sp>
      <p:sp>
        <p:nvSpPr>
          <p:cNvPr id="17" name="TextBox 16"/>
          <p:cNvSpPr txBox="1"/>
          <p:nvPr/>
        </p:nvSpPr>
        <p:spPr>
          <a:xfrm>
            <a:off x="407368" y="836712"/>
            <a:ext cx="2016224"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dirty="0" smtClean="0">
                <a:solidFill>
                  <a:schemeClr val="bg1"/>
                </a:solidFill>
              </a:rPr>
              <a:t>1. </a:t>
            </a:r>
            <a:r>
              <a:rPr lang="en-US" sz="2800" dirty="0" err="1" smtClean="0">
                <a:solidFill>
                  <a:schemeClr val="bg1"/>
                </a:solidFill>
              </a:rPr>
              <a:t>Tác</a:t>
            </a:r>
            <a:r>
              <a:rPr lang="en-US" sz="2800" dirty="0" smtClean="0">
                <a:solidFill>
                  <a:schemeClr val="bg1"/>
                </a:solidFill>
              </a:rPr>
              <a:t> </a:t>
            </a:r>
            <a:r>
              <a:rPr lang="en-US" sz="2800" dirty="0" err="1" smtClean="0">
                <a:solidFill>
                  <a:schemeClr val="bg1"/>
                </a:solidFill>
              </a:rPr>
              <a:t>giả</a:t>
            </a:r>
            <a:endParaRPr lang="en-US" sz="2800" dirty="0">
              <a:solidFill>
                <a:schemeClr val="bg1"/>
              </a:solidFill>
            </a:endParaRPr>
          </a:p>
        </p:txBody>
      </p:sp>
    </p:spTree>
    <p:extLst>
      <p:ext uri="{BB962C8B-B14F-4D97-AF65-F5344CB8AC3E}">
        <p14:creationId xmlns:p14="http://schemas.microsoft.com/office/powerpoint/2010/main" val="2607567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ircle(in)">
                                      <p:cBhvr>
                                        <p:cTn id="10" dur="2000"/>
                                        <p:tgtEl>
                                          <p:spTgt spid="6"/>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ipe(down)">
                                      <p:cBhvr>
                                        <p:cTn id="18" dur="500"/>
                                        <p:tgtEl>
                                          <p:spTgt spid="7"/>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wipe(down)">
                                      <p:cBhvr>
                                        <p:cTn id="21" dur="500"/>
                                        <p:tgtEl>
                                          <p:spTgt spid="8"/>
                                        </p:tgtEl>
                                      </p:cBhvr>
                                    </p:animEffect>
                                  </p:childTnLst>
                                </p:cTn>
                              </p:par>
                              <p:par>
                                <p:cTn id="22" presetID="22" presetClass="entr" presetSubtype="4" fill="hold"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wipe(down)">
                                      <p:cBhvr>
                                        <p:cTn id="24" dur="500"/>
                                        <p:tgtEl>
                                          <p:spTgt spid="13"/>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down)">
                                      <p:cBhvr>
                                        <p:cTn id="27" dur="500"/>
                                        <p:tgtEl>
                                          <p:spTgt spid="9"/>
                                        </p:tgtEl>
                                      </p:cBhvr>
                                    </p:animEffect>
                                  </p:childTnLst>
                                </p:cTn>
                              </p:par>
                              <p:par>
                                <p:cTn id="28" presetID="22" presetClass="entr" presetSubtype="4" fill="hold" nodeType="with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wipe(down)">
                                      <p:cBhvr>
                                        <p:cTn id="30" dur="500"/>
                                        <p:tgtEl>
                                          <p:spTgt spid="14"/>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wipe(down)">
                                      <p:cBhvr>
                                        <p:cTn id="33" dur="500"/>
                                        <p:tgtEl>
                                          <p:spTgt spid="10"/>
                                        </p:tgtEl>
                                      </p:cBhvr>
                                    </p:animEffect>
                                  </p:childTnLst>
                                </p:cTn>
                              </p:par>
                              <p:par>
                                <p:cTn id="34" presetID="22" presetClass="entr" presetSubtype="4" fill="hold" nodeType="with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wipe(down)">
                                      <p:cBhvr>
                                        <p:cTn id="36" dur="500"/>
                                        <p:tgtEl>
                                          <p:spTgt spid="15"/>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wipe(down)">
                                      <p:cBhvr>
                                        <p:cTn id="3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7" grpId="0"/>
      <p:bldP spid="8" grpId="0" animBg="1"/>
      <p:bldP spid="9" grpId="0" animBg="1"/>
      <p:bldP spid="10" grpId="0" animBg="1"/>
      <p:bldP spid="11"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7368" y="260648"/>
            <a:ext cx="11377264" cy="5632311"/>
          </a:xfrm>
          <a:prstGeom prst="rect">
            <a:avLst/>
          </a:prstGeom>
        </p:spPr>
        <p:txBody>
          <a:bodyPr wrap="square">
            <a:spAutoFit/>
          </a:bodyPr>
          <a:lstStyle/>
          <a:p>
            <a:pPr algn="just"/>
            <a:r>
              <a:rPr lang="vi-VN" sz="2400" dirty="0"/>
              <a:t>* Gợi ý giải</a:t>
            </a:r>
          </a:p>
          <a:p>
            <a:pPr algn="just"/>
            <a:r>
              <a:rPr lang="vi-VN" sz="2400" dirty="0"/>
              <a:t>1. Trích trong bài “Đồng chí” của Chí Hữu</a:t>
            </a:r>
          </a:p>
          <a:p>
            <a:pPr algn="just"/>
            <a:r>
              <a:rPr lang="vi-VN" sz="2400" dirty="0"/>
              <a:t>- Hoàn cảnh sáng tác: Sáng tác đầu năm 1948, sau khi tác giả cùng đồng đội tham gia chiến đấu trong chiến dịch Việt Bắc thu đông năm 1947 đánh bại cuộc tiến công quy mô lớn của giặc. Trong chiến dịch ấy, cũng như những năm đầu của cuộc kháng chiến, bộ đội ta còn hết sức thiếu thốn. Nhưng nhờ tinh thần yêu nước, ý chí chiến đấu và tình đồng chí, đồng đội, họ đã vượt qua tất cả để làm nên chiến thắng. Sau chiến dịch này, Chính Hữu viết bài “Đồng chí” vào đầu năm 1948, tại nơi ông phải nằm điều trị bệnh. Bài thơ là kết quả của những trải nghiệm thực và những cảm xúc sâu xa, mạnh mẽ, tha thiết của tác giả với đồng đội, đồng chí của mình trong cuộc kháng chiến.</a:t>
            </a:r>
          </a:p>
          <a:p>
            <a:pPr algn="just"/>
            <a:r>
              <a:rPr lang="vi-VN" sz="2400" dirty="0"/>
              <a:t>2. Biện pháp nhân hóa: giếng nước, gốc đa nhớ người ra lính. Làm nổi bật hình ảnh quê nhà, giếng nước gốc đa cũng như con người ngóng trông, chờ đợi người ra trận. Qua đó, ý thơ gợi lên nỗi nhớ hai chiều sâu lắng, da diết của người ra trận nhớ quê hương và quê hương cũng luôn nhớ thương người ra trận.</a:t>
            </a:r>
          </a:p>
        </p:txBody>
      </p:sp>
    </p:spTree>
    <p:extLst>
      <p:ext uri="{BB962C8B-B14F-4D97-AF65-F5344CB8AC3E}">
        <p14:creationId xmlns:p14="http://schemas.microsoft.com/office/powerpoint/2010/main" val="5471858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1344" y="197346"/>
            <a:ext cx="11593288" cy="6001643"/>
          </a:xfrm>
          <a:prstGeom prst="rect">
            <a:avLst/>
          </a:prstGeom>
        </p:spPr>
        <p:txBody>
          <a:bodyPr wrap="square">
            <a:spAutoFit/>
          </a:bodyPr>
          <a:lstStyle/>
          <a:p>
            <a:pPr algn="just"/>
            <a:r>
              <a:rPr lang="vi-VN" sz="2400" dirty="0"/>
              <a:t>3. Tham khảo:</a:t>
            </a:r>
          </a:p>
          <a:p>
            <a:pPr algn="just"/>
            <a:r>
              <a:rPr lang="vi-VN" sz="2400" dirty="0"/>
              <a:t>Tình đồng chí giữa những người lính có những biểu hiện hết sức sâu sắc. Họ chia sẻ với nhau nỗi nhớ, đồng chí đó là sự cảm thông sâu xa những tâm tư, nỗi lòng thầm kín của nhau: “Ruộng nương anh gửi bạn thân cày/ Gian nhà không mặc kệ gió lung lay/ Giếng nước gốc đa nhớ người ra lính". Những người lính hiểu lòng nhau, thông cảm sâu sắc với nhau, họ cùng tâm tư, cùng nỗi nhớ: nhớ gốc đa, bến nước, sân đình, người thân yêu... Không chỉ chia sẻ cùng nhau những niềm vui, nỗi buồn hay các câu chuyện tâm tình nơi quê nhà mà họ còn chia sẻ những gian lao thiếu thốn của cuộc đời người lính - "sốt run người vầng trán ướt mồ hôi”. Hình ảnh chân thực từ cuộc sống bình dị, lời thơ mộc mạc dân giã, câu thơ sóng đôi, đối ứng nhau. Họ cùng chia sẻ gian lao, thiếu thốn, bệnh tật của cuộc đời quân ngũ. Bởi lẽ tình đồng chí đem lại cho họ tinh thần lạc quan vui vẻ tình thương nhau chân thành sâu sắc" Thương nhau tay nắm lấy bàn tay!".  Đáng chú ý là người lính bao giờ cũng nhìn bạn, nói về bạn trước khi nói về mình, chữ “anh” bao giờ cũng xuất hiện trước chữ “tôi”. Cách nói ấy phải chăng thể hiện nét đẹp trong tình cảm thương người như thể thương thân, trọng người hơn trọng mình.</a:t>
            </a:r>
          </a:p>
        </p:txBody>
      </p:sp>
    </p:spTree>
    <p:extLst>
      <p:ext uri="{BB962C8B-B14F-4D97-AF65-F5344CB8AC3E}">
        <p14:creationId xmlns:p14="http://schemas.microsoft.com/office/powerpoint/2010/main" val="31495555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3352" y="476672"/>
            <a:ext cx="11665296" cy="4401205"/>
          </a:xfrm>
          <a:prstGeom prst="rect">
            <a:avLst/>
          </a:prstGeom>
        </p:spPr>
        <p:txBody>
          <a:bodyPr wrap="square">
            <a:spAutoFit/>
          </a:bodyPr>
          <a:lstStyle/>
          <a:p>
            <a:r>
              <a:rPr lang="vi-VN" sz="2800" b="1" dirty="0"/>
              <a:t>Đề số </a:t>
            </a:r>
            <a:r>
              <a:rPr lang="en-US" sz="2800" b="1" dirty="0"/>
              <a:t>3</a:t>
            </a:r>
            <a:endParaRPr lang="vi-VN" sz="2800" b="1" dirty="0"/>
          </a:p>
          <a:p>
            <a:r>
              <a:rPr lang="vi-VN" sz="2800" b="1" dirty="0"/>
              <a:t>Đọc đoạn thơ sau và trả lời các câu hỏi bên dưới:</a:t>
            </a:r>
          </a:p>
          <a:p>
            <a:r>
              <a:rPr lang="vi-VN" sz="2800" b="1" i="1" dirty="0"/>
              <a:t>Đêm nay rừng hoang sương muối </a:t>
            </a:r>
          </a:p>
          <a:p>
            <a:r>
              <a:rPr lang="vi-VN" sz="2800" b="1" i="1" dirty="0"/>
              <a:t>Đứng cạnh bên nhau chờ giặc tới </a:t>
            </a:r>
          </a:p>
          <a:p>
            <a:r>
              <a:rPr lang="vi-VN" sz="2800" b="1" i="1" dirty="0"/>
              <a:t>Đầu súng trăng treo.</a:t>
            </a:r>
          </a:p>
          <a:p>
            <a:r>
              <a:rPr lang="vi-VN" sz="2800" dirty="0"/>
              <a:t>1. Đoạn thơ trên là phần mấy trong bài “Đồng chí”? Nêu đại ý của phần này?</a:t>
            </a:r>
          </a:p>
          <a:p>
            <a:r>
              <a:rPr lang="vi-VN" sz="2800" dirty="0"/>
              <a:t>2. Tìm câu rút gọn trong đoạn trên và khôi phục lại thành phần rút gọn?</a:t>
            </a:r>
          </a:p>
          <a:p>
            <a:r>
              <a:rPr lang="vi-VN" sz="2800" dirty="0"/>
              <a:t>3. Nêu ý nghĩa hình ảnh “Đầu súng trăng treo”?</a:t>
            </a:r>
          </a:p>
          <a:p>
            <a:r>
              <a:rPr lang="vi-VN" sz="2800" dirty="0"/>
              <a:t>4. Viết đoạn văn từ 10 đến 15 câu nêu cảm nhận về đoạn trên?</a:t>
            </a:r>
          </a:p>
        </p:txBody>
      </p:sp>
    </p:spTree>
    <p:extLst>
      <p:ext uri="{BB962C8B-B14F-4D97-AF65-F5344CB8AC3E}">
        <p14:creationId xmlns:p14="http://schemas.microsoft.com/office/powerpoint/2010/main" val="152924003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1344" y="188640"/>
            <a:ext cx="11737304" cy="5262979"/>
          </a:xfrm>
          <a:prstGeom prst="rect">
            <a:avLst/>
          </a:prstGeom>
        </p:spPr>
        <p:txBody>
          <a:bodyPr wrap="square">
            <a:spAutoFit/>
          </a:bodyPr>
          <a:lstStyle/>
          <a:p>
            <a:r>
              <a:rPr lang="vi-VN" sz="2400" dirty="0"/>
              <a:t>* Gợi ý giải</a:t>
            </a:r>
          </a:p>
          <a:p>
            <a:r>
              <a:rPr lang="vi-VN" sz="2400" dirty="0"/>
              <a:t>1. Là phần 3 của bài, đại ý: Biểu tượng giàu chất thơ về tình đồng chí.</a:t>
            </a:r>
          </a:p>
          <a:p>
            <a:r>
              <a:rPr lang="vi-VN" sz="2400" dirty="0"/>
              <a:t>2. Câu rút gọn: Đứng cạnh bên nhau chờ giặc tới </a:t>
            </a:r>
          </a:p>
          <a:p>
            <a:r>
              <a:rPr lang="vi-VN" sz="2400" dirty="0"/>
              <a:t>Khôi phục: (Chúng tôi) đứng cạnh bên nhau chờ giặc tới </a:t>
            </a:r>
          </a:p>
          <a:p>
            <a:r>
              <a:rPr lang="vi-VN" sz="2400" dirty="0"/>
              <a:t>3. </a:t>
            </a:r>
          </a:p>
          <a:p>
            <a:r>
              <a:rPr lang="vi-VN" sz="2400" dirty="0"/>
              <a:t>- Là hình ảnh độc đáo, bất ngờ, là điểm nhấn toàn bài thơ. Hình ảnh thơ rất thực và lãng mạn. Nhịp thơ 2/2 gợi ra nhiều liên tưởng thú vị: súng là hình ảnh của chiến tranh khói lửa, trăng là hình ảnh của hòa bình, gợi thiên nhiên trong sáng, thanh bình. Sự hòa hợp giữa sung và trăng vừa toát lên vẻ đẹp tâm hồn người lính và tình đồng chí của họ, vừa nói lên ý nghĩa cao cả của cuộc chiến tranh yêu nước (Người lính cầm súng là để bảo vệ cuộc sống hòa bình, độc lập tự do cho Tổ quốc, súng và trăng, gần và xa, chiến sĩ và thi sĩ, thực tại và mơ mộng…tất cả hòa quyện, bổ sung nhau).</a:t>
            </a:r>
          </a:p>
          <a:p>
            <a:r>
              <a:rPr lang="vi-VN" sz="2400" dirty="0"/>
              <a:t>- Đây chính là biểu tượng đẹp về tình đồng chí, đồng đội.</a:t>
            </a:r>
          </a:p>
        </p:txBody>
      </p:sp>
    </p:spTree>
    <p:extLst>
      <p:ext uri="{BB962C8B-B14F-4D97-AF65-F5344CB8AC3E}">
        <p14:creationId xmlns:p14="http://schemas.microsoft.com/office/powerpoint/2010/main" val="272882297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1344" y="188640"/>
            <a:ext cx="11881320" cy="6463308"/>
          </a:xfrm>
          <a:prstGeom prst="rect">
            <a:avLst/>
          </a:prstGeom>
        </p:spPr>
        <p:txBody>
          <a:bodyPr wrap="square">
            <a:spAutoFit/>
          </a:bodyPr>
          <a:lstStyle/>
          <a:p>
            <a:pPr algn="just"/>
            <a:r>
              <a:rPr lang="vi-VN" sz="2300" dirty="0"/>
              <a:t>4. Tham khảo:</a:t>
            </a:r>
          </a:p>
          <a:p>
            <a:pPr algn="just"/>
            <a:r>
              <a:rPr lang="vi-VN" sz="2300" dirty="0"/>
              <a:t>Bài thơ Đồng chí với những câu văn dung dị, mộc mạc nhưng đã toát lên vẻ đẹp sáng ngời về những người lính bộ đội cụ Hồ năm xưa. Họ xuất thân từ những miền quê khác nhau, bỏ lại sau lưng là ruộng đồng, gia đình để lên đường chiến đấu cho độc lập dân tộc. Gặp nhau nơi rừng thiêng nước độc, giữa tiếng đạn bom, giữa những hiểm nguy luôn rình rập, nhưng họ không hề lo sợ, nao núng tinh thần. Họ đã cùng nhau sống, chiến đấu và gắn bó thân thiết như anh em ruột thịt: Đêm nay rừng hoang sương muối/ Đứng cạnh bên nhau chờ giặc tới/ Đầu súng trăng treo.“Đầu súng trăng treo”, câu thơ ngắn gọn mà cô đọng những ý nghĩa sâu xa. Sự đối lập giữa hai hình ảnh súng và trăng, đối lập giữa hiện tại chiến tranh ác liệt và khát vọng hòa bình tươi sáng. Giữa rừng khuya thanh vắng, các anh cùng sát bên nhau làm nhiệm vụ, ánh trăng trên cao như người bạn đồng hành cùng chiến đấu. Ánh trăng như giúp các anh tạm quên đi những ngày tháng chiến đấu vất vả, ánh trăng của khát khao hòa bình dân tộc, ánh trăng gợi nhớ về quê hương yên bình. Anh với tôi từ xa lạ mà thành thân quen, rồi sát cánh bên nhau những ngày chiến đấu, tình cảm nối lại thành tình đồng chí. Câu thơ cuối bài có ý nghĩa thật đẹp, là hình ảnh chan hòa giữa con người với thiên nhiên, đất nước, là khát vọng về ngày hòa bình của dân tộc. Ánh trăng cuối bài thơ như tỏa ánh sáng dịu dàng, soi rọi cho tình đồng chí gắn bó keo sơn.</a:t>
            </a:r>
          </a:p>
        </p:txBody>
      </p:sp>
    </p:spTree>
    <p:extLst>
      <p:ext uri="{BB962C8B-B14F-4D97-AF65-F5344CB8AC3E}">
        <p14:creationId xmlns:p14="http://schemas.microsoft.com/office/powerpoint/2010/main" val="222580514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84328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218" name="Text Box 5"/>
          <p:cNvSpPr txBox="1">
            <a:spLocks noChangeArrowheads="1"/>
          </p:cNvSpPr>
          <p:nvPr/>
        </p:nvSpPr>
        <p:spPr bwMode="auto">
          <a:xfrm>
            <a:off x="6248400" y="3200401"/>
            <a:ext cx="3962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endParaRPr lang="en-US">
              <a:latin typeface=".VnTime" pitchFamily="34" charset="0"/>
            </a:endParaRPr>
          </a:p>
        </p:txBody>
      </p:sp>
      <p:sp>
        <p:nvSpPr>
          <p:cNvPr id="9219" name="Text Box 6"/>
          <p:cNvSpPr txBox="1">
            <a:spLocks noChangeArrowheads="1"/>
          </p:cNvSpPr>
          <p:nvPr/>
        </p:nvSpPr>
        <p:spPr bwMode="auto">
          <a:xfrm>
            <a:off x="6172200" y="3733801"/>
            <a:ext cx="3962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endParaRPr lang="en-US">
              <a:latin typeface=".VnTime" pitchFamily="34" charset="0"/>
            </a:endParaRPr>
          </a:p>
        </p:txBody>
      </p:sp>
      <p:sp>
        <p:nvSpPr>
          <p:cNvPr id="9220" name="Text Box 16"/>
          <p:cNvSpPr txBox="1">
            <a:spLocks noChangeArrowheads="1"/>
          </p:cNvSpPr>
          <p:nvPr/>
        </p:nvSpPr>
        <p:spPr bwMode="auto">
          <a:xfrm>
            <a:off x="6172200" y="1230313"/>
            <a:ext cx="4343400" cy="4673600"/>
          </a:xfrm>
          <a:prstGeom prst="rect">
            <a:avLst/>
          </a:prstGeom>
          <a:noFill/>
          <a:ln w="9525">
            <a:solidFill>
              <a:schemeClr val="accent5">
                <a:lumMod val="60000"/>
                <a:lumOff val="4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sz="2000" b="1" dirty="0" err="1">
                <a:solidFill>
                  <a:schemeClr val="bg1"/>
                </a:solidFill>
                <a:latin typeface="Times New Roman" pitchFamily="18" charset="0"/>
              </a:rPr>
              <a:t>Ru</a:t>
            </a:r>
            <a:r>
              <a:rPr lang="vi-VN" sz="2000" b="1" dirty="0">
                <a:solidFill>
                  <a:schemeClr val="bg1"/>
                </a:solidFill>
                <a:latin typeface="Times New Roman" pitchFamily="18" charset="0"/>
              </a:rPr>
              <a:t>ộng nương anh gửi bạn thân cày</a:t>
            </a:r>
          </a:p>
          <a:p>
            <a:r>
              <a:rPr lang="vi-VN" sz="2000" b="1" dirty="0">
                <a:solidFill>
                  <a:schemeClr val="bg1"/>
                </a:solidFill>
                <a:latin typeface="Times New Roman" pitchFamily="18" charset="0"/>
              </a:rPr>
              <a:t>Gian nhà không mặc kệ gió lung lay</a:t>
            </a:r>
          </a:p>
          <a:p>
            <a:r>
              <a:rPr lang="vi-VN" sz="2000" b="1" dirty="0">
                <a:solidFill>
                  <a:schemeClr val="bg1"/>
                </a:solidFill>
                <a:latin typeface="Times New Roman" pitchFamily="18" charset="0"/>
              </a:rPr>
              <a:t>Giếng nước gốc đa nhớ người ra lính.</a:t>
            </a:r>
          </a:p>
          <a:p>
            <a:pPr eaLnBrk="1" hangingPunct="1"/>
            <a:r>
              <a:rPr lang="vi-VN" sz="2000" b="1" dirty="0">
                <a:solidFill>
                  <a:schemeClr val="bg1"/>
                </a:solidFill>
                <a:latin typeface="Times New Roman" pitchFamily="18" charset="0"/>
                <a:cs typeface="Arial" pitchFamily="34" charset="0"/>
              </a:rPr>
              <a:t>Anh với tôi biết từng cơn ớn lạnh</a:t>
            </a:r>
          </a:p>
          <a:p>
            <a:pPr eaLnBrk="1" hangingPunct="1"/>
            <a:r>
              <a:rPr lang="vi-VN" sz="2000" b="1" dirty="0">
                <a:solidFill>
                  <a:schemeClr val="bg1"/>
                </a:solidFill>
                <a:latin typeface="Times New Roman" pitchFamily="18" charset="0"/>
                <a:cs typeface="Arial" pitchFamily="34" charset="0"/>
              </a:rPr>
              <a:t>Sốt run người v</a:t>
            </a:r>
            <a:r>
              <a:rPr lang="en-US" b="1" dirty="0" err="1">
                <a:solidFill>
                  <a:schemeClr val="bg1"/>
                </a:solidFill>
                <a:latin typeface="Times New Roman" pitchFamily="18" charset="0"/>
                <a:cs typeface="Arial" pitchFamily="34" charset="0"/>
              </a:rPr>
              <a:t>ừ</a:t>
            </a:r>
            <a:r>
              <a:rPr lang="en-US" sz="2000" b="1" dirty="0" err="1">
                <a:solidFill>
                  <a:schemeClr val="bg1"/>
                </a:solidFill>
                <a:latin typeface="Times New Roman" pitchFamily="18" charset="0"/>
                <a:cs typeface="Arial" pitchFamily="34" charset="0"/>
              </a:rPr>
              <a:t>ng</a:t>
            </a:r>
            <a:r>
              <a:rPr lang="vi-VN" sz="2000" b="1" dirty="0">
                <a:solidFill>
                  <a:schemeClr val="bg1"/>
                </a:solidFill>
                <a:latin typeface="Times New Roman" pitchFamily="18" charset="0"/>
                <a:cs typeface="Arial" pitchFamily="34" charset="0"/>
              </a:rPr>
              <a:t> trán ướt mồ hôi.</a:t>
            </a:r>
          </a:p>
          <a:p>
            <a:pPr eaLnBrk="1" hangingPunct="1"/>
            <a:r>
              <a:rPr lang="vi-VN" sz="2000" b="1" dirty="0">
                <a:solidFill>
                  <a:schemeClr val="bg1"/>
                </a:solidFill>
                <a:latin typeface="Times New Roman" pitchFamily="18" charset="0"/>
                <a:cs typeface="Arial" pitchFamily="34" charset="0"/>
              </a:rPr>
              <a:t>Áo anh rách vai</a:t>
            </a:r>
          </a:p>
          <a:p>
            <a:pPr eaLnBrk="1" hangingPunct="1"/>
            <a:r>
              <a:rPr lang="vi-VN" sz="2000" b="1" dirty="0">
                <a:solidFill>
                  <a:schemeClr val="bg1"/>
                </a:solidFill>
                <a:latin typeface="Times New Roman" pitchFamily="18" charset="0"/>
                <a:cs typeface="Arial" pitchFamily="34" charset="0"/>
              </a:rPr>
              <a:t>Quần tôi có vài mảnh vá</a:t>
            </a:r>
          </a:p>
          <a:p>
            <a:pPr eaLnBrk="1" hangingPunct="1"/>
            <a:r>
              <a:rPr lang="vi-VN" sz="2000" b="1" dirty="0">
                <a:solidFill>
                  <a:schemeClr val="bg1"/>
                </a:solidFill>
                <a:latin typeface="Times New Roman" pitchFamily="18" charset="0"/>
                <a:cs typeface="Arial" pitchFamily="34" charset="0"/>
              </a:rPr>
              <a:t>Miệng cười buốt giá </a:t>
            </a:r>
          </a:p>
          <a:p>
            <a:pPr eaLnBrk="1" hangingPunct="1"/>
            <a:r>
              <a:rPr lang="vi-VN" sz="2000" b="1" dirty="0">
                <a:solidFill>
                  <a:schemeClr val="bg1"/>
                </a:solidFill>
                <a:latin typeface="Times New Roman" pitchFamily="18" charset="0"/>
                <a:cs typeface="Arial" pitchFamily="34" charset="0"/>
              </a:rPr>
              <a:t>Chân không giày</a:t>
            </a:r>
          </a:p>
          <a:p>
            <a:pPr eaLnBrk="1" hangingPunct="1"/>
            <a:r>
              <a:rPr lang="vi-VN" sz="2000" b="1" dirty="0">
                <a:solidFill>
                  <a:schemeClr val="bg1"/>
                </a:solidFill>
                <a:latin typeface="Times New Roman" pitchFamily="18" charset="0"/>
                <a:cs typeface="Arial" pitchFamily="34" charset="0"/>
              </a:rPr>
              <a:t>Thương nhau tay nắm lấy bàn tay.</a:t>
            </a:r>
          </a:p>
          <a:p>
            <a:pPr eaLnBrk="1" hangingPunct="1"/>
            <a:endParaRPr lang="en-US" sz="2000" b="1" dirty="0">
              <a:solidFill>
                <a:schemeClr val="bg1"/>
              </a:solidFill>
              <a:latin typeface="Times New Roman" pitchFamily="18" charset="0"/>
              <a:cs typeface="Arial" pitchFamily="34" charset="0"/>
            </a:endParaRPr>
          </a:p>
          <a:p>
            <a:pPr eaLnBrk="1" hangingPunct="1"/>
            <a:r>
              <a:rPr lang="vi-VN" sz="2000" b="1" dirty="0">
                <a:solidFill>
                  <a:schemeClr val="bg1"/>
                </a:solidFill>
                <a:latin typeface="Times New Roman" pitchFamily="18" charset="0"/>
                <a:cs typeface="Arial" pitchFamily="34" charset="0"/>
              </a:rPr>
              <a:t>Đêm nay rừng hoang sương muối</a:t>
            </a:r>
          </a:p>
          <a:p>
            <a:pPr eaLnBrk="1" hangingPunct="1"/>
            <a:r>
              <a:rPr lang="vi-VN" sz="2000" b="1" dirty="0">
                <a:solidFill>
                  <a:schemeClr val="bg1"/>
                </a:solidFill>
                <a:latin typeface="Times New Roman" pitchFamily="18" charset="0"/>
                <a:cs typeface="Arial" pitchFamily="34" charset="0"/>
              </a:rPr>
              <a:t>Đứng cạnh bên nhau chờ giặc tới </a:t>
            </a:r>
          </a:p>
          <a:p>
            <a:pPr eaLnBrk="1" hangingPunct="1"/>
            <a:r>
              <a:rPr lang="vi-VN" sz="2000" b="1" dirty="0">
                <a:solidFill>
                  <a:schemeClr val="bg1"/>
                </a:solidFill>
                <a:latin typeface="Times New Roman" pitchFamily="18" charset="0"/>
                <a:cs typeface="Arial" pitchFamily="34" charset="0"/>
              </a:rPr>
              <a:t>Đầu súng trăng treo.  </a:t>
            </a:r>
            <a:r>
              <a:rPr lang="en-US" sz="2000" b="1" dirty="0">
                <a:solidFill>
                  <a:schemeClr val="bg1"/>
                </a:solidFill>
                <a:latin typeface="Times New Roman" pitchFamily="18" charset="0"/>
                <a:cs typeface="Arial" pitchFamily="34" charset="0"/>
              </a:rPr>
              <a:t> </a:t>
            </a:r>
          </a:p>
          <a:p>
            <a:pPr eaLnBrk="1" hangingPunct="1"/>
            <a:r>
              <a:rPr lang="en-US" sz="2000" b="1" dirty="0">
                <a:solidFill>
                  <a:schemeClr val="bg1"/>
                </a:solidFill>
                <a:latin typeface="Times New Roman" pitchFamily="18" charset="0"/>
                <a:cs typeface="Arial" pitchFamily="34" charset="0"/>
              </a:rPr>
              <a:t>                                                    1948</a:t>
            </a:r>
            <a:endParaRPr lang="vi-VN" sz="2000" b="1" dirty="0">
              <a:solidFill>
                <a:schemeClr val="bg1"/>
              </a:solidFill>
              <a:latin typeface="Times New Roman" pitchFamily="18" charset="0"/>
              <a:cs typeface="Arial" pitchFamily="34" charset="0"/>
            </a:endParaRPr>
          </a:p>
        </p:txBody>
      </p:sp>
      <p:sp>
        <p:nvSpPr>
          <p:cNvPr id="9221" name="Text Box 17"/>
          <p:cNvSpPr txBox="1">
            <a:spLocks noChangeArrowheads="1"/>
          </p:cNvSpPr>
          <p:nvPr/>
        </p:nvSpPr>
        <p:spPr bwMode="auto">
          <a:xfrm>
            <a:off x="1600200" y="1052736"/>
            <a:ext cx="4419600" cy="2692400"/>
          </a:xfrm>
          <a:prstGeom prst="rect">
            <a:avLst/>
          </a:prstGeom>
          <a:noFill/>
          <a:ln w="9525">
            <a:solidFill>
              <a:schemeClr val="accent5">
                <a:lumMod val="60000"/>
                <a:lumOff val="4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vi-VN" sz="2000" b="1" dirty="0">
                <a:solidFill>
                  <a:schemeClr val="bg1"/>
                </a:solidFill>
                <a:latin typeface="Times New Roman" pitchFamily="18" charset="0"/>
              </a:rPr>
              <a:t>Quê hương anh nước mặn đồng chua</a:t>
            </a:r>
          </a:p>
          <a:p>
            <a:r>
              <a:rPr lang="vi-VN" sz="2000" b="1" dirty="0">
                <a:solidFill>
                  <a:schemeClr val="bg1"/>
                </a:solidFill>
                <a:latin typeface="Times New Roman" pitchFamily="18" charset="0"/>
              </a:rPr>
              <a:t>Làng tôi nghèo đất cày lên sỏi đá.</a:t>
            </a:r>
          </a:p>
          <a:p>
            <a:r>
              <a:rPr lang="vi-VN" sz="2000" b="1" dirty="0">
                <a:solidFill>
                  <a:schemeClr val="bg1"/>
                </a:solidFill>
                <a:latin typeface="Times New Roman" pitchFamily="18" charset="0"/>
              </a:rPr>
              <a:t>Anh với tôi đôi người xa lạ</a:t>
            </a:r>
          </a:p>
          <a:p>
            <a:r>
              <a:rPr lang="vi-VN" sz="2000" b="1" dirty="0">
                <a:solidFill>
                  <a:schemeClr val="bg1"/>
                </a:solidFill>
                <a:latin typeface="Times New Roman" pitchFamily="18" charset="0"/>
              </a:rPr>
              <a:t>Tự </a:t>
            </a:r>
            <a:r>
              <a:rPr lang="en-US" sz="2000" b="1" dirty="0">
                <a:solidFill>
                  <a:schemeClr val="bg1"/>
                </a:solidFill>
                <a:latin typeface="Times New Roman" pitchFamily="18" charset="0"/>
              </a:rPr>
              <a:t> </a:t>
            </a:r>
            <a:r>
              <a:rPr lang="vi-VN" sz="2000" b="1" dirty="0">
                <a:solidFill>
                  <a:schemeClr val="bg1"/>
                </a:solidFill>
                <a:latin typeface="Times New Roman" pitchFamily="18" charset="0"/>
              </a:rPr>
              <a:t>phương trời chẳng hẹn quen nhau,</a:t>
            </a:r>
          </a:p>
          <a:p>
            <a:r>
              <a:rPr lang="vi-VN" sz="2000" b="1" dirty="0">
                <a:solidFill>
                  <a:schemeClr val="bg1"/>
                </a:solidFill>
                <a:latin typeface="Times New Roman" pitchFamily="18" charset="0"/>
              </a:rPr>
              <a:t>Súng bên súng đầu sát</a:t>
            </a:r>
            <a:r>
              <a:rPr lang="vi-VN" sz="2000" dirty="0">
                <a:solidFill>
                  <a:schemeClr val="bg1"/>
                </a:solidFill>
                <a:latin typeface="Times New Roman" pitchFamily="18" charset="0"/>
              </a:rPr>
              <a:t> </a:t>
            </a:r>
            <a:r>
              <a:rPr lang="vi-VN" sz="2000" b="1" dirty="0">
                <a:solidFill>
                  <a:schemeClr val="bg1"/>
                </a:solidFill>
                <a:latin typeface="Times New Roman" pitchFamily="18" charset="0"/>
              </a:rPr>
              <a:t>bên đầu</a:t>
            </a:r>
            <a:r>
              <a:rPr lang="en-US" sz="2000" b="1" dirty="0">
                <a:solidFill>
                  <a:schemeClr val="bg1"/>
                </a:solidFill>
                <a:latin typeface="Times New Roman" pitchFamily="18" charset="0"/>
              </a:rPr>
              <a:t>,</a:t>
            </a:r>
            <a:endParaRPr lang="vi-VN" sz="2000" b="1" dirty="0">
              <a:solidFill>
                <a:schemeClr val="bg1"/>
              </a:solidFill>
              <a:latin typeface="Times New Roman" pitchFamily="18" charset="0"/>
            </a:endParaRPr>
          </a:p>
          <a:p>
            <a:r>
              <a:rPr lang="vi-VN" sz="2000" b="1" dirty="0">
                <a:solidFill>
                  <a:schemeClr val="bg1"/>
                </a:solidFill>
                <a:latin typeface="Times New Roman" pitchFamily="18" charset="0"/>
              </a:rPr>
              <a:t>Đêm rét chung chăn thành đôi tri kỉ.</a:t>
            </a:r>
          </a:p>
          <a:p>
            <a:r>
              <a:rPr lang="vi-VN" sz="2000" b="1" dirty="0">
                <a:solidFill>
                  <a:schemeClr val="bg1"/>
                </a:solidFill>
                <a:latin typeface="Times New Roman" pitchFamily="18" charset="0"/>
              </a:rPr>
              <a:t>Đồng chí</a:t>
            </a:r>
            <a:r>
              <a:rPr lang="en-US" sz="2000" b="1" dirty="0">
                <a:solidFill>
                  <a:schemeClr val="bg1"/>
                </a:solidFill>
                <a:latin typeface="Times New Roman" pitchFamily="18" charset="0"/>
              </a:rPr>
              <a:t> </a:t>
            </a:r>
            <a:r>
              <a:rPr lang="vi-VN" sz="2000" b="1" dirty="0">
                <a:solidFill>
                  <a:schemeClr val="bg1"/>
                </a:solidFill>
                <a:latin typeface="Times New Roman" pitchFamily="18" charset="0"/>
              </a:rPr>
              <a:t>!</a:t>
            </a:r>
          </a:p>
          <a:p>
            <a:pPr>
              <a:spcBef>
                <a:spcPct val="50000"/>
              </a:spcBef>
            </a:pPr>
            <a:endParaRPr lang="en-US" sz="2000" dirty="0">
              <a:solidFill>
                <a:schemeClr val="bg1"/>
              </a:solidFill>
              <a:latin typeface="Times New Roman" pitchFamily="18" charset="0"/>
            </a:endParaRPr>
          </a:p>
        </p:txBody>
      </p:sp>
      <p:sp>
        <p:nvSpPr>
          <p:cNvPr id="9222" name="Text Box 18"/>
          <p:cNvSpPr txBox="1">
            <a:spLocks noChangeArrowheads="1"/>
          </p:cNvSpPr>
          <p:nvPr/>
        </p:nvSpPr>
        <p:spPr bwMode="auto">
          <a:xfrm>
            <a:off x="3962400" y="25441"/>
            <a:ext cx="3429000" cy="830997"/>
          </a:xfrm>
          <a:prstGeom prst="rect">
            <a:avLst/>
          </a:prstGeom>
          <a:ln/>
          <a:extLst/>
        </p:spPr>
        <p:style>
          <a:lnRef idx="3">
            <a:schemeClr val="lt1"/>
          </a:lnRef>
          <a:fillRef idx="1">
            <a:schemeClr val="accent1"/>
          </a:fillRef>
          <a:effectRef idx="1">
            <a:schemeClr val="accent1"/>
          </a:effectRef>
          <a:fontRef idx="minor">
            <a:schemeClr val="lt1"/>
          </a:fontRef>
        </p:style>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000" b="1" dirty="0">
                <a:solidFill>
                  <a:srgbClr val="000099"/>
                </a:solidFill>
                <a:latin typeface="Times New Roman" pitchFamily="18" charset="0"/>
                <a:cs typeface="Times New Roman" pitchFamily="18" charset="0"/>
              </a:rPr>
              <a:t>              </a:t>
            </a:r>
            <a:r>
              <a:rPr lang="en-US" sz="2800" b="1" dirty="0">
                <a:solidFill>
                  <a:srgbClr val="000099"/>
                </a:solidFill>
                <a:latin typeface="Times New Roman" pitchFamily="18" charset="0"/>
                <a:cs typeface="Times New Roman" pitchFamily="18" charset="0"/>
              </a:rPr>
              <a:t>ĐỒNG CHÍ</a:t>
            </a:r>
          </a:p>
          <a:p>
            <a:pPr algn="r" eaLnBrk="1" hangingPunct="1"/>
            <a:r>
              <a:rPr lang="en-US" sz="2000" b="1" dirty="0" err="1">
                <a:solidFill>
                  <a:srgbClr val="000099"/>
                </a:solidFill>
                <a:latin typeface="Times New Roman" pitchFamily="18" charset="0"/>
                <a:cs typeface="Times New Roman" pitchFamily="18" charset="0"/>
              </a:rPr>
              <a:t>Chính</a:t>
            </a:r>
            <a:r>
              <a:rPr lang="en-US" sz="2000" b="1" dirty="0">
                <a:solidFill>
                  <a:srgbClr val="000099"/>
                </a:solidFill>
                <a:latin typeface="Times New Roman" pitchFamily="18" charset="0"/>
                <a:cs typeface="Times New Roman" pitchFamily="18" charset="0"/>
              </a:rPr>
              <a:t> </a:t>
            </a:r>
            <a:r>
              <a:rPr lang="en-US" sz="2000" b="1" dirty="0" err="1">
                <a:solidFill>
                  <a:srgbClr val="000099"/>
                </a:solidFill>
                <a:latin typeface="Times New Roman" pitchFamily="18" charset="0"/>
                <a:cs typeface="Times New Roman" pitchFamily="18" charset="0"/>
              </a:rPr>
              <a:t>Hữu</a:t>
            </a:r>
            <a:endParaRPr lang="en-US" sz="2000" b="1" dirty="0">
              <a:solidFill>
                <a:srgbClr val="000099"/>
              </a:solidFill>
              <a:latin typeface="Times New Roman" pitchFamily="18" charset="0"/>
              <a:cs typeface="Times New Roman" pitchFamily="18"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63514" y="3567893"/>
            <a:ext cx="3500438" cy="2207103"/>
          </a:xfrm>
          <a:prstGeom prst="rect">
            <a:avLst/>
          </a:prstGeom>
        </p:spPr>
      </p:pic>
    </p:spTree>
    <p:extLst>
      <p:ext uri="{BB962C8B-B14F-4D97-AF65-F5344CB8AC3E}">
        <p14:creationId xmlns:p14="http://schemas.microsoft.com/office/powerpoint/2010/main" val="3444509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221"/>
                                        </p:tgtEl>
                                        <p:attrNameLst>
                                          <p:attrName>style.visibility</p:attrName>
                                        </p:attrNameLst>
                                      </p:cBhvr>
                                      <p:to>
                                        <p:strVal val="visible"/>
                                      </p:to>
                                    </p:set>
                                    <p:animEffect transition="in" filter="fade">
                                      <p:cBhvr>
                                        <p:cTn id="7" dur="1000"/>
                                        <p:tgtEl>
                                          <p:spTgt spid="9221"/>
                                        </p:tgtEl>
                                      </p:cBhvr>
                                    </p:animEffect>
                                    <p:anim calcmode="lin" valueType="num">
                                      <p:cBhvr>
                                        <p:cTn id="8" dur="1000" fill="hold"/>
                                        <p:tgtEl>
                                          <p:spTgt spid="9221"/>
                                        </p:tgtEl>
                                        <p:attrNameLst>
                                          <p:attrName>ppt_x</p:attrName>
                                        </p:attrNameLst>
                                      </p:cBhvr>
                                      <p:tavLst>
                                        <p:tav tm="0">
                                          <p:val>
                                            <p:strVal val="#ppt_x"/>
                                          </p:val>
                                        </p:tav>
                                        <p:tav tm="100000">
                                          <p:val>
                                            <p:strVal val="#ppt_x"/>
                                          </p:val>
                                        </p:tav>
                                      </p:tavLst>
                                    </p:anim>
                                    <p:anim calcmode="lin" valueType="num">
                                      <p:cBhvr>
                                        <p:cTn id="9" dur="1000" fill="hold"/>
                                        <p:tgtEl>
                                          <p:spTgt spid="922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220"/>
                                        </p:tgtEl>
                                        <p:attrNameLst>
                                          <p:attrName>style.visibility</p:attrName>
                                        </p:attrNameLst>
                                      </p:cBhvr>
                                      <p:to>
                                        <p:strVal val="visible"/>
                                      </p:to>
                                    </p:set>
                                    <p:animEffect transition="in" filter="fade">
                                      <p:cBhvr>
                                        <p:cTn id="14" dur="1000"/>
                                        <p:tgtEl>
                                          <p:spTgt spid="9220"/>
                                        </p:tgtEl>
                                      </p:cBhvr>
                                    </p:animEffect>
                                    <p:anim calcmode="lin" valueType="num">
                                      <p:cBhvr>
                                        <p:cTn id="15" dur="1000" fill="hold"/>
                                        <p:tgtEl>
                                          <p:spTgt spid="9220"/>
                                        </p:tgtEl>
                                        <p:attrNameLst>
                                          <p:attrName>ppt_x</p:attrName>
                                        </p:attrNameLst>
                                      </p:cBhvr>
                                      <p:tavLst>
                                        <p:tav tm="0">
                                          <p:val>
                                            <p:strVal val="#ppt_x"/>
                                          </p:val>
                                        </p:tav>
                                        <p:tav tm="100000">
                                          <p:val>
                                            <p:strVal val="#ppt_x"/>
                                          </p:val>
                                        </p:tav>
                                      </p:tavLst>
                                    </p:anim>
                                    <p:anim calcmode="lin" valueType="num">
                                      <p:cBhvr>
                                        <p:cTn id="16" dur="1000" fill="hold"/>
                                        <p:tgtEl>
                                          <p:spTgt spid="92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animBg="1"/>
      <p:bldP spid="922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Box 4"/>
          <p:cNvSpPr txBox="1"/>
          <p:nvPr/>
        </p:nvSpPr>
        <p:spPr>
          <a:xfrm>
            <a:off x="335360" y="188640"/>
            <a:ext cx="3577578"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solidFill>
                  <a:schemeClr val="bg1"/>
                </a:solidFill>
              </a:rPr>
              <a:t>I. TÌM HIỂU CHUNG</a:t>
            </a:r>
            <a:endParaRPr lang="en-US" sz="2800" b="1" dirty="0">
              <a:solidFill>
                <a:schemeClr val="bg1"/>
              </a:solidFill>
            </a:endParaRPr>
          </a:p>
        </p:txBody>
      </p:sp>
      <p:sp>
        <p:nvSpPr>
          <p:cNvPr id="6" name="TextBox 5"/>
          <p:cNvSpPr txBox="1"/>
          <p:nvPr/>
        </p:nvSpPr>
        <p:spPr>
          <a:xfrm>
            <a:off x="407368" y="836712"/>
            <a:ext cx="2016224"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dirty="0">
                <a:solidFill>
                  <a:schemeClr val="bg1"/>
                </a:solidFill>
              </a:rPr>
              <a:t>2</a:t>
            </a:r>
            <a:r>
              <a:rPr lang="en-US" sz="2800" dirty="0" smtClean="0">
                <a:solidFill>
                  <a:schemeClr val="bg1"/>
                </a:solidFill>
              </a:rPr>
              <a:t>. </a:t>
            </a:r>
            <a:r>
              <a:rPr lang="en-US" sz="2800" dirty="0" err="1" smtClean="0">
                <a:solidFill>
                  <a:schemeClr val="bg1"/>
                </a:solidFill>
              </a:rPr>
              <a:t>Tác</a:t>
            </a:r>
            <a:r>
              <a:rPr lang="en-US" sz="2800" dirty="0" smtClean="0">
                <a:solidFill>
                  <a:schemeClr val="bg1"/>
                </a:solidFill>
              </a:rPr>
              <a:t> </a:t>
            </a:r>
            <a:r>
              <a:rPr lang="en-US" sz="2800" dirty="0" err="1" smtClean="0">
                <a:solidFill>
                  <a:schemeClr val="bg1"/>
                </a:solidFill>
              </a:rPr>
              <a:t>phẩm</a:t>
            </a:r>
            <a:endParaRPr lang="en-US" sz="2800" dirty="0">
              <a:solidFill>
                <a:schemeClr val="bg1"/>
              </a:solidFill>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7330" y="1916832"/>
            <a:ext cx="3731323" cy="2736304"/>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008" y="3814989"/>
            <a:ext cx="3240360" cy="2043119"/>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9" name="Rectangle 8"/>
          <p:cNvSpPr/>
          <p:nvPr/>
        </p:nvSpPr>
        <p:spPr>
          <a:xfrm>
            <a:off x="6456040" y="350300"/>
            <a:ext cx="3632726" cy="707886"/>
          </a:xfrm>
          <a:prstGeom prst="rect">
            <a:avLst/>
          </a:prstGeom>
        </p:spPr>
        <p:txBody>
          <a:bodyPr wrap="none">
            <a:spAutoFit/>
          </a:bodyPr>
          <a:lstStyle/>
          <a:p>
            <a:pPr>
              <a:spcAft>
                <a:spcPts val="0"/>
              </a:spcAft>
              <a:tabLst>
                <a:tab pos="5791835" algn="l"/>
              </a:tabLst>
            </a:pPr>
            <a:r>
              <a:rPr lang="en-US" sz="4000" b="1" i="1" dirty="0">
                <a:solidFill>
                  <a:schemeClr val="tx2">
                    <a:lumMod val="60000"/>
                    <a:lumOff val="40000"/>
                  </a:schemeClr>
                </a:solidFill>
                <a:latin typeface="Chiller" panose="04020404031007020602" pitchFamily="82" charset="0"/>
                <a:ea typeface="Times New Roman" panose="02020603050405020304" pitchFamily="18" charset="0"/>
                <a:cs typeface="Times New Roman" panose="02020603050405020304" pitchFamily="18" charset="0"/>
              </a:rPr>
              <a:t>a. </a:t>
            </a:r>
            <a:r>
              <a:rPr lang="en-US" sz="4000" b="1" i="1" dirty="0" err="1">
                <a:solidFill>
                  <a:schemeClr val="tx2">
                    <a:lumMod val="60000"/>
                    <a:lumOff val="40000"/>
                  </a:schemeClr>
                </a:solidFill>
                <a:latin typeface="Chiller" panose="04020404031007020602" pitchFamily="82" charset="0"/>
                <a:ea typeface="Times New Roman" panose="02020603050405020304" pitchFamily="18" charset="0"/>
                <a:cs typeface="Times New Roman" panose="02020603050405020304" pitchFamily="18" charset="0"/>
              </a:rPr>
              <a:t>Hoàn</a:t>
            </a:r>
            <a:r>
              <a:rPr lang="en-US" sz="4000" b="1" i="1" dirty="0">
                <a:solidFill>
                  <a:schemeClr val="tx2">
                    <a:lumMod val="60000"/>
                    <a:lumOff val="40000"/>
                  </a:schemeClr>
                </a:solidFill>
                <a:latin typeface="Chiller" panose="04020404031007020602" pitchFamily="82" charset="0"/>
                <a:ea typeface="Times New Roman" panose="02020603050405020304" pitchFamily="18" charset="0"/>
                <a:cs typeface="Times New Roman" panose="02020603050405020304" pitchFamily="18" charset="0"/>
              </a:rPr>
              <a:t> </a:t>
            </a:r>
            <a:r>
              <a:rPr lang="en-US" sz="4000" b="1" i="1" dirty="0" err="1">
                <a:solidFill>
                  <a:schemeClr val="tx2">
                    <a:lumMod val="60000"/>
                    <a:lumOff val="40000"/>
                  </a:schemeClr>
                </a:solidFill>
                <a:latin typeface="Chiller" panose="04020404031007020602" pitchFamily="82" charset="0"/>
                <a:ea typeface="Times New Roman" panose="02020603050405020304" pitchFamily="18" charset="0"/>
                <a:cs typeface="Times New Roman" panose="02020603050405020304" pitchFamily="18" charset="0"/>
              </a:rPr>
              <a:t>cảnh</a:t>
            </a:r>
            <a:r>
              <a:rPr lang="en-US" sz="4000" b="1" i="1" dirty="0">
                <a:solidFill>
                  <a:schemeClr val="tx2">
                    <a:lumMod val="60000"/>
                    <a:lumOff val="40000"/>
                  </a:schemeClr>
                </a:solidFill>
                <a:latin typeface="Chiller" panose="04020404031007020602" pitchFamily="82" charset="0"/>
                <a:ea typeface="Times New Roman" panose="02020603050405020304" pitchFamily="18" charset="0"/>
                <a:cs typeface="Times New Roman" panose="02020603050405020304" pitchFamily="18" charset="0"/>
              </a:rPr>
              <a:t> </a:t>
            </a:r>
            <a:r>
              <a:rPr lang="en-US" sz="4000" b="1" i="1" dirty="0" err="1">
                <a:solidFill>
                  <a:schemeClr val="tx2">
                    <a:lumMod val="60000"/>
                    <a:lumOff val="40000"/>
                  </a:schemeClr>
                </a:solidFill>
                <a:latin typeface="Chiller" panose="04020404031007020602" pitchFamily="82" charset="0"/>
                <a:ea typeface="Times New Roman" panose="02020603050405020304" pitchFamily="18" charset="0"/>
                <a:cs typeface="Times New Roman" panose="02020603050405020304" pitchFamily="18" charset="0"/>
              </a:rPr>
              <a:t>sáng</a:t>
            </a:r>
            <a:r>
              <a:rPr lang="en-US" sz="4000" b="1" i="1" dirty="0">
                <a:solidFill>
                  <a:schemeClr val="tx2">
                    <a:lumMod val="60000"/>
                    <a:lumOff val="40000"/>
                  </a:schemeClr>
                </a:solidFill>
                <a:latin typeface="Chiller" panose="04020404031007020602" pitchFamily="82" charset="0"/>
                <a:ea typeface="Times New Roman" panose="02020603050405020304" pitchFamily="18" charset="0"/>
                <a:cs typeface="Times New Roman" panose="02020603050405020304" pitchFamily="18" charset="0"/>
              </a:rPr>
              <a:t> </a:t>
            </a:r>
            <a:r>
              <a:rPr lang="en-US" sz="4000" b="1" i="1" dirty="0" err="1">
                <a:solidFill>
                  <a:schemeClr val="tx2">
                    <a:lumMod val="60000"/>
                    <a:lumOff val="40000"/>
                  </a:schemeClr>
                </a:solidFill>
                <a:latin typeface="Chiller" panose="04020404031007020602" pitchFamily="82" charset="0"/>
                <a:ea typeface="Times New Roman" panose="02020603050405020304" pitchFamily="18" charset="0"/>
                <a:cs typeface="Times New Roman" panose="02020603050405020304" pitchFamily="18" charset="0"/>
              </a:rPr>
              <a:t>tác</a:t>
            </a:r>
            <a:endParaRPr lang="en-US" sz="4000" dirty="0">
              <a:solidFill>
                <a:schemeClr val="tx2">
                  <a:lumMod val="60000"/>
                  <a:lumOff val="40000"/>
                </a:schemeClr>
              </a:solidFill>
              <a:latin typeface="Chiller" panose="04020404031007020602" pitchFamily="82" charset="0"/>
              <a:ea typeface="Times New Roman" panose="02020603050405020304" pitchFamily="18" charset="0"/>
              <a:cs typeface="Times New Roman" panose="02020603050405020304" pitchFamily="18" charset="0"/>
            </a:endParaRPr>
          </a:p>
        </p:txBody>
      </p:sp>
      <p:sp>
        <p:nvSpPr>
          <p:cNvPr id="10" name="Rectangle 9"/>
          <p:cNvSpPr/>
          <p:nvPr/>
        </p:nvSpPr>
        <p:spPr>
          <a:xfrm>
            <a:off x="4799856" y="1359932"/>
            <a:ext cx="6984776" cy="4832092"/>
          </a:xfrm>
          <a:prstGeom prst="rect">
            <a:avLst/>
          </a:prstGeom>
        </p:spPr>
        <p:txBody>
          <a:bodyPr wrap="square">
            <a:spAutoFit/>
          </a:bodyPr>
          <a:lstStyle/>
          <a:p>
            <a:pPr indent="215900" algn="just">
              <a:spcAft>
                <a:spcPts val="0"/>
              </a:spcAft>
            </a:pPr>
            <a:r>
              <a:rPr lang="en-US" sz="28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Bài</a:t>
            </a:r>
            <a:r>
              <a:rPr lang="en-US" sz="28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sáng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mùa</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xuân</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1948,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sau</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khi</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giả</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tham</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gia</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chiến</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dịch</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Việt</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Bắc</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Thu- </a:t>
            </a:r>
            <a:r>
              <a:rPr lang="en-US" sz="28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Đông</a:t>
            </a:r>
            <a:r>
              <a:rPr lang="en-US" sz="28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(1947</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thời</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kỳ</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đầu</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cuộc</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kháng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chiến</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chống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thực</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Pháp</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indent="215900" algn="just">
              <a:spcAft>
                <a:spcPts val="0"/>
              </a:spcAft>
            </a:pPr>
            <a:r>
              <a:rPr lang="en-US" sz="28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Bài</a:t>
            </a:r>
            <a:r>
              <a:rPr lang="en-US" sz="28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kết</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quả</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trải</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nghiệm</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giả</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thực</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tế</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cuộc</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sống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chiến</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đấu</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bộ</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đội</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ta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ngày</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đầu</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kháng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chiến</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indent="215900" algn="just">
              <a:spcAft>
                <a:spcPts val="0"/>
              </a:spcAft>
            </a:pPr>
            <a:r>
              <a:rPr lang="en-US" sz="28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Bài</a:t>
            </a:r>
            <a:r>
              <a:rPr lang="en-US" sz="28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in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tập</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Đầu</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súng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trăng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treo</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(1966).</a:t>
            </a:r>
            <a:endParaRPr lang="en-US" sz="28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indent="215900" algn="just">
              <a:spcAft>
                <a:spcPts val="0"/>
              </a:spcAft>
            </a:pPr>
            <a:r>
              <a:rPr lang="en-US" sz="28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Pr>
              <a:t> </a:t>
            </a:r>
            <a:r>
              <a:rPr lang="en-US" sz="28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Bài</a:t>
            </a:r>
            <a:r>
              <a:rPr lang="en-US" sz="28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đánh</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giá</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tiêu</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ca</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kháng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chiến</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giai</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1946-1954.</a:t>
            </a:r>
            <a:endParaRPr lang="en-US" sz="28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p:txBody>
      </p:sp>
      <p:sp>
        <p:nvSpPr>
          <p:cNvPr id="13" name="Flowchart: Connector 12"/>
          <p:cNvSpPr/>
          <p:nvPr/>
        </p:nvSpPr>
        <p:spPr>
          <a:xfrm>
            <a:off x="4727848" y="1556792"/>
            <a:ext cx="216024" cy="21602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lowchart: Connector 13"/>
          <p:cNvSpPr/>
          <p:nvPr/>
        </p:nvSpPr>
        <p:spPr>
          <a:xfrm>
            <a:off x="4727848" y="3284984"/>
            <a:ext cx="216024" cy="21602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lowchart: Connector 14"/>
          <p:cNvSpPr/>
          <p:nvPr/>
        </p:nvSpPr>
        <p:spPr>
          <a:xfrm>
            <a:off x="4727848" y="4581128"/>
            <a:ext cx="216024" cy="21602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p:cNvCxnSpPr/>
          <p:nvPr/>
        </p:nvCxnSpPr>
        <p:spPr>
          <a:xfrm>
            <a:off x="4799856" y="3140968"/>
            <a:ext cx="739214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799856" y="4437112"/>
            <a:ext cx="739214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4799856" y="5301208"/>
            <a:ext cx="739214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207568" y="1556792"/>
            <a:ext cx="1681963" cy="72008"/>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3889531" y="1628800"/>
            <a:ext cx="0" cy="144016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623392" y="5445224"/>
            <a:ext cx="0" cy="720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623392" y="6093296"/>
            <a:ext cx="2160240" cy="7200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501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down)">
                                      <p:cBhvr>
                                        <p:cTn id="12" dur="500"/>
                                        <p:tgtEl>
                                          <p:spTgt spid="13"/>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down)">
                                      <p:cBhvr>
                                        <p:cTn id="15" dur="500"/>
                                        <p:tgtEl>
                                          <p:spTgt spid="10"/>
                                        </p:tgtEl>
                                      </p:cBhvr>
                                    </p:animEffect>
                                  </p:childTnLst>
                                </p:cTn>
                              </p:par>
                              <p:par>
                                <p:cTn id="16" presetID="22" presetClass="entr" presetSubtype="4" fill="hold"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wipe(down)">
                                      <p:cBhvr>
                                        <p:cTn id="18" dur="500"/>
                                        <p:tgtEl>
                                          <p:spTgt spid="17"/>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wipe(down)">
                                      <p:cBhvr>
                                        <p:cTn id="21" dur="500"/>
                                        <p:tgtEl>
                                          <p:spTgt spid="14"/>
                                        </p:tgtEl>
                                      </p:cBhvr>
                                    </p:animEffect>
                                  </p:childTnLst>
                                </p:cTn>
                              </p:par>
                              <p:par>
                                <p:cTn id="22" presetID="22" presetClass="entr" presetSubtype="4" fill="hold" nodeType="with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wipe(down)">
                                      <p:cBhvr>
                                        <p:cTn id="24" dur="500"/>
                                        <p:tgtEl>
                                          <p:spTgt spid="18"/>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ipe(down)">
                                      <p:cBhvr>
                                        <p:cTn id="27" dur="500"/>
                                        <p:tgtEl>
                                          <p:spTgt spid="15"/>
                                        </p:tgtEl>
                                      </p:cBhvr>
                                    </p:animEffect>
                                  </p:childTnLst>
                                </p:cTn>
                              </p:par>
                              <p:par>
                                <p:cTn id="28" presetID="22" presetClass="entr" presetSubtype="4" fill="hold" nodeType="with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wipe(down)">
                                      <p:cBhvr>
                                        <p:cTn id="3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3" grpId="0" animBg="1"/>
      <p:bldP spid="14"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335360" y="188640"/>
            <a:ext cx="3577578"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solidFill>
                  <a:schemeClr val="bg1"/>
                </a:solidFill>
              </a:rPr>
              <a:t>I. TÌM HIỂU CHUNG</a:t>
            </a:r>
            <a:endParaRPr lang="en-US" sz="2800" b="1" dirty="0">
              <a:solidFill>
                <a:schemeClr val="bg1"/>
              </a:solidFill>
            </a:endParaRPr>
          </a:p>
        </p:txBody>
      </p:sp>
      <p:sp>
        <p:nvSpPr>
          <p:cNvPr id="5" name="TextBox 4"/>
          <p:cNvSpPr txBox="1"/>
          <p:nvPr/>
        </p:nvSpPr>
        <p:spPr>
          <a:xfrm>
            <a:off x="407368" y="836712"/>
            <a:ext cx="2016224"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dirty="0">
                <a:solidFill>
                  <a:schemeClr val="bg1"/>
                </a:solidFill>
              </a:rPr>
              <a:t>2</a:t>
            </a:r>
            <a:r>
              <a:rPr lang="en-US" sz="2800" dirty="0" smtClean="0">
                <a:solidFill>
                  <a:schemeClr val="bg1"/>
                </a:solidFill>
              </a:rPr>
              <a:t>. </a:t>
            </a:r>
            <a:r>
              <a:rPr lang="en-US" sz="2800" dirty="0" err="1" smtClean="0">
                <a:solidFill>
                  <a:schemeClr val="bg1"/>
                </a:solidFill>
              </a:rPr>
              <a:t>Tác</a:t>
            </a:r>
            <a:r>
              <a:rPr lang="en-US" sz="2800" dirty="0" smtClean="0">
                <a:solidFill>
                  <a:schemeClr val="bg1"/>
                </a:solidFill>
              </a:rPr>
              <a:t> </a:t>
            </a:r>
            <a:r>
              <a:rPr lang="en-US" sz="2800" dirty="0" err="1" smtClean="0">
                <a:solidFill>
                  <a:schemeClr val="bg1"/>
                </a:solidFill>
              </a:rPr>
              <a:t>phẩm</a:t>
            </a:r>
            <a:endParaRPr lang="en-US" sz="2800" dirty="0">
              <a:solidFill>
                <a:schemeClr val="bg1"/>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23104" y="2276872"/>
            <a:ext cx="3731323" cy="2736304"/>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29782" y="4175029"/>
            <a:ext cx="3240360" cy="2043119"/>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8" name="Rectangle 7"/>
          <p:cNvSpPr/>
          <p:nvPr/>
        </p:nvSpPr>
        <p:spPr>
          <a:xfrm>
            <a:off x="1631504" y="1700808"/>
            <a:ext cx="1914307" cy="707886"/>
          </a:xfrm>
          <a:prstGeom prst="rect">
            <a:avLst/>
          </a:prstGeom>
        </p:spPr>
        <p:txBody>
          <a:bodyPr wrap="none">
            <a:spAutoFit/>
          </a:bodyPr>
          <a:lstStyle/>
          <a:p>
            <a:pPr>
              <a:spcAft>
                <a:spcPts val="0"/>
              </a:spcAft>
              <a:tabLst>
                <a:tab pos="5791835" algn="l"/>
              </a:tabLst>
            </a:pPr>
            <a:r>
              <a:rPr lang="en-US" sz="4000" b="1" i="1" dirty="0" smtClean="0">
                <a:solidFill>
                  <a:schemeClr val="tx2">
                    <a:lumMod val="60000"/>
                    <a:lumOff val="40000"/>
                  </a:schemeClr>
                </a:solidFill>
                <a:latin typeface="Chiller" panose="04020404031007020602" pitchFamily="82" charset="0"/>
                <a:ea typeface="Times New Roman" panose="02020603050405020304" pitchFamily="18" charset="0"/>
                <a:cs typeface="Times New Roman" panose="02020603050405020304" pitchFamily="18" charset="0"/>
              </a:rPr>
              <a:t>b. </a:t>
            </a:r>
            <a:r>
              <a:rPr lang="en-US" sz="4000" b="1" i="1" dirty="0" err="1" smtClean="0">
                <a:solidFill>
                  <a:schemeClr val="tx2">
                    <a:lumMod val="60000"/>
                    <a:lumOff val="40000"/>
                  </a:schemeClr>
                </a:solidFill>
                <a:latin typeface="Chiller" panose="04020404031007020602" pitchFamily="82" charset="0"/>
                <a:ea typeface="Times New Roman" panose="02020603050405020304" pitchFamily="18" charset="0"/>
                <a:cs typeface="Times New Roman" panose="02020603050405020304" pitchFamily="18" charset="0"/>
              </a:rPr>
              <a:t>Bố</a:t>
            </a:r>
            <a:r>
              <a:rPr lang="en-US" sz="4000" b="1" i="1" dirty="0" smtClean="0">
                <a:solidFill>
                  <a:schemeClr val="tx2">
                    <a:lumMod val="60000"/>
                    <a:lumOff val="40000"/>
                  </a:schemeClr>
                </a:solidFill>
                <a:latin typeface="Chiller" panose="04020404031007020602" pitchFamily="82" charset="0"/>
                <a:ea typeface="Times New Roman" panose="02020603050405020304" pitchFamily="18" charset="0"/>
                <a:cs typeface="Times New Roman" panose="02020603050405020304" pitchFamily="18" charset="0"/>
              </a:rPr>
              <a:t> </a:t>
            </a:r>
            <a:r>
              <a:rPr lang="en-US" sz="4000" b="1" i="1" dirty="0" err="1" smtClean="0">
                <a:solidFill>
                  <a:schemeClr val="tx2">
                    <a:lumMod val="60000"/>
                    <a:lumOff val="40000"/>
                  </a:schemeClr>
                </a:solidFill>
                <a:latin typeface="Chiller" panose="04020404031007020602" pitchFamily="82" charset="0"/>
                <a:ea typeface="Times New Roman" panose="02020603050405020304" pitchFamily="18" charset="0"/>
                <a:cs typeface="Times New Roman" panose="02020603050405020304" pitchFamily="18" charset="0"/>
              </a:rPr>
              <a:t>cục</a:t>
            </a:r>
            <a:endParaRPr lang="en-US" sz="4000" dirty="0">
              <a:solidFill>
                <a:schemeClr val="tx2">
                  <a:lumMod val="60000"/>
                  <a:lumOff val="40000"/>
                </a:schemeClr>
              </a:solidFill>
              <a:latin typeface="Chiller" panose="04020404031007020602" pitchFamily="82" charset="0"/>
              <a:ea typeface="Times New Roman" panose="02020603050405020304" pitchFamily="18" charset="0"/>
              <a:cs typeface="Times New Roman" panose="02020603050405020304" pitchFamily="18" charset="0"/>
            </a:endParaRPr>
          </a:p>
        </p:txBody>
      </p:sp>
      <p:sp>
        <p:nvSpPr>
          <p:cNvPr id="9" name="Arc 8"/>
          <p:cNvSpPr/>
          <p:nvPr/>
        </p:nvSpPr>
        <p:spPr>
          <a:xfrm>
            <a:off x="7592763" y="44624"/>
            <a:ext cx="231429" cy="1062980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Rectangle 9"/>
          <p:cNvSpPr/>
          <p:nvPr/>
        </p:nvSpPr>
        <p:spPr>
          <a:xfrm>
            <a:off x="623392" y="2749570"/>
            <a:ext cx="6096000" cy="3539430"/>
          </a:xfrm>
          <a:prstGeom prst="rect">
            <a:avLst/>
          </a:prstGeom>
        </p:spPr>
        <p:txBody>
          <a:bodyPr>
            <a:spAutoFit/>
          </a:bodyPr>
          <a:lstStyle/>
          <a:p>
            <a:pPr indent="215900" algn="just">
              <a:spcAft>
                <a:spcPts val="0"/>
              </a:spcAft>
            </a:pPr>
            <a:r>
              <a:rPr lang="en-US" sz="28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1</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7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đầu</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Cơ</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sở</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hình</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chí</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lính</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indent="215900" algn="just">
              <a:spcAft>
                <a:spcPts val="0"/>
              </a:spcAft>
            </a:pPr>
            <a:r>
              <a:rPr lang="en-US" sz="280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2: 10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thơ</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tiếp</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theo</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chí</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sức</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mạnh</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cảm</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ấy</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ở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lính</a:t>
            </a:r>
            <a:r>
              <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r>
              <a:rPr lang="en-US" sz="2800" dirty="0">
                <a:solidFill>
                  <a:schemeClr val="bg1"/>
                </a:solidFill>
                <a:latin typeface="Times New Roman" panose="02020603050405020304" pitchFamily="18" charset="0"/>
                <a:ea typeface="Times New Roman" panose="02020603050405020304" pitchFamily="18" charset="0"/>
              </a:rPr>
              <a:t>   </a:t>
            </a:r>
            <a:r>
              <a:rPr lang="en-US" sz="2800" dirty="0" smtClean="0">
                <a:solidFill>
                  <a:schemeClr val="bg1"/>
                </a:solidFill>
                <a:latin typeface="Times New Roman" panose="02020603050405020304" pitchFamily="18" charset="0"/>
                <a:ea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rPr>
              <a:t>Đoạn</a:t>
            </a:r>
            <a:r>
              <a:rPr lang="en-US" sz="2800" dirty="0">
                <a:solidFill>
                  <a:schemeClr val="bg1"/>
                </a:solidFill>
                <a:latin typeface="Times New Roman" panose="02020603050405020304" pitchFamily="18" charset="0"/>
                <a:ea typeface="Times New Roman" panose="02020603050405020304" pitchFamily="18" charset="0"/>
              </a:rPr>
              <a:t> 3: 3 </a:t>
            </a:r>
            <a:r>
              <a:rPr lang="en-US" sz="2800" dirty="0" err="1">
                <a:solidFill>
                  <a:schemeClr val="bg1"/>
                </a:solidFill>
                <a:latin typeface="Times New Roman" panose="02020603050405020304" pitchFamily="18" charset="0"/>
                <a:ea typeface="Times New Roman" panose="02020603050405020304" pitchFamily="18" charset="0"/>
              </a:rPr>
              <a:t>câu</a:t>
            </a:r>
            <a:r>
              <a:rPr lang="en-US" sz="2800" dirty="0">
                <a:solidFill>
                  <a:schemeClr val="bg1"/>
                </a:solidFill>
                <a:latin typeface="Times New Roman" panose="02020603050405020304" pitchFamily="18" charset="0"/>
                <a:ea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rPr>
              <a:t>kết</a:t>
            </a:r>
            <a:r>
              <a:rPr lang="en-US" sz="2800" dirty="0">
                <a:solidFill>
                  <a:schemeClr val="bg1"/>
                </a:solidFill>
                <a:latin typeface="Times New Roman" panose="02020603050405020304" pitchFamily="18" charset="0"/>
                <a:ea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rPr>
              <a:t>Biểu</a:t>
            </a:r>
            <a:r>
              <a:rPr lang="en-US" sz="2800" dirty="0">
                <a:solidFill>
                  <a:schemeClr val="bg1"/>
                </a:solidFill>
                <a:latin typeface="Times New Roman" panose="02020603050405020304" pitchFamily="18" charset="0"/>
                <a:ea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rPr>
              <a:t>tượng</a:t>
            </a:r>
            <a:r>
              <a:rPr lang="en-US" sz="2800" dirty="0">
                <a:solidFill>
                  <a:schemeClr val="bg1"/>
                </a:solidFill>
                <a:latin typeface="Times New Roman" panose="02020603050405020304" pitchFamily="18" charset="0"/>
                <a:ea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rPr>
              <a:t>đẹp</a:t>
            </a:r>
            <a:r>
              <a:rPr lang="en-US" sz="2800" dirty="0">
                <a:solidFill>
                  <a:schemeClr val="bg1"/>
                </a:solidFill>
                <a:latin typeface="Times New Roman" panose="02020603050405020304" pitchFamily="18" charset="0"/>
                <a:ea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rPr>
              <a:t>về</a:t>
            </a:r>
            <a:r>
              <a:rPr lang="en-US" sz="2800" dirty="0">
                <a:solidFill>
                  <a:schemeClr val="bg1"/>
                </a:solidFill>
                <a:latin typeface="Times New Roman" panose="02020603050405020304" pitchFamily="18" charset="0"/>
                <a:ea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rPr>
              <a:t>tình</a:t>
            </a:r>
            <a:r>
              <a:rPr lang="en-US" sz="2800" dirty="0">
                <a:solidFill>
                  <a:schemeClr val="bg1"/>
                </a:solidFill>
                <a:latin typeface="Times New Roman" panose="02020603050405020304" pitchFamily="18" charset="0"/>
                <a:ea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rPr>
              <a:t>đồng</a:t>
            </a:r>
            <a:r>
              <a:rPr lang="en-US" sz="2800" dirty="0">
                <a:solidFill>
                  <a:schemeClr val="bg1"/>
                </a:solidFill>
                <a:latin typeface="Times New Roman" panose="02020603050405020304" pitchFamily="18" charset="0"/>
                <a:ea typeface="Times New Roman" panose="02020603050405020304" pitchFamily="18" charset="0"/>
              </a:rPr>
              <a:t> </a:t>
            </a:r>
            <a:r>
              <a:rPr lang="en-US" sz="2800" dirty="0" err="1">
                <a:solidFill>
                  <a:schemeClr val="bg1"/>
                </a:solidFill>
                <a:latin typeface="Times New Roman" panose="02020603050405020304" pitchFamily="18" charset="0"/>
                <a:ea typeface="Times New Roman" panose="02020603050405020304" pitchFamily="18" charset="0"/>
              </a:rPr>
              <a:t>chí</a:t>
            </a:r>
            <a:r>
              <a:rPr lang="en-US" sz="2800" dirty="0">
                <a:solidFill>
                  <a:schemeClr val="bg1"/>
                </a:solidFill>
                <a:latin typeface="Times New Roman" panose="02020603050405020304" pitchFamily="18" charset="0"/>
                <a:ea typeface="Times New Roman" panose="02020603050405020304" pitchFamily="18" charset="0"/>
              </a:rPr>
              <a:t>.</a:t>
            </a:r>
            <a:endParaRPr lang="en-US" sz="2800" dirty="0">
              <a:solidFill>
                <a:schemeClr val="bg1"/>
              </a:solidFill>
            </a:endParaRPr>
          </a:p>
        </p:txBody>
      </p:sp>
      <p:sp>
        <p:nvSpPr>
          <p:cNvPr id="11" name="Flowchart: Connector 10"/>
          <p:cNvSpPr/>
          <p:nvPr/>
        </p:nvSpPr>
        <p:spPr>
          <a:xfrm>
            <a:off x="623392" y="2924944"/>
            <a:ext cx="216024" cy="21602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lowchart: Connector 11"/>
          <p:cNvSpPr/>
          <p:nvPr/>
        </p:nvSpPr>
        <p:spPr>
          <a:xfrm>
            <a:off x="623392" y="4221088"/>
            <a:ext cx="216024" cy="21602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lowchart: Connector 12"/>
          <p:cNvSpPr/>
          <p:nvPr/>
        </p:nvSpPr>
        <p:spPr>
          <a:xfrm>
            <a:off x="623392" y="5517232"/>
            <a:ext cx="216024" cy="21602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p:cNvCxnSpPr/>
          <p:nvPr/>
        </p:nvCxnSpPr>
        <p:spPr>
          <a:xfrm flipV="1">
            <a:off x="623392" y="4074677"/>
            <a:ext cx="6096000" cy="23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623392" y="5373216"/>
            <a:ext cx="6096000" cy="2395"/>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10272464" y="1844824"/>
            <a:ext cx="1681963" cy="72008"/>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11954427" y="1916832"/>
            <a:ext cx="0" cy="144016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8688288" y="5733256"/>
            <a:ext cx="0" cy="720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8688288" y="6381328"/>
            <a:ext cx="2160240" cy="7200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1649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circle(in)">
                                      <p:cBhvr>
                                        <p:cTn id="12" dur="2000"/>
                                        <p:tgtEl>
                                          <p:spTgt spid="11"/>
                                        </p:tgtEl>
                                      </p:cBhvr>
                                    </p:animEffect>
                                  </p:childTnLst>
                                </p:cTn>
                              </p:par>
                              <p:par>
                                <p:cTn id="13" presetID="6" presetClass="entr" presetSubtype="16"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circle(in)">
                                      <p:cBhvr>
                                        <p:cTn id="15" dur="2000"/>
                                        <p:tgtEl>
                                          <p:spTgt spid="10"/>
                                        </p:tgtEl>
                                      </p:cBhvr>
                                    </p:animEffect>
                                  </p:childTnLst>
                                </p:cTn>
                              </p:par>
                              <p:par>
                                <p:cTn id="16" presetID="6" presetClass="entr" presetSubtype="16" fill="hold"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circle(in)">
                                      <p:cBhvr>
                                        <p:cTn id="18" dur="2000"/>
                                        <p:tgtEl>
                                          <p:spTgt spid="15"/>
                                        </p:tgtEl>
                                      </p:cBhvr>
                                    </p:animEffect>
                                  </p:childTnLst>
                                </p:cTn>
                              </p:par>
                              <p:par>
                                <p:cTn id="19" presetID="6" presetClass="entr" presetSubtype="16"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circle(in)">
                                      <p:cBhvr>
                                        <p:cTn id="21" dur="2000"/>
                                        <p:tgtEl>
                                          <p:spTgt spid="12"/>
                                        </p:tgtEl>
                                      </p:cBhvr>
                                    </p:animEffect>
                                  </p:childTnLst>
                                </p:cTn>
                              </p:par>
                              <p:par>
                                <p:cTn id="22" presetID="6" presetClass="entr" presetSubtype="16" fill="hold" nodeType="with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circle(in)">
                                      <p:cBhvr>
                                        <p:cTn id="24" dur="2000"/>
                                        <p:tgtEl>
                                          <p:spTgt spid="19"/>
                                        </p:tgtEl>
                                      </p:cBhvr>
                                    </p:animEffect>
                                  </p:childTnLst>
                                </p:cTn>
                              </p:par>
                              <p:par>
                                <p:cTn id="25" presetID="6" presetClass="entr" presetSubtype="16"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circle(in)">
                                      <p:cBhvr>
                                        <p:cTn id="2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animBg="1"/>
      <p:bldP spid="12"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335360" y="188640"/>
            <a:ext cx="3577578"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solidFill>
                  <a:schemeClr val="bg1"/>
                </a:solidFill>
              </a:rPr>
              <a:t>I. TÌM HIỂU CHUNG</a:t>
            </a:r>
            <a:endParaRPr lang="en-US" sz="2800" b="1" dirty="0">
              <a:solidFill>
                <a:schemeClr val="bg1"/>
              </a:solidFill>
            </a:endParaRPr>
          </a:p>
        </p:txBody>
      </p:sp>
      <p:sp>
        <p:nvSpPr>
          <p:cNvPr id="5" name="TextBox 4"/>
          <p:cNvSpPr txBox="1"/>
          <p:nvPr/>
        </p:nvSpPr>
        <p:spPr>
          <a:xfrm>
            <a:off x="407368" y="836712"/>
            <a:ext cx="2016224"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dirty="0">
                <a:solidFill>
                  <a:schemeClr val="bg1"/>
                </a:solidFill>
              </a:rPr>
              <a:t>2</a:t>
            </a:r>
            <a:r>
              <a:rPr lang="en-US" sz="2800" dirty="0" smtClean="0">
                <a:solidFill>
                  <a:schemeClr val="bg1"/>
                </a:solidFill>
              </a:rPr>
              <a:t>. </a:t>
            </a:r>
            <a:r>
              <a:rPr lang="en-US" sz="2800" dirty="0" err="1" smtClean="0">
                <a:solidFill>
                  <a:schemeClr val="bg1"/>
                </a:solidFill>
              </a:rPr>
              <a:t>Tác</a:t>
            </a:r>
            <a:r>
              <a:rPr lang="en-US" sz="2800" dirty="0" smtClean="0">
                <a:solidFill>
                  <a:schemeClr val="bg1"/>
                </a:solidFill>
              </a:rPr>
              <a:t> </a:t>
            </a:r>
            <a:r>
              <a:rPr lang="en-US" sz="2800" dirty="0" err="1" smtClean="0">
                <a:solidFill>
                  <a:schemeClr val="bg1"/>
                </a:solidFill>
              </a:rPr>
              <a:t>phẩm</a:t>
            </a:r>
            <a:endParaRPr lang="en-US" sz="2800" dirty="0">
              <a:solidFill>
                <a:schemeClr val="bg1"/>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23104" y="2276872"/>
            <a:ext cx="3731323" cy="2736304"/>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29782" y="4175029"/>
            <a:ext cx="3240360" cy="2043119"/>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8" name="Rectangle 7"/>
          <p:cNvSpPr/>
          <p:nvPr/>
        </p:nvSpPr>
        <p:spPr>
          <a:xfrm>
            <a:off x="1631504" y="1700808"/>
            <a:ext cx="3307316" cy="707886"/>
          </a:xfrm>
          <a:prstGeom prst="rect">
            <a:avLst/>
          </a:prstGeom>
        </p:spPr>
        <p:txBody>
          <a:bodyPr wrap="none">
            <a:spAutoFit/>
          </a:bodyPr>
          <a:lstStyle/>
          <a:p>
            <a:pPr>
              <a:spcAft>
                <a:spcPts val="0"/>
              </a:spcAft>
              <a:tabLst>
                <a:tab pos="5791835" algn="l"/>
              </a:tabLst>
            </a:pPr>
            <a:r>
              <a:rPr lang="en-US" sz="4000" b="1" i="1" dirty="0" smtClean="0">
                <a:solidFill>
                  <a:schemeClr val="tx2">
                    <a:lumMod val="60000"/>
                    <a:lumOff val="40000"/>
                  </a:schemeClr>
                </a:solidFill>
                <a:latin typeface="Chiller" panose="04020404031007020602" pitchFamily="82" charset="0"/>
                <a:ea typeface="Times New Roman" panose="02020603050405020304" pitchFamily="18" charset="0"/>
                <a:cs typeface="Times New Roman" panose="02020603050405020304" pitchFamily="18" charset="0"/>
              </a:rPr>
              <a:t>c. Ý </a:t>
            </a:r>
            <a:r>
              <a:rPr lang="en-US" sz="4000" b="1" i="1" dirty="0" err="1" smtClean="0">
                <a:solidFill>
                  <a:schemeClr val="tx2">
                    <a:lumMod val="60000"/>
                    <a:lumOff val="40000"/>
                  </a:schemeClr>
                </a:solidFill>
                <a:latin typeface="Chiller" panose="04020404031007020602" pitchFamily="82" charset="0"/>
                <a:ea typeface="Times New Roman" panose="02020603050405020304" pitchFamily="18" charset="0"/>
                <a:cs typeface="Times New Roman" panose="02020603050405020304" pitchFamily="18" charset="0"/>
              </a:rPr>
              <a:t>nghĩa</a:t>
            </a:r>
            <a:r>
              <a:rPr lang="en-US" sz="4000" b="1" i="1" dirty="0" smtClean="0">
                <a:solidFill>
                  <a:schemeClr val="tx2">
                    <a:lumMod val="60000"/>
                    <a:lumOff val="40000"/>
                  </a:schemeClr>
                </a:solidFill>
                <a:latin typeface="Chiller" panose="04020404031007020602" pitchFamily="82" charset="0"/>
                <a:ea typeface="Times New Roman" panose="02020603050405020304" pitchFamily="18" charset="0"/>
                <a:cs typeface="Times New Roman" panose="02020603050405020304" pitchFamily="18" charset="0"/>
              </a:rPr>
              <a:t> </a:t>
            </a:r>
            <a:r>
              <a:rPr lang="en-US" sz="4000" b="1" i="1" dirty="0" err="1" smtClean="0">
                <a:solidFill>
                  <a:schemeClr val="tx2">
                    <a:lumMod val="60000"/>
                    <a:lumOff val="40000"/>
                  </a:schemeClr>
                </a:solidFill>
                <a:latin typeface="Chiller" panose="04020404031007020602" pitchFamily="82" charset="0"/>
                <a:ea typeface="Times New Roman" panose="02020603050405020304" pitchFamily="18" charset="0"/>
                <a:cs typeface="Times New Roman" panose="02020603050405020304" pitchFamily="18" charset="0"/>
              </a:rPr>
              <a:t>nhan</a:t>
            </a:r>
            <a:r>
              <a:rPr lang="en-US" sz="4000" b="1" i="1" dirty="0" smtClean="0">
                <a:solidFill>
                  <a:schemeClr val="tx2">
                    <a:lumMod val="60000"/>
                    <a:lumOff val="40000"/>
                  </a:schemeClr>
                </a:solidFill>
                <a:latin typeface="Chiller" panose="04020404031007020602" pitchFamily="82" charset="0"/>
                <a:ea typeface="Times New Roman" panose="02020603050405020304" pitchFamily="18" charset="0"/>
                <a:cs typeface="Times New Roman" panose="02020603050405020304" pitchFamily="18" charset="0"/>
              </a:rPr>
              <a:t> </a:t>
            </a:r>
            <a:r>
              <a:rPr lang="en-US" sz="4000" b="1" i="1" dirty="0" err="1" smtClean="0">
                <a:solidFill>
                  <a:schemeClr val="tx2">
                    <a:lumMod val="60000"/>
                    <a:lumOff val="40000"/>
                  </a:schemeClr>
                </a:solidFill>
                <a:latin typeface="Chiller" panose="04020404031007020602" pitchFamily="82" charset="0"/>
                <a:ea typeface="Times New Roman" panose="02020603050405020304" pitchFamily="18" charset="0"/>
                <a:cs typeface="Times New Roman" panose="02020603050405020304" pitchFamily="18" charset="0"/>
              </a:rPr>
              <a:t>đề</a:t>
            </a:r>
            <a:endParaRPr lang="en-US" sz="4000" dirty="0">
              <a:solidFill>
                <a:schemeClr val="tx2">
                  <a:lumMod val="60000"/>
                  <a:lumOff val="40000"/>
                </a:schemeClr>
              </a:solidFill>
              <a:latin typeface="Chiller" panose="04020404031007020602" pitchFamily="82" charset="0"/>
              <a:ea typeface="Times New Roman" panose="02020603050405020304" pitchFamily="18" charset="0"/>
              <a:cs typeface="Times New Roman" panose="02020603050405020304" pitchFamily="18" charset="0"/>
            </a:endParaRPr>
          </a:p>
        </p:txBody>
      </p:sp>
      <p:sp>
        <p:nvSpPr>
          <p:cNvPr id="9" name="Arc 8"/>
          <p:cNvSpPr/>
          <p:nvPr/>
        </p:nvSpPr>
        <p:spPr>
          <a:xfrm>
            <a:off x="7592763" y="44624"/>
            <a:ext cx="231429" cy="1062980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0" name="Straight Connector 9"/>
          <p:cNvCxnSpPr/>
          <p:nvPr/>
        </p:nvCxnSpPr>
        <p:spPr>
          <a:xfrm>
            <a:off x="10272464" y="1844824"/>
            <a:ext cx="1681963" cy="7200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1954427" y="1916832"/>
            <a:ext cx="0" cy="14401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8688288" y="5733256"/>
            <a:ext cx="0" cy="720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8688288" y="6381328"/>
            <a:ext cx="2160240" cy="72008"/>
          </a:xfrm>
          <a:prstGeom prst="line">
            <a:avLst/>
          </a:prstGeom>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551384" y="2564904"/>
            <a:ext cx="6925664" cy="3693319"/>
          </a:xfrm>
          <a:prstGeom prst="rect">
            <a:avLst/>
          </a:prstGeom>
        </p:spPr>
        <p:txBody>
          <a:bodyPr wrap="square">
            <a:spAutoFit/>
          </a:bodyPr>
          <a:lstStyle/>
          <a:p>
            <a:pPr indent="215900" algn="just">
              <a:spcAft>
                <a:spcPts val="0"/>
              </a:spcAft>
            </a:pPr>
            <a:r>
              <a:rPr lang="en-US" sz="26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en-US" sz="26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b="1"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chí</a:t>
            </a:r>
            <a:r>
              <a:rPr lang="en-US" sz="2600"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cùng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chí</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chí</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hướng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chí</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chung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chí</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hướng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chung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lý</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tưởng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cùng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đoàn</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chính</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trị</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hay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tổ</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chức</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cách</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mạng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thường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gọi</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chí</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Cách</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mạng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tháng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Tám</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1945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chí</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cách</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xưng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hô</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quen</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thuộc</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cơ</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quan</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đoàn</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cách</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mạng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đơn</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vị</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bộ</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đội</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Vì</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vậy</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tình</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chí</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bản</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chất</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cách</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mạng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tình</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đội</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sâu</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sắc</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tình</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đồng</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đội</a:t>
            </a:r>
            <a:r>
              <a:rPr lang="en-US" sz="26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600" dirty="0">
              <a:solidFill>
                <a:schemeClr val="bg1"/>
              </a:solidFill>
              <a:effectLst>
                <a:outerShdw blurRad="38100" dist="38100" dir="2700000" algn="tl">
                  <a:srgbClr val="000000">
                    <a:alpha val="43137"/>
                  </a:srgbClr>
                </a:outerShdw>
              </a:effectLst>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4167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1000"/>
                                        <p:tgtEl>
                                          <p:spTgt spid="14"/>
                                        </p:tgtEl>
                                      </p:cBhvr>
                                    </p:animEffect>
                                    <p:anim calcmode="lin" valueType="num">
                                      <p:cBhvr>
                                        <p:cTn id="15" dur="1000" fill="hold"/>
                                        <p:tgtEl>
                                          <p:spTgt spid="14"/>
                                        </p:tgtEl>
                                        <p:attrNameLst>
                                          <p:attrName>ppt_x</p:attrName>
                                        </p:attrNameLst>
                                      </p:cBhvr>
                                      <p:tavLst>
                                        <p:tav tm="0">
                                          <p:val>
                                            <p:strVal val="#ppt_x"/>
                                          </p:val>
                                        </p:tav>
                                        <p:tav tm="100000">
                                          <p:val>
                                            <p:strVal val="#ppt_x"/>
                                          </p:val>
                                        </p:tav>
                                      </p:tavLst>
                                    </p:anim>
                                    <p:anim calcmode="lin" valueType="num">
                                      <p:cBhvr>
                                        <p:cTn id="1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335360" y="188640"/>
            <a:ext cx="3577578"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solidFill>
                  <a:schemeClr val="bg1"/>
                </a:solidFill>
              </a:rPr>
              <a:t>II. TÌM HIỂU VĂN BẢN</a:t>
            </a:r>
            <a:endParaRPr lang="en-US" sz="2800" b="1" dirty="0">
              <a:solidFill>
                <a:schemeClr val="bg1"/>
              </a:solidFill>
            </a:endParaRPr>
          </a:p>
        </p:txBody>
      </p:sp>
      <p:sp>
        <p:nvSpPr>
          <p:cNvPr id="5" name="TextBox 4"/>
          <p:cNvSpPr txBox="1"/>
          <p:nvPr/>
        </p:nvSpPr>
        <p:spPr>
          <a:xfrm>
            <a:off x="407368" y="836712"/>
            <a:ext cx="9361040"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just">
              <a:spcAft>
                <a:spcPts val="0"/>
              </a:spcAft>
            </a:pP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1.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Cơ</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sở</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hình</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thành</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nên</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chí</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đội</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(7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Rectangle 6"/>
          <p:cNvSpPr/>
          <p:nvPr/>
        </p:nvSpPr>
        <p:spPr>
          <a:xfrm>
            <a:off x="743744" y="2780928"/>
            <a:ext cx="2975992" cy="1815882"/>
          </a:xfrm>
          <a:prstGeom prst="rect">
            <a:avLst/>
          </a:prstGeom>
          <a:ln w="38100">
            <a:solidFill>
              <a:schemeClr val="accent1"/>
            </a:solidFill>
          </a:ln>
        </p:spPr>
        <p:txBody>
          <a:bodyPr wrap="square">
            <a:spAutoFit/>
          </a:bodyPr>
          <a:lstStyle/>
          <a:p>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chí</a:t>
            </a:r>
            <a:r>
              <a:rPr lang="en-US" sz="28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bắt</a:t>
            </a:r>
            <a:r>
              <a:rPr lang="en-US" sz="28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nguồn</a:t>
            </a:r>
            <a:r>
              <a:rPr lang="en-US" sz="28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8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sự</a:t>
            </a:r>
            <a:r>
              <a:rPr lang="en-US" sz="28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tương</a:t>
            </a:r>
            <a:r>
              <a:rPr lang="en-US" sz="28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sz="28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hoàn</a:t>
            </a:r>
            <a:r>
              <a:rPr lang="en-US" sz="28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cảnh</a:t>
            </a:r>
            <a:r>
              <a:rPr lang="en-US" sz="28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xuất</a:t>
            </a:r>
            <a:r>
              <a:rPr lang="en-US" sz="28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thân</a:t>
            </a:r>
            <a:endParaRPr lang="en-US" sz="2800" dirty="0">
              <a:solidFill>
                <a:schemeClr val="bg1"/>
              </a:solidFill>
            </a:endParaRPr>
          </a:p>
        </p:txBody>
      </p:sp>
      <p:sp>
        <p:nvSpPr>
          <p:cNvPr id="8" name="Rectangle 7"/>
          <p:cNvSpPr/>
          <p:nvPr/>
        </p:nvSpPr>
        <p:spPr>
          <a:xfrm>
            <a:off x="4632176" y="2780928"/>
            <a:ext cx="2975992" cy="1815882"/>
          </a:xfrm>
          <a:prstGeom prst="rect">
            <a:avLst/>
          </a:prstGeom>
          <a:ln w="38100">
            <a:solidFill>
              <a:schemeClr val="accent1"/>
            </a:solidFill>
          </a:ln>
        </p:spPr>
        <p:txBody>
          <a:bodyPr wrap="square">
            <a:spAutoFit/>
          </a:bodyPr>
          <a:lstStyle/>
          <a:p>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Cùng</a:t>
            </a:r>
            <a:r>
              <a:rPr lang="en-US" sz="28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chung</a:t>
            </a:r>
            <a:r>
              <a:rPr lang="en-US" sz="28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chí</a:t>
            </a:r>
            <a:r>
              <a:rPr lang="en-US" sz="28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hướng</a:t>
            </a:r>
            <a:r>
              <a:rPr lang="en-US" sz="28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lí</a:t>
            </a:r>
            <a:r>
              <a:rPr lang="en-US" sz="28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tưởng</a:t>
            </a:r>
            <a:r>
              <a:rPr lang="en-US" sz="28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cách</a:t>
            </a:r>
            <a:r>
              <a:rPr lang="en-US" sz="28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mạng</a:t>
            </a:r>
            <a:r>
              <a:rPr lang="en-US" sz="28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cao</a:t>
            </a:r>
            <a:r>
              <a:rPr lang="en-US" sz="28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đẹp</a:t>
            </a:r>
            <a:endParaRPr lang="en-US" sz="2800" dirty="0">
              <a:solidFill>
                <a:schemeClr val="bg1"/>
              </a:solidFill>
            </a:endParaRPr>
          </a:p>
        </p:txBody>
      </p:sp>
      <p:sp>
        <p:nvSpPr>
          <p:cNvPr id="9" name="Rectangle 8"/>
          <p:cNvSpPr/>
          <p:nvPr/>
        </p:nvSpPr>
        <p:spPr>
          <a:xfrm>
            <a:off x="8520608" y="2780928"/>
            <a:ext cx="2975992" cy="1815882"/>
          </a:xfrm>
          <a:prstGeom prst="rect">
            <a:avLst/>
          </a:prstGeom>
          <a:ln w="38100">
            <a:solidFill>
              <a:schemeClr val="accent1"/>
            </a:solidFill>
          </a:ln>
        </p:spPr>
        <p:txBody>
          <a:bodyPr wrap="square">
            <a:spAutoFit/>
          </a:bodyPr>
          <a:lstStyle/>
          <a:p>
            <a:r>
              <a:rPr lang="en-US" sz="2800" b="1" i="1" u="sng" dirty="0" err="1">
                <a:solidFill>
                  <a:schemeClr val="bg1"/>
                </a:solidFill>
                <a:latin typeface="Arial" panose="020B0604020202020204" pitchFamily="34" charset="0"/>
                <a:ea typeface="Times New Roman" panose="02020603050405020304" pitchFamily="18" charset="0"/>
              </a:rPr>
              <a:t>Cùng</a:t>
            </a:r>
            <a:r>
              <a:rPr lang="en-US" sz="2800" b="1" i="1" u="sng" dirty="0">
                <a:solidFill>
                  <a:schemeClr val="bg1"/>
                </a:solidFill>
                <a:latin typeface="Arial" panose="020B0604020202020204" pitchFamily="34" charset="0"/>
                <a:ea typeface="Times New Roman" panose="02020603050405020304" pitchFamily="18" charset="0"/>
              </a:rPr>
              <a:t> </a:t>
            </a:r>
            <a:r>
              <a:rPr lang="en-US" sz="2800" b="1" i="1" u="sng" dirty="0" err="1">
                <a:solidFill>
                  <a:schemeClr val="bg1"/>
                </a:solidFill>
                <a:latin typeface="Arial" panose="020B0604020202020204" pitchFamily="34" charset="0"/>
                <a:ea typeface="Times New Roman" panose="02020603050405020304" pitchFamily="18" charset="0"/>
              </a:rPr>
              <a:t>trải</a:t>
            </a:r>
            <a:r>
              <a:rPr lang="en-US" sz="2800" b="1" i="1" u="sng" dirty="0">
                <a:solidFill>
                  <a:schemeClr val="bg1"/>
                </a:solidFill>
                <a:latin typeface="Arial" panose="020B0604020202020204" pitchFamily="34" charset="0"/>
                <a:ea typeface="Times New Roman" panose="02020603050405020304" pitchFamily="18" charset="0"/>
              </a:rPr>
              <a:t> qua </a:t>
            </a:r>
            <a:r>
              <a:rPr lang="en-US" sz="2800" b="1" i="1" u="sng" dirty="0" err="1">
                <a:solidFill>
                  <a:schemeClr val="bg1"/>
                </a:solidFill>
                <a:latin typeface="Arial" panose="020B0604020202020204" pitchFamily="34" charset="0"/>
                <a:ea typeface="Times New Roman" panose="02020603050405020304" pitchFamily="18" charset="0"/>
              </a:rPr>
              <a:t>những</a:t>
            </a:r>
            <a:r>
              <a:rPr lang="en-US" sz="2800" b="1" i="1" u="sng" dirty="0">
                <a:solidFill>
                  <a:schemeClr val="bg1"/>
                </a:solidFill>
                <a:latin typeface="Arial" panose="020B0604020202020204" pitchFamily="34" charset="0"/>
                <a:ea typeface="Times New Roman" panose="02020603050405020304" pitchFamily="18" charset="0"/>
              </a:rPr>
              <a:t> </a:t>
            </a:r>
            <a:r>
              <a:rPr lang="en-US" sz="2800" b="1" i="1" u="sng" dirty="0" err="1">
                <a:solidFill>
                  <a:schemeClr val="bg1"/>
                </a:solidFill>
                <a:latin typeface="Arial" panose="020B0604020202020204" pitchFamily="34" charset="0"/>
                <a:ea typeface="Times New Roman" panose="02020603050405020304" pitchFamily="18" charset="0"/>
              </a:rPr>
              <a:t>kho</a:t>
            </a:r>
            <a:r>
              <a:rPr lang="en-US" sz="2800" b="1" i="1" u="sng" dirty="0">
                <a:solidFill>
                  <a:schemeClr val="bg1"/>
                </a:solidFill>
                <a:latin typeface="Arial" panose="020B0604020202020204" pitchFamily="34" charset="0"/>
                <a:ea typeface="Times New Roman" panose="02020603050405020304" pitchFamily="18" charset="0"/>
              </a:rPr>
              <a:t>́ </a:t>
            </a:r>
            <a:r>
              <a:rPr lang="en-US" sz="2800" b="1" i="1" u="sng" dirty="0" err="1">
                <a:solidFill>
                  <a:schemeClr val="bg1"/>
                </a:solidFill>
                <a:latin typeface="Arial" panose="020B0604020202020204" pitchFamily="34" charset="0"/>
                <a:ea typeface="Times New Roman" panose="02020603050405020304" pitchFamily="18" charset="0"/>
              </a:rPr>
              <a:t>khăn</a:t>
            </a:r>
            <a:r>
              <a:rPr lang="en-US" sz="2800" b="1" i="1" u="sng" dirty="0">
                <a:solidFill>
                  <a:schemeClr val="bg1"/>
                </a:solidFill>
                <a:latin typeface="Arial" panose="020B0604020202020204" pitchFamily="34" charset="0"/>
                <a:ea typeface="Times New Roman" panose="02020603050405020304" pitchFamily="18" charset="0"/>
              </a:rPr>
              <a:t>, </a:t>
            </a:r>
            <a:r>
              <a:rPr lang="en-US" sz="2800" b="1" i="1" u="sng" dirty="0" err="1">
                <a:solidFill>
                  <a:schemeClr val="bg1"/>
                </a:solidFill>
                <a:latin typeface="Arial" panose="020B0604020202020204" pitchFamily="34" charset="0"/>
                <a:ea typeface="Times New Roman" panose="02020603050405020304" pitchFamily="18" charset="0"/>
              </a:rPr>
              <a:t>thiếu</a:t>
            </a:r>
            <a:r>
              <a:rPr lang="en-US" sz="2800" b="1" i="1" u="sng" dirty="0">
                <a:solidFill>
                  <a:schemeClr val="bg1"/>
                </a:solidFill>
                <a:latin typeface="Arial" panose="020B0604020202020204" pitchFamily="34" charset="0"/>
                <a:ea typeface="Times New Roman" panose="02020603050405020304" pitchFamily="18" charset="0"/>
              </a:rPr>
              <a:t> </a:t>
            </a:r>
            <a:r>
              <a:rPr lang="en-US" sz="2800" b="1" i="1" u="sng" dirty="0" err="1" smtClean="0">
                <a:solidFill>
                  <a:schemeClr val="bg1"/>
                </a:solidFill>
                <a:latin typeface="Arial" panose="020B0604020202020204" pitchFamily="34" charset="0"/>
                <a:ea typeface="Times New Roman" panose="02020603050405020304" pitchFamily="18" charset="0"/>
              </a:rPr>
              <a:t>thốn</a:t>
            </a:r>
            <a:endParaRPr lang="en-US" sz="2800" b="1" i="1" u="sng" dirty="0" smtClean="0">
              <a:solidFill>
                <a:schemeClr val="bg1"/>
              </a:solidFill>
              <a:latin typeface="Arial" panose="020B0604020202020204" pitchFamily="34" charset="0"/>
              <a:ea typeface="Times New Roman" panose="02020603050405020304" pitchFamily="18" charset="0"/>
            </a:endParaRPr>
          </a:p>
          <a:p>
            <a:endParaRPr lang="en-US" sz="2800" dirty="0">
              <a:solidFill>
                <a:schemeClr val="bg1"/>
              </a:solidFill>
            </a:endParaRPr>
          </a:p>
        </p:txBody>
      </p:sp>
      <p:sp>
        <p:nvSpPr>
          <p:cNvPr id="10" name="Right Arrow 9"/>
          <p:cNvSpPr/>
          <p:nvPr/>
        </p:nvSpPr>
        <p:spPr>
          <a:xfrm>
            <a:off x="3912938" y="3429000"/>
            <a:ext cx="526878" cy="432048"/>
          </a:xfrm>
          <a:prstGeom prst="right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7801370" y="3429000"/>
            <a:ext cx="526878" cy="432048"/>
          </a:xfrm>
          <a:prstGeom prst="right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479376" y="2652594"/>
            <a:ext cx="480392" cy="2003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4391472" y="2636912"/>
            <a:ext cx="480392" cy="2003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8279904" y="2636912"/>
            <a:ext cx="480392" cy="2003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479376" y="2752765"/>
            <a:ext cx="0" cy="21163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79376" y="4869160"/>
            <a:ext cx="20162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4367808" y="2752765"/>
            <a:ext cx="0" cy="2116395"/>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4367808" y="4869160"/>
            <a:ext cx="20162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8256240" y="2752765"/>
            <a:ext cx="0" cy="2116395"/>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8256240" y="4869160"/>
            <a:ext cx="2016224"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5601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arn(inVertical)">
                                      <p:cBhvr>
                                        <p:cTn id="13" dur="500"/>
                                        <p:tgtEl>
                                          <p:spTgt spid="9"/>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barn(inVertical)">
                                      <p:cBhvr>
                                        <p:cTn id="16" dur="500"/>
                                        <p:tgtEl>
                                          <p:spTgt spid="10"/>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barn(inVertical)">
                                      <p:cBhvr>
                                        <p:cTn id="19" dur="500"/>
                                        <p:tgtEl>
                                          <p:spTgt spid="11"/>
                                        </p:tgtEl>
                                      </p:cBhvr>
                                    </p:animEffect>
                                  </p:childTnLst>
                                </p:cTn>
                              </p:par>
                              <p:par>
                                <p:cTn id="20" presetID="16" presetClass="entr" presetSubtype="21" fill="hold" grpId="0"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arn(inVertical)">
                                      <p:cBhvr>
                                        <p:cTn id="22" dur="500"/>
                                        <p:tgtEl>
                                          <p:spTgt spid="12"/>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barn(inVertical)">
                                      <p:cBhvr>
                                        <p:cTn id="25" dur="500"/>
                                        <p:tgtEl>
                                          <p:spTgt spid="13"/>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barn(inVertical)">
                                      <p:cBhvr>
                                        <p:cTn id="28" dur="500"/>
                                        <p:tgtEl>
                                          <p:spTgt spid="14"/>
                                        </p:tgtEl>
                                      </p:cBhvr>
                                    </p:animEffect>
                                  </p:childTnLst>
                                </p:cTn>
                              </p:par>
                              <p:par>
                                <p:cTn id="29" presetID="16" presetClass="entr" presetSubtype="21" fill="hold" nodeType="with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barn(inVertical)">
                                      <p:cBhvr>
                                        <p:cTn id="31" dur="500"/>
                                        <p:tgtEl>
                                          <p:spTgt spid="16"/>
                                        </p:tgtEl>
                                      </p:cBhvr>
                                    </p:animEffect>
                                  </p:childTnLst>
                                </p:cTn>
                              </p:par>
                              <p:par>
                                <p:cTn id="32" presetID="16" presetClass="entr" presetSubtype="21" fill="hold" nodeType="with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barn(inVertical)">
                                      <p:cBhvr>
                                        <p:cTn id="34" dur="500"/>
                                        <p:tgtEl>
                                          <p:spTgt spid="18"/>
                                        </p:tgtEl>
                                      </p:cBhvr>
                                    </p:animEffect>
                                  </p:childTnLst>
                                </p:cTn>
                              </p:par>
                              <p:par>
                                <p:cTn id="35" presetID="16" presetClass="entr" presetSubtype="21" fill="hold" nodeType="with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barn(inVertical)">
                                      <p:cBhvr>
                                        <p:cTn id="37" dur="500"/>
                                        <p:tgtEl>
                                          <p:spTgt spid="19"/>
                                        </p:tgtEl>
                                      </p:cBhvr>
                                    </p:animEffect>
                                  </p:childTnLst>
                                </p:cTn>
                              </p:par>
                              <p:par>
                                <p:cTn id="38" presetID="16" presetClass="entr" presetSubtype="21" fill="hold" nodeType="withEffect">
                                  <p:stCondLst>
                                    <p:cond delay="0"/>
                                  </p:stCondLst>
                                  <p:childTnLst>
                                    <p:set>
                                      <p:cBhvr>
                                        <p:cTn id="39" dur="1" fill="hold">
                                          <p:stCondLst>
                                            <p:cond delay="0"/>
                                          </p:stCondLst>
                                        </p:cTn>
                                        <p:tgtEl>
                                          <p:spTgt spid="20"/>
                                        </p:tgtEl>
                                        <p:attrNameLst>
                                          <p:attrName>style.visibility</p:attrName>
                                        </p:attrNameLst>
                                      </p:cBhvr>
                                      <p:to>
                                        <p:strVal val="visible"/>
                                      </p:to>
                                    </p:set>
                                    <p:animEffect transition="in" filter="barn(inVertical)">
                                      <p:cBhvr>
                                        <p:cTn id="40" dur="500"/>
                                        <p:tgtEl>
                                          <p:spTgt spid="20"/>
                                        </p:tgtEl>
                                      </p:cBhvr>
                                    </p:animEffect>
                                  </p:childTnLst>
                                </p:cTn>
                              </p:par>
                              <p:par>
                                <p:cTn id="41" presetID="16" presetClass="entr" presetSubtype="21" fill="hold" nodeType="withEffect">
                                  <p:stCondLst>
                                    <p:cond delay="0"/>
                                  </p:stCondLst>
                                  <p:childTnLst>
                                    <p:set>
                                      <p:cBhvr>
                                        <p:cTn id="42" dur="1" fill="hold">
                                          <p:stCondLst>
                                            <p:cond delay="0"/>
                                          </p:stCondLst>
                                        </p:cTn>
                                        <p:tgtEl>
                                          <p:spTgt spid="21"/>
                                        </p:tgtEl>
                                        <p:attrNameLst>
                                          <p:attrName>style.visibility</p:attrName>
                                        </p:attrNameLst>
                                      </p:cBhvr>
                                      <p:to>
                                        <p:strVal val="visible"/>
                                      </p:to>
                                    </p:set>
                                    <p:animEffect transition="in" filter="barn(inVertical)">
                                      <p:cBhvr>
                                        <p:cTn id="43" dur="500"/>
                                        <p:tgtEl>
                                          <p:spTgt spid="21"/>
                                        </p:tgtEl>
                                      </p:cBhvr>
                                    </p:animEffect>
                                  </p:childTnLst>
                                </p:cTn>
                              </p:par>
                              <p:par>
                                <p:cTn id="44" presetID="16" presetClass="entr" presetSubtype="21" fill="hold" nodeType="withEffect">
                                  <p:stCondLst>
                                    <p:cond delay="0"/>
                                  </p:stCondLst>
                                  <p:childTnLst>
                                    <p:set>
                                      <p:cBhvr>
                                        <p:cTn id="45" dur="1" fill="hold">
                                          <p:stCondLst>
                                            <p:cond delay="0"/>
                                          </p:stCondLst>
                                        </p:cTn>
                                        <p:tgtEl>
                                          <p:spTgt spid="22"/>
                                        </p:tgtEl>
                                        <p:attrNameLst>
                                          <p:attrName>style.visibility</p:attrName>
                                        </p:attrNameLst>
                                      </p:cBhvr>
                                      <p:to>
                                        <p:strVal val="visible"/>
                                      </p:to>
                                    </p:set>
                                    <p:animEffect transition="in" filter="barn(inVertical)">
                                      <p:cBhvr>
                                        <p:cTn id="46"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p:cNvSpPr txBox="1"/>
          <p:nvPr/>
        </p:nvSpPr>
        <p:spPr>
          <a:xfrm>
            <a:off x="335360" y="188640"/>
            <a:ext cx="3577578"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800" b="1" dirty="0" smtClean="0">
                <a:solidFill>
                  <a:schemeClr val="bg1"/>
                </a:solidFill>
              </a:rPr>
              <a:t>II. TÌM HIỂU VĂN BẢN</a:t>
            </a:r>
            <a:endParaRPr lang="en-US" sz="2800" b="1" dirty="0">
              <a:solidFill>
                <a:schemeClr val="bg1"/>
              </a:solidFill>
            </a:endParaRPr>
          </a:p>
        </p:txBody>
      </p:sp>
      <p:sp>
        <p:nvSpPr>
          <p:cNvPr id="5" name="TextBox 4"/>
          <p:cNvSpPr txBox="1"/>
          <p:nvPr/>
        </p:nvSpPr>
        <p:spPr>
          <a:xfrm>
            <a:off x="407368" y="836712"/>
            <a:ext cx="9361040" cy="52322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just">
              <a:spcAft>
                <a:spcPts val="0"/>
              </a:spcAft>
            </a:pP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1.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Cơ</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sở</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hình</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thành</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nên</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chí</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đội</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(7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1522552" y="1512366"/>
            <a:ext cx="8749912" cy="461665"/>
          </a:xfrm>
          <a:prstGeom prst="rect">
            <a:avLst/>
          </a:prstGeom>
          <a:ln w="38100">
            <a:solidFill>
              <a:schemeClr val="accent1"/>
            </a:solidFill>
          </a:ln>
        </p:spPr>
        <p:txBody>
          <a:bodyPr wrap="square">
            <a:spAutoFit/>
          </a:bodyPr>
          <a:lstStyle/>
          <a:p>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Tình</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chí</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bắt</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nguồn</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sự</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tương</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về</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hoàn</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cảnh</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xuất</a:t>
            </a:r>
            <a:r>
              <a:rPr lang="en-US" sz="2400" b="1" i="1" u="sng"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u="sng"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thân</a:t>
            </a:r>
            <a:endParaRPr lang="en-US" sz="2400" dirty="0">
              <a:solidFill>
                <a:schemeClr val="bg1"/>
              </a:solidFill>
            </a:endParaRPr>
          </a:p>
        </p:txBody>
      </p:sp>
      <p:cxnSp>
        <p:nvCxnSpPr>
          <p:cNvPr id="7" name="Straight Connector 6"/>
          <p:cNvCxnSpPr/>
          <p:nvPr/>
        </p:nvCxnSpPr>
        <p:spPr>
          <a:xfrm>
            <a:off x="1343472" y="1772816"/>
            <a:ext cx="0" cy="3600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343472" y="2132856"/>
            <a:ext cx="2016224"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3336856" y="2142768"/>
            <a:ext cx="6096000" cy="707886"/>
          </a:xfrm>
          <a:prstGeom prst="rect">
            <a:avLst/>
          </a:prstGeom>
        </p:spPr>
        <p:txBody>
          <a:bodyPr>
            <a:spAutoFit/>
          </a:bodyPr>
          <a:lstStyle/>
          <a:p>
            <a:pPr>
              <a:spcAft>
                <a:spcPts val="0"/>
              </a:spcAft>
            </a:pPr>
            <a:r>
              <a:rPr lang="en-US" sz="2000" b="1" i="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b="1" i="1"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Quê</a:t>
            </a:r>
            <a:r>
              <a:rPr lang="en-US" sz="2000" b="1" i="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hương</a:t>
            </a:r>
            <a:r>
              <a:rPr lang="en-US" sz="20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anh</a:t>
            </a:r>
            <a:r>
              <a:rPr lang="en-US" sz="20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nước</a:t>
            </a:r>
            <a:r>
              <a:rPr lang="en-US" sz="20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mặn</a:t>
            </a:r>
            <a:r>
              <a:rPr lang="en-US" sz="20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20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chua</a:t>
            </a:r>
            <a:endParaRPr lang="en-US"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en-US" sz="2000" b="1" i="1"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tôi</a:t>
            </a:r>
            <a:r>
              <a:rPr lang="en-US" sz="2000" b="1" i="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nghèo</a:t>
            </a:r>
            <a:r>
              <a:rPr lang="en-US" sz="20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đất</a:t>
            </a:r>
            <a:r>
              <a:rPr lang="en-US" sz="20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cày</a:t>
            </a:r>
            <a:r>
              <a:rPr lang="en-US" sz="20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lên</a:t>
            </a:r>
            <a:r>
              <a:rPr lang="en-US" sz="20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sỏi</a:t>
            </a:r>
            <a:r>
              <a:rPr lang="en-US" sz="20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i="1"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đá</a:t>
            </a:r>
            <a:r>
              <a:rPr lang="en-US" sz="2000" b="1" i="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b="1"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20" name="Table 19"/>
          <p:cNvGraphicFramePr>
            <a:graphicFrameLocks noGrp="1"/>
          </p:cNvGraphicFramePr>
          <p:nvPr>
            <p:extLst>
              <p:ext uri="{D42A27DB-BD31-4B8C-83A1-F6EECF244321}">
                <p14:modId xmlns:p14="http://schemas.microsoft.com/office/powerpoint/2010/main" val="480812372"/>
              </p:ext>
            </p:extLst>
          </p:nvPr>
        </p:nvGraphicFramePr>
        <p:xfrm>
          <a:off x="191344" y="3044904"/>
          <a:ext cx="11641821" cy="4160520"/>
        </p:xfrm>
        <a:graphic>
          <a:graphicData uri="http://schemas.openxmlformats.org/drawingml/2006/table">
            <a:tbl>
              <a:tblPr firstRow="1" firstCol="1" lastRow="1" lastCol="1" bandRow="1" bandCol="1">
                <a:tableStyleId>{7DF18680-E054-41AD-8BC1-D1AEF772440D}</a:tableStyleId>
              </a:tblPr>
              <a:tblGrid>
                <a:gridCol w="3959463"/>
                <a:gridCol w="7682358"/>
              </a:tblGrid>
              <a:tr h="0">
                <a:tc>
                  <a:txBody>
                    <a:bodyPr/>
                    <a:lstStyle/>
                    <a:p>
                      <a:pPr algn="just">
                        <a:spcAft>
                          <a:spcPts val="0"/>
                        </a:spcAft>
                      </a:pPr>
                      <a:r>
                        <a:rPr lang="en-US" sz="2100" dirty="0">
                          <a:effectLst/>
                        </a:rPr>
                        <a:t>- Thủ </a:t>
                      </a:r>
                      <a:r>
                        <a:rPr lang="en-US" sz="2100" dirty="0" err="1">
                          <a:effectLst/>
                        </a:rPr>
                        <a:t>pháp</a:t>
                      </a:r>
                      <a:r>
                        <a:rPr lang="en-US" sz="2100" dirty="0">
                          <a:effectLst/>
                        </a:rPr>
                        <a:t> </a:t>
                      </a:r>
                      <a:r>
                        <a:rPr lang="en-US" sz="2100" dirty="0" err="1">
                          <a:effectLst/>
                        </a:rPr>
                        <a:t>đối</a:t>
                      </a:r>
                      <a:r>
                        <a:rPr lang="en-US" sz="2100" dirty="0">
                          <a:effectLst/>
                        </a:rPr>
                        <a:t> </a:t>
                      </a:r>
                      <a:r>
                        <a:rPr lang="en-US" sz="2100" dirty="0" err="1">
                          <a:effectLst/>
                        </a:rPr>
                        <a:t>được</a:t>
                      </a:r>
                      <a:r>
                        <a:rPr lang="en-US" sz="2100" dirty="0">
                          <a:effectLst/>
                        </a:rPr>
                        <a:t> </a:t>
                      </a:r>
                      <a:r>
                        <a:rPr lang="en-US" sz="2100" dirty="0" err="1">
                          <a:effectLst/>
                        </a:rPr>
                        <a:t>sư</a:t>
                      </a:r>
                      <a:r>
                        <a:rPr lang="en-US" sz="2100" dirty="0">
                          <a:effectLst/>
                        </a:rPr>
                        <a:t>̉ </a:t>
                      </a:r>
                      <a:r>
                        <a:rPr lang="en-US" sz="2100" dirty="0" err="1">
                          <a:effectLst/>
                        </a:rPr>
                        <a:t>dụng</a:t>
                      </a:r>
                      <a:r>
                        <a:rPr lang="en-US" sz="2100" dirty="0">
                          <a:effectLst/>
                        </a:rPr>
                        <a:t> </a:t>
                      </a:r>
                      <a:r>
                        <a:rPr lang="en-US" sz="2100" dirty="0" err="1">
                          <a:effectLst/>
                        </a:rPr>
                        <a:t>trong</a:t>
                      </a:r>
                      <a:r>
                        <a:rPr lang="en-US" sz="2100" dirty="0">
                          <a:effectLst/>
                        </a:rPr>
                        <a:t> 2 </a:t>
                      </a:r>
                      <a:r>
                        <a:rPr lang="en-US" sz="2100" dirty="0" err="1">
                          <a:effectLst/>
                        </a:rPr>
                        <a:t>câu</a:t>
                      </a:r>
                      <a:r>
                        <a:rPr lang="en-US" sz="2100" dirty="0">
                          <a:effectLst/>
                        </a:rPr>
                        <a:t> </a:t>
                      </a:r>
                      <a:r>
                        <a:rPr lang="en-US" sz="2100" dirty="0" err="1">
                          <a:effectLst/>
                        </a:rPr>
                        <a:t>thơ</a:t>
                      </a:r>
                      <a:r>
                        <a:rPr lang="en-US" sz="2100" dirty="0">
                          <a:effectLst/>
                        </a:rPr>
                        <a:t> </a:t>
                      </a:r>
                      <a:r>
                        <a:rPr lang="en-US" sz="2100" dirty="0" err="1">
                          <a:effectLst/>
                        </a:rPr>
                        <a:t>đầu</a:t>
                      </a:r>
                      <a:endParaRPr lang="en-US" sz="2100"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2100" dirty="0" err="1">
                          <a:effectLst/>
                        </a:rPr>
                        <a:t>gợi</a:t>
                      </a:r>
                      <a:r>
                        <a:rPr lang="en-US" sz="2100" dirty="0">
                          <a:effectLst/>
                        </a:rPr>
                        <a:t> </a:t>
                      </a:r>
                      <a:r>
                        <a:rPr lang="en-US" sz="2100" dirty="0" err="1">
                          <a:effectLst/>
                        </a:rPr>
                        <a:t>lên</a:t>
                      </a:r>
                      <a:r>
                        <a:rPr lang="en-US" sz="2100" dirty="0">
                          <a:effectLst/>
                        </a:rPr>
                        <a:t> </a:t>
                      </a:r>
                      <a:r>
                        <a:rPr lang="en-US" sz="2100" dirty="0" err="1">
                          <a:effectLst/>
                        </a:rPr>
                        <a:t>sư</a:t>
                      </a:r>
                      <a:r>
                        <a:rPr lang="en-US" sz="2100" dirty="0">
                          <a:effectLst/>
                        </a:rPr>
                        <a:t>̣ </a:t>
                      </a:r>
                      <a:r>
                        <a:rPr lang="en-US" sz="2100" dirty="0" err="1">
                          <a:effectLst/>
                        </a:rPr>
                        <a:t>tương</a:t>
                      </a:r>
                      <a:r>
                        <a:rPr lang="en-US" sz="2100" dirty="0">
                          <a:effectLst/>
                        </a:rPr>
                        <a:t> </a:t>
                      </a:r>
                      <a:r>
                        <a:rPr lang="en-US" sz="2100" dirty="0" err="1">
                          <a:effectLst/>
                        </a:rPr>
                        <a:t>đồng</a:t>
                      </a:r>
                      <a:r>
                        <a:rPr lang="en-US" sz="2100" dirty="0">
                          <a:effectLst/>
                        </a:rPr>
                        <a:t> </a:t>
                      </a:r>
                      <a:r>
                        <a:rPr lang="en-US" sz="2100" dirty="0" err="1">
                          <a:effectLst/>
                        </a:rPr>
                        <a:t>trong</a:t>
                      </a:r>
                      <a:r>
                        <a:rPr lang="en-US" sz="2100" dirty="0">
                          <a:effectLst/>
                        </a:rPr>
                        <a:t> </a:t>
                      </a:r>
                      <a:r>
                        <a:rPr lang="en-US" sz="2100" dirty="0" err="1">
                          <a:effectLst/>
                        </a:rPr>
                        <a:t>cảnh</a:t>
                      </a:r>
                      <a:r>
                        <a:rPr lang="en-US" sz="2100" dirty="0">
                          <a:effectLst/>
                        </a:rPr>
                        <a:t> </a:t>
                      </a:r>
                      <a:r>
                        <a:rPr lang="en-US" sz="2100" dirty="0" err="1">
                          <a:effectLst/>
                        </a:rPr>
                        <a:t>ngô</a:t>
                      </a:r>
                      <a:r>
                        <a:rPr lang="en-US" sz="2100" dirty="0">
                          <a:effectLst/>
                        </a:rPr>
                        <a:t>̣ </a:t>
                      </a:r>
                      <a:r>
                        <a:rPr lang="en-US" sz="2100" dirty="0" err="1">
                          <a:effectLst/>
                        </a:rPr>
                        <a:t>của</a:t>
                      </a:r>
                      <a:r>
                        <a:rPr lang="en-US" sz="2100" dirty="0">
                          <a:effectLst/>
                        </a:rPr>
                        <a:t> </a:t>
                      </a:r>
                      <a:r>
                        <a:rPr lang="en-US" sz="2100" dirty="0" err="1">
                          <a:effectLst/>
                        </a:rPr>
                        <a:t>người</a:t>
                      </a:r>
                      <a:r>
                        <a:rPr lang="en-US" sz="2100" dirty="0">
                          <a:effectLst/>
                        </a:rPr>
                        <a:t> </a:t>
                      </a:r>
                      <a:r>
                        <a:rPr lang="en-US" sz="2100" dirty="0" err="1">
                          <a:effectLst/>
                        </a:rPr>
                        <a:t>lính</a:t>
                      </a:r>
                      <a:r>
                        <a:rPr lang="en-US" sz="2100" dirty="0">
                          <a:effectLst/>
                        </a:rPr>
                        <a:t>.</a:t>
                      </a:r>
                    </a:p>
                    <a:p>
                      <a:pPr algn="just">
                        <a:spcAft>
                          <a:spcPts val="0"/>
                        </a:spcAft>
                      </a:pPr>
                      <a:r>
                        <a:rPr lang="en-US" sz="2100" dirty="0">
                          <a:effectLst/>
                        </a:rPr>
                        <a:t> </a:t>
                      </a:r>
                      <a:endParaRPr lang="en-US" sz="2100"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tc>
              </a:tr>
              <a:tr h="0">
                <a:tc>
                  <a:txBody>
                    <a:bodyPr/>
                    <a:lstStyle/>
                    <a:p>
                      <a:pPr algn="just">
                        <a:spcAft>
                          <a:spcPts val="0"/>
                        </a:spcAft>
                      </a:pPr>
                      <a:r>
                        <a:rPr lang="en-US" sz="2100" dirty="0">
                          <a:effectLst/>
                        </a:rPr>
                        <a:t>- </a:t>
                      </a:r>
                      <a:r>
                        <a:rPr lang="en-US" sz="2100" dirty="0" err="1">
                          <a:effectLst/>
                        </a:rPr>
                        <a:t>Lời</a:t>
                      </a:r>
                      <a:r>
                        <a:rPr lang="en-US" sz="2100" dirty="0">
                          <a:effectLst/>
                        </a:rPr>
                        <a:t> </a:t>
                      </a:r>
                      <a:r>
                        <a:rPr lang="en-US" sz="2100" dirty="0" err="1">
                          <a:effectLst/>
                        </a:rPr>
                        <a:t>thơ</a:t>
                      </a:r>
                      <a:r>
                        <a:rPr lang="en-US" sz="2100" dirty="0">
                          <a:effectLst/>
                        </a:rPr>
                        <a:t> </a:t>
                      </a:r>
                      <a:r>
                        <a:rPr lang="en-US" sz="2100" dirty="0" err="1">
                          <a:effectLst/>
                        </a:rPr>
                        <a:t>mộc</a:t>
                      </a:r>
                      <a:r>
                        <a:rPr lang="en-US" sz="2100" dirty="0">
                          <a:effectLst/>
                        </a:rPr>
                        <a:t> </a:t>
                      </a:r>
                      <a:r>
                        <a:rPr lang="en-US" sz="2100" dirty="0" err="1">
                          <a:effectLst/>
                        </a:rPr>
                        <a:t>mạc</a:t>
                      </a:r>
                      <a:r>
                        <a:rPr lang="en-US" sz="2100" dirty="0">
                          <a:effectLst/>
                        </a:rPr>
                        <a:t>, </a:t>
                      </a:r>
                      <a:r>
                        <a:rPr lang="en-US" sz="2100" dirty="0" err="1">
                          <a:effectLst/>
                        </a:rPr>
                        <a:t>giản</a:t>
                      </a:r>
                      <a:r>
                        <a:rPr lang="en-US" sz="2100" dirty="0">
                          <a:effectLst/>
                        </a:rPr>
                        <a:t> </a:t>
                      </a:r>
                      <a:r>
                        <a:rPr lang="en-US" sz="2100" dirty="0" err="1">
                          <a:effectLst/>
                        </a:rPr>
                        <a:t>dị</a:t>
                      </a:r>
                      <a:r>
                        <a:rPr lang="en-US" sz="2100" dirty="0">
                          <a:effectLst/>
                        </a:rPr>
                        <a:t>, </a:t>
                      </a:r>
                      <a:r>
                        <a:rPr lang="en-US" sz="2100" dirty="0" err="1">
                          <a:effectLst/>
                        </a:rPr>
                        <a:t>chân</a:t>
                      </a:r>
                      <a:r>
                        <a:rPr lang="en-US" sz="2100" dirty="0">
                          <a:effectLst/>
                        </a:rPr>
                        <a:t> </a:t>
                      </a:r>
                      <a:r>
                        <a:rPr lang="en-US" sz="2100" dirty="0" err="1">
                          <a:effectLst/>
                        </a:rPr>
                        <a:t>thành</a:t>
                      </a:r>
                      <a:r>
                        <a:rPr lang="en-US" sz="2100" dirty="0">
                          <a:effectLst/>
                        </a:rPr>
                        <a:t> </a:t>
                      </a:r>
                    </a:p>
                    <a:p>
                      <a:pPr algn="just">
                        <a:spcAft>
                          <a:spcPts val="0"/>
                        </a:spcAft>
                      </a:pPr>
                      <a:r>
                        <a:rPr lang="en-US" sz="2100" dirty="0">
                          <a:effectLst/>
                        </a:rPr>
                        <a:t> </a:t>
                      </a:r>
                      <a:endParaRPr lang="en-US" sz="2100"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2100" dirty="0" err="1">
                          <a:effectLst/>
                        </a:rPr>
                        <a:t>đã</a:t>
                      </a:r>
                      <a:r>
                        <a:rPr lang="en-US" sz="2100" dirty="0">
                          <a:effectLst/>
                        </a:rPr>
                        <a:t> </a:t>
                      </a:r>
                      <a:r>
                        <a:rPr lang="en-US" sz="2100" dirty="0" err="1">
                          <a:effectLst/>
                        </a:rPr>
                        <a:t>cho</a:t>
                      </a:r>
                      <a:r>
                        <a:rPr lang="en-US" sz="2100" dirty="0">
                          <a:effectLst/>
                        </a:rPr>
                        <a:t> </a:t>
                      </a:r>
                      <a:r>
                        <a:rPr lang="en-US" sz="2100" dirty="0" err="1">
                          <a:effectLst/>
                        </a:rPr>
                        <a:t>thấy</a:t>
                      </a:r>
                      <a:r>
                        <a:rPr lang="en-US" sz="2100" dirty="0">
                          <a:effectLst/>
                        </a:rPr>
                        <a:t> </a:t>
                      </a:r>
                      <a:r>
                        <a:rPr lang="en-US" sz="2100" dirty="0" err="1">
                          <a:effectLst/>
                        </a:rPr>
                        <a:t>những</a:t>
                      </a:r>
                      <a:r>
                        <a:rPr lang="en-US" sz="2100" dirty="0">
                          <a:effectLst/>
                        </a:rPr>
                        <a:t> </a:t>
                      </a:r>
                      <a:r>
                        <a:rPr lang="en-US" sz="2100" dirty="0" err="1">
                          <a:effectLst/>
                        </a:rPr>
                        <a:t>người</a:t>
                      </a:r>
                      <a:r>
                        <a:rPr lang="en-US" sz="2100" dirty="0">
                          <a:effectLst/>
                        </a:rPr>
                        <a:t> </a:t>
                      </a:r>
                      <a:r>
                        <a:rPr lang="en-US" sz="2100" dirty="0" err="1">
                          <a:effectLst/>
                        </a:rPr>
                        <a:t>lính</a:t>
                      </a:r>
                      <a:r>
                        <a:rPr lang="en-US" sz="2100" dirty="0">
                          <a:effectLst/>
                        </a:rPr>
                        <a:t>, </a:t>
                      </a:r>
                      <a:r>
                        <a:rPr lang="en-US" sz="2100" dirty="0" err="1">
                          <a:effectLst/>
                        </a:rPr>
                        <a:t>họ</a:t>
                      </a:r>
                      <a:r>
                        <a:rPr lang="en-US" sz="2100" dirty="0">
                          <a:effectLst/>
                        </a:rPr>
                        <a:t> </a:t>
                      </a:r>
                      <a:r>
                        <a:rPr lang="en-US" sz="2100" dirty="0" err="1">
                          <a:effectLst/>
                        </a:rPr>
                        <a:t>đều</a:t>
                      </a:r>
                      <a:r>
                        <a:rPr lang="en-US" sz="2100" dirty="0">
                          <a:effectLst/>
                        </a:rPr>
                        <a:t> </a:t>
                      </a:r>
                      <a:r>
                        <a:rPr lang="en-US" sz="2100" dirty="0" err="1">
                          <a:effectLst/>
                        </a:rPr>
                        <a:t>xuất</a:t>
                      </a:r>
                      <a:r>
                        <a:rPr lang="en-US" sz="2100" dirty="0">
                          <a:effectLst/>
                        </a:rPr>
                        <a:t> </a:t>
                      </a:r>
                      <a:r>
                        <a:rPr lang="en-US" sz="2100" dirty="0" err="1">
                          <a:effectLst/>
                        </a:rPr>
                        <a:t>thân</a:t>
                      </a:r>
                      <a:r>
                        <a:rPr lang="en-US" sz="2100" dirty="0">
                          <a:effectLst/>
                        </a:rPr>
                        <a:t> </a:t>
                      </a:r>
                      <a:r>
                        <a:rPr lang="en-US" sz="2100" dirty="0" err="1">
                          <a:effectLst/>
                        </a:rPr>
                        <a:t>từ</a:t>
                      </a:r>
                      <a:r>
                        <a:rPr lang="en-US" sz="2100" dirty="0">
                          <a:effectLst/>
                        </a:rPr>
                        <a:t> </a:t>
                      </a:r>
                      <a:r>
                        <a:rPr lang="en-US" sz="2100" dirty="0" err="1">
                          <a:effectLst/>
                        </a:rPr>
                        <a:t>những</a:t>
                      </a:r>
                      <a:r>
                        <a:rPr lang="en-US" sz="2100" dirty="0">
                          <a:effectLst/>
                        </a:rPr>
                        <a:t> </a:t>
                      </a:r>
                      <a:r>
                        <a:rPr lang="en-US" sz="2100" dirty="0" err="1">
                          <a:effectLst/>
                        </a:rPr>
                        <a:t>người</a:t>
                      </a:r>
                      <a:r>
                        <a:rPr lang="en-US" sz="2100" dirty="0">
                          <a:effectLst/>
                        </a:rPr>
                        <a:t> </a:t>
                      </a:r>
                      <a:r>
                        <a:rPr lang="en-US" sz="2100" dirty="0" err="1">
                          <a:effectLst/>
                        </a:rPr>
                        <a:t>nông</a:t>
                      </a:r>
                      <a:r>
                        <a:rPr lang="en-US" sz="2100" dirty="0">
                          <a:effectLst/>
                        </a:rPr>
                        <a:t> </a:t>
                      </a:r>
                      <a:r>
                        <a:rPr lang="en-US" sz="2100" dirty="0" err="1">
                          <a:effectLst/>
                        </a:rPr>
                        <a:t>dân</a:t>
                      </a:r>
                      <a:r>
                        <a:rPr lang="en-US" sz="2100" dirty="0">
                          <a:effectLst/>
                        </a:rPr>
                        <a:t> </a:t>
                      </a:r>
                      <a:r>
                        <a:rPr lang="en-US" sz="2100" dirty="0" err="1">
                          <a:effectLst/>
                        </a:rPr>
                        <a:t>chân</a:t>
                      </a:r>
                      <a:r>
                        <a:rPr lang="en-US" sz="2100" dirty="0">
                          <a:effectLst/>
                        </a:rPr>
                        <a:t> </a:t>
                      </a:r>
                      <a:r>
                        <a:rPr lang="en-US" sz="2100" dirty="0" err="1">
                          <a:effectLst/>
                        </a:rPr>
                        <a:t>lấm</a:t>
                      </a:r>
                      <a:r>
                        <a:rPr lang="en-US" sz="2100" dirty="0">
                          <a:effectLst/>
                        </a:rPr>
                        <a:t> </a:t>
                      </a:r>
                      <a:r>
                        <a:rPr lang="en-US" sz="2100" dirty="0" err="1">
                          <a:effectLst/>
                        </a:rPr>
                        <a:t>tay</a:t>
                      </a:r>
                      <a:r>
                        <a:rPr lang="en-US" sz="2100" dirty="0">
                          <a:effectLst/>
                        </a:rPr>
                        <a:t> </a:t>
                      </a:r>
                      <a:r>
                        <a:rPr lang="en-US" sz="2100" dirty="0" err="1">
                          <a:effectLst/>
                        </a:rPr>
                        <a:t>bùn</a:t>
                      </a:r>
                      <a:r>
                        <a:rPr lang="en-US" sz="2100" dirty="0">
                          <a:effectLst/>
                        </a:rPr>
                        <a:t>, </a:t>
                      </a:r>
                      <a:r>
                        <a:rPr lang="en-US" sz="2100" dirty="0" err="1">
                          <a:effectLst/>
                        </a:rPr>
                        <a:t>vất</a:t>
                      </a:r>
                      <a:r>
                        <a:rPr lang="en-US" sz="2100" dirty="0">
                          <a:effectLst/>
                        </a:rPr>
                        <a:t> </a:t>
                      </a:r>
                      <a:r>
                        <a:rPr lang="en-US" sz="2100" dirty="0" err="1">
                          <a:effectLst/>
                        </a:rPr>
                        <a:t>vả</a:t>
                      </a:r>
                      <a:r>
                        <a:rPr lang="en-US" sz="2100" dirty="0">
                          <a:effectLst/>
                        </a:rPr>
                        <a:t> </a:t>
                      </a:r>
                      <a:r>
                        <a:rPr lang="en-US" sz="2100" dirty="0" err="1">
                          <a:effectLst/>
                        </a:rPr>
                        <a:t>và</a:t>
                      </a:r>
                      <a:r>
                        <a:rPr lang="en-US" sz="2100" dirty="0">
                          <a:effectLst/>
                        </a:rPr>
                        <a:t> </a:t>
                      </a:r>
                      <a:r>
                        <a:rPr lang="en-US" sz="2100" dirty="0" err="1">
                          <a:effectLst/>
                        </a:rPr>
                        <a:t>nghèo</a:t>
                      </a:r>
                      <a:r>
                        <a:rPr lang="en-US" sz="2100" dirty="0">
                          <a:effectLst/>
                        </a:rPr>
                        <a:t> </a:t>
                      </a:r>
                      <a:r>
                        <a:rPr lang="en-US" sz="2100" dirty="0" err="1">
                          <a:effectLst/>
                        </a:rPr>
                        <a:t>khó</a:t>
                      </a:r>
                      <a:r>
                        <a:rPr lang="en-US" sz="2100" dirty="0">
                          <a:effectLst/>
                        </a:rPr>
                        <a:t>. </a:t>
                      </a:r>
                      <a:r>
                        <a:rPr lang="en-US" sz="2100" dirty="0" err="1">
                          <a:effectLst/>
                        </a:rPr>
                        <a:t>Chính</a:t>
                      </a:r>
                      <a:r>
                        <a:rPr lang="en-US" sz="2100" dirty="0">
                          <a:effectLst/>
                        </a:rPr>
                        <a:t> </a:t>
                      </a:r>
                      <a:r>
                        <a:rPr lang="en-US" sz="2100" dirty="0" err="1">
                          <a:effectLst/>
                        </a:rPr>
                        <a:t>vì</a:t>
                      </a:r>
                      <a:r>
                        <a:rPr lang="en-US" sz="2100" dirty="0">
                          <a:effectLst/>
                        </a:rPr>
                        <a:t> </a:t>
                      </a:r>
                      <a:r>
                        <a:rPr lang="en-US" sz="2100" dirty="0" err="1">
                          <a:effectLst/>
                        </a:rPr>
                        <a:t>thế</a:t>
                      </a:r>
                      <a:r>
                        <a:rPr lang="en-US" sz="2100" dirty="0">
                          <a:effectLst/>
                        </a:rPr>
                        <a:t> </a:t>
                      </a:r>
                      <a:r>
                        <a:rPr lang="en-US" sz="2100" dirty="0" err="1">
                          <a:effectLst/>
                        </a:rPr>
                        <a:t>mà</a:t>
                      </a:r>
                      <a:r>
                        <a:rPr lang="en-US" sz="2100" dirty="0">
                          <a:effectLst/>
                        </a:rPr>
                        <a:t> </a:t>
                      </a:r>
                      <a:r>
                        <a:rPr lang="en-US" sz="2100" dirty="0" err="1">
                          <a:effectLst/>
                        </a:rPr>
                        <a:t>mối</a:t>
                      </a:r>
                      <a:r>
                        <a:rPr lang="en-US" sz="2100" dirty="0">
                          <a:effectLst/>
                        </a:rPr>
                        <a:t> </a:t>
                      </a:r>
                      <a:r>
                        <a:rPr lang="en-US" sz="2100" dirty="0" err="1">
                          <a:effectLst/>
                        </a:rPr>
                        <a:t>quan</a:t>
                      </a:r>
                      <a:r>
                        <a:rPr lang="en-US" sz="2100" dirty="0">
                          <a:effectLst/>
                        </a:rPr>
                        <a:t> </a:t>
                      </a:r>
                      <a:r>
                        <a:rPr lang="en-US" sz="2100" dirty="0" err="1">
                          <a:effectLst/>
                        </a:rPr>
                        <a:t>tâm</a:t>
                      </a:r>
                      <a:r>
                        <a:rPr lang="en-US" sz="2100" dirty="0">
                          <a:effectLst/>
                        </a:rPr>
                        <a:t> </a:t>
                      </a:r>
                      <a:r>
                        <a:rPr lang="en-US" sz="2100" dirty="0" err="1">
                          <a:effectLst/>
                        </a:rPr>
                        <a:t>hàng</a:t>
                      </a:r>
                      <a:r>
                        <a:rPr lang="en-US" sz="2100" dirty="0">
                          <a:effectLst/>
                        </a:rPr>
                        <a:t> </a:t>
                      </a:r>
                      <a:r>
                        <a:rPr lang="en-US" sz="2100" dirty="0" err="1">
                          <a:effectLst/>
                        </a:rPr>
                        <a:t>đầu</a:t>
                      </a:r>
                      <a:r>
                        <a:rPr lang="en-US" sz="2100" dirty="0">
                          <a:effectLst/>
                        </a:rPr>
                        <a:t> </a:t>
                      </a:r>
                      <a:r>
                        <a:rPr lang="en-US" sz="2100" dirty="0" err="1">
                          <a:effectLst/>
                        </a:rPr>
                        <a:t>của</a:t>
                      </a:r>
                      <a:r>
                        <a:rPr lang="en-US" sz="2100" dirty="0">
                          <a:effectLst/>
                        </a:rPr>
                        <a:t> </a:t>
                      </a:r>
                      <a:r>
                        <a:rPr lang="en-US" sz="2100" dirty="0" err="1">
                          <a:effectLst/>
                        </a:rPr>
                        <a:t>họ</a:t>
                      </a:r>
                      <a:r>
                        <a:rPr lang="en-US" sz="2100" dirty="0">
                          <a:effectLst/>
                        </a:rPr>
                        <a:t> </a:t>
                      </a:r>
                      <a:r>
                        <a:rPr lang="en-US" sz="2100" dirty="0" err="1">
                          <a:effectLst/>
                        </a:rPr>
                        <a:t>chính</a:t>
                      </a:r>
                      <a:r>
                        <a:rPr lang="en-US" sz="2100" dirty="0">
                          <a:effectLst/>
                        </a:rPr>
                        <a:t> </a:t>
                      </a:r>
                      <a:r>
                        <a:rPr lang="en-US" sz="2100" dirty="0" err="1">
                          <a:effectLst/>
                        </a:rPr>
                        <a:t>là</a:t>
                      </a:r>
                      <a:r>
                        <a:rPr lang="en-US" sz="2100" dirty="0">
                          <a:effectLst/>
                        </a:rPr>
                        <a:t> </a:t>
                      </a:r>
                      <a:r>
                        <a:rPr lang="en-US" sz="2100" dirty="0" err="1">
                          <a:effectLst/>
                        </a:rPr>
                        <a:t>về</a:t>
                      </a:r>
                      <a:r>
                        <a:rPr lang="en-US" sz="2100" dirty="0">
                          <a:effectLst/>
                        </a:rPr>
                        <a:t> </a:t>
                      </a:r>
                      <a:r>
                        <a:rPr lang="en-US" sz="2100" dirty="0" err="1">
                          <a:effectLst/>
                        </a:rPr>
                        <a:t>đất</a:t>
                      </a:r>
                      <a:r>
                        <a:rPr lang="en-US" sz="2100" dirty="0">
                          <a:effectLst/>
                        </a:rPr>
                        <a:t> </a:t>
                      </a:r>
                      <a:r>
                        <a:rPr lang="en-US" sz="2100" dirty="0" err="1">
                          <a:effectLst/>
                        </a:rPr>
                        <a:t>đai</a:t>
                      </a:r>
                      <a:r>
                        <a:rPr lang="en-US" sz="2100" dirty="0">
                          <a:effectLst/>
                        </a:rPr>
                        <a:t> </a:t>
                      </a:r>
                      <a:r>
                        <a:rPr lang="en-US" sz="2100" dirty="0" err="1">
                          <a:effectLst/>
                        </a:rPr>
                        <a:t>khi</a:t>
                      </a:r>
                      <a:r>
                        <a:rPr lang="en-US" sz="2100" dirty="0">
                          <a:effectLst/>
                        </a:rPr>
                        <a:t> </a:t>
                      </a:r>
                      <a:r>
                        <a:rPr lang="en-US" sz="2100" dirty="0" err="1">
                          <a:effectLst/>
                        </a:rPr>
                        <a:t>họ</a:t>
                      </a:r>
                      <a:r>
                        <a:rPr lang="en-US" sz="2100" dirty="0">
                          <a:effectLst/>
                        </a:rPr>
                        <a:t> </a:t>
                      </a:r>
                      <a:r>
                        <a:rPr lang="en-US" sz="2100" dirty="0" err="1">
                          <a:effectLst/>
                        </a:rPr>
                        <a:t>giới</a:t>
                      </a:r>
                      <a:r>
                        <a:rPr lang="en-US" sz="2100" dirty="0">
                          <a:effectLst/>
                        </a:rPr>
                        <a:t> </a:t>
                      </a:r>
                      <a:r>
                        <a:rPr lang="en-US" sz="2100" dirty="0" err="1">
                          <a:effectLst/>
                        </a:rPr>
                        <a:t>thiệu</a:t>
                      </a:r>
                      <a:r>
                        <a:rPr lang="en-US" sz="2100" dirty="0">
                          <a:effectLst/>
                        </a:rPr>
                        <a:t> </a:t>
                      </a:r>
                      <a:r>
                        <a:rPr lang="en-US" sz="2100" dirty="0" err="1">
                          <a:effectLst/>
                        </a:rPr>
                        <a:t>về</a:t>
                      </a:r>
                      <a:r>
                        <a:rPr lang="en-US" sz="2100" dirty="0">
                          <a:effectLst/>
                        </a:rPr>
                        <a:t> </a:t>
                      </a:r>
                      <a:r>
                        <a:rPr lang="en-US" sz="2100" dirty="0" err="1">
                          <a:effectLst/>
                        </a:rPr>
                        <a:t>mình</a:t>
                      </a:r>
                      <a:r>
                        <a:rPr lang="en-US" sz="2100" dirty="0">
                          <a:effectLst/>
                        </a:rPr>
                        <a:t>.</a:t>
                      </a:r>
                      <a:endParaRPr lang="en-US" sz="2100"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tc>
              </a:tr>
              <a:tr h="0">
                <a:tc>
                  <a:txBody>
                    <a:bodyPr/>
                    <a:lstStyle/>
                    <a:p>
                      <a:pPr algn="just">
                        <a:spcAft>
                          <a:spcPts val="0"/>
                        </a:spcAft>
                      </a:pPr>
                      <a:r>
                        <a:rPr lang="en-US" sz="2100" dirty="0">
                          <a:effectLst/>
                        </a:rPr>
                        <a:t>+ </a:t>
                      </a:r>
                      <a:r>
                        <a:rPr lang="en-US" sz="2100" dirty="0" err="1">
                          <a:effectLst/>
                        </a:rPr>
                        <a:t>Thành</a:t>
                      </a:r>
                      <a:r>
                        <a:rPr lang="en-US" sz="2100" dirty="0">
                          <a:effectLst/>
                        </a:rPr>
                        <a:t> </a:t>
                      </a:r>
                      <a:r>
                        <a:rPr lang="en-US" sz="2100" dirty="0" err="1">
                          <a:effectLst/>
                        </a:rPr>
                        <a:t>ngữ</a:t>
                      </a:r>
                      <a:r>
                        <a:rPr lang="en-US" sz="2100" dirty="0">
                          <a:effectLst/>
                        </a:rPr>
                        <a:t> "</a:t>
                      </a:r>
                      <a:r>
                        <a:rPr lang="en-US" sz="2100" dirty="0" err="1">
                          <a:effectLst/>
                        </a:rPr>
                        <a:t>nước</a:t>
                      </a:r>
                      <a:r>
                        <a:rPr lang="en-US" sz="2100" dirty="0">
                          <a:effectLst/>
                        </a:rPr>
                        <a:t> </a:t>
                      </a:r>
                      <a:r>
                        <a:rPr lang="en-US" sz="2100" dirty="0" err="1">
                          <a:effectLst/>
                        </a:rPr>
                        <a:t>mặn</a:t>
                      </a:r>
                      <a:r>
                        <a:rPr lang="en-US" sz="2100" dirty="0">
                          <a:effectLst/>
                        </a:rPr>
                        <a:t> </a:t>
                      </a:r>
                      <a:r>
                        <a:rPr lang="en-US" sz="2100" dirty="0" err="1">
                          <a:effectLst/>
                        </a:rPr>
                        <a:t>đồng</a:t>
                      </a:r>
                      <a:r>
                        <a:rPr lang="en-US" sz="2100" dirty="0">
                          <a:effectLst/>
                        </a:rPr>
                        <a:t> </a:t>
                      </a:r>
                      <a:r>
                        <a:rPr lang="en-US" sz="2100" dirty="0" err="1">
                          <a:effectLst/>
                        </a:rPr>
                        <a:t>chua</a:t>
                      </a:r>
                      <a:r>
                        <a:rPr lang="en-US" sz="2100" dirty="0">
                          <a:effectLst/>
                        </a:rPr>
                        <a:t>": </a:t>
                      </a:r>
                    </a:p>
                    <a:p>
                      <a:pPr algn="just">
                        <a:spcAft>
                          <a:spcPts val="0"/>
                        </a:spcAft>
                      </a:pPr>
                      <a:r>
                        <a:rPr lang="en-US" sz="2100" dirty="0">
                          <a:effectLst/>
                        </a:rPr>
                        <a:t> </a:t>
                      </a:r>
                      <a:endParaRPr lang="en-US" sz="2100"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2100" dirty="0" err="1">
                          <a:effectLst/>
                        </a:rPr>
                        <a:t>gợi</a:t>
                      </a:r>
                      <a:r>
                        <a:rPr lang="en-US" sz="2100" dirty="0">
                          <a:effectLst/>
                        </a:rPr>
                        <a:t> </a:t>
                      </a:r>
                      <a:r>
                        <a:rPr lang="en-US" sz="2100" dirty="0" err="1">
                          <a:effectLst/>
                        </a:rPr>
                        <a:t>lên</a:t>
                      </a:r>
                      <a:r>
                        <a:rPr lang="en-US" sz="2100" dirty="0">
                          <a:effectLst/>
                        </a:rPr>
                        <a:t> </a:t>
                      </a:r>
                      <a:r>
                        <a:rPr lang="en-US" sz="2100" dirty="0" err="1">
                          <a:effectLst/>
                        </a:rPr>
                        <a:t>một</a:t>
                      </a:r>
                      <a:r>
                        <a:rPr lang="en-US" sz="2100" dirty="0">
                          <a:effectLst/>
                        </a:rPr>
                        <a:t> </a:t>
                      </a:r>
                      <a:r>
                        <a:rPr lang="en-US" sz="2100" dirty="0" err="1">
                          <a:effectLst/>
                        </a:rPr>
                        <a:t>miền</a:t>
                      </a:r>
                      <a:r>
                        <a:rPr lang="en-US" sz="2100" dirty="0">
                          <a:effectLst/>
                        </a:rPr>
                        <a:t> </a:t>
                      </a:r>
                      <a:r>
                        <a:rPr lang="en-US" sz="2100" dirty="0" err="1">
                          <a:effectLst/>
                        </a:rPr>
                        <a:t>đất</a:t>
                      </a:r>
                      <a:r>
                        <a:rPr lang="en-US" sz="2100" dirty="0">
                          <a:effectLst/>
                        </a:rPr>
                        <a:t> </a:t>
                      </a:r>
                      <a:r>
                        <a:rPr lang="en-US" sz="2100" dirty="0" err="1">
                          <a:effectLst/>
                        </a:rPr>
                        <a:t>nắng</a:t>
                      </a:r>
                      <a:r>
                        <a:rPr lang="en-US" sz="2100" dirty="0">
                          <a:effectLst/>
                        </a:rPr>
                        <a:t> </a:t>
                      </a:r>
                      <a:r>
                        <a:rPr lang="en-US" sz="2100" dirty="0" err="1">
                          <a:effectLst/>
                        </a:rPr>
                        <a:t>gió</a:t>
                      </a:r>
                      <a:r>
                        <a:rPr lang="en-US" sz="2100" dirty="0">
                          <a:effectLst/>
                        </a:rPr>
                        <a:t> </a:t>
                      </a:r>
                      <a:r>
                        <a:rPr lang="en-US" sz="2100" dirty="0" err="1">
                          <a:effectLst/>
                        </a:rPr>
                        <a:t>ven</a:t>
                      </a:r>
                      <a:r>
                        <a:rPr lang="en-US" sz="2100" dirty="0">
                          <a:effectLst/>
                        </a:rPr>
                        <a:t> </a:t>
                      </a:r>
                      <a:r>
                        <a:rPr lang="en-US" sz="2100" dirty="0" err="1">
                          <a:effectLst/>
                        </a:rPr>
                        <a:t>biển</a:t>
                      </a:r>
                      <a:r>
                        <a:rPr lang="en-US" sz="2100" dirty="0">
                          <a:effectLst/>
                        </a:rPr>
                        <a:t>, </a:t>
                      </a:r>
                      <a:r>
                        <a:rPr lang="en-US" sz="2100" dirty="0" err="1">
                          <a:effectLst/>
                        </a:rPr>
                        <a:t>đất</a:t>
                      </a:r>
                      <a:r>
                        <a:rPr lang="en-US" sz="2100" dirty="0">
                          <a:effectLst/>
                        </a:rPr>
                        <a:t> </a:t>
                      </a:r>
                      <a:r>
                        <a:rPr lang="en-US" sz="2100" dirty="0" err="1">
                          <a:effectLst/>
                        </a:rPr>
                        <a:t>đai</a:t>
                      </a:r>
                      <a:r>
                        <a:rPr lang="en-US" sz="2100" dirty="0">
                          <a:effectLst/>
                        </a:rPr>
                        <a:t> </a:t>
                      </a:r>
                      <a:r>
                        <a:rPr lang="en-US" sz="2100" dirty="0" err="1">
                          <a:effectLst/>
                        </a:rPr>
                        <a:t>bị</a:t>
                      </a:r>
                      <a:r>
                        <a:rPr lang="en-US" sz="2100" dirty="0">
                          <a:effectLst/>
                        </a:rPr>
                        <a:t> </a:t>
                      </a:r>
                      <a:r>
                        <a:rPr lang="en-US" sz="2100" dirty="0" err="1">
                          <a:effectLst/>
                        </a:rPr>
                        <a:t>nhiễm</a:t>
                      </a:r>
                      <a:r>
                        <a:rPr lang="en-US" sz="2100" dirty="0">
                          <a:effectLst/>
                        </a:rPr>
                        <a:t> </a:t>
                      </a:r>
                      <a:r>
                        <a:rPr lang="en-US" sz="2100" dirty="0" err="1">
                          <a:effectLst/>
                        </a:rPr>
                        <a:t>phèn</a:t>
                      </a:r>
                      <a:r>
                        <a:rPr lang="en-US" sz="2100" dirty="0">
                          <a:effectLst/>
                        </a:rPr>
                        <a:t>, </a:t>
                      </a:r>
                      <a:r>
                        <a:rPr lang="en-US" sz="2100" dirty="0" err="1">
                          <a:effectLst/>
                        </a:rPr>
                        <a:t>nhiễm</a:t>
                      </a:r>
                      <a:r>
                        <a:rPr lang="en-US" sz="2100" dirty="0">
                          <a:effectLst/>
                        </a:rPr>
                        <a:t> </a:t>
                      </a:r>
                      <a:r>
                        <a:rPr lang="en-US" sz="2100" dirty="0" err="1">
                          <a:effectLst/>
                        </a:rPr>
                        <a:t>mặn</a:t>
                      </a:r>
                      <a:r>
                        <a:rPr lang="en-US" sz="2100" dirty="0">
                          <a:effectLst/>
                        </a:rPr>
                        <a:t>, </a:t>
                      </a:r>
                      <a:r>
                        <a:rPr lang="en-US" sz="2100" dirty="0" err="1">
                          <a:effectLst/>
                        </a:rPr>
                        <a:t>rất</a:t>
                      </a:r>
                      <a:r>
                        <a:rPr lang="en-US" sz="2100" dirty="0">
                          <a:effectLst/>
                        </a:rPr>
                        <a:t> </a:t>
                      </a:r>
                      <a:r>
                        <a:rPr lang="en-US" sz="2100" dirty="0" err="1">
                          <a:effectLst/>
                        </a:rPr>
                        <a:t>khó</a:t>
                      </a:r>
                      <a:r>
                        <a:rPr lang="en-US" sz="2100" dirty="0">
                          <a:effectLst/>
                        </a:rPr>
                        <a:t> </a:t>
                      </a:r>
                      <a:r>
                        <a:rPr lang="en-US" sz="2100" dirty="0" err="1">
                          <a:effectLst/>
                        </a:rPr>
                        <a:t>trồng</a:t>
                      </a:r>
                      <a:r>
                        <a:rPr lang="en-US" sz="2100" dirty="0">
                          <a:effectLst/>
                        </a:rPr>
                        <a:t> </a:t>
                      </a:r>
                      <a:r>
                        <a:rPr lang="en-US" sz="2100" dirty="0" err="1">
                          <a:effectLst/>
                        </a:rPr>
                        <a:t>trọt</a:t>
                      </a:r>
                      <a:r>
                        <a:rPr lang="en-US" sz="2100" dirty="0">
                          <a:effectLst/>
                        </a:rPr>
                        <a:t>. </a:t>
                      </a:r>
                      <a:r>
                        <a:rPr lang="en-US" sz="2100" dirty="0" err="1">
                          <a:effectLst/>
                        </a:rPr>
                        <a:t>Cái</a:t>
                      </a:r>
                      <a:r>
                        <a:rPr lang="en-US" sz="2100" dirty="0">
                          <a:effectLst/>
                        </a:rPr>
                        <a:t> </a:t>
                      </a:r>
                      <a:r>
                        <a:rPr lang="en-US" sz="2100" dirty="0" err="1">
                          <a:effectLst/>
                        </a:rPr>
                        <a:t>đói</a:t>
                      </a:r>
                      <a:r>
                        <a:rPr lang="en-US" sz="2100" dirty="0">
                          <a:effectLst/>
                        </a:rPr>
                        <a:t>, </a:t>
                      </a:r>
                      <a:r>
                        <a:rPr lang="en-US" sz="2100" dirty="0" err="1">
                          <a:effectLst/>
                        </a:rPr>
                        <a:t>cái</a:t>
                      </a:r>
                      <a:r>
                        <a:rPr lang="en-US" sz="2100" dirty="0">
                          <a:effectLst/>
                        </a:rPr>
                        <a:t> </a:t>
                      </a:r>
                      <a:r>
                        <a:rPr lang="en-US" sz="2100" dirty="0" err="1">
                          <a:effectLst/>
                        </a:rPr>
                        <a:t>nghèo</a:t>
                      </a:r>
                      <a:r>
                        <a:rPr lang="en-US" sz="2100" dirty="0">
                          <a:effectLst/>
                        </a:rPr>
                        <a:t> </a:t>
                      </a:r>
                      <a:r>
                        <a:rPr lang="en-US" sz="2100" dirty="0" err="1">
                          <a:effectLst/>
                        </a:rPr>
                        <a:t>như</a:t>
                      </a:r>
                      <a:r>
                        <a:rPr lang="en-US" sz="2100" dirty="0">
                          <a:effectLst/>
                        </a:rPr>
                        <a:t> </a:t>
                      </a:r>
                      <a:r>
                        <a:rPr lang="en-US" sz="2100" dirty="0" err="1">
                          <a:effectLst/>
                        </a:rPr>
                        <a:t>manh</a:t>
                      </a:r>
                      <a:r>
                        <a:rPr lang="en-US" sz="2100" dirty="0">
                          <a:effectLst/>
                        </a:rPr>
                        <a:t> </a:t>
                      </a:r>
                      <a:r>
                        <a:rPr lang="en-US" sz="2100" dirty="0" err="1">
                          <a:effectLst/>
                        </a:rPr>
                        <a:t>nha</a:t>
                      </a:r>
                      <a:r>
                        <a:rPr lang="en-US" sz="2100" dirty="0">
                          <a:effectLst/>
                        </a:rPr>
                        <a:t> </a:t>
                      </a:r>
                      <a:r>
                        <a:rPr lang="en-US" sz="2100" dirty="0" err="1">
                          <a:effectLst/>
                        </a:rPr>
                        <a:t>tư</a:t>
                      </a:r>
                      <a:r>
                        <a:rPr lang="en-US" sz="2100" dirty="0">
                          <a:effectLst/>
                        </a:rPr>
                        <a:t>̀ </a:t>
                      </a:r>
                      <a:r>
                        <a:rPr lang="en-US" sz="2100" dirty="0" err="1">
                          <a:effectLst/>
                        </a:rPr>
                        <a:t>trong</a:t>
                      </a:r>
                      <a:r>
                        <a:rPr lang="en-US" sz="2100" dirty="0">
                          <a:effectLst/>
                        </a:rPr>
                        <a:t> </a:t>
                      </a:r>
                      <a:r>
                        <a:rPr lang="en-US" sz="2100" dirty="0" err="1">
                          <a:effectLst/>
                        </a:rPr>
                        <a:t>làn</a:t>
                      </a:r>
                      <a:r>
                        <a:rPr lang="en-US" sz="2100" dirty="0">
                          <a:effectLst/>
                        </a:rPr>
                        <a:t> </a:t>
                      </a:r>
                      <a:r>
                        <a:rPr lang="en-US" sz="2100" dirty="0" err="1">
                          <a:effectLst/>
                        </a:rPr>
                        <a:t>nước</a:t>
                      </a:r>
                      <a:r>
                        <a:rPr lang="en-US" sz="2100" dirty="0">
                          <a:effectLst/>
                        </a:rPr>
                        <a:t>.</a:t>
                      </a:r>
                      <a:endParaRPr lang="en-US" sz="2100"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tc>
              </a:tr>
              <a:tr h="0">
                <a:tc>
                  <a:txBody>
                    <a:bodyPr/>
                    <a:lstStyle/>
                    <a:p>
                      <a:pPr algn="just">
                        <a:spcAft>
                          <a:spcPts val="0"/>
                        </a:spcAft>
                      </a:pPr>
                      <a:r>
                        <a:rPr lang="en-US" sz="2100" dirty="0">
                          <a:effectLst/>
                        </a:rPr>
                        <a:t>+ </a:t>
                      </a:r>
                      <a:r>
                        <a:rPr lang="en-US" sz="2100" dirty="0" err="1">
                          <a:effectLst/>
                        </a:rPr>
                        <a:t>Còn</a:t>
                      </a:r>
                      <a:r>
                        <a:rPr lang="en-US" sz="2100" dirty="0">
                          <a:effectLst/>
                        </a:rPr>
                        <a:t> </a:t>
                      </a:r>
                      <a:r>
                        <a:rPr lang="en-US" sz="2100" dirty="0" err="1">
                          <a:effectLst/>
                        </a:rPr>
                        <a:t>cụm</a:t>
                      </a:r>
                      <a:r>
                        <a:rPr lang="en-US" sz="2100" dirty="0">
                          <a:effectLst/>
                        </a:rPr>
                        <a:t> </a:t>
                      </a:r>
                      <a:r>
                        <a:rPr lang="en-US" sz="2100" dirty="0" err="1">
                          <a:effectLst/>
                        </a:rPr>
                        <a:t>từ</a:t>
                      </a:r>
                      <a:r>
                        <a:rPr lang="en-US" sz="2100" dirty="0">
                          <a:effectLst/>
                        </a:rPr>
                        <a:t> “</a:t>
                      </a:r>
                      <a:r>
                        <a:rPr lang="en-US" sz="2100" dirty="0" err="1">
                          <a:effectLst/>
                        </a:rPr>
                        <a:t>đất</a:t>
                      </a:r>
                      <a:r>
                        <a:rPr lang="en-US" sz="2100" dirty="0">
                          <a:effectLst/>
                        </a:rPr>
                        <a:t> </a:t>
                      </a:r>
                      <a:r>
                        <a:rPr lang="en-US" sz="2100" dirty="0" err="1">
                          <a:effectLst/>
                        </a:rPr>
                        <a:t>cày</a:t>
                      </a:r>
                      <a:r>
                        <a:rPr lang="en-US" sz="2100" dirty="0">
                          <a:effectLst/>
                        </a:rPr>
                        <a:t> </a:t>
                      </a:r>
                      <a:r>
                        <a:rPr lang="en-US" sz="2100" dirty="0" err="1">
                          <a:effectLst/>
                        </a:rPr>
                        <a:t>lên</a:t>
                      </a:r>
                      <a:r>
                        <a:rPr lang="en-US" sz="2100" dirty="0">
                          <a:effectLst/>
                        </a:rPr>
                        <a:t> </a:t>
                      </a:r>
                      <a:r>
                        <a:rPr lang="en-US" sz="2100" dirty="0" err="1">
                          <a:effectLst/>
                        </a:rPr>
                        <a:t>sỏi</a:t>
                      </a:r>
                      <a:r>
                        <a:rPr lang="en-US" sz="2100" dirty="0">
                          <a:effectLst/>
                        </a:rPr>
                        <a:t> </a:t>
                      </a:r>
                      <a:r>
                        <a:rPr lang="en-US" sz="2100" dirty="0" err="1">
                          <a:effectLst/>
                        </a:rPr>
                        <a:t>đá</a:t>
                      </a:r>
                      <a:r>
                        <a:rPr lang="en-US" sz="2100" dirty="0">
                          <a:effectLst/>
                        </a:rPr>
                        <a:t>” </a:t>
                      </a:r>
                      <a:endParaRPr lang="en-US" sz="2100"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2100">
                          <a:effectLst/>
                        </a:rPr>
                        <a:t>lại gợi lên trong lòng người đọc về một vùng đồi núi, trung du đất đai cằn cỗi, khó canh tác. Cái đói, cái nghèo như ăn sâu vào trong lòng đất.</a:t>
                      </a:r>
                      <a:endParaRPr lang="en-US" sz="2100">
                        <a:solidFill>
                          <a:schemeClr val="bg1"/>
                        </a:solidFill>
                        <a:effectLst/>
                        <a:latin typeface="Times New Roman" panose="02020603050405020304" pitchFamily="18" charset="0"/>
                        <a:ea typeface="Times New Roman" panose="02020603050405020304" pitchFamily="18" charset="0"/>
                      </a:endParaRPr>
                    </a:p>
                  </a:txBody>
                  <a:tcPr marL="68580" marR="68580" marT="0" marB="0"/>
                </a:tc>
              </a:tr>
              <a:tr h="0">
                <a:tc gridSpan="2">
                  <a:txBody>
                    <a:bodyPr/>
                    <a:lstStyle/>
                    <a:p>
                      <a:pPr algn="just">
                        <a:spcAft>
                          <a:spcPts val="0"/>
                        </a:spcAft>
                      </a:pPr>
                      <a:endParaRPr lang="en-US" sz="2100" b="1"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en-US"/>
                    </a:p>
                  </a:txBody>
                  <a:tcPr/>
                </a:tc>
              </a:tr>
            </a:tbl>
          </a:graphicData>
        </a:graphic>
      </p:graphicFrame>
    </p:spTree>
    <p:extLst>
      <p:ext uri="{BB962C8B-B14F-4D97-AF65-F5344CB8AC3E}">
        <p14:creationId xmlns:p14="http://schemas.microsoft.com/office/powerpoint/2010/main" val="1445721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1000"/>
                                        <p:tgtEl>
                                          <p:spTgt spid="10"/>
                                        </p:tgtEl>
                                      </p:cBhvr>
                                    </p:animEffect>
                                    <p:anim calcmode="lin" valueType="num">
                                      <p:cBhvr>
                                        <p:cTn id="23" dur="1000" fill="hold"/>
                                        <p:tgtEl>
                                          <p:spTgt spid="10"/>
                                        </p:tgtEl>
                                        <p:attrNameLst>
                                          <p:attrName>ppt_x</p:attrName>
                                        </p:attrNameLst>
                                      </p:cBhvr>
                                      <p:tavLst>
                                        <p:tav tm="0">
                                          <p:val>
                                            <p:strVal val="#ppt_x"/>
                                          </p:val>
                                        </p:tav>
                                        <p:tav tm="100000">
                                          <p:val>
                                            <p:strVal val="#ppt_x"/>
                                          </p:val>
                                        </p:tav>
                                      </p:tavLst>
                                    </p:anim>
                                    <p:anim calcmode="lin" valueType="num">
                                      <p:cBhvr>
                                        <p:cTn id="2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circle(in)">
                                      <p:cBhvr>
                                        <p:cTn id="29"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11.0&quot;&gt;&lt;object type=&quot;1&quot; unique_id=&quot;10001&quot;&gt;&lt;object type=&quot;2&quot; unique_id=&quot;10360&quot;&gt;&lt;object type=&quot;3&quot; unique_id=&quot;12705&quot;&gt;&lt;property id=&quot;20148&quot; value=&quot;5&quot;/&gt;&lt;property id=&quot;20300&quot; value=&quot;Slide 1&quot;/&gt;&lt;property id=&quot;20307&quot; value=&quot;257&quot;/&gt;&lt;/object&gt;&lt;object type=&quot;3&quot; unique_id=&quot;12823&quot;&gt;&lt;property id=&quot;20148&quot; value=&quot;5&quot;/&gt;&lt;property id=&quot;20300&quot; value=&quot;Slide 7&quot;/&gt;&lt;property id=&quot;20307&quot; value=&quot;260&quot;/&gt;&lt;/object&gt;&lt;object type=&quot;3&quot; unique_id=&quot;12836&quot;&gt;&lt;property id=&quot;20148&quot; value=&quot;5&quot;/&gt;&lt;property id=&quot;20300&quot; value=&quot;Slide 3&quot;/&gt;&lt;property id=&quot;20307&quot; value=&quot;261&quot;/&gt;&lt;/object&gt;&lt;object type=&quot;3&quot; unique_id=&quot;12879&quot;&gt;&lt;property id=&quot;20148&quot; value=&quot;5&quot;/&gt;&lt;property id=&quot;20300&quot; value=&quot;Slide 4&quot;/&gt;&lt;property id=&quot;20307&quot; value=&quot;262&quot;/&gt;&lt;/object&gt;&lt;object type=&quot;3&quot; unique_id=&quot;12880&quot;&gt;&lt;property id=&quot;20148&quot; value=&quot;5&quot;/&gt;&lt;property id=&quot;20300&quot; value=&quot;Slide 5&quot;/&gt;&lt;property id=&quot;20307&quot; value=&quot;263&quot;/&gt;&lt;/object&gt;&lt;object type=&quot;3&quot; unique_id=&quot;13055&quot;&gt;&lt;property id=&quot;20148&quot; value=&quot;5&quot;/&gt;&lt;property id=&quot;20300&quot; value=&quot;Slide 8&quot;/&gt;&lt;property id=&quot;20307&quot; value=&quot;267&quot;/&gt;&lt;/object&gt;&lt;object type=&quot;3&quot; unique_id=&quot;13224&quot;&gt;&lt;property id=&quot;20148&quot; value=&quot;5&quot;/&gt;&lt;property id=&quot;20300&quot; value=&quot;Slide 10&quot;/&gt;&lt;property id=&quot;20307&quot; value=&quot;268&quot;/&gt;&lt;/object&gt;&lt;object type=&quot;3&quot; unique_id=&quot;13274&quot;&gt;&lt;property id=&quot;20148&quot; value=&quot;5&quot;/&gt;&lt;property id=&quot;20300&quot; value=&quot;Slide 11&quot;/&gt;&lt;property id=&quot;20307&quot; value=&quot;269&quot;/&gt;&lt;/object&gt;&lt;object type=&quot;3&quot; unique_id=&quot;13454&quot;&gt;&lt;property id=&quot;20148&quot; value=&quot;5&quot;/&gt;&lt;property id=&quot;20300&quot; value=&quot;Slide 14&quot;/&gt;&lt;property id=&quot;20307&quot; value=&quot;271&quot;/&gt;&lt;/object&gt;&lt;object type=&quot;3&quot; unique_id=&quot;13485&quot;&gt;&lt;property id=&quot;20148&quot; value=&quot;5&quot;/&gt;&lt;property id=&quot;20300&quot; value=&quot;Slide 13&quot;/&gt;&lt;property id=&quot;20307&quot; value=&quot;272&quot;/&gt;&lt;/object&gt;&lt;object type=&quot;3&quot; unique_id=&quot;13518&quot;&gt;&lt;property id=&quot;20148&quot; value=&quot;5&quot;/&gt;&lt;property id=&quot;20300&quot; value=&quot;Slide 15&quot;/&gt;&lt;property id=&quot;20307&quot; value=&quot;273&quot;/&gt;&lt;/object&gt;&lt;object type=&quot;3&quot; unique_id=&quot;13689&quot;&gt;&lt;property id=&quot;20148&quot; value=&quot;5&quot;/&gt;&lt;property id=&quot;20300&quot; value=&quot;Slide 16&quot;/&gt;&lt;property id=&quot;20307&quot; value=&quot;274&quot;/&gt;&lt;/object&gt;&lt;object type=&quot;3&quot; unique_id=&quot;13887&quot;&gt;&lt;property id=&quot;20148&quot; value=&quot;5&quot;/&gt;&lt;property id=&quot;20300&quot; value=&quot;Slide 18&quot;/&gt;&lt;property id=&quot;20307&quot; value=&quot;276&quot;/&gt;&lt;/object&gt;&lt;object type=&quot;3&quot; unique_id=&quot;13889&quot;&gt;&lt;property id=&quot;20148&quot; value=&quot;5&quot;/&gt;&lt;property id=&quot;20300&quot; value=&quot;Slide 20&quot;/&gt;&lt;property id=&quot;20307&quot; value=&quot;278&quot;/&gt;&lt;/object&gt;&lt;object type=&quot;3&quot; unique_id=&quot;13954&quot;&gt;&lt;property id=&quot;20148&quot; value=&quot;5&quot;/&gt;&lt;property id=&quot;20300&quot; value=&quot;Slide 6&quot;/&gt;&lt;property id=&quot;20307&quot; value=&quot;279&quot;/&gt;&lt;/object&gt;&lt;object type=&quot;3&quot; unique_id=&quot;15320&quot;&gt;&lt;property id=&quot;20148&quot; value=&quot;5&quot;/&gt;&lt;property id=&quot;20300&quot; value=&quot;Slide 2&quot;/&gt;&lt;property id=&quot;20307&quot; value=&quot;286&quot;/&gt;&lt;/object&gt;&lt;object type=&quot;3&quot; unique_id=&quot;15646&quot;&gt;&lt;property id=&quot;20148&quot; value=&quot;5&quot;/&gt;&lt;property id=&quot;20300&quot; value=&quot;Slide 9&quot;/&gt;&lt;property id=&quot;20307&quot; value=&quot;287&quot;/&gt;&lt;/object&gt;&lt;object type=&quot;3&quot; unique_id=&quot;15687&quot;&gt;&lt;property id=&quot;20148&quot; value=&quot;5&quot;/&gt;&lt;property id=&quot;20300&quot; value=&quot;Slide 12&quot;/&gt;&lt;property id=&quot;20307&quot; value=&quot;288&quot;/&gt;&lt;/object&gt;&lt;object type=&quot;3&quot; unique_id=&quot;15815&quot;&gt;&lt;property id=&quot;20148&quot; value=&quot;5&quot;/&gt;&lt;property id=&quot;20300&quot; value=&quot;Slide 19&quot;/&gt;&lt;property id=&quot;20307&quot; value=&quot;289&quot;/&gt;&lt;/object&gt;&lt;object type=&quot;3&quot; unique_id=&quot;15924&quot;&gt;&lt;property id=&quot;20148&quot; value=&quot;5&quot;/&gt;&lt;property id=&quot;20300&quot; value=&quot;Slide 17 - &amp;quot;      Nêu cảm nhận về hình ảnh anh bộ đội cụ Hồ thời kháng chiến chống Pháp?&amp;quot;&quot;/&gt;&lt;property id=&quot;20307&quot; value=&quot;290&quot;/&gt;&lt;/object&gt;&lt;/object&gt;&lt;object type=&quot;8&quot; unique_id=&quot;10364&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2161</TotalTime>
  <Words>6121</Words>
  <Application>Microsoft Office PowerPoint</Application>
  <PresentationFormat>Widescreen</PresentationFormat>
  <Paragraphs>287</Paragraphs>
  <Slides>35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35</vt:i4>
      </vt:variant>
    </vt:vector>
  </HeadingPairs>
  <TitlesOfParts>
    <vt:vector size="45" baseType="lpstr">
      <vt:lpstr>.VnTime</vt:lpstr>
      <vt:lpstr>Arial</vt:lpstr>
      <vt:lpstr>Brush Script MT</vt:lpstr>
      <vt:lpstr>Calibri</vt:lpstr>
      <vt:lpstr>Chiller</vt:lpstr>
      <vt:lpstr>Segoe UI Historic</vt:lpstr>
      <vt:lpstr>Snap ITC</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Truong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dc:creator>
  <cp:lastModifiedBy>Administrator</cp:lastModifiedBy>
  <cp:revision>270</cp:revision>
  <dcterms:created xsi:type="dcterms:W3CDTF">2017-10-07T12:47:35Z</dcterms:created>
  <dcterms:modified xsi:type="dcterms:W3CDTF">2021-08-08T02:35:10Z</dcterms:modified>
</cp:coreProperties>
</file>