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62" r:id="rId4"/>
    <p:sldId id="263" r:id="rId5"/>
    <p:sldId id="264" r:id="rId6"/>
    <p:sldId id="266" r:id="rId7"/>
    <p:sldId id="265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AE28E-C553-459F-976C-5C7DD9B274DA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C955A-02F8-48AA-82EE-F79376B1D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5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6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7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5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2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17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04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0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41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5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05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endParaRPr lang="zh-CN" altLang="en-US" sz="1801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430006"/>
          </a:xfrm>
        </p:spPr>
        <p:txBody>
          <a:bodyPr>
            <a:normAutofit/>
          </a:bodyPr>
          <a:lstStyle>
            <a:lvl1pPr algn="ctr">
              <a:defRPr sz="2749">
                <a:solidFill>
                  <a:schemeClr val="accent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949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</a:rPr>
              <a:pPr defTabSz="912949">
                <a:defRPr/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949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49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</a:rPr>
              <a:pPr defTabSz="912949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9290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789567" y="767964"/>
            <a:ext cx="8426543" cy="5475730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16957" y="3076786"/>
            <a:ext cx="3109713" cy="3781026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89200" y="2268338"/>
            <a:ext cx="6544627" cy="184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92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92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84:</a:t>
            </a:r>
          </a:p>
          <a:p>
            <a:pPr algn="ctr"/>
            <a:r>
              <a:rPr lang="en-US" sz="3792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en-US" sz="37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792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7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ngụ ngôn</a:t>
            </a:r>
            <a:endParaRPr lang="en-US" sz="37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3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80" y="577578"/>
            <a:ext cx="3891382" cy="5916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3" y="2785929"/>
            <a:ext cx="4071883" cy="40718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03611" y="424933"/>
            <a:ext cx="3481987" cy="1570308"/>
          </a:xfrm>
          <a:prstGeom prst="roundRect">
            <a:avLst/>
          </a:prstGeom>
          <a:solidFill>
            <a:srgbClr val="EC2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3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3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cần đạt</a:t>
            </a:r>
          </a:p>
          <a:p>
            <a:pPr algn="ctr"/>
            <a:r>
              <a:rPr 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hoạt động nói</a:t>
            </a:r>
            <a:endParaRPr lang="vi-VN" sz="3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4323" y="2882806"/>
            <a:ext cx="1433758" cy="3528310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07"/>
          </a:p>
        </p:txBody>
      </p:sp>
      <p:sp>
        <p:nvSpPr>
          <p:cNvPr id="6" name="TextBox 5"/>
          <p:cNvSpPr txBox="1"/>
          <p:nvPr/>
        </p:nvSpPr>
        <p:spPr>
          <a:xfrm>
            <a:off x="4295268" y="2969008"/>
            <a:ext cx="1246003" cy="295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kể</a:t>
            </a:r>
          </a:p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được</a:t>
            </a:r>
          </a:p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</a:p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 </a:t>
            </a:r>
          </a:p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vi-VN" sz="26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27726" y="2882806"/>
            <a:ext cx="1433758" cy="3528310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07"/>
          </a:p>
        </p:txBody>
      </p:sp>
      <p:sp>
        <p:nvSpPr>
          <p:cNvPr id="10" name="TextBox 9"/>
          <p:cNvSpPr txBox="1"/>
          <p:nvPr/>
        </p:nvSpPr>
        <p:spPr>
          <a:xfrm>
            <a:off x="6147207" y="2969008"/>
            <a:ext cx="1203333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ý nghĩa của câu truyện</a:t>
            </a:r>
            <a:endParaRPr lang="vi-VN" sz="26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36994" y="2936842"/>
            <a:ext cx="1433758" cy="3528310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07"/>
          </a:p>
        </p:txBody>
      </p:sp>
      <p:sp>
        <p:nvSpPr>
          <p:cNvPr id="12" name="TextBox 11"/>
          <p:cNvSpPr txBox="1"/>
          <p:nvPr/>
        </p:nvSpPr>
        <p:spPr>
          <a:xfrm>
            <a:off x="7947938" y="2969008"/>
            <a:ext cx="1211869" cy="254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được cảm xúc của mình </a:t>
            </a:r>
            <a:endParaRPr lang="vi-VN" sz="26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 flipH="1">
            <a:off x="4901201" y="1995241"/>
            <a:ext cx="1843403" cy="887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6744605" y="1995241"/>
            <a:ext cx="1" cy="887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>
            <a:off x="6744605" y="1995241"/>
            <a:ext cx="1604444" cy="941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1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71" y="2421"/>
            <a:ext cx="2342629" cy="66970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2131" y="-34073"/>
            <a:ext cx="2987072" cy="6874859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38188" y="740586"/>
            <a:ext cx="4334933" cy="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5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TRƯỚC </a:t>
            </a:r>
            <a:r>
              <a:rPr lang="en-US" altLang="en-US" sz="265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44939" y="1229547"/>
            <a:ext cx="7021688" cy="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55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96350" y="3545816"/>
            <a:ext cx="7012658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44940" y="1684661"/>
            <a:ext cx="8056362" cy="421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655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65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truyện ngụ ngôn </a:t>
            </a:r>
            <a:r>
              <a:rPr lang="en-US" sz="2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Nắm được cốt truyện, tóm lược ngắn gọn nội dung truyện theo trình tự.</a:t>
            </a:r>
            <a:endParaRPr 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ý những chi tiết đặc sắc, </a:t>
            </a:r>
            <a:r>
              <a:rPr lang="en-US" sz="2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Sáng tạo thêm những cách diễn đạt cho sinh động nhưng vẫn đảm bảo cốt truyện gốc.</a:t>
            </a:r>
            <a:endParaRPr 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ý nghĩa của truyện hoặc bài học rút ra từ câu chuyện.</a:t>
            </a:r>
            <a:endParaRPr 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27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09359" y="5791051"/>
            <a:ext cx="6872676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một mình.</a:t>
            </a:r>
            <a:endParaRPr lang="en-US" alt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09359" y="6130165"/>
            <a:ext cx="6808956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trước nhóm.</a:t>
            </a:r>
            <a:endParaRPr lang="en-US" alt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4940" y="5298926"/>
            <a:ext cx="5979394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Tập luyện</a:t>
            </a:r>
            <a:endParaRPr lang="en-US" sz="265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44939" y="291962"/>
            <a:ext cx="3392556" cy="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5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655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5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5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5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55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65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8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188"/>
            <a:ext cx="12191331" cy="6857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92" y="4675013"/>
            <a:ext cx="2168222" cy="193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71" y="1055636"/>
            <a:ext cx="1123748" cy="6571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4" y="1498819"/>
            <a:ext cx="1923703" cy="13523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06" y="3854477"/>
            <a:ext cx="466642" cy="590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25" y="5549767"/>
            <a:ext cx="638061" cy="638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63" y="3854477"/>
            <a:ext cx="571398" cy="5713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89" y="6016884"/>
            <a:ext cx="690846" cy="5921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532" y="2452787"/>
            <a:ext cx="428549" cy="4952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14" y="5400596"/>
            <a:ext cx="342838" cy="3428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164404" y="7141014"/>
            <a:ext cx="145134" cy="145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87110" y="1712742"/>
            <a:ext cx="7802880" cy="33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569"/>
              </a:spcBef>
              <a:buFontTx/>
              <a:buChar char="-"/>
            </a:pPr>
            <a:r>
              <a:rPr lang="vi-VN" altLang="en-US" sz="2655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 nói:</a:t>
            </a:r>
            <a:endParaRPr lang="en-US" altLang="en-US" sz="2655" b="1" dirty="0">
              <a:solidFill>
                <a:srgbClr val="7030A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569"/>
              </a:spcBef>
              <a:buNone/>
            </a:pPr>
            <a:r>
              <a:rPr lang="vi-VN" altLang="en-US" sz="265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Nói đúng mục đích (kể lại một </a:t>
            </a:r>
            <a:r>
              <a:rPr lang="vi-VN" altLang="en-US" sz="265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truyện ngụ ngôn).</a:t>
            </a:r>
            <a:endParaRPr lang="vi-VN" altLang="en-US" sz="2655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569"/>
              </a:spcBef>
              <a:buNone/>
            </a:pPr>
            <a:r>
              <a:rPr lang="vi-VN" altLang="en-US" sz="265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Nội dung nói có mở đầu, có kết thúc hợp lí.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569"/>
              </a:spcAft>
              <a:buNone/>
            </a:pPr>
            <a:r>
              <a:rPr lang="vi-VN" altLang="en-US" sz="2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569"/>
              </a:spcAft>
              <a:buNone/>
            </a:pPr>
            <a:r>
              <a:rPr lang="vi-VN" altLang="en-US" sz="2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655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6269" y="1219191"/>
            <a:ext cx="4735456" cy="55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3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</a:t>
            </a:r>
            <a:r>
              <a:rPr lang="en-US" sz="303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03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8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"/>
            <a:ext cx="12192000" cy="6857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8517" y="2268338"/>
            <a:ext cx="4007872" cy="875453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12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3. Sau khi nói</a:t>
            </a:r>
            <a:endParaRPr lang="en-US" sz="512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625" y="3292452"/>
            <a:ext cx="6895699" cy="219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3" dirty="0" smtClean="0">
                <a:solidFill>
                  <a:srgbClr val="EC206C"/>
                </a:solidFill>
                <a:latin typeface="+mj-lt"/>
              </a:rPr>
              <a:t>- </a:t>
            </a:r>
            <a:r>
              <a:rPr lang="vi-VN" sz="3413" dirty="0" smtClean="0">
                <a:solidFill>
                  <a:srgbClr val="EC206C"/>
                </a:solidFill>
                <a:latin typeface="+mj-lt"/>
              </a:rPr>
              <a:t>Nghe </a:t>
            </a:r>
            <a:r>
              <a:rPr lang="vi-VN" sz="3413" dirty="0">
                <a:solidFill>
                  <a:srgbClr val="EC206C"/>
                </a:solidFill>
                <a:latin typeface="+mj-lt"/>
              </a:rPr>
              <a:t>nhận </a:t>
            </a:r>
            <a:r>
              <a:rPr lang="vi-VN" sz="3413" dirty="0" smtClean="0">
                <a:solidFill>
                  <a:srgbClr val="EC206C"/>
                </a:solidFill>
                <a:latin typeface="+mj-lt"/>
              </a:rPr>
              <a:t>xét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413" dirty="0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13" dirty="0" err="1" smtClean="0">
                <a:solidFill>
                  <a:srgbClr val="EC2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vi-VN" sz="3413" dirty="0">
              <a:solidFill>
                <a:srgbClr val="EC20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13" dirty="0" smtClean="0">
                <a:solidFill>
                  <a:srgbClr val="EC206C"/>
                </a:solidFill>
                <a:latin typeface="+mj-lt"/>
              </a:rPr>
              <a:t>- </a:t>
            </a:r>
            <a:r>
              <a:rPr lang="vi-VN" sz="3413" dirty="0" smtClean="0">
                <a:solidFill>
                  <a:srgbClr val="EC206C"/>
                </a:solidFill>
                <a:latin typeface="+mj-lt"/>
              </a:rPr>
              <a:t>Trao </a:t>
            </a:r>
            <a:r>
              <a:rPr lang="vi-VN" sz="3413" dirty="0">
                <a:solidFill>
                  <a:srgbClr val="EC206C"/>
                </a:solidFill>
                <a:latin typeface="+mj-lt"/>
              </a:rPr>
              <a:t>đổi,  rút kinh nghiệm, điều chỉnh bài nói</a:t>
            </a:r>
            <a:endParaRPr lang="vi-VN" sz="3413" dirty="0">
              <a:solidFill>
                <a:srgbClr val="EC20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79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97388"/>
              </p:ext>
            </p:extLst>
          </p:nvPr>
        </p:nvGraphicFramePr>
        <p:xfrm>
          <a:off x="0" y="0"/>
          <a:ext cx="12192000" cy="66926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68613"/>
                <a:gridCol w="3423279"/>
                <a:gridCol w="3404973"/>
                <a:gridCol w="3295135"/>
              </a:tblGrid>
              <a:tr h="44382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kumimoji="0" lang="x-none" altLang="x-none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50570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9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3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kumimoji="0" lang="x-none" altLang="x-none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kumimoji="0" lang="x-none" altLang="x-none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41769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Chưa đạt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Đạt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Tốt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</a:tr>
              <a:tr h="792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 Chọn được câu chuyện hay, có ý nghĩa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Chưa có chuyện để kể.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chuyện để kể nhưng chưa hay.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Câu chuyện hay và ấn tượng.</a:t>
                      </a:r>
                      <a:endParaRPr kumimoji="0" lang="x-none" altLang="x-none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</a:tr>
              <a:tr h="938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 Nội dung câu chuyện phong phú, hấp dẫn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ND sơ sài, chưa có đủ chi tiết để người nghe hiểu câu chuyện.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đủ chi tiết để hiểu người nghe hiểu được nội dung câu chuyện.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Nội dung câu chuyện phong phú và hấp dẫn.</a:t>
                      </a:r>
                      <a:endParaRPr kumimoji="0" lang="x-none" altLang="x-none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</a:tr>
              <a:tr h="881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 Nói to, rõ ràng, truyền cảm.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kumimoji="0" lang="x-none" altLang="x-none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</a:tr>
              <a:tr h="1469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tự tin, mắt nhìn vào người nghe; nét mặt biểu cảm phù hợp với nội dung câu chuyện.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</a:tr>
              <a:tr h="693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5. Mở đầu và kết thúc hợp lí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kumimoji="0" lang="x-none" altLang="x-none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3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kumimoji="0" lang="x-none" altLang="x-non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6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745002" y="737110"/>
            <a:ext cx="8426543" cy="5475730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16957" y="3076786"/>
            <a:ext cx="3109713" cy="3781026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71260" y="3014983"/>
            <a:ext cx="5731056" cy="1055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5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NÓI</a:t>
            </a:r>
            <a:endParaRPr lang="en-US" sz="625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1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745002" y="737110"/>
            <a:ext cx="8426543" cy="5475730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16957" y="3076786"/>
            <a:ext cx="3109713" cy="3781026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sp>
        <p:nvSpPr>
          <p:cNvPr id="2" name="Rectangle 1"/>
          <p:cNvSpPr/>
          <p:nvPr/>
        </p:nvSpPr>
        <p:spPr>
          <a:xfrm>
            <a:off x="4135794" y="2562362"/>
            <a:ext cx="60521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0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" y="561482"/>
            <a:ext cx="11909305" cy="53119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474" y="2718759"/>
            <a:ext cx="7519951" cy="153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257" dirty="0">
                <a:solidFill>
                  <a:srgbClr val="ED1C24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TẠM BIỆT CÁC EM</a:t>
            </a:r>
            <a:endParaRPr lang="zh-CN" altLang="en-US" sz="6257" dirty="0">
              <a:solidFill>
                <a:srgbClr val="145202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0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574</Words>
  <Application>Microsoft Office PowerPoint</Application>
  <PresentationFormat>Widescreen</PresentationFormat>
  <Paragraphs>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Calibri Light</vt:lpstr>
      <vt:lpstr>Times New Roman</vt:lpstr>
      <vt:lpstr>方正卡通简体</vt:lpstr>
      <vt:lpstr>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2023-02-14T13:38:32Z</dcterms:created>
  <dcterms:modified xsi:type="dcterms:W3CDTF">2023-02-14T13:46:25Z</dcterms:modified>
</cp:coreProperties>
</file>