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0" r:id="rId6"/>
    <p:sldMasterId id="2147483744" r:id="rId7"/>
    <p:sldMasterId id="2147483758" r:id="rId8"/>
    <p:sldMasterId id="2147483772" r:id="rId9"/>
    <p:sldMasterId id="2147483786" r:id="rId10"/>
    <p:sldMasterId id="2147483800" r:id="rId11"/>
    <p:sldMasterId id="2147483814" r:id="rId12"/>
    <p:sldMasterId id="2147483828" r:id="rId13"/>
    <p:sldMasterId id="2147483842" r:id="rId14"/>
    <p:sldMasterId id="2147483856" r:id="rId15"/>
    <p:sldMasterId id="2147483870" r:id="rId16"/>
    <p:sldMasterId id="2147483884" r:id="rId17"/>
    <p:sldMasterId id="2147483898" r:id="rId18"/>
    <p:sldMasterId id="2147483912" r:id="rId19"/>
  </p:sldMasterIdLst>
  <p:notesMasterIdLst>
    <p:notesMasterId r:id="rId51"/>
  </p:notesMasterIdLst>
  <p:sldIdLst>
    <p:sldId id="257" r:id="rId20"/>
    <p:sldId id="258" r:id="rId21"/>
    <p:sldId id="259" r:id="rId22"/>
    <p:sldId id="260" r:id="rId23"/>
    <p:sldId id="261" r:id="rId24"/>
    <p:sldId id="263" r:id="rId25"/>
    <p:sldId id="264" r:id="rId26"/>
    <p:sldId id="265" r:id="rId27"/>
    <p:sldId id="266" r:id="rId28"/>
    <p:sldId id="267" r:id="rId29"/>
    <p:sldId id="262"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234CAA-5847-4AEA-AD40-FB53A5B3E8BC}" type="datetimeFigureOut">
              <a:rPr lang="en-US" smtClean="0"/>
              <a:t>6/5/23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82FC20-4A23-41A4-ADB8-CCC5190AC06B}" type="slidenum">
              <a:rPr lang="en-US" smtClean="0"/>
              <a:t>‹#›</a:t>
            </a:fld>
            <a:endParaRPr lang="en-US"/>
          </a:p>
        </p:txBody>
      </p:sp>
    </p:spTree>
    <p:extLst>
      <p:ext uri="{BB962C8B-B14F-4D97-AF65-F5344CB8AC3E}">
        <p14:creationId xmlns:p14="http://schemas.microsoft.com/office/powerpoint/2010/main" val="1844166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ea typeface="等线" panose="02010600030101010101" pitchFamily="2" charset="-122"/>
              </a:rPr>
              <a:pPr>
                <a:defRPr/>
              </a:pPr>
              <a:t>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2598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pPr/>
              <a:t>23</a:t>
            </a:fld>
            <a:endParaRPr lang="en-US"/>
          </a:p>
        </p:txBody>
      </p:sp>
    </p:spTree>
    <p:extLst>
      <p:ext uri="{BB962C8B-B14F-4D97-AF65-F5344CB8AC3E}">
        <p14:creationId xmlns:p14="http://schemas.microsoft.com/office/powerpoint/2010/main" val="1809857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495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ea typeface="等线" panose="02010600030101010101" pitchFamily="2" charset="-122"/>
              </a:rPr>
              <a:pPr>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17035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ea typeface="等线" panose="02010600030101010101" pitchFamily="2" charset="-122"/>
              </a:rPr>
              <a:pPr>
                <a:defRPr/>
              </a:pPr>
              <a:t>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27115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ea typeface="等线" panose="02010600030101010101" pitchFamily="2" charset="-122"/>
              </a:rPr>
              <a:pPr>
                <a:defRPr/>
              </a:pPr>
              <a:t>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51356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913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ea typeface="等线" panose="02010600030101010101" pitchFamily="2" charset="-122"/>
              </a:rPr>
              <a:pPr>
                <a:defRPr/>
              </a:pPr>
              <a:t>11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43716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ea typeface="等线" panose="02010600030101010101" pitchFamily="2" charset="-122"/>
              </a:rPr>
              <a:pPr>
                <a:defRPr/>
              </a:pPr>
              <a:t>12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38400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DA580D-16E5-41BC-8BB3-7892E281F39A}" type="slidenum">
              <a:rPr lang="zh-CN" altLang="en-US" smtClean="0">
                <a:solidFill>
                  <a:prstClr val="black"/>
                </a:solidFill>
                <a:latin typeface="等线"/>
              </a:rPr>
              <a:pPr/>
              <a:t>19</a:t>
            </a:fld>
            <a:endParaRPr lang="zh-CN" altLang="en-US">
              <a:solidFill>
                <a:prstClr val="black"/>
              </a:solidFill>
              <a:latin typeface="等线"/>
            </a:endParaRPr>
          </a:p>
        </p:txBody>
      </p:sp>
    </p:spTree>
    <p:extLst>
      <p:ext uri="{BB962C8B-B14F-4D97-AF65-F5344CB8AC3E}">
        <p14:creationId xmlns:p14="http://schemas.microsoft.com/office/powerpoint/2010/main" val="4288429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4210B2-857E-4C35-88F9-08B343E880D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3658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8.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2589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242980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667459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1089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520524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19620287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9069201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874381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549649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511687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0887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48917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508298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9572486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346591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182004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25088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2889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375278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194386640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22360847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864283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23241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31360047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029476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839725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1950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27089807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7333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850256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448192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275410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214640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380492911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32774581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9065359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49146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334161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005575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0445695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482952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9775029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664422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534937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22195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150535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733472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32335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2204670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25537115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031933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422271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74213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251573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35148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2959120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88288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710744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068673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59084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186132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939928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20732755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3137883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508232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6925525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02363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275779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8779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598372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9167136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3805929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281069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983355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156723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089553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327745214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3217298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629018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384567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1323632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387080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870730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009978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6392434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862847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427861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424394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4310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067024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183525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36856977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2811134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040264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440823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904826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798917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1730458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3080819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5470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1565487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449875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273083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542818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033320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34971851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3368617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871157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911491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917486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7059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88832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21845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8076913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24339695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919525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07660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653510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07853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280208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209937577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42290625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4746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322064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5345394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579529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328719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8713100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8997651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495543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900908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045580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0388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46263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1550976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70875714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1997837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805131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156701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843316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013824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669907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94414974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430380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16882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490600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940254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014149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965830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128897856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609816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610148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909325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4845258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230912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8907034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2718881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1614785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0601146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35007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186190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811301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883847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2928162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860041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13047691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4274857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5038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35304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38023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39683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124891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75402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2272151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17605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248313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14066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251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642202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31397069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2417550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3105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59381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165484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52380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112627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57144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927466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638592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51159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475300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5786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1131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81524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165676737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833592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48169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56488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7061532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7845363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901789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40025676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344502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334857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500957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05686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05292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7236446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150294645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3667735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075134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2629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5818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944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005465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436413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785817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66875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4732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6641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070526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2436745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93598099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7037453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1069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528288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268416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2008086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54258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285644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6193748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112637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6881975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088099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109294-2B7B-4B4C-B5D2-489F4108D8F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C195686-9F76-476D-8A25-CC6C8AEE89A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2A050F2-8C42-47DD-8138-9FAAE9B2985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F9971774-71D4-466A-B12B-D471F7BAB019}"/>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74C9E89-E644-468B-9A77-522840DBDB8A}"/>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104213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A02E4C6-DA95-4DE1-BEC3-F1E9829BEE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1EA16FD-5C5C-47A2-B5A7-883053F7B19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2A0093D0-DAF9-4540-A629-42026CD4B4C5}"/>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6255E491-AD3E-4486-8FEA-4E6DF9A3C24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2A24361-E3D8-4634-9FE9-D9A8E04FC14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3107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4725B4-AE27-471C-903E-8CD10A449D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62E1789-DB03-48DA-BC31-8BC00D88A1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BEFEA0B-DE42-4CBC-A667-581F0C05FE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CB581540-6C8A-4E2E-91F4-05B4F6B6D147}"/>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05589F62-8AEC-4630-B645-EC96CBD7421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F804569A-8BC6-4D2B-985F-F7219C01C675}"/>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151234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94" y="26076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2"/>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4015"/>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39" y="3034605"/>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238"/>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025922" cy="369332"/>
          </a:xfrm>
          <a:prstGeom prst="rect">
            <a:avLst/>
          </a:prstGeom>
          <a:noFill/>
        </p:spPr>
        <p:txBody>
          <a:bodyPr wrap="none" rtlCol="0">
            <a:spAutoFit/>
          </a:bodyPr>
          <a:lstStyle/>
          <a:p>
            <a:r>
              <a:rPr lang="en-US" altLang="zh-CN" dirty="0">
                <a:solidFill>
                  <a:prstClr val="white"/>
                </a:solidFill>
              </a:rPr>
              <a:t>Contents</a:t>
            </a:r>
            <a:endParaRPr lang="zh-CN" altLang="en-US" dirty="0">
              <a:solidFill>
                <a:prstClr val="white"/>
              </a:solidFill>
            </a:endParaRPr>
          </a:p>
        </p:txBody>
      </p:sp>
    </p:spTree>
    <p:extLst>
      <p:ext uri="{BB962C8B-B14F-4D97-AF65-F5344CB8AC3E}">
        <p14:creationId xmlns:p14="http://schemas.microsoft.com/office/powerpoint/2010/main" val="237965030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5" name="图片 4" descr="侠客行  梅花林"/>
          <p:cNvPicPr>
            <a:picLocks noChangeAspect="1"/>
          </p:cNvPicPr>
          <p:nvPr userDrawn="1"/>
        </p:nvPicPr>
        <p:blipFill>
          <a:blip r:embed="rId2"/>
          <a:stretch>
            <a:fillRect/>
          </a:stretch>
        </p:blipFill>
        <p:spPr>
          <a:xfrm>
            <a:off x="2" y="1"/>
            <a:ext cx="12195175" cy="6855460"/>
          </a:xfrm>
          <a:prstGeom prst="rect">
            <a:avLst/>
          </a:prstGeom>
        </p:spPr>
      </p:pic>
      <p:sp>
        <p:nvSpPr>
          <p:cNvPr id="8" name="矩形 7"/>
          <p:cNvSpPr/>
          <p:nvPr userDrawn="1"/>
        </p:nvSpPr>
        <p:spPr>
          <a:xfrm>
            <a:off x="357506" y="356871"/>
            <a:ext cx="11500485" cy="61823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zh-CN" altLang="en-US">
              <a:solidFill>
                <a:srgbClr val="FFFFFF"/>
              </a:solidFill>
            </a:endParaRPr>
          </a:p>
        </p:txBody>
      </p:sp>
    </p:spTree>
    <p:extLst>
      <p:ext uri="{BB962C8B-B14F-4D97-AF65-F5344CB8AC3E}">
        <p14:creationId xmlns:p14="http://schemas.microsoft.com/office/powerpoint/2010/main" val="1650119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082BE77-3FCA-45DD-9828-9EBBCC54A5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D0B826B1-EB12-40F5-AF83-C98600743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90D7FA20-B96E-4971-9371-86AB2FF111C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4843DAE-73E0-482B-9644-BACAD1C7BA54}"/>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54F0205B-3F19-4803-83AF-AE65C973151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5364230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5790EB-B505-4C26-AE9C-C0927C664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AF803B3-64E9-490B-AA5E-2BF54CCB8AE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85601C3-2B7D-4B52-8684-4BE88F990E03}"/>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BA3ADEC2-195E-4639-9DC6-FD63704F7FA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287D6B14-46C2-47DB-B7EF-140042321220}"/>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7300241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11FBF8A-17AF-4469-AA5E-C493552A85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69BDC9DD-D53E-4CBB-B293-C4156FCC1E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DEBBA20C-74D3-4F8A-B31B-97F449C3542F}"/>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C888C696-D70C-4F1C-A9CF-5C208470CB68}"/>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C171AAA9-27A6-481E-BB0D-21A62A522BC2}"/>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3430024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110BBF1-91AA-4B6B-A6AB-C6713C037D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FDC56B7-37DB-42C3-891E-A409F1EE26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4F2B2539-47DB-486E-8CFC-57F61194952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2FBB4D6E-C161-4B30-9D4E-FD532DA1C74B}"/>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FA7764E6-00B0-40D3-A6C9-8F1B880CF27A}"/>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97BC1BE7-AE9A-47C9-B6A5-8C3157E001D9}"/>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220711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E422344-AD8A-4710-9699-E61784DA3F0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3F04E9B-ED1C-4CB5-9B53-009649F844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B8884EB2-C4ED-46A3-8255-9A89917FB22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B4FC8C9F-01D0-4CDF-A7C3-9F29E3BF0D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4689E7D-019A-47C1-81C3-6EDA312D63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7F02020B-9305-4600-A521-282817159979}"/>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8" name="页脚占位符 7">
            <a:extLst>
              <a:ext uri="{FF2B5EF4-FFF2-40B4-BE49-F238E27FC236}">
                <a16:creationId xmlns="" xmlns:a16="http://schemas.microsoft.com/office/drawing/2014/main" id="{3DAE53D4-23B3-471B-96CA-0657E931659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 xmlns:a16="http://schemas.microsoft.com/office/drawing/2014/main" id="{31271ADD-FD02-4C33-A21F-683AFD966AF4}"/>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004124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EB5DF6D5-AB93-4721-A16E-C3BED53122DA}"/>
              </a:ext>
            </a:extLst>
          </p:cNvPr>
          <p:cNvPicPr>
            <a:picLocks noChangeAspect="1"/>
          </p:cNvPicPr>
          <p:nvPr userDrawn="1"/>
        </p:nvPicPr>
        <p:blipFill rotWithShape="1">
          <a:blip r:embed="rId2"/>
          <a:srcRect l="13153" t="25279" r="13619" b="15484"/>
          <a:stretch/>
        </p:blipFill>
        <p:spPr>
          <a:xfrm>
            <a:off x="1" y="0"/>
            <a:ext cx="12192000" cy="6858000"/>
          </a:xfrm>
          <a:prstGeom prst="rect">
            <a:avLst/>
          </a:prstGeom>
        </p:spPr>
      </p:pic>
      <p:sp>
        <p:nvSpPr>
          <p:cNvPr id="7" name="矩形 6">
            <a:extLst>
              <a:ext uri="{FF2B5EF4-FFF2-40B4-BE49-F238E27FC236}">
                <a16:creationId xmlns="" xmlns:a16="http://schemas.microsoft.com/office/drawing/2014/main" id="{4F158D66-D5D6-403E-B91A-FC71421DCD8C}"/>
              </a:ext>
            </a:extLst>
          </p:cNvPr>
          <p:cNvSpPr/>
          <p:nvPr userDrawn="1"/>
        </p:nvSpPr>
        <p:spPr>
          <a:xfrm>
            <a:off x="295275" y="295034"/>
            <a:ext cx="11601450" cy="6267932"/>
          </a:xfrm>
          <a:prstGeom prst="rect">
            <a:avLst/>
          </a:prstGeom>
          <a:solidFill>
            <a:schemeClr val="bg1"/>
          </a:solidFill>
          <a:ln>
            <a:solidFill>
              <a:srgbClr val="FFD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24725887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6DD64F4-5B14-4C30-B3A3-8739DEEC9C80}"/>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3" name="页脚占位符 2">
            <a:extLst>
              <a:ext uri="{FF2B5EF4-FFF2-40B4-BE49-F238E27FC236}">
                <a16:creationId xmlns="" xmlns:a16="http://schemas.microsoft.com/office/drawing/2014/main" id="{B0D2DB07-ED21-4594-81AF-FD4E68D32D9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 xmlns:a16="http://schemas.microsoft.com/office/drawing/2014/main" id="{C1887399-3AF9-4087-ABF7-927F7CAD9EF7}"/>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227186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DF12F0-B4C2-40D3-BEA4-549E740777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DD3D4997-3F26-4455-A6D4-B251D0BB46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A8B863BC-8280-400B-8BB5-DD81623DF2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A67522F-2DAB-4E65-8208-5001662C14FC}"/>
              </a:ext>
            </a:extLst>
          </p:cNvPr>
          <p:cNvSpPr>
            <a:spLocks noGrp="1"/>
          </p:cNvSpPr>
          <p:nvPr>
            <p:ph type="dt" sz="half" idx="10"/>
          </p:nvPr>
        </p:nvSpPr>
        <p:spPr/>
        <p:txBody>
          <a:body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6" name="页脚占位符 5">
            <a:extLst>
              <a:ext uri="{FF2B5EF4-FFF2-40B4-BE49-F238E27FC236}">
                <a16:creationId xmlns="" xmlns:a16="http://schemas.microsoft.com/office/drawing/2014/main" id="{C5C9F56D-2F2B-4C9E-B9E2-9AC99B22E202}"/>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 xmlns:a16="http://schemas.microsoft.com/office/drawing/2014/main" id="{55541950-3D89-4318-A9DB-7078AD24EF1C}"/>
              </a:ext>
            </a:extLst>
          </p:cNvPr>
          <p:cNvSpPr>
            <a:spLocks noGrp="1"/>
          </p:cNvSpPr>
          <p:nvPr>
            <p:ph type="sldNum" sz="quarter" idx="12"/>
          </p:nvPr>
        </p:nvSpPr>
        <p:spPr/>
        <p:txBody>
          <a:body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52464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190543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8057144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0708773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5862030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5320613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83132230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0037738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87224623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243811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38924844"/>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9377815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8673725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5334737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84559125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12511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3017049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465366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8238430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6F2C0183-E2AC-4E2A-97A1-C3DA0EAA4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CDCA981-FB91-4C7A-928D-801757B7D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7224E4D-C9CB-40E5-9192-BCC6851D4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48267-233E-4940-AA7E-CBB5FD497D29}" type="datetimeFigureOut">
              <a:rPr lang="zh-CN" altLang="en-US" smtClean="0">
                <a:solidFill>
                  <a:srgbClr val="000000">
                    <a:tint val="75000"/>
                  </a:srgbClr>
                </a:solidFill>
              </a:rPr>
              <a:pPr/>
              <a:t>2023/6/5</a:t>
            </a:fld>
            <a:endParaRPr lang="zh-CN" altLang="en-US">
              <a:solidFill>
                <a:srgbClr val="000000">
                  <a:tint val="75000"/>
                </a:srgbClr>
              </a:solidFill>
            </a:endParaRPr>
          </a:p>
        </p:txBody>
      </p:sp>
      <p:sp>
        <p:nvSpPr>
          <p:cNvPr id="5" name="页脚占位符 4">
            <a:extLst>
              <a:ext uri="{FF2B5EF4-FFF2-40B4-BE49-F238E27FC236}">
                <a16:creationId xmlns="" xmlns:a16="http://schemas.microsoft.com/office/drawing/2014/main" id="{338E326C-2F8B-41B6-BF53-8A8B632748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 xmlns:a16="http://schemas.microsoft.com/office/drawing/2014/main" id="{F7B51F4A-97EF-4FFF-A2CD-48D99EA95A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EFD14-D266-4739-88D1-3CC850163C4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9719773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9.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7.xml"/><Relationship Id="rId6" Type="http://schemas.openxmlformats.org/officeDocument/2006/relationships/image" Target="../media/image39.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45.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gif"/><Relationship Id="rId1" Type="http://schemas.openxmlformats.org/officeDocument/2006/relationships/slideLayout" Target="../slideLayouts/slideLayout158.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71.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84.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9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10.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0.png"/><Relationship Id="rId2" Type="http://schemas.openxmlformats.org/officeDocument/2006/relationships/slideLayout" Target="../slideLayouts/slideLayout222.xml"/><Relationship Id="rId1" Type="http://schemas.openxmlformats.org/officeDocument/2006/relationships/tags" Target="../tags/tag1.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6.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36.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241.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36.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1.xml"/><Relationship Id="rId1" Type="http://schemas.openxmlformats.org/officeDocument/2006/relationships/slideLayout" Target="../slideLayouts/slideLayout247.xml"/><Relationship Id="rId6" Type="http://schemas.openxmlformats.org/officeDocument/2006/relationships/image" Target="../media/image35.png"/><Relationship Id="rId5" Type="http://schemas.microsoft.com/office/2007/relationships/hdphoto" Target="../media/hdphoto4.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32.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7.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236.xml"/><Relationship Id="rId5" Type="http://schemas.microsoft.com/office/2007/relationships/hdphoto" Target="../media/hdphoto6.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6.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59号-创粗黑" panose="020F0502020204030204"/>
            </a:endParaRPr>
          </a:p>
        </p:txBody>
      </p:sp>
      <p:pic>
        <p:nvPicPr>
          <p:cNvPr id="28" name="图片 24">
            <a:extLst>
              <a:ext uri="{FF2B5EF4-FFF2-40B4-BE49-F238E27FC236}">
                <a16:creationId xmlns="" xmlns:a16="http://schemas.microsoft.com/office/drawing/2014/main" id="{14CD8C22-68FD-4AB2-8341-CBEBA2F84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96" y="-69240"/>
            <a:ext cx="12373141" cy="6927239"/>
          </a:xfrm>
          <a:prstGeom prst="rect">
            <a:avLst/>
          </a:prstGeom>
        </p:spPr>
      </p:pic>
      <p:pic>
        <p:nvPicPr>
          <p:cNvPr id="9" name="图片 8">
            <a:extLst>
              <a:ext uri="{FF2B5EF4-FFF2-40B4-BE49-F238E27FC236}">
                <a16:creationId xmlns="" xmlns:a16="http://schemas.microsoft.com/office/drawing/2014/main" id="{38532A8A-0F30-48B8-A106-5BD249CDA7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 xmlns:a16="http://schemas.microsoft.com/office/drawing/2014/main" id="{482ECF8E-C3A3-450C-976A-5391294ED5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7" name="图片 6">
            <a:extLst>
              <a:ext uri="{FF2B5EF4-FFF2-40B4-BE49-F238E27FC236}">
                <a16:creationId xmlns="" xmlns:a16="http://schemas.microsoft.com/office/drawing/2014/main" id="{90BF6A9B-5B03-4178-94F6-A390B2CF4F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6990" y="4260644"/>
            <a:ext cx="2663566" cy="2476673"/>
          </a:xfrm>
          <a:prstGeom prst="rect">
            <a:avLst/>
          </a:prstGeom>
        </p:spPr>
      </p:pic>
      <p:pic>
        <p:nvPicPr>
          <p:cNvPr id="25" name="图片 24">
            <a:extLst>
              <a:ext uri="{FF2B5EF4-FFF2-40B4-BE49-F238E27FC236}">
                <a16:creationId xmlns="" xmlns:a16="http://schemas.microsoft.com/office/drawing/2014/main" id="{7C28362A-69B7-4747-B3C8-61BD4B6036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 xmlns:a16="http://schemas.microsoft.com/office/drawing/2014/main" id="{74349CC7-C2D9-40A0-8F5E-7B19A474CA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 xmlns:a16="http://schemas.microsoft.com/office/drawing/2014/main" id="{9209E436-B03E-4B01-BC44-2A6FA1B836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 xmlns:a16="http://schemas.microsoft.com/office/drawing/2014/main" id="{C7F5E7C6-F3C2-486A-9A11-C20F21D04A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 xmlns:a16="http://schemas.microsoft.com/office/drawing/2014/main" id="{0ADC995F-C44A-4848-8B7A-2B66D91C17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 xmlns:a16="http://schemas.microsoft.com/office/drawing/2014/main" id="{6D28C641-B3DB-41E9-BE4E-EAF48331F9D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0424" t="53051" r="32770"/>
          <a:stretch/>
        </p:blipFill>
        <p:spPr>
          <a:xfrm rot="14773245">
            <a:off x="8177144" y="131172"/>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 xmlns:a16="http://schemas.microsoft.com/office/drawing/2014/main" id="{BA46EB39-5B0A-425E-8E24-E4BD56C2E898}"/>
              </a:ext>
            </a:extLst>
          </p:cNvPr>
          <p:cNvSpPr/>
          <p:nvPr/>
        </p:nvSpPr>
        <p:spPr>
          <a:xfrm>
            <a:off x="948856" y="2591908"/>
            <a:ext cx="9949836" cy="1107996"/>
          </a:xfrm>
          <a:prstGeom prst="rect">
            <a:avLst/>
          </a:prstGeom>
        </p:spPr>
        <p:txBody>
          <a:bodyPr wrap="square">
            <a:spAutoFit/>
          </a:bodyPr>
          <a:lstStyle/>
          <a:p>
            <a:pPr algn="ctr">
              <a:defRPr/>
            </a:pPr>
            <a:r>
              <a:rPr lang="en-US" altLang="zh-CN" sz="6600" b="1" spc="-300"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Đẽo</a:t>
            </a:r>
            <a:r>
              <a:rPr lang="en-US" altLang="zh-CN" sz="6600" b="1" spc="-300"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6600" b="1" spc="-300"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cày</a:t>
            </a:r>
            <a:r>
              <a:rPr lang="en-US" altLang="zh-CN" sz="6600" b="1" spc="-300"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6600" b="1" spc="-300"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giữa</a:t>
            </a:r>
            <a:r>
              <a:rPr lang="en-US" altLang="zh-CN" sz="6600" b="1" spc="-300" dirty="0"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6600" b="1" spc="-300" dirty="0" err="1" smtClean="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rPr>
              <a:t>đường</a:t>
            </a:r>
            <a:endParaRPr lang="en-US" altLang="zh-CN" sz="6600" b="1" spc="-300" dirty="0">
              <a:solidFill>
                <a:srgbClr val="C0000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4" name="文本框 30">
            <a:extLst>
              <a:ext uri="{FF2B5EF4-FFF2-40B4-BE49-F238E27FC236}">
                <a16:creationId xmlns="" xmlns:a16="http://schemas.microsoft.com/office/drawing/2014/main" id="{1B6D350C-67A5-4FCE-BC1B-6185E1122162}"/>
              </a:ext>
            </a:extLst>
          </p:cNvPr>
          <p:cNvSpPr txBox="1"/>
          <p:nvPr/>
        </p:nvSpPr>
        <p:spPr>
          <a:xfrm>
            <a:off x="4567568" y="1882329"/>
            <a:ext cx="2302409" cy="646331"/>
          </a:xfrm>
          <a:prstGeom prst="rect">
            <a:avLst/>
          </a:prstGeom>
          <a:solidFill>
            <a:srgbClr val="7EC8C9"/>
          </a:solidFill>
          <a:ln>
            <a:noFill/>
          </a:ln>
        </p:spPr>
        <p:txBody>
          <a:bodyPr wrap="square" rtlCol="0">
            <a:spAutoFit/>
          </a:bodyPr>
          <a:lstStyle/>
          <a:p>
            <a:pPr algn="ctr">
              <a:defRPr/>
            </a:pPr>
            <a:r>
              <a:rPr lang="en-US" altLang="zh-CN" sz="3600" b="1" dirty="0" err="1">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rPr>
              <a:t>Tiết</a:t>
            </a:r>
            <a:r>
              <a:rPr lang="en-US" altLang="zh-CN" sz="3600" b="1" dirty="0">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rPr>
              <a:t> </a:t>
            </a:r>
            <a:r>
              <a:rPr lang="en-US" altLang="zh-CN" sz="3600" b="1" dirty="0" smtClean="0">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rPr>
              <a:t>73:</a:t>
            </a:r>
            <a:endParaRPr lang="zh-CN" altLang="en-US" sz="3600" b="1" dirty="0">
              <a:solidFill>
                <a:srgbClr val="002060"/>
              </a:solidFill>
              <a:latin typeface="Times New Roman" panose="02020603050405020304" pitchFamily="18" charset="0"/>
              <a:ea typeface="字魂58号-创中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9606661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a:t>
            </a:r>
            <a:r>
              <a:rPr lang="en-US" sz="1600">
                <a:solidFill>
                  <a:prstClr val="white"/>
                </a:solidFill>
                <a:latin typeface="Lucida Handwriting" panose="03010101010101010101" pitchFamily="66" charset="0"/>
              </a:rPr>
              <a:t>VĂN 7</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p:cNvSpPr/>
          <p:nvPr/>
        </p:nvSpPr>
        <p:spPr>
          <a:xfrm>
            <a:off x="507555" y="2011227"/>
            <a:ext cx="2704568" cy="587853"/>
          </a:xfrm>
          <a:prstGeom prst="rect">
            <a:avLst/>
          </a:prstGeom>
        </p:spPr>
        <p:txBody>
          <a:bodyPr wrap="square">
            <a:spAutoFit/>
          </a:bodyPr>
          <a:lstStyle/>
          <a:p>
            <a:pPr>
              <a:lnSpc>
                <a:spcPct val="115000"/>
              </a:lnSpc>
            </a:pPr>
            <a:r>
              <a:rPr lang="en-US" sz="2800" b="1">
                <a:solidFill>
                  <a:srgbClr val="000000"/>
                </a:solidFill>
                <a:latin typeface="Times New Roman" panose="02020603050405020304" pitchFamily="18" charset="0"/>
                <a:ea typeface="Times New Roman" panose="02020603050405020304" pitchFamily="18" charset="0"/>
              </a:rPr>
              <a:t>3. Thành ngữ:</a:t>
            </a:r>
            <a:endParaRPr lang="en-US" sz="2800" dirty="0">
              <a:solidFill>
                <a:srgbClr val="000000"/>
              </a:solidFill>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3212123" y="1478307"/>
            <a:ext cx="8910097"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pPr>
              <a:endParaRPr lang="en-US" sz="2800" dirty="0">
                <a:solidFill>
                  <a:srgbClr val="000000"/>
                </a:solidFill>
                <a:latin typeface="Times New Roman" panose="02020603050405020304" pitchFamily="18" charset="0"/>
                <a:ea typeface="Times New Roman" panose="02020603050405020304" pitchFamily="18" charset="0"/>
              </a:endParaRPr>
            </a:p>
          </p:txBody>
        </p:sp>
      </p:grpSp>
      <p:sp>
        <p:nvSpPr>
          <p:cNvPr id="3" name="Rectangle 2"/>
          <p:cNvSpPr/>
          <p:nvPr/>
        </p:nvSpPr>
        <p:spPr>
          <a:xfrm>
            <a:off x="4339327" y="2033945"/>
            <a:ext cx="6542787" cy="2554545"/>
          </a:xfrm>
          <a:prstGeom prst="rect">
            <a:avLst/>
          </a:prstGeom>
        </p:spPr>
        <p:txBody>
          <a:bodyPr wrap="square">
            <a:spAutoFit/>
          </a:bodyPr>
          <a:lstStyle/>
          <a:p>
            <a:pPr algn="just"/>
            <a:r>
              <a:rPr lang="en-US" sz="2800">
                <a:solidFill>
                  <a:srgbClr val="000000"/>
                </a:solidFill>
              </a:rPr>
              <a:t>   </a:t>
            </a:r>
            <a:r>
              <a:rPr lang="en-US" sz="3200">
                <a:solidFill>
                  <a:srgbClr val="000000"/>
                </a:solidFill>
                <a:latin typeface="Times New Roman" pitchFamily="18" charset="0"/>
                <a:cs typeface="Times New Roman" pitchFamily="18" charset="0"/>
              </a:rPr>
              <a:t>là một cụm từ cố định, có nghĩa bóng bẩy. Nghĩa của thành ngữ là nghĩa toát ra từ cả cụm, chứ không phải được suy ra từ nghĩa của từng thành tố. </a:t>
            </a:r>
          </a:p>
        </p:txBody>
      </p:sp>
    </p:spTree>
    <p:extLst>
      <p:ext uri="{BB962C8B-B14F-4D97-AF65-F5344CB8AC3E}">
        <p14:creationId xmlns:p14="http://schemas.microsoft.com/office/powerpoint/2010/main" val="127274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algn="r">
                <a:defRPr/>
              </a:pPr>
              <a:endParaRPr lang="zh-CN" altLang="en-US" sz="3200" b="1" dirty="0">
                <a:solidFill>
                  <a:srgbClr val="0670EB"/>
                </a:solidFill>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 xmlns:a16="http://schemas.microsoft.com/office/drawing/2014/main" id="{4F2C7E0A-6E62-4A13-9D6E-DF0E266542E3}"/>
                </a:ext>
              </a:extLst>
            </p:cNvPr>
            <p:cNvSpPr txBox="1"/>
            <p:nvPr/>
          </p:nvSpPr>
          <p:spPr>
            <a:xfrm rot="21221573">
              <a:off x="1503482" y="2739840"/>
              <a:ext cx="1981640" cy="675534"/>
            </a:xfrm>
            <a:prstGeom prst="rect">
              <a:avLst/>
            </a:prstGeom>
            <a:noFill/>
          </p:spPr>
          <p:txBody>
            <a:bodyPr wrap="square" rtlCol="0">
              <a:spAutoFit/>
            </a:bodyPr>
            <a:lstStyle/>
            <a:p>
              <a:pPr algn="ctr">
                <a:defRPr/>
              </a:pPr>
              <a:r>
                <a:rPr lang="en-US" sz="3600" dirty="0" smtClean="0">
                  <a:solidFill>
                    <a:prstClr val="white"/>
                  </a:solidFill>
                  <a:latin typeface="Times New Roman" panose="02020603050405020304" pitchFamily="18" charset="0"/>
                </a:rPr>
                <a:t>B. </a:t>
              </a:r>
              <a:r>
                <a:rPr lang="en-US" sz="3600" dirty="0" err="1" smtClean="0">
                  <a:solidFill>
                    <a:prstClr val="white"/>
                  </a:solidFill>
                  <a:latin typeface="Times New Roman" panose="02020603050405020304" pitchFamily="18" charset="0"/>
                </a:rPr>
                <a:t>Đọc</a:t>
              </a:r>
              <a:r>
                <a:rPr lang="en-US" sz="3600" dirty="0" smtClean="0">
                  <a:solidFill>
                    <a:prstClr val="white"/>
                  </a:solidFill>
                  <a:latin typeface="Times New Roman" panose="02020603050405020304" pitchFamily="18" charset="0"/>
                </a:rPr>
                <a:t> </a:t>
              </a:r>
              <a:r>
                <a:rPr lang="en-US" sz="3600" dirty="0" err="1" smtClean="0">
                  <a:solidFill>
                    <a:prstClr val="white"/>
                  </a:solidFill>
                  <a:latin typeface="Times New Roman" panose="02020603050405020304" pitchFamily="18" charset="0"/>
                </a:rPr>
                <a:t>hiểu</a:t>
              </a:r>
              <a:r>
                <a:rPr lang="en-US" sz="3600" dirty="0" smtClean="0">
                  <a:solidFill>
                    <a:prstClr val="white"/>
                  </a:solidFill>
                  <a:latin typeface="Times New Roman" panose="02020603050405020304" pitchFamily="18" charset="0"/>
                </a:rPr>
                <a:t> </a:t>
              </a:r>
              <a:r>
                <a:rPr lang="en-US" sz="3600" dirty="0" err="1" smtClean="0">
                  <a:solidFill>
                    <a:prstClr val="white"/>
                  </a:solidFill>
                  <a:latin typeface="Times New Roman" panose="02020603050405020304" pitchFamily="18" charset="0"/>
                </a:rPr>
                <a:t>văn</a:t>
              </a:r>
              <a:r>
                <a:rPr lang="en-US" sz="3600" dirty="0" smtClean="0">
                  <a:solidFill>
                    <a:prstClr val="white"/>
                  </a:solidFill>
                  <a:latin typeface="Times New Roman" panose="02020603050405020304" pitchFamily="18" charset="0"/>
                </a:rPr>
                <a:t> </a:t>
              </a:r>
              <a:r>
                <a:rPr lang="en-US" sz="3600" dirty="0" err="1" smtClean="0">
                  <a:solidFill>
                    <a:prstClr val="white"/>
                  </a:solidFill>
                  <a:latin typeface="Times New Roman" panose="02020603050405020304" pitchFamily="18" charset="0"/>
                </a:rPr>
                <a:t>bản</a:t>
              </a:r>
              <a:endParaRPr lang="en-US" sz="2800" dirty="0">
                <a:solidFill>
                  <a:prstClr val="white"/>
                </a:solidFill>
                <a:latin typeface="等线 Light" panose="020F0302020204030204"/>
              </a:endParaRPr>
            </a:p>
          </p:txBody>
        </p:sp>
      </p:grpSp>
      <p:pic>
        <p:nvPicPr>
          <p:cNvPr id="16" name="图片 3">
            <a:extLst>
              <a:ext uri="{FF2B5EF4-FFF2-40B4-BE49-F238E27FC236}">
                <a16:creationId xmlns=""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94371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45D385-6F12-45BC-87D6-FCB8DE276189}"/>
              </a:ext>
            </a:extLst>
          </p:cNvPr>
          <p:cNvPicPr>
            <a:picLocks noChangeAspect="1"/>
          </p:cNvPicPr>
          <p:nvPr/>
        </p:nvPicPr>
        <p:blipFill>
          <a:blip r:embed="rId3"/>
          <a:stretch>
            <a:fillRect/>
          </a:stretch>
        </p:blipFill>
        <p:spPr>
          <a:xfrm>
            <a:off x="0" y="67824"/>
            <a:ext cx="12192000" cy="6854653"/>
          </a:xfrm>
          <a:prstGeom prst="rect">
            <a:avLst/>
          </a:prstGeom>
        </p:spPr>
      </p:pic>
      <p:grpSp>
        <p:nvGrpSpPr>
          <p:cNvPr id="11" name="组合 10">
            <a:extLst>
              <a:ext uri="{FF2B5EF4-FFF2-40B4-BE49-F238E27FC236}">
                <a16:creationId xmlns="" xmlns:a16="http://schemas.microsoft.com/office/drawing/2014/main" id="{43E3AF87-05EA-448A-93A6-573B97BA8C9E}"/>
              </a:ext>
            </a:extLst>
          </p:cNvPr>
          <p:cNvGrpSpPr/>
          <p:nvPr/>
        </p:nvGrpSpPr>
        <p:grpSpPr>
          <a:xfrm>
            <a:off x="7126502" y="0"/>
            <a:ext cx="3609577" cy="3095013"/>
            <a:chOff x="7833209" y="881105"/>
            <a:chExt cx="3609577" cy="3095013"/>
          </a:xfrm>
        </p:grpSpPr>
        <p:pic>
          <p:nvPicPr>
            <p:cNvPr id="9" name="图片 8">
              <a:extLst>
                <a:ext uri="{FF2B5EF4-FFF2-40B4-BE49-F238E27FC236}">
                  <a16:creationId xmlns="" xmlns:a16="http://schemas.microsoft.com/office/drawing/2014/main" id="{7BD628D6-1F79-430C-B0F4-57663732E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 xmlns:a16="http://schemas.microsoft.com/office/drawing/2014/main" id="{968BD102-9F18-4AFF-B0A5-3D600AFCD1DF}"/>
                </a:ext>
              </a:extLst>
            </p:cNvPr>
            <p:cNvSpPr txBox="1"/>
            <p:nvPr/>
          </p:nvSpPr>
          <p:spPr>
            <a:xfrm>
              <a:off x="7833209" y="2545988"/>
              <a:ext cx="3207657" cy="646331"/>
            </a:xfrm>
            <a:prstGeom prst="rect">
              <a:avLst/>
            </a:prstGeom>
            <a:noFill/>
          </p:spPr>
          <p:txBody>
            <a:bodyPr wrap="square" rtlCol="0">
              <a:spAutoFit/>
            </a:bodyPr>
            <a:lstStyle/>
            <a:p>
              <a:pPr algn="r">
                <a:defRPr/>
              </a:pPr>
              <a:r>
                <a:rPr lang="en-US" altLang="zh-CN" sz="3600" b="1" dirty="0" err="1">
                  <a:solidFill>
                    <a:srgbClr val="0670EB"/>
                  </a:solidFill>
                  <a:latin typeface="Times New Roman" panose="02020603050405020304" pitchFamily="18" charset="0"/>
                  <a:cs typeface="Times New Roman" panose="02020603050405020304" pitchFamily="18" charset="0"/>
                  <a:sym typeface="+mn-lt"/>
                </a:rPr>
                <a:t>Khởi</a:t>
              </a:r>
              <a:r>
                <a:rPr lang="en-US" altLang="zh-CN" sz="3600" b="1" dirty="0">
                  <a:solidFill>
                    <a:srgbClr val="0670EB"/>
                  </a:solidFill>
                  <a:latin typeface="Times New Roman" panose="02020603050405020304" pitchFamily="18" charset="0"/>
                  <a:cs typeface="Times New Roman" panose="02020603050405020304" pitchFamily="18" charset="0"/>
                  <a:sym typeface="+mn-lt"/>
                </a:rPr>
                <a:t> </a:t>
              </a:r>
              <a:r>
                <a:rPr lang="en-US" altLang="zh-CN" sz="3600" b="1" dirty="0" err="1">
                  <a:solidFill>
                    <a:srgbClr val="0670EB"/>
                  </a:solidFill>
                  <a:latin typeface="Times New Roman" panose="02020603050405020304" pitchFamily="18" charset="0"/>
                  <a:cs typeface="Times New Roman" panose="02020603050405020304" pitchFamily="18" charset="0"/>
                  <a:sym typeface="+mn-lt"/>
                </a:rPr>
                <a:t>động</a:t>
              </a:r>
              <a:endParaRPr lang="zh-CN" altLang="en-US" sz="3600" b="1" dirty="0">
                <a:solidFill>
                  <a:srgbClr val="0670EB"/>
                </a:solidFill>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 xmlns:a16="http://schemas.microsoft.com/office/drawing/2014/main" id="{DA203F15-9E6A-4344-AADD-C107C655E939}"/>
              </a:ext>
            </a:extLst>
          </p:cNvPr>
          <p:cNvGrpSpPr/>
          <p:nvPr/>
        </p:nvGrpSpPr>
        <p:grpSpPr>
          <a:xfrm>
            <a:off x="6318737" y="2520642"/>
            <a:ext cx="5122985" cy="3702977"/>
            <a:chOff x="1099385" y="2069348"/>
            <a:chExt cx="2860812" cy="2084000"/>
          </a:xfrm>
        </p:grpSpPr>
        <p:pic>
          <p:nvPicPr>
            <p:cNvPr id="12" name="图片 8">
              <a:extLst>
                <a:ext uri="{FF2B5EF4-FFF2-40B4-BE49-F238E27FC236}">
                  <a16:creationId xmlns="" xmlns:a16="http://schemas.microsoft.com/office/drawing/2014/main" id="{A82CCE13-B1F9-4379-B618-8445C5B4C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 xmlns:a16="http://schemas.microsoft.com/office/drawing/2014/main" id="{4F2C7E0A-6E62-4A13-9D6E-DF0E266542E3}"/>
                </a:ext>
              </a:extLst>
            </p:cNvPr>
            <p:cNvSpPr txBox="1"/>
            <p:nvPr/>
          </p:nvSpPr>
          <p:spPr>
            <a:xfrm rot="21221573">
              <a:off x="1322557" y="2581775"/>
              <a:ext cx="2384813" cy="987318"/>
            </a:xfrm>
            <a:prstGeom prst="rect">
              <a:avLst/>
            </a:prstGeom>
            <a:noFill/>
          </p:spPr>
          <p:txBody>
            <a:bodyPr wrap="square" rtlCol="0">
              <a:spAutoFit/>
            </a:bodyPr>
            <a:lstStyle/>
            <a:p>
              <a:pPr algn="ctr">
                <a:defRPr/>
              </a:pPr>
              <a:r>
                <a:rPr lang="en-US" sz="3600">
                  <a:solidFill>
                    <a:prstClr val="white"/>
                  </a:solidFill>
                  <a:latin typeface="Times New Roman" panose="02020603050405020304" pitchFamily="18" charset="0"/>
                </a:rPr>
                <a:t>THỬ TÀI NHÌN TRANH ĐOÁN TÊN TRUYỆN</a:t>
              </a:r>
              <a:endParaRPr lang="en-US" sz="3600" dirty="0">
                <a:solidFill>
                  <a:prstClr val="white"/>
                </a:solidFill>
                <a:latin typeface="等线 Light" panose="020F0302020204030204"/>
              </a:endParaRPr>
            </a:p>
          </p:txBody>
        </p:sp>
      </p:grpSp>
      <p:pic>
        <p:nvPicPr>
          <p:cNvPr id="14" name="Picture 2" descr="C:\Users\Khatmau_sr\Downloads\BHSC 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551" y="1852246"/>
            <a:ext cx="5755250" cy="445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2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13901171">
            <a:off x="3152817" y="33865"/>
            <a:ext cx="609600" cy="108038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1" name="AutoShape 5"/>
          <p:cNvSpPr>
            <a:spLocks noChangeArrowheads="1"/>
          </p:cNvSpPr>
          <p:nvPr/>
        </p:nvSpPr>
        <p:spPr bwMode="auto">
          <a:xfrm rot="13369877">
            <a:off x="11037605" y="2891712"/>
            <a:ext cx="457200" cy="1258968"/>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2" name="Text Box 6"/>
          <p:cNvSpPr txBox="1">
            <a:spLocks noChangeArrowheads="1"/>
          </p:cNvSpPr>
          <p:nvPr/>
        </p:nvSpPr>
        <p:spPr bwMode="auto">
          <a:xfrm>
            <a:off x="2844800" y="6184703"/>
            <a:ext cx="6346092" cy="646331"/>
          </a:xfrm>
          <a:prstGeom prst="rect">
            <a:avLst/>
          </a:prstGeom>
          <a:noFill/>
          <a:ln w="9525" algn="ctr">
            <a:noFill/>
            <a:miter lim="800000"/>
            <a:headEnd/>
            <a:tailEnd/>
          </a:ln>
        </p:spPr>
        <p:txBody>
          <a:bodyPr wrap="square">
            <a:spAutoFit/>
          </a:bodyPr>
          <a:lstStyle/>
          <a:p>
            <a:pPr>
              <a:spcBef>
                <a:spcPct val="50000"/>
              </a:spcBef>
              <a:defRPr/>
            </a:pPr>
            <a:r>
              <a:rPr lang="en-US" sz="3600" b="1">
                <a:solidFill>
                  <a:srgbClr val="FF0000"/>
                </a:solidFill>
                <a:latin typeface="Times New Roman" pitchFamily="18" charset="0"/>
                <a:cs typeface="Times New Roman" pitchFamily="18" charset="0"/>
              </a:rPr>
              <a:t>CON CÁO VÀ CHÙM NHO</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7453" y="3856892"/>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6645" y="1541584"/>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E:\ẢNH CỦA bình\CON CÁO VÀ CHÙM NHO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635" y="984250"/>
            <a:ext cx="9338733" cy="518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965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2" name="Text Box 6"/>
          <p:cNvSpPr txBox="1">
            <a:spLocks noChangeArrowheads="1"/>
          </p:cNvSpPr>
          <p:nvPr/>
        </p:nvSpPr>
        <p:spPr bwMode="auto">
          <a:xfrm>
            <a:off x="2844800" y="5867400"/>
            <a:ext cx="6521938" cy="646331"/>
          </a:xfrm>
          <a:prstGeom prst="rect">
            <a:avLst/>
          </a:prstGeom>
          <a:noFill/>
          <a:ln w="9525" algn="ctr">
            <a:noFill/>
            <a:miter lim="800000"/>
            <a:headEnd/>
            <a:tailEnd/>
          </a:ln>
        </p:spPr>
        <p:txBody>
          <a:bodyPr wrap="square">
            <a:spAutoFit/>
          </a:bodyPr>
          <a:lstStyle/>
          <a:p>
            <a:pPr>
              <a:spcBef>
                <a:spcPct val="50000"/>
              </a:spcBef>
              <a:defRPr/>
            </a:pPr>
            <a:r>
              <a:rPr lang="en-US" sz="3600" b="1">
                <a:solidFill>
                  <a:srgbClr val="FF0000"/>
                </a:solidFill>
                <a:latin typeface="Times New Roman" pitchFamily="18" charset="0"/>
                <a:cs typeface="Times New Roman" pitchFamily="18" charset="0"/>
              </a:rPr>
              <a:t>CHÂN-TAY-TAI-MẮT-MIỆNG</a:t>
            </a:r>
          </a:p>
        </p:txBody>
      </p:sp>
      <p:pic>
        <p:nvPicPr>
          <p:cNvPr id="33803" name="Picture 11"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Khatmau_sr\Downloads\ẢNH CỦA bình\CHÂN-TAY-T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508"/>
            <a:ext cx="12191999" cy="5733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79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repeatCount="2000" fill="hold" grpId="0" nodeType="clickEffect">
                                  <p:stCondLst>
                                    <p:cond delay="0"/>
                                  </p:stCondLst>
                                  <p:iterate type="lt">
                                    <p:tmPct val="50000"/>
                                  </p:iterate>
                                  <p:childTnLst>
                                    <p:set>
                                      <p:cBhvr>
                                        <p:cTn id="6" dur="1" fill="hold">
                                          <p:stCondLst>
                                            <p:cond delay="0"/>
                                          </p:stCondLst>
                                        </p:cTn>
                                        <p:tgtEl>
                                          <p:spTgt spid="121862"/>
                                        </p:tgtEl>
                                        <p:attrNameLst>
                                          <p:attrName>style.visibility</p:attrName>
                                        </p:attrNameLst>
                                      </p:cBhvr>
                                      <p:to>
                                        <p:strVal val="visible"/>
                                      </p:to>
                                    </p:set>
                                    <p:anim calcmode="discrete" valueType="clr">
                                      <p:cBhvr override="childStyle">
                                        <p:cTn id="7"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8" dur="50"/>
                                        <p:tgtEl>
                                          <p:spTgt spid="121862"/>
                                        </p:tgtEl>
                                        <p:attrNameLst>
                                          <p:attrName>fillcolor</p:attrName>
                                        </p:attrNameLst>
                                      </p:cBhvr>
                                      <p:tavLst>
                                        <p:tav tm="0">
                                          <p:val>
                                            <p:clrVal>
                                              <a:schemeClr val="accent2"/>
                                            </p:clrVal>
                                          </p:val>
                                        </p:tav>
                                        <p:tav tm="50000">
                                          <p:val>
                                            <p:clrVal>
                                              <a:schemeClr val="hlink"/>
                                            </p:clrVal>
                                          </p:val>
                                        </p:tav>
                                      </p:tavLst>
                                    </p:anim>
                                    <p:set>
                                      <p:cBhvr>
                                        <p:cTn id="9"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54292">
            <a:off x="1442743" y="3100594"/>
            <a:ext cx="609600" cy="1819756"/>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1" name="AutoShape 5"/>
          <p:cNvSpPr>
            <a:spLocks noChangeArrowheads="1"/>
          </p:cNvSpPr>
          <p:nvPr/>
        </p:nvSpPr>
        <p:spPr bwMode="auto">
          <a:xfrm rot="14217160">
            <a:off x="10270711" y="2441479"/>
            <a:ext cx="656599" cy="1408172"/>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a:spcBef>
                <a:spcPct val="50000"/>
              </a:spcBef>
              <a:defRPr/>
            </a:pPr>
            <a:r>
              <a:rPr lang="en-US" sz="3600" b="1">
                <a:solidFill>
                  <a:srgbClr val="FF0000"/>
                </a:solidFill>
                <a:latin typeface="Times New Roman" pitchFamily="18" charset="0"/>
                <a:cs typeface="Times New Roman" pitchFamily="18" charset="0"/>
              </a:rPr>
              <a:t>VE SẦU VÀ KIẾN</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Khatmau_sr\Downloads\ẢNH CỦA bình\VE SẦU VÀ KIẾ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4573" y="1018838"/>
            <a:ext cx="7182853"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50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640149">
            <a:off x="647699" y="3662371"/>
            <a:ext cx="609600" cy="170485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1" name="AutoShape 5"/>
          <p:cNvSpPr>
            <a:spLocks noChangeArrowheads="1"/>
          </p:cNvSpPr>
          <p:nvPr/>
        </p:nvSpPr>
        <p:spPr bwMode="auto">
          <a:xfrm rot="14920136">
            <a:off x="7030921" y="-55710"/>
            <a:ext cx="457200" cy="1280984"/>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a:spcBef>
                <a:spcPct val="50000"/>
              </a:spcBef>
              <a:defRPr/>
            </a:pPr>
            <a:r>
              <a:rPr lang="en-US" sz="3600" b="1">
                <a:solidFill>
                  <a:srgbClr val="FF0000"/>
                </a:solidFill>
                <a:latin typeface="Times New Roman" pitchFamily="18" charset="0"/>
                <a:cs typeface="Times New Roman" pitchFamily="18" charset="0"/>
              </a:rPr>
              <a:t>ẾCH NGỒI ĐÁY GIẾNG</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8366" y="225596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1693985"/>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Khatmau_sr\Downloads\ẢNH CỦA bình\ếch NGỒI ĐÁY GIẾ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18" y="1018838"/>
            <a:ext cx="8950249"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74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8565339">
            <a:off x="735937" y="1034476"/>
            <a:ext cx="609600" cy="1342019"/>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1" name="AutoShape 5"/>
          <p:cNvSpPr>
            <a:spLocks noChangeArrowheads="1"/>
          </p:cNvSpPr>
          <p:nvPr/>
        </p:nvSpPr>
        <p:spPr bwMode="auto">
          <a:xfrm rot="14425830">
            <a:off x="10843172" y="2937624"/>
            <a:ext cx="457200" cy="1314677"/>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a:spcBef>
                <a:spcPct val="50000"/>
              </a:spcBef>
              <a:defRPr/>
            </a:pPr>
            <a:r>
              <a:rPr lang="en-US" sz="3600" b="1">
                <a:solidFill>
                  <a:srgbClr val="FF0000"/>
                </a:solidFill>
                <a:latin typeface="Times New Roman" pitchFamily="18" charset="0"/>
                <a:cs typeface="Times New Roman" pitchFamily="18" charset="0"/>
              </a:rPr>
              <a:t>THẦY BÓI XEM VOI</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Khatmau_sr\Downloads\ẢNH CỦA bình\THẦY BÓI XEM VO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785" y="1018838"/>
            <a:ext cx="8769452"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23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AutoShape 4"/>
          <p:cNvSpPr>
            <a:spLocks noChangeArrowheads="1"/>
          </p:cNvSpPr>
          <p:nvPr/>
        </p:nvSpPr>
        <p:spPr bwMode="auto">
          <a:xfrm rot="7419087">
            <a:off x="861533" y="1100290"/>
            <a:ext cx="609600" cy="15003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1" name="AutoShape 5"/>
          <p:cNvSpPr>
            <a:spLocks noChangeArrowheads="1"/>
          </p:cNvSpPr>
          <p:nvPr/>
        </p:nvSpPr>
        <p:spPr bwMode="auto">
          <a:xfrm rot="14117956">
            <a:off x="11063883" y="3428990"/>
            <a:ext cx="457200" cy="1321175"/>
          </a:xfrm>
          <a:prstGeom prst="upArrow">
            <a:avLst>
              <a:gd name="adj1" fmla="val 50000"/>
              <a:gd name="adj2" fmla="val 50000"/>
            </a:avLst>
          </a:prstGeom>
          <a:solidFill>
            <a:srgbClr val="FF0000"/>
          </a:solidFill>
          <a:ln w="9525">
            <a:solidFill>
              <a:schemeClr val="tx1"/>
            </a:solidFill>
            <a:miter lim="800000"/>
            <a:headEnd/>
            <a:tailEnd/>
          </a:ln>
        </p:spPr>
        <p:txBody>
          <a:bodyPr vert="eaVert" wrap="none" anchor="ctr"/>
          <a:lstStyle/>
          <a:p>
            <a:endParaRPr lang="en-US">
              <a:solidFill>
                <a:srgbClr val="000000"/>
              </a:solidFill>
              <a:latin typeface="VNI-Thufap3" pitchFamily="18" charset="0"/>
            </a:endParaRPr>
          </a:p>
        </p:txBody>
      </p:sp>
      <p:sp>
        <p:nvSpPr>
          <p:cNvPr id="121862" name="Text Box 6"/>
          <p:cNvSpPr txBox="1">
            <a:spLocks noChangeArrowheads="1"/>
          </p:cNvSpPr>
          <p:nvPr/>
        </p:nvSpPr>
        <p:spPr bwMode="auto">
          <a:xfrm>
            <a:off x="2844800" y="5867400"/>
            <a:ext cx="5588000" cy="646331"/>
          </a:xfrm>
          <a:prstGeom prst="rect">
            <a:avLst/>
          </a:prstGeom>
          <a:noFill/>
          <a:ln w="9525" algn="ctr">
            <a:noFill/>
            <a:miter lim="800000"/>
            <a:headEnd/>
            <a:tailEnd/>
          </a:ln>
        </p:spPr>
        <p:txBody>
          <a:bodyPr>
            <a:spAutoFit/>
          </a:bodyPr>
          <a:lstStyle/>
          <a:p>
            <a:pPr algn="ctr">
              <a:spcBef>
                <a:spcPct val="50000"/>
              </a:spcBef>
              <a:defRPr/>
            </a:pPr>
            <a:r>
              <a:rPr lang="en-US" sz="3600" b="1">
                <a:solidFill>
                  <a:srgbClr val="FF0000"/>
                </a:solidFill>
                <a:latin typeface="Times New Roman" pitchFamily="18" charset="0"/>
                <a:cs typeface="Times New Roman" pitchFamily="18" charset="0"/>
              </a:rPr>
              <a:t>THỎ VÀ RÙA</a:t>
            </a:r>
          </a:p>
        </p:txBody>
      </p:sp>
      <p:pic>
        <p:nvPicPr>
          <p:cNvPr id="33799" name="Picture 7"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6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8"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248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6_4_45[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0"/>
            <a:ext cx="1905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65368"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573405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descr="16_4_17[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35201" y="-76200"/>
            <a:ext cx="1426633"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Users\Khatmau_sr\Downloads\ẢNH CỦA bình\NGỤ NGÔN THỎ VÀ RÙ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709" y="1018838"/>
            <a:ext cx="8659540" cy="4820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95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p:cTn id="7" dur="500" fill="hold"/>
                                        <p:tgtEl>
                                          <p:spTgt spid="121860"/>
                                        </p:tgtEl>
                                        <p:attrNameLst>
                                          <p:attrName>ppt_w</p:attrName>
                                        </p:attrNameLst>
                                      </p:cBhvr>
                                      <p:tavLst>
                                        <p:tav tm="0">
                                          <p:val>
                                            <p:fltVal val="0"/>
                                          </p:val>
                                        </p:tav>
                                        <p:tav tm="100000">
                                          <p:val>
                                            <p:strVal val="#ppt_w"/>
                                          </p:val>
                                        </p:tav>
                                      </p:tavLst>
                                    </p:anim>
                                    <p:anim calcmode="lin" valueType="num">
                                      <p:cBhvr>
                                        <p:cTn id="8" dur="500" fill="hold"/>
                                        <p:tgtEl>
                                          <p:spTgt spid="12186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1861"/>
                                        </p:tgtEl>
                                        <p:attrNameLst>
                                          <p:attrName>style.visibility</p:attrName>
                                        </p:attrNameLst>
                                      </p:cBhvr>
                                      <p:to>
                                        <p:strVal val="visible"/>
                                      </p:to>
                                    </p:set>
                                    <p:anim calcmode="lin" valueType="num">
                                      <p:cBhvr>
                                        <p:cTn id="12" dur="500" fill="hold"/>
                                        <p:tgtEl>
                                          <p:spTgt spid="121861"/>
                                        </p:tgtEl>
                                        <p:attrNameLst>
                                          <p:attrName>ppt_w</p:attrName>
                                        </p:attrNameLst>
                                      </p:cBhvr>
                                      <p:tavLst>
                                        <p:tav tm="0">
                                          <p:val>
                                            <p:fltVal val="0"/>
                                          </p:val>
                                        </p:tav>
                                        <p:tav tm="100000">
                                          <p:val>
                                            <p:strVal val="#ppt_w"/>
                                          </p:val>
                                        </p:tav>
                                      </p:tavLst>
                                    </p:anim>
                                    <p:anim calcmode="lin" valueType="num">
                                      <p:cBhvr>
                                        <p:cTn id="13" dur="500" fill="hold"/>
                                        <p:tgtEl>
                                          <p:spTgt spid="121861"/>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repeatCount="2000" fill="hold" grpId="0" nodeType="clickEffect">
                                  <p:stCondLst>
                                    <p:cond delay="0"/>
                                  </p:stCondLst>
                                  <p:iterate type="lt">
                                    <p:tmPct val="50000"/>
                                  </p:iterate>
                                  <p:childTnLst>
                                    <p:set>
                                      <p:cBhvr>
                                        <p:cTn id="17" dur="1" fill="hold">
                                          <p:stCondLst>
                                            <p:cond delay="0"/>
                                          </p:stCondLst>
                                        </p:cTn>
                                        <p:tgtEl>
                                          <p:spTgt spid="121862"/>
                                        </p:tgtEl>
                                        <p:attrNameLst>
                                          <p:attrName>style.visibility</p:attrName>
                                        </p:attrNameLst>
                                      </p:cBhvr>
                                      <p:to>
                                        <p:strVal val="visible"/>
                                      </p:to>
                                    </p:set>
                                    <p:anim calcmode="discrete" valueType="clr">
                                      <p:cBhvr override="childStyle">
                                        <p:cTn id="18" dur="50"/>
                                        <p:tgtEl>
                                          <p:spTgt spid="121862"/>
                                        </p:tgtEl>
                                        <p:attrNameLst>
                                          <p:attrName>style.color</p:attrName>
                                        </p:attrNameLst>
                                      </p:cBhvr>
                                      <p:tavLst>
                                        <p:tav tm="0">
                                          <p:val>
                                            <p:clrVal>
                                              <a:schemeClr val="accent2"/>
                                            </p:clrVal>
                                          </p:val>
                                        </p:tav>
                                        <p:tav tm="50000">
                                          <p:val>
                                            <p:clrVal>
                                              <a:schemeClr val="hlink"/>
                                            </p:clrVal>
                                          </p:val>
                                        </p:tav>
                                      </p:tavLst>
                                    </p:anim>
                                    <p:anim calcmode="discrete" valueType="clr">
                                      <p:cBhvr>
                                        <p:cTn id="19" dur="50"/>
                                        <p:tgtEl>
                                          <p:spTgt spid="121862"/>
                                        </p:tgtEl>
                                        <p:attrNameLst>
                                          <p:attrName>fillcolor</p:attrName>
                                        </p:attrNameLst>
                                      </p:cBhvr>
                                      <p:tavLst>
                                        <p:tav tm="0">
                                          <p:val>
                                            <p:clrVal>
                                              <a:schemeClr val="accent2"/>
                                            </p:clrVal>
                                          </p:val>
                                        </p:tav>
                                        <p:tav tm="50000">
                                          <p:val>
                                            <p:clrVal>
                                              <a:schemeClr val="hlink"/>
                                            </p:clrVal>
                                          </p:val>
                                        </p:tav>
                                      </p:tavLst>
                                    </p:anim>
                                    <p:set>
                                      <p:cBhvr>
                                        <p:cTn id="20" dur="50"/>
                                        <p:tgtEl>
                                          <p:spTgt spid="1218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D0AF728-B031-4116-9C71-A1BD8A5C829A}"/>
              </a:ext>
            </a:extLst>
          </p:cNvPr>
          <p:cNvPicPr>
            <a:picLocks noChangeAspect="1"/>
          </p:cNvPicPr>
          <p:nvPr/>
        </p:nvPicPr>
        <p:blipFill rotWithShape="1">
          <a:blip r:embed="rId4"/>
          <a:srcRect l="13153" t="25279" r="13619" b="15484"/>
          <a:stretch/>
        </p:blipFill>
        <p:spPr>
          <a:xfrm>
            <a:off x="1" y="0"/>
            <a:ext cx="12192000" cy="6858000"/>
          </a:xfrm>
          <a:prstGeom prst="rect">
            <a:avLst/>
          </a:prstGeom>
        </p:spPr>
      </p:pic>
      <p:sp>
        <p:nvSpPr>
          <p:cNvPr id="9" name="矩形 8">
            <a:extLst>
              <a:ext uri="{FF2B5EF4-FFF2-40B4-BE49-F238E27FC236}">
                <a16:creationId xmlns="" xmlns:a16="http://schemas.microsoft.com/office/drawing/2014/main" id="{7E89059A-BC9A-48C8-AC35-4EE11DB1F426}"/>
              </a:ext>
            </a:extLst>
          </p:cNvPr>
          <p:cNvSpPr/>
          <p:nvPr/>
        </p:nvSpPr>
        <p:spPr>
          <a:xfrm>
            <a:off x="942975" y="781050"/>
            <a:ext cx="10306050" cy="5295900"/>
          </a:xfrm>
          <a:prstGeom prst="rect">
            <a:avLst/>
          </a:prstGeom>
          <a:solidFill>
            <a:srgbClr val="FF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16" name="图片 15">
            <a:extLst>
              <a:ext uri="{FF2B5EF4-FFF2-40B4-BE49-F238E27FC236}">
                <a16:creationId xmlns="" xmlns:a16="http://schemas.microsoft.com/office/drawing/2014/main" id="{137D31DE-EE63-4322-A505-C217AEB00EF6}"/>
              </a:ext>
            </a:extLst>
          </p:cNvPr>
          <p:cNvPicPr>
            <a:picLocks noChangeAspect="1"/>
          </p:cNvPicPr>
          <p:nvPr/>
        </p:nvPicPr>
        <p:blipFill rotWithShape="1">
          <a:blip r:embed="rId5">
            <a:biLevel thresh="25000"/>
          </a:blip>
          <a:srcRect t="1" r="69256" b="4002"/>
          <a:stretch/>
        </p:blipFill>
        <p:spPr>
          <a:xfrm>
            <a:off x="3402520" y="1271784"/>
            <a:ext cx="1654707" cy="302739"/>
          </a:xfrm>
          <a:prstGeom prst="rect">
            <a:avLst/>
          </a:prstGeom>
        </p:spPr>
      </p:pic>
      <p:pic>
        <p:nvPicPr>
          <p:cNvPr id="17" name="图片 16">
            <a:extLst>
              <a:ext uri="{FF2B5EF4-FFF2-40B4-BE49-F238E27FC236}">
                <a16:creationId xmlns="" xmlns:a16="http://schemas.microsoft.com/office/drawing/2014/main" id="{BC76C219-7CB3-42AA-B2F2-968B73D05C92}"/>
              </a:ext>
            </a:extLst>
          </p:cNvPr>
          <p:cNvPicPr>
            <a:picLocks noChangeAspect="1"/>
          </p:cNvPicPr>
          <p:nvPr/>
        </p:nvPicPr>
        <p:blipFill rotWithShape="1">
          <a:blip r:embed="rId5">
            <a:biLevel thresh="25000"/>
          </a:blip>
          <a:srcRect t="1" r="69256" b="4002"/>
          <a:stretch/>
        </p:blipFill>
        <p:spPr>
          <a:xfrm flipH="1">
            <a:off x="7134773" y="1271784"/>
            <a:ext cx="1654707" cy="302739"/>
          </a:xfrm>
          <a:prstGeom prst="rect">
            <a:avLst/>
          </a:prstGeom>
        </p:spPr>
      </p:pic>
      <p:sp>
        <p:nvSpPr>
          <p:cNvPr id="19" name="文本框 18">
            <a:extLst>
              <a:ext uri="{FF2B5EF4-FFF2-40B4-BE49-F238E27FC236}">
                <a16:creationId xmlns="" xmlns:a16="http://schemas.microsoft.com/office/drawing/2014/main" id="{7618D522-7B3C-4D8D-AE47-E05B65B2E3E9}"/>
              </a:ext>
            </a:extLst>
          </p:cNvPr>
          <p:cNvSpPr txBox="1"/>
          <p:nvPr/>
        </p:nvSpPr>
        <p:spPr>
          <a:xfrm>
            <a:off x="1711413" y="-37724"/>
            <a:ext cx="9276938" cy="830997"/>
          </a:xfrm>
          <a:prstGeom prst="rect">
            <a:avLst/>
          </a:prstGeom>
          <a:noFill/>
        </p:spPr>
        <p:txBody>
          <a:bodyPr wrap="square" rtlCol="0">
            <a:spAutoFit/>
          </a:bodyPr>
          <a:lstStyle/>
          <a:p>
            <a:pPr algn="ctr"/>
            <a:r>
              <a:rPr lang="en-US" altLang="zh-CN" sz="4800" b="1" u="sng">
                <a:solidFill>
                  <a:srgbClr val="FF00FF"/>
                </a:solidFill>
                <a:latin typeface="Times New Roman" pitchFamily="18" charset="0"/>
                <a:cs typeface="Times New Roman" pitchFamily="18" charset="0"/>
              </a:rPr>
              <a:t>Văn bản 1:</a:t>
            </a:r>
            <a:endParaRPr lang="zh-CN" altLang="en-US" sz="4800" b="1" u="sng" dirty="0">
              <a:solidFill>
                <a:srgbClr val="FF00FF"/>
              </a:solidFill>
              <a:latin typeface="Times New Roman" pitchFamily="18" charset="0"/>
              <a:cs typeface="Times New Roman" pitchFamily="18" charset="0"/>
            </a:endParaRPr>
          </a:p>
        </p:txBody>
      </p:sp>
      <p:sp>
        <p:nvSpPr>
          <p:cNvPr id="27" name="矩形 26">
            <a:extLst>
              <a:ext uri="{FF2B5EF4-FFF2-40B4-BE49-F238E27FC236}">
                <a16:creationId xmlns="" xmlns:a16="http://schemas.microsoft.com/office/drawing/2014/main" id="{EA7567CC-79AD-4257-972A-E3F781B1DE87}"/>
              </a:ext>
            </a:extLst>
          </p:cNvPr>
          <p:cNvSpPr/>
          <p:nvPr/>
        </p:nvSpPr>
        <p:spPr>
          <a:xfrm>
            <a:off x="1099414" y="915244"/>
            <a:ext cx="9993172" cy="502751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23" name="图片 22">
            <a:extLst>
              <a:ext uri="{FF2B5EF4-FFF2-40B4-BE49-F238E27FC236}">
                <a16:creationId xmlns="" xmlns:a16="http://schemas.microsoft.com/office/drawing/2014/main" id="{6E9628B8-7E8B-45BA-AF37-93C55FE1D62C}"/>
              </a:ext>
            </a:extLst>
          </p:cNvPr>
          <p:cNvPicPr>
            <a:picLocks noChangeAspect="1"/>
          </p:cNvPicPr>
          <p:nvPr/>
        </p:nvPicPr>
        <p:blipFill>
          <a:blip r:embed="rId6"/>
          <a:stretch>
            <a:fillRect/>
          </a:stretch>
        </p:blipFill>
        <p:spPr>
          <a:xfrm rot="19934422">
            <a:off x="934911" y="4052993"/>
            <a:ext cx="1238156" cy="2206370"/>
          </a:xfrm>
          <a:prstGeom prst="rect">
            <a:avLst/>
          </a:prstGeom>
        </p:spPr>
      </p:pic>
      <p:pic>
        <p:nvPicPr>
          <p:cNvPr id="24" name="图片 23">
            <a:extLst>
              <a:ext uri="{FF2B5EF4-FFF2-40B4-BE49-F238E27FC236}">
                <a16:creationId xmlns="" xmlns:a16="http://schemas.microsoft.com/office/drawing/2014/main" id="{0C911A52-D672-4B28-8414-639F373D1CD4}"/>
              </a:ext>
            </a:extLst>
          </p:cNvPr>
          <p:cNvPicPr>
            <a:picLocks noChangeAspect="1"/>
          </p:cNvPicPr>
          <p:nvPr/>
        </p:nvPicPr>
        <p:blipFill>
          <a:blip r:embed="rId6"/>
          <a:stretch>
            <a:fillRect/>
          </a:stretch>
        </p:blipFill>
        <p:spPr>
          <a:xfrm rot="1665578" flipH="1">
            <a:off x="10023021" y="4053429"/>
            <a:ext cx="1238156" cy="2206370"/>
          </a:xfrm>
          <a:prstGeom prst="rect">
            <a:avLst/>
          </a:prstGeom>
        </p:spPr>
      </p:pic>
      <p:sp>
        <p:nvSpPr>
          <p:cNvPr id="33" name="矩形 32">
            <a:extLst>
              <a:ext uri="{FF2B5EF4-FFF2-40B4-BE49-F238E27FC236}">
                <a16:creationId xmlns="" xmlns:a16="http://schemas.microsoft.com/office/drawing/2014/main" id="{3A235261-152F-4633-BD3B-E875AE78BF6B}"/>
              </a:ext>
            </a:extLst>
          </p:cNvPr>
          <p:cNvSpPr/>
          <p:nvPr/>
        </p:nvSpPr>
        <p:spPr>
          <a:xfrm>
            <a:off x="7485277" y="5997733"/>
            <a:ext cx="2608406" cy="707886"/>
          </a:xfrm>
          <a:prstGeom prst="rect">
            <a:avLst/>
          </a:prstGeom>
        </p:spPr>
        <p:txBody>
          <a:bodyPr wrap="none">
            <a:spAutoFit/>
          </a:bodyPr>
          <a:lstStyle/>
          <a:p>
            <a:pPr algn="r"/>
            <a:r>
              <a:rPr lang="en-US" altLang="zh-CN" sz="4000" b="1">
                <a:solidFill>
                  <a:srgbClr val="000000"/>
                </a:solidFill>
                <a:latin typeface="Times New Roman" pitchFamily="18" charset="0"/>
                <a:ea typeface="造字工房悦黑演示版常规体" pitchFamily="50" charset="-122"/>
                <a:cs typeface="Times New Roman" pitchFamily="18" charset="0"/>
              </a:rPr>
              <a:t>- </a:t>
            </a:r>
            <a:r>
              <a:rPr lang="en-US" altLang="zh-CN" sz="4000" b="1">
                <a:solidFill>
                  <a:srgbClr val="FF0000"/>
                </a:solidFill>
                <a:latin typeface="Times New Roman" pitchFamily="18" charset="0"/>
                <a:ea typeface="造字工房悦黑演示版常规体" pitchFamily="50" charset="-122"/>
                <a:cs typeface="Times New Roman" pitchFamily="18" charset="0"/>
              </a:rPr>
              <a:t>Ngụ ngôn</a:t>
            </a:r>
            <a:endParaRPr lang="zh-CN" altLang="en-US" sz="4000" b="1" dirty="0">
              <a:solidFill>
                <a:srgbClr val="FF0000"/>
              </a:solidFill>
              <a:latin typeface="Times New Roman" pitchFamily="18" charset="0"/>
              <a:ea typeface="造字工房悦黑演示版常规体" pitchFamily="50" charset="-122"/>
              <a:cs typeface="Times New Roman" pitchFamily="18" charset="0"/>
            </a:endParaRPr>
          </a:p>
        </p:txBody>
      </p:sp>
      <p:cxnSp>
        <p:nvCxnSpPr>
          <p:cNvPr id="35" name="PA_直接连接符 34">
            <a:extLst>
              <a:ext uri="{FF2B5EF4-FFF2-40B4-BE49-F238E27FC236}">
                <a16:creationId xmlns="" xmlns:a16="http://schemas.microsoft.com/office/drawing/2014/main" id="{A76ED899-A83F-492F-8F11-824E3CDD946F}"/>
              </a:ext>
            </a:extLst>
          </p:cNvPr>
          <p:cNvCxnSpPr/>
          <p:nvPr>
            <p:custDataLst>
              <p:tags r:id="rId1"/>
            </p:custDataLst>
          </p:nvPr>
        </p:nvCxnSpPr>
        <p:spPr>
          <a:xfrm>
            <a:off x="4059852" y="4400174"/>
            <a:ext cx="407229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9218" name="Picture 2" descr="C:\Users\Khatmau_sr\Downloads\ẢNH CỦA bình\ĐẼO CÀY GIỮA ĐƯỜNG 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793274"/>
            <a:ext cx="12191999" cy="504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512776"/>
      </p:ext>
    </p:extLst>
  </p:cSld>
  <p:clrMapOvr>
    <a:masterClrMapping/>
  </p:clrMapOvr>
  <mc:AlternateContent xmlns:mc="http://schemas.openxmlformats.org/markup-compatibility/2006" xmlns:p14="http://schemas.microsoft.com/office/powerpoint/2010/main">
    <mc:Choice Requires="p14">
      <p:transition spd="slow" p14:dur="4000" advTm="5500">
        <p14:vortex dir="r"/>
      </p:transition>
    </mc:Choice>
    <mc:Fallback xmlns="">
      <p:transition spd="slow" advTm="55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pic>
        <p:nvPicPr>
          <p:cNvPr id="6" name="图片 5">
            <a:extLst>
              <a:ext uri="{FF2B5EF4-FFF2-40B4-BE49-F238E27FC236}">
                <a16:creationId xmlns="" xmlns:a16="http://schemas.microsoft.com/office/drawing/2014/main" id="{89B48542-2E65-45F9-A1EC-BD2FB1920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410" y="108040"/>
            <a:ext cx="4249228" cy="4249228"/>
          </a:xfrm>
          <a:prstGeom prst="rect">
            <a:avLst/>
          </a:prstGeom>
        </p:spPr>
      </p:pic>
      <p:grpSp>
        <p:nvGrpSpPr>
          <p:cNvPr id="11" name="组合 10">
            <a:extLst>
              <a:ext uri="{FF2B5EF4-FFF2-40B4-BE49-F238E27FC236}">
                <a16:creationId xmlns="" xmlns:a16="http://schemas.microsoft.com/office/drawing/2014/main" id="{43E3AF87-05EA-448A-93A6-573B97BA8C9E}"/>
              </a:ext>
            </a:extLst>
          </p:cNvPr>
          <p:cNvGrpSpPr/>
          <p:nvPr/>
        </p:nvGrpSpPr>
        <p:grpSpPr>
          <a:xfrm>
            <a:off x="1154217" y="-78560"/>
            <a:ext cx="3565375" cy="3095013"/>
            <a:chOff x="7877411" y="881105"/>
            <a:chExt cx="3565375" cy="3095013"/>
          </a:xfrm>
        </p:grpSpPr>
        <p:pic>
          <p:nvPicPr>
            <p:cNvPr id="9" name="图片 8">
              <a:extLst>
                <a:ext uri="{FF2B5EF4-FFF2-40B4-BE49-F238E27FC236}">
                  <a16:creationId xmlns="" xmlns:a16="http://schemas.microsoft.com/office/drawing/2014/main" id="{7BD628D6-1F79-430C-B0F4-57663732E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73" y="881105"/>
              <a:ext cx="3095013" cy="3095013"/>
            </a:xfrm>
            <a:prstGeom prst="rect">
              <a:avLst/>
            </a:prstGeom>
          </p:spPr>
        </p:pic>
        <p:sp>
          <p:nvSpPr>
            <p:cNvPr id="7" name="文本框 6">
              <a:extLst>
                <a:ext uri="{FF2B5EF4-FFF2-40B4-BE49-F238E27FC236}">
                  <a16:creationId xmlns="" xmlns:a16="http://schemas.microsoft.com/office/drawing/2014/main" id="{968BD102-9F18-4AFF-B0A5-3D600AFCD1DF}"/>
                </a:ext>
              </a:extLst>
            </p:cNvPr>
            <p:cNvSpPr txBox="1"/>
            <p:nvPr/>
          </p:nvSpPr>
          <p:spPr>
            <a:xfrm>
              <a:off x="7877411" y="2535108"/>
              <a:ext cx="3207657" cy="584775"/>
            </a:xfrm>
            <a:prstGeom prst="rect">
              <a:avLst/>
            </a:prstGeom>
            <a:noFill/>
          </p:spPr>
          <p:txBody>
            <a:bodyPr wrap="square" rtlCol="0">
              <a:spAutoFit/>
            </a:bodyPr>
            <a:lstStyle/>
            <a:p>
              <a:pPr algn="r">
                <a:defRPr/>
              </a:pPr>
              <a:endParaRPr lang="zh-CN" altLang="en-US" sz="3200" b="1" dirty="0">
                <a:solidFill>
                  <a:srgbClr val="0670EB"/>
                </a:solidFill>
                <a:latin typeface="Times New Roman" panose="02020603050405020304" pitchFamily="18" charset="0"/>
                <a:cs typeface="Times New Roman" panose="02020603050405020304" pitchFamily="18" charset="0"/>
                <a:sym typeface="+mn-lt"/>
              </a:endParaRPr>
            </a:p>
          </p:txBody>
        </p:sp>
      </p:grpSp>
      <p:grpSp>
        <p:nvGrpSpPr>
          <p:cNvPr id="10" name="组合 5">
            <a:extLst>
              <a:ext uri="{FF2B5EF4-FFF2-40B4-BE49-F238E27FC236}">
                <a16:creationId xmlns="" xmlns:a16="http://schemas.microsoft.com/office/drawing/2014/main" id="{DA203F15-9E6A-4344-AADD-C107C655E939}"/>
              </a:ext>
            </a:extLst>
          </p:cNvPr>
          <p:cNvGrpSpPr/>
          <p:nvPr/>
        </p:nvGrpSpPr>
        <p:grpSpPr>
          <a:xfrm>
            <a:off x="1339957" y="2442082"/>
            <a:ext cx="3805054" cy="3702977"/>
            <a:chOff x="1099385" y="2069348"/>
            <a:chExt cx="2860812" cy="2084000"/>
          </a:xfrm>
        </p:grpSpPr>
        <p:pic>
          <p:nvPicPr>
            <p:cNvPr id="12" name="图片 8">
              <a:extLst>
                <a:ext uri="{FF2B5EF4-FFF2-40B4-BE49-F238E27FC236}">
                  <a16:creationId xmlns="" xmlns:a16="http://schemas.microsoft.com/office/drawing/2014/main" id="{A82CCE13-B1F9-4379-B618-8445C5B4C5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3" name="文本框 12">
              <a:extLst>
                <a:ext uri="{FF2B5EF4-FFF2-40B4-BE49-F238E27FC236}">
                  <a16:creationId xmlns="" xmlns:a16="http://schemas.microsoft.com/office/drawing/2014/main" id="{4F2C7E0A-6E62-4A13-9D6E-DF0E266542E3}"/>
                </a:ext>
              </a:extLst>
            </p:cNvPr>
            <p:cNvSpPr txBox="1"/>
            <p:nvPr/>
          </p:nvSpPr>
          <p:spPr>
            <a:xfrm rot="21221573">
              <a:off x="1503482" y="2809127"/>
              <a:ext cx="1981640" cy="536962"/>
            </a:xfrm>
            <a:prstGeom prst="rect">
              <a:avLst/>
            </a:prstGeom>
            <a:noFill/>
          </p:spPr>
          <p:txBody>
            <a:bodyPr wrap="square" rtlCol="0">
              <a:spAutoFit/>
            </a:bodyPr>
            <a:lstStyle/>
            <a:p>
              <a:pPr algn="ctr">
                <a:defRPr/>
              </a:pPr>
              <a:r>
                <a:rPr lang="en-US" sz="2800" dirty="0">
                  <a:solidFill>
                    <a:prstClr val="white"/>
                  </a:solidFill>
                  <a:latin typeface="Times New Roman" panose="02020603050405020304" pitchFamily="18" charset="0"/>
                </a:rPr>
                <a:t>A</a:t>
              </a:r>
              <a:r>
                <a:rPr lang="en-US" sz="2800" dirty="0" smtClean="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Tìm</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hiểu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giới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thiệu</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bài</a:t>
              </a:r>
              <a:r>
                <a:rPr lang="en-US" sz="2800" dirty="0">
                  <a:solidFill>
                    <a:prstClr val="white"/>
                  </a:solidFill>
                  <a:latin typeface="Times New Roman" panose="02020603050405020304" pitchFamily="18" charset="0"/>
                </a:rPr>
                <a:t> </a:t>
              </a:r>
              <a:r>
                <a:rPr lang="en-US" sz="2800" dirty="0" err="1">
                  <a:solidFill>
                    <a:prstClr val="white"/>
                  </a:solidFill>
                  <a:latin typeface="Times New Roman" panose="02020603050405020304" pitchFamily="18" charset="0"/>
                </a:rPr>
                <a:t>học</a:t>
              </a:r>
              <a:r>
                <a:rPr lang="en-US" sz="2800" dirty="0">
                  <a:solidFill>
                    <a:prstClr val="white"/>
                  </a:solidFill>
                  <a:latin typeface="Times New Roman" panose="02020603050405020304" pitchFamily="18" charset="0"/>
                </a:rPr>
                <a:t>:</a:t>
              </a:r>
              <a:endParaRPr lang="en-US" sz="2800" dirty="0">
                <a:solidFill>
                  <a:prstClr val="white"/>
                </a:solidFill>
                <a:latin typeface="等线 Light" panose="020F0302020204030204"/>
              </a:endParaRPr>
            </a:p>
          </p:txBody>
        </p:sp>
      </p:grpSp>
      <p:pic>
        <p:nvPicPr>
          <p:cNvPr id="16" name="图片 3">
            <a:extLst>
              <a:ext uri="{FF2B5EF4-FFF2-40B4-BE49-F238E27FC236}">
                <a16:creationId xmlns="" xmlns:a16="http://schemas.microsoft.com/office/drawing/2014/main" id="{A4DE2720-5BCF-4E42-8FE3-4C972F37D02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050607" y="2689495"/>
            <a:ext cx="3737428" cy="3737428"/>
          </a:xfrm>
          <a:prstGeom prst="rect">
            <a:avLst/>
          </a:prstGeom>
        </p:spPr>
      </p:pic>
    </p:spTree>
    <p:extLst>
      <p:ext uri="{BB962C8B-B14F-4D97-AF65-F5344CB8AC3E}">
        <p14:creationId xmlns:p14="http://schemas.microsoft.com/office/powerpoint/2010/main" val="3631672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p:cNvSpPr/>
          <p:nvPr/>
        </p:nvSpPr>
        <p:spPr>
          <a:xfrm>
            <a:off x="331122" y="1028700"/>
            <a:ext cx="11517055" cy="5545394"/>
          </a:xfrm>
          <a:prstGeom prst="frame">
            <a:avLst>
              <a:gd name="adj1" fmla="val 1596"/>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sp>
        <p:nvSpPr>
          <p:cNvPr id="11" name="Freeform 10"/>
          <p:cNvSpPr/>
          <p:nvPr/>
        </p:nvSpPr>
        <p:spPr>
          <a:xfrm>
            <a:off x="889200" y="154858"/>
            <a:ext cx="10427519" cy="523568"/>
          </a:xfrm>
          <a:custGeom>
            <a:avLst/>
            <a:gdLst>
              <a:gd name="connsiteX0" fmla="*/ 260542 w 10427519"/>
              <a:gd name="connsiteY0" fmla="*/ 0 h 523568"/>
              <a:gd name="connsiteX1" fmla="*/ 10166977 w 10427519"/>
              <a:gd name="connsiteY1" fmla="*/ 0 h 523568"/>
              <a:gd name="connsiteX2" fmla="*/ 10427519 w 10427519"/>
              <a:gd name="connsiteY2" fmla="*/ 260542 h 523568"/>
              <a:gd name="connsiteX3" fmla="*/ 10427519 w 10427519"/>
              <a:gd name="connsiteY3" fmla="*/ 381013 h 523568"/>
              <a:gd name="connsiteX4" fmla="*/ 10407044 w 10427519"/>
              <a:gd name="connsiteY4" fmla="*/ 482428 h 523568"/>
              <a:gd name="connsiteX5" fmla="*/ 10384713 w 10427519"/>
              <a:gd name="connsiteY5" fmla="*/ 523568 h 523568"/>
              <a:gd name="connsiteX6" fmla="*/ 42806 w 10427519"/>
              <a:gd name="connsiteY6" fmla="*/ 523568 h 523568"/>
              <a:gd name="connsiteX7" fmla="*/ 20475 w 10427519"/>
              <a:gd name="connsiteY7" fmla="*/ 482428 h 523568"/>
              <a:gd name="connsiteX8" fmla="*/ 0 w 10427519"/>
              <a:gd name="connsiteY8" fmla="*/ 381013 h 523568"/>
              <a:gd name="connsiteX9" fmla="*/ 0 w 10427519"/>
              <a:gd name="connsiteY9" fmla="*/ 260542 h 523568"/>
              <a:gd name="connsiteX10" fmla="*/ 260542 w 10427519"/>
              <a:gd name="connsiteY10" fmla="*/ 0 h 5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27519" h="523568">
                <a:moveTo>
                  <a:pt x="260542" y="0"/>
                </a:moveTo>
                <a:lnTo>
                  <a:pt x="10166977" y="0"/>
                </a:lnTo>
                <a:cubicBezTo>
                  <a:pt x="10310870" y="0"/>
                  <a:pt x="10427519" y="116649"/>
                  <a:pt x="10427519" y="260542"/>
                </a:cubicBezTo>
                <a:lnTo>
                  <a:pt x="10427519" y="381013"/>
                </a:lnTo>
                <a:cubicBezTo>
                  <a:pt x="10427519" y="416986"/>
                  <a:pt x="10420228" y="451257"/>
                  <a:pt x="10407044" y="482428"/>
                </a:cubicBezTo>
                <a:lnTo>
                  <a:pt x="10384713" y="523568"/>
                </a:lnTo>
                <a:lnTo>
                  <a:pt x="42806" y="523568"/>
                </a:lnTo>
                <a:lnTo>
                  <a:pt x="20475" y="482428"/>
                </a:lnTo>
                <a:cubicBezTo>
                  <a:pt x="7291" y="451257"/>
                  <a:pt x="0" y="416986"/>
                  <a:pt x="0" y="381013"/>
                </a:cubicBezTo>
                <a:lnTo>
                  <a:pt x="0" y="260542"/>
                </a:lnTo>
                <a:cubicBezTo>
                  <a:pt x="0" y="116649"/>
                  <a:pt x="116649" y="0"/>
                  <a:pt x="260542"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Freeform 9"/>
          <p:cNvSpPr/>
          <p:nvPr/>
        </p:nvSpPr>
        <p:spPr>
          <a:xfrm>
            <a:off x="29495" y="-46504"/>
            <a:ext cx="12192000" cy="678426"/>
          </a:xfrm>
          <a:custGeom>
            <a:avLst/>
            <a:gdLst>
              <a:gd name="connsiteX0" fmla="*/ 0 w 12192000"/>
              <a:gd name="connsiteY0" fmla="*/ 0 h 678426"/>
              <a:gd name="connsiteX1" fmla="*/ 12192000 w 12192000"/>
              <a:gd name="connsiteY1" fmla="*/ 0 h 678426"/>
              <a:gd name="connsiteX2" fmla="*/ 12192000 w 12192000"/>
              <a:gd name="connsiteY2" fmla="*/ 678426 h 678426"/>
              <a:gd name="connsiteX3" fmla="*/ 11260603 w 12192000"/>
              <a:gd name="connsiteY3" fmla="*/ 678426 h 678426"/>
              <a:gd name="connsiteX4" fmla="*/ 11282934 w 12192000"/>
              <a:gd name="connsiteY4" fmla="*/ 637286 h 678426"/>
              <a:gd name="connsiteX5" fmla="*/ 11303409 w 12192000"/>
              <a:gd name="connsiteY5" fmla="*/ 535871 h 678426"/>
              <a:gd name="connsiteX6" fmla="*/ 11303409 w 12192000"/>
              <a:gd name="connsiteY6" fmla="*/ 415400 h 678426"/>
              <a:gd name="connsiteX7" fmla="*/ 11042867 w 12192000"/>
              <a:gd name="connsiteY7" fmla="*/ 154858 h 678426"/>
              <a:gd name="connsiteX8" fmla="*/ 1136432 w 12192000"/>
              <a:gd name="connsiteY8" fmla="*/ 154858 h 678426"/>
              <a:gd name="connsiteX9" fmla="*/ 875890 w 12192000"/>
              <a:gd name="connsiteY9" fmla="*/ 415400 h 678426"/>
              <a:gd name="connsiteX10" fmla="*/ 875890 w 12192000"/>
              <a:gd name="connsiteY10" fmla="*/ 535871 h 678426"/>
              <a:gd name="connsiteX11" fmla="*/ 896365 w 12192000"/>
              <a:gd name="connsiteY11" fmla="*/ 637286 h 678426"/>
              <a:gd name="connsiteX12" fmla="*/ 918696 w 12192000"/>
              <a:gd name="connsiteY12" fmla="*/ 678426 h 678426"/>
              <a:gd name="connsiteX13" fmla="*/ 0 w 12192000"/>
              <a:gd name="connsiteY13" fmla="*/ 678426 h 678426"/>
              <a:gd name="connsiteX14" fmla="*/ 0 w 12192000"/>
              <a:gd name="connsiteY14"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78426">
                <a:moveTo>
                  <a:pt x="0" y="0"/>
                </a:moveTo>
                <a:lnTo>
                  <a:pt x="12192000" y="0"/>
                </a:lnTo>
                <a:lnTo>
                  <a:pt x="12192000" y="678426"/>
                </a:lnTo>
                <a:lnTo>
                  <a:pt x="11260603" y="678426"/>
                </a:lnTo>
                <a:lnTo>
                  <a:pt x="11282934" y="637286"/>
                </a:lnTo>
                <a:cubicBezTo>
                  <a:pt x="11296118" y="606115"/>
                  <a:pt x="11303409" y="571844"/>
                  <a:pt x="11303409" y="535871"/>
                </a:cubicBezTo>
                <a:lnTo>
                  <a:pt x="11303409" y="415400"/>
                </a:lnTo>
                <a:cubicBezTo>
                  <a:pt x="11303409" y="271507"/>
                  <a:pt x="11186760" y="154858"/>
                  <a:pt x="11042867" y="154858"/>
                </a:cubicBezTo>
                <a:lnTo>
                  <a:pt x="1136432" y="154858"/>
                </a:lnTo>
                <a:cubicBezTo>
                  <a:pt x="992539" y="154858"/>
                  <a:pt x="875890" y="271507"/>
                  <a:pt x="875890" y="415400"/>
                </a:cubicBezTo>
                <a:lnTo>
                  <a:pt x="875890" y="535871"/>
                </a:lnTo>
                <a:cubicBezTo>
                  <a:pt x="875890" y="571844"/>
                  <a:pt x="883181" y="606115"/>
                  <a:pt x="896365" y="637286"/>
                </a:cubicBezTo>
                <a:lnTo>
                  <a:pt x="918696" y="678426"/>
                </a:lnTo>
                <a:lnTo>
                  <a:pt x="0" y="678426"/>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9" name="Freeform 8"/>
          <p:cNvSpPr/>
          <p:nvPr/>
        </p:nvSpPr>
        <p:spPr>
          <a:xfrm>
            <a:off x="918696" y="678426"/>
            <a:ext cx="10341907" cy="117987"/>
          </a:xfrm>
          <a:custGeom>
            <a:avLst/>
            <a:gdLst>
              <a:gd name="connsiteX0" fmla="*/ 0 w 10341907"/>
              <a:gd name="connsiteY0" fmla="*/ 0 h 117987"/>
              <a:gd name="connsiteX1" fmla="*/ 10341907 w 10341907"/>
              <a:gd name="connsiteY1" fmla="*/ 0 h 117987"/>
              <a:gd name="connsiteX2" fmla="*/ 10340216 w 10341907"/>
              <a:gd name="connsiteY2" fmla="*/ 3116 h 117987"/>
              <a:gd name="connsiteX3" fmla="*/ 10124171 w 10341907"/>
              <a:gd name="connsiteY3" fmla="*/ 117987 h 117987"/>
              <a:gd name="connsiteX4" fmla="*/ 217736 w 10341907"/>
              <a:gd name="connsiteY4" fmla="*/ 117987 h 117987"/>
              <a:gd name="connsiteX5" fmla="*/ 1691 w 10341907"/>
              <a:gd name="connsiteY5" fmla="*/ 3116 h 117987"/>
              <a:gd name="connsiteX6" fmla="*/ 0 w 10341907"/>
              <a:gd name="connsiteY6" fmla="*/ 0 h 1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1907" h="117987">
                <a:moveTo>
                  <a:pt x="0" y="0"/>
                </a:moveTo>
                <a:lnTo>
                  <a:pt x="10341907" y="0"/>
                </a:lnTo>
                <a:lnTo>
                  <a:pt x="10340216" y="3116"/>
                </a:lnTo>
                <a:cubicBezTo>
                  <a:pt x="10293395" y="72421"/>
                  <a:pt x="10214104" y="117987"/>
                  <a:pt x="10124171" y="117987"/>
                </a:cubicBezTo>
                <a:lnTo>
                  <a:pt x="217736" y="117987"/>
                </a:lnTo>
                <a:cubicBezTo>
                  <a:pt x="127803" y="117987"/>
                  <a:pt x="48512" y="72421"/>
                  <a:pt x="1691" y="3116"/>
                </a:cubicBez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427567" y="818537"/>
            <a:ext cx="5324167" cy="626806"/>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Rectangle 1"/>
          <p:cNvSpPr/>
          <p:nvPr/>
        </p:nvSpPr>
        <p:spPr>
          <a:xfrm>
            <a:off x="4346224" y="833284"/>
            <a:ext cx="3486852" cy="553357"/>
          </a:xfrm>
          <a:prstGeom prst="rect">
            <a:avLst/>
          </a:prstGeom>
        </p:spPr>
        <p:txBody>
          <a:bodyPr wrap="none">
            <a:spAutoFit/>
          </a:bodyPr>
          <a:lstStyle/>
          <a:p>
            <a:pPr algn="just">
              <a:lnSpc>
                <a:spcPct val="107000"/>
              </a:lnSpc>
              <a:defRPr/>
            </a:pPr>
            <a:r>
              <a:rPr lang="pt-BR"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Hình thành kiến thức</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 name="Picture 25"/>
          <p:cNvPicPr>
            <a:picLocks noChangeAspect="1"/>
          </p:cNvPicPr>
          <p:nvPr/>
        </p:nvPicPr>
        <p:blipFill>
          <a:blip r:embed="rId5"/>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5"/>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sp>
        <p:nvSpPr>
          <p:cNvPr id="3" name="Rectangle 2"/>
          <p:cNvSpPr/>
          <p:nvPr/>
        </p:nvSpPr>
        <p:spPr>
          <a:xfrm>
            <a:off x="602373" y="1341148"/>
            <a:ext cx="4309596" cy="587853"/>
          </a:xfrm>
          <a:prstGeom prst="rect">
            <a:avLst/>
          </a:prstGeom>
        </p:spPr>
        <p:txBody>
          <a:bodyPr wrap="square">
            <a:spAutoFit/>
          </a:bodyPr>
          <a:lstStyle/>
          <a:p>
            <a:pPr marR="30480" algn="just">
              <a:lnSpc>
                <a:spcPct val="115000"/>
              </a:lnSpc>
              <a:spcAft>
                <a:spcPts val="1200"/>
              </a:spcAft>
            </a:pPr>
            <a:r>
              <a:rPr lang="en-US" sz="2800" b="1">
                <a:solidFill>
                  <a:srgbClr val="0000FF"/>
                </a:solidFill>
                <a:latin typeface="Times New Roman" panose="02020603050405020304" pitchFamily="18" charset="0"/>
                <a:ea typeface="Calibri" panose="020F0502020204030204" pitchFamily="34" charset="0"/>
                <a:cs typeface="Times New Roman" panose="02020603050405020304" pitchFamily="18" charset="0"/>
              </a:rPr>
              <a:t>I. Đọc- Tìm hiểu chung</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6"/>
          <a:stretch>
            <a:fillRect/>
          </a:stretch>
        </p:blipFill>
        <p:spPr>
          <a:xfrm>
            <a:off x="602373" y="2612350"/>
            <a:ext cx="6096000" cy="3242667"/>
          </a:xfrm>
          <a:prstGeom prst="rect">
            <a:avLst/>
          </a:prstGeom>
        </p:spPr>
      </p:pic>
      <p:sp>
        <p:nvSpPr>
          <p:cNvPr id="6" name="Rectangle 5"/>
          <p:cNvSpPr/>
          <p:nvPr/>
        </p:nvSpPr>
        <p:spPr>
          <a:xfrm>
            <a:off x="889201" y="3050386"/>
            <a:ext cx="4140000" cy="2215991"/>
          </a:xfrm>
          <a:prstGeom prst="rect">
            <a:avLst/>
          </a:prstGeom>
        </p:spPr>
        <p:txBody>
          <a:bodyPr wrap="square">
            <a:spAutoFit/>
          </a:bodyPr>
          <a:lstStyle/>
          <a:p>
            <a:pPr marR="30480" algn="just">
              <a:lnSpc>
                <a:spcPct val="115000"/>
              </a:lnSpc>
              <a:spcAft>
                <a:spcPts val="1200"/>
              </a:spcAft>
            </a:pPr>
            <a:r>
              <a:rPr lang="en-US" sz="4000" i="1" dirty="0">
                <a:solidFill>
                  <a:srgbClr val="000000"/>
                </a:solidFill>
                <a:latin typeface="Times New Roman" pitchFamily="18" charset="0"/>
                <a:cs typeface="Times New Roman" pitchFamily="18" charset="0"/>
              </a:rPr>
              <a:t>   </a:t>
            </a:r>
            <a:r>
              <a:rPr lang="en-US" sz="4000" i="1" dirty="0" err="1">
                <a:solidFill>
                  <a:srgbClr val="000000"/>
                </a:solidFill>
                <a:latin typeface="Times New Roman" pitchFamily="18" charset="0"/>
                <a:cs typeface="Times New Roman" pitchFamily="18" charset="0"/>
              </a:rPr>
              <a:t>Đọc</a:t>
            </a:r>
            <a:r>
              <a:rPr lang="en-US" sz="4000" i="1" dirty="0">
                <a:solidFill>
                  <a:srgbClr val="000000"/>
                </a:solidFill>
                <a:latin typeface="Times New Roman" pitchFamily="18" charset="0"/>
                <a:cs typeface="Times New Roman" pitchFamily="18" charset="0"/>
              </a:rPr>
              <a:t> to, </a:t>
            </a:r>
            <a:r>
              <a:rPr lang="en-US" sz="4000" i="1" dirty="0" err="1">
                <a:solidFill>
                  <a:srgbClr val="000000"/>
                </a:solidFill>
                <a:latin typeface="Times New Roman" pitchFamily="18" charset="0"/>
                <a:cs typeface="Times New Roman" pitchFamily="18" charset="0"/>
              </a:rPr>
              <a:t>rõ</a:t>
            </a:r>
            <a:r>
              <a:rPr lang="en-US" sz="4000" i="1" dirty="0">
                <a:solidFill>
                  <a:srgbClr val="000000"/>
                </a:solidFill>
                <a:latin typeface="Times New Roman" pitchFamily="18" charset="0"/>
                <a:cs typeface="Times New Roman" pitchFamily="18" charset="0"/>
              </a:rPr>
              <a:t>, </a:t>
            </a:r>
            <a:r>
              <a:rPr lang="en-US" sz="4000" i="1" dirty="0" err="1">
                <a:solidFill>
                  <a:srgbClr val="000000"/>
                </a:solidFill>
                <a:latin typeface="Times New Roman" pitchFamily="18" charset="0"/>
                <a:cs typeface="Times New Roman" pitchFamily="18" charset="0"/>
              </a:rPr>
              <a:t>diễn</a:t>
            </a:r>
            <a:r>
              <a:rPr lang="en-US" sz="4000" i="1" dirty="0">
                <a:solidFill>
                  <a:srgbClr val="000000"/>
                </a:solidFill>
                <a:latin typeface="Times New Roman" pitchFamily="18" charset="0"/>
                <a:cs typeface="Times New Roman" pitchFamily="18" charset="0"/>
              </a:rPr>
              <a:t> </a:t>
            </a:r>
            <a:r>
              <a:rPr lang="en-US" sz="4000" i="1" dirty="0" err="1">
                <a:solidFill>
                  <a:srgbClr val="000000"/>
                </a:solidFill>
                <a:latin typeface="Times New Roman" pitchFamily="18" charset="0"/>
                <a:cs typeface="Times New Roman" pitchFamily="18" charset="0"/>
              </a:rPr>
              <a:t>cảm</a:t>
            </a:r>
            <a:r>
              <a:rPr lang="en-US" sz="4000" i="1" dirty="0">
                <a:solidFill>
                  <a:srgbClr val="000000"/>
                </a:solidFill>
                <a:latin typeface="Times New Roman" pitchFamily="18" charset="0"/>
                <a:cs typeface="Times New Roman" pitchFamily="18" charset="0"/>
              </a:rPr>
              <a:t>, </a:t>
            </a:r>
            <a:r>
              <a:rPr lang="en-US" sz="4000" i="1" dirty="0" err="1">
                <a:solidFill>
                  <a:srgbClr val="000000"/>
                </a:solidFill>
                <a:latin typeface="Times New Roman" pitchFamily="18" charset="0"/>
                <a:cs typeface="Times New Roman" pitchFamily="18" charset="0"/>
              </a:rPr>
              <a:t>pha</a:t>
            </a:r>
            <a:r>
              <a:rPr lang="en-US" sz="4000" i="1" dirty="0">
                <a:solidFill>
                  <a:srgbClr val="000000"/>
                </a:solidFill>
                <a:latin typeface="Times New Roman" pitchFamily="18" charset="0"/>
                <a:cs typeface="Times New Roman" pitchFamily="18" charset="0"/>
              </a:rPr>
              <a:t> </a:t>
            </a:r>
            <a:r>
              <a:rPr lang="en-US" sz="4000" i="1" dirty="0" err="1">
                <a:solidFill>
                  <a:srgbClr val="000000"/>
                </a:solidFill>
                <a:latin typeface="Times New Roman" pitchFamily="18" charset="0"/>
                <a:cs typeface="Times New Roman" pitchFamily="18" charset="0"/>
              </a:rPr>
              <a:t>chút</a:t>
            </a:r>
            <a:r>
              <a:rPr lang="en-US" sz="4000" i="1" dirty="0">
                <a:solidFill>
                  <a:srgbClr val="000000"/>
                </a:solidFill>
                <a:latin typeface="Times New Roman" pitchFamily="18" charset="0"/>
                <a:cs typeface="Times New Roman" pitchFamily="18" charset="0"/>
              </a:rPr>
              <a:t> </a:t>
            </a:r>
            <a:r>
              <a:rPr lang="en-US" sz="4000" i="1" dirty="0" err="1">
                <a:solidFill>
                  <a:srgbClr val="000000"/>
                </a:solidFill>
                <a:latin typeface="Times New Roman" pitchFamily="18" charset="0"/>
                <a:cs typeface="Times New Roman" pitchFamily="18" charset="0"/>
              </a:rPr>
              <a:t>diễu</a:t>
            </a:r>
            <a:r>
              <a:rPr lang="en-US" sz="4000" i="1" dirty="0">
                <a:solidFill>
                  <a:srgbClr val="000000"/>
                </a:solidFill>
                <a:latin typeface="Times New Roman" pitchFamily="18" charset="0"/>
                <a:cs typeface="Times New Roman" pitchFamily="18" charset="0"/>
              </a:rPr>
              <a:t> </a:t>
            </a:r>
            <a:r>
              <a:rPr lang="en-US" sz="4000" i="1" dirty="0" err="1">
                <a:solidFill>
                  <a:srgbClr val="000000"/>
                </a:solidFill>
                <a:latin typeface="Times New Roman" pitchFamily="18" charset="0"/>
                <a:cs typeface="Times New Roman" pitchFamily="18" charset="0"/>
              </a:rPr>
              <a:t>cợt</a:t>
            </a:r>
            <a:r>
              <a:rPr lang="en-US" sz="4000" i="1" dirty="0">
                <a:solidFill>
                  <a:srgbClr val="000000"/>
                </a:solidFill>
                <a:latin typeface="Times New Roman" pitchFamily="18" charset="0"/>
                <a:cs typeface="Times New Roman" pitchFamily="18" charset="0"/>
              </a:rPr>
              <a:t>.</a:t>
            </a:r>
            <a:endParaRPr lang="en-US"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1227936" y="20788"/>
            <a:ext cx="7602530" cy="707886"/>
          </a:xfrm>
          <a:prstGeom prst="rect">
            <a:avLst/>
          </a:prstGeom>
        </p:spPr>
        <p:txBody>
          <a:bodyPr wrap="none">
            <a:spAutoFit/>
          </a:bodyPr>
          <a:lstStyle/>
          <a:p>
            <a:r>
              <a:rPr lang="en-US" sz="2400" b="1" dirty="0" err="1">
                <a:solidFill>
                  <a:srgbClr val="000000"/>
                </a:solidFill>
                <a:latin typeface="Times New Roman" panose="02020603050405020304" pitchFamily="18" charset="0"/>
                <a:ea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bản</a:t>
            </a:r>
            <a:r>
              <a:rPr lang="en-US" sz="2400" b="1" dirty="0">
                <a:solidFill>
                  <a:srgbClr val="000000"/>
                </a:solidFill>
                <a:latin typeface="Times New Roman" panose="02020603050405020304" pitchFamily="18" charset="0"/>
                <a:ea typeface="Times New Roman" panose="02020603050405020304" pitchFamily="18" charset="0"/>
              </a:rPr>
              <a:t> 1</a:t>
            </a:r>
            <a:r>
              <a:rPr lang="en-US" sz="2400" b="1">
                <a:solidFill>
                  <a:srgbClr val="000000"/>
                </a:solidFill>
                <a:latin typeface="Times New Roman" panose="02020603050405020304" pitchFamily="18" charset="0"/>
                <a:ea typeface="Times New Roman" panose="02020603050405020304" pitchFamily="18" charset="0"/>
              </a:rPr>
              <a:t>: </a:t>
            </a:r>
            <a:r>
              <a:rPr lang="en-US" sz="4000" b="1">
                <a:solidFill>
                  <a:srgbClr val="FF0000"/>
                </a:solidFill>
                <a:latin typeface="Times New Roman" panose="02020603050405020304" pitchFamily="18" charset="0"/>
                <a:ea typeface="Times New Roman" panose="02020603050405020304" pitchFamily="18" charset="0"/>
              </a:rPr>
              <a:t>ĐẼO CÀY GIỮA ĐƯỜNG</a:t>
            </a:r>
            <a:endParaRPr lang="en-US" sz="4000" dirty="0">
              <a:solidFill>
                <a:srgbClr val="FF0000"/>
              </a:solidFill>
            </a:endParaRPr>
          </a:p>
        </p:txBody>
      </p:sp>
      <p:sp>
        <p:nvSpPr>
          <p:cNvPr id="18" name="Rectangle 17"/>
          <p:cNvSpPr/>
          <p:nvPr/>
        </p:nvSpPr>
        <p:spPr>
          <a:xfrm>
            <a:off x="754773" y="1873893"/>
            <a:ext cx="3262339" cy="587853"/>
          </a:xfrm>
          <a:prstGeom prst="rect">
            <a:avLst/>
          </a:prstGeom>
        </p:spPr>
        <p:txBody>
          <a:bodyPr wrap="square">
            <a:spAutoFit/>
          </a:bodyPr>
          <a:lstStyle/>
          <a:p>
            <a:pPr marR="30480" algn="just">
              <a:lnSpc>
                <a:spcPct val="115000"/>
              </a:lnSpc>
              <a:spcAft>
                <a:spcPts val="12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Đọc- chú thích</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52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ight-arrowheads_44810">
            <a:extLst>
              <a:ext uri="{FF2B5EF4-FFF2-40B4-BE49-F238E27FC236}">
                <a16:creationId xmlns:a16="http://schemas.microsoft.com/office/drawing/2014/main" xmlns="" id="{37C300E1-7457-42D5-9E2E-094638EE1207}"/>
              </a:ext>
            </a:extLst>
          </p:cNvPr>
          <p:cNvSpPr>
            <a:spLocks noChangeAspect="1"/>
          </p:cNvSpPr>
          <p:nvPr/>
        </p:nvSpPr>
        <p:spPr bwMode="auto">
          <a:xfrm>
            <a:off x="3598305" y="585101"/>
            <a:ext cx="447912" cy="437539"/>
          </a:xfrm>
          <a:custGeom>
            <a:avLst/>
            <a:gdLst>
              <a:gd name="T0" fmla="*/ 59 w 415"/>
              <a:gd name="T1" fmla="*/ 406 h 406"/>
              <a:gd name="T2" fmla="*/ 25 w 415"/>
              <a:gd name="T3" fmla="*/ 394 h 406"/>
              <a:gd name="T4" fmla="*/ 19 w 415"/>
              <a:gd name="T5" fmla="*/ 318 h 406"/>
              <a:gd name="T6" fmla="*/ 114 w 415"/>
              <a:gd name="T7" fmla="*/ 206 h 406"/>
              <a:gd name="T8" fmla="*/ 19 w 415"/>
              <a:gd name="T9" fmla="*/ 94 h 406"/>
              <a:gd name="T10" fmla="*/ 25 w 415"/>
              <a:gd name="T11" fmla="*/ 19 h 406"/>
              <a:gd name="T12" fmla="*/ 100 w 415"/>
              <a:gd name="T13" fmla="*/ 25 h 406"/>
              <a:gd name="T14" fmla="*/ 225 w 415"/>
              <a:gd name="T15" fmla="*/ 172 h 406"/>
              <a:gd name="T16" fmla="*/ 225 w 415"/>
              <a:gd name="T17" fmla="*/ 241 h 406"/>
              <a:gd name="T18" fmla="*/ 100 w 415"/>
              <a:gd name="T19" fmla="*/ 388 h 406"/>
              <a:gd name="T20" fmla="*/ 59 w 415"/>
              <a:gd name="T21" fmla="*/ 406 h 406"/>
              <a:gd name="T22" fmla="*/ 273 w 415"/>
              <a:gd name="T23" fmla="*/ 388 h 406"/>
              <a:gd name="T24" fmla="*/ 398 w 415"/>
              <a:gd name="T25" fmla="*/ 241 h 406"/>
              <a:gd name="T26" fmla="*/ 398 w 415"/>
              <a:gd name="T27" fmla="*/ 172 h 406"/>
              <a:gd name="T28" fmla="*/ 273 w 415"/>
              <a:gd name="T29" fmla="*/ 25 h 406"/>
              <a:gd name="T30" fmla="*/ 198 w 415"/>
              <a:gd name="T31" fmla="*/ 19 h 406"/>
              <a:gd name="T32" fmla="*/ 192 w 415"/>
              <a:gd name="T33" fmla="*/ 94 h 406"/>
              <a:gd name="T34" fmla="*/ 287 w 415"/>
              <a:gd name="T35" fmla="*/ 206 h 406"/>
              <a:gd name="T36" fmla="*/ 192 w 415"/>
              <a:gd name="T37" fmla="*/ 318 h 406"/>
              <a:gd name="T38" fmla="*/ 198 w 415"/>
              <a:gd name="T39" fmla="*/ 394 h 406"/>
              <a:gd name="T40" fmla="*/ 232 w 415"/>
              <a:gd name="T41" fmla="*/ 406 h 406"/>
              <a:gd name="T42" fmla="*/ 273 w 415"/>
              <a:gd name="T43" fmla="*/ 38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5" h="406">
                <a:moveTo>
                  <a:pt x="59" y="406"/>
                </a:moveTo>
                <a:cubicBezTo>
                  <a:pt x="47" y="406"/>
                  <a:pt x="35" y="402"/>
                  <a:pt x="25" y="394"/>
                </a:cubicBezTo>
                <a:cubicBezTo>
                  <a:pt x="2" y="375"/>
                  <a:pt x="0" y="341"/>
                  <a:pt x="19" y="318"/>
                </a:cubicBezTo>
                <a:lnTo>
                  <a:pt x="114" y="206"/>
                </a:lnTo>
                <a:lnTo>
                  <a:pt x="19" y="94"/>
                </a:lnTo>
                <a:cubicBezTo>
                  <a:pt x="0" y="71"/>
                  <a:pt x="2" y="38"/>
                  <a:pt x="25" y="19"/>
                </a:cubicBezTo>
                <a:cubicBezTo>
                  <a:pt x="47" y="0"/>
                  <a:pt x="81" y="2"/>
                  <a:pt x="100" y="25"/>
                </a:cubicBezTo>
                <a:lnTo>
                  <a:pt x="225" y="172"/>
                </a:lnTo>
                <a:cubicBezTo>
                  <a:pt x="242" y="192"/>
                  <a:pt x="242" y="221"/>
                  <a:pt x="225" y="241"/>
                </a:cubicBezTo>
                <a:lnTo>
                  <a:pt x="100" y="388"/>
                </a:lnTo>
                <a:cubicBezTo>
                  <a:pt x="89" y="400"/>
                  <a:pt x="74" y="406"/>
                  <a:pt x="59" y="406"/>
                </a:cubicBezTo>
                <a:close/>
                <a:moveTo>
                  <a:pt x="273" y="388"/>
                </a:moveTo>
                <a:lnTo>
                  <a:pt x="398" y="241"/>
                </a:lnTo>
                <a:cubicBezTo>
                  <a:pt x="415" y="221"/>
                  <a:pt x="415" y="192"/>
                  <a:pt x="398" y="172"/>
                </a:cubicBezTo>
                <a:lnTo>
                  <a:pt x="273" y="25"/>
                </a:lnTo>
                <a:cubicBezTo>
                  <a:pt x="254" y="2"/>
                  <a:pt x="220" y="0"/>
                  <a:pt x="198" y="19"/>
                </a:cubicBezTo>
                <a:cubicBezTo>
                  <a:pt x="175" y="38"/>
                  <a:pt x="173" y="71"/>
                  <a:pt x="192" y="94"/>
                </a:cubicBezTo>
                <a:lnTo>
                  <a:pt x="287" y="206"/>
                </a:lnTo>
                <a:lnTo>
                  <a:pt x="192" y="318"/>
                </a:lnTo>
                <a:cubicBezTo>
                  <a:pt x="173" y="341"/>
                  <a:pt x="175" y="375"/>
                  <a:pt x="198" y="394"/>
                </a:cubicBezTo>
                <a:cubicBezTo>
                  <a:pt x="208" y="402"/>
                  <a:pt x="220" y="406"/>
                  <a:pt x="232" y="406"/>
                </a:cubicBezTo>
                <a:cubicBezTo>
                  <a:pt x="247" y="406"/>
                  <a:pt x="262" y="400"/>
                  <a:pt x="273" y="388"/>
                </a:cubicBezTo>
                <a:close/>
              </a:path>
            </a:pathLst>
          </a:custGeom>
          <a:solidFill>
            <a:schemeClr val="bg1"/>
          </a:solidFill>
          <a:ln>
            <a:noFill/>
          </a:ln>
        </p:spPr>
        <p:txBody>
          <a:bodyPr lIns="91438" tIns="45719" rIns="91438" bIns="45719"/>
          <a:lstStyle/>
          <a:p>
            <a:pPr defTabSz="457189">
              <a:defRPr/>
            </a:pPr>
            <a:endParaRPr lang="zh-CN" altLang="en-US" sz="1900" dirty="0">
              <a:solidFill>
                <a:prstClr val="black"/>
              </a:solidFill>
              <a:latin typeface="Calibri"/>
              <a:ea typeface="等线" panose="02010600030101010101" pitchFamily="2" charset="-122"/>
            </a:endParaRPr>
          </a:p>
        </p:txBody>
      </p:sp>
      <p:graphicFrame>
        <p:nvGraphicFramePr>
          <p:cNvPr id="10" name="Table 9">
            <a:extLst>
              <a:ext uri="{FF2B5EF4-FFF2-40B4-BE49-F238E27FC236}">
                <a16:creationId xmlns:a16="http://schemas.microsoft.com/office/drawing/2014/main" xmlns="" id="{E79EC45A-69A8-430F-95F4-7F40589D6CD6}"/>
              </a:ext>
            </a:extLst>
          </p:cNvPr>
          <p:cNvGraphicFramePr>
            <a:graphicFrameLocks noGrp="1"/>
          </p:cNvGraphicFramePr>
          <p:nvPr>
            <p:extLst/>
          </p:nvPr>
        </p:nvGraphicFramePr>
        <p:xfrm>
          <a:off x="1117601" y="584200"/>
          <a:ext cx="10501380" cy="5343716"/>
        </p:xfrm>
        <a:graphic>
          <a:graphicData uri="http://schemas.openxmlformats.org/drawingml/2006/table">
            <a:tbl>
              <a:tblPr firstRow="1" bandRow="1"/>
              <a:tblGrid>
                <a:gridCol w="2641600">
                  <a:extLst>
                    <a:ext uri="{9D8B030D-6E8A-4147-A177-3AD203B41FA5}">
                      <a16:colId xmlns:a16="http://schemas.microsoft.com/office/drawing/2014/main" xmlns="" val="2262566196"/>
                    </a:ext>
                  </a:extLst>
                </a:gridCol>
                <a:gridCol w="1452021">
                  <a:extLst>
                    <a:ext uri="{9D8B030D-6E8A-4147-A177-3AD203B41FA5}">
                      <a16:colId xmlns:a16="http://schemas.microsoft.com/office/drawing/2014/main" xmlns="" val="2525621811"/>
                    </a:ext>
                  </a:extLst>
                </a:gridCol>
                <a:gridCol w="6407759">
                  <a:extLst>
                    <a:ext uri="{9D8B030D-6E8A-4147-A177-3AD203B41FA5}">
                      <a16:colId xmlns:a16="http://schemas.microsoft.com/office/drawing/2014/main" xmlns="" val="3112141643"/>
                    </a:ext>
                  </a:extLst>
                </a:gridCol>
              </a:tblGrid>
              <a:tr h="57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A </a:t>
                      </a:r>
                    </a:p>
                  </a:txBody>
                  <a:tcPr>
                    <a:lnL w="12700" cmpd="sng">
                      <a:solidFill>
                        <a:srgbClr val="FFFFFF"/>
                      </a:solidFill>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rowSpan="8">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endParaRPr lang="en-US" sz="1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3200" dirty="0" err="1">
                          <a:solidFill>
                            <a:schemeClr val="tx1"/>
                          </a:solidFill>
                          <a:latin typeface="Times New Roman" panose="02020603050405020304" pitchFamily="18" charset="0"/>
                          <a:cs typeface="Times New Roman" panose="02020603050405020304" pitchFamily="18" charset="0"/>
                        </a:rPr>
                        <a:t>Cột</a:t>
                      </a:r>
                      <a:r>
                        <a:rPr lang="en-US" sz="3200" dirty="0">
                          <a:solidFill>
                            <a:schemeClr val="tx1"/>
                          </a:solidFill>
                          <a:latin typeface="Times New Roman" panose="02020603050405020304" pitchFamily="18" charset="0"/>
                          <a:cs typeface="Times New Roman" panose="02020603050405020304" pitchFamily="18" charset="0"/>
                        </a:rPr>
                        <a:t> B</a:t>
                      </a:r>
                    </a:p>
                  </a:txBody>
                  <a:tcPr>
                    <a:lnL w="12700" cap="flat" cmpd="sng" algn="ctr">
                      <a:solidFill>
                        <a:srgbClr val="000000"/>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37302901"/>
                  </a:ext>
                </a:extLst>
              </a:tr>
              <a:tr h="11864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1</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Ngàn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smtClean="0">
                          <a:latin typeface="Times New Roman" panose="02020603050405020304" pitchFamily="18" charset="0"/>
                          <a:cs typeface="Times New Roman" panose="02020603050405020304" pitchFamily="18" charset="0"/>
                        </a:rPr>
                        <a:t>    a</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Mất</a:t>
                      </a:r>
                      <a:r>
                        <a:rPr lang="en-US" sz="3200" baseline="0" smtClean="0">
                          <a:latin typeface="Times New Roman" panose="02020603050405020304" pitchFamily="18" charset="0"/>
                          <a:cs typeface="Times New Roman" panose="02020603050405020304" pitchFamily="18" charset="0"/>
                        </a:rPr>
                        <a:t> hết</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extLst>
                  <a:ext uri="{0D108BD9-81ED-4DB2-BD59-A6C34878D82A}">
                    <a16:rowId xmlns:a16="http://schemas.microsoft.com/office/drawing/2014/main" xmlns="" val="4239494557"/>
                  </a:ext>
                </a:extLst>
              </a:tr>
              <a:tr h="8974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Phá</a:t>
                      </a:r>
                      <a:r>
                        <a:rPr lang="en-US" sz="3200" baseline="0" smtClean="0">
                          <a:latin typeface="Times New Roman" panose="02020603050405020304" pitchFamily="18" charset="0"/>
                          <a:cs typeface="Times New Roman" panose="02020603050405020304" pitchFamily="18" charset="0"/>
                        </a:rPr>
                        <a:t> hoang</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n-US" sz="3200" smtClean="0">
                          <a:latin typeface="Times New Roman" panose="02020603050405020304" pitchFamily="18" charset="0"/>
                          <a:cs typeface="Times New Roman" panose="02020603050405020304" pitchFamily="18" charset="0"/>
                        </a:rPr>
                        <a:t>  b</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Đơn</a:t>
                      </a:r>
                      <a:r>
                        <a:rPr lang="en-US" sz="3200" baseline="0" smtClean="0">
                          <a:latin typeface="Times New Roman" panose="02020603050405020304" pitchFamily="18" charset="0"/>
                          <a:cs typeface="Times New Roman" panose="02020603050405020304" pitchFamily="18" charset="0"/>
                        </a:rPr>
                        <a:t> vị tiền tệ thời xưa</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xmlns="" val="3677326681"/>
                  </a:ext>
                </a:extLst>
              </a:tr>
              <a:tr h="0">
                <a:tc rowSpan="2">
                  <a:txBody>
                    <a:bodyPr/>
                    <a:lstStyle/>
                    <a:p>
                      <a:r>
                        <a:rPr lang="en-US" sz="3200" dirty="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Đi</a:t>
                      </a:r>
                      <a:r>
                        <a:rPr lang="en-US" sz="3200" baseline="0" smtClean="0">
                          <a:latin typeface="Times New Roman" panose="02020603050405020304" pitchFamily="18" charset="0"/>
                          <a:cs typeface="Times New Roman" panose="02020603050405020304" pitchFamily="18" charset="0"/>
                        </a:rPr>
                        <a:t> đời nhà ma</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tr>
              <a:tr h="1369984">
                <a:tc vMerge="1">
                  <a:txBody>
                    <a:bodyPr/>
                    <a:lstStyle/>
                    <a:p>
                      <a:endParaRPr lang="en-US"/>
                    </a:p>
                  </a:txBody>
                  <a:tcPr/>
                </a:tc>
                <a:tc vMerge="1">
                  <a:txBody>
                    <a:bodyPr/>
                    <a:lstStyle/>
                    <a:p>
                      <a:endParaRPr lang="en-US"/>
                    </a:p>
                  </a:txBody>
                  <a:tcPr/>
                </a:tc>
                <a:tc>
                  <a:txBody>
                    <a:bodyPr/>
                    <a:lstStyle/>
                    <a:p>
                      <a:pPr algn="just"/>
                      <a:r>
                        <a:rPr lang="en-US" sz="3200" smtClean="0">
                          <a:latin typeface="Times New Roman" panose="02020603050405020304" pitchFamily="18" charset="0"/>
                          <a:cs typeface="Times New Roman" panose="02020603050405020304" pitchFamily="18" charset="0"/>
                        </a:rPr>
                        <a:t>   c</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Khai khẩn</a:t>
                      </a:r>
                      <a:r>
                        <a:rPr lang="en-US" sz="3200" baseline="0" smtClean="0">
                          <a:latin typeface="Times New Roman" panose="02020603050405020304" pitchFamily="18" charset="0"/>
                          <a:cs typeface="Times New Roman" panose="02020603050405020304" pitchFamily="18" charset="0"/>
                        </a:rPr>
                        <a:t> đất tự nhiên làm đất canh tác</a:t>
                      </a:r>
                      <a:endParaRPr lang="vi-VN"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r>
              <a:tr h="579120">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smtClean="0">
                          <a:latin typeface="Times New Roman" panose="02020603050405020304" pitchFamily="18" charset="0"/>
                          <a:cs typeface="Times New Roman" panose="02020603050405020304" pitchFamily="18" charset="0"/>
                        </a:rPr>
                        <a:t>4. Quan</a:t>
                      </a:r>
                      <a:endParaRPr lang="en-US" sz="3200" dirty="0">
                        <a:latin typeface="Times New Roman" panose="02020603050405020304" pitchFamily="18" charset="0"/>
                        <a:cs typeface="Times New Roman" panose="02020603050405020304" pitchFamily="18" charset="0"/>
                      </a:endParaRPr>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tc vMerge="1">
                  <a:txBody>
                    <a:bodyPr/>
                    <a:lstStyle/>
                    <a:p>
                      <a:endParaRPr lang="en-US"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smtClean="0">
                          <a:latin typeface="Times New Roman" panose="02020603050405020304" pitchFamily="18" charset="0"/>
                          <a:cs typeface="Times New Roman" panose="02020603050405020304" pitchFamily="18" charset="0"/>
                        </a:rPr>
                        <a:t>     d. Rừng,</a:t>
                      </a:r>
                      <a:r>
                        <a:rPr lang="en-US" sz="3200" baseline="0" smtClean="0">
                          <a:latin typeface="Times New Roman" panose="02020603050405020304" pitchFamily="18" charset="0"/>
                          <a:cs typeface="Times New Roman" panose="02020603050405020304" pitchFamily="18" charset="0"/>
                        </a:rPr>
                        <a:t> vùng rừng</a:t>
                      </a:r>
                      <a:endParaRPr lang="en-US" sz="3200" smtClean="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20000"/>
                      </a:srgbClr>
                    </a:solidFill>
                  </a:tcPr>
                </a:tc>
                <a:extLst>
                  <a:ext uri="{0D108BD9-81ED-4DB2-BD59-A6C34878D82A}">
                    <a16:rowId xmlns:a16="http://schemas.microsoft.com/office/drawing/2014/main" xmlns="" val="937931718"/>
                  </a:ext>
                </a:extLst>
              </a:tr>
              <a:tr h="203200">
                <a:tc vMerge="1">
                  <a:txBody>
                    <a:bodyPr/>
                    <a:lstStyle/>
                    <a:p>
                      <a:endParaRPr lang="en-US"/>
                    </a:p>
                  </a:txBody>
                  <a:tcPr/>
                </a:tc>
                <a:tc vMerge="1">
                  <a:txBody>
                    <a:bodyPr/>
                    <a:lstStyle/>
                    <a:p>
                      <a:endParaRPr lang="en-US"/>
                    </a:p>
                  </a:txBody>
                  <a:tcPr/>
                </a:tc>
                <a:tc rowSpan="2">
                  <a:txBody>
                    <a:bodyPr/>
                    <a:lstStyle/>
                    <a:p>
                      <a:r>
                        <a:rPr lang="en-US" sz="320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r>
              <a:tr h="457200">
                <a:tc>
                  <a:txBody>
                    <a:bodyPr/>
                    <a:lstStyle/>
                    <a:p>
                      <a:endParaRPr lang="en-US" sz="2400"/>
                    </a:p>
                  </a:txBody>
                  <a:tcPr>
                    <a:lnL w="12700" cmpd="sng">
                      <a:solidFill>
                        <a:srgbClr val="FFFFFF"/>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BF53">
                        <a:tint val="40000"/>
                      </a:srgbClr>
                    </a:solidFill>
                  </a:tcPr>
                </a:tc>
                <a:tc vMerge="1">
                  <a:txBody>
                    <a:bodyPr/>
                    <a:lstStyle/>
                    <a:p>
                      <a:endParaRPr lang="en-US"/>
                    </a:p>
                  </a:txBody>
                  <a:tcPr/>
                </a:tc>
                <a:tc vMerge="1">
                  <a:txBody>
                    <a:bodyPr/>
                    <a:lstStyle/>
                    <a:p>
                      <a:endParaRPr lang="en-US"/>
                    </a:p>
                  </a:txBody>
                  <a:tcPr/>
                </a:tc>
              </a:tr>
            </a:tbl>
          </a:graphicData>
        </a:graphic>
      </p:graphicFrame>
      <p:cxnSp>
        <p:nvCxnSpPr>
          <p:cNvPr id="7" name="Straight Arrow Connector 6">
            <a:extLst>
              <a:ext uri="{FF2B5EF4-FFF2-40B4-BE49-F238E27FC236}">
                <a16:creationId xmlns:a16="http://schemas.microsoft.com/office/drawing/2014/main" xmlns="" id="{E66CB61C-3968-4B79-9425-F461A4BB65E1}"/>
              </a:ext>
            </a:extLst>
          </p:cNvPr>
          <p:cNvCxnSpPr>
            <a:cxnSpLocks/>
          </p:cNvCxnSpPr>
          <p:nvPr/>
        </p:nvCxnSpPr>
        <p:spPr>
          <a:xfrm>
            <a:off x="2496457" y="1553029"/>
            <a:ext cx="3265714" cy="3468914"/>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1" name="Straight Arrow Connector 10">
            <a:extLst>
              <a:ext uri="{FF2B5EF4-FFF2-40B4-BE49-F238E27FC236}">
                <a16:creationId xmlns:a16="http://schemas.microsoft.com/office/drawing/2014/main" xmlns="" id="{5931D22F-9A83-4A21-881F-8D3E1B4237A2}"/>
              </a:ext>
            </a:extLst>
          </p:cNvPr>
          <p:cNvCxnSpPr>
            <a:cxnSpLocks/>
          </p:cNvCxnSpPr>
          <p:nvPr/>
        </p:nvCxnSpPr>
        <p:spPr>
          <a:xfrm flipV="1">
            <a:off x="3387969" y="1553029"/>
            <a:ext cx="2200031" cy="217490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13" name="Straight Arrow Connector 12">
            <a:extLst>
              <a:ext uri="{FF2B5EF4-FFF2-40B4-BE49-F238E27FC236}">
                <a16:creationId xmlns:a16="http://schemas.microsoft.com/office/drawing/2014/main" xmlns="" id="{24BE24D6-FC81-4CFE-8A10-91307EF3BDCA}"/>
              </a:ext>
            </a:extLst>
          </p:cNvPr>
          <p:cNvCxnSpPr>
            <a:cxnSpLocks/>
          </p:cNvCxnSpPr>
          <p:nvPr/>
        </p:nvCxnSpPr>
        <p:spPr>
          <a:xfrm>
            <a:off x="3387969" y="2714869"/>
            <a:ext cx="2200031" cy="1013069"/>
          </a:xfrm>
          <a:prstGeom prst="straightConnector1">
            <a:avLst/>
          </a:prstGeom>
          <a:noFill/>
          <a:ln w="57150" cap="flat" cmpd="sng" algn="ctr">
            <a:solidFill>
              <a:srgbClr val="000000">
                <a:shade val="95000"/>
                <a:satMod val="105000"/>
              </a:srgbClr>
            </a:solidFill>
            <a:prstDash val="sysDash"/>
            <a:tailEnd type="triangle"/>
          </a:ln>
          <a:effectLst/>
        </p:spPr>
      </p:cxnSp>
      <p:cxnSp>
        <p:nvCxnSpPr>
          <p:cNvPr id="8" name="Straight Arrow Connector 7">
            <a:extLst>
              <a:ext uri="{FF2B5EF4-FFF2-40B4-BE49-F238E27FC236}">
                <a16:creationId xmlns:a16="http://schemas.microsoft.com/office/drawing/2014/main" xmlns="" id="{5931D22F-9A83-4A21-881F-8D3E1B4237A2}"/>
              </a:ext>
            </a:extLst>
          </p:cNvPr>
          <p:cNvCxnSpPr>
            <a:cxnSpLocks/>
          </p:cNvCxnSpPr>
          <p:nvPr/>
        </p:nvCxnSpPr>
        <p:spPr>
          <a:xfrm flipV="1">
            <a:off x="2641600" y="2714869"/>
            <a:ext cx="2786743" cy="2307075"/>
          </a:xfrm>
          <a:prstGeom prst="straightConnector1">
            <a:avLst/>
          </a:prstGeom>
          <a:noFill/>
          <a:ln w="57150" cap="flat" cmpd="sng" algn="ctr">
            <a:solidFill>
              <a:srgbClr val="000000">
                <a:shade val="95000"/>
                <a:satMod val="105000"/>
              </a:srgbClr>
            </a:solidFill>
            <a:prstDash val="sysDash"/>
            <a:tailEnd type="triangle"/>
          </a:ln>
          <a:effectLst/>
        </p:spPr>
      </p:cxnSp>
    </p:spTree>
    <p:extLst>
      <p:ext uri="{BB962C8B-B14F-4D97-AF65-F5344CB8AC3E}">
        <p14:creationId xmlns:p14="http://schemas.microsoft.com/office/powerpoint/2010/main" val="868920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53204" y="196956"/>
            <a:ext cx="11938795" cy="6711063"/>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p:cNvSpPr/>
          <p:nvPr/>
        </p:nvSpPr>
        <p:spPr>
          <a:xfrm>
            <a:off x="3746499" y="6276640"/>
            <a:ext cx="4686301" cy="46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2">
            <a:extLst>
              <a:ext uri="{BEBA8EAE-BF5A-486C-A8C5-ECC9F3942E4B}">
                <a14:imgProps xmlns:a14="http://schemas.microsoft.com/office/drawing/2010/main">
                  <a14:imgLayer r:embed="rId3">
                    <a14:imgEffect>
                      <a14:backgroundRemoval t="0" b="100000" l="0" r="95200"/>
                    </a14:imgEffect>
                  </a14:imgLayer>
                </a14:imgProps>
              </a:ext>
            </a:extLst>
          </a:blip>
          <a:srcRect t="62791"/>
          <a:stretch>
            <a:fillRect/>
          </a:stretch>
        </p:blipFill>
        <p:spPr>
          <a:xfrm>
            <a:off x="2739232" y="6360336"/>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3" name="Rectangle 2"/>
          <p:cNvSpPr/>
          <p:nvPr/>
        </p:nvSpPr>
        <p:spPr>
          <a:xfrm>
            <a:off x="1020554" y="417444"/>
            <a:ext cx="1877694" cy="587853"/>
          </a:xfrm>
          <a:prstGeom prst="rect">
            <a:avLst/>
          </a:prstGeom>
        </p:spPr>
        <p:txBody>
          <a:bodyPr wrap="none">
            <a:spAutoFit/>
          </a:bodyPr>
          <a:lstStyle/>
          <a:p>
            <a:pPr marR="30480" algn="just">
              <a:lnSpc>
                <a:spcPct val="115000"/>
              </a:lnSpc>
              <a:spcAft>
                <a:spcPts val="1200"/>
              </a:spcAft>
            </a:pPr>
            <a:r>
              <a:rPr lang="en-US" sz="2800" b="1" dirty="0">
                <a:solidFill>
                  <a:srgbClr val="000000"/>
                </a:solidFill>
                <a:latin typeface="Times New Roman" panose="02020603050405020304" pitchFamily="18" charset="0"/>
                <a:ea typeface="Calibri" panose="020F0502020204030204" pitchFamily="34" charset="0"/>
              </a:rPr>
              <a:t>2</a:t>
            </a:r>
            <a:r>
              <a:rPr lang="en-US" sz="2800" b="1">
                <a:solidFill>
                  <a:srgbClr val="000000"/>
                </a:solidFill>
                <a:latin typeface="Times New Roman" panose="02020603050405020304" pitchFamily="18" charset="0"/>
                <a:ea typeface="Calibri" panose="020F0502020204030204" pitchFamily="34" charset="0"/>
              </a:rPr>
              <a:t>. </a:t>
            </a:r>
            <a:r>
              <a:rPr lang="en-US" sz="2800" b="1" smtClean="0">
                <a:solidFill>
                  <a:srgbClr val="000000"/>
                </a:solidFill>
                <a:latin typeface="Times New Roman" panose="02020603050405020304" pitchFamily="18" charset="0"/>
                <a:ea typeface="Calibri" panose="020F0502020204030204" pitchFamily="34" charset="0"/>
              </a:rPr>
              <a:t>Văn bản</a:t>
            </a:r>
            <a:endParaRPr lang="en-US" sz="2800" dirty="0">
              <a:effectLst/>
              <a:latin typeface="Times New Roman" panose="02020603050405020304" pitchFamily="18" charset="0"/>
              <a:ea typeface="Calibri" panose="020F0502020204030204" pitchFamily="34" charset="0"/>
            </a:endParaRPr>
          </a:p>
        </p:txBody>
      </p:sp>
      <p:sp>
        <p:nvSpPr>
          <p:cNvPr id="9" name="Oval Callout 8"/>
          <p:cNvSpPr/>
          <p:nvPr/>
        </p:nvSpPr>
        <p:spPr>
          <a:xfrm>
            <a:off x="8432800" y="416926"/>
            <a:ext cx="3539261" cy="2819872"/>
          </a:xfrm>
          <a:prstGeom prst="wedgeEllipseCallout">
            <a:avLst>
              <a:gd name="adj1" fmla="val -81028"/>
              <a:gd name="adj2" fmla="val 443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Truyện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sử</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dụng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ngôi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kể</a:t>
            </a:r>
            <a:r>
              <a:rPr lang="en-US" sz="3600" dirty="0">
                <a:latin typeface="Times New Roman" panose="02020603050405020304" pitchFamily="18" charset="0"/>
                <a:ea typeface="Times New Roman" panose="02020603050405020304" pitchFamily="18" charset="0"/>
              </a:rPr>
              <a:t> </a:t>
            </a:r>
            <a:r>
              <a:rPr lang="en-US" sz="3600" err="1">
                <a:latin typeface="Times New Roman" panose="02020603050405020304" pitchFamily="18" charset="0"/>
                <a:ea typeface="Times New Roman" panose="02020603050405020304" pitchFamily="18" charset="0"/>
              </a:rPr>
              <a:t>thứ</a:t>
            </a:r>
            <a:r>
              <a:rPr lang="en-US" sz="3600">
                <a:latin typeface="Times New Roman" panose="02020603050405020304" pitchFamily="18" charset="0"/>
                <a:ea typeface="Times New Roman" panose="02020603050405020304" pitchFamily="18" charset="0"/>
              </a:rPr>
              <a:t> </a:t>
            </a:r>
            <a:r>
              <a:rPr lang="en-US" sz="3600" smtClean="0">
                <a:latin typeface="Times New Roman" panose="02020603050405020304" pitchFamily="18" charset="0"/>
                <a:ea typeface="Times New Roman" panose="02020603050405020304" pitchFamily="18" charset="0"/>
              </a:rPr>
              <a:t>mấy?</a:t>
            </a:r>
            <a:endParaRPr lang="en-US" sz="3600" dirty="0">
              <a:effectLst/>
              <a:latin typeface="Times New Roman" panose="02020603050405020304" pitchFamily="18" charset="0"/>
              <a:ea typeface="Times New Roman" panose="02020603050405020304" pitchFamily="18" charset="0"/>
            </a:endParaRPr>
          </a:p>
        </p:txBody>
      </p:sp>
      <p:sp>
        <p:nvSpPr>
          <p:cNvPr id="12" name="Rounded Rectangular Callout 11"/>
          <p:cNvSpPr/>
          <p:nvPr/>
        </p:nvSpPr>
        <p:spPr>
          <a:xfrm>
            <a:off x="539338" y="1149357"/>
            <a:ext cx="3207161" cy="2250744"/>
          </a:xfrm>
          <a:prstGeom prst="wedgeRoundRectCallout">
            <a:avLst>
              <a:gd name="adj1" fmla="val 94054"/>
              <a:gd name="adj2" fmla="val 57332"/>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dirty="0" smtClean="0">
                <a:latin typeface="Times New Roman" panose="02020603050405020304" pitchFamily="18" charset="0"/>
                <a:ea typeface="Times New Roman" panose="02020603050405020304" pitchFamily="18" charset="0"/>
              </a:rPr>
              <a:t>?</a:t>
            </a:r>
            <a:r>
              <a:rPr lang="en-US" sz="3600" dirty="0" err="1" smtClean="0">
                <a:latin typeface="Times New Roman" panose="02020603050405020304" pitchFamily="18" charset="0"/>
                <a:ea typeface="Times New Roman" panose="02020603050405020304" pitchFamily="18" charset="0"/>
              </a:rPr>
              <a:t>Xác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định</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thể</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loại</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của</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câu</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chuyện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này</a:t>
            </a:r>
            <a:r>
              <a:rPr lang="en-US" sz="3600" dirty="0" smtClean="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3" name="Oval Callout 12"/>
          <p:cNvSpPr/>
          <p:nvPr/>
        </p:nvSpPr>
        <p:spPr>
          <a:xfrm>
            <a:off x="8479718" y="3740606"/>
            <a:ext cx="3369155" cy="3011037"/>
          </a:xfrm>
          <a:prstGeom prst="wedgeEllipseCallout">
            <a:avLst>
              <a:gd name="adj1" fmla="val -83634"/>
              <a:gd name="adj2" fmla="val -4032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Xác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định</a:t>
            </a:r>
            <a:r>
              <a:rPr lang="en-US" sz="3600" dirty="0" smtClean="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a:t>
            </a:r>
            <a:r>
              <a:rPr lang="en-US" sz="3600" dirty="0" err="1" smtClean="0">
                <a:latin typeface="Times New Roman" panose="02020603050405020304" pitchFamily="18" charset="0"/>
                <a:ea typeface="Times New Roman" panose="02020603050405020304" pitchFamily="18" charset="0"/>
              </a:rPr>
              <a:t>ố</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cục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của</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truyện</a:t>
            </a:r>
            <a:r>
              <a:rPr lang="en-US" sz="3600" dirty="0" smtClean="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18" name="Rounded Rectangular Callout 17"/>
          <p:cNvSpPr/>
          <p:nvPr/>
        </p:nvSpPr>
        <p:spPr>
          <a:xfrm>
            <a:off x="576966" y="3965532"/>
            <a:ext cx="3207161" cy="2561186"/>
          </a:xfrm>
          <a:prstGeom prst="wedgeRoundRectCallout">
            <a:avLst>
              <a:gd name="adj1" fmla="val 94054"/>
              <a:gd name="adj2" fmla="val -31527"/>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dirty="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Truyện</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sử</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dụng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phương</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thức</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biểu</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đạt</a:t>
            </a:r>
            <a:r>
              <a:rPr lang="en-US" sz="3600" dirty="0" smtClean="0">
                <a:latin typeface="Times New Roman" panose="02020603050405020304" pitchFamily="18" charset="0"/>
                <a:ea typeface="Times New Roman" panose="02020603050405020304" pitchFamily="18" charset="0"/>
              </a:rPr>
              <a:t> </a:t>
            </a:r>
            <a:r>
              <a:rPr lang="en-US" sz="3600" dirty="0" err="1" smtClean="0">
                <a:latin typeface="Times New Roman" panose="02020603050405020304" pitchFamily="18" charset="0"/>
                <a:ea typeface="Times New Roman" panose="02020603050405020304" pitchFamily="18" charset="0"/>
              </a:rPr>
              <a:t>nào</a:t>
            </a:r>
            <a:r>
              <a:rPr lang="en-US" sz="3600" dirty="0" smtClean="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3074" name="Picture 2" descr="E:\ẢNH CỦA bình\HÌNH ẢNH ĐCGĐ.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629" y="1149357"/>
            <a:ext cx="4078514" cy="499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04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ang Én: Một lần thử hành trình khám phá hang động lớn thứ ba thế giới">
            <a:extLst>
              <a:ext uri="{FF2B5EF4-FFF2-40B4-BE49-F238E27FC236}">
                <a16:creationId xmlns="" xmlns:a16="http://schemas.microsoft.com/office/drawing/2014/main" id="{753EB4A5-791F-44E9-9814-0D743D483084}"/>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883920" y="1873569"/>
            <a:ext cx="5486400" cy="517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760" b="1" u="sng">
              <a:solidFill>
                <a:srgbClr val="FFFF00"/>
              </a:solidFill>
              <a:latin typeface=".VnSouthernH" pitchFamily="34" charset="0"/>
            </a:endParaRPr>
          </a:p>
        </p:txBody>
      </p:sp>
      <p:grpSp>
        <p:nvGrpSpPr>
          <p:cNvPr id="9" name="Group 8">
            <a:extLst>
              <a:ext uri="{FF2B5EF4-FFF2-40B4-BE49-F238E27FC236}">
                <a16:creationId xmlns="" xmlns:a16="http://schemas.microsoft.com/office/drawing/2014/main" id="{2C4A97C0-847C-4051-AF34-196E590C73C0}"/>
              </a:ext>
            </a:extLst>
          </p:cNvPr>
          <p:cNvGrpSpPr/>
          <p:nvPr/>
        </p:nvGrpSpPr>
        <p:grpSpPr>
          <a:xfrm>
            <a:off x="200754" y="0"/>
            <a:ext cx="3499644" cy="2281974"/>
            <a:chOff x="494700" y="1563201"/>
            <a:chExt cx="2157773" cy="1239135"/>
          </a:xfrm>
        </p:grpSpPr>
        <p:grpSp>
          <p:nvGrpSpPr>
            <p:cNvPr id="4" name="Group 3">
              <a:extLst>
                <a:ext uri="{FF2B5EF4-FFF2-40B4-BE49-F238E27FC236}">
                  <a16:creationId xmlns="" xmlns:a16="http://schemas.microsoft.com/office/drawing/2014/main" id="{33454897-3CBB-459C-9741-08E84B975418}"/>
                </a:ext>
              </a:extLst>
            </p:cNvPr>
            <p:cNvGrpSpPr/>
            <p:nvPr/>
          </p:nvGrpSpPr>
          <p:grpSpPr>
            <a:xfrm>
              <a:off x="494700" y="1563201"/>
              <a:ext cx="2157773" cy="1239135"/>
              <a:chOff x="731964" y="1587598"/>
              <a:chExt cx="5964664" cy="1792059"/>
            </a:xfrm>
          </p:grpSpPr>
          <p:sp>
            <p:nvSpPr>
              <p:cNvPr id="14" name="Rectangle: Rounded Corners 13">
                <a:extLst>
                  <a:ext uri="{FF2B5EF4-FFF2-40B4-BE49-F238E27FC236}">
                    <a16:creationId xmlns="" xmlns:a16="http://schemas.microsoft.com/office/drawing/2014/main" id="{64DDDED3-48A0-4F82-8AD2-EF148340D3D4}"/>
                  </a:ext>
                </a:extLst>
              </p:cNvPr>
              <p:cNvSpPr/>
              <p:nvPr/>
            </p:nvSpPr>
            <p:spPr bwMode="auto">
              <a:xfrm>
                <a:off x="731964" y="1790700"/>
                <a:ext cx="5964664" cy="1588957"/>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15" name="Rectangle: Rounded Corners 14">
                <a:extLst>
                  <a:ext uri="{FF2B5EF4-FFF2-40B4-BE49-F238E27FC236}">
                    <a16:creationId xmlns="" xmlns:a16="http://schemas.microsoft.com/office/drawing/2014/main" id="{7B4C0417-4C56-4FFE-A70A-077882791D47}"/>
                  </a:ext>
                </a:extLst>
              </p:cNvPr>
              <p:cNvSpPr/>
              <p:nvPr/>
            </p:nvSpPr>
            <p:spPr bwMode="auto">
              <a:xfrm>
                <a:off x="1940761" y="1587598"/>
                <a:ext cx="3922280" cy="48676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a. </a:t>
                </a:r>
                <a:r>
                  <a:rPr lang="en-US" sz="2800" b="1" err="1" smtClean="0">
                    <a:solidFill>
                      <a:srgbClr val="C00000"/>
                    </a:solidFill>
                    <a:latin typeface="Times New Roman" pitchFamily="18" charset="0"/>
                    <a:cs typeface="Times New Roman" pitchFamily="18" charset="0"/>
                  </a:rPr>
                  <a:t>Thể</a:t>
                </a:r>
                <a:r>
                  <a:rPr lang="en-US" sz="2800" b="1" smtClean="0">
                    <a:solidFill>
                      <a:srgbClr val="C00000"/>
                    </a:solidFill>
                    <a:latin typeface="Times New Roman" pitchFamily="18" charset="0"/>
                    <a:cs typeface="Times New Roman" pitchFamily="18" charset="0"/>
                  </a:rPr>
                  <a:t> loại:</a:t>
                </a:r>
                <a:endParaRPr lang="en-US" sz="2800" b="1" dirty="0">
                  <a:solidFill>
                    <a:srgbClr val="C00000"/>
                  </a:solidFill>
                  <a:latin typeface="Times New Roman" pitchFamily="18" charset="0"/>
                  <a:cs typeface="Times New Roman" pitchFamily="18" charset="0"/>
                </a:endParaRPr>
              </a:p>
            </p:txBody>
          </p:sp>
        </p:grpSp>
        <p:sp>
          <p:nvSpPr>
            <p:cNvPr id="7" name="TextBox 6">
              <a:extLst>
                <a:ext uri="{FF2B5EF4-FFF2-40B4-BE49-F238E27FC236}">
                  <a16:creationId xmlns="" xmlns:a16="http://schemas.microsoft.com/office/drawing/2014/main" id="{D199CE0A-9336-47F7-9758-C9B24423759E}"/>
                </a:ext>
              </a:extLst>
            </p:cNvPr>
            <p:cNvSpPr txBox="1"/>
            <p:nvPr/>
          </p:nvSpPr>
          <p:spPr>
            <a:xfrm>
              <a:off x="567581" y="1938298"/>
              <a:ext cx="2074398" cy="290799"/>
            </a:xfrm>
            <a:prstGeom prst="rect">
              <a:avLst/>
            </a:prstGeom>
            <a:noFill/>
          </p:spPr>
          <p:txBody>
            <a:bodyPr wrap="square" rtlCol="0">
              <a:spAutoFit/>
            </a:bodyPr>
            <a:lstStyle/>
            <a:p>
              <a:pPr algn="just"/>
              <a:r>
                <a:rPr lang="en-US" sz="2800" err="1">
                  <a:solidFill>
                    <a:srgbClr val="0000FF"/>
                  </a:solidFill>
                  <a:latin typeface="Times New Roman" pitchFamily="18" charset="0"/>
                  <a:cs typeface="Times New Roman" pitchFamily="18" charset="0"/>
                </a:rPr>
                <a:t>Truyện</a:t>
              </a:r>
              <a:r>
                <a:rPr lang="en-US" sz="2800">
                  <a:solidFill>
                    <a:srgbClr val="0000FF"/>
                  </a:solidFill>
                  <a:latin typeface="Times New Roman" pitchFamily="18" charset="0"/>
                  <a:cs typeface="Times New Roman" pitchFamily="18" charset="0"/>
                </a:rPr>
                <a:t> </a:t>
              </a:r>
              <a:r>
                <a:rPr lang="en-US" sz="2800" smtClean="0">
                  <a:solidFill>
                    <a:srgbClr val="0000FF"/>
                  </a:solidFill>
                  <a:latin typeface="Times New Roman" pitchFamily="18" charset="0"/>
                  <a:cs typeface="Times New Roman" pitchFamily="18" charset="0"/>
                </a:rPr>
                <a:t>ngụ ngôn</a:t>
              </a:r>
              <a:endParaRPr lang="en-US" sz="2800" dirty="0">
                <a:solidFill>
                  <a:srgbClr val="0000FF"/>
                </a:solidFill>
                <a:latin typeface="Times New Roman" pitchFamily="18" charset="0"/>
                <a:cs typeface="Times New Roman" pitchFamily="18" charset="0"/>
              </a:endParaRPr>
            </a:p>
          </p:txBody>
        </p:sp>
      </p:grpSp>
      <p:grpSp>
        <p:nvGrpSpPr>
          <p:cNvPr id="22" name="Group 21">
            <a:extLst>
              <a:ext uri="{FF2B5EF4-FFF2-40B4-BE49-F238E27FC236}">
                <a16:creationId xmlns="" xmlns:a16="http://schemas.microsoft.com/office/drawing/2014/main" id="{0493EB97-D686-4032-B736-403AB747836B}"/>
              </a:ext>
            </a:extLst>
          </p:cNvPr>
          <p:cNvGrpSpPr/>
          <p:nvPr/>
        </p:nvGrpSpPr>
        <p:grpSpPr>
          <a:xfrm>
            <a:off x="136025" y="4264203"/>
            <a:ext cx="3491095" cy="2484120"/>
            <a:chOff x="360217" y="1485900"/>
            <a:chExt cx="2791691" cy="1651452"/>
          </a:xfrm>
        </p:grpSpPr>
        <p:grpSp>
          <p:nvGrpSpPr>
            <p:cNvPr id="23" name="Group 22">
              <a:extLst>
                <a:ext uri="{FF2B5EF4-FFF2-40B4-BE49-F238E27FC236}">
                  <a16:creationId xmlns="" xmlns:a16="http://schemas.microsoft.com/office/drawing/2014/main" id="{14594B53-9C39-4C31-B17D-7F1B42C6C20A}"/>
                </a:ext>
              </a:extLst>
            </p:cNvPr>
            <p:cNvGrpSpPr/>
            <p:nvPr/>
          </p:nvGrpSpPr>
          <p:grpSpPr>
            <a:xfrm>
              <a:off x="360217" y="1485900"/>
              <a:ext cx="2791691" cy="1651452"/>
              <a:chOff x="360218" y="1475804"/>
              <a:chExt cx="7716982" cy="2388359"/>
            </a:xfrm>
          </p:grpSpPr>
          <p:sp>
            <p:nvSpPr>
              <p:cNvPr id="25" name="Rectangle: Rounded Corners 24">
                <a:extLst>
                  <a:ext uri="{FF2B5EF4-FFF2-40B4-BE49-F238E27FC236}">
                    <a16:creationId xmlns="" xmlns:a16="http://schemas.microsoft.com/office/drawing/2014/main" id="{D7CA76A5-8979-41A2-ABB0-103A5065B6DC}"/>
                  </a:ext>
                </a:extLst>
              </p:cNvPr>
              <p:cNvSpPr/>
              <p:nvPr/>
            </p:nvSpPr>
            <p:spPr bwMode="auto">
              <a:xfrm>
                <a:off x="360218" y="1790699"/>
                <a:ext cx="7716982" cy="2073464"/>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26" name="Rectangle: Rounded Corners 25">
                <a:extLst>
                  <a:ext uri="{FF2B5EF4-FFF2-40B4-BE49-F238E27FC236}">
                    <a16:creationId xmlns="" xmlns:a16="http://schemas.microsoft.com/office/drawing/2014/main" id="{90D2B3BC-EA2A-48F0-AD11-52026020949D}"/>
                  </a:ext>
                </a:extLst>
              </p:cNvPr>
              <p:cNvSpPr/>
              <p:nvPr/>
            </p:nvSpPr>
            <p:spPr bwMode="auto">
              <a:xfrm>
                <a:off x="1729255" y="1475804"/>
                <a:ext cx="5428804" cy="917622"/>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b</a:t>
                </a:r>
                <a:r>
                  <a:rPr lang="en-US" sz="2800" b="1" smtClean="0">
                    <a:solidFill>
                      <a:srgbClr val="C00000"/>
                    </a:solidFill>
                    <a:latin typeface="Times New Roman" pitchFamily="18" charset="0"/>
                    <a:cs typeface="Times New Roman" pitchFamily="18" charset="0"/>
                  </a:rPr>
                  <a:t>. PTBĐ:</a:t>
                </a:r>
                <a:endParaRPr lang="en-US" sz="2800" b="1" dirty="0">
                  <a:solidFill>
                    <a:srgbClr val="C00000"/>
                  </a:solidFill>
                  <a:latin typeface="Times New Roman" pitchFamily="18" charset="0"/>
                  <a:cs typeface="Times New Roman" pitchFamily="18" charset="0"/>
                </a:endParaRPr>
              </a:p>
            </p:txBody>
          </p:sp>
        </p:grpSp>
        <p:sp>
          <p:nvSpPr>
            <p:cNvPr id="24" name="TextBox 23">
              <a:extLst>
                <a:ext uri="{FF2B5EF4-FFF2-40B4-BE49-F238E27FC236}">
                  <a16:creationId xmlns="" xmlns:a16="http://schemas.microsoft.com/office/drawing/2014/main" id="{D338C77D-A3E5-49A6-A0FB-17DAD777B56F}"/>
                </a:ext>
              </a:extLst>
            </p:cNvPr>
            <p:cNvSpPr txBox="1"/>
            <p:nvPr/>
          </p:nvSpPr>
          <p:spPr>
            <a:xfrm>
              <a:off x="513399" y="2254269"/>
              <a:ext cx="2610802" cy="356023"/>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sự</a:t>
              </a:r>
              <a:endParaRPr lang="en-US" sz="2800" dirty="0">
                <a:solidFill>
                  <a:srgbClr val="0000FF"/>
                </a:solidFill>
                <a:latin typeface="Times New Roman" pitchFamily="18" charset="0"/>
                <a:cs typeface="Times New Roman" pitchFamily="18" charset="0"/>
              </a:endParaRPr>
            </a:p>
          </p:txBody>
        </p:sp>
      </p:grpSp>
      <p:grpSp>
        <p:nvGrpSpPr>
          <p:cNvPr id="47" name="Group 46">
            <a:extLst>
              <a:ext uri="{FF2B5EF4-FFF2-40B4-BE49-F238E27FC236}">
                <a16:creationId xmlns="" xmlns:a16="http://schemas.microsoft.com/office/drawing/2014/main" id="{28180A4C-478A-41B9-9D27-E2D0185CF7BE}"/>
              </a:ext>
            </a:extLst>
          </p:cNvPr>
          <p:cNvGrpSpPr/>
          <p:nvPr/>
        </p:nvGrpSpPr>
        <p:grpSpPr>
          <a:xfrm>
            <a:off x="8065880" y="3094892"/>
            <a:ext cx="3876283" cy="3470893"/>
            <a:chOff x="360217" y="757767"/>
            <a:chExt cx="3285347" cy="3380462"/>
          </a:xfrm>
        </p:grpSpPr>
        <p:grpSp>
          <p:nvGrpSpPr>
            <p:cNvPr id="48" name="Group 47">
              <a:extLst>
                <a:ext uri="{FF2B5EF4-FFF2-40B4-BE49-F238E27FC236}">
                  <a16:creationId xmlns="" xmlns:a16="http://schemas.microsoft.com/office/drawing/2014/main" id="{35A11375-A022-4F7E-B45E-0542761F2A30}"/>
                </a:ext>
              </a:extLst>
            </p:cNvPr>
            <p:cNvGrpSpPr/>
            <p:nvPr/>
          </p:nvGrpSpPr>
          <p:grpSpPr>
            <a:xfrm>
              <a:off x="360217" y="757767"/>
              <a:ext cx="3285347" cy="3380462"/>
              <a:chOff x="360218" y="422764"/>
              <a:chExt cx="9081579" cy="4888886"/>
            </a:xfrm>
          </p:grpSpPr>
          <p:sp>
            <p:nvSpPr>
              <p:cNvPr id="50" name="Rectangle: Rounded Corners 49">
                <a:extLst>
                  <a:ext uri="{FF2B5EF4-FFF2-40B4-BE49-F238E27FC236}">
                    <a16:creationId xmlns="" xmlns:a16="http://schemas.microsoft.com/office/drawing/2014/main" id="{663C1BA3-E1D6-4586-B18F-08603A51856C}"/>
                  </a:ext>
                </a:extLst>
              </p:cNvPr>
              <p:cNvSpPr/>
              <p:nvPr/>
            </p:nvSpPr>
            <p:spPr bwMode="auto">
              <a:xfrm>
                <a:off x="360218" y="1106732"/>
                <a:ext cx="9081579" cy="4204918"/>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51" name="Rectangle: Rounded Corners 50">
                <a:extLst>
                  <a:ext uri="{FF2B5EF4-FFF2-40B4-BE49-F238E27FC236}">
                    <a16:creationId xmlns="" xmlns:a16="http://schemas.microsoft.com/office/drawing/2014/main" id="{2FDDFA90-4F1B-448B-B763-7E765CBC3764}"/>
                  </a:ext>
                </a:extLst>
              </p:cNvPr>
              <p:cNvSpPr/>
              <p:nvPr/>
            </p:nvSpPr>
            <p:spPr bwMode="auto">
              <a:xfrm>
                <a:off x="1562003" y="422764"/>
                <a:ext cx="6899591" cy="683968"/>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just"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d. </a:t>
                </a:r>
                <a:r>
                  <a:rPr lang="en-US" sz="2800" b="1" err="1" smtClean="0">
                    <a:solidFill>
                      <a:srgbClr val="C00000"/>
                    </a:solidFill>
                    <a:latin typeface="Times New Roman" pitchFamily="18" charset="0"/>
                    <a:cs typeface="Times New Roman" pitchFamily="18" charset="0"/>
                  </a:rPr>
                  <a:t>Bố</a:t>
                </a:r>
                <a:r>
                  <a:rPr lang="en-US" sz="2800" b="1" smtClean="0">
                    <a:solidFill>
                      <a:srgbClr val="C00000"/>
                    </a:solidFill>
                    <a:latin typeface="Times New Roman" pitchFamily="18" charset="0"/>
                    <a:cs typeface="Times New Roman" pitchFamily="18" charset="0"/>
                  </a:rPr>
                  <a:t> cục: 2 phần</a:t>
                </a:r>
                <a:endParaRPr lang="en-US" sz="2800" b="1" dirty="0">
                  <a:solidFill>
                    <a:srgbClr val="C00000"/>
                  </a:solidFill>
                  <a:latin typeface="Times New Roman" pitchFamily="18" charset="0"/>
                  <a:cs typeface="Times New Roman" pitchFamily="18" charset="0"/>
                </a:endParaRPr>
              </a:p>
            </p:txBody>
          </p:sp>
        </p:grpSp>
        <p:sp>
          <p:nvSpPr>
            <p:cNvPr id="49" name="TextBox 48">
              <a:extLst>
                <a:ext uri="{FF2B5EF4-FFF2-40B4-BE49-F238E27FC236}">
                  <a16:creationId xmlns="" xmlns:a16="http://schemas.microsoft.com/office/drawing/2014/main" id="{8131B59D-0DCA-4A55-851D-CF21117BF13A}"/>
                </a:ext>
              </a:extLst>
            </p:cNvPr>
            <p:cNvSpPr txBox="1"/>
            <p:nvPr/>
          </p:nvSpPr>
          <p:spPr>
            <a:xfrm>
              <a:off x="436416" y="2019302"/>
              <a:ext cx="3080587" cy="846420"/>
            </a:xfrm>
            <a:prstGeom prst="rect">
              <a:avLst/>
            </a:prstGeom>
            <a:noFill/>
          </p:spPr>
          <p:txBody>
            <a:bodyPr wrap="square" rtlCol="0">
              <a:spAutoFit/>
            </a:bodyPr>
            <a:lstStyle/>
            <a:p>
              <a:pPr algn="just"/>
              <a:endParaRPr lang="en-US" sz="4320" dirty="0">
                <a:solidFill>
                  <a:srgbClr val="006600"/>
                </a:solidFill>
                <a:latin typeface="+mj-lt"/>
              </a:endParaRPr>
            </a:p>
          </p:txBody>
        </p:sp>
      </p:grpSp>
      <p:grpSp>
        <p:nvGrpSpPr>
          <p:cNvPr id="39" name="Group 38">
            <a:extLst>
              <a:ext uri="{FF2B5EF4-FFF2-40B4-BE49-F238E27FC236}">
                <a16:creationId xmlns="" xmlns:a16="http://schemas.microsoft.com/office/drawing/2014/main" id="{84948F6F-8D13-4463-8DF4-BE44FB2ABB2C}"/>
              </a:ext>
            </a:extLst>
          </p:cNvPr>
          <p:cNvGrpSpPr/>
          <p:nvPr/>
        </p:nvGrpSpPr>
        <p:grpSpPr>
          <a:xfrm>
            <a:off x="8340583" y="238769"/>
            <a:ext cx="3601580" cy="2183768"/>
            <a:chOff x="773766" y="1487236"/>
            <a:chExt cx="2056696" cy="1074460"/>
          </a:xfrm>
        </p:grpSpPr>
        <p:grpSp>
          <p:nvGrpSpPr>
            <p:cNvPr id="40" name="Group 39">
              <a:extLst>
                <a:ext uri="{FF2B5EF4-FFF2-40B4-BE49-F238E27FC236}">
                  <a16:creationId xmlns="" xmlns:a16="http://schemas.microsoft.com/office/drawing/2014/main" id="{B857DFB9-7128-4702-999C-534C47A8B46D}"/>
                </a:ext>
              </a:extLst>
            </p:cNvPr>
            <p:cNvGrpSpPr/>
            <p:nvPr/>
          </p:nvGrpSpPr>
          <p:grpSpPr>
            <a:xfrm>
              <a:off x="773766" y="1487236"/>
              <a:ext cx="2056696" cy="1074460"/>
              <a:chOff x="1503378" y="1477738"/>
              <a:chExt cx="5685259" cy="1553904"/>
            </a:xfrm>
          </p:grpSpPr>
          <p:sp>
            <p:nvSpPr>
              <p:cNvPr id="42" name="Rectangle: Rounded Corners 41">
                <a:extLst>
                  <a:ext uri="{FF2B5EF4-FFF2-40B4-BE49-F238E27FC236}">
                    <a16:creationId xmlns="" xmlns:a16="http://schemas.microsoft.com/office/drawing/2014/main" id="{8EA780AD-0BB0-45D7-84BB-7CA134944EFF}"/>
                  </a:ext>
                </a:extLst>
              </p:cNvPr>
              <p:cNvSpPr/>
              <p:nvPr/>
            </p:nvSpPr>
            <p:spPr bwMode="auto">
              <a:xfrm>
                <a:off x="1503378" y="1790700"/>
                <a:ext cx="5685259" cy="1240942"/>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109728" tIns="54864" rIns="109728" bIns="54864" numCol="1" rtlCol="0" anchor="t" anchorCtr="0" compatLnSpc="1">
                <a:prstTxWarp prst="textNoShape">
                  <a:avLst/>
                </a:prstTxWarp>
                <a:noAutofit/>
              </a:bodyPr>
              <a:lstStyle/>
              <a:p>
                <a:pPr defTabSz="1097280" fontAlgn="base">
                  <a:spcBef>
                    <a:spcPct val="50000"/>
                  </a:spcBef>
                  <a:spcAft>
                    <a:spcPct val="0"/>
                  </a:spcAft>
                </a:pPr>
                <a:endParaRPr lang="en-US" sz="2400" dirty="0">
                  <a:latin typeface="Arial" charset="0"/>
                </a:endParaRPr>
              </a:p>
            </p:txBody>
          </p:sp>
          <p:sp>
            <p:nvSpPr>
              <p:cNvPr id="43" name="Rectangle: Rounded Corners 42">
                <a:extLst>
                  <a:ext uri="{FF2B5EF4-FFF2-40B4-BE49-F238E27FC236}">
                    <a16:creationId xmlns="" xmlns:a16="http://schemas.microsoft.com/office/drawing/2014/main" id="{C68534FE-3B02-44CB-A729-EF99098FC16C}"/>
                  </a:ext>
                </a:extLst>
              </p:cNvPr>
              <p:cNvSpPr/>
              <p:nvPr/>
            </p:nvSpPr>
            <p:spPr bwMode="auto">
              <a:xfrm>
                <a:off x="2581657" y="1477738"/>
                <a:ext cx="3694247" cy="639253"/>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109728" tIns="54864" rIns="109728" bIns="54864" numCol="1" rtlCol="0" anchor="t" anchorCtr="0" compatLnSpc="1">
                <a:prstTxWarp prst="textNoShape">
                  <a:avLst/>
                </a:prstTxWarp>
                <a:noAutofit/>
              </a:bodyPr>
              <a:lstStyle/>
              <a:p>
                <a:pPr algn="ctr" defTabSz="1097280" fontAlgn="base">
                  <a:spcBef>
                    <a:spcPct val="50000"/>
                  </a:spcBef>
                  <a:spcAft>
                    <a:spcPct val="0"/>
                  </a:spcAft>
                </a:pPr>
                <a:r>
                  <a:rPr lang="en-US" sz="2800" b="1" dirty="0" smtClean="0">
                    <a:solidFill>
                      <a:srgbClr val="C00000"/>
                    </a:solidFill>
                    <a:latin typeface="Times New Roman" pitchFamily="18" charset="0"/>
                    <a:cs typeface="Times New Roman" pitchFamily="18" charset="0"/>
                  </a:rPr>
                  <a:t>c. </a:t>
                </a:r>
                <a:r>
                  <a:rPr lang="en-US" sz="2800" b="1" err="1" smtClean="0">
                    <a:solidFill>
                      <a:srgbClr val="C00000"/>
                    </a:solidFill>
                    <a:latin typeface="Times New Roman" pitchFamily="18" charset="0"/>
                    <a:cs typeface="Times New Roman" pitchFamily="18" charset="0"/>
                  </a:rPr>
                  <a:t>Ngôi</a:t>
                </a:r>
                <a:r>
                  <a:rPr lang="en-US" sz="2800" b="1" smtClean="0">
                    <a:solidFill>
                      <a:srgbClr val="C00000"/>
                    </a:solidFill>
                    <a:latin typeface="Times New Roman" pitchFamily="18" charset="0"/>
                    <a:cs typeface="Times New Roman" pitchFamily="18" charset="0"/>
                  </a:rPr>
                  <a:t> kể:</a:t>
                </a:r>
                <a:endParaRPr lang="en-US" sz="2800" b="1" dirty="0">
                  <a:solidFill>
                    <a:srgbClr val="C00000"/>
                  </a:solidFill>
                  <a:latin typeface="Times New Roman" pitchFamily="18" charset="0"/>
                  <a:cs typeface="Times New Roman" pitchFamily="18" charset="0"/>
                </a:endParaRPr>
              </a:p>
            </p:txBody>
          </p:sp>
        </p:grpSp>
        <p:sp>
          <p:nvSpPr>
            <p:cNvPr id="41" name="TextBox 40">
              <a:extLst>
                <a:ext uri="{FF2B5EF4-FFF2-40B4-BE49-F238E27FC236}">
                  <a16:creationId xmlns="" xmlns:a16="http://schemas.microsoft.com/office/drawing/2014/main" id="{3385A14E-4745-4590-A63A-80F648969520}"/>
                </a:ext>
              </a:extLst>
            </p:cNvPr>
            <p:cNvSpPr txBox="1"/>
            <p:nvPr/>
          </p:nvSpPr>
          <p:spPr>
            <a:xfrm>
              <a:off x="909822" y="2062003"/>
              <a:ext cx="1826683" cy="257435"/>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Ngôi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ba</a:t>
              </a:r>
              <a:endParaRPr lang="en-US" sz="2800" dirty="0">
                <a:solidFill>
                  <a:srgbClr val="0000FF"/>
                </a:solidFill>
                <a:latin typeface="Times New Roman" pitchFamily="18" charset="0"/>
                <a:cs typeface="Times New Roman" pitchFamily="18" charset="0"/>
              </a:endParaRPr>
            </a:p>
          </p:txBody>
        </p:sp>
      </p:grpSp>
      <p:pic>
        <p:nvPicPr>
          <p:cNvPr id="4098" name="Picture 2" descr="E:\ẢNH CỦA bình\ĐẼO CÀY GIỮA ĐƯỜNG 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723" y="1018838"/>
            <a:ext cx="4103077" cy="53233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00244" y="3787303"/>
            <a:ext cx="3609376" cy="954107"/>
          </a:xfrm>
          <a:prstGeom prst="rect">
            <a:avLst/>
          </a:prstGeom>
        </p:spPr>
        <p:txBody>
          <a:bodyPr wrap="square">
            <a:spAutoFit/>
          </a:bodyPr>
          <a:lstStyle/>
          <a:p>
            <a:pPr algn="just"/>
            <a:r>
              <a:rPr lang="en-US" sz="2800" smtClean="0">
                <a:solidFill>
                  <a:srgbClr val="0000FF"/>
                </a:solidFill>
                <a:latin typeface="Times New Roman" pitchFamily="18" charset="0"/>
                <a:cs typeface="Times New Roman" pitchFamily="18" charset="0"/>
              </a:rPr>
              <a:t>- </a:t>
            </a:r>
            <a:r>
              <a:rPr lang="vi-VN" sz="2800" smtClean="0">
                <a:solidFill>
                  <a:srgbClr val="0000FF"/>
                </a:solidFill>
                <a:latin typeface="Times New Roman" pitchFamily="18" charset="0"/>
                <a:cs typeface="Times New Roman" pitchFamily="18" charset="0"/>
              </a:rPr>
              <a:t>P1</a:t>
            </a:r>
            <a:r>
              <a:rPr lang="en-US" sz="2800" smtClean="0">
                <a:solidFill>
                  <a:srgbClr val="0000FF"/>
                </a:solidFill>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(Đoạn 1): </a:t>
            </a:r>
            <a:r>
              <a:rPr lang="en-US" sz="2800">
                <a:latin typeface="Times New Roman" pitchFamily="18" charset="0"/>
                <a:cs typeface="Times New Roman" pitchFamily="18" charset="0"/>
              </a:rPr>
              <a:t>Người thợ mộc đẽo cày </a:t>
            </a:r>
          </a:p>
        </p:txBody>
      </p:sp>
      <p:sp>
        <p:nvSpPr>
          <p:cNvPr id="27" name="Rectangle 26"/>
          <p:cNvSpPr/>
          <p:nvPr/>
        </p:nvSpPr>
        <p:spPr>
          <a:xfrm>
            <a:off x="8200244" y="4824705"/>
            <a:ext cx="3609376" cy="1384995"/>
          </a:xfrm>
          <a:prstGeom prst="rect">
            <a:avLst/>
          </a:prstGeom>
        </p:spPr>
        <p:txBody>
          <a:bodyPr wrap="square">
            <a:spAutoFit/>
          </a:bodyPr>
          <a:lstStyle/>
          <a:p>
            <a:pPr algn="just"/>
            <a:r>
              <a:rPr lang="en-US" sz="2800" smtClean="0">
                <a:solidFill>
                  <a:srgbClr val="0000FF"/>
                </a:solidFill>
                <a:latin typeface="Times New Roman" pitchFamily="18" charset="0"/>
                <a:cs typeface="Times New Roman" pitchFamily="18" charset="0"/>
              </a:rPr>
              <a:t>- </a:t>
            </a:r>
            <a:r>
              <a:rPr lang="vi-VN" sz="2800" smtClean="0">
                <a:solidFill>
                  <a:srgbClr val="0000FF"/>
                </a:solidFill>
                <a:latin typeface="Times New Roman" pitchFamily="18" charset="0"/>
                <a:cs typeface="Times New Roman" pitchFamily="18" charset="0"/>
              </a:rPr>
              <a:t>P2</a:t>
            </a:r>
            <a:r>
              <a:rPr lang="en-US" sz="2800" smtClean="0">
                <a:solidFill>
                  <a:srgbClr val="0000FF"/>
                </a:solidFill>
                <a:latin typeface="Times New Roman" pitchFamily="18" charset="0"/>
                <a:cs typeface="Times New Roman" pitchFamily="18" charset="0"/>
              </a:rPr>
              <a:t> </a:t>
            </a:r>
            <a:r>
              <a:rPr lang="en-US" sz="2800">
                <a:solidFill>
                  <a:srgbClr val="0000FF"/>
                </a:solidFill>
                <a:latin typeface="Times New Roman" pitchFamily="18" charset="0"/>
                <a:cs typeface="Times New Roman" pitchFamily="18" charset="0"/>
              </a:rPr>
              <a:t>(Còn lại): </a:t>
            </a:r>
            <a:r>
              <a:rPr lang="en-US" sz="2800">
                <a:latin typeface="Times New Roman" pitchFamily="18" charset="0"/>
                <a:cs typeface="Times New Roman" pitchFamily="18" charset="0"/>
              </a:rPr>
              <a:t>Những lần góp ý và phản ứng của người thợ mộc.</a:t>
            </a:r>
          </a:p>
        </p:txBody>
      </p:sp>
    </p:spTree>
    <p:extLst>
      <p:ext uri="{BB962C8B-B14F-4D97-AF65-F5344CB8AC3E}">
        <p14:creationId xmlns:p14="http://schemas.microsoft.com/office/powerpoint/2010/main" val="355153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n 11"/>
          <p:cNvSpPr/>
          <p:nvPr/>
        </p:nvSpPr>
        <p:spPr>
          <a:xfrm>
            <a:off x="-1" y="-2"/>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an 12"/>
          <p:cNvSpPr/>
          <p:nvPr/>
        </p:nvSpPr>
        <p:spPr>
          <a:xfrm>
            <a:off x="11890372" y="-3"/>
            <a:ext cx="331123" cy="678427"/>
          </a:xfrm>
          <a:prstGeom prst="ca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2"/>
          <a:srcRect l="17388" t="11738" r="17499" b="9130"/>
          <a:stretch/>
        </p:blipFill>
        <p:spPr>
          <a:xfrm>
            <a:off x="11369507" y="114300"/>
            <a:ext cx="520865" cy="520865"/>
          </a:xfrm>
          <a:prstGeom prst="rect">
            <a:avLst/>
          </a:prstGeom>
        </p:spPr>
      </p:pic>
      <p:sp>
        <p:nvSpPr>
          <p:cNvPr id="22" name="4-Point Star 21"/>
          <p:cNvSpPr/>
          <p:nvPr/>
        </p:nvSpPr>
        <p:spPr>
          <a:xfrm>
            <a:off x="403270" y="160880"/>
            <a:ext cx="398207" cy="427703"/>
          </a:xfrm>
          <a:prstGeom prst="star4">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p:cNvPicPr>
            <a:picLocks noChangeAspect="1"/>
          </p:cNvPicPr>
          <p:nvPr/>
        </p:nvPicPr>
        <p:blipFill>
          <a:blip r:embed="rId3"/>
          <a:srcRect l="31230" t="-4849" r="66223" b="100000"/>
          <a:stretch>
            <a:fillRect/>
          </a:stretch>
        </p:blipFill>
        <p:spPr>
          <a:xfrm>
            <a:off x="4346224" y="2521974"/>
            <a:ext cx="225776" cy="180754"/>
          </a:xfrm>
          <a:custGeom>
            <a:avLst/>
            <a:gdLst>
              <a:gd name="connsiteX0" fmla="*/ 0 w 225776"/>
              <a:gd name="connsiteY0" fmla="*/ 0 h 180754"/>
              <a:gd name="connsiteX1" fmla="*/ 225776 w 225776"/>
              <a:gd name="connsiteY1" fmla="*/ 0 h 180754"/>
              <a:gd name="connsiteX2" fmla="*/ 225776 w 225776"/>
              <a:gd name="connsiteY2" fmla="*/ 180754 h 180754"/>
              <a:gd name="connsiteX3" fmla="*/ 0 w 225776"/>
              <a:gd name="connsiteY3" fmla="*/ 180754 h 180754"/>
              <a:gd name="connsiteX4" fmla="*/ 0 w 225776"/>
              <a:gd name="connsiteY4" fmla="*/ 0 h 18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180754">
                <a:moveTo>
                  <a:pt x="0" y="0"/>
                </a:moveTo>
                <a:lnTo>
                  <a:pt x="225776" y="0"/>
                </a:lnTo>
                <a:lnTo>
                  <a:pt x="225776" y="180754"/>
                </a:lnTo>
                <a:lnTo>
                  <a:pt x="0" y="180754"/>
                </a:lnTo>
                <a:lnTo>
                  <a:pt x="0" y="0"/>
                </a:lnTo>
                <a:close/>
              </a:path>
            </a:pathLst>
          </a:custGeom>
        </p:spPr>
      </p:pic>
      <p:pic>
        <p:nvPicPr>
          <p:cNvPr id="23" name="Picture 22"/>
          <p:cNvPicPr>
            <a:picLocks noChangeAspect="1"/>
          </p:cNvPicPr>
          <p:nvPr/>
        </p:nvPicPr>
        <p:blipFill>
          <a:blip r:embed="rId3"/>
          <a:srcRect l="31230" t="100000" r="66223" b="-8896"/>
          <a:stretch>
            <a:fillRect/>
          </a:stretch>
        </p:blipFill>
        <p:spPr>
          <a:xfrm>
            <a:off x="4346224" y="6430297"/>
            <a:ext cx="225776" cy="331600"/>
          </a:xfrm>
          <a:custGeom>
            <a:avLst/>
            <a:gdLst>
              <a:gd name="connsiteX0" fmla="*/ 0 w 225776"/>
              <a:gd name="connsiteY0" fmla="*/ 0 h 331600"/>
              <a:gd name="connsiteX1" fmla="*/ 225776 w 225776"/>
              <a:gd name="connsiteY1" fmla="*/ 0 h 331600"/>
              <a:gd name="connsiteX2" fmla="*/ 225776 w 225776"/>
              <a:gd name="connsiteY2" fmla="*/ 331600 h 331600"/>
              <a:gd name="connsiteX3" fmla="*/ 0 w 225776"/>
              <a:gd name="connsiteY3" fmla="*/ 331600 h 331600"/>
              <a:gd name="connsiteX4" fmla="*/ 0 w 225776"/>
              <a:gd name="connsiteY4" fmla="*/ 0 h 33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76" h="331600">
                <a:moveTo>
                  <a:pt x="0" y="0"/>
                </a:moveTo>
                <a:lnTo>
                  <a:pt x="225776" y="0"/>
                </a:lnTo>
                <a:lnTo>
                  <a:pt x="225776" y="331600"/>
                </a:lnTo>
                <a:lnTo>
                  <a:pt x="0" y="331600"/>
                </a:lnTo>
                <a:lnTo>
                  <a:pt x="0" y="0"/>
                </a:lnTo>
                <a:close/>
              </a:path>
            </a:pathLst>
          </a:custGeom>
        </p:spPr>
      </p:pic>
      <p:pic>
        <p:nvPicPr>
          <p:cNvPr id="4" name="Picture 3"/>
          <p:cNvPicPr>
            <a:picLocks noChangeAspect="1"/>
          </p:cNvPicPr>
          <p:nvPr/>
        </p:nvPicPr>
        <p:blipFill>
          <a:blip r:embed="rId4"/>
          <a:stretch>
            <a:fillRect/>
          </a:stretch>
        </p:blipFill>
        <p:spPr>
          <a:xfrm>
            <a:off x="1571489" y="1314798"/>
            <a:ext cx="10276688" cy="3393272"/>
          </a:xfrm>
          <a:prstGeom prst="rect">
            <a:avLst/>
          </a:prstGeom>
        </p:spPr>
      </p:pic>
      <p:sp>
        <p:nvSpPr>
          <p:cNvPr id="6" name="Rectangle 5"/>
          <p:cNvSpPr/>
          <p:nvPr/>
        </p:nvSpPr>
        <p:spPr>
          <a:xfrm>
            <a:off x="2063262" y="1626408"/>
            <a:ext cx="7268307" cy="2677656"/>
          </a:xfrm>
          <a:prstGeom prst="rect">
            <a:avLst/>
          </a:prstGeom>
        </p:spPr>
        <p:txBody>
          <a:bodyPr wrap="square">
            <a:spAutoFit/>
          </a:bodyPr>
          <a:lstStyle/>
          <a:p>
            <a:pPr algn="just">
              <a:buFontTx/>
              <a:buChar char="-"/>
            </a:pPr>
            <a:r>
              <a:rPr lang="en-US" sz="2800" smtClean="0">
                <a:latin typeface="Times New Roman" pitchFamily="18" charset="0"/>
                <a:cs typeface="Times New Roman" pitchFamily="18" charset="0"/>
              </a:rPr>
              <a:t>Một </a:t>
            </a:r>
            <a:r>
              <a:rPr lang="en-US" sz="2800">
                <a:latin typeface="Times New Roman" pitchFamily="18" charset="0"/>
                <a:cs typeface="Times New Roman" pitchFamily="18" charset="0"/>
              </a:rPr>
              <a:t>người thợ mộc bỏ ra 300 quan tiền mua gỗ về đẽo cày để bán</a:t>
            </a:r>
            <a:r>
              <a:rPr lang="en-US" sz="2800" smtClean="0">
                <a:latin typeface="Times New Roman" pitchFamily="18" charset="0"/>
                <a:cs typeface="Times New Roman" pitchFamily="18" charset="0"/>
              </a:rPr>
              <a:t>.</a:t>
            </a:r>
          </a:p>
          <a:p>
            <a:pPr algn="just">
              <a:buFontTx/>
              <a:buChar char="-"/>
            </a:pPr>
            <a:r>
              <a:rPr lang="en-US" sz="2800" smtClean="0">
                <a:latin typeface="Times New Roman" pitchFamily="18" charset="0"/>
                <a:cs typeface="Times New Roman" pitchFamily="18" charset="0"/>
              </a:rPr>
              <a:t> Mỗi </a:t>
            </a:r>
            <a:r>
              <a:rPr lang="en-US" sz="2800">
                <a:latin typeface="Times New Roman" pitchFamily="18" charset="0"/>
                <a:cs typeface="Times New Roman" pitchFamily="18" charset="0"/>
              </a:rPr>
              <a:t>lần có khách ghé vào coi và góp ý về việc đẽo cày anh ta đều làm theo</a:t>
            </a:r>
            <a:r>
              <a:rPr lang="en-US" sz="2800" smtClean="0">
                <a:latin typeface="Times New Roman" pitchFamily="18" charset="0"/>
                <a:cs typeface="Times New Roman" pitchFamily="18" charset="0"/>
              </a:rPr>
              <a:t>.</a:t>
            </a:r>
          </a:p>
          <a:p>
            <a:pPr algn="just">
              <a:buFontTx/>
              <a:buChar char="-"/>
            </a:pPr>
            <a:r>
              <a:rPr lang="en-US" sz="2800" smtClean="0">
                <a:latin typeface="Times New Roman" pitchFamily="18" charset="0"/>
                <a:cs typeface="Times New Roman" pitchFamily="18" charset="0"/>
              </a:rPr>
              <a:t> </a:t>
            </a:r>
            <a:r>
              <a:rPr lang="en-US" sz="2800">
                <a:latin typeface="Times New Roman" pitchFamily="18" charset="0"/>
                <a:cs typeface="Times New Roman" pitchFamily="18" charset="0"/>
              </a:rPr>
              <a:t>Cuối cùng, chẳng có ai đến mua cày, bao nhiêu vốn liếng đi sạch. </a:t>
            </a:r>
          </a:p>
        </p:txBody>
      </p:sp>
      <p:sp>
        <p:nvSpPr>
          <p:cNvPr id="25" name="Rectangle 24"/>
          <p:cNvSpPr/>
          <p:nvPr/>
        </p:nvSpPr>
        <p:spPr>
          <a:xfrm>
            <a:off x="1011739" y="417444"/>
            <a:ext cx="1895327" cy="587853"/>
          </a:xfrm>
          <a:prstGeom prst="rect">
            <a:avLst/>
          </a:prstGeom>
        </p:spPr>
        <p:txBody>
          <a:bodyPr wrap="none">
            <a:spAutoFit/>
          </a:bodyPr>
          <a:lstStyle/>
          <a:p>
            <a:pPr marR="30480" algn="just">
              <a:lnSpc>
                <a:spcPct val="115000"/>
              </a:lnSpc>
              <a:spcAft>
                <a:spcPts val="1200"/>
              </a:spcAft>
            </a:pPr>
            <a:r>
              <a:rPr lang="en-US" sz="2800" b="1" smtClean="0">
                <a:solidFill>
                  <a:srgbClr val="000000"/>
                </a:solidFill>
                <a:latin typeface="Times New Roman" panose="02020603050405020304" pitchFamily="18" charset="0"/>
                <a:ea typeface="Calibri" panose="020F0502020204030204" pitchFamily="34" charset="0"/>
              </a:rPr>
              <a:t>e. Tóm tắt:</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5840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000" fill="hold"/>
                                        <p:tgtEl>
                                          <p:spTgt spid="1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1D3B0B-BE20-42E3-856A-76E45C0E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3" y="0"/>
            <a:ext cx="12192000" cy="6858000"/>
          </a:xfrm>
          <a:prstGeom prst="rect">
            <a:avLst/>
          </a:prstGeom>
        </p:spPr>
      </p:pic>
      <p:sp>
        <p:nvSpPr>
          <p:cNvPr id="4" name="Rectangle 3">
            <a:extLst>
              <a:ext uri="{FF2B5EF4-FFF2-40B4-BE49-F238E27FC236}">
                <a16:creationId xmlns:a16="http://schemas.microsoft.com/office/drawing/2014/main" xmlns="" id="{595B7BBF-82BA-4F31-887A-9FACF3C26C21}"/>
              </a:ext>
            </a:extLst>
          </p:cNvPr>
          <p:cNvSpPr/>
          <p:nvPr/>
        </p:nvSpPr>
        <p:spPr>
          <a:xfrm>
            <a:off x="457202" y="419879"/>
            <a:ext cx="11112759" cy="5926637"/>
          </a:xfrm>
          <a:prstGeom prst="rect">
            <a:avLst/>
          </a:prstGeom>
        </p:spPr>
        <p:style>
          <a:lnRef idx="2">
            <a:schemeClr val="accent6"/>
          </a:lnRef>
          <a:fillRef idx="1">
            <a:schemeClr val="lt1"/>
          </a:fillRef>
          <a:effectRef idx="0">
            <a:schemeClr val="accent6"/>
          </a:effectRef>
          <a:fontRef idx="minor">
            <a:schemeClr val="dk1"/>
          </a:fontRef>
        </p:style>
        <p:txBody>
          <a:bodyPr lIns="91438" tIns="45719" rIns="91438" bIns="45719" rtlCol="0" anchor="ctr"/>
          <a:lstStyle/>
          <a:p>
            <a:pPr algn="ctr" defTabSz="914377">
              <a:defRPr/>
            </a:pPr>
            <a:endParaRPr lang="en-US" sz="1900">
              <a:solidFill>
                <a:prstClr val="black"/>
              </a:solidFill>
              <a:latin typeface="等线"/>
            </a:endParaRPr>
          </a:p>
        </p:txBody>
      </p:sp>
      <p:pic>
        <p:nvPicPr>
          <p:cNvPr id="16" name="Picture 2" descr="https://i.pinimg.com/564x/19/80/0e/19800e445be9afbf00dd1ff13e53bc2a.jpg">
            <a:extLst>
              <a:ext uri="{FF2B5EF4-FFF2-40B4-BE49-F238E27FC236}">
                <a16:creationId xmlns:a16="http://schemas.microsoft.com/office/drawing/2014/main" xmlns="" id="{88665216-3698-4245-ACC8-53BC6733B4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26" b="93351" l="3369" r="94681">
                        <a14:foregroundMark x1="8156" y1="9840" x2="8156" y2="9840"/>
                        <a14:foregroundMark x1="19504" y1="10106" x2="19504" y2="10106"/>
                        <a14:foregroundMark x1="11702" y1="10106" x2="11702" y2="10106"/>
                        <a14:foregroundMark x1="9929" y1="12766" x2="9397" y2="14096"/>
                        <a14:foregroundMark x1="6915" y1="16489" x2="6915" y2="16489"/>
                        <a14:foregroundMark x1="3723" y1="19149" x2="3723" y2="19149"/>
                        <a14:foregroundMark x1="3723" y1="19149" x2="3723" y2="19149"/>
                        <a14:foregroundMark x1="6738" y1="12234" x2="6738" y2="12234"/>
                        <a14:foregroundMark x1="7447" y1="12234" x2="7447" y2="12234"/>
                        <a14:foregroundMark x1="25532" y1="8777" x2="25532" y2="8777"/>
                        <a14:foregroundMark x1="26064" y1="8777" x2="26950" y2="8777"/>
                        <a14:foregroundMark x1="36525" y1="9043" x2="38652" y2="9840"/>
                        <a14:foregroundMark x1="42908" y1="10106" x2="43617" y2="10106"/>
                        <a14:foregroundMark x1="48227" y1="8777" x2="48936" y2="8777"/>
                        <a14:foregroundMark x1="53014" y1="8245" x2="54078" y2="8245"/>
                        <a14:foregroundMark x1="57624" y1="7713" x2="58511" y2="7447"/>
                        <a14:foregroundMark x1="61525" y1="7181" x2="64007" y2="7181"/>
                        <a14:foregroundMark x1="67376" y1="6383" x2="68617" y2="6383"/>
                        <a14:foregroundMark x1="75887" y1="4787" x2="79610" y2="4255"/>
                        <a14:foregroundMark x1="82270" y1="3989" x2="82979" y2="3989"/>
                        <a14:foregroundMark x1="85638" y1="3989" x2="85638" y2="3989"/>
                        <a14:foregroundMark x1="90603" y1="5319" x2="91312" y2="5851"/>
                        <a14:foregroundMark x1="91844" y1="7713" x2="92199" y2="8245"/>
                        <a14:foregroundMark x1="94326" y1="12500" x2="94504" y2="14362"/>
                        <a14:foregroundMark x1="94858" y1="18085" x2="94858" y2="18883"/>
                        <a14:foregroundMark x1="94504" y1="22340" x2="94326" y2="27128"/>
                        <a14:foregroundMark x1="94326" y1="27926" x2="94326" y2="29787"/>
                        <a14:foregroundMark x1="93972" y1="36968" x2="93794" y2="45479"/>
                        <a14:foregroundMark x1="93440" y1="47606" x2="93440" y2="47606"/>
                        <a14:foregroundMark x1="94326" y1="35638" x2="94326" y2="35638"/>
                        <a14:foregroundMark x1="70390" y1="93351" x2="70390" y2="93351"/>
                      </a14:backgroundRemoval>
                    </a14:imgEffect>
                  </a14:imgLayer>
                </a14:imgProps>
              </a:ext>
              <a:ext uri="{28A0092B-C50C-407E-A947-70E740481C1C}">
                <a14:useLocalDpi xmlns:a14="http://schemas.microsoft.com/office/drawing/2010/main" val="0"/>
              </a:ext>
            </a:extLst>
          </a:blip>
          <a:srcRect/>
          <a:stretch>
            <a:fillRect/>
          </a:stretch>
        </p:blipFill>
        <p:spPr bwMode="auto">
          <a:xfrm>
            <a:off x="4218657" y="419879"/>
            <a:ext cx="7351304" cy="4297464"/>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
            <a:extLst>
              <a:ext uri="{FF2B5EF4-FFF2-40B4-BE49-F238E27FC236}">
                <a16:creationId xmlns:a16="http://schemas.microsoft.com/office/drawing/2014/main" xmlns="" id="{83FF5DDB-6D40-4581-A449-964905A1B4B2}"/>
              </a:ext>
            </a:extLst>
          </p:cNvPr>
          <p:cNvSpPr txBox="1"/>
          <p:nvPr/>
        </p:nvSpPr>
        <p:spPr>
          <a:xfrm rot="21373374">
            <a:off x="4677637" y="1130662"/>
            <a:ext cx="6331295" cy="1938990"/>
          </a:xfrm>
          <a:prstGeom prst="rect">
            <a:avLst/>
          </a:prstGeom>
          <a:noFill/>
        </p:spPr>
        <p:txBody>
          <a:bodyPr wrap="square" lIns="91438" tIns="45719" rIns="91438" bIns="45719" rtlCol="0">
            <a:spAutoFit/>
          </a:bodyPr>
          <a:lstStyle/>
          <a:p>
            <a:pPr lvl="0" algn="ctr">
              <a:defRPr/>
            </a:pPr>
            <a:r>
              <a:rPr kumimoji="1" lang="en-US" altLang="zh-CN" sz="6000" b="1" smtClean="0">
                <a:solidFill>
                  <a:prstClr val="white"/>
                </a:solidFill>
                <a:latin typeface="Times New Roman" panose="02020603050405020304" pitchFamily="18" charset="0"/>
                <a:cs typeface="Times New Roman" panose="02020603050405020304" pitchFamily="18" charset="0"/>
              </a:rPr>
              <a:t>II. Khám phá văn bản</a:t>
            </a:r>
            <a:endParaRPr kumimoji="1" lang="en-US" altLang="zh-CN" sz="6000" b="1" dirty="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6400" y="762001"/>
            <a:ext cx="4282831" cy="5697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436213"/>
      </p:ext>
    </p:extLst>
  </p:cSld>
  <p:clrMapOvr>
    <a:masterClrMapping/>
  </p:clrMapOvr>
  <p:transition spd="slow" advClick="0">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5108" y="291789"/>
            <a:ext cx="5498123" cy="923330"/>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thợ</a:t>
            </a:r>
            <a:r>
              <a:rPr lang="en-US" sz="3600" b="1" dirty="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mộc</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a:p>
            <a:endParaRPr lang="en-US" dirty="0"/>
          </a:p>
        </p:txBody>
      </p:sp>
      <p:pic>
        <p:nvPicPr>
          <p:cNvPr id="5122" name="Picture 2" descr="E:\ẢNH CỦA bình\đẽo cày 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85" y="2086377"/>
            <a:ext cx="5329294" cy="46426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941069"/>
            <a:ext cx="4829577" cy="1237262"/>
          </a:xfrm>
          <a:prstGeom prst="rect">
            <a:avLst/>
          </a:prstGeom>
        </p:spPr>
        <p:txBody>
          <a:bodyPr wrap="square">
            <a:spAutoFit/>
          </a:bodyPr>
          <a:lstStyle/>
          <a:p>
            <a:pPr marR="30480" algn="just">
              <a:lnSpc>
                <a:spcPct val="115000"/>
              </a:lnSpc>
              <a:spcAft>
                <a:spcPts val="12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Đẽo</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cày</a:t>
            </a:r>
            <a:endPar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30480" algn="just">
              <a:lnSpc>
                <a:spcPct val="115000"/>
              </a:lnSpc>
              <a:spcAft>
                <a:spcPts val="12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Mục</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đích</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Đẽo Gỗ Lấy Trầm Hương Sợ Nhất Là Gặp Thứ Này - Trầm Hương An Nh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858" y="2086377"/>
            <a:ext cx="4313395" cy="464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87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0861" y="405887"/>
            <a:ext cx="9460524" cy="584775"/>
          </a:xfrm>
          <a:prstGeom prst="rect">
            <a:avLst/>
          </a:prstGeom>
        </p:spPr>
        <p:txBody>
          <a:bodyPr wrap="square">
            <a:spAutoFit/>
          </a:bodyPr>
          <a:lstStyle/>
          <a:p>
            <a:pPr algn="ctr"/>
            <a:r>
              <a:rPr lang="en-US" sz="3200" b="1" kern="100" smtClean="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nvPr>
        </p:nvGraphicFramePr>
        <p:xfrm>
          <a:off x="1547447" y="1376498"/>
          <a:ext cx="9390185" cy="4356089"/>
        </p:xfrm>
        <a:graphic>
          <a:graphicData uri="http://schemas.openxmlformats.org/drawingml/2006/table">
            <a:tbl>
              <a:tblPr firstRow="1" firstCol="1" bandRow="1">
                <a:tableStyleId>{5C22544A-7EE6-4342-B048-85BDC9FD1C3A}</a:tableStyleId>
              </a:tblPr>
              <a:tblGrid>
                <a:gridCol w="1036794"/>
                <a:gridCol w="998363"/>
                <a:gridCol w="2805526"/>
                <a:gridCol w="4549502"/>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anh 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48401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968020">
                <a:tc gridSpan="2">
                  <a:txBody>
                    <a:bodyPr/>
                    <a:lstStyle/>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r>
              <a:tr h="1452029">
                <a:tc>
                  <a:txBody>
                    <a:bodyPr/>
                    <a:lstStyle/>
                    <a:p>
                      <a:pPr algn="just">
                        <a:spcAft>
                          <a:spcPts val="0"/>
                        </a:spcAft>
                      </a:pPr>
                      <a:r>
                        <a:rPr lang="en-US" sz="28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849626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4430" y="194873"/>
            <a:ext cx="10421815" cy="584775"/>
          </a:xfrm>
          <a:prstGeom prst="rect">
            <a:avLst/>
          </a:prstGeom>
        </p:spPr>
        <p:txBody>
          <a:bodyPr wrap="square">
            <a:spAutoFit/>
          </a:bodyPr>
          <a:lstStyle/>
          <a:p>
            <a:pPr algn="ctr"/>
            <a:r>
              <a:rPr lang="en-US" sz="3200" b="1" kern="100" smtClean="0">
                <a:solidFill>
                  <a:srgbClr val="FF0000"/>
                </a:solidFill>
                <a:latin typeface="Times New Roman" pitchFamily="18" charset="0"/>
                <a:ea typeface="SimSun"/>
                <a:cs typeface="Times New Roman" pitchFamily="18" charset="0"/>
              </a:rPr>
              <a:t>2. </a:t>
            </a:r>
            <a:r>
              <a:rPr lang="en-US" sz="3200" b="1">
                <a:solidFill>
                  <a:srgbClr val="FF0000"/>
                </a:solidFill>
                <a:latin typeface="Times New Roman" pitchFamily="18" charset="0"/>
                <a:cs typeface="Times New Roman" pitchFamily="18" charset="0"/>
              </a:rPr>
              <a:t>Những lần góp ý và phản ứng của người thợ mộc</a:t>
            </a:r>
            <a:endParaRPr lang="en-US" sz="3200" b="1">
              <a:solidFill>
                <a:srgbClr val="FF0000"/>
              </a:solidFill>
              <a:effectLst/>
              <a:latin typeface="Times New Roman" pitchFamily="18" charset="0"/>
              <a:cs typeface="Times New Roman" pitchFamily="18" charset="0"/>
            </a:endParaRPr>
          </a:p>
        </p:txBody>
      </p:sp>
      <p:graphicFrame>
        <p:nvGraphicFramePr>
          <p:cNvPr id="3" name="Table 2"/>
          <p:cNvGraphicFramePr>
            <a:graphicFrameLocks noGrp="1"/>
          </p:cNvGraphicFramePr>
          <p:nvPr>
            <p:extLst/>
          </p:nvPr>
        </p:nvGraphicFramePr>
        <p:xfrm>
          <a:off x="1524000" y="1142036"/>
          <a:ext cx="9706709" cy="5407089"/>
        </p:xfrm>
        <a:graphic>
          <a:graphicData uri="http://schemas.openxmlformats.org/drawingml/2006/table">
            <a:tbl>
              <a:tblPr firstRow="1" firstCol="1" bandRow="1">
                <a:tableStyleId>{5C22544A-7EE6-4342-B048-85BDC9FD1C3A}</a:tableStyleId>
              </a:tblPr>
              <a:tblGrid>
                <a:gridCol w="1312985"/>
                <a:gridCol w="767928"/>
                <a:gridCol w="3768902"/>
                <a:gridCol w="3856894"/>
              </a:tblGrid>
              <a:tr h="968020">
                <a:tc gridSpan="2">
                  <a:txBody>
                    <a:bodyPr/>
                    <a:lstStyle/>
                    <a:p>
                      <a:pPr algn="ctr">
                        <a:spcAft>
                          <a:spcPts val="0"/>
                        </a:spcAft>
                      </a:pPr>
                      <a:r>
                        <a:rPr lang="en-US" sz="2800">
                          <a:solidFill>
                            <a:schemeClr val="tx1"/>
                          </a:solidFill>
                          <a:effectLst/>
                          <a:latin typeface="Times New Roman" pitchFamily="18" charset="0"/>
                          <a:cs typeface="Times New Roman" pitchFamily="18" charset="0"/>
                        </a:rPr>
                        <a:t>Người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ctr">
                        <a:spcAft>
                          <a:spcPts val="0"/>
                        </a:spcAft>
                      </a:pPr>
                      <a:r>
                        <a:rPr lang="en-US" sz="2800">
                          <a:solidFill>
                            <a:schemeClr val="tx1"/>
                          </a:solidFill>
                          <a:effectLst/>
                          <a:latin typeface="Times New Roman" pitchFamily="18" charset="0"/>
                          <a:cs typeface="Times New Roman" pitchFamily="18" charset="0"/>
                        </a:rPr>
                        <a:t>Nội dung góp ý</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ctr">
                        <a:spcAft>
                          <a:spcPts val="0"/>
                        </a:spcAft>
                      </a:pPr>
                      <a:r>
                        <a:rPr lang="en-US" sz="2800">
                          <a:solidFill>
                            <a:schemeClr val="tx1"/>
                          </a:solidFill>
                          <a:effectLst/>
                          <a:latin typeface="Times New Roman" pitchFamily="18" charset="0"/>
                          <a:cs typeface="Times New Roman" pitchFamily="18" charset="0"/>
                        </a:rPr>
                        <a:t>Hành động của </a:t>
                      </a:r>
                      <a:r>
                        <a:rPr lang="en-US" sz="2800" smtClean="0">
                          <a:solidFill>
                            <a:schemeClr val="tx1"/>
                          </a:solidFill>
                          <a:effectLst/>
                          <a:latin typeface="Times New Roman" pitchFamily="18" charset="0"/>
                          <a:cs typeface="Times New Roman" pitchFamily="18" charset="0"/>
                        </a:rPr>
                        <a:t>người </a:t>
                      </a:r>
                      <a:r>
                        <a:rPr lang="en-US" sz="2800">
                          <a:solidFill>
                            <a:schemeClr val="tx1"/>
                          </a:solidFill>
                          <a:effectLst/>
                          <a:latin typeface="Times New Roman" pitchFamily="18" charset="0"/>
                          <a:cs typeface="Times New Roman" pitchFamily="18" charset="0"/>
                        </a:rPr>
                        <a:t>thợ mộc</a:t>
                      </a:r>
                      <a:endParaRPr lang="en-US" sz="280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a:t>
                      </a:r>
                      <a:r>
                        <a:rPr lang="en-US" sz="2800" smtClean="0">
                          <a:solidFill>
                            <a:srgbClr val="C00000"/>
                          </a:solidFill>
                          <a:effectLst/>
                          <a:latin typeface="Times New Roman" pitchFamily="18" charset="0"/>
                          <a:cs typeface="Times New Roman" pitchFamily="18" charset="0"/>
                        </a:rPr>
                        <a:t>1</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1800" kern="1200" smtClean="0">
                          <a:solidFill>
                            <a:schemeClr val="dk1"/>
                          </a:solidFill>
                          <a:effectLst/>
                          <a:latin typeface="+mn-lt"/>
                          <a:ea typeface="+mn-ea"/>
                          <a:cs typeface="+mn-cs"/>
                        </a:rPr>
                        <a:t> </a:t>
                      </a:r>
                      <a:r>
                        <a:rPr lang="en-US" sz="2800" kern="1200" smtClean="0">
                          <a:solidFill>
                            <a:schemeClr val="dk1"/>
                          </a:solidFill>
                          <a:effectLst/>
                          <a:latin typeface="Times New Roman" pitchFamily="18" charset="0"/>
                          <a:ea typeface="+mn-ea"/>
                          <a:cs typeface="Times New Roman" pitchFamily="18" charset="0"/>
                        </a:rPr>
                        <a:t>Phải đẽo cày cho cao, cho to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Cho là phải, đẽo cày vừa to vừa cao</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484010">
                <a:tc gridSpan="2">
                  <a:txBody>
                    <a:bodyPr/>
                    <a:lstStyle/>
                    <a:p>
                      <a:pPr algn="ctr">
                        <a:spcAft>
                          <a:spcPts val="0"/>
                        </a:spcAft>
                      </a:pPr>
                      <a:r>
                        <a:rPr lang="en-US" sz="2800">
                          <a:solidFill>
                            <a:srgbClr val="C00000"/>
                          </a:solidFill>
                          <a:effectLst/>
                          <a:latin typeface="Times New Roman" pitchFamily="18" charset="0"/>
                          <a:cs typeface="Times New Roman" pitchFamily="18" charset="0"/>
                        </a:rPr>
                        <a:t> </a:t>
                      </a:r>
                      <a:r>
                        <a:rPr lang="en-US" sz="2800" smtClean="0">
                          <a:solidFill>
                            <a:srgbClr val="C00000"/>
                          </a:solidFill>
                          <a:effectLst/>
                          <a:latin typeface="Times New Roman" pitchFamily="18" charset="0"/>
                          <a:cs typeface="Times New Roman" pitchFamily="18" charset="0"/>
                        </a:rPr>
                        <a:t>2</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Đẽo nhỏ hơn, thấp hơn thì mới dễ cày</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Cho là phải, lại đẽo cày vừa nhỏ, vừa thấp</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968020">
                <a:tc gridSpan="2">
                  <a:txBody>
                    <a:bodyPr/>
                    <a:lstStyle/>
                    <a:p>
                      <a:pPr algn="ctr">
                        <a:spcAft>
                          <a:spcPts val="0"/>
                        </a:spcAft>
                      </a:pPr>
                      <a:r>
                        <a:rPr lang="en-US" sz="1400">
                          <a:effectLst/>
                        </a:rPr>
                        <a:t> </a:t>
                      </a:r>
                      <a:r>
                        <a:rPr lang="en-US" sz="2800" smtClean="0">
                          <a:solidFill>
                            <a:srgbClr val="C00000"/>
                          </a:solidFill>
                          <a:effectLst/>
                          <a:latin typeface="Times New Roman" pitchFamily="18" charset="0"/>
                          <a:cs typeface="Times New Roman" pitchFamily="18" charset="0"/>
                        </a:rPr>
                        <a:t>3</a:t>
                      </a:r>
                      <a:endParaRPr lang="en-US" sz="2800">
                        <a:solidFill>
                          <a:srgbClr val="C00000"/>
                        </a:solidFill>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Đẽo cày cho thất cao, thật to gấp đôi, gấp ba để voi cày được</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a:txBody>
                    <a:bodyPr/>
                    <a:lstStyle/>
                    <a:p>
                      <a:pPr algn="just">
                        <a:spcAft>
                          <a:spcPts val="0"/>
                        </a:spcAft>
                      </a:pPr>
                      <a:r>
                        <a:rPr lang="en-US" sz="1400">
                          <a:effectLst/>
                        </a:rPr>
                        <a:t> </a:t>
                      </a:r>
                      <a:r>
                        <a:rPr lang="en-US" sz="2800" kern="1200" smtClean="0">
                          <a:solidFill>
                            <a:schemeClr val="dk1"/>
                          </a:solidFill>
                          <a:effectLst/>
                          <a:latin typeface="Times New Roman" pitchFamily="18" charset="0"/>
                          <a:ea typeface="+mn-ea"/>
                          <a:cs typeface="Times New Roman" pitchFamily="18" charset="0"/>
                        </a:rPr>
                        <a:t>- Liền đẽo ngay một lúc bao nhiêu cày to, gấp năm, gấp bảy thứ thường</a:t>
                      </a:r>
                      <a:endParaRPr lang="en-US" sz="2800">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r>
              <a:tr h="1452029">
                <a:tc>
                  <a:txBody>
                    <a:bodyPr/>
                    <a:lstStyle/>
                    <a:p>
                      <a:pPr algn="ctr">
                        <a:spcAft>
                          <a:spcPts val="0"/>
                        </a:spcAft>
                      </a:pPr>
                      <a:r>
                        <a:rPr lang="en-US" sz="3200">
                          <a:solidFill>
                            <a:srgbClr val="FF00FF"/>
                          </a:solidFill>
                          <a:effectLst/>
                          <a:latin typeface="Times New Roman" pitchFamily="18" charset="0"/>
                          <a:cs typeface="Times New Roman" pitchFamily="18" charset="0"/>
                        </a:rPr>
                        <a:t>Kết quả</a:t>
                      </a:r>
                    </a:p>
                    <a:p>
                      <a:pPr algn="just">
                        <a:spcAft>
                          <a:spcPts val="0"/>
                        </a:spcAft>
                      </a:pPr>
                      <a:r>
                        <a:rPr lang="en-US" sz="1400">
                          <a:effectLst/>
                        </a:rPr>
                        <a:t> </a:t>
                      </a:r>
                      <a:endParaRPr lang="en-US" sz="1200">
                        <a:effectLst/>
                        <a:latin typeface="Times New Roman"/>
                        <a:ea typeface="Times New Roman"/>
                      </a:endParaRPr>
                    </a:p>
                  </a:txBody>
                  <a:tcPr marL="68580" marR="68580" marT="0" marB="0">
                    <a:lnL w="12700" cap="flat" cmpd="sng" algn="ctr">
                      <a:solidFill>
                        <a:srgbClr val="FF00FF"/>
                      </a:solidFill>
                      <a:prstDash val="solid"/>
                      <a:round/>
                      <a:headEnd type="none" w="med" len="med"/>
                      <a:tailEnd type="none" w="med" len="med"/>
                    </a:lnL>
                    <a:lnR w="12700" cap="flat" cmpd="sng" algn="ctr">
                      <a:solidFill>
                        <a:srgbClr val="FF00FF"/>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gridSpan="3">
                  <a:txBody>
                    <a:bodyPr/>
                    <a:lstStyle/>
                    <a:p>
                      <a:pPr>
                        <a:spcAft>
                          <a:spcPts val="0"/>
                        </a:spcAft>
                      </a:pPr>
                      <a:r>
                        <a:rPr lang="en-US" sz="1400">
                          <a:effectLst/>
                        </a:rPr>
                        <a:t> </a:t>
                      </a:r>
                      <a:endParaRPr lang="en-US" sz="1200">
                        <a:effectLst/>
                      </a:endParaRPr>
                    </a:p>
                    <a:p>
                      <a:pPr algn="just">
                        <a:spcAft>
                          <a:spcPts val="0"/>
                        </a:spcAft>
                      </a:pPr>
                      <a:r>
                        <a:rPr lang="en-US" sz="1400">
                          <a:effectLst/>
                        </a:rPr>
                        <a:t> </a:t>
                      </a:r>
                      <a:r>
                        <a:rPr lang="en-US" sz="3200" b="1" kern="1200" smtClean="0">
                          <a:solidFill>
                            <a:schemeClr val="dk1"/>
                          </a:solidFill>
                          <a:effectLst/>
                          <a:latin typeface="Times New Roman" pitchFamily="18" charset="0"/>
                          <a:ea typeface="+mn-ea"/>
                          <a:cs typeface="Times New Roman" pitchFamily="18" charset="0"/>
                        </a:rPr>
                        <a:t>Chẳng ai đến mua, gỗ hỏng hết, vốn liếng đi sạch</a:t>
                      </a:r>
                      <a:endParaRPr lang="en-US" sz="3200" b="1">
                        <a:effectLst/>
                        <a:latin typeface="Times New Roman" pitchFamily="18" charset="0"/>
                        <a:ea typeface="Times New Roman"/>
                        <a:cs typeface="Times New Roman" pitchFamily="18" charset="0"/>
                      </a:endParaRPr>
                    </a:p>
                  </a:txBody>
                  <a:tcPr marL="68580" marR="68580" marT="0" marB="0">
                    <a:lnL w="12700" cap="flat" cmpd="sng" algn="ctr">
                      <a:solidFill>
                        <a:srgbClr val="FF00FF"/>
                      </a:solidFill>
                      <a:prstDash val="solid"/>
                      <a:round/>
                      <a:headEnd type="none" w="med" len="med"/>
                      <a:tailEnd type="none" w="med" len="med"/>
                    </a:lnL>
                    <a:lnR w="12700" cap="flat" cmpd="sng" algn="ctr">
                      <a:solidFill>
                        <a:schemeClr val="accent3">
                          <a:lumMod val="40000"/>
                          <a:lumOff val="60000"/>
                        </a:schemeClr>
                      </a:solidFill>
                      <a:prstDash val="solid"/>
                      <a:round/>
                      <a:headEnd type="none" w="med" len="med"/>
                      <a:tailEnd type="none" w="med" len="med"/>
                    </a:lnR>
                    <a:lnT w="12700" cap="flat" cmpd="sng" algn="ctr">
                      <a:solidFill>
                        <a:srgbClr val="FF00FF"/>
                      </a:solidFill>
                      <a:prstDash val="solid"/>
                      <a:round/>
                      <a:headEnd type="none" w="med" len="med"/>
                      <a:tailEnd type="none" w="med" len="med"/>
                    </a:lnT>
                    <a:lnB w="12700" cap="flat" cmpd="sng" algn="ctr">
                      <a:solidFill>
                        <a:srgbClr val="FF00FF"/>
                      </a:solidFill>
                      <a:prstDash val="solid"/>
                      <a:round/>
                      <a:headEnd type="none" w="med" len="med"/>
                      <a:tailEnd type="none" w="med" len="med"/>
                    </a:lnB>
                    <a:solidFill>
                      <a:schemeClr val="bg2"/>
                    </a:solidFill>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567797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01968" y="194873"/>
            <a:ext cx="2836985" cy="584775"/>
          </a:xfrm>
          <a:prstGeom prst="rect">
            <a:avLst/>
          </a:prstGeom>
        </p:spPr>
        <p:txBody>
          <a:bodyPr wrap="square">
            <a:spAutoFit/>
          </a:bodyPr>
          <a:lstStyle/>
          <a:p>
            <a:r>
              <a:rPr lang="en-US" sz="3200" b="1" kern="100" smtClean="0">
                <a:solidFill>
                  <a:srgbClr val="FF0000"/>
                </a:solidFill>
                <a:latin typeface="Times New Roman"/>
                <a:ea typeface="SimSun"/>
                <a:cs typeface="Times New Roman"/>
              </a:rPr>
              <a:t>3. </a:t>
            </a:r>
            <a:r>
              <a:rPr lang="en-US" sz="3200" b="1" smtClean="0">
                <a:solidFill>
                  <a:srgbClr val="FF0000"/>
                </a:solidFill>
                <a:latin typeface="Times New Roman" pitchFamily="18" charset="0"/>
                <a:cs typeface="Times New Roman" pitchFamily="18" charset="0"/>
              </a:rPr>
              <a:t>Bài học:</a:t>
            </a:r>
            <a:endParaRPr lang="en-US" sz="3200" b="1">
              <a:solidFill>
                <a:srgbClr val="FF0000"/>
              </a:solidFill>
              <a:effectLst/>
              <a:latin typeface="Times New Roman" pitchFamily="18" charset="0"/>
              <a:cs typeface="Times New Roman" pitchFamily="18" charset="0"/>
            </a:endParaRPr>
          </a:p>
        </p:txBody>
      </p:sp>
      <p:sp>
        <p:nvSpPr>
          <p:cNvPr id="6" name="Rectangle 5"/>
          <p:cNvSpPr/>
          <p:nvPr/>
        </p:nvSpPr>
        <p:spPr>
          <a:xfrm>
            <a:off x="1254367" y="1144442"/>
            <a:ext cx="9226064" cy="584775"/>
          </a:xfrm>
          <a:prstGeom prst="rect">
            <a:avLst/>
          </a:prstGeom>
        </p:spPr>
        <p:txBody>
          <a:bodyPr wrap="square">
            <a:spAutoFit/>
          </a:bodyPr>
          <a:lstStyle/>
          <a:p>
            <a:pPr algn="just"/>
            <a:r>
              <a:rPr lang="en-US" sz="3200">
                <a:latin typeface="Times New Roman" pitchFamily="18" charset="0"/>
                <a:cs typeface="Times New Roman" pitchFamily="18" charset="0"/>
              </a:rPr>
              <a:t>- Cần phải tự tin, có chính kiến khi làm bất cứ việc gì.</a:t>
            </a:r>
            <a:endParaRPr lang="en-US" sz="3200" b="1">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565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45D385-6F12-45BC-87D6-FCB8DE276189}"/>
              </a:ext>
            </a:extLst>
          </p:cNvPr>
          <p:cNvPicPr>
            <a:picLocks noChangeAspect="1"/>
          </p:cNvPicPr>
          <p:nvPr/>
        </p:nvPicPr>
        <p:blipFill>
          <a:blip r:embed="rId3"/>
          <a:stretch>
            <a:fillRect/>
          </a:stretch>
        </p:blipFill>
        <p:spPr>
          <a:xfrm>
            <a:off x="0" y="1673"/>
            <a:ext cx="12192000" cy="6854653"/>
          </a:xfrm>
          <a:prstGeom prst="rect">
            <a:avLst/>
          </a:prstGeom>
        </p:spPr>
      </p:pic>
      <p:grpSp>
        <p:nvGrpSpPr>
          <p:cNvPr id="10" name="组合 5">
            <a:extLst>
              <a:ext uri="{FF2B5EF4-FFF2-40B4-BE49-F238E27FC236}">
                <a16:creationId xmlns="" xmlns:a16="http://schemas.microsoft.com/office/drawing/2014/main" id="{DA203F15-9E6A-4344-AADD-C107C655E939}"/>
              </a:ext>
            </a:extLst>
          </p:cNvPr>
          <p:cNvGrpSpPr/>
          <p:nvPr/>
        </p:nvGrpSpPr>
        <p:grpSpPr>
          <a:xfrm>
            <a:off x="4539790" y="-75501"/>
            <a:ext cx="6911183" cy="6299121"/>
            <a:chOff x="1099385" y="2069348"/>
            <a:chExt cx="3523790" cy="2084000"/>
          </a:xfrm>
        </p:grpSpPr>
        <p:pic>
          <p:nvPicPr>
            <p:cNvPr id="12" name="图片 8">
              <a:extLst>
                <a:ext uri="{FF2B5EF4-FFF2-40B4-BE49-F238E27FC236}">
                  <a16:creationId xmlns="" xmlns:a16="http://schemas.microsoft.com/office/drawing/2014/main"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385" y="2069348"/>
              <a:ext cx="3523790" cy="2084000"/>
            </a:xfrm>
            <a:prstGeom prst="rect">
              <a:avLst/>
            </a:prstGeom>
          </p:spPr>
        </p:pic>
        <p:sp>
          <p:nvSpPr>
            <p:cNvPr id="13" name="文本框 12">
              <a:extLst>
                <a:ext uri="{FF2B5EF4-FFF2-40B4-BE49-F238E27FC236}">
                  <a16:creationId xmlns="" xmlns:a16="http://schemas.microsoft.com/office/drawing/2014/main" id="{4F2C7E0A-6E62-4A13-9D6E-DF0E266542E3}"/>
                </a:ext>
              </a:extLst>
            </p:cNvPr>
            <p:cNvSpPr txBox="1"/>
            <p:nvPr/>
          </p:nvSpPr>
          <p:spPr>
            <a:xfrm rot="21221573">
              <a:off x="1335692" y="2587371"/>
              <a:ext cx="2837340" cy="845145"/>
            </a:xfrm>
            <a:prstGeom prst="rect">
              <a:avLst/>
            </a:prstGeom>
            <a:noFill/>
          </p:spPr>
          <p:txBody>
            <a:bodyPr wrap="square" rtlCol="0">
              <a:spAutoFit/>
            </a:bodyPr>
            <a:lstStyle/>
            <a:p>
              <a:pPr algn="just"/>
              <a:r>
                <a:rPr lang="en-US" sz="3200">
                  <a:solidFill>
                    <a:srgbClr val="FFFFFF"/>
                  </a:solidFill>
                  <a:latin typeface="Times New Roman" pitchFamily="18" charset="0"/>
                  <a:cs typeface="Times New Roman" pitchFamily="18" charset="0"/>
                </a:rPr>
                <a:t>   Nhằm khẳng định chúng ta không chỉ học ở nhà trường, mà chúng ta còn học hỏi được nhiều điều trong cuộc sống. Việc học là suốt đời.</a:t>
              </a:r>
            </a:p>
          </p:txBody>
        </p:sp>
      </p:grpSp>
      <p:sp>
        <p:nvSpPr>
          <p:cNvPr id="5" name="Thought Bubble: Cloud 4">
            <a:extLst>
              <a:ext uri="{FF2B5EF4-FFF2-40B4-BE49-F238E27FC236}">
                <a16:creationId xmlns="" xmlns:a16="http://schemas.microsoft.com/office/drawing/2014/main" id="{DB92E761-9C4A-497A-AC95-006700EEB1E6}"/>
              </a:ext>
            </a:extLst>
          </p:cNvPr>
          <p:cNvSpPr/>
          <p:nvPr/>
        </p:nvSpPr>
        <p:spPr>
          <a:xfrm>
            <a:off x="466264" y="389860"/>
            <a:ext cx="3765767" cy="2124614"/>
          </a:xfrm>
          <a:prstGeom prst="cloudCallout">
            <a:avLst>
              <a:gd name="adj1" fmla="val 62135"/>
              <a:gd name="adj2" fmla="val 61640"/>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800" dirty="0" err="1">
                <a:solidFill>
                  <a:srgbClr val="000000"/>
                </a:solidFill>
                <a:latin typeface="Times New Roman" panose="02020603050405020304" pitchFamily="18" charset="0"/>
              </a:rPr>
              <a:t>Phần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giới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thiệu</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bài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học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muốn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nói</a:t>
            </a:r>
            <a:r>
              <a:rPr lang="en-US" sz="2800" dirty="0">
                <a:solidFill>
                  <a:srgbClr val="000000"/>
                </a:solidFill>
                <a:latin typeface="Times New Roman" panose="02020603050405020304" pitchFamily="18" charset="0"/>
              </a:rPr>
              <a:t> </a:t>
            </a:r>
            <a:r>
              <a:rPr lang="en-US" sz="2800" err="1">
                <a:solidFill>
                  <a:srgbClr val="000000"/>
                </a:solidFill>
                <a:latin typeface="Times New Roman" panose="02020603050405020304" pitchFamily="18" charset="0"/>
              </a:rPr>
              <a:t>với</a:t>
            </a:r>
            <a:r>
              <a:rPr lang="en-US" sz="2800">
                <a:solidFill>
                  <a:srgbClr val="000000"/>
                </a:solidFill>
                <a:latin typeface="Times New Roman" panose="02020603050405020304" pitchFamily="18" charset="0"/>
              </a:rPr>
              <a:t> chúng </a:t>
            </a:r>
            <a:r>
              <a:rPr lang="en-US" sz="2800" dirty="0">
                <a:solidFill>
                  <a:srgbClr val="000000"/>
                </a:solidFill>
                <a:latin typeface="Times New Roman" panose="02020603050405020304" pitchFamily="18" charset="0"/>
              </a:rPr>
              <a:t>ta </a:t>
            </a:r>
            <a:r>
              <a:rPr lang="en-US" sz="2800" dirty="0" err="1">
                <a:solidFill>
                  <a:srgbClr val="000000"/>
                </a:solidFill>
                <a:latin typeface="Times New Roman" panose="02020603050405020304" pitchFamily="18" charset="0"/>
              </a:rPr>
              <a:t>điều</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gì</a:t>
            </a:r>
            <a:r>
              <a:rPr lang="en-US" sz="2800" dirty="0">
                <a:solidFill>
                  <a:srgbClr val="000000"/>
                </a:solidFill>
                <a:latin typeface="Times New Roman" panose="02020603050405020304" pitchFamily="18" charset="0"/>
              </a:rPr>
              <a:t>?</a:t>
            </a:r>
            <a:endParaRPr lang="en-US" sz="2800" dirty="0">
              <a:solidFill>
                <a:srgbClr val="000000"/>
              </a:solidFill>
              <a:latin typeface="等线 Light" panose="020F0302020204030204"/>
            </a:endParaRPr>
          </a:p>
        </p:txBody>
      </p:sp>
      <p:pic>
        <p:nvPicPr>
          <p:cNvPr id="4098"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44" y="2773414"/>
            <a:ext cx="3713164" cy="357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35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A319046-6F89-4DE7-B6D0-6D4AC59529A6}"/>
              </a:ext>
            </a:extLst>
          </p:cNvPr>
          <p:cNvSpPr>
            <a:spLocks noGrp="1"/>
          </p:cNvSpPr>
          <p:nvPr>
            <p:ph type="sldNum" sz="quarter" idx="12"/>
          </p:nvPr>
        </p:nvSpPr>
        <p:spPr/>
        <p:txBody>
          <a:bodyPr/>
          <a:lstStyle/>
          <a:p>
            <a:pPr defTabSz="914217">
              <a:defRPr/>
            </a:pPr>
            <a:fld id="{601EE9E8-4134-49B0-9AA7-3089E6521627}" type="slidenum">
              <a:rPr lang="en-US">
                <a:solidFill>
                  <a:prstClr val="black">
                    <a:tint val="75000"/>
                  </a:prstClr>
                </a:solidFill>
                <a:latin typeface="Calibri"/>
              </a:rPr>
              <a:pPr defTabSz="914217">
                <a:defRPr/>
              </a:pPr>
              <a:t>30</a:t>
            </a:fld>
            <a:endParaRPr lang="en-US" dirty="0">
              <a:solidFill>
                <a:prstClr val="black">
                  <a:tint val="75000"/>
                </a:prstClr>
              </a:solidFill>
              <a:latin typeface="Calibri"/>
            </a:endParaRPr>
          </a:p>
        </p:txBody>
      </p:sp>
      <p:grpSp>
        <p:nvGrpSpPr>
          <p:cNvPr id="5" name="组合 5">
            <a:extLst>
              <a:ext uri="{FF2B5EF4-FFF2-40B4-BE49-F238E27FC236}">
                <a16:creationId xmlns="" xmlns:a16="http://schemas.microsoft.com/office/drawing/2014/main" id="{CED6A439-5EFE-4F12-A545-7E1AA534BD07}"/>
              </a:ext>
            </a:extLst>
          </p:cNvPr>
          <p:cNvGrpSpPr/>
          <p:nvPr/>
        </p:nvGrpSpPr>
        <p:grpSpPr>
          <a:xfrm flipH="1">
            <a:off x="10241114" y="2686307"/>
            <a:ext cx="1554697" cy="3102013"/>
            <a:chOff x="7313614" y="5424488"/>
            <a:chExt cx="363538" cy="641350"/>
          </a:xfrm>
          <a:solidFill>
            <a:schemeClr val="tx1">
              <a:lumMod val="75000"/>
              <a:lumOff val="25000"/>
            </a:schemeClr>
          </a:solidFill>
        </p:grpSpPr>
        <p:sp>
          <p:nvSpPr>
            <p:cNvPr id="6" name="Freeform 1842">
              <a:extLst>
                <a:ext uri="{FF2B5EF4-FFF2-40B4-BE49-F238E27FC236}">
                  <a16:creationId xmlns="" xmlns:a16="http://schemas.microsoft.com/office/drawing/2014/main" id="{0F00E65A-D9AF-4398-B84D-18613E6C40E5}"/>
                </a:ext>
              </a:extLst>
            </p:cNvPr>
            <p:cNvSpPr>
              <a:spLocks noEditPoints="1"/>
            </p:cNvSpPr>
            <p:nvPr/>
          </p:nvSpPr>
          <p:spPr bwMode="auto">
            <a:xfrm>
              <a:off x="7394577" y="5473701"/>
              <a:ext cx="217488" cy="217488"/>
            </a:xfrm>
            <a:custGeom>
              <a:avLst/>
              <a:gdLst>
                <a:gd name="T0" fmla="*/ 0 w 125"/>
                <a:gd name="T1" fmla="*/ 62 h 125"/>
                <a:gd name="T2" fmla="*/ 63 w 125"/>
                <a:gd name="T3" fmla="*/ 0 h 125"/>
                <a:gd name="T4" fmla="*/ 63 w 125"/>
                <a:gd name="T5" fmla="*/ 0 h 125"/>
                <a:gd name="T6" fmla="*/ 125 w 125"/>
                <a:gd name="T7" fmla="*/ 62 h 125"/>
                <a:gd name="T8" fmla="*/ 125 w 125"/>
                <a:gd name="T9" fmla="*/ 62 h 125"/>
                <a:gd name="T10" fmla="*/ 63 w 125"/>
                <a:gd name="T11" fmla="*/ 125 h 125"/>
                <a:gd name="T12" fmla="*/ 63 w 125"/>
                <a:gd name="T13" fmla="*/ 125 h 125"/>
                <a:gd name="T14" fmla="*/ 0 w 125"/>
                <a:gd name="T15" fmla="*/ 62 h 125"/>
                <a:gd name="T16" fmla="*/ 4 w 125"/>
                <a:gd name="T17" fmla="*/ 62 h 125"/>
                <a:gd name="T18" fmla="*/ 63 w 125"/>
                <a:gd name="T19" fmla="*/ 121 h 125"/>
                <a:gd name="T20" fmla="*/ 63 w 125"/>
                <a:gd name="T21" fmla="*/ 121 h 125"/>
                <a:gd name="T22" fmla="*/ 121 w 125"/>
                <a:gd name="T23" fmla="*/ 62 h 125"/>
                <a:gd name="T24" fmla="*/ 121 w 125"/>
                <a:gd name="T25" fmla="*/ 62 h 125"/>
                <a:gd name="T26" fmla="*/ 63 w 125"/>
                <a:gd name="T27" fmla="*/ 4 h 125"/>
                <a:gd name="T28" fmla="*/ 63 w 125"/>
                <a:gd name="T29" fmla="*/ 4 h 125"/>
                <a:gd name="T30" fmla="*/ 4 w 125"/>
                <a:gd name="T31"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25">
                  <a:moveTo>
                    <a:pt x="0" y="62"/>
                  </a:moveTo>
                  <a:cubicBezTo>
                    <a:pt x="0" y="28"/>
                    <a:pt x="28" y="0"/>
                    <a:pt x="63" y="0"/>
                  </a:cubicBezTo>
                  <a:cubicBezTo>
                    <a:pt x="63" y="0"/>
                    <a:pt x="63" y="0"/>
                    <a:pt x="63" y="0"/>
                  </a:cubicBezTo>
                  <a:cubicBezTo>
                    <a:pt x="97" y="0"/>
                    <a:pt x="125" y="28"/>
                    <a:pt x="125" y="62"/>
                  </a:cubicBezTo>
                  <a:cubicBezTo>
                    <a:pt x="125" y="62"/>
                    <a:pt x="125" y="62"/>
                    <a:pt x="125" y="62"/>
                  </a:cubicBezTo>
                  <a:cubicBezTo>
                    <a:pt x="125" y="97"/>
                    <a:pt x="97" y="125"/>
                    <a:pt x="63" y="125"/>
                  </a:cubicBezTo>
                  <a:cubicBezTo>
                    <a:pt x="63" y="125"/>
                    <a:pt x="63" y="125"/>
                    <a:pt x="63" y="125"/>
                  </a:cubicBezTo>
                  <a:cubicBezTo>
                    <a:pt x="28" y="125"/>
                    <a:pt x="0" y="97"/>
                    <a:pt x="0" y="62"/>
                  </a:cubicBezTo>
                  <a:close/>
                  <a:moveTo>
                    <a:pt x="4" y="62"/>
                  </a:moveTo>
                  <a:cubicBezTo>
                    <a:pt x="4" y="95"/>
                    <a:pt x="30" y="121"/>
                    <a:pt x="63" y="121"/>
                  </a:cubicBezTo>
                  <a:cubicBezTo>
                    <a:pt x="63" y="121"/>
                    <a:pt x="63" y="121"/>
                    <a:pt x="63" y="121"/>
                  </a:cubicBezTo>
                  <a:cubicBezTo>
                    <a:pt x="95" y="121"/>
                    <a:pt x="121" y="95"/>
                    <a:pt x="121" y="62"/>
                  </a:cubicBezTo>
                  <a:cubicBezTo>
                    <a:pt x="121" y="62"/>
                    <a:pt x="121" y="62"/>
                    <a:pt x="121" y="62"/>
                  </a:cubicBezTo>
                  <a:cubicBezTo>
                    <a:pt x="121" y="30"/>
                    <a:pt x="95" y="4"/>
                    <a:pt x="63" y="4"/>
                  </a:cubicBezTo>
                  <a:cubicBezTo>
                    <a:pt x="63" y="4"/>
                    <a:pt x="63" y="4"/>
                    <a:pt x="63" y="4"/>
                  </a:cubicBezTo>
                  <a:cubicBezTo>
                    <a:pt x="30" y="4"/>
                    <a:pt x="4" y="30"/>
                    <a:pt x="4"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7" name="Freeform 1843">
              <a:extLst>
                <a:ext uri="{FF2B5EF4-FFF2-40B4-BE49-F238E27FC236}">
                  <a16:creationId xmlns="" xmlns:a16="http://schemas.microsoft.com/office/drawing/2014/main" id="{69FF9336-A058-41C7-A801-9DA7BFDFEAC3}"/>
                </a:ext>
              </a:extLst>
            </p:cNvPr>
            <p:cNvSpPr>
              <a:spLocks noEditPoints="1"/>
            </p:cNvSpPr>
            <p:nvPr/>
          </p:nvSpPr>
          <p:spPr bwMode="auto">
            <a:xfrm>
              <a:off x="7391402" y="5470526"/>
              <a:ext cx="225425" cy="223838"/>
            </a:xfrm>
            <a:custGeom>
              <a:avLst/>
              <a:gdLst>
                <a:gd name="T0" fmla="*/ 0 w 129"/>
                <a:gd name="T1" fmla="*/ 64 h 129"/>
                <a:gd name="T2" fmla="*/ 65 w 129"/>
                <a:gd name="T3" fmla="*/ 0 h 129"/>
                <a:gd name="T4" fmla="*/ 65 w 129"/>
                <a:gd name="T5" fmla="*/ 0 h 129"/>
                <a:gd name="T6" fmla="*/ 129 w 129"/>
                <a:gd name="T7" fmla="*/ 64 h 129"/>
                <a:gd name="T8" fmla="*/ 129 w 129"/>
                <a:gd name="T9" fmla="*/ 64 h 129"/>
                <a:gd name="T10" fmla="*/ 65 w 129"/>
                <a:gd name="T11" fmla="*/ 129 h 129"/>
                <a:gd name="T12" fmla="*/ 65 w 129"/>
                <a:gd name="T13" fmla="*/ 129 h 129"/>
                <a:gd name="T14" fmla="*/ 0 w 129"/>
                <a:gd name="T15" fmla="*/ 64 h 129"/>
                <a:gd name="T16" fmla="*/ 125 w 129"/>
                <a:gd name="T17" fmla="*/ 64 h 129"/>
                <a:gd name="T18" fmla="*/ 69 w 129"/>
                <a:gd name="T19" fmla="*/ 125 h 129"/>
                <a:gd name="T20" fmla="*/ 69 w 129"/>
                <a:gd name="T21" fmla="*/ 125 h 129"/>
                <a:gd name="T22" fmla="*/ 125 w 129"/>
                <a:gd name="T23" fmla="*/ 64 h 129"/>
                <a:gd name="T24" fmla="*/ 125 w 129"/>
                <a:gd name="T25" fmla="*/ 64 h 129"/>
                <a:gd name="T26" fmla="*/ 65 w 129"/>
                <a:gd name="T27" fmla="*/ 4 h 129"/>
                <a:gd name="T28" fmla="*/ 65 w 129"/>
                <a:gd name="T29" fmla="*/ 4 h 129"/>
                <a:gd name="T30" fmla="*/ 125 w 129"/>
                <a:gd name="T31" fmla="*/ 64 h 129"/>
                <a:gd name="T32" fmla="*/ 65 w 129"/>
                <a:gd name="T33" fmla="*/ 121 h 129"/>
                <a:gd name="T34" fmla="*/ 121 w 129"/>
                <a:gd name="T35" fmla="*/ 64 h 129"/>
                <a:gd name="T36" fmla="*/ 121 w 129"/>
                <a:gd name="T37" fmla="*/ 64 h 129"/>
                <a:gd name="T38" fmla="*/ 65 w 129"/>
                <a:gd name="T39" fmla="*/ 8 h 129"/>
                <a:gd name="T40" fmla="*/ 65 w 129"/>
                <a:gd name="T41" fmla="*/ 8 h 129"/>
                <a:gd name="T42" fmla="*/ 8 w 129"/>
                <a:gd name="T43" fmla="*/ 64 h 129"/>
                <a:gd name="T44" fmla="*/ 8 w 129"/>
                <a:gd name="T45" fmla="*/ 64 h 129"/>
                <a:gd name="T46" fmla="*/ 65 w 129"/>
                <a:gd name="T47" fmla="*/ 121 h 129"/>
                <a:gd name="T48" fmla="*/ 22 w 129"/>
                <a:gd name="T49" fmla="*/ 22 h 129"/>
                <a:gd name="T50" fmla="*/ 63 w 129"/>
                <a:gd name="T51" fmla="*/ 4 h 129"/>
                <a:gd name="T52" fmla="*/ 63 w 129"/>
                <a:gd name="T53" fmla="*/ 4 h 129"/>
                <a:gd name="T54" fmla="*/ 22 w 129"/>
                <a:gd name="T55"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9" h="129">
                  <a:moveTo>
                    <a:pt x="0" y="64"/>
                  </a:moveTo>
                  <a:cubicBezTo>
                    <a:pt x="0" y="29"/>
                    <a:pt x="29" y="0"/>
                    <a:pt x="65" y="0"/>
                  </a:cubicBezTo>
                  <a:cubicBezTo>
                    <a:pt x="65" y="0"/>
                    <a:pt x="65" y="0"/>
                    <a:pt x="65" y="0"/>
                  </a:cubicBezTo>
                  <a:cubicBezTo>
                    <a:pt x="100" y="0"/>
                    <a:pt x="129" y="29"/>
                    <a:pt x="129" y="64"/>
                  </a:cubicBezTo>
                  <a:cubicBezTo>
                    <a:pt x="129" y="64"/>
                    <a:pt x="129" y="64"/>
                    <a:pt x="129" y="64"/>
                  </a:cubicBezTo>
                  <a:cubicBezTo>
                    <a:pt x="129" y="100"/>
                    <a:pt x="100" y="129"/>
                    <a:pt x="65" y="129"/>
                  </a:cubicBezTo>
                  <a:cubicBezTo>
                    <a:pt x="65" y="129"/>
                    <a:pt x="65" y="129"/>
                    <a:pt x="65" y="129"/>
                  </a:cubicBezTo>
                  <a:cubicBezTo>
                    <a:pt x="29" y="129"/>
                    <a:pt x="0" y="100"/>
                    <a:pt x="0" y="64"/>
                  </a:cubicBezTo>
                  <a:close/>
                  <a:moveTo>
                    <a:pt x="125" y="64"/>
                  </a:moveTo>
                  <a:cubicBezTo>
                    <a:pt x="125" y="96"/>
                    <a:pt x="100" y="122"/>
                    <a:pt x="69" y="125"/>
                  </a:cubicBezTo>
                  <a:cubicBezTo>
                    <a:pt x="69" y="125"/>
                    <a:pt x="69" y="125"/>
                    <a:pt x="69" y="125"/>
                  </a:cubicBezTo>
                  <a:cubicBezTo>
                    <a:pt x="100" y="122"/>
                    <a:pt x="125" y="96"/>
                    <a:pt x="125" y="64"/>
                  </a:cubicBezTo>
                  <a:cubicBezTo>
                    <a:pt x="125" y="64"/>
                    <a:pt x="125" y="64"/>
                    <a:pt x="125" y="64"/>
                  </a:cubicBezTo>
                  <a:cubicBezTo>
                    <a:pt x="125" y="31"/>
                    <a:pt x="98" y="4"/>
                    <a:pt x="65" y="4"/>
                  </a:cubicBezTo>
                  <a:cubicBezTo>
                    <a:pt x="65" y="4"/>
                    <a:pt x="65" y="4"/>
                    <a:pt x="65" y="4"/>
                  </a:cubicBezTo>
                  <a:cubicBezTo>
                    <a:pt x="98" y="4"/>
                    <a:pt x="125" y="31"/>
                    <a:pt x="125" y="64"/>
                  </a:cubicBezTo>
                  <a:close/>
                  <a:moveTo>
                    <a:pt x="65" y="121"/>
                  </a:moveTo>
                  <a:cubicBezTo>
                    <a:pt x="96" y="121"/>
                    <a:pt x="121" y="95"/>
                    <a:pt x="121" y="64"/>
                  </a:cubicBezTo>
                  <a:cubicBezTo>
                    <a:pt x="121" y="64"/>
                    <a:pt x="121" y="64"/>
                    <a:pt x="121" y="64"/>
                  </a:cubicBezTo>
                  <a:cubicBezTo>
                    <a:pt x="121" y="33"/>
                    <a:pt x="96" y="8"/>
                    <a:pt x="65" y="8"/>
                  </a:cubicBezTo>
                  <a:cubicBezTo>
                    <a:pt x="65" y="8"/>
                    <a:pt x="65" y="8"/>
                    <a:pt x="65" y="8"/>
                  </a:cubicBezTo>
                  <a:cubicBezTo>
                    <a:pt x="33" y="8"/>
                    <a:pt x="8" y="33"/>
                    <a:pt x="8" y="64"/>
                  </a:cubicBezTo>
                  <a:cubicBezTo>
                    <a:pt x="8" y="64"/>
                    <a:pt x="8" y="64"/>
                    <a:pt x="8" y="64"/>
                  </a:cubicBezTo>
                  <a:cubicBezTo>
                    <a:pt x="8" y="95"/>
                    <a:pt x="33" y="121"/>
                    <a:pt x="65" y="121"/>
                  </a:cubicBezTo>
                  <a:close/>
                  <a:moveTo>
                    <a:pt x="22" y="22"/>
                  </a:moveTo>
                  <a:cubicBezTo>
                    <a:pt x="33" y="11"/>
                    <a:pt x="47" y="4"/>
                    <a:pt x="63" y="4"/>
                  </a:cubicBezTo>
                  <a:cubicBezTo>
                    <a:pt x="63" y="4"/>
                    <a:pt x="63" y="4"/>
                    <a:pt x="63" y="4"/>
                  </a:cubicBezTo>
                  <a:cubicBezTo>
                    <a:pt x="47" y="4"/>
                    <a:pt x="33"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8" name="Freeform 1844">
              <a:extLst>
                <a:ext uri="{FF2B5EF4-FFF2-40B4-BE49-F238E27FC236}">
                  <a16:creationId xmlns="" xmlns:a16="http://schemas.microsoft.com/office/drawing/2014/main" id="{E5656C66-AD44-4408-82CF-83EE09AE681A}"/>
                </a:ext>
              </a:extLst>
            </p:cNvPr>
            <p:cNvSpPr/>
            <p:nvPr/>
          </p:nvSpPr>
          <p:spPr bwMode="auto">
            <a:xfrm>
              <a:off x="7377114" y="5583238"/>
              <a:ext cx="22225" cy="19050"/>
            </a:xfrm>
            <a:custGeom>
              <a:avLst/>
              <a:gdLst>
                <a:gd name="T0" fmla="*/ 0 w 14"/>
                <a:gd name="T1" fmla="*/ 8 h 12"/>
                <a:gd name="T2" fmla="*/ 12 w 14"/>
                <a:gd name="T3" fmla="*/ 0 h 12"/>
                <a:gd name="T4" fmla="*/ 14 w 14"/>
                <a:gd name="T5" fmla="*/ 4 h 12"/>
                <a:gd name="T6" fmla="*/ 2 w 14"/>
                <a:gd name="T7" fmla="*/ 12 h 12"/>
                <a:gd name="T8" fmla="*/ 0 w 14"/>
                <a:gd name="T9" fmla="*/ 8 h 12"/>
                <a:gd name="T10" fmla="*/ 0 w 14"/>
                <a:gd name="T11" fmla="*/ 8 h 12"/>
              </a:gdLst>
              <a:ahLst/>
              <a:cxnLst>
                <a:cxn ang="0">
                  <a:pos x="T0" y="T1"/>
                </a:cxn>
                <a:cxn ang="0">
                  <a:pos x="T2" y="T3"/>
                </a:cxn>
                <a:cxn ang="0">
                  <a:pos x="T4" y="T5"/>
                </a:cxn>
                <a:cxn ang="0">
                  <a:pos x="T6" y="T7"/>
                </a:cxn>
                <a:cxn ang="0">
                  <a:pos x="T8" y="T9"/>
                </a:cxn>
                <a:cxn ang="0">
                  <a:pos x="T10" y="T11"/>
                </a:cxn>
              </a:cxnLst>
              <a:rect l="0" t="0" r="r" b="b"/>
              <a:pathLst>
                <a:path w="14" h="12">
                  <a:moveTo>
                    <a:pt x="0" y="8"/>
                  </a:moveTo>
                  <a:lnTo>
                    <a:pt x="12" y="0"/>
                  </a:lnTo>
                  <a:lnTo>
                    <a:pt x="14" y="4"/>
                  </a:lnTo>
                  <a:lnTo>
                    <a:pt x="2"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9" name="Freeform 1845">
              <a:extLst>
                <a:ext uri="{FF2B5EF4-FFF2-40B4-BE49-F238E27FC236}">
                  <a16:creationId xmlns="" xmlns:a16="http://schemas.microsoft.com/office/drawing/2014/main" id="{13669506-480F-48F8-AD2E-025AED2AA5D2}"/>
                </a:ext>
              </a:extLst>
            </p:cNvPr>
            <p:cNvSpPr/>
            <p:nvPr/>
          </p:nvSpPr>
          <p:spPr bwMode="auto">
            <a:xfrm>
              <a:off x="7372352" y="5580063"/>
              <a:ext cx="33338" cy="25400"/>
            </a:xfrm>
            <a:custGeom>
              <a:avLst/>
              <a:gdLst>
                <a:gd name="T0" fmla="*/ 1 w 21"/>
                <a:gd name="T1" fmla="*/ 11 h 16"/>
                <a:gd name="T2" fmla="*/ 3 w 21"/>
                <a:gd name="T3" fmla="*/ 10 h 16"/>
                <a:gd name="T4" fmla="*/ 4 w 21"/>
                <a:gd name="T5" fmla="*/ 12 h 16"/>
                <a:gd name="T6" fmla="*/ 3 w 21"/>
                <a:gd name="T7" fmla="*/ 10 h 16"/>
                <a:gd name="T8" fmla="*/ 1 w 21"/>
                <a:gd name="T9" fmla="*/ 11 h 16"/>
                <a:gd name="T10" fmla="*/ 0 w 21"/>
                <a:gd name="T11" fmla="*/ 9 h 16"/>
                <a:gd name="T12" fmla="*/ 16 w 21"/>
                <a:gd name="T13" fmla="*/ 0 h 16"/>
                <a:gd name="T14" fmla="*/ 21 w 21"/>
                <a:gd name="T15" fmla="*/ 8 h 16"/>
                <a:gd name="T16" fmla="*/ 4 w 21"/>
                <a:gd name="T17" fmla="*/ 16 h 16"/>
                <a:gd name="T18" fmla="*/ 1 w 21"/>
                <a:gd name="T19" fmla="*/ 11 h 16"/>
                <a:gd name="T20" fmla="*/ 1 w 21"/>
                <a:gd name="T2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 y="11"/>
                  </a:moveTo>
                  <a:lnTo>
                    <a:pt x="3" y="10"/>
                  </a:lnTo>
                  <a:lnTo>
                    <a:pt x="4" y="12"/>
                  </a:lnTo>
                  <a:lnTo>
                    <a:pt x="3" y="10"/>
                  </a:lnTo>
                  <a:lnTo>
                    <a:pt x="1" y="11"/>
                  </a:lnTo>
                  <a:lnTo>
                    <a:pt x="0" y="9"/>
                  </a:lnTo>
                  <a:lnTo>
                    <a:pt x="16" y="0"/>
                  </a:lnTo>
                  <a:lnTo>
                    <a:pt x="21" y="8"/>
                  </a:lnTo>
                  <a:lnTo>
                    <a:pt x="4" y="16"/>
                  </a:lnTo>
                  <a:lnTo>
                    <a:pt x="1" y="11"/>
                  </a:lnTo>
                  <a:lnTo>
                    <a:pt x="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0" name="Freeform 1846">
              <a:extLst>
                <a:ext uri="{FF2B5EF4-FFF2-40B4-BE49-F238E27FC236}">
                  <a16:creationId xmlns="" xmlns:a16="http://schemas.microsoft.com/office/drawing/2014/main" id="{AD70668F-BCA9-4794-ABFB-D11DB7BDFF84}"/>
                </a:ext>
              </a:extLst>
            </p:cNvPr>
            <p:cNvSpPr/>
            <p:nvPr/>
          </p:nvSpPr>
          <p:spPr bwMode="auto">
            <a:xfrm>
              <a:off x="7413627" y="5589588"/>
              <a:ext cx="84138" cy="58738"/>
            </a:xfrm>
            <a:custGeom>
              <a:avLst/>
              <a:gdLst>
                <a:gd name="T0" fmla="*/ 0 w 48"/>
                <a:gd name="T1" fmla="*/ 30 h 33"/>
                <a:gd name="T2" fmla="*/ 0 w 48"/>
                <a:gd name="T3" fmla="*/ 30 h 33"/>
                <a:gd name="T4" fmla="*/ 2 w 48"/>
                <a:gd name="T5" fmla="*/ 26 h 33"/>
                <a:gd name="T6" fmla="*/ 5 w 48"/>
                <a:gd name="T7" fmla="*/ 28 h 33"/>
                <a:gd name="T8" fmla="*/ 5 w 48"/>
                <a:gd name="T9" fmla="*/ 28 h 33"/>
                <a:gd name="T10" fmla="*/ 13 w 48"/>
                <a:gd name="T11" fmla="*/ 29 h 33"/>
                <a:gd name="T12" fmla="*/ 13 w 48"/>
                <a:gd name="T13" fmla="*/ 29 h 33"/>
                <a:gd name="T14" fmla="*/ 23 w 48"/>
                <a:gd name="T15" fmla="*/ 26 h 33"/>
                <a:gd name="T16" fmla="*/ 23 w 48"/>
                <a:gd name="T17" fmla="*/ 26 h 33"/>
                <a:gd name="T18" fmla="*/ 37 w 48"/>
                <a:gd name="T19" fmla="*/ 11 h 33"/>
                <a:gd name="T20" fmla="*/ 37 w 48"/>
                <a:gd name="T21" fmla="*/ 11 h 33"/>
                <a:gd name="T22" fmla="*/ 44 w 48"/>
                <a:gd name="T23" fmla="*/ 0 h 33"/>
                <a:gd name="T24" fmla="*/ 44 w 48"/>
                <a:gd name="T25" fmla="*/ 0 h 33"/>
                <a:gd name="T26" fmla="*/ 48 w 48"/>
                <a:gd name="T27" fmla="*/ 3 h 33"/>
                <a:gd name="T28" fmla="*/ 25 w 48"/>
                <a:gd name="T29" fmla="*/ 30 h 33"/>
                <a:gd name="T30" fmla="*/ 25 w 48"/>
                <a:gd name="T31" fmla="*/ 30 h 33"/>
                <a:gd name="T32" fmla="*/ 13 w 48"/>
                <a:gd name="T33" fmla="*/ 33 h 33"/>
                <a:gd name="T34" fmla="*/ 13 w 48"/>
                <a:gd name="T35" fmla="*/ 33 h 33"/>
                <a:gd name="T36" fmla="*/ 0 w 48"/>
                <a:gd name="T3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33">
                  <a:moveTo>
                    <a:pt x="0" y="30"/>
                  </a:moveTo>
                  <a:cubicBezTo>
                    <a:pt x="0" y="30"/>
                    <a:pt x="0" y="30"/>
                    <a:pt x="0" y="30"/>
                  </a:cubicBezTo>
                  <a:cubicBezTo>
                    <a:pt x="2" y="26"/>
                    <a:pt x="2" y="26"/>
                    <a:pt x="2" y="26"/>
                  </a:cubicBezTo>
                  <a:cubicBezTo>
                    <a:pt x="2" y="26"/>
                    <a:pt x="3" y="27"/>
                    <a:pt x="5" y="28"/>
                  </a:cubicBezTo>
                  <a:cubicBezTo>
                    <a:pt x="5" y="28"/>
                    <a:pt x="5" y="28"/>
                    <a:pt x="5" y="28"/>
                  </a:cubicBezTo>
                  <a:cubicBezTo>
                    <a:pt x="7" y="28"/>
                    <a:pt x="10" y="29"/>
                    <a:pt x="13" y="29"/>
                  </a:cubicBezTo>
                  <a:cubicBezTo>
                    <a:pt x="13" y="29"/>
                    <a:pt x="13" y="29"/>
                    <a:pt x="13" y="29"/>
                  </a:cubicBezTo>
                  <a:cubicBezTo>
                    <a:pt x="17" y="29"/>
                    <a:pt x="20" y="28"/>
                    <a:pt x="23" y="26"/>
                  </a:cubicBezTo>
                  <a:cubicBezTo>
                    <a:pt x="23" y="26"/>
                    <a:pt x="23" y="26"/>
                    <a:pt x="23" y="26"/>
                  </a:cubicBezTo>
                  <a:cubicBezTo>
                    <a:pt x="27" y="23"/>
                    <a:pt x="33" y="17"/>
                    <a:pt x="37" y="11"/>
                  </a:cubicBezTo>
                  <a:cubicBezTo>
                    <a:pt x="37" y="11"/>
                    <a:pt x="37" y="11"/>
                    <a:pt x="37" y="11"/>
                  </a:cubicBezTo>
                  <a:cubicBezTo>
                    <a:pt x="41" y="5"/>
                    <a:pt x="44" y="0"/>
                    <a:pt x="44" y="0"/>
                  </a:cubicBezTo>
                  <a:cubicBezTo>
                    <a:pt x="44" y="0"/>
                    <a:pt x="44" y="0"/>
                    <a:pt x="44" y="0"/>
                  </a:cubicBezTo>
                  <a:cubicBezTo>
                    <a:pt x="48" y="3"/>
                    <a:pt x="48" y="3"/>
                    <a:pt x="48" y="3"/>
                  </a:cubicBezTo>
                  <a:cubicBezTo>
                    <a:pt x="48" y="3"/>
                    <a:pt x="35" y="22"/>
                    <a:pt x="25" y="30"/>
                  </a:cubicBezTo>
                  <a:cubicBezTo>
                    <a:pt x="25" y="30"/>
                    <a:pt x="25" y="30"/>
                    <a:pt x="25" y="30"/>
                  </a:cubicBezTo>
                  <a:cubicBezTo>
                    <a:pt x="21" y="32"/>
                    <a:pt x="17" y="33"/>
                    <a:pt x="13" y="33"/>
                  </a:cubicBezTo>
                  <a:cubicBezTo>
                    <a:pt x="13" y="33"/>
                    <a:pt x="13" y="33"/>
                    <a:pt x="13" y="33"/>
                  </a:cubicBezTo>
                  <a:cubicBezTo>
                    <a:pt x="6" y="33"/>
                    <a:pt x="0" y="30"/>
                    <a:pt x="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1" name="Freeform 1847">
              <a:extLst>
                <a:ext uri="{FF2B5EF4-FFF2-40B4-BE49-F238E27FC236}">
                  <a16:creationId xmlns="" xmlns:a16="http://schemas.microsoft.com/office/drawing/2014/main" id="{507EF41D-2238-44C3-BF01-EBC6E1E7E1F2}"/>
                </a:ext>
              </a:extLst>
            </p:cNvPr>
            <p:cNvSpPr>
              <a:spLocks noEditPoints="1"/>
            </p:cNvSpPr>
            <p:nvPr/>
          </p:nvSpPr>
          <p:spPr bwMode="auto">
            <a:xfrm>
              <a:off x="7410452" y="5586413"/>
              <a:ext cx="92075" cy="65088"/>
            </a:xfrm>
            <a:custGeom>
              <a:avLst/>
              <a:gdLst>
                <a:gd name="T0" fmla="*/ 1 w 53"/>
                <a:gd name="T1" fmla="*/ 33 h 37"/>
                <a:gd name="T2" fmla="*/ 0 w 53"/>
                <a:gd name="T3" fmla="*/ 31 h 37"/>
                <a:gd name="T4" fmla="*/ 2 w 53"/>
                <a:gd name="T5" fmla="*/ 27 h 37"/>
                <a:gd name="T6" fmla="*/ 4 w 53"/>
                <a:gd name="T7" fmla="*/ 26 h 37"/>
                <a:gd name="T8" fmla="*/ 4 w 53"/>
                <a:gd name="T9" fmla="*/ 26 h 37"/>
                <a:gd name="T10" fmla="*/ 4 w 53"/>
                <a:gd name="T11" fmla="*/ 26 h 37"/>
                <a:gd name="T12" fmla="*/ 4 w 53"/>
                <a:gd name="T13" fmla="*/ 26 h 37"/>
                <a:gd name="T14" fmla="*/ 5 w 53"/>
                <a:gd name="T15" fmla="*/ 26 h 37"/>
                <a:gd name="T16" fmla="*/ 5 w 53"/>
                <a:gd name="T17" fmla="*/ 26 h 37"/>
                <a:gd name="T18" fmla="*/ 5 w 53"/>
                <a:gd name="T19" fmla="*/ 27 h 37"/>
                <a:gd name="T20" fmla="*/ 8 w 53"/>
                <a:gd name="T21" fmla="*/ 28 h 37"/>
                <a:gd name="T22" fmla="*/ 15 w 53"/>
                <a:gd name="T23" fmla="*/ 29 h 37"/>
                <a:gd name="T24" fmla="*/ 15 w 53"/>
                <a:gd name="T25" fmla="*/ 29 h 37"/>
                <a:gd name="T26" fmla="*/ 16 w 53"/>
                <a:gd name="T27" fmla="*/ 29 h 37"/>
                <a:gd name="T28" fmla="*/ 24 w 53"/>
                <a:gd name="T29" fmla="*/ 27 h 37"/>
                <a:gd name="T30" fmla="*/ 37 w 53"/>
                <a:gd name="T31" fmla="*/ 12 h 37"/>
                <a:gd name="T32" fmla="*/ 45 w 53"/>
                <a:gd name="T33" fmla="*/ 1 h 37"/>
                <a:gd name="T34" fmla="*/ 45 w 53"/>
                <a:gd name="T35" fmla="*/ 1 h 37"/>
                <a:gd name="T36" fmla="*/ 53 w 53"/>
                <a:gd name="T37" fmla="*/ 4 h 37"/>
                <a:gd name="T38" fmla="*/ 51 w 53"/>
                <a:gd name="T39" fmla="*/ 6 h 37"/>
                <a:gd name="T40" fmla="*/ 51 w 53"/>
                <a:gd name="T41" fmla="*/ 7 h 37"/>
                <a:gd name="T42" fmla="*/ 49 w 53"/>
                <a:gd name="T43" fmla="*/ 9 h 37"/>
                <a:gd name="T44" fmla="*/ 44 w 53"/>
                <a:gd name="T45" fmla="*/ 17 h 37"/>
                <a:gd name="T46" fmla="*/ 28 w 53"/>
                <a:gd name="T47" fmla="*/ 33 h 37"/>
                <a:gd name="T48" fmla="*/ 15 w 53"/>
                <a:gd name="T49" fmla="*/ 37 h 37"/>
                <a:gd name="T50" fmla="*/ 1 w 53"/>
                <a:gd name="T51" fmla="*/ 34 h 37"/>
                <a:gd name="T52" fmla="*/ 2 w 53"/>
                <a:gd name="T53" fmla="*/ 32 h 37"/>
                <a:gd name="T54" fmla="*/ 15 w 53"/>
                <a:gd name="T55" fmla="*/ 33 h 37"/>
                <a:gd name="T56" fmla="*/ 22 w 53"/>
                <a:gd name="T57" fmla="*/ 32 h 37"/>
                <a:gd name="T58" fmla="*/ 15 w 53"/>
                <a:gd name="T59" fmla="*/ 33 h 37"/>
                <a:gd name="T60" fmla="*/ 15 w 53"/>
                <a:gd name="T61" fmla="*/ 33 h 37"/>
                <a:gd name="T62" fmla="*/ 14 w 53"/>
                <a:gd name="T63" fmla="*/ 33 h 37"/>
                <a:gd name="T64" fmla="*/ 11 w 53"/>
                <a:gd name="T65" fmla="*/ 32 h 37"/>
                <a:gd name="T66" fmla="*/ 7 w 53"/>
                <a:gd name="T67" fmla="*/ 31 h 37"/>
                <a:gd name="T68" fmla="*/ 5 w 53"/>
                <a:gd name="T69" fmla="*/ 31 h 37"/>
                <a:gd name="T70" fmla="*/ 11 w 53"/>
                <a:gd name="T71" fmla="*/ 32 h 37"/>
                <a:gd name="T72" fmla="*/ 22 w 53"/>
                <a:gd name="T73" fmla="*/ 32 h 37"/>
                <a:gd name="T74" fmla="*/ 22 w 53"/>
                <a:gd name="T75" fmla="*/ 32 h 37"/>
                <a:gd name="T76" fmla="*/ 3 w 53"/>
                <a:gd name="T77" fmla="*/ 30 h 37"/>
                <a:gd name="T78" fmla="*/ 3 w 53"/>
                <a:gd name="T79" fmla="*/ 30 h 37"/>
                <a:gd name="T80" fmla="*/ 3 w 53"/>
                <a:gd name="T81" fmla="*/ 30 h 37"/>
                <a:gd name="T82" fmla="*/ 3 w 53"/>
                <a:gd name="T83" fmla="*/ 30 h 37"/>
                <a:gd name="T84" fmla="*/ 2 w 53"/>
                <a:gd name="T85" fmla="*/ 29 h 37"/>
                <a:gd name="T86" fmla="*/ 2 w 53"/>
                <a:gd name="T87" fmla="*/ 29 h 37"/>
                <a:gd name="T88" fmla="*/ 41 w 53"/>
                <a:gd name="T89" fmla="*/ 14 h 37"/>
                <a:gd name="T90" fmla="*/ 39 w 53"/>
                <a:gd name="T91" fmla="*/ 17 h 37"/>
                <a:gd name="T92" fmla="*/ 46 w 53"/>
                <a:gd name="T93"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37">
                  <a:moveTo>
                    <a:pt x="1" y="34"/>
                  </a:moveTo>
                  <a:cubicBezTo>
                    <a:pt x="1" y="33"/>
                    <a:pt x="1" y="33"/>
                    <a:pt x="1" y="33"/>
                  </a:cubicBezTo>
                  <a:cubicBezTo>
                    <a:pt x="1" y="31"/>
                    <a:pt x="1" y="31"/>
                    <a:pt x="1" y="31"/>
                  </a:cubicBezTo>
                  <a:cubicBezTo>
                    <a:pt x="0" y="31"/>
                    <a:pt x="0" y="31"/>
                    <a:pt x="0" y="31"/>
                  </a:cubicBezTo>
                  <a:cubicBezTo>
                    <a:pt x="2" y="27"/>
                    <a:pt x="2" y="27"/>
                    <a:pt x="2" y="27"/>
                  </a:cubicBezTo>
                  <a:cubicBezTo>
                    <a:pt x="2" y="27"/>
                    <a:pt x="2" y="27"/>
                    <a:pt x="2" y="27"/>
                  </a:cubicBezTo>
                  <a:cubicBezTo>
                    <a:pt x="2" y="27"/>
                    <a:pt x="2" y="27"/>
                    <a:pt x="2" y="27"/>
                  </a:cubicBezTo>
                  <a:cubicBezTo>
                    <a:pt x="3" y="26"/>
                    <a:pt x="3"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4" y="26"/>
                  </a:cubicBezTo>
                  <a:cubicBezTo>
                    <a:pt x="4" y="26"/>
                    <a:pt x="4" y="26"/>
                    <a:pt x="5" y="26"/>
                  </a:cubicBezTo>
                  <a:cubicBezTo>
                    <a:pt x="5" y="26"/>
                    <a:pt x="5" y="26"/>
                    <a:pt x="5" y="26"/>
                  </a:cubicBezTo>
                  <a:cubicBezTo>
                    <a:pt x="5" y="26"/>
                    <a:pt x="5" y="26"/>
                    <a:pt x="5" y="26"/>
                  </a:cubicBezTo>
                  <a:cubicBezTo>
                    <a:pt x="5" y="26"/>
                    <a:pt x="5" y="26"/>
                    <a:pt x="5" y="26"/>
                  </a:cubicBezTo>
                  <a:cubicBezTo>
                    <a:pt x="5" y="26"/>
                    <a:pt x="5" y="27"/>
                    <a:pt x="5" y="27"/>
                  </a:cubicBezTo>
                  <a:cubicBezTo>
                    <a:pt x="5" y="27"/>
                    <a:pt x="5" y="27"/>
                    <a:pt x="5" y="27"/>
                  </a:cubicBezTo>
                  <a:cubicBezTo>
                    <a:pt x="6" y="27"/>
                    <a:pt x="7" y="27"/>
                    <a:pt x="8" y="28"/>
                  </a:cubicBezTo>
                  <a:cubicBezTo>
                    <a:pt x="8" y="28"/>
                    <a:pt x="8" y="28"/>
                    <a:pt x="8" y="28"/>
                  </a:cubicBezTo>
                  <a:cubicBezTo>
                    <a:pt x="10" y="28"/>
                    <a:pt x="13" y="29"/>
                    <a:pt x="15" y="29"/>
                  </a:cubicBezTo>
                  <a:cubicBezTo>
                    <a:pt x="15" y="29"/>
                    <a:pt x="15" y="29"/>
                    <a:pt x="15" y="29"/>
                  </a:cubicBezTo>
                  <a:cubicBezTo>
                    <a:pt x="15" y="29"/>
                    <a:pt x="15" y="29"/>
                    <a:pt x="15" y="29"/>
                  </a:cubicBezTo>
                  <a:cubicBezTo>
                    <a:pt x="15" y="29"/>
                    <a:pt x="16" y="29"/>
                    <a:pt x="16" y="29"/>
                  </a:cubicBezTo>
                  <a:cubicBezTo>
                    <a:pt x="16" y="29"/>
                    <a:pt x="16" y="29"/>
                    <a:pt x="16" y="29"/>
                  </a:cubicBezTo>
                  <a:cubicBezTo>
                    <a:pt x="18" y="29"/>
                    <a:pt x="21" y="28"/>
                    <a:pt x="24" y="27"/>
                  </a:cubicBezTo>
                  <a:cubicBezTo>
                    <a:pt x="24" y="27"/>
                    <a:pt x="24" y="27"/>
                    <a:pt x="24" y="27"/>
                  </a:cubicBezTo>
                  <a:cubicBezTo>
                    <a:pt x="28" y="24"/>
                    <a:pt x="33" y="17"/>
                    <a:pt x="37" y="12"/>
                  </a:cubicBezTo>
                  <a:cubicBezTo>
                    <a:pt x="37" y="12"/>
                    <a:pt x="37" y="12"/>
                    <a:pt x="37" y="12"/>
                  </a:cubicBezTo>
                  <a:cubicBezTo>
                    <a:pt x="42" y="6"/>
                    <a:pt x="45" y="1"/>
                    <a:pt x="45" y="1"/>
                  </a:cubicBezTo>
                  <a:cubicBezTo>
                    <a:pt x="45" y="1"/>
                    <a:pt x="45" y="1"/>
                    <a:pt x="45" y="1"/>
                  </a:cubicBezTo>
                  <a:cubicBezTo>
                    <a:pt x="45" y="1"/>
                    <a:pt x="45" y="1"/>
                    <a:pt x="45" y="1"/>
                  </a:cubicBezTo>
                  <a:cubicBezTo>
                    <a:pt x="45" y="1"/>
                    <a:pt x="45" y="1"/>
                    <a:pt x="45" y="1"/>
                  </a:cubicBezTo>
                  <a:cubicBezTo>
                    <a:pt x="46" y="0"/>
                    <a:pt x="46" y="0"/>
                    <a:pt x="46" y="0"/>
                  </a:cubicBezTo>
                  <a:cubicBezTo>
                    <a:pt x="53" y="4"/>
                    <a:pt x="53" y="4"/>
                    <a:pt x="53" y="4"/>
                  </a:cubicBezTo>
                  <a:cubicBezTo>
                    <a:pt x="51" y="6"/>
                    <a:pt x="51" y="6"/>
                    <a:pt x="51" y="6"/>
                  </a:cubicBezTo>
                  <a:cubicBezTo>
                    <a:pt x="51" y="6"/>
                    <a:pt x="51" y="6"/>
                    <a:pt x="51" y="6"/>
                  </a:cubicBezTo>
                  <a:cubicBezTo>
                    <a:pt x="51" y="6"/>
                    <a:pt x="51" y="6"/>
                    <a:pt x="51" y="6"/>
                  </a:cubicBezTo>
                  <a:cubicBezTo>
                    <a:pt x="51" y="6"/>
                    <a:pt x="51" y="6"/>
                    <a:pt x="51" y="7"/>
                  </a:cubicBezTo>
                  <a:cubicBezTo>
                    <a:pt x="51" y="7"/>
                    <a:pt x="51" y="7"/>
                    <a:pt x="51" y="7"/>
                  </a:cubicBezTo>
                  <a:cubicBezTo>
                    <a:pt x="50" y="7"/>
                    <a:pt x="50" y="8"/>
                    <a:pt x="49" y="9"/>
                  </a:cubicBezTo>
                  <a:cubicBezTo>
                    <a:pt x="49" y="9"/>
                    <a:pt x="49" y="9"/>
                    <a:pt x="49" y="9"/>
                  </a:cubicBezTo>
                  <a:cubicBezTo>
                    <a:pt x="48" y="11"/>
                    <a:pt x="46" y="14"/>
                    <a:pt x="44" y="17"/>
                  </a:cubicBezTo>
                  <a:cubicBezTo>
                    <a:pt x="44" y="17"/>
                    <a:pt x="44" y="17"/>
                    <a:pt x="44" y="17"/>
                  </a:cubicBezTo>
                  <a:cubicBezTo>
                    <a:pt x="39" y="22"/>
                    <a:pt x="34" y="29"/>
                    <a:pt x="28" y="33"/>
                  </a:cubicBezTo>
                  <a:cubicBezTo>
                    <a:pt x="28" y="33"/>
                    <a:pt x="28" y="33"/>
                    <a:pt x="28" y="33"/>
                  </a:cubicBezTo>
                  <a:cubicBezTo>
                    <a:pt x="24" y="36"/>
                    <a:pt x="19" y="37"/>
                    <a:pt x="15" y="37"/>
                  </a:cubicBezTo>
                  <a:cubicBezTo>
                    <a:pt x="15" y="37"/>
                    <a:pt x="15" y="37"/>
                    <a:pt x="15" y="37"/>
                  </a:cubicBezTo>
                  <a:cubicBezTo>
                    <a:pt x="8" y="37"/>
                    <a:pt x="2" y="34"/>
                    <a:pt x="1" y="34"/>
                  </a:cubicBezTo>
                  <a:close/>
                  <a:moveTo>
                    <a:pt x="1" y="34"/>
                  </a:moveTo>
                  <a:cubicBezTo>
                    <a:pt x="2" y="32"/>
                    <a:pt x="2" y="32"/>
                    <a:pt x="2" y="32"/>
                  </a:cubicBezTo>
                  <a:cubicBezTo>
                    <a:pt x="1" y="34"/>
                    <a:pt x="1" y="34"/>
                    <a:pt x="1" y="34"/>
                  </a:cubicBezTo>
                  <a:close/>
                  <a:moveTo>
                    <a:pt x="15" y="33"/>
                  </a:moveTo>
                  <a:cubicBezTo>
                    <a:pt x="17" y="33"/>
                    <a:pt x="20" y="33"/>
                    <a:pt x="22" y="32"/>
                  </a:cubicBezTo>
                  <a:cubicBezTo>
                    <a:pt x="22" y="32"/>
                    <a:pt x="22" y="32"/>
                    <a:pt x="22" y="32"/>
                  </a:cubicBezTo>
                  <a:cubicBezTo>
                    <a:pt x="20" y="33"/>
                    <a:pt x="17" y="33"/>
                    <a:pt x="15" y="33"/>
                  </a:cubicBezTo>
                  <a:cubicBezTo>
                    <a:pt x="15" y="33"/>
                    <a:pt x="15" y="33"/>
                    <a:pt x="15" y="33"/>
                  </a:cubicBezTo>
                  <a:cubicBezTo>
                    <a:pt x="15" y="33"/>
                    <a:pt x="15" y="33"/>
                    <a:pt x="15" y="33"/>
                  </a:cubicBezTo>
                  <a:cubicBezTo>
                    <a:pt x="15" y="33"/>
                    <a:pt x="15" y="33"/>
                    <a:pt x="15" y="33"/>
                  </a:cubicBezTo>
                  <a:cubicBezTo>
                    <a:pt x="15" y="33"/>
                    <a:pt x="15" y="33"/>
                    <a:pt x="14" y="33"/>
                  </a:cubicBezTo>
                  <a:cubicBezTo>
                    <a:pt x="14" y="33"/>
                    <a:pt x="14" y="33"/>
                    <a:pt x="14" y="33"/>
                  </a:cubicBezTo>
                  <a:cubicBezTo>
                    <a:pt x="15" y="33"/>
                    <a:pt x="15" y="33"/>
                    <a:pt x="15" y="33"/>
                  </a:cubicBezTo>
                  <a:close/>
                  <a:moveTo>
                    <a:pt x="11" y="32"/>
                  </a:moveTo>
                  <a:cubicBezTo>
                    <a:pt x="9" y="32"/>
                    <a:pt x="8" y="32"/>
                    <a:pt x="7" y="31"/>
                  </a:cubicBezTo>
                  <a:cubicBezTo>
                    <a:pt x="7" y="31"/>
                    <a:pt x="7" y="31"/>
                    <a:pt x="7" y="31"/>
                  </a:cubicBezTo>
                  <a:cubicBezTo>
                    <a:pt x="6" y="31"/>
                    <a:pt x="5" y="31"/>
                    <a:pt x="5" y="31"/>
                  </a:cubicBezTo>
                  <a:cubicBezTo>
                    <a:pt x="5" y="31"/>
                    <a:pt x="5" y="31"/>
                    <a:pt x="5" y="31"/>
                  </a:cubicBezTo>
                  <a:cubicBezTo>
                    <a:pt x="5" y="31"/>
                    <a:pt x="5" y="31"/>
                    <a:pt x="5" y="31"/>
                  </a:cubicBezTo>
                  <a:cubicBezTo>
                    <a:pt x="6" y="31"/>
                    <a:pt x="8" y="32"/>
                    <a:pt x="11" y="32"/>
                  </a:cubicBezTo>
                  <a:close/>
                  <a:moveTo>
                    <a:pt x="22" y="32"/>
                  </a:moveTo>
                  <a:cubicBezTo>
                    <a:pt x="22" y="32"/>
                    <a:pt x="22" y="32"/>
                    <a:pt x="22" y="32"/>
                  </a:cubicBezTo>
                  <a:cubicBezTo>
                    <a:pt x="22" y="32"/>
                    <a:pt x="22" y="32"/>
                    <a:pt x="22" y="32"/>
                  </a:cubicBezTo>
                  <a:cubicBezTo>
                    <a:pt x="22" y="32"/>
                    <a:pt x="22" y="32"/>
                    <a:pt x="22" y="32"/>
                  </a:cubicBezTo>
                  <a:close/>
                  <a:moveTo>
                    <a:pt x="3" y="30"/>
                  </a:move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ubicBezTo>
                    <a:pt x="3" y="30"/>
                    <a:pt x="3" y="30"/>
                    <a:pt x="3" y="30"/>
                  </a:cubicBezTo>
                  <a:close/>
                  <a:moveTo>
                    <a:pt x="2" y="29"/>
                  </a:moveTo>
                  <a:cubicBezTo>
                    <a:pt x="2" y="29"/>
                    <a:pt x="2" y="29"/>
                    <a:pt x="2" y="29"/>
                  </a:cubicBezTo>
                  <a:cubicBezTo>
                    <a:pt x="2" y="29"/>
                    <a:pt x="2" y="29"/>
                    <a:pt x="2" y="29"/>
                  </a:cubicBezTo>
                  <a:cubicBezTo>
                    <a:pt x="2" y="29"/>
                    <a:pt x="2" y="29"/>
                    <a:pt x="2" y="29"/>
                  </a:cubicBezTo>
                  <a:close/>
                  <a:moveTo>
                    <a:pt x="41" y="14"/>
                  </a:moveTo>
                  <a:cubicBezTo>
                    <a:pt x="40" y="15"/>
                    <a:pt x="39" y="16"/>
                    <a:pt x="39" y="17"/>
                  </a:cubicBezTo>
                  <a:cubicBezTo>
                    <a:pt x="39" y="17"/>
                    <a:pt x="39" y="17"/>
                    <a:pt x="39" y="17"/>
                  </a:cubicBezTo>
                  <a:cubicBezTo>
                    <a:pt x="41" y="13"/>
                    <a:pt x="44" y="10"/>
                    <a:pt x="46" y="7"/>
                  </a:cubicBezTo>
                  <a:cubicBezTo>
                    <a:pt x="46" y="7"/>
                    <a:pt x="46" y="7"/>
                    <a:pt x="46" y="7"/>
                  </a:cubicBezTo>
                  <a:cubicBezTo>
                    <a:pt x="44" y="9"/>
                    <a:pt x="43" y="11"/>
                    <a:pt x="4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2" name="Freeform 1848">
              <a:extLst>
                <a:ext uri="{FF2B5EF4-FFF2-40B4-BE49-F238E27FC236}">
                  <a16:creationId xmlns="" xmlns:a16="http://schemas.microsoft.com/office/drawing/2014/main" id="{EE7FA7B6-8F07-4C9C-B214-5DB64D1EAC24}"/>
                </a:ext>
              </a:extLst>
            </p:cNvPr>
            <p:cNvSpPr/>
            <p:nvPr/>
          </p:nvSpPr>
          <p:spPr bwMode="auto">
            <a:xfrm>
              <a:off x="7483477" y="5580063"/>
              <a:ext cx="17463" cy="15875"/>
            </a:xfrm>
            <a:custGeom>
              <a:avLst/>
              <a:gdLst>
                <a:gd name="T0" fmla="*/ 0 w 11"/>
                <a:gd name="T1" fmla="*/ 3 h 10"/>
                <a:gd name="T2" fmla="*/ 3 w 11"/>
                <a:gd name="T3" fmla="*/ 0 h 10"/>
                <a:gd name="T4" fmla="*/ 11 w 11"/>
                <a:gd name="T5" fmla="*/ 6 h 10"/>
                <a:gd name="T6" fmla="*/ 8 w 11"/>
                <a:gd name="T7" fmla="*/ 10 h 10"/>
                <a:gd name="T8" fmla="*/ 0 w 11"/>
                <a:gd name="T9" fmla="*/ 3 h 10"/>
                <a:gd name="T10" fmla="*/ 0 w 11"/>
                <a:gd name="T11" fmla="*/ 3 h 10"/>
              </a:gdLst>
              <a:ahLst/>
              <a:cxnLst>
                <a:cxn ang="0">
                  <a:pos x="T0" y="T1"/>
                </a:cxn>
                <a:cxn ang="0">
                  <a:pos x="T2" y="T3"/>
                </a:cxn>
                <a:cxn ang="0">
                  <a:pos x="T4" y="T5"/>
                </a:cxn>
                <a:cxn ang="0">
                  <a:pos x="T6" y="T7"/>
                </a:cxn>
                <a:cxn ang="0">
                  <a:pos x="T8" y="T9"/>
                </a:cxn>
                <a:cxn ang="0">
                  <a:pos x="T10" y="T11"/>
                </a:cxn>
              </a:cxnLst>
              <a:rect l="0" t="0" r="r" b="b"/>
              <a:pathLst>
                <a:path w="11" h="10">
                  <a:moveTo>
                    <a:pt x="0" y="3"/>
                  </a:moveTo>
                  <a:lnTo>
                    <a:pt x="3" y="0"/>
                  </a:lnTo>
                  <a:lnTo>
                    <a:pt x="11" y="6"/>
                  </a:lnTo>
                  <a:lnTo>
                    <a:pt x="8" y="1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3" name="Freeform 1849">
              <a:extLst>
                <a:ext uri="{FF2B5EF4-FFF2-40B4-BE49-F238E27FC236}">
                  <a16:creationId xmlns="" xmlns:a16="http://schemas.microsoft.com/office/drawing/2014/main" id="{5063B212-20C6-4921-9742-1A46FD66E7BE}"/>
                </a:ext>
              </a:extLst>
            </p:cNvPr>
            <p:cNvSpPr>
              <a:spLocks noEditPoints="1"/>
            </p:cNvSpPr>
            <p:nvPr/>
          </p:nvSpPr>
          <p:spPr bwMode="auto">
            <a:xfrm>
              <a:off x="7478714" y="5575301"/>
              <a:ext cx="26988" cy="25400"/>
            </a:xfrm>
            <a:custGeom>
              <a:avLst/>
              <a:gdLst>
                <a:gd name="T0" fmla="*/ 2 w 17"/>
                <a:gd name="T1" fmla="*/ 7 h 16"/>
                <a:gd name="T2" fmla="*/ 3 w 17"/>
                <a:gd name="T3" fmla="*/ 6 h 16"/>
                <a:gd name="T4" fmla="*/ 5 w 17"/>
                <a:gd name="T5" fmla="*/ 7 h 16"/>
                <a:gd name="T6" fmla="*/ 3 w 17"/>
                <a:gd name="T7" fmla="*/ 6 h 16"/>
                <a:gd name="T8" fmla="*/ 2 w 17"/>
                <a:gd name="T9" fmla="*/ 7 h 16"/>
                <a:gd name="T10" fmla="*/ 0 w 17"/>
                <a:gd name="T11" fmla="*/ 6 h 16"/>
                <a:gd name="T12" fmla="*/ 6 w 17"/>
                <a:gd name="T13" fmla="*/ 0 h 16"/>
                <a:gd name="T14" fmla="*/ 17 w 17"/>
                <a:gd name="T15" fmla="*/ 9 h 16"/>
                <a:gd name="T16" fmla="*/ 11 w 17"/>
                <a:gd name="T17" fmla="*/ 16 h 16"/>
                <a:gd name="T18" fmla="*/ 2 w 17"/>
                <a:gd name="T19" fmla="*/ 7 h 16"/>
                <a:gd name="T20" fmla="*/ 2 w 17"/>
                <a:gd name="T21" fmla="*/ 7 h 16"/>
                <a:gd name="T22" fmla="*/ 11 w 17"/>
                <a:gd name="T23" fmla="*/ 11 h 16"/>
                <a:gd name="T24" fmla="*/ 11 w 17"/>
                <a:gd name="T25" fmla="*/ 11 h 16"/>
                <a:gd name="T26" fmla="*/ 8 w 17"/>
                <a:gd name="T27" fmla="*/ 6 h 16"/>
                <a:gd name="T28" fmla="*/ 11 w 17"/>
                <a:gd name="T29" fmla="*/ 11 h 16"/>
                <a:gd name="T30" fmla="*/ 11 w 17"/>
                <a:gd name="T31"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16">
                  <a:moveTo>
                    <a:pt x="2" y="7"/>
                  </a:moveTo>
                  <a:lnTo>
                    <a:pt x="3" y="6"/>
                  </a:lnTo>
                  <a:lnTo>
                    <a:pt x="5" y="7"/>
                  </a:lnTo>
                  <a:lnTo>
                    <a:pt x="3" y="6"/>
                  </a:lnTo>
                  <a:lnTo>
                    <a:pt x="2" y="7"/>
                  </a:lnTo>
                  <a:lnTo>
                    <a:pt x="0" y="6"/>
                  </a:lnTo>
                  <a:lnTo>
                    <a:pt x="6" y="0"/>
                  </a:lnTo>
                  <a:lnTo>
                    <a:pt x="17" y="9"/>
                  </a:lnTo>
                  <a:lnTo>
                    <a:pt x="11" y="16"/>
                  </a:lnTo>
                  <a:lnTo>
                    <a:pt x="2" y="7"/>
                  </a:lnTo>
                  <a:lnTo>
                    <a:pt x="2" y="7"/>
                  </a:lnTo>
                  <a:close/>
                  <a:moveTo>
                    <a:pt x="11" y="11"/>
                  </a:moveTo>
                  <a:lnTo>
                    <a:pt x="11" y="11"/>
                  </a:lnTo>
                  <a:lnTo>
                    <a:pt x="8" y="6"/>
                  </a:lnTo>
                  <a:lnTo>
                    <a:pt x="11" y="11"/>
                  </a:lnTo>
                  <a:lnTo>
                    <a:pt x="11"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4" name="Freeform 1850">
              <a:extLst>
                <a:ext uri="{FF2B5EF4-FFF2-40B4-BE49-F238E27FC236}">
                  <a16:creationId xmlns="" xmlns:a16="http://schemas.microsoft.com/office/drawing/2014/main" id="{485B49CF-CCCB-498C-9D35-2C923B6404A0}"/>
                </a:ext>
              </a:extLst>
            </p:cNvPr>
            <p:cNvSpPr/>
            <p:nvPr/>
          </p:nvSpPr>
          <p:spPr bwMode="auto">
            <a:xfrm>
              <a:off x="7410452" y="5438776"/>
              <a:ext cx="36513" cy="58738"/>
            </a:xfrm>
            <a:custGeom>
              <a:avLst/>
              <a:gdLst>
                <a:gd name="T0" fmla="*/ 10 w 21"/>
                <a:gd name="T1" fmla="*/ 29 h 34"/>
                <a:gd name="T2" fmla="*/ 0 w 21"/>
                <a:gd name="T3" fmla="*/ 15 h 34"/>
                <a:gd name="T4" fmla="*/ 0 w 21"/>
                <a:gd name="T5" fmla="*/ 15 h 34"/>
                <a:gd name="T6" fmla="*/ 1 w 21"/>
                <a:gd name="T7" fmla="*/ 9 h 34"/>
                <a:gd name="T8" fmla="*/ 1 w 21"/>
                <a:gd name="T9" fmla="*/ 9 h 34"/>
                <a:gd name="T10" fmla="*/ 5 w 21"/>
                <a:gd name="T11" fmla="*/ 2 h 34"/>
                <a:gd name="T12" fmla="*/ 5 w 21"/>
                <a:gd name="T13" fmla="*/ 2 h 34"/>
                <a:gd name="T14" fmla="*/ 7 w 21"/>
                <a:gd name="T15" fmla="*/ 0 h 34"/>
                <a:gd name="T16" fmla="*/ 7 w 21"/>
                <a:gd name="T17" fmla="*/ 0 h 34"/>
                <a:gd name="T18" fmla="*/ 9 w 21"/>
                <a:gd name="T19" fmla="*/ 0 h 34"/>
                <a:gd name="T20" fmla="*/ 9 w 21"/>
                <a:gd name="T21" fmla="*/ 0 h 34"/>
                <a:gd name="T22" fmla="*/ 10 w 21"/>
                <a:gd name="T23" fmla="*/ 0 h 34"/>
                <a:gd name="T24" fmla="*/ 10 w 21"/>
                <a:gd name="T25" fmla="*/ 0 h 34"/>
                <a:gd name="T26" fmla="*/ 11 w 21"/>
                <a:gd name="T27" fmla="*/ 0 h 34"/>
                <a:gd name="T28" fmla="*/ 11 w 21"/>
                <a:gd name="T29" fmla="*/ 0 h 34"/>
                <a:gd name="T30" fmla="*/ 17 w 21"/>
                <a:gd name="T31" fmla="*/ 0 h 34"/>
                <a:gd name="T32" fmla="*/ 17 w 21"/>
                <a:gd name="T33" fmla="*/ 4 h 34"/>
                <a:gd name="T34" fmla="*/ 11 w 21"/>
                <a:gd name="T35" fmla="*/ 4 h 34"/>
                <a:gd name="T36" fmla="*/ 10 w 21"/>
                <a:gd name="T37" fmla="*/ 4 h 34"/>
                <a:gd name="T38" fmla="*/ 10 w 21"/>
                <a:gd name="T39" fmla="*/ 4 h 34"/>
                <a:gd name="T40" fmla="*/ 8 w 21"/>
                <a:gd name="T41" fmla="*/ 4 h 34"/>
                <a:gd name="T42" fmla="*/ 8 w 21"/>
                <a:gd name="T43" fmla="*/ 4 h 34"/>
                <a:gd name="T44" fmla="*/ 8 w 21"/>
                <a:gd name="T45" fmla="*/ 4 h 34"/>
                <a:gd name="T46" fmla="*/ 8 w 21"/>
                <a:gd name="T47" fmla="*/ 4 h 34"/>
                <a:gd name="T48" fmla="*/ 4 w 21"/>
                <a:gd name="T49" fmla="*/ 11 h 34"/>
                <a:gd name="T50" fmla="*/ 4 w 21"/>
                <a:gd name="T51" fmla="*/ 11 h 34"/>
                <a:gd name="T52" fmla="*/ 4 w 21"/>
                <a:gd name="T53" fmla="*/ 15 h 34"/>
                <a:gd name="T54" fmla="*/ 4 w 21"/>
                <a:gd name="T55" fmla="*/ 15 h 34"/>
                <a:gd name="T56" fmla="*/ 12 w 21"/>
                <a:gd name="T57" fmla="*/ 26 h 34"/>
                <a:gd name="T58" fmla="*/ 12 w 21"/>
                <a:gd name="T59" fmla="*/ 26 h 34"/>
                <a:gd name="T60" fmla="*/ 21 w 21"/>
                <a:gd name="T61" fmla="*/ 30 h 34"/>
                <a:gd name="T62" fmla="*/ 21 w 21"/>
                <a:gd name="T63" fmla="*/ 30 h 34"/>
                <a:gd name="T64" fmla="*/ 19 w 21"/>
                <a:gd name="T65" fmla="*/ 34 h 34"/>
                <a:gd name="T66" fmla="*/ 10 w 21"/>
                <a:gd name="T67"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34">
                  <a:moveTo>
                    <a:pt x="10" y="29"/>
                  </a:moveTo>
                  <a:cubicBezTo>
                    <a:pt x="5" y="26"/>
                    <a:pt x="0" y="21"/>
                    <a:pt x="0" y="15"/>
                  </a:cubicBezTo>
                  <a:cubicBezTo>
                    <a:pt x="0" y="15"/>
                    <a:pt x="0" y="15"/>
                    <a:pt x="0" y="15"/>
                  </a:cubicBezTo>
                  <a:cubicBezTo>
                    <a:pt x="0" y="13"/>
                    <a:pt x="0" y="11"/>
                    <a:pt x="1" y="9"/>
                  </a:cubicBezTo>
                  <a:cubicBezTo>
                    <a:pt x="1" y="9"/>
                    <a:pt x="1" y="9"/>
                    <a:pt x="1" y="9"/>
                  </a:cubicBezTo>
                  <a:cubicBezTo>
                    <a:pt x="3" y="6"/>
                    <a:pt x="4" y="4"/>
                    <a:pt x="5" y="2"/>
                  </a:cubicBezTo>
                  <a:cubicBezTo>
                    <a:pt x="5" y="2"/>
                    <a:pt x="5" y="2"/>
                    <a:pt x="5" y="2"/>
                  </a:cubicBezTo>
                  <a:cubicBezTo>
                    <a:pt x="5" y="1"/>
                    <a:pt x="5" y="0"/>
                    <a:pt x="7" y="0"/>
                  </a:cubicBezTo>
                  <a:cubicBezTo>
                    <a:pt x="7" y="0"/>
                    <a:pt x="7" y="0"/>
                    <a:pt x="7" y="0"/>
                  </a:cubicBezTo>
                  <a:cubicBezTo>
                    <a:pt x="9" y="0"/>
                    <a:pt x="9" y="0"/>
                    <a:pt x="9" y="0"/>
                  </a:cubicBezTo>
                  <a:cubicBezTo>
                    <a:pt x="9" y="0"/>
                    <a:pt x="9" y="0"/>
                    <a:pt x="9" y="0"/>
                  </a:cubicBezTo>
                  <a:cubicBezTo>
                    <a:pt x="9" y="0"/>
                    <a:pt x="10" y="0"/>
                    <a:pt x="10" y="0"/>
                  </a:cubicBezTo>
                  <a:cubicBezTo>
                    <a:pt x="10" y="0"/>
                    <a:pt x="10" y="0"/>
                    <a:pt x="10" y="0"/>
                  </a:cubicBezTo>
                  <a:cubicBezTo>
                    <a:pt x="11" y="0"/>
                    <a:pt x="11" y="0"/>
                    <a:pt x="11" y="0"/>
                  </a:cubicBezTo>
                  <a:cubicBezTo>
                    <a:pt x="11" y="0"/>
                    <a:pt x="11" y="0"/>
                    <a:pt x="11" y="0"/>
                  </a:cubicBezTo>
                  <a:cubicBezTo>
                    <a:pt x="17" y="0"/>
                    <a:pt x="17" y="0"/>
                    <a:pt x="17" y="0"/>
                  </a:cubicBezTo>
                  <a:cubicBezTo>
                    <a:pt x="17" y="4"/>
                    <a:pt x="17" y="4"/>
                    <a:pt x="17" y="4"/>
                  </a:cubicBezTo>
                  <a:cubicBezTo>
                    <a:pt x="11" y="4"/>
                    <a:pt x="11" y="4"/>
                    <a:pt x="11" y="4"/>
                  </a:cubicBezTo>
                  <a:cubicBezTo>
                    <a:pt x="11" y="4"/>
                    <a:pt x="11" y="4"/>
                    <a:pt x="10" y="4"/>
                  </a:cubicBezTo>
                  <a:cubicBezTo>
                    <a:pt x="10" y="4"/>
                    <a:pt x="10" y="4"/>
                    <a:pt x="10" y="4"/>
                  </a:cubicBezTo>
                  <a:cubicBezTo>
                    <a:pt x="10" y="4"/>
                    <a:pt x="9" y="4"/>
                    <a:pt x="8" y="4"/>
                  </a:cubicBezTo>
                  <a:cubicBezTo>
                    <a:pt x="8" y="4"/>
                    <a:pt x="8" y="4"/>
                    <a:pt x="8" y="4"/>
                  </a:cubicBezTo>
                  <a:cubicBezTo>
                    <a:pt x="8" y="4"/>
                    <a:pt x="8" y="4"/>
                    <a:pt x="8" y="4"/>
                  </a:cubicBezTo>
                  <a:cubicBezTo>
                    <a:pt x="8" y="4"/>
                    <a:pt x="8" y="4"/>
                    <a:pt x="8" y="4"/>
                  </a:cubicBezTo>
                  <a:cubicBezTo>
                    <a:pt x="7" y="5"/>
                    <a:pt x="6" y="8"/>
                    <a:pt x="4" y="11"/>
                  </a:cubicBezTo>
                  <a:cubicBezTo>
                    <a:pt x="4" y="11"/>
                    <a:pt x="4" y="11"/>
                    <a:pt x="4" y="11"/>
                  </a:cubicBezTo>
                  <a:cubicBezTo>
                    <a:pt x="4" y="12"/>
                    <a:pt x="4" y="13"/>
                    <a:pt x="4" y="15"/>
                  </a:cubicBezTo>
                  <a:cubicBezTo>
                    <a:pt x="4" y="15"/>
                    <a:pt x="4" y="15"/>
                    <a:pt x="4" y="15"/>
                  </a:cubicBezTo>
                  <a:cubicBezTo>
                    <a:pt x="3" y="18"/>
                    <a:pt x="7" y="23"/>
                    <a:pt x="12" y="26"/>
                  </a:cubicBezTo>
                  <a:cubicBezTo>
                    <a:pt x="12" y="26"/>
                    <a:pt x="12" y="26"/>
                    <a:pt x="12" y="26"/>
                  </a:cubicBezTo>
                  <a:cubicBezTo>
                    <a:pt x="16" y="29"/>
                    <a:pt x="21" y="30"/>
                    <a:pt x="21" y="30"/>
                  </a:cubicBezTo>
                  <a:cubicBezTo>
                    <a:pt x="21" y="30"/>
                    <a:pt x="21" y="30"/>
                    <a:pt x="21" y="30"/>
                  </a:cubicBezTo>
                  <a:cubicBezTo>
                    <a:pt x="19" y="34"/>
                    <a:pt x="19" y="34"/>
                    <a:pt x="19" y="34"/>
                  </a:cubicBezTo>
                  <a:cubicBezTo>
                    <a:pt x="19" y="34"/>
                    <a:pt x="14" y="32"/>
                    <a:pt x="1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5" name="Freeform 1851">
              <a:extLst>
                <a:ext uri="{FF2B5EF4-FFF2-40B4-BE49-F238E27FC236}">
                  <a16:creationId xmlns="" xmlns:a16="http://schemas.microsoft.com/office/drawing/2014/main" id="{34F015A3-E68B-42C5-9D91-B98F037E99FD}"/>
                </a:ext>
              </a:extLst>
            </p:cNvPr>
            <p:cNvSpPr>
              <a:spLocks noEditPoints="1"/>
            </p:cNvSpPr>
            <p:nvPr/>
          </p:nvSpPr>
          <p:spPr bwMode="auto">
            <a:xfrm>
              <a:off x="7405689" y="5435601"/>
              <a:ext cx="44450" cy="68263"/>
            </a:xfrm>
            <a:custGeom>
              <a:avLst/>
              <a:gdLst>
                <a:gd name="T0" fmla="*/ 11 w 26"/>
                <a:gd name="T1" fmla="*/ 33 h 39"/>
                <a:gd name="T2" fmla="*/ 13 w 26"/>
                <a:gd name="T3" fmla="*/ 31 h 39"/>
                <a:gd name="T4" fmla="*/ 1 w 26"/>
                <a:gd name="T5" fmla="*/ 17 h 39"/>
                <a:gd name="T6" fmla="*/ 2 w 26"/>
                <a:gd name="T7" fmla="*/ 10 h 39"/>
                <a:gd name="T8" fmla="*/ 6 w 26"/>
                <a:gd name="T9" fmla="*/ 3 h 39"/>
                <a:gd name="T10" fmla="*/ 6 w 26"/>
                <a:gd name="T11" fmla="*/ 3 h 39"/>
                <a:gd name="T12" fmla="*/ 7 w 26"/>
                <a:gd name="T13" fmla="*/ 2 h 39"/>
                <a:gd name="T14" fmla="*/ 10 w 26"/>
                <a:gd name="T15" fmla="*/ 0 h 39"/>
                <a:gd name="T16" fmla="*/ 10 w 26"/>
                <a:gd name="T17" fmla="*/ 0 h 39"/>
                <a:gd name="T18" fmla="*/ 13 w 26"/>
                <a:gd name="T19" fmla="*/ 0 h 39"/>
                <a:gd name="T20" fmla="*/ 13 w 26"/>
                <a:gd name="T21" fmla="*/ 0 h 39"/>
                <a:gd name="T22" fmla="*/ 14 w 26"/>
                <a:gd name="T23" fmla="*/ 0 h 39"/>
                <a:gd name="T24" fmla="*/ 14 w 26"/>
                <a:gd name="T25" fmla="*/ 0 h 39"/>
                <a:gd name="T26" fmla="*/ 22 w 26"/>
                <a:gd name="T27" fmla="*/ 0 h 39"/>
                <a:gd name="T28" fmla="*/ 14 w 26"/>
                <a:gd name="T29" fmla="*/ 8 h 39"/>
                <a:gd name="T30" fmla="*/ 13 w 26"/>
                <a:gd name="T31" fmla="*/ 8 h 39"/>
                <a:gd name="T32" fmla="*/ 13 w 26"/>
                <a:gd name="T33" fmla="*/ 8 h 39"/>
                <a:gd name="T34" fmla="*/ 12 w 26"/>
                <a:gd name="T35" fmla="*/ 8 h 39"/>
                <a:gd name="T36" fmla="*/ 9 w 26"/>
                <a:gd name="T37" fmla="*/ 14 h 39"/>
                <a:gd name="T38" fmla="*/ 8 w 26"/>
                <a:gd name="T39" fmla="*/ 17 h 39"/>
                <a:gd name="T40" fmla="*/ 16 w 26"/>
                <a:gd name="T41" fmla="*/ 26 h 39"/>
                <a:gd name="T42" fmla="*/ 25 w 26"/>
                <a:gd name="T43" fmla="*/ 31 h 39"/>
                <a:gd name="T44" fmla="*/ 25 w 26"/>
                <a:gd name="T45" fmla="*/ 31 h 39"/>
                <a:gd name="T46" fmla="*/ 26 w 26"/>
                <a:gd name="T47" fmla="*/ 32 h 39"/>
                <a:gd name="T48" fmla="*/ 21 w 26"/>
                <a:gd name="T49" fmla="*/ 38 h 39"/>
                <a:gd name="T50" fmla="*/ 12 w 26"/>
                <a:gd name="T51" fmla="*/ 28 h 39"/>
                <a:gd name="T52" fmla="*/ 14 w 26"/>
                <a:gd name="T53" fmla="*/ 29 h 39"/>
                <a:gd name="T54" fmla="*/ 12 w 26"/>
                <a:gd name="T55" fmla="*/ 28 h 39"/>
                <a:gd name="T56" fmla="*/ 12 w 26"/>
                <a:gd name="T57" fmla="*/ 28 h 39"/>
                <a:gd name="T58" fmla="*/ 5 w 26"/>
                <a:gd name="T59" fmla="*/ 13 h 39"/>
                <a:gd name="T60" fmla="*/ 6 w 26"/>
                <a:gd name="T61" fmla="*/ 12 h 39"/>
                <a:gd name="T62" fmla="*/ 9 w 26"/>
                <a:gd name="T63" fmla="*/ 5 h 39"/>
                <a:gd name="T64" fmla="*/ 9 w 26"/>
                <a:gd name="T65" fmla="*/ 5 h 39"/>
                <a:gd name="T66" fmla="*/ 6 w 26"/>
                <a:gd name="T67" fmla="*/ 12 h 39"/>
                <a:gd name="T68" fmla="*/ 18 w 26"/>
                <a:gd name="T69" fmla="*/ 4 h 39"/>
                <a:gd name="T70" fmla="*/ 14 w 26"/>
                <a:gd name="T71" fmla="*/ 4 h 39"/>
                <a:gd name="T72" fmla="*/ 13 w 26"/>
                <a:gd name="T73" fmla="*/ 4 h 39"/>
                <a:gd name="T74" fmla="*/ 12 w 26"/>
                <a:gd name="T75" fmla="*/ 4 h 39"/>
                <a:gd name="T76" fmla="*/ 13 w 26"/>
                <a:gd name="T77" fmla="*/ 4 h 39"/>
                <a:gd name="T78" fmla="*/ 11 w 26"/>
                <a:gd name="T79" fmla="*/ 4 h 39"/>
                <a:gd name="T80" fmla="*/ 11 w 26"/>
                <a:gd name="T81" fmla="*/ 4 h 39"/>
                <a:gd name="T82" fmla="*/ 11 w 26"/>
                <a:gd name="T83" fmla="*/ 4 h 39"/>
                <a:gd name="T84" fmla="*/ 11 w 26"/>
                <a:gd name="T85" fmla="*/ 4 h 39"/>
                <a:gd name="T86" fmla="*/ 11 w 26"/>
                <a:gd name="T87" fmla="*/ 4 h 39"/>
                <a:gd name="T88" fmla="*/ 11 w 26"/>
                <a:gd name="T89" fmla="*/ 4 h 39"/>
                <a:gd name="T90" fmla="*/ 10 w 26"/>
                <a:gd name="T91" fmla="*/ 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39">
                  <a:moveTo>
                    <a:pt x="21" y="38"/>
                  </a:moveTo>
                  <a:cubicBezTo>
                    <a:pt x="21" y="38"/>
                    <a:pt x="16" y="36"/>
                    <a:pt x="11" y="33"/>
                  </a:cubicBezTo>
                  <a:cubicBezTo>
                    <a:pt x="11" y="33"/>
                    <a:pt x="11" y="33"/>
                    <a:pt x="11" y="33"/>
                  </a:cubicBezTo>
                  <a:cubicBezTo>
                    <a:pt x="13" y="31"/>
                    <a:pt x="13" y="31"/>
                    <a:pt x="13" y="31"/>
                  </a:cubicBezTo>
                  <a:cubicBezTo>
                    <a:pt x="11" y="33"/>
                    <a:pt x="11" y="33"/>
                    <a:pt x="11" y="33"/>
                  </a:cubicBezTo>
                  <a:cubicBezTo>
                    <a:pt x="7" y="29"/>
                    <a:pt x="1" y="24"/>
                    <a:pt x="1" y="17"/>
                  </a:cubicBezTo>
                  <a:cubicBezTo>
                    <a:pt x="1" y="17"/>
                    <a:pt x="1" y="17"/>
                    <a:pt x="1" y="17"/>
                  </a:cubicBezTo>
                  <a:cubicBezTo>
                    <a:pt x="0" y="14"/>
                    <a:pt x="1" y="12"/>
                    <a:pt x="2" y="10"/>
                  </a:cubicBezTo>
                  <a:cubicBezTo>
                    <a:pt x="2" y="10"/>
                    <a:pt x="2" y="10"/>
                    <a:pt x="2" y="10"/>
                  </a:cubicBezTo>
                  <a:cubicBezTo>
                    <a:pt x="4" y="7"/>
                    <a:pt x="5" y="5"/>
                    <a:pt x="6" y="3"/>
                  </a:cubicBezTo>
                  <a:cubicBezTo>
                    <a:pt x="6" y="3"/>
                    <a:pt x="6" y="3"/>
                    <a:pt x="6" y="3"/>
                  </a:cubicBezTo>
                  <a:cubicBezTo>
                    <a:pt x="6" y="3"/>
                    <a:pt x="6" y="3"/>
                    <a:pt x="6" y="3"/>
                  </a:cubicBezTo>
                  <a:cubicBezTo>
                    <a:pt x="6" y="3"/>
                    <a:pt x="6" y="3"/>
                    <a:pt x="6" y="3"/>
                  </a:cubicBezTo>
                  <a:cubicBezTo>
                    <a:pt x="6" y="3"/>
                    <a:pt x="6" y="3"/>
                    <a:pt x="7" y="2"/>
                  </a:cubicBezTo>
                  <a:cubicBezTo>
                    <a:pt x="7" y="2"/>
                    <a:pt x="7" y="2"/>
                    <a:pt x="7" y="2"/>
                  </a:cubicBezTo>
                  <a:cubicBezTo>
                    <a:pt x="7" y="1"/>
                    <a:pt x="8" y="0"/>
                    <a:pt x="10" y="0"/>
                  </a:cubicBezTo>
                  <a:cubicBezTo>
                    <a:pt x="10" y="0"/>
                    <a:pt x="10" y="0"/>
                    <a:pt x="10" y="0"/>
                  </a:cubicBezTo>
                  <a:cubicBezTo>
                    <a:pt x="10" y="0"/>
                    <a:pt x="10" y="0"/>
                    <a:pt x="10" y="0"/>
                  </a:cubicBezTo>
                  <a:cubicBezTo>
                    <a:pt x="11" y="0"/>
                    <a:pt x="11" y="0"/>
                    <a:pt x="11" y="0"/>
                  </a:cubicBezTo>
                  <a:cubicBezTo>
                    <a:pt x="12" y="0"/>
                    <a:pt x="13" y="0"/>
                    <a:pt x="13" y="0"/>
                  </a:cubicBezTo>
                  <a:cubicBezTo>
                    <a:pt x="13" y="0"/>
                    <a:pt x="13" y="0"/>
                    <a:pt x="13" y="0"/>
                  </a:cubicBezTo>
                  <a:cubicBezTo>
                    <a:pt x="13" y="0"/>
                    <a:pt x="13" y="0"/>
                    <a:pt x="13" y="0"/>
                  </a:cubicBezTo>
                  <a:cubicBezTo>
                    <a:pt x="13" y="0"/>
                    <a:pt x="13" y="0"/>
                    <a:pt x="13" y="0"/>
                  </a:cubicBezTo>
                  <a:cubicBezTo>
                    <a:pt x="13" y="0"/>
                    <a:pt x="14" y="0"/>
                    <a:pt x="14" y="0"/>
                  </a:cubicBezTo>
                  <a:cubicBezTo>
                    <a:pt x="14" y="0"/>
                    <a:pt x="14" y="0"/>
                    <a:pt x="14" y="0"/>
                  </a:cubicBezTo>
                  <a:cubicBezTo>
                    <a:pt x="14" y="0"/>
                    <a:pt x="14" y="0"/>
                    <a:pt x="14" y="0"/>
                  </a:cubicBezTo>
                  <a:cubicBezTo>
                    <a:pt x="14" y="0"/>
                    <a:pt x="14" y="0"/>
                    <a:pt x="14" y="0"/>
                  </a:cubicBezTo>
                  <a:cubicBezTo>
                    <a:pt x="22" y="0"/>
                    <a:pt x="22" y="0"/>
                    <a:pt x="22" y="0"/>
                  </a:cubicBezTo>
                  <a:cubicBezTo>
                    <a:pt x="22" y="8"/>
                    <a:pt x="22" y="8"/>
                    <a:pt x="22" y="8"/>
                  </a:cubicBezTo>
                  <a:cubicBezTo>
                    <a:pt x="14" y="8"/>
                    <a:pt x="14" y="8"/>
                    <a:pt x="14" y="8"/>
                  </a:cubicBezTo>
                  <a:cubicBezTo>
                    <a:pt x="14" y="8"/>
                    <a:pt x="14" y="8"/>
                    <a:pt x="13" y="8"/>
                  </a:cubicBezTo>
                  <a:cubicBezTo>
                    <a:pt x="13" y="8"/>
                    <a:pt x="13" y="8"/>
                    <a:pt x="13" y="8"/>
                  </a:cubicBezTo>
                  <a:cubicBezTo>
                    <a:pt x="13" y="8"/>
                    <a:pt x="13" y="8"/>
                    <a:pt x="13" y="8"/>
                  </a:cubicBezTo>
                  <a:cubicBezTo>
                    <a:pt x="13" y="8"/>
                    <a:pt x="13" y="8"/>
                    <a:pt x="13" y="8"/>
                  </a:cubicBezTo>
                  <a:cubicBezTo>
                    <a:pt x="13" y="8"/>
                    <a:pt x="13" y="8"/>
                    <a:pt x="12" y="8"/>
                  </a:cubicBezTo>
                  <a:cubicBezTo>
                    <a:pt x="12" y="8"/>
                    <a:pt x="12" y="8"/>
                    <a:pt x="12" y="8"/>
                  </a:cubicBezTo>
                  <a:cubicBezTo>
                    <a:pt x="12" y="10"/>
                    <a:pt x="11" y="12"/>
                    <a:pt x="9" y="14"/>
                  </a:cubicBezTo>
                  <a:cubicBezTo>
                    <a:pt x="9" y="14"/>
                    <a:pt x="9" y="14"/>
                    <a:pt x="9" y="14"/>
                  </a:cubicBezTo>
                  <a:cubicBezTo>
                    <a:pt x="9" y="15"/>
                    <a:pt x="9" y="16"/>
                    <a:pt x="8" y="17"/>
                  </a:cubicBezTo>
                  <a:cubicBezTo>
                    <a:pt x="8" y="17"/>
                    <a:pt x="8" y="17"/>
                    <a:pt x="8" y="17"/>
                  </a:cubicBezTo>
                  <a:cubicBezTo>
                    <a:pt x="8" y="17"/>
                    <a:pt x="8" y="17"/>
                    <a:pt x="8" y="17"/>
                  </a:cubicBezTo>
                  <a:cubicBezTo>
                    <a:pt x="8" y="19"/>
                    <a:pt x="12" y="23"/>
                    <a:pt x="16" y="26"/>
                  </a:cubicBezTo>
                  <a:cubicBezTo>
                    <a:pt x="16" y="26"/>
                    <a:pt x="16" y="26"/>
                    <a:pt x="16" y="26"/>
                  </a:cubicBezTo>
                  <a:cubicBezTo>
                    <a:pt x="20" y="29"/>
                    <a:pt x="24" y="31"/>
                    <a:pt x="25" y="31"/>
                  </a:cubicBezTo>
                  <a:cubicBezTo>
                    <a:pt x="25" y="31"/>
                    <a:pt x="25" y="31"/>
                    <a:pt x="25" y="31"/>
                  </a:cubicBezTo>
                  <a:cubicBezTo>
                    <a:pt x="25" y="31"/>
                    <a:pt x="25" y="31"/>
                    <a:pt x="25" y="31"/>
                  </a:cubicBezTo>
                  <a:cubicBezTo>
                    <a:pt x="25" y="31"/>
                    <a:pt x="25" y="31"/>
                    <a:pt x="25" y="31"/>
                  </a:cubicBezTo>
                  <a:cubicBezTo>
                    <a:pt x="26" y="32"/>
                    <a:pt x="26" y="32"/>
                    <a:pt x="26" y="32"/>
                  </a:cubicBezTo>
                  <a:cubicBezTo>
                    <a:pt x="23" y="39"/>
                    <a:pt x="23" y="39"/>
                    <a:pt x="23" y="39"/>
                  </a:cubicBezTo>
                  <a:cubicBezTo>
                    <a:pt x="21" y="38"/>
                    <a:pt x="21" y="38"/>
                    <a:pt x="21" y="38"/>
                  </a:cubicBezTo>
                  <a:close/>
                  <a:moveTo>
                    <a:pt x="14" y="29"/>
                  </a:moveTo>
                  <a:cubicBezTo>
                    <a:pt x="13" y="29"/>
                    <a:pt x="13" y="29"/>
                    <a:pt x="12" y="28"/>
                  </a:cubicBezTo>
                  <a:cubicBezTo>
                    <a:pt x="12" y="28"/>
                    <a:pt x="12" y="28"/>
                    <a:pt x="12" y="28"/>
                  </a:cubicBezTo>
                  <a:cubicBezTo>
                    <a:pt x="13" y="29"/>
                    <a:pt x="13" y="29"/>
                    <a:pt x="14" y="29"/>
                  </a:cubicBezTo>
                  <a:close/>
                  <a:moveTo>
                    <a:pt x="12" y="28"/>
                  </a:moveTo>
                  <a:cubicBezTo>
                    <a:pt x="12" y="28"/>
                    <a:pt x="12" y="28"/>
                    <a:pt x="12" y="28"/>
                  </a:cubicBezTo>
                  <a:cubicBezTo>
                    <a:pt x="12" y="28"/>
                    <a:pt x="12" y="28"/>
                    <a:pt x="12" y="28"/>
                  </a:cubicBezTo>
                  <a:cubicBezTo>
                    <a:pt x="12" y="28"/>
                    <a:pt x="12" y="28"/>
                    <a:pt x="12" y="28"/>
                  </a:cubicBezTo>
                  <a:close/>
                  <a:moveTo>
                    <a:pt x="6" y="12"/>
                  </a:moveTo>
                  <a:cubicBezTo>
                    <a:pt x="6" y="12"/>
                    <a:pt x="5" y="13"/>
                    <a:pt x="5" y="13"/>
                  </a:cubicBezTo>
                  <a:cubicBezTo>
                    <a:pt x="5" y="13"/>
                    <a:pt x="5" y="13"/>
                    <a:pt x="5" y="13"/>
                  </a:cubicBezTo>
                  <a:cubicBezTo>
                    <a:pt x="5" y="13"/>
                    <a:pt x="6" y="12"/>
                    <a:pt x="6" y="12"/>
                  </a:cubicBezTo>
                  <a:cubicBezTo>
                    <a:pt x="6" y="12"/>
                    <a:pt x="6" y="12"/>
                    <a:pt x="6" y="12"/>
                  </a:cubicBezTo>
                  <a:cubicBezTo>
                    <a:pt x="8" y="9"/>
                    <a:pt x="9" y="7"/>
                    <a:pt x="9" y="5"/>
                  </a:cubicBezTo>
                  <a:cubicBezTo>
                    <a:pt x="9" y="5"/>
                    <a:pt x="9" y="5"/>
                    <a:pt x="9" y="5"/>
                  </a:cubicBezTo>
                  <a:cubicBezTo>
                    <a:pt x="9" y="5"/>
                    <a:pt x="9" y="5"/>
                    <a:pt x="9" y="5"/>
                  </a:cubicBezTo>
                  <a:cubicBezTo>
                    <a:pt x="9" y="5"/>
                    <a:pt x="9" y="5"/>
                    <a:pt x="9" y="5"/>
                  </a:cubicBezTo>
                  <a:cubicBezTo>
                    <a:pt x="9" y="7"/>
                    <a:pt x="8" y="9"/>
                    <a:pt x="6" y="12"/>
                  </a:cubicBezTo>
                  <a:close/>
                  <a:moveTo>
                    <a:pt x="14" y="4"/>
                  </a:moveTo>
                  <a:cubicBezTo>
                    <a:pt x="18" y="4"/>
                    <a:pt x="18" y="4"/>
                    <a:pt x="18" y="4"/>
                  </a:cubicBezTo>
                  <a:cubicBezTo>
                    <a:pt x="14" y="4"/>
                    <a:pt x="14" y="4"/>
                    <a:pt x="14" y="4"/>
                  </a:cubicBezTo>
                  <a:cubicBezTo>
                    <a:pt x="14" y="4"/>
                    <a:pt x="14" y="4"/>
                    <a:pt x="14" y="4"/>
                  </a:cubicBezTo>
                  <a:close/>
                  <a:moveTo>
                    <a:pt x="13" y="4"/>
                  </a:moveTo>
                  <a:cubicBezTo>
                    <a:pt x="13" y="4"/>
                    <a:pt x="13" y="4"/>
                    <a:pt x="13" y="4"/>
                  </a:cubicBezTo>
                  <a:cubicBezTo>
                    <a:pt x="13" y="4"/>
                    <a:pt x="13" y="4"/>
                    <a:pt x="13" y="4"/>
                  </a:cubicBezTo>
                  <a:cubicBezTo>
                    <a:pt x="13" y="4"/>
                    <a:pt x="12" y="4"/>
                    <a:pt x="12" y="4"/>
                  </a:cubicBezTo>
                  <a:cubicBezTo>
                    <a:pt x="12" y="4"/>
                    <a:pt x="12" y="4"/>
                    <a:pt x="12" y="4"/>
                  </a:cubicBezTo>
                  <a:cubicBezTo>
                    <a:pt x="12" y="4"/>
                    <a:pt x="13" y="4"/>
                    <a:pt x="13" y="4"/>
                  </a:cubicBezTo>
                  <a:close/>
                  <a:moveTo>
                    <a:pt x="12" y="4"/>
                  </a:moveTo>
                  <a:cubicBezTo>
                    <a:pt x="12" y="4"/>
                    <a:pt x="12"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1" y="4"/>
                    <a:pt x="11" y="4"/>
                    <a:pt x="11" y="4"/>
                  </a:cubicBezTo>
                  <a:cubicBezTo>
                    <a:pt x="10" y="4"/>
                    <a:pt x="10" y="4"/>
                    <a:pt x="10" y="4"/>
                  </a:cubicBezTo>
                  <a:cubicBezTo>
                    <a:pt x="10" y="4"/>
                    <a:pt x="10" y="4"/>
                    <a:pt x="10" y="4"/>
                  </a:cubicBezTo>
                  <a:cubicBezTo>
                    <a:pt x="12" y="4"/>
                    <a:pt x="12" y="4"/>
                    <a:pt x="1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6" name="Freeform 1852">
              <a:extLst>
                <a:ext uri="{FF2B5EF4-FFF2-40B4-BE49-F238E27FC236}">
                  <a16:creationId xmlns="" xmlns:a16="http://schemas.microsoft.com/office/drawing/2014/main" id="{084842DB-3391-441F-B805-9D9D49415C3A}"/>
                </a:ext>
              </a:extLst>
            </p:cNvPr>
            <p:cNvSpPr/>
            <p:nvPr/>
          </p:nvSpPr>
          <p:spPr bwMode="auto">
            <a:xfrm>
              <a:off x="7446964" y="5427663"/>
              <a:ext cx="44450" cy="52388"/>
            </a:xfrm>
            <a:custGeom>
              <a:avLst/>
              <a:gdLst>
                <a:gd name="T0" fmla="*/ 0 w 25"/>
                <a:gd name="T1" fmla="*/ 14 h 30"/>
                <a:gd name="T2" fmla="*/ 3 w 25"/>
                <a:gd name="T3" fmla="*/ 7 h 30"/>
                <a:gd name="T4" fmla="*/ 3 w 25"/>
                <a:gd name="T5" fmla="*/ 7 h 30"/>
                <a:gd name="T6" fmla="*/ 18 w 25"/>
                <a:gd name="T7" fmla="*/ 0 h 30"/>
                <a:gd name="T8" fmla="*/ 18 w 25"/>
                <a:gd name="T9" fmla="*/ 0 h 30"/>
                <a:gd name="T10" fmla="*/ 25 w 25"/>
                <a:gd name="T11" fmla="*/ 5 h 30"/>
                <a:gd name="T12" fmla="*/ 25 w 25"/>
                <a:gd name="T13" fmla="*/ 5 h 30"/>
                <a:gd name="T14" fmla="*/ 24 w 25"/>
                <a:gd name="T15" fmla="*/ 6 h 30"/>
                <a:gd name="T16" fmla="*/ 24 w 25"/>
                <a:gd name="T17" fmla="*/ 6 h 30"/>
                <a:gd name="T18" fmla="*/ 24 w 25"/>
                <a:gd name="T19" fmla="*/ 10 h 30"/>
                <a:gd name="T20" fmla="*/ 24 w 25"/>
                <a:gd name="T21" fmla="*/ 10 h 30"/>
                <a:gd name="T22" fmla="*/ 24 w 25"/>
                <a:gd name="T23" fmla="*/ 15 h 30"/>
                <a:gd name="T24" fmla="*/ 24 w 25"/>
                <a:gd name="T25" fmla="*/ 15 h 30"/>
                <a:gd name="T26" fmla="*/ 21 w 25"/>
                <a:gd name="T27" fmla="*/ 16 h 30"/>
                <a:gd name="T28" fmla="*/ 20 w 25"/>
                <a:gd name="T29" fmla="*/ 10 h 30"/>
                <a:gd name="T30" fmla="*/ 20 w 25"/>
                <a:gd name="T31" fmla="*/ 10 h 30"/>
                <a:gd name="T32" fmla="*/ 21 w 25"/>
                <a:gd name="T33" fmla="*/ 5 h 30"/>
                <a:gd name="T34" fmla="*/ 21 w 25"/>
                <a:gd name="T35" fmla="*/ 5 h 30"/>
                <a:gd name="T36" fmla="*/ 21 w 25"/>
                <a:gd name="T37" fmla="*/ 5 h 30"/>
                <a:gd name="T38" fmla="*/ 21 w 25"/>
                <a:gd name="T39" fmla="*/ 5 h 30"/>
                <a:gd name="T40" fmla="*/ 20 w 25"/>
                <a:gd name="T41" fmla="*/ 5 h 30"/>
                <a:gd name="T42" fmla="*/ 20 w 25"/>
                <a:gd name="T43" fmla="*/ 5 h 30"/>
                <a:gd name="T44" fmla="*/ 18 w 25"/>
                <a:gd name="T45" fmla="*/ 4 h 30"/>
                <a:gd name="T46" fmla="*/ 18 w 25"/>
                <a:gd name="T47" fmla="*/ 4 h 30"/>
                <a:gd name="T48" fmla="*/ 6 w 25"/>
                <a:gd name="T49" fmla="*/ 10 h 30"/>
                <a:gd name="T50" fmla="*/ 6 w 25"/>
                <a:gd name="T51" fmla="*/ 10 h 30"/>
                <a:gd name="T52" fmla="*/ 4 w 25"/>
                <a:gd name="T53" fmla="*/ 14 h 30"/>
                <a:gd name="T54" fmla="*/ 4 w 25"/>
                <a:gd name="T55" fmla="*/ 14 h 30"/>
                <a:gd name="T56" fmla="*/ 10 w 25"/>
                <a:gd name="T57" fmla="*/ 22 h 30"/>
                <a:gd name="T58" fmla="*/ 10 w 25"/>
                <a:gd name="T59" fmla="*/ 22 h 30"/>
                <a:gd name="T60" fmla="*/ 16 w 25"/>
                <a:gd name="T61" fmla="*/ 26 h 30"/>
                <a:gd name="T62" fmla="*/ 16 w 25"/>
                <a:gd name="T63" fmla="*/ 26 h 30"/>
                <a:gd name="T64" fmla="*/ 16 w 25"/>
                <a:gd name="T65" fmla="*/ 26 h 30"/>
                <a:gd name="T66" fmla="*/ 14 w 25"/>
                <a:gd name="T67" fmla="*/ 30 h 30"/>
                <a:gd name="T68" fmla="*/ 0 w 25"/>
                <a:gd name="T69"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 h="30">
                  <a:moveTo>
                    <a:pt x="0" y="14"/>
                  </a:moveTo>
                  <a:cubicBezTo>
                    <a:pt x="0" y="11"/>
                    <a:pt x="1" y="9"/>
                    <a:pt x="3" y="7"/>
                  </a:cubicBezTo>
                  <a:cubicBezTo>
                    <a:pt x="3" y="7"/>
                    <a:pt x="3" y="7"/>
                    <a:pt x="3" y="7"/>
                  </a:cubicBezTo>
                  <a:cubicBezTo>
                    <a:pt x="8" y="2"/>
                    <a:pt x="14" y="0"/>
                    <a:pt x="18" y="0"/>
                  </a:cubicBezTo>
                  <a:cubicBezTo>
                    <a:pt x="18" y="0"/>
                    <a:pt x="18" y="0"/>
                    <a:pt x="18" y="0"/>
                  </a:cubicBezTo>
                  <a:cubicBezTo>
                    <a:pt x="21" y="0"/>
                    <a:pt x="24" y="1"/>
                    <a:pt x="25" y="5"/>
                  </a:cubicBezTo>
                  <a:cubicBezTo>
                    <a:pt x="25" y="5"/>
                    <a:pt x="25" y="5"/>
                    <a:pt x="25" y="5"/>
                  </a:cubicBezTo>
                  <a:cubicBezTo>
                    <a:pt x="25" y="5"/>
                    <a:pt x="24" y="6"/>
                    <a:pt x="24" y="6"/>
                  </a:cubicBezTo>
                  <a:cubicBezTo>
                    <a:pt x="24" y="6"/>
                    <a:pt x="24" y="6"/>
                    <a:pt x="24" y="6"/>
                  </a:cubicBezTo>
                  <a:cubicBezTo>
                    <a:pt x="24" y="7"/>
                    <a:pt x="24" y="9"/>
                    <a:pt x="24" y="10"/>
                  </a:cubicBezTo>
                  <a:cubicBezTo>
                    <a:pt x="24" y="10"/>
                    <a:pt x="24" y="10"/>
                    <a:pt x="24" y="10"/>
                  </a:cubicBezTo>
                  <a:cubicBezTo>
                    <a:pt x="24" y="13"/>
                    <a:pt x="24" y="15"/>
                    <a:pt x="24" y="15"/>
                  </a:cubicBezTo>
                  <a:cubicBezTo>
                    <a:pt x="24" y="15"/>
                    <a:pt x="24" y="15"/>
                    <a:pt x="24" y="15"/>
                  </a:cubicBezTo>
                  <a:cubicBezTo>
                    <a:pt x="21" y="16"/>
                    <a:pt x="21" y="16"/>
                    <a:pt x="21" y="16"/>
                  </a:cubicBezTo>
                  <a:cubicBezTo>
                    <a:pt x="20" y="16"/>
                    <a:pt x="20" y="13"/>
                    <a:pt x="20" y="10"/>
                  </a:cubicBezTo>
                  <a:cubicBezTo>
                    <a:pt x="20" y="10"/>
                    <a:pt x="20" y="10"/>
                    <a:pt x="20" y="10"/>
                  </a:cubicBezTo>
                  <a:cubicBezTo>
                    <a:pt x="20" y="9"/>
                    <a:pt x="20" y="7"/>
                    <a:pt x="21" y="5"/>
                  </a:cubicBezTo>
                  <a:cubicBezTo>
                    <a:pt x="21" y="5"/>
                    <a:pt x="21" y="5"/>
                    <a:pt x="21" y="5"/>
                  </a:cubicBezTo>
                  <a:cubicBezTo>
                    <a:pt x="21" y="5"/>
                    <a:pt x="21" y="5"/>
                    <a:pt x="21" y="5"/>
                  </a:cubicBezTo>
                  <a:cubicBezTo>
                    <a:pt x="21" y="5"/>
                    <a:pt x="21" y="5"/>
                    <a:pt x="21" y="5"/>
                  </a:cubicBezTo>
                  <a:cubicBezTo>
                    <a:pt x="21" y="5"/>
                    <a:pt x="21" y="5"/>
                    <a:pt x="20" y="5"/>
                  </a:cubicBezTo>
                  <a:cubicBezTo>
                    <a:pt x="20" y="5"/>
                    <a:pt x="20" y="5"/>
                    <a:pt x="20" y="5"/>
                  </a:cubicBezTo>
                  <a:cubicBezTo>
                    <a:pt x="20" y="4"/>
                    <a:pt x="19" y="4"/>
                    <a:pt x="18" y="4"/>
                  </a:cubicBezTo>
                  <a:cubicBezTo>
                    <a:pt x="18" y="4"/>
                    <a:pt x="18" y="4"/>
                    <a:pt x="18" y="4"/>
                  </a:cubicBezTo>
                  <a:cubicBezTo>
                    <a:pt x="15" y="4"/>
                    <a:pt x="10" y="6"/>
                    <a:pt x="6" y="10"/>
                  </a:cubicBezTo>
                  <a:cubicBezTo>
                    <a:pt x="6" y="10"/>
                    <a:pt x="6" y="10"/>
                    <a:pt x="6" y="10"/>
                  </a:cubicBezTo>
                  <a:cubicBezTo>
                    <a:pt x="4" y="11"/>
                    <a:pt x="4" y="12"/>
                    <a:pt x="4" y="14"/>
                  </a:cubicBezTo>
                  <a:cubicBezTo>
                    <a:pt x="4" y="14"/>
                    <a:pt x="4" y="14"/>
                    <a:pt x="4" y="14"/>
                  </a:cubicBezTo>
                  <a:cubicBezTo>
                    <a:pt x="4" y="16"/>
                    <a:pt x="7" y="19"/>
                    <a:pt x="10" y="22"/>
                  </a:cubicBezTo>
                  <a:cubicBezTo>
                    <a:pt x="10" y="22"/>
                    <a:pt x="10" y="22"/>
                    <a:pt x="10" y="22"/>
                  </a:cubicBezTo>
                  <a:cubicBezTo>
                    <a:pt x="13" y="25"/>
                    <a:pt x="16" y="26"/>
                    <a:pt x="16" y="26"/>
                  </a:cubicBezTo>
                  <a:cubicBezTo>
                    <a:pt x="16" y="26"/>
                    <a:pt x="16" y="26"/>
                    <a:pt x="16" y="26"/>
                  </a:cubicBezTo>
                  <a:cubicBezTo>
                    <a:pt x="16" y="26"/>
                    <a:pt x="16" y="26"/>
                    <a:pt x="16" y="26"/>
                  </a:cubicBezTo>
                  <a:cubicBezTo>
                    <a:pt x="14" y="30"/>
                    <a:pt x="14" y="30"/>
                    <a:pt x="14" y="30"/>
                  </a:cubicBezTo>
                  <a:cubicBezTo>
                    <a:pt x="14" y="30"/>
                    <a:pt x="0" y="23"/>
                    <a:pt x="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7" name="Freeform 1853">
              <a:extLst>
                <a:ext uri="{FF2B5EF4-FFF2-40B4-BE49-F238E27FC236}">
                  <a16:creationId xmlns="" xmlns:a16="http://schemas.microsoft.com/office/drawing/2014/main" id="{EE31986D-7E3C-4209-8BD8-2AEBF6B554B3}"/>
                </a:ext>
              </a:extLst>
            </p:cNvPr>
            <p:cNvSpPr>
              <a:spLocks noEditPoints="1"/>
            </p:cNvSpPr>
            <p:nvPr/>
          </p:nvSpPr>
          <p:spPr bwMode="auto">
            <a:xfrm>
              <a:off x="7443789" y="5424488"/>
              <a:ext cx="50800" cy="66675"/>
            </a:xfrm>
            <a:custGeom>
              <a:avLst/>
              <a:gdLst>
                <a:gd name="T0" fmla="*/ 12 w 29"/>
                <a:gd name="T1" fmla="*/ 32 h 38"/>
                <a:gd name="T2" fmla="*/ 8 w 29"/>
                <a:gd name="T3" fmla="*/ 29 h 38"/>
                <a:gd name="T4" fmla="*/ 0 w 29"/>
                <a:gd name="T5" fmla="*/ 16 h 38"/>
                <a:gd name="T6" fmla="*/ 0 w 29"/>
                <a:gd name="T7" fmla="*/ 16 h 38"/>
                <a:gd name="T8" fmla="*/ 0 w 29"/>
                <a:gd name="T9" fmla="*/ 15 h 38"/>
                <a:gd name="T10" fmla="*/ 4 w 29"/>
                <a:gd name="T11" fmla="*/ 8 h 38"/>
                <a:gd name="T12" fmla="*/ 20 w 29"/>
                <a:gd name="T13" fmla="*/ 0 h 38"/>
                <a:gd name="T14" fmla="*/ 29 w 29"/>
                <a:gd name="T15" fmla="*/ 7 h 38"/>
                <a:gd name="T16" fmla="*/ 28 w 29"/>
                <a:gd name="T17" fmla="*/ 9 h 38"/>
                <a:gd name="T18" fmla="*/ 28 w 29"/>
                <a:gd name="T19" fmla="*/ 12 h 38"/>
                <a:gd name="T20" fmla="*/ 28 w 29"/>
                <a:gd name="T21" fmla="*/ 16 h 38"/>
                <a:gd name="T22" fmla="*/ 28 w 29"/>
                <a:gd name="T23" fmla="*/ 17 h 38"/>
                <a:gd name="T24" fmla="*/ 28 w 29"/>
                <a:gd name="T25" fmla="*/ 18 h 38"/>
                <a:gd name="T26" fmla="*/ 21 w 29"/>
                <a:gd name="T27" fmla="*/ 18 h 38"/>
                <a:gd name="T28" fmla="*/ 20 w 29"/>
                <a:gd name="T29" fmla="*/ 12 h 38"/>
                <a:gd name="T30" fmla="*/ 20 w 29"/>
                <a:gd name="T31" fmla="*/ 8 h 38"/>
                <a:gd name="T32" fmla="*/ 9 w 29"/>
                <a:gd name="T33" fmla="*/ 13 h 38"/>
                <a:gd name="T34" fmla="*/ 8 w 29"/>
                <a:gd name="T35" fmla="*/ 16 h 38"/>
                <a:gd name="T36" fmla="*/ 8 w 29"/>
                <a:gd name="T37" fmla="*/ 16 h 38"/>
                <a:gd name="T38" fmla="*/ 13 w 29"/>
                <a:gd name="T39" fmla="*/ 23 h 38"/>
                <a:gd name="T40" fmla="*/ 18 w 29"/>
                <a:gd name="T41" fmla="*/ 26 h 38"/>
                <a:gd name="T42" fmla="*/ 14 w 29"/>
                <a:gd name="T43" fmla="*/ 38 h 38"/>
                <a:gd name="T44" fmla="*/ 10 w 29"/>
                <a:gd name="T45" fmla="*/ 25 h 38"/>
                <a:gd name="T46" fmla="*/ 13 w 29"/>
                <a:gd name="T47" fmla="*/ 28 h 38"/>
                <a:gd name="T48" fmla="*/ 10 w 29"/>
                <a:gd name="T49" fmla="*/ 26 h 38"/>
                <a:gd name="T50" fmla="*/ 7 w 29"/>
                <a:gd name="T51" fmla="*/ 22 h 38"/>
                <a:gd name="T52" fmla="*/ 24 w 29"/>
                <a:gd name="T53" fmla="*/ 17 h 38"/>
                <a:gd name="T54" fmla="*/ 24 w 29"/>
                <a:gd name="T55" fmla="*/ 17 h 38"/>
                <a:gd name="T56" fmla="*/ 24 w 29"/>
                <a:gd name="T57" fmla="*/ 17 h 38"/>
                <a:gd name="T58" fmla="*/ 4 w 29"/>
                <a:gd name="T59" fmla="*/ 15 h 38"/>
                <a:gd name="T60" fmla="*/ 4 w 29"/>
                <a:gd name="T61" fmla="*/ 15 h 38"/>
                <a:gd name="T62" fmla="*/ 4 w 29"/>
                <a:gd name="T63" fmla="*/ 15 h 38"/>
                <a:gd name="T64" fmla="*/ 4 w 29"/>
                <a:gd name="T65" fmla="*/ 15 h 38"/>
                <a:gd name="T66" fmla="*/ 6 w 29"/>
                <a:gd name="T67" fmla="*/ 11 h 38"/>
                <a:gd name="T68" fmla="*/ 4 w 29"/>
                <a:gd name="T69" fmla="*/ 15 h 38"/>
                <a:gd name="T70" fmla="*/ 24 w 29"/>
                <a:gd name="T71" fmla="*/ 13 h 38"/>
                <a:gd name="T72" fmla="*/ 24 w 29"/>
                <a:gd name="T73" fmla="*/ 13 h 38"/>
                <a:gd name="T74" fmla="*/ 24 w 29"/>
                <a:gd name="T75" fmla="*/ 13 h 38"/>
                <a:gd name="T76" fmla="*/ 24 w 29"/>
                <a:gd name="T77" fmla="*/ 13 h 38"/>
                <a:gd name="T78" fmla="*/ 24 w 29"/>
                <a:gd name="T79" fmla="*/ 13 h 38"/>
                <a:gd name="T80" fmla="*/ 24 w 29"/>
                <a:gd name="T81" fmla="*/ 12 h 38"/>
                <a:gd name="T82" fmla="*/ 24 w 29"/>
                <a:gd name="T83" fmla="*/ 12 h 38"/>
                <a:gd name="T84" fmla="*/ 24 w 29"/>
                <a:gd name="T85" fmla="*/ 12 h 38"/>
                <a:gd name="T86" fmla="*/ 24 w 29"/>
                <a:gd name="T87" fmla="*/ 12 h 38"/>
                <a:gd name="T88" fmla="*/ 25 w 29"/>
                <a:gd name="T89" fmla="*/ 7 h 38"/>
                <a:gd name="T90" fmla="*/ 25 w 29"/>
                <a:gd name="T91" fmla="*/ 7 h 38"/>
                <a:gd name="T92" fmla="*/ 25 w 29"/>
                <a:gd name="T93" fmla="*/ 7 h 38"/>
                <a:gd name="T94" fmla="*/ 25 w 29"/>
                <a:gd name="T95" fmla="*/ 7 h 38"/>
                <a:gd name="T96" fmla="*/ 25 w 29"/>
                <a:gd name="T97" fmla="*/ 7 h 38"/>
                <a:gd name="T98" fmla="*/ 24 w 29"/>
                <a:gd name="T99" fmla="*/ 5 h 38"/>
                <a:gd name="T100" fmla="*/ 24 w 29"/>
                <a:gd name="T101" fmla="*/ 5 h 38"/>
                <a:gd name="T102" fmla="*/ 19 w 29"/>
                <a:gd name="T103" fmla="*/ 4 h 38"/>
                <a:gd name="T104" fmla="*/ 19 w 29"/>
                <a:gd name="T105" fmla="*/ 4 h 38"/>
                <a:gd name="T106" fmla="*/ 20 w 29"/>
                <a:gd name="T107" fmla="*/ 4 h 38"/>
                <a:gd name="T108" fmla="*/ 20 w 29"/>
                <a:gd name="T10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 h="38">
                  <a:moveTo>
                    <a:pt x="14" y="33"/>
                  </a:moveTo>
                  <a:cubicBezTo>
                    <a:pt x="13" y="33"/>
                    <a:pt x="13" y="32"/>
                    <a:pt x="12" y="32"/>
                  </a:cubicBezTo>
                  <a:cubicBezTo>
                    <a:pt x="12" y="32"/>
                    <a:pt x="12" y="32"/>
                    <a:pt x="12" y="32"/>
                  </a:cubicBezTo>
                  <a:cubicBezTo>
                    <a:pt x="11" y="31"/>
                    <a:pt x="9" y="30"/>
                    <a:pt x="8" y="29"/>
                  </a:cubicBezTo>
                  <a:cubicBezTo>
                    <a:pt x="8" y="29"/>
                    <a:pt x="8" y="29"/>
                    <a:pt x="8" y="29"/>
                  </a:cubicBezTo>
                  <a:cubicBezTo>
                    <a:pt x="4" y="26"/>
                    <a:pt x="0" y="21"/>
                    <a:pt x="0" y="16"/>
                  </a:cubicBezTo>
                  <a:cubicBezTo>
                    <a:pt x="0" y="16"/>
                    <a:pt x="0" y="16"/>
                    <a:pt x="0" y="16"/>
                  </a:cubicBezTo>
                  <a:cubicBezTo>
                    <a:pt x="0" y="16"/>
                    <a:pt x="0" y="16"/>
                    <a:pt x="0" y="16"/>
                  </a:cubicBezTo>
                  <a:cubicBezTo>
                    <a:pt x="0" y="16"/>
                    <a:pt x="0" y="15"/>
                    <a:pt x="0" y="15"/>
                  </a:cubicBezTo>
                  <a:cubicBezTo>
                    <a:pt x="0" y="15"/>
                    <a:pt x="0" y="15"/>
                    <a:pt x="0" y="15"/>
                  </a:cubicBezTo>
                  <a:cubicBezTo>
                    <a:pt x="0" y="13"/>
                    <a:pt x="1" y="10"/>
                    <a:pt x="4" y="8"/>
                  </a:cubicBezTo>
                  <a:cubicBezTo>
                    <a:pt x="4" y="8"/>
                    <a:pt x="4" y="8"/>
                    <a:pt x="4" y="8"/>
                  </a:cubicBezTo>
                  <a:cubicBezTo>
                    <a:pt x="9" y="2"/>
                    <a:pt x="15" y="0"/>
                    <a:pt x="20" y="0"/>
                  </a:cubicBezTo>
                  <a:cubicBezTo>
                    <a:pt x="20" y="0"/>
                    <a:pt x="20" y="0"/>
                    <a:pt x="20" y="0"/>
                  </a:cubicBezTo>
                  <a:cubicBezTo>
                    <a:pt x="23" y="0"/>
                    <a:pt x="28" y="2"/>
                    <a:pt x="29" y="7"/>
                  </a:cubicBezTo>
                  <a:cubicBezTo>
                    <a:pt x="29" y="7"/>
                    <a:pt x="29" y="7"/>
                    <a:pt x="29" y="7"/>
                  </a:cubicBezTo>
                  <a:cubicBezTo>
                    <a:pt x="29" y="7"/>
                    <a:pt x="29" y="7"/>
                    <a:pt x="29" y="7"/>
                  </a:cubicBezTo>
                  <a:cubicBezTo>
                    <a:pt x="29" y="8"/>
                    <a:pt x="28" y="8"/>
                    <a:pt x="28" y="9"/>
                  </a:cubicBezTo>
                  <a:cubicBezTo>
                    <a:pt x="28" y="9"/>
                    <a:pt x="28" y="9"/>
                    <a:pt x="28" y="9"/>
                  </a:cubicBezTo>
                  <a:cubicBezTo>
                    <a:pt x="28" y="10"/>
                    <a:pt x="28" y="11"/>
                    <a:pt x="28" y="12"/>
                  </a:cubicBezTo>
                  <a:cubicBezTo>
                    <a:pt x="28" y="12"/>
                    <a:pt x="28" y="12"/>
                    <a:pt x="28" y="12"/>
                  </a:cubicBezTo>
                  <a:cubicBezTo>
                    <a:pt x="28" y="14"/>
                    <a:pt x="28" y="16"/>
                    <a:pt x="28" y="16"/>
                  </a:cubicBezTo>
                  <a:cubicBezTo>
                    <a:pt x="28" y="16"/>
                    <a:pt x="28" y="16"/>
                    <a:pt x="28" y="16"/>
                  </a:cubicBezTo>
                  <a:cubicBezTo>
                    <a:pt x="28" y="16"/>
                    <a:pt x="28" y="16"/>
                    <a:pt x="28" y="17"/>
                  </a:cubicBezTo>
                  <a:cubicBezTo>
                    <a:pt x="28" y="17"/>
                    <a:pt x="28" y="17"/>
                    <a:pt x="28" y="17"/>
                  </a:cubicBezTo>
                  <a:cubicBezTo>
                    <a:pt x="28" y="18"/>
                    <a:pt x="28" y="18"/>
                    <a:pt x="28" y="18"/>
                  </a:cubicBezTo>
                  <a:cubicBezTo>
                    <a:pt x="21" y="20"/>
                    <a:pt x="21" y="20"/>
                    <a:pt x="21" y="20"/>
                  </a:cubicBezTo>
                  <a:cubicBezTo>
                    <a:pt x="21" y="18"/>
                    <a:pt x="21" y="18"/>
                    <a:pt x="21" y="18"/>
                  </a:cubicBezTo>
                  <a:cubicBezTo>
                    <a:pt x="21" y="18"/>
                    <a:pt x="20" y="15"/>
                    <a:pt x="20" y="12"/>
                  </a:cubicBezTo>
                  <a:cubicBezTo>
                    <a:pt x="20" y="12"/>
                    <a:pt x="20" y="12"/>
                    <a:pt x="20" y="12"/>
                  </a:cubicBezTo>
                  <a:cubicBezTo>
                    <a:pt x="20" y="11"/>
                    <a:pt x="20" y="10"/>
                    <a:pt x="20" y="8"/>
                  </a:cubicBezTo>
                  <a:cubicBezTo>
                    <a:pt x="20" y="8"/>
                    <a:pt x="20" y="8"/>
                    <a:pt x="20" y="8"/>
                  </a:cubicBezTo>
                  <a:cubicBezTo>
                    <a:pt x="20" y="8"/>
                    <a:pt x="20" y="8"/>
                    <a:pt x="20" y="8"/>
                  </a:cubicBezTo>
                  <a:cubicBezTo>
                    <a:pt x="17" y="8"/>
                    <a:pt x="13" y="10"/>
                    <a:pt x="9" y="13"/>
                  </a:cubicBezTo>
                  <a:cubicBezTo>
                    <a:pt x="9" y="13"/>
                    <a:pt x="9" y="13"/>
                    <a:pt x="9" y="13"/>
                  </a:cubicBezTo>
                  <a:cubicBezTo>
                    <a:pt x="8" y="14"/>
                    <a:pt x="8" y="15"/>
                    <a:pt x="8" y="16"/>
                  </a:cubicBezTo>
                  <a:cubicBezTo>
                    <a:pt x="8" y="16"/>
                    <a:pt x="8" y="16"/>
                    <a:pt x="8" y="16"/>
                  </a:cubicBezTo>
                  <a:cubicBezTo>
                    <a:pt x="8" y="16"/>
                    <a:pt x="8" y="16"/>
                    <a:pt x="8" y="16"/>
                  </a:cubicBezTo>
                  <a:cubicBezTo>
                    <a:pt x="8" y="17"/>
                    <a:pt x="10" y="20"/>
                    <a:pt x="13" y="23"/>
                  </a:cubicBezTo>
                  <a:cubicBezTo>
                    <a:pt x="13" y="23"/>
                    <a:pt x="13" y="23"/>
                    <a:pt x="13" y="23"/>
                  </a:cubicBezTo>
                  <a:cubicBezTo>
                    <a:pt x="15" y="24"/>
                    <a:pt x="17" y="26"/>
                    <a:pt x="18" y="26"/>
                  </a:cubicBezTo>
                  <a:cubicBezTo>
                    <a:pt x="18" y="26"/>
                    <a:pt x="18" y="26"/>
                    <a:pt x="18" y="26"/>
                  </a:cubicBezTo>
                  <a:cubicBezTo>
                    <a:pt x="21" y="26"/>
                    <a:pt x="21" y="26"/>
                    <a:pt x="21" y="26"/>
                  </a:cubicBezTo>
                  <a:cubicBezTo>
                    <a:pt x="14" y="38"/>
                    <a:pt x="14" y="38"/>
                    <a:pt x="14" y="38"/>
                  </a:cubicBezTo>
                  <a:cubicBezTo>
                    <a:pt x="14" y="33"/>
                    <a:pt x="14" y="33"/>
                    <a:pt x="14" y="33"/>
                  </a:cubicBezTo>
                  <a:close/>
                  <a:moveTo>
                    <a:pt x="10" y="25"/>
                  </a:moveTo>
                  <a:cubicBezTo>
                    <a:pt x="11" y="26"/>
                    <a:pt x="12" y="27"/>
                    <a:pt x="13" y="28"/>
                  </a:cubicBezTo>
                  <a:cubicBezTo>
                    <a:pt x="13" y="28"/>
                    <a:pt x="13" y="28"/>
                    <a:pt x="13" y="28"/>
                  </a:cubicBezTo>
                  <a:cubicBezTo>
                    <a:pt x="12" y="27"/>
                    <a:pt x="11" y="26"/>
                    <a:pt x="10" y="26"/>
                  </a:cubicBezTo>
                  <a:cubicBezTo>
                    <a:pt x="10" y="26"/>
                    <a:pt x="10" y="26"/>
                    <a:pt x="10" y="26"/>
                  </a:cubicBezTo>
                  <a:cubicBezTo>
                    <a:pt x="9" y="24"/>
                    <a:pt x="8" y="23"/>
                    <a:pt x="7" y="22"/>
                  </a:cubicBezTo>
                  <a:cubicBezTo>
                    <a:pt x="7" y="22"/>
                    <a:pt x="7" y="22"/>
                    <a:pt x="7" y="22"/>
                  </a:cubicBezTo>
                  <a:cubicBezTo>
                    <a:pt x="8" y="23"/>
                    <a:pt x="9" y="24"/>
                    <a:pt x="10" y="25"/>
                  </a:cubicBezTo>
                  <a:close/>
                  <a:moveTo>
                    <a:pt x="24" y="17"/>
                  </a:moveTo>
                  <a:cubicBezTo>
                    <a:pt x="24" y="17"/>
                    <a:pt x="24" y="17"/>
                    <a:pt x="24" y="17"/>
                  </a:cubicBezTo>
                  <a:cubicBezTo>
                    <a:pt x="24" y="17"/>
                    <a:pt x="24" y="17"/>
                    <a:pt x="24" y="17"/>
                  </a:cubicBezTo>
                  <a:cubicBezTo>
                    <a:pt x="24" y="17"/>
                    <a:pt x="24" y="17"/>
                    <a:pt x="24" y="17"/>
                  </a:cubicBezTo>
                  <a:cubicBezTo>
                    <a:pt x="24" y="17"/>
                    <a:pt x="24" y="17"/>
                    <a:pt x="24" y="17"/>
                  </a:cubicBezTo>
                  <a:close/>
                  <a:moveTo>
                    <a:pt x="2" y="16"/>
                  </a:moveTo>
                  <a:cubicBezTo>
                    <a:pt x="4" y="15"/>
                    <a:pt x="4" y="15"/>
                    <a:pt x="4" y="15"/>
                  </a:cubicBezTo>
                  <a:cubicBezTo>
                    <a:pt x="3" y="15"/>
                    <a:pt x="3" y="15"/>
                    <a:pt x="3" y="15"/>
                  </a:cubicBezTo>
                  <a:cubicBezTo>
                    <a:pt x="4" y="15"/>
                    <a:pt x="4" y="15"/>
                    <a:pt x="4" y="15"/>
                  </a:cubicBezTo>
                  <a:cubicBezTo>
                    <a:pt x="2" y="16"/>
                    <a:pt x="2" y="16"/>
                    <a:pt x="2" y="16"/>
                  </a:cubicBezTo>
                  <a:close/>
                  <a:moveTo>
                    <a:pt x="4" y="15"/>
                  </a:moveTo>
                  <a:cubicBezTo>
                    <a:pt x="4" y="15"/>
                    <a:pt x="4" y="15"/>
                    <a:pt x="4" y="15"/>
                  </a:cubicBezTo>
                  <a:cubicBezTo>
                    <a:pt x="4" y="15"/>
                    <a:pt x="4" y="15"/>
                    <a:pt x="4" y="15"/>
                  </a:cubicBezTo>
                  <a:cubicBezTo>
                    <a:pt x="4" y="14"/>
                    <a:pt x="5" y="12"/>
                    <a:pt x="6" y="11"/>
                  </a:cubicBezTo>
                  <a:cubicBezTo>
                    <a:pt x="6" y="11"/>
                    <a:pt x="6" y="11"/>
                    <a:pt x="6" y="11"/>
                  </a:cubicBezTo>
                  <a:cubicBezTo>
                    <a:pt x="5" y="12"/>
                    <a:pt x="4" y="14"/>
                    <a:pt x="4" y="15"/>
                  </a:cubicBezTo>
                  <a:cubicBezTo>
                    <a:pt x="4" y="15"/>
                    <a:pt x="4" y="15"/>
                    <a:pt x="4" y="15"/>
                  </a:cubicBezTo>
                  <a:cubicBezTo>
                    <a:pt x="4" y="15"/>
                    <a:pt x="4" y="15"/>
                    <a:pt x="4" y="15"/>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3"/>
                    <a:pt x="24" y="13"/>
                  </a:cubicBezTo>
                  <a:cubicBezTo>
                    <a:pt x="24" y="13"/>
                    <a:pt x="24" y="13"/>
                    <a:pt x="24" y="13"/>
                  </a:cubicBezTo>
                  <a:cubicBezTo>
                    <a:pt x="24" y="13"/>
                    <a:pt x="24" y="13"/>
                    <a:pt x="24" y="13"/>
                  </a:cubicBezTo>
                  <a:close/>
                  <a:moveTo>
                    <a:pt x="24" y="13"/>
                  </a:moveTo>
                  <a:cubicBezTo>
                    <a:pt x="24" y="13"/>
                    <a:pt x="24" y="12"/>
                    <a:pt x="24" y="12"/>
                  </a:cubicBezTo>
                  <a:cubicBezTo>
                    <a:pt x="24" y="12"/>
                    <a:pt x="24" y="12"/>
                    <a:pt x="24" y="12"/>
                  </a:cubicBezTo>
                  <a:cubicBezTo>
                    <a:pt x="24" y="12"/>
                    <a:pt x="24" y="13"/>
                    <a:pt x="24" y="13"/>
                  </a:cubicBezTo>
                  <a:close/>
                  <a:moveTo>
                    <a:pt x="24" y="12"/>
                  </a:moveTo>
                  <a:cubicBezTo>
                    <a:pt x="24" y="12"/>
                    <a:pt x="24" y="12"/>
                    <a:pt x="24" y="12"/>
                  </a:cubicBezTo>
                  <a:cubicBezTo>
                    <a:pt x="24" y="12"/>
                    <a:pt x="24" y="12"/>
                    <a:pt x="24" y="12"/>
                  </a:cubicBezTo>
                  <a:cubicBezTo>
                    <a:pt x="24" y="12"/>
                    <a:pt x="24" y="12"/>
                    <a:pt x="24" y="12"/>
                  </a:cubicBezTo>
                  <a:cubicBezTo>
                    <a:pt x="24" y="12"/>
                    <a:pt x="24" y="12"/>
                    <a:pt x="24" y="12"/>
                  </a:cubicBezTo>
                  <a:cubicBezTo>
                    <a:pt x="24" y="12"/>
                    <a:pt x="24" y="12"/>
                    <a:pt x="24" y="12"/>
                  </a:cubicBezTo>
                  <a:close/>
                  <a:moveTo>
                    <a:pt x="25" y="7"/>
                  </a:moveTo>
                  <a:cubicBezTo>
                    <a:pt x="25" y="7"/>
                    <a:pt x="25" y="7"/>
                    <a:pt x="25" y="7"/>
                  </a:cubicBezTo>
                  <a:cubicBezTo>
                    <a:pt x="25" y="7"/>
                    <a:pt x="25" y="7"/>
                    <a:pt x="25" y="7"/>
                  </a:cubicBezTo>
                  <a:cubicBezTo>
                    <a:pt x="25" y="7"/>
                    <a:pt x="25" y="7"/>
                    <a:pt x="25" y="7"/>
                  </a:cubicBezTo>
                  <a:cubicBezTo>
                    <a:pt x="25" y="7"/>
                    <a:pt x="25" y="7"/>
                    <a:pt x="25" y="7"/>
                  </a:cubicBezTo>
                  <a:cubicBezTo>
                    <a:pt x="25" y="7"/>
                    <a:pt x="25" y="7"/>
                    <a:pt x="25" y="7"/>
                  </a:cubicBezTo>
                  <a:close/>
                  <a:moveTo>
                    <a:pt x="25" y="7"/>
                  </a:moveTo>
                  <a:cubicBezTo>
                    <a:pt x="25" y="7"/>
                    <a:pt x="25" y="7"/>
                    <a:pt x="25" y="7"/>
                  </a:cubicBezTo>
                  <a:cubicBezTo>
                    <a:pt x="25" y="7"/>
                    <a:pt x="25" y="7"/>
                    <a:pt x="25" y="7"/>
                  </a:cubicBezTo>
                  <a:cubicBezTo>
                    <a:pt x="25" y="7"/>
                    <a:pt x="25" y="7"/>
                    <a:pt x="25" y="7"/>
                  </a:cubicBezTo>
                  <a:close/>
                  <a:moveTo>
                    <a:pt x="24" y="5"/>
                  </a:moveTo>
                  <a:cubicBezTo>
                    <a:pt x="24" y="5"/>
                    <a:pt x="24" y="5"/>
                    <a:pt x="24" y="5"/>
                  </a:cubicBezTo>
                  <a:cubicBezTo>
                    <a:pt x="24" y="5"/>
                    <a:pt x="24" y="5"/>
                    <a:pt x="24" y="5"/>
                  </a:cubicBezTo>
                  <a:cubicBezTo>
                    <a:pt x="24" y="5"/>
                    <a:pt x="24" y="5"/>
                    <a:pt x="24" y="5"/>
                  </a:cubicBezTo>
                  <a:close/>
                  <a:moveTo>
                    <a:pt x="19" y="4"/>
                  </a:moveTo>
                  <a:cubicBezTo>
                    <a:pt x="19" y="4"/>
                    <a:pt x="19" y="4"/>
                    <a:pt x="19" y="4"/>
                  </a:cubicBezTo>
                  <a:cubicBezTo>
                    <a:pt x="19" y="4"/>
                    <a:pt x="19" y="4"/>
                    <a:pt x="19" y="4"/>
                  </a:cubicBezTo>
                  <a:cubicBezTo>
                    <a:pt x="19" y="4"/>
                    <a:pt x="19" y="4"/>
                    <a:pt x="19" y="4"/>
                  </a:cubicBezTo>
                  <a:close/>
                  <a:moveTo>
                    <a:pt x="20" y="4"/>
                  </a:moveTo>
                  <a:cubicBezTo>
                    <a:pt x="20" y="4"/>
                    <a:pt x="20" y="4"/>
                    <a:pt x="20" y="4"/>
                  </a:cubicBezTo>
                  <a:cubicBezTo>
                    <a:pt x="20" y="4"/>
                    <a:pt x="20" y="4"/>
                    <a:pt x="20" y="4"/>
                  </a:cubicBezTo>
                  <a:cubicBezTo>
                    <a:pt x="20" y="4"/>
                    <a:pt x="20"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8" name="Freeform 1854">
              <a:extLst>
                <a:ext uri="{FF2B5EF4-FFF2-40B4-BE49-F238E27FC236}">
                  <a16:creationId xmlns="" xmlns:a16="http://schemas.microsoft.com/office/drawing/2014/main" id="{67C8D434-3BAA-420D-A90F-3D4B37D71BEB}"/>
                </a:ext>
              </a:extLst>
            </p:cNvPr>
            <p:cNvSpPr/>
            <p:nvPr/>
          </p:nvSpPr>
          <p:spPr bwMode="auto">
            <a:xfrm>
              <a:off x="7429502" y="5559426"/>
              <a:ext cx="9525" cy="6350"/>
            </a:xfrm>
            <a:custGeom>
              <a:avLst/>
              <a:gdLst>
                <a:gd name="T0" fmla="*/ 0 w 6"/>
                <a:gd name="T1" fmla="*/ 4 h 4"/>
                <a:gd name="T2" fmla="*/ 0 w 6"/>
                <a:gd name="T3" fmla="*/ 0 h 4"/>
                <a:gd name="T4" fmla="*/ 6 w 6"/>
                <a:gd name="T5" fmla="*/ 0 h 4"/>
                <a:gd name="T6" fmla="*/ 6 w 6"/>
                <a:gd name="T7" fmla="*/ 4 h 4"/>
                <a:gd name="T8" fmla="*/ 0 w 6"/>
                <a:gd name="T9" fmla="*/ 4 h 4"/>
                <a:gd name="T10" fmla="*/ 0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0" y="4"/>
                  </a:moveTo>
                  <a:lnTo>
                    <a:pt x="0" y="0"/>
                  </a:lnTo>
                  <a:lnTo>
                    <a:pt x="6" y="0"/>
                  </a:lnTo>
                  <a:lnTo>
                    <a:pt x="6"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19" name="Freeform 1855">
              <a:extLst>
                <a:ext uri="{FF2B5EF4-FFF2-40B4-BE49-F238E27FC236}">
                  <a16:creationId xmlns="" xmlns:a16="http://schemas.microsoft.com/office/drawing/2014/main" id="{29A94C05-CA4B-42C5-A8FF-2BCEC06D1B2C}"/>
                </a:ext>
              </a:extLst>
            </p:cNvPr>
            <p:cNvSpPr>
              <a:spLocks noEditPoints="1"/>
            </p:cNvSpPr>
            <p:nvPr/>
          </p:nvSpPr>
          <p:spPr bwMode="auto">
            <a:xfrm>
              <a:off x="7426327" y="5556251"/>
              <a:ext cx="15875" cy="12700"/>
            </a:xfrm>
            <a:custGeom>
              <a:avLst/>
              <a:gdLst>
                <a:gd name="T0" fmla="*/ 8 w 10"/>
                <a:gd name="T1" fmla="*/ 8 h 8"/>
                <a:gd name="T2" fmla="*/ 2 w 10"/>
                <a:gd name="T3" fmla="*/ 8 h 8"/>
                <a:gd name="T4" fmla="*/ 2 w 10"/>
                <a:gd name="T5" fmla="*/ 6 h 8"/>
                <a:gd name="T6" fmla="*/ 4 w 10"/>
                <a:gd name="T7" fmla="*/ 6 h 8"/>
                <a:gd name="T8" fmla="*/ 2 w 10"/>
                <a:gd name="T9" fmla="*/ 6 h 8"/>
                <a:gd name="T10" fmla="*/ 2 w 10"/>
                <a:gd name="T11" fmla="*/ 8 h 8"/>
                <a:gd name="T12" fmla="*/ 0 w 10"/>
                <a:gd name="T13" fmla="*/ 8 h 8"/>
                <a:gd name="T14" fmla="*/ 0 w 10"/>
                <a:gd name="T15" fmla="*/ 0 h 8"/>
                <a:gd name="T16" fmla="*/ 10 w 10"/>
                <a:gd name="T17" fmla="*/ 0 h 8"/>
                <a:gd name="T18" fmla="*/ 10 w 10"/>
                <a:gd name="T19" fmla="*/ 8 h 8"/>
                <a:gd name="T20" fmla="*/ 8 w 10"/>
                <a:gd name="T21" fmla="*/ 8 h 8"/>
                <a:gd name="T22" fmla="*/ 8 w 10"/>
                <a:gd name="T23" fmla="*/ 8 h 8"/>
                <a:gd name="T24" fmla="*/ 5 w 10"/>
                <a:gd name="T25" fmla="*/ 4 h 8"/>
                <a:gd name="T26" fmla="*/ 5 w 10"/>
                <a:gd name="T27" fmla="*/ 4 h 8"/>
                <a:gd name="T28" fmla="*/ 4 w 10"/>
                <a:gd name="T29" fmla="*/ 4 h 8"/>
                <a:gd name="T30" fmla="*/ 4 w 10"/>
                <a:gd name="T31" fmla="*/ 4 h 8"/>
                <a:gd name="T32" fmla="*/ 5 w 10"/>
                <a:gd name="T33" fmla="*/ 4 h 8"/>
                <a:gd name="T34" fmla="*/ 5 w 10"/>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8">
                  <a:moveTo>
                    <a:pt x="8" y="8"/>
                  </a:moveTo>
                  <a:lnTo>
                    <a:pt x="2" y="8"/>
                  </a:lnTo>
                  <a:lnTo>
                    <a:pt x="2" y="6"/>
                  </a:lnTo>
                  <a:lnTo>
                    <a:pt x="4" y="6"/>
                  </a:lnTo>
                  <a:lnTo>
                    <a:pt x="2" y="6"/>
                  </a:lnTo>
                  <a:lnTo>
                    <a:pt x="2" y="8"/>
                  </a:lnTo>
                  <a:lnTo>
                    <a:pt x="0" y="8"/>
                  </a:lnTo>
                  <a:lnTo>
                    <a:pt x="0" y="0"/>
                  </a:lnTo>
                  <a:lnTo>
                    <a:pt x="10" y="0"/>
                  </a:lnTo>
                  <a:lnTo>
                    <a:pt x="10" y="8"/>
                  </a:lnTo>
                  <a:lnTo>
                    <a:pt x="8" y="8"/>
                  </a:lnTo>
                  <a:lnTo>
                    <a:pt x="8" y="8"/>
                  </a:lnTo>
                  <a:close/>
                  <a:moveTo>
                    <a:pt x="5" y="4"/>
                  </a:moveTo>
                  <a:lnTo>
                    <a:pt x="5" y="4"/>
                  </a:lnTo>
                  <a:lnTo>
                    <a:pt x="4" y="4"/>
                  </a:lnTo>
                  <a:lnTo>
                    <a:pt x="4" y="4"/>
                  </a:lnTo>
                  <a:lnTo>
                    <a:pt x="5" y="4"/>
                  </a:lnTo>
                  <a:lnTo>
                    <a:pt x="5"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0" name="Freeform 1856">
              <a:extLst>
                <a:ext uri="{FF2B5EF4-FFF2-40B4-BE49-F238E27FC236}">
                  <a16:creationId xmlns="" xmlns:a16="http://schemas.microsoft.com/office/drawing/2014/main" id="{D4FC4EF0-0C83-48B8-9150-B6A89013F7C8}"/>
                </a:ext>
              </a:extLst>
            </p:cNvPr>
            <p:cNvSpPr/>
            <p:nvPr/>
          </p:nvSpPr>
          <p:spPr bwMode="auto">
            <a:xfrm>
              <a:off x="7496177" y="5688013"/>
              <a:ext cx="6350" cy="23813"/>
            </a:xfrm>
            <a:custGeom>
              <a:avLst/>
              <a:gdLst>
                <a:gd name="T0" fmla="*/ 0 w 4"/>
                <a:gd name="T1" fmla="*/ 15 h 15"/>
                <a:gd name="T2" fmla="*/ 0 w 4"/>
                <a:gd name="T3" fmla="*/ 0 h 15"/>
                <a:gd name="T4" fmla="*/ 4 w 4"/>
                <a:gd name="T5" fmla="*/ 0 h 15"/>
                <a:gd name="T6" fmla="*/ 4 w 4"/>
                <a:gd name="T7" fmla="*/ 15 h 15"/>
                <a:gd name="T8" fmla="*/ 0 w 4"/>
                <a:gd name="T9" fmla="*/ 15 h 15"/>
                <a:gd name="T10" fmla="*/ 0 w 4"/>
                <a:gd name="T11" fmla="*/ 15 h 15"/>
              </a:gdLst>
              <a:ahLst/>
              <a:cxnLst>
                <a:cxn ang="0">
                  <a:pos x="T0" y="T1"/>
                </a:cxn>
                <a:cxn ang="0">
                  <a:pos x="T2" y="T3"/>
                </a:cxn>
                <a:cxn ang="0">
                  <a:pos x="T4" y="T5"/>
                </a:cxn>
                <a:cxn ang="0">
                  <a:pos x="T6" y="T7"/>
                </a:cxn>
                <a:cxn ang="0">
                  <a:pos x="T8" y="T9"/>
                </a:cxn>
                <a:cxn ang="0">
                  <a:pos x="T10" y="T11"/>
                </a:cxn>
              </a:cxnLst>
              <a:rect l="0" t="0" r="r" b="b"/>
              <a:pathLst>
                <a:path w="4" h="15">
                  <a:moveTo>
                    <a:pt x="0" y="15"/>
                  </a:moveTo>
                  <a:lnTo>
                    <a:pt x="0" y="0"/>
                  </a:lnTo>
                  <a:lnTo>
                    <a:pt x="4" y="0"/>
                  </a:lnTo>
                  <a:lnTo>
                    <a:pt x="4" y="15"/>
                  </a:lnTo>
                  <a:lnTo>
                    <a:pt x="0"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1" name="Freeform 1857">
              <a:extLst>
                <a:ext uri="{FF2B5EF4-FFF2-40B4-BE49-F238E27FC236}">
                  <a16:creationId xmlns="" xmlns:a16="http://schemas.microsoft.com/office/drawing/2014/main" id="{2A209DC4-F963-413F-9DF0-397EA2D87700}"/>
                </a:ext>
              </a:extLst>
            </p:cNvPr>
            <p:cNvSpPr>
              <a:spLocks noEditPoints="1"/>
            </p:cNvSpPr>
            <p:nvPr/>
          </p:nvSpPr>
          <p:spPr bwMode="auto">
            <a:xfrm>
              <a:off x="7493002" y="5684838"/>
              <a:ext cx="12700" cy="30163"/>
            </a:xfrm>
            <a:custGeom>
              <a:avLst/>
              <a:gdLst>
                <a:gd name="T0" fmla="*/ 6 w 8"/>
                <a:gd name="T1" fmla="*/ 19 h 19"/>
                <a:gd name="T2" fmla="*/ 2 w 8"/>
                <a:gd name="T3" fmla="*/ 19 h 19"/>
                <a:gd name="T4" fmla="*/ 2 w 8"/>
                <a:gd name="T5" fmla="*/ 17 h 19"/>
                <a:gd name="T6" fmla="*/ 4 w 8"/>
                <a:gd name="T7" fmla="*/ 17 h 19"/>
                <a:gd name="T8" fmla="*/ 2 w 8"/>
                <a:gd name="T9" fmla="*/ 17 h 19"/>
                <a:gd name="T10" fmla="*/ 2 w 8"/>
                <a:gd name="T11" fmla="*/ 19 h 19"/>
                <a:gd name="T12" fmla="*/ 0 w 8"/>
                <a:gd name="T13" fmla="*/ 19 h 19"/>
                <a:gd name="T14" fmla="*/ 0 w 8"/>
                <a:gd name="T15" fmla="*/ 0 h 19"/>
                <a:gd name="T16" fmla="*/ 8 w 8"/>
                <a:gd name="T17" fmla="*/ 0 h 19"/>
                <a:gd name="T18" fmla="*/ 8 w 8"/>
                <a:gd name="T19" fmla="*/ 19 h 19"/>
                <a:gd name="T20" fmla="*/ 6 w 8"/>
                <a:gd name="T21" fmla="*/ 19 h 19"/>
                <a:gd name="T22" fmla="*/ 6 w 8"/>
                <a:gd name="T23" fmla="*/ 19 h 19"/>
                <a:gd name="T24" fmla="*/ 4 w 8"/>
                <a:gd name="T25" fmla="*/ 15 h 19"/>
                <a:gd name="T26" fmla="*/ 4 w 8"/>
                <a:gd name="T27" fmla="*/ 4 h 19"/>
                <a:gd name="T28" fmla="*/ 4 w 8"/>
                <a:gd name="T29" fmla="*/ 15 h 19"/>
                <a:gd name="T30" fmla="*/ 4 w 8"/>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2" y="19"/>
                  </a:lnTo>
                  <a:lnTo>
                    <a:pt x="2" y="17"/>
                  </a:lnTo>
                  <a:lnTo>
                    <a:pt x="4" y="17"/>
                  </a:lnTo>
                  <a:lnTo>
                    <a:pt x="2" y="17"/>
                  </a:lnTo>
                  <a:lnTo>
                    <a:pt x="2" y="19"/>
                  </a:lnTo>
                  <a:lnTo>
                    <a:pt x="0" y="19"/>
                  </a:lnTo>
                  <a:lnTo>
                    <a:pt x="0" y="0"/>
                  </a:lnTo>
                  <a:lnTo>
                    <a:pt x="8" y="0"/>
                  </a:lnTo>
                  <a:lnTo>
                    <a:pt x="8" y="19"/>
                  </a:lnTo>
                  <a:lnTo>
                    <a:pt x="6" y="19"/>
                  </a:lnTo>
                  <a:lnTo>
                    <a:pt x="6" y="19"/>
                  </a:lnTo>
                  <a:close/>
                  <a:moveTo>
                    <a:pt x="4" y="15"/>
                  </a:moveTo>
                  <a:lnTo>
                    <a:pt x="4" y="4"/>
                  </a:lnTo>
                  <a:lnTo>
                    <a:pt x="4" y="15"/>
                  </a:lnTo>
                  <a:lnTo>
                    <a:pt x="4"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2" name="Freeform 1858">
              <a:extLst>
                <a:ext uri="{FF2B5EF4-FFF2-40B4-BE49-F238E27FC236}">
                  <a16:creationId xmlns="" xmlns:a16="http://schemas.microsoft.com/office/drawing/2014/main" id="{A59498D0-0F22-41BE-A1F3-FB67CD223693}"/>
                </a:ext>
              </a:extLst>
            </p:cNvPr>
            <p:cNvSpPr>
              <a:spLocks noEditPoints="1"/>
            </p:cNvSpPr>
            <p:nvPr/>
          </p:nvSpPr>
          <p:spPr bwMode="auto">
            <a:xfrm>
              <a:off x="7410452" y="5708651"/>
              <a:ext cx="142875" cy="190500"/>
            </a:xfrm>
            <a:custGeom>
              <a:avLst/>
              <a:gdLst>
                <a:gd name="T0" fmla="*/ 35 w 82"/>
                <a:gd name="T1" fmla="*/ 109 h 109"/>
                <a:gd name="T2" fmla="*/ 10 w 82"/>
                <a:gd name="T3" fmla="*/ 85 h 109"/>
                <a:gd name="T4" fmla="*/ 10 w 82"/>
                <a:gd name="T5" fmla="*/ 85 h 109"/>
                <a:gd name="T6" fmla="*/ 0 w 82"/>
                <a:gd name="T7" fmla="*/ 43 h 109"/>
                <a:gd name="T8" fmla="*/ 0 w 82"/>
                <a:gd name="T9" fmla="*/ 43 h 109"/>
                <a:gd name="T10" fmla="*/ 51 w 82"/>
                <a:gd name="T11" fmla="*/ 0 h 109"/>
                <a:gd name="T12" fmla="*/ 51 w 82"/>
                <a:gd name="T13" fmla="*/ 0 h 109"/>
                <a:gd name="T14" fmla="*/ 75 w 82"/>
                <a:gd name="T15" fmla="*/ 16 h 109"/>
                <a:gd name="T16" fmla="*/ 75 w 82"/>
                <a:gd name="T17" fmla="*/ 16 h 109"/>
                <a:gd name="T18" fmla="*/ 82 w 82"/>
                <a:gd name="T19" fmla="*/ 54 h 109"/>
                <a:gd name="T20" fmla="*/ 82 w 82"/>
                <a:gd name="T21" fmla="*/ 54 h 109"/>
                <a:gd name="T22" fmla="*/ 42 w 82"/>
                <a:gd name="T23" fmla="*/ 107 h 109"/>
                <a:gd name="T24" fmla="*/ 42 w 82"/>
                <a:gd name="T25" fmla="*/ 107 h 109"/>
                <a:gd name="T26" fmla="*/ 35 w 82"/>
                <a:gd name="T27" fmla="*/ 109 h 109"/>
                <a:gd name="T28" fmla="*/ 35 w 82"/>
                <a:gd name="T29" fmla="*/ 109 h 109"/>
                <a:gd name="T30" fmla="*/ 35 w 82"/>
                <a:gd name="T31" fmla="*/ 109 h 109"/>
                <a:gd name="T32" fmla="*/ 19 w 82"/>
                <a:gd name="T33" fmla="*/ 13 h 109"/>
                <a:gd name="T34" fmla="*/ 4 w 82"/>
                <a:gd name="T35" fmla="*/ 43 h 109"/>
                <a:gd name="T36" fmla="*/ 4 w 82"/>
                <a:gd name="T37" fmla="*/ 43 h 109"/>
                <a:gd name="T38" fmla="*/ 14 w 82"/>
                <a:gd name="T39" fmla="*/ 83 h 109"/>
                <a:gd name="T40" fmla="*/ 14 w 82"/>
                <a:gd name="T41" fmla="*/ 83 h 109"/>
                <a:gd name="T42" fmla="*/ 35 w 82"/>
                <a:gd name="T43" fmla="*/ 105 h 109"/>
                <a:gd name="T44" fmla="*/ 35 w 82"/>
                <a:gd name="T45" fmla="*/ 105 h 109"/>
                <a:gd name="T46" fmla="*/ 40 w 82"/>
                <a:gd name="T47" fmla="*/ 103 h 109"/>
                <a:gd name="T48" fmla="*/ 40 w 82"/>
                <a:gd name="T49" fmla="*/ 103 h 109"/>
                <a:gd name="T50" fmla="*/ 78 w 82"/>
                <a:gd name="T51" fmla="*/ 54 h 109"/>
                <a:gd name="T52" fmla="*/ 78 w 82"/>
                <a:gd name="T53" fmla="*/ 54 h 109"/>
                <a:gd name="T54" fmla="*/ 72 w 82"/>
                <a:gd name="T55" fmla="*/ 18 h 109"/>
                <a:gd name="T56" fmla="*/ 72 w 82"/>
                <a:gd name="T57" fmla="*/ 18 h 109"/>
                <a:gd name="T58" fmla="*/ 51 w 82"/>
                <a:gd name="T59" fmla="*/ 4 h 109"/>
                <a:gd name="T60" fmla="*/ 51 w 82"/>
                <a:gd name="T61" fmla="*/ 4 h 109"/>
                <a:gd name="T62" fmla="*/ 51 w 82"/>
                <a:gd name="T63" fmla="*/ 4 h 109"/>
                <a:gd name="T64" fmla="*/ 51 w 82"/>
                <a:gd name="T65" fmla="*/ 4 h 109"/>
                <a:gd name="T66" fmla="*/ 19 w 82"/>
                <a:gd name="T67"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109">
                  <a:moveTo>
                    <a:pt x="35" y="109"/>
                  </a:moveTo>
                  <a:cubicBezTo>
                    <a:pt x="25" y="108"/>
                    <a:pt x="16" y="98"/>
                    <a:pt x="10" y="85"/>
                  </a:cubicBezTo>
                  <a:cubicBezTo>
                    <a:pt x="10" y="85"/>
                    <a:pt x="10" y="85"/>
                    <a:pt x="10" y="85"/>
                  </a:cubicBezTo>
                  <a:cubicBezTo>
                    <a:pt x="4" y="72"/>
                    <a:pt x="0" y="56"/>
                    <a:pt x="0" y="43"/>
                  </a:cubicBezTo>
                  <a:cubicBezTo>
                    <a:pt x="0" y="43"/>
                    <a:pt x="0" y="43"/>
                    <a:pt x="0" y="43"/>
                  </a:cubicBezTo>
                  <a:cubicBezTo>
                    <a:pt x="0" y="13"/>
                    <a:pt x="28" y="0"/>
                    <a:pt x="51" y="0"/>
                  </a:cubicBezTo>
                  <a:cubicBezTo>
                    <a:pt x="51" y="0"/>
                    <a:pt x="51" y="0"/>
                    <a:pt x="51" y="0"/>
                  </a:cubicBezTo>
                  <a:cubicBezTo>
                    <a:pt x="62" y="0"/>
                    <a:pt x="70" y="6"/>
                    <a:pt x="75" y="16"/>
                  </a:cubicBezTo>
                  <a:cubicBezTo>
                    <a:pt x="75" y="16"/>
                    <a:pt x="75" y="16"/>
                    <a:pt x="75" y="16"/>
                  </a:cubicBezTo>
                  <a:cubicBezTo>
                    <a:pt x="80" y="26"/>
                    <a:pt x="82" y="39"/>
                    <a:pt x="82" y="54"/>
                  </a:cubicBezTo>
                  <a:cubicBezTo>
                    <a:pt x="82" y="54"/>
                    <a:pt x="82" y="54"/>
                    <a:pt x="82" y="54"/>
                  </a:cubicBezTo>
                  <a:cubicBezTo>
                    <a:pt x="82" y="83"/>
                    <a:pt x="60" y="97"/>
                    <a:pt x="42" y="107"/>
                  </a:cubicBezTo>
                  <a:cubicBezTo>
                    <a:pt x="42" y="107"/>
                    <a:pt x="42" y="107"/>
                    <a:pt x="42" y="107"/>
                  </a:cubicBezTo>
                  <a:cubicBezTo>
                    <a:pt x="40" y="108"/>
                    <a:pt x="37" y="109"/>
                    <a:pt x="35" y="109"/>
                  </a:cubicBezTo>
                  <a:cubicBezTo>
                    <a:pt x="35" y="109"/>
                    <a:pt x="35" y="109"/>
                    <a:pt x="35" y="109"/>
                  </a:cubicBezTo>
                  <a:cubicBezTo>
                    <a:pt x="35" y="109"/>
                    <a:pt x="35" y="109"/>
                    <a:pt x="35" y="109"/>
                  </a:cubicBezTo>
                  <a:close/>
                  <a:moveTo>
                    <a:pt x="19" y="13"/>
                  </a:moveTo>
                  <a:cubicBezTo>
                    <a:pt x="10" y="20"/>
                    <a:pt x="4" y="29"/>
                    <a:pt x="4" y="43"/>
                  </a:cubicBezTo>
                  <a:cubicBezTo>
                    <a:pt x="4" y="43"/>
                    <a:pt x="4" y="43"/>
                    <a:pt x="4" y="43"/>
                  </a:cubicBezTo>
                  <a:cubicBezTo>
                    <a:pt x="4" y="55"/>
                    <a:pt x="7" y="71"/>
                    <a:pt x="14" y="83"/>
                  </a:cubicBezTo>
                  <a:cubicBezTo>
                    <a:pt x="14" y="83"/>
                    <a:pt x="14" y="83"/>
                    <a:pt x="14" y="83"/>
                  </a:cubicBezTo>
                  <a:cubicBezTo>
                    <a:pt x="20" y="96"/>
                    <a:pt x="28" y="105"/>
                    <a:pt x="35" y="105"/>
                  </a:cubicBezTo>
                  <a:cubicBezTo>
                    <a:pt x="35" y="105"/>
                    <a:pt x="35" y="105"/>
                    <a:pt x="35" y="105"/>
                  </a:cubicBezTo>
                  <a:cubicBezTo>
                    <a:pt x="37" y="105"/>
                    <a:pt x="38" y="104"/>
                    <a:pt x="40" y="103"/>
                  </a:cubicBezTo>
                  <a:cubicBezTo>
                    <a:pt x="40" y="103"/>
                    <a:pt x="40" y="103"/>
                    <a:pt x="40" y="103"/>
                  </a:cubicBezTo>
                  <a:cubicBezTo>
                    <a:pt x="58" y="93"/>
                    <a:pt x="78" y="81"/>
                    <a:pt x="78" y="54"/>
                  </a:cubicBezTo>
                  <a:cubicBezTo>
                    <a:pt x="78" y="54"/>
                    <a:pt x="78" y="54"/>
                    <a:pt x="78" y="54"/>
                  </a:cubicBezTo>
                  <a:cubicBezTo>
                    <a:pt x="78" y="40"/>
                    <a:pt x="76" y="27"/>
                    <a:pt x="72" y="18"/>
                  </a:cubicBezTo>
                  <a:cubicBezTo>
                    <a:pt x="72" y="18"/>
                    <a:pt x="72" y="18"/>
                    <a:pt x="72" y="18"/>
                  </a:cubicBezTo>
                  <a:cubicBezTo>
                    <a:pt x="67" y="9"/>
                    <a:pt x="61" y="4"/>
                    <a:pt x="51" y="4"/>
                  </a:cubicBezTo>
                  <a:cubicBezTo>
                    <a:pt x="51" y="4"/>
                    <a:pt x="51" y="4"/>
                    <a:pt x="51" y="4"/>
                  </a:cubicBezTo>
                  <a:cubicBezTo>
                    <a:pt x="51" y="4"/>
                    <a:pt x="51" y="4"/>
                    <a:pt x="51" y="4"/>
                  </a:cubicBezTo>
                  <a:cubicBezTo>
                    <a:pt x="51" y="4"/>
                    <a:pt x="51" y="4"/>
                    <a:pt x="51" y="4"/>
                  </a:cubicBezTo>
                  <a:cubicBezTo>
                    <a:pt x="40" y="4"/>
                    <a:pt x="28" y="7"/>
                    <a:pt x="19"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3" name="Freeform 1859">
              <a:extLst>
                <a:ext uri="{FF2B5EF4-FFF2-40B4-BE49-F238E27FC236}">
                  <a16:creationId xmlns="" xmlns:a16="http://schemas.microsoft.com/office/drawing/2014/main" id="{41EFBC0C-4E1B-42B1-B449-4B81C603B8D1}"/>
                </a:ext>
              </a:extLst>
            </p:cNvPr>
            <p:cNvSpPr>
              <a:spLocks noEditPoints="1"/>
            </p:cNvSpPr>
            <p:nvPr/>
          </p:nvSpPr>
          <p:spPr bwMode="auto">
            <a:xfrm>
              <a:off x="7407277" y="5705476"/>
              <a:ext cx="149225" cy="196850"/>
            </a:xfrm>
            <a:custGeom>
              <a:avLst/>
              <a:gdLst>
                <a:gd name="T0" fmla="*/ 37 w 86"/>
                <a:gd name="T1" fmla="*/ 111 h 113"/>
                <a:gd name="T2" fmla="*/ 10 w 86"/>
                <a:gd name="T3" fmla="*/ 88 h 113"/>
                <a:gd name="T4" fmla="*/ 0 w 86"/>
                <a:gd name="T5" fmla="*/ 45 h 113"/>
                <a:gd name="T6" fmla="*/ 52 w 86"/>
                <a:gd name="T7" fmla="*/ 0 h 113"/>
                <a:gd name="T8" fmla="*/ 53 w 86"/>
                <a:gd name="T9" fmla="*/ 0 h 113"/>
                <a:gd name="T10" fmla="*/ 79 w 86"/>
                <a:gd name="T11" fmla="*/ 17 h 113"/>
                <a:gd name="T12" fmla="*/ 86 w 86"/>
                <a:gd name="T13" fmla="*/ 56 h 113"/>
                <a:gd name="T14" fmla="*/ 45 w 86"/>
                <a:gd name="T15" fmla="*/ 111 h 113"/>
                <a:gd name="T16" fmla="*/ 37 w 86"/>
                <a:gd name="T17" fmla="*/ 113 h 113"/>
                <a:gd name="T18" fmla="*/ 37 w 86"/>
                <a:gd name="T19" fmla="*/ 113 h 113"/>
                <a:gd name="T20" fmla="*/ 43 w 86"/>
                <a:gd name="T21" fmla="*/ 107 h 113"/>
                <a:gd name="T22" fmla="*/ 82 w 86"/>
                <a:gd name="T23" fmla="*/ 56 h 113"/>
                <a:gd name="T24" fmla="*/ 43 w 86"/>
                <a:gd name="T25" fmla="*/ 107 h 113"/>
                <a:gd name="T26" fmla="*/ 37 w 86"/>
                <a:gd name="T27" fmla="*/ 109 h 113"/>
                <a:gd name="T28" fmla="*/ 37 w 86"/>
                <a:gd name="T29" fmla="*/ 109 h 113"/>
                <a:gd name="T30" fmla="*/ 37 w 86"/>
                <a:gd name="T31" fmla="*/ 109 h 113"/>
                <a:gd name="T32" fmla="*/ 36 w 86"/>
                <a:gd name="T33" fmla="*/ 108 h 113"/>
                <a:gd name="T34" fmla="*/ 36 w 86"/>
                <a:gd name="T35" fmla="*/ 108 h 113"/>
                <a:gd name="T36" fmla="*/ 35 w 86"/>
                <a:gd name="T37" fmla="*/ 108 h 113"/>
                <a:gd name="T38" fmla="*/ 30 w 86"/>
                <a:gd name="T39" fmla="*/ 106 h 113"/>
                <a:gd name="T40" fmla="*/ 37 w 86"/>
                <a:gd name="T41" fmla="*/ 105 h 113"/>
                <a:gd name="T42" fmla="*/ 41 w 86"/>
                <a:gd name="T43" fmla="*/ 104 h 113"/>
                <a:gd name="T44" fmla="*/ 78 w 86"/>
                <a:gd name="T45" fmla="*/ 56 h 113"/>
                <a:gd name="T46" fmla="*/ 78 w 86"/>
                <a:gd name="T47" fmla="*/ 56 h 113"/>
                <a:gd name="T48" fmla="*/ 72 w 86"/>
                <a:gd name="T49" fmla="*/ 21 h 113"/>
                <a:gd name="T50" fmla="*/ 53 w 86"/>
                <a:gd name="T51" fmla="*/ 8 h 113"/>
                <a:gd name="T52" fmla="*/ 22 w 86"/>
                <a:gd name="T53" fmla="*/ 17 h 113"/>
                <a:gd name="T54" fmla="*/ 8 w 86"/>
                <a:gd name="T55" fmla="*/ 45 h 113"/>
                <a:gd name="T56" fmla="*/ 8 w 86"/>
                <a:gd name="T57" fmla="*/ 45 h 113"/>
                <a:gd name="T58" fmla="*/ 17 w 86"/>
                <a:gd name="T59" fmla="*/ 85 h 113"/>
                <a:gd name="T60" fmla="*/ 37 w 86"/>
                <a:gd name="T61" fmla="*/ 105 h 113"/>
                <a:gd name="T62" fmla="*/ 37 w 86"/>
                <a:gd name="T63" fmla="*/ 105 h 113"/>
                <a:gd name="T64" fmla="*/ 14 w 86"/>
                <a:gd name="T65" fmla="*/ 86 h 113"/>
                <a:gd name="T66" fmla="*/ 17 w 86"/>
                <a:gd name="T67" fmla="*/ 92 h 113"/>
                <a:gd name="T68" fmla="*/ 14 w 86"/>
                <a:gd name="T69" fmla="*/ 86 h 113"/>
                <a:gd name="T70" fmla="*/ 9 w 86"/>
                <a:gd name="T71" fmla="*/ 74 h 113"/>
                <a:gd name="T72" fmla="*/ 82 w 86"/>
                <a:gd name="T73" fmla="*/ 56 h 113"/>
                <a:gd name="T74" fmla="*/ 82 w 86"/>
                <a:gd name="T75" fmla="*/ 56 h 113"/>
                <a:gd name="T76" fmla="*/ 76 w 86"/>
                <a:gd name="T77" fmla="*/ 21 h 113"/>
                <a:gd name="T78" fmla="*/ 4 w 86"/>
                <a:gd name="T79" fmla="*/ 45 h 113"/>
                <a:gd name="T80" fmla="*/ 4 w 86"/>
                <a:gd name="T81" fmla="*/ 45 h 113"/>
                <a:gd name="T82" fmla="*/ 4 w 86"/>
                <a:gd name="T83" fmla="*/ 45 h 113"/>
                <a:gd name="T84" fmla="*/ 6 w 86"/>
                <a:gd name="T85" fmla="*/ 31 h 113"/>
                <a:gd name="T86" fmla="*/ 76 w 86"/>
                <a:gd name="T87" fmla="*/ 21 h 113"/>
                <a:gd name="T88" fmla="*/ 76 w 86"/>
                <a:gd name="T89" fmla="*/ 21 h 113"/>
                <a:gd name="T90" fmla="*/ 75 w 86"/>
                <a:gd name="T91" fmla="*/ 18 h 113"/>
                <a:gd name="T92" fmla="*/ 75 w 86"/>
                <a:gd name="T93" fmla="*/ 18 h 113"/>
                <a:gd name="T94" fmla="*/ 75 w 86"/>
                <a:gd name="T95" fmla="*/ 18 h 113"/>
                <a:gd name="T96" fmla="*/ 75 w 86"/>
                <a:gd name="T97" fmla="*/ 18 h 113"/>
                <a:gd name="T98" fmla="*/ 75 w 86"/>
                <a:gd name="T99" fmla="*/ 18 h 113"/>
                <a:gd name="T100" fmla="*/ 53 w 86"/>
                <a:gd name="T101" fmla="*/ 4 h 113"/>
                <a:gd name="T102" fmla="*/ 53 w 86"/>
                <a:gd name="T103" fmla="*/ 4 h 113"/>
                <a:gd name="T104" fmla="*/ 51 w 86"/>
                <a:gd name="T105" fmla="*/ 4 h 113"/>
                <a:gd name="T106" fmla="*/ 53 w 86"/>
                <a:gd name="T107" fmla="*/ 4 h 113"/>
                <a:gd name="T108" fmla="*/ 53 w 86"/>
                <a:gd name="T109" fmla="*/ 4 h 113"/>
                <a:gd name="T110" fmla="*/ 21 w 86"/>
                <a:gd name="T111" fmla="*/ 15 h 113"/>
                <a:gd name="T112" fmla="*/ 20 w 86"/>
                <a:gd name="T113" fmla="*/ 14 h 113"/>
                <a:gd name="T114" fmla="*/ 21 w 86"/>
                <a:gd name="T115" fmla="*/ 1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 h="113">
                  <a:moveTo>
                    <a:pt x="37" y="113"/>
                  </a:moveTo>
                  <a:cubicBezTo>
                    <a:pt x="37" y="111"/>
                    <a:pt x="37" y="111"/>
                    <a:pt x="37" y="111"/>
                  </a:cubicBezTo>
                  <a:cubicBezTo>
                    <a:pt x="37" y="113"/>
                    <a:pt x="37" y="113"/>
                    <a:pt x="37" y="113"/>
                  </a:cubicBezTo>
                  <a:cubicBezTo>
                    <a:pt x="25" y="112"/>
                    <a:pt x="17" y="101"/>
                    <a:pt x="10" y="88"/>
                  </a:cubicBezTo>
                  <a:cubicBezTo>
                    <a:pt x="10" y="88"/>
                    <a:pt x="10" y="88"/>
                    <a:pt x="10" y="88"/>
                  </a:cubicBezTo>
                  <a:cubicBezTo>
                    <a:pt x="4" y="75"/>
                    <a:pt x="0" y="59"/>
                    <a:pt x="0" y="45"/>
                  </a:cubicBezTo>
                  <a:cubicBezTo>
                    <a:pt x="0" y="45"/>
                    <a:pt x="0" y="45"/>
                    <a:pt x="0" y="45"/>
                  </a:cubicBezTo>
                  <a:cubicBezTo>
                    <a:pt x="0" y="14"/>
                    <a:pt x="30" y="0"/>
                    <a:pt x="52" y="0"/>
                  </a:cubicBezTo>
                  <a:cubicBezTo>
                    <a:pt x="52" y="0"/>
                    <a:pt x="52" y="0"/>
                    <a:pt x="52" y="0"/>
                  </a:cubicBezTo>
                  <a:cubicBezTo>
                    <a:pt x="53" y="0"/>
                    <a:pt x="53" y="0"/>
                    <a:pt x="53" y="0"/>
                  </a:cubicBezTo>
                  <a:cubicBezTo>
                    <a:pt x="53" y="0"/>
                    <a:pt x="53" y="0"/>
                    <a:pt x="53" y="0"/>
                  </a:cubicBezTo>
                  <a:cubicBezTo>
                    <a:pt x="65" y="0"/>
                    <a:pt x="74" y="7"/>
                    <a:pt x="79" y="17"/>
                  </a:cubicBezTo>
                  <a:cubicBezTo>
                    <a:pt x="79" y="17"/>
                    <a:pt x="79" y="17"/>
                    <a:pt x="79" y="17"/>
                  </a:cubicBezTo>
                  <a:cubicBezTo>
                    <a:pt x="84" y="28"/>
                    <a:pt x="86" y="41"/>
                    <a:pt x="86" y="56"/>
                  </a:cubicBezTo>
                  <a:cubicBezTo>
                    <a:pt x="86" y="56"/>
                    <a:pt x="86" y="56"/>
                    <a:pt x="86" y="56"/>
                  </a:cubicBezTo>
                  <a:cubicBezTo>
                    <a:pt x="86" y="86"/>
                    <a:pt x="63" y="101"/>
                    <a:pt x="45" y="111"/>
                  </a:cubicBezTo>
                  <a:cubicBezTo>
                    <a:pt x="45" y="111"/>
                    <a:pt x="45" y="111"/>
                    <a:pt x="45" y="111"/>
                  </a:cubicBezTo>
                  <a:cubicBezTo>
                    <a:pt x="42" y="112"/>
                    <a:pt x="40" y="113"/>
                    <a:pt x="37" y="113"/>
                  </a:cubicBezTo>
                  <a:cubicBezTo>
                    <a:pt x="37" y="113"/>
                    <a:pt x="37" y="113"/>
                    <a:pt x="37" y="113"/>
                  </a:cubicBezTo>
                  <a:cubicBezTo>
                    <a:pt x="37" y="113"/>
                    <a:pt x="37" y="113"/>
                    <a:pt x="37" y="113"/>
                  </a:cubicBezTo>
                  <a:close/>
                  <a:moveTo>
                    <a:pt x="37" y="109"/>
                  </a:moveTo>
                  <a:cubicBezTo>
                    <a:pt x="39" y="109"/>
                    <a:pt x="41" y="108"/>
                    <a:pt x="43" y="107"/>
                  </a:cubicBezTo>
                  <a:cubicBezTo>
                    <a:pt x="43" y="107"/>
                    <a:pt x="43" y="107"/>
                    <a:pt x="43" y="107"/>
                  </a:cubicBezTo>
                  <a:cubicBezTo>
                    <a:pt x="61" y="97"/>
                    <a:pt x="82" y="84"/>
                    <a:pt x="82" y="56"/>
                  </a:cubicBezTo>
                  <a:cubicBezTo>
                    <a:pt x="82" y="56"/>
                    <a:pt x="82" y="56"/>
                    <a:pt x="82" y="56"/>
                  </a:cubicBezTo>
                  <a:cubicBezTo>
                    <a:pt x="82" y="84"/>
                    <a:pt x="61" y="97"/>
                    <a:pt x="43" y="107"/>
                  </a:cubicBezTo>
                  <a:cubicBezTo>
                    <a:pt x="43" y="107"/>
                    <a:pt x="43" y="107"/>
                    <a:pt x="43" y="107"/>
                  </a:cubicBezTo>
                  <a:cubicBezTo>
                    <a:pt x="41" y="108"/>
                    <a:pt x="39"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ubicBezTo>
                    <a:pt x="37" y="109"/>
                    <a:pt x="37" y="109"/>
                    <a:pt x="37" y="109"/>
                  </a:cubicBezTo>
                  <a:close/>
                  <a:moveTo>
                    <a:pt x="36" y="108"/>
                  </a:moveTo>
                  <a:cubicBezTo>
                    <a:pt x="36" y="108"/>
                    <a:pt x="36" y="108"/>
                    <a:pt x="36" y="108"/>
                  </a:cubicBezTo>
                  <a:cubicBezTo>
                    <a:pt x="36" y="108"/>
                    <a:pt x="36" y="108"/>
                    <a:pt x="36" y="108"/>
                  </a:cubicBezTo>
                  <a:cubicBezTo>
                    <a:pt x="36" y="108"/>
                    <a:pt x="36" y="108"/>
                    <a:pt x="36" y="108"/>
                  </a:cubicBezTo>
                  <a:close/>
                  <a:moveTo>
                    <a:pt x="35" y="108"/>
                  </a:moveTo>
                  <a:cubicBezTo>
                    <a:pt x="34" y="108"/>
                    <a:pt x="32" y="107"/>
                    <a:pt x="30" y="106"/>
                  </a:cubicBezTo>
                  <a:cubicBezTo>
                    <a:pt x="30" y="106"/>
                    <a:pt x="30" y="106"/>
                    <a:pt x="30" y="106"/>
                  </a:cubicBezTo>
                  <a:cubicBezTo>
                    <a:pt x="32" y="107"/>
                    <a:pt x="34" y="108"/>
                    <a:pt x="35" y="108"/>
                  </a:cubicBezTo>
                  <a:close/>
                  <a:moveTo>
                    <a:pt x="37" y="105"/>
                  </a:moveTo>
                  <a:cubicBezTo>
                    <a:pt x="38" y="105"/>
                    <a:pt x="39" y="104"/>
                    <a:pt x="41" y="104"/>
                  </a:cubicBezTo>
                  <a:cubicBezTo>
                    <a:pt x="41" y="104"/>
                    <a:pt x="41" y="104"/>
                    <a:pt x="41" y="104"/>
                  </a:cubicBezTo>
                  <a:cubicBezTo>
                    <a:pt x="59" y="94"/>
                    <a:pt x="78" y="82"/>
                    <a:pt x="78" y="56"/>
                  </a:cubicBezTo>
                  <a:cubicBezTo>
                    <a:pt x="78" y="56"/>
                    <a:pt x="78" y="56"/>
                    <a:pt x="78" y="56"/>
                  </a:cubicBezTo>
                  <a:cubicBezTo>
                    <a:pt x="78" y="56"/>
                    <a:pt x="78" y="56"/>
                    <a:pt x="78" y="56"/>
                  </a:cubicBezTo>
                  <a:cubicBezTo>
                    <a:pt x="78" y="56"/>
                    <a:pt x="78" y="56"/>
                    <a:pt x="78" y="56"/>
                  </a:cubicBezTo>
                  <a:cubicBezTo>
                    <a:pt x="78" y="42"/>
                    <a:pt x="76" y="29"/>
                    <a:pt x="72" y="21"/>
                  </a:cubicBezTo>
                  <a:cubicBezTo>
                    <a:pt x="72" y="21"/>
                    <a:pt x="72" y="21"/>
                    <a:pt x="72" y="21"/>
                  </a:cubicBezTo>
                  <a:cubicBezTo>
                    <a:pt x="67" y="12"/>
                    <a:pt x="62" y="8"/>
                    <a:pt x="53" y="8"/>
                  </a:cubicBezTo>
                  <a:cubicBezTo>
                    <a:pt x="53" y="8"/>
                    <a:pt x="53" y="8"/>
                    <a:pt x="53" y="8"/>
                  </a:cubicBezTo>
                  <a:cubicBezTo>
                    <a:pt x="53" y="8"/>
                    <a:pt x="53" y="8"/>
                    <a:pt x="53" y="8"/>
                  </a:cubicBezTo>
                  <a:cubicBezTo>
                    <a:pt x="43" y="8"/>
                    <a:pt x="31" y="11"/>
                    <a:pt x="22" y="17"/>
                  </a:cubicBezTo>
                  <a:cubicBezTo>
                    <a:pt x="22" y="17"/>
                    <a:pt x="22" y="17"/>
                    <a:pt x="22" y="17"/>
                  </a:cubicBezTo>
                  <a:cubicBezTo>
                    <a:pt x="14" y="23"/>
                    <a:pt x="8" y="32"/>
                    <a:pt x="8" y="45"/>
                  </a:cubicBezTo>
                  <a:cubicBezTo>
                    <a:pt x="8" y="45"/>
                    <a:pt x="8" y="45"/>
                    <a:pt x="8" y="45"/>
                  </a:cubicBezTo>
                  <a:cubicBezTo>
                    <a:pt x="8" y="45"/>
                    <a:pt x="8" y="45"/>
                    <a:pt x="8" y="45"/>
                  </a:cubicBezTo>
                  <a:cubicBezTo>
                    <a:pt x="7" y="57"/>
                    <a:pt x="11" y="72"/>
                    <a:pt x="17" y="85"/>
                  </a:cubicBezTo>
                  <a:cubicBezTo>
                    <a:pt x="17" y="85"/>
                    <a:pt x="17" y="85"/>
                    <a:pt x="17" y="85"/>
                  </a:cubicBezTo>
                  <a:cubicBezTo>
                    <a:pt x="23" y="97"/>
                    <a:pt x="31" y="105"/>
                    <a:pt x="37" y="105"/>
                  </a:cubicBezTo>
                  <a:cubicBezTo>
                    <a:pt x="37" y="105"/>
                    <a:pt x="37" y="105"/>
                    <a:pt x="37" y="105"/>
                  </a:cubicBezTo>
                  <a:cubicBezTo>
                    <a:pt x="37" y="105"/>
                    <a:pt x="37" y="105"/>
                    <a:pt x="37" y="105"/>
                  </a:cubicBezTo>
                  <a:cubicBezTo>
                    <a:pt x="37" y="105"/>
                    <a:pt x="37" y="105"/>
                    <a:pt x="37" y="105"/>
                  </a:cubicBezTo>
                  <a:cubicBezTo>
                    <a:pt x="37" y="105"/>
                    <a:pt x="37" y="105"/>
                    <a:pt x="37" y="105"/>
                  </a:cubicBezTo>
                  <a:close/>
                  <a:moveTo>
                    <a:pt x="14" y="86"/>
                  </a:moveTo>
                  <a:cubicBezTo>
                    <a:pt x="15" y="88"/>
                    <a:pt x="16" y="90"/>
                    <a:pt x="17" y="92"/>
                  </a:cubicBezTo>
                  <a:cubicBezTo>
                    <a:pt x="17" y="92"/>
                    <a:pt x="17" y="92"/>
                    <a:pt x="17" y="92"/>
                  </a:cubicBezTo>
                  <a:cubicBezTo>
                    <a:pt x="16" y="90"/>
                    <a:pt x="15" y="88"/>
                    <a:pt x="14" y="86"/>
                  </a:cubicBezTo>
                  <a:cubicBezTo>
                    <a:pt x="14" y="86"/>
                    <a:pt x="14" y="86"/>
                    <a:pt x="14" y="86"/>
                  </a:cubicBezTo>
                  <a:cubicBezTo>
                    <a:pt x="12" y="82"/>
                    <a:pt x="10" y="78"/>
                    <a:pt x="9" y="74"/>
                  </a:cubicBezTo>
                  <a:cubicBezTo>
                    <a:pt x="9" y="74"/>
                    <a:pt x="9" y="74"/>
                    <a:pt x="9" y="74"/>
                  </a:cubicBezTo>
                  <a:cubicBezTo>
                    <a:pt x="10" y="78"/>
                    <a:pt x="12" y="82"/>
                    <a:pt x="14" y="86"/>
                  </a:cubicBezTo>
                  <a:close/>
                  <a:moveTo>
                    <a:pt x="82" y="56"/>
                  </a:moveTo>
                  <a:cubicBezTo>
                    <a:pt x="82" y="56"/>
                    <a:pt x="82" y="56"/>
                    <a:pt x="82" y="56"/>
                  </a:cubicBezTo>
                  <a:cubicBezTo>
                    <a:pt x="82" y="56"/>
                    <a:pt x="82" y="56"/>
                    <a:pt x="82" y="56"/>
                  </a:cubicBezTo>
                  <a:cubicBezTo>
                    <a:pt x="82" y="43"/>
                    <a:pt x="80" y="31"/>
                    <a:pt x="76" y="21"/>
                  </a:cubicBezTo>
                  <a:cubicBezTo>
                    <a:pt x="76" y="21"/>
                    <a:pt x="76" y="21"/>
                    <a:pt x="76" y="21"/>
                  </a:cubicBezTo>
                  <a:cubicBezTo>
                    <a:pt x="80" y="31"/>
                    <a:pt x="82" y="43"/>
                    <a:pt x="82" y="56"/>
                  </a:cubicBezTo>
                  <a:close/>
                  <a:moveTo>
                    <a:pt x="4" y="45"/>
                  </a:moveTo>
                  <a:cubicBezTo>
                    <a:pt x="4" y="45"/>
                    <a:pt x="4" y="45"/>
                    <a:pt x="4" y="45"/>
                  </a:cubicBezTo>
                  <a:cubicBezTo>
                    <a:pt x="4" y="45"/>
                    <a:pt x="4" y="45"/>
                    <a:pt x="4" y="45"/>
                  </a:cubicBezTo>
                  <a:cubicBezTo>
                    <a:pt x="4" y="45"/>
                    <a:pt x="4" y="45"/>
                    <a:pt x="4" y="45"/>
                  </a:cubicBezTo>
                  <a:cubicBezTo>
                    <a:pt x="4" y="45"/>
                    <a:pt x="4" y="45"/>
                    <a:pt x="4" y="45"/>
                  </a:cubicBezTo>
                  <a:cubicBezTo>
                    <a:pt x="4" y="40"/>
                    <a:pt x="4" y="35"/>
                    <a:pt x="6" y="31"/>
                  </a:cubicBezTo>
                  <a:cubicBezTo>
                    <a:pt x="6" y="31"/>
                    <a:pt x="6" y="31"/>
                    <a:pt x="6" y="31"/>
                  </a:cubicBezTo>
                  <a:cubicBezTo>
                    <a:pt x="4" y="35"/>
                    <a:pt x="4" y="40"/>
                    <a:pt x="4" y="45"/>
                  </a:cubicBezTo>
                  <a:close/>
                  <a:moveTo>
                    <a:pt x="76" y="21"/>
                  </a:moveTo>
                  <a:cubicBezTo>
                    <a:pt x="76" y="21"/>
                    <a:pt x="76" y="21"/>
                    <a:pt x="76" y="21"/>
                  </a:cubicBezTo>
                  <a:cubicBezTo>
                    <a:pt x="76" y="21"/>
                    <a:pt x="76" y="21"/>
                    <a:pt x="76" y="21"/>
                  </a:cubicBezTo>
                  <a:cubicBezTo>
                    <a:pt x="76" y="21"/>
                    <a:pt x="76" y="21"/>
                    <a:pt x="76" y="21"/>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5" y="18"/>
                    <a:pt x="75" y="18"/>
                    <a:pt x="75" y="18"/>
                  </a:cubicBezTo>
                  <a:cubicBezTo>
                    <a:pt x="75" y="18"/>
                    <a:pt x="75" y="18"/>
                    <a:pt x="75" y="18"/>
                  </a:cubicBezTo>
                  <a:cubicBezTo>
                    <a:pt x="75" y="18"/>
                    <a:pt x="75" y="18"/>
                    <a:pt x="75" y="18"/>
                  </a:cubicBezTo>
                  <a:close/>
                  <a:moveTo>
                    <a:pt x="75" y="18"/>
                  </a:moveTo>
                  <a:cubicBezTo>
                    <a:pt x="70" y="9"/>
                    <a:pt x="63" y="4"/>
                    <a:pt x="53" y="4"/>
                  </a:cubicBezTo>
                  <a:cubicBezTo>
                    <a:pt x="53" y="4"/>
                    <a:pt x="53" y="4"/>
                    <a:pt x="53" y="4"/>
                  </a:cubicBezTo>
                  <a:cubicBezTo>
                    <a:pt x="53" y="3"/>
                    <a:pt x="53" y="3"/>
                    <a:pt x="53" y="3"/>
                  </a:cubicBezTo>
                  <a:cubicBezTo>
                    <a:pt x="53" y="4"/>
                    <a:pt x="53" y="4"/>
                    <a:pt x="53" y="4"/>
                  </a:cubicBezTo>
                  <a:cubicBezTo>
                    <a:pt x="52" y="4"/>
                    <a:pt x="51" y="4"/>
                    <a:pt x="51" y="4"/>
                  </a:cubicBezTo>
                  <a:cubicBezTo>
                    <a:pt x="51" y="4"/>
                    <a:pt x="51" y="4"/>
                    <a:pt x="51" y="4"/>
                  </a:cubicBezTo>
                  <a:cubicBezTo>
                    <a:pt x="51" y="4"/>
                    <a:pt x="52" y="4"/>
                    <a:pt x="53" y="4"/>
                  </a:cubicBezTo>
                  <a:cubicBezTo>
                    <a:pt x="53" y="4"/>
                    <a:pt x="53" y="4"/>
                    <a:pt x="53" y="4"/>
                  </a:cubicBezTo>
                  <a:cubicBezTo>
                    <a:pt x="53" y="4"/>
                    <a:pt x="53" y="4"/>
                    <a:pt x="53" y="4"/>
                  </a:cubicBezTo>
                  <a:cubicBezTo>
                    <a:pt x="53" y="4"/>
                    <a:pt x="53" y="4"/>
                    <a:pt x="53" y="4"/>
                  </a:cubicBezTo>
                  <a:cubicBezTo>
                    <a:pt x="63" y="4"/>
                    <a:pt x="70" y="9"/>
                    <a:pt x="75" y="18"/>
                  </a:cubicBezTo>
                  <a:close/>
                  <a:moveTo>
                    <a:pt x="21" y="15"/>
                  </a:moveTo>
                  <a:cubicBezTo>
                    <a:pt x="20" y="14"/>
                    <a:pt x="20" y="14"/>
                    <a:pt x="20" y="14"/>
                  </a:cubicBezTo>
                  <a:cubicBezTo>
                    <a:pt x="20" y="14"/>
                    <a:pt x="20" y="14"/>
                    <a:pt x="20" y="14"/>
                  </a:cubicBezTo>
                  <a:cubicBezTo>
                    <a:pt x="20" y="14"/>
                    <a:pt x="20" y="14"/>
                    <a:pt x="20" y="14"/>
                  </a:cubicBezTo>
                  <a:cubicBezTo>
                    <a:pt x="21" y="15"/>
                    <a:pt x="21" y="15"/>
                    <a:pt x="21"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4" name="Freeform 1860">
              <a:extLst>
                <a:ext uri="{FF2B5EF4-FFF2-40B4-BE49-F238E27FC236}">
                  <a16:creationId xmlns="" xmlns:a16="http://schemas.microsoft.com/office/drawing/2014/main" id="{8D7816F5-F7D8-4AEC-BB2E-341E2E2305DF}"/>
                </a:ext>
              </a:extLst>
            </p:cNvPr>
            <p:cNvSpPr/>
            <p:nvPr/>
          </p:nvSpPr>
          <p:spPr bwMode="auto">
            <a:xfrm>
              <a:off x="7531102" y="5711826"/>
              <a:ext cx="128588" cy="122238"/>
            </a:xfrm>
            <a:custGeom>
              <a:avLst/>
              <a:gdLst>
                <a:gd name="T0" fmla="*/ 55 w 74"/>
                <a:gd name="T1" fmla="*/ 67 h 70"/>
                <a:gd name="T2" fmla="*/ 70 w 74"/>
                <a:gd name="T3" fmla="*/ 58 h 70"/>
                <a:gd name="T4" fmla="*/ 70 w 74"/>
                <a:gd name="T5" fmla="*/ 56 h 70"/>
                <a:gd name="T6" fmla="*/ 70 w 74"/>
                <a:gd name="T7" fmla="*/ 56 h 70"/>
                <a:gd name="T8" fmla="*/ 50 w 74"/>
                <a:gd name="T9" fmla="*/ 6 h 70"/>
                <a:gd name="T10" fmla="*/ 50 w 74"/>
                <a:gd name="T11" fmla="*/ 6 h 70"/>
                <a:gd name="T12" fmla="*/ 41 w 74"/>
                <a:gd name="T13" fmla="*/ 4 h 70"/>
                <a:gd name="T14" fmla="*/ 41 w 74"/>
                <a:gd name="T15" fmla="*/ 4 h 70"/>
                <a:gd name="T16" fmla="*/ 2 w 74"/>
                <a:gd name="T17" fmla="*/ 11 h 70"/>
                <a:gd name="T18" fmla="*/ 2 w 74"/>
                <a:gd name="T19" fmla="*/ 11 h 70"/>
                <a:gd name="T20" fmla="*/ 0 w 74"/>
                <a:gd name="T21" fmla="*/ 7 h 70"/>
                <a:gd name="T22" fmla="*/ 41 w 74"/>
                <a:gd name="T23" fmla="*/ 0 h 70"/>
                <a:gd name="T24" fmla="*/ 41 w 74"/>
                <a:gd name="T25" fmla="*/ 0 h 70"/>
                <a:gd name="T26" fmla="*/ 53 w 74"/>
                <a:gd name="T27" fmla="*/ 3 h 70"/>
                <a:gd name="T28" fmla="*/ 53 w 74"/>
                <a:gd name="T29" fmla="*/ 3 h 70"/>
                <a:gd name="T30" fmla="*/ 74 w 74"/>
                <a:gd name="T31" fmla="*/ 56 h 70"/>
                <a:gd name="T32" fmla="*/ 74 w 74"/>
                <a:gd name="T33" fmla="*/ 56 h 70"/>
                <a:gd name="T34" fmla="*/ 72 w 74"/>
                <a:gd name="T35" fmla="*/ 62 h 70"/>
                <a:gd name="T36" fmla="*/ 72 w 74"/>
                <a:gd name="T37" fmla="*/ 62 h 70"/>
                <a:gd name="T38" fmla="*/ 72 w 74"/>
                <a:gd name="T39" fmla="*/ 62 h 70"/>
                <a:gd name="T40" fmla="*/ 57 w 74"/>
                <a:gd name="T41" fmla="*/ 70 h 70"/>
                <a:gd name="T42" fmla="*/ 57 w 74"/>
                <a:gd name="T43" fmla="*/ 70 h 70"/>
                <a:gd name="T44" fmla="*/ 55 w 74"/>
                <a:gd name="T45"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 h="70">
                  <a:moveTo>
                    <a:pt x="55" y="67"/>
                  </a:moveTo>
                  <a:cubicBezTo>
                    <a:pt x="70" y="58"/>
                    <a:pt x="70" y="58"/>
                    <a:pt x="70" y="58"/>
                  </a:cubicBezTo>
                  <a:cubicBezTo>
                    <a:pt x="70" y="58"/>
                    <a:pt x="70" y="57"/>
                    <a:pt x="70" y="56"/>
                  </a:cubicBezTo>
                  <a:cubicBezTo>
                    <a:pt x="70" y="56"/>
                    <a:pt x="70" y="56"/>
                    <a:pt x="70" y="56"/>
                  </a:cubicBezTo>
                  <a:cubicBezTo>
                    <a:pt x="71" y="45"/>
                    <a:pt x="55" y="12"/>
                    <a:pt x="50" y="6"/>
                  </a:cubicBezTo>
                  <a:cubicBezTo>
                    <a:pt x="50" y="6"/>
                    <a:pt x="50" y="6"/>
                    <a:pt x="50" y="6"/>
                  </a:cubicBezTo>
                  <a:cubicBezTo>
                    <a:pt x="49" y="5"/>
                    <a:pt x="46" y="4"/>
                    <a:pt x="41" y="4"/>
                  </a:cubicBezTo>
                  <a:cubicBezTo>
                    <a:pt x="41" y="4"/>
                    <a:pt x="41" y="4"/>
                    <a:pt x="41" y="4"/>
                  </a:cubicBezTo>
                  <a:cubicBezTo>
                    <a:pt x="27" y="4"/>
                    <a:pt x="2" y="11"/>
                    <a:pt x="2" y="11"/>
                  </a:cubicBezTo>
                  <a:cubicBezTo>
                    <a:pt x="2" y="11"/>
                    <a:pt x="2" y="11"/>
                    <a:pt x="2" y="11"/>
                  </a:cubicBezTo>
                  <a:cubicBezTo>
                    <a:pt x="0" y="7"/>
                    <a:pt x="0" y="7"/>
                    <a:pt x="0" y="7"/>
                  </a:cubicBezTo>
                  <a:cubicBezTo>
                    <a:pt x="1" y="7"/>
                    <a:pt x="26" y="0"/>
                    <a:pt x="41" y="0"/>
                  </a:cubicBezTo>
                  <a:cubicBezTo>
                    <a:pt x="41" y="0"/>
                    <a:pt x="41" y="0"/>
                    <a:pt x="41" y="0"/>
                  </a:cubicBezTo>
                  <a:cubicBezTo>
                    <a:pt x="46" y="0"/>
                    <a:pt x="51" y="0"/>
                    <a:pt x="53" y="3"/>
                  </a:cubicBezTo>
                  <a:cubicBezTo>
                    <a:pt x="53" y="3"/>
                    <a:pt x="53" y="3"/>
                    <a:pt x="53" y="3"/>
                  </a:cubicBezTo>
                  <a:cubicBezTo>
                    <a:pt x="59" y="11"/>
                    <a:pt x="74" y="43"/>
                    <a:pt x="74" y="56"/>
                  </a:cubicBezTo>
                  <a:cubicBezTo>
                    <a:pt x="74" y="56"/>
                    <a:pt x="74" y="56"/>
                    <a:pt x="74" y="56"/>
                  </a:cubicBezTo>
                  <a:cubicBezTo>
                    <a:pt x="74" y="58"/>
                    <a:pt x="74" y="60"/>
                    <a:pt x="72" y="62"/>
                  </a:cubicBezTo>
                  <a:cubicBezTo>
                    <a:pt x="72" y="62"/>
                    <a:pt x="72" y="62"/>
                    <a:pt x="72" y="62"/>
                  </a:cubicBezTo>
                  <a:cubicBezTo>
                    <a:pt x="72" y="62"/>
                    <a:pt x="72" y="62"/>
                    <a:pt x="72" y="62"/>
                  </a:cubicBezTo>
                  <a:cubicBezTo>
                    <a:pt x="57" y="70"/>
                    <a:pt x="57" y="70"/>
                    <a:pt x="57" y="70"/>
                  </a:cubicBezTo>
                  <a:cubicBezTo>
                    <a:pt x="57" y="70"/>
                    <a:pt x="57" y="70"/>
                    <a:pt x="57" y="70"/>
                  </a:cubicBezTo>
                  <a:cubicBezTo>
                    <a:pt x="55" y="67"/>
                    <a:pt x="55" y="67"/>
                    <a:pt x="55"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5" name="Freeform 1861">
              <a:extLst>
                <a:ext uri="{FF2B5EF4-FFF2-40B4-BE49-F238E27FC236}">
                  <a16:creationId xmlns="" xmlns:a16="http://schemas.microsoft.com/office/drawing/2014/main" id="{4986AF99-24C1-4655-9F4B-9FF50FC28F9C}"/>
                </a:ext>
              </a:extLst>
            </p:cNvPr>
            <p:cNvSpPr>
              <a:spLocks noEditPoints="1"/>
            </p:cNvSpPr>
            <p:nvPr/>
          </p:nvSpPr>
          <p:spPr bwMode="auto">
            <a:xfrm>
              <a:off x="7527927" y="5708651"/>
              <a:ext cx="134938" cy="139700"/>
            </a:xfrm>
            <a:custGeom>
              <a:avLst/>
              <a:gdLst>
                <a:gd name="T0" fmla="*/ 57 w 78"/>
                <a:gd name="T1" fmla="*/ 69 h 80"/>
                <a:gd name="T2" fmla="*/ 57 w 78"/>
                <a:gd name="T3" fmla="*/ 69 h 80"/>
                <a:gd name="T4" fmla="*/ 54 w 78"/>
                <a:gd name="T5" fmla="*/ 68 h 80"/>
                <a:gd name="T6" fmla="*/ 70 w 78"/>
                <a:gd name="T7" fmla="*/ 58 h 80"/>
                <a:gd name="T8" fmla="*/ 70 w 78"/>
                <a:gd name="T9" fmla="*/ 58 h 80"/>
                <a:gd name="T10" fmla="*/ 70 w 78"/>
                <a:gd name="T11" fmla="*/ 58 h 80"/>
                <a:gd name="T12" fmla="*/ 50 w 78"/>
                <a:gd name="T13" fmla="*/ 9 h 80"/>
                <a:gd name="T14" fmla="*/ 50 w 78"/>
                <a:gd name="T15" fmla="*/ 9 h 80"/>
                <a:gd name="T16" fmla="*/ 50 w 78"/>
                <a:gd name="T17" fmla="*/ 9 h 80"/>
                <a:gd name="T18" fmla="*/ 50 w 78"/>
                <a:gd name="T19" fmla="*/ 9 h 80"/>
                <a:gd name="T20" fmla="*/ 49 w 78"/>
                <a:gd name="T21" fmla="*/ 8 h 80"/>
                <a:gd name="T22" fmla="*/ 44 w 78"/>
                <a:gd name="T23" fmla="*/ 8 h 80"/>
                <a:gd name="T24" fmla="*/ 44 w 78"/>
                <a:gd name="T25" fmla="*/ 8 h 80"/>
                <a:gd name="T26" fmla="*/ 43 w 78"/>
                <a:gd name="T27" fmla="*/ 8 h 80"/>
                <a:gd name="T28" fmla="*/ 5 w 78"/>
                <a:gd name="T29" fmla="*/ 15 h 80"/>
                <a:gd name="T30" fmla="*/ 3 w 78"/>
                <a:gd name="T31" fmla="*/ 18 h 80"/>
                <a:gd name="T32" fmla="*/ 2 w 78"/>
                <a:gd name="T33" fmla="*/ 7 h 80"/>
                <a:gd name="T34" fmla="*/ 2 w 78"/>
                <a:gd name="T35" fmla="*/ 7 h 80"/>
                <a:gd name="T36" fmla="*/ 3 w 78"/>
                <a:gd name="T37" fmla="*/ 7 h 80"/>
                <a:gd name="T38" fmla="*/ 6 w 78"/>
                <a:gd name="T39" fmla="*/ 6 h 80"/>
                <a:gd name="T40" fmla="*/ 17 w 78"/>
                <a:gd name="T41" fmla="*/ 4 h 80"/>
                <a:gd name="T42" fmla="*/ 43 w 78"/>
                <a:gd name="T43" fmla="*/ 0 h 80"/>
                <a:gd name="T44" fmla="*/ 57 w 78"/>
                <a:gd name="T45" fmla="*/ 4 h 80"/>
                <a:gd name="T46" fmla="*/ 78 w 78"/>
                <a:gd name="T47" fmla="*/ 58 h 80"/>
                <a:gd name="T48" fmla="*/ 76 w 78"/>
                <a:gd name="T49" fmla="*/ 65 h 80"/>
                <a:gd name="T50" fmla="*/ 61 w 78"/>
                <a:gd name="T51" fmla="*/ 73 h 80"/>
                <a:gd name="T52" fmla="*/ 55 w 78"/>
                <a:gd name="T53" fmla="*/ 70 h 80"/>
                <a:gd name="T54" fmla="*/ 73 w 78"/>
                <a:gd name="T55" fmla="*/ 62 h 80"/>
                <a:gd name="T56" fmla="*/ 73 w 78"/>
                <a:gd name="T57" fmla="*/ 62 h 80"/>
                <a:gd name="T58" fmla="*/ 60 w 78"/>
                <a:gd name="T59" fmla="*/ 69 h 80"/>
                <a:gd name="T60" fmla="*/ 74 w 78"/>
                <a:gd name="T61" fmla="*/ 61 h 80"/>
                <a:gd name="T62" fmla="*/ 74 w 78"/>
                <a:gd name="T63" fmla="*/ 58 h 80"/>
                <a:gd name="T64" fmla="*/ 54 w 78"/>
                <a:gd name="T65" fmla="*/ 7 h 80"/>
                <a:gd name="T66" fmla="*/ 53 w 78"/>
                <a:gd name="T67" fmla="*/ 7 h 80"/>
                <a:gd name="T68" fmla="*/ 74 w 78"/>
                <a:gd name="T69" fmla="*/ 58 h 80"/>
                <a:gd name="T70" fmla="*/ 74 w 78"/>
                <a:gd name="T71" fmla="*/ 58 h 80"/>
                <a:gd name="T72" fmla="*/ 74 w 78"/>
                <a:gd name="T73" fmla="*/ 58 h 80"/>
                <a:gd name="T74" fmla="*/ 48 w 78"/>
                <a:gd name="T75" fmla="*/ 4 h 80"/>
                <a:gd name="T76" fmla="*/ 44 w 78"/>
                <a:gd name="T77"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 h="80">
                  <a:moveTo>
                    <a:pt x="55" y="70"/>
                  </a:moveTo>
                  <a:cubicBezTo>
                    <a:pt x="57" y="69"/>
                    <a:pt x="57" y="69"/>
                    <a:pt x="57" y="69"/>
                  </a:cubicBezTo>
                  <a:cubicBezTo>
                    <a:pt x="58" y="70"/>
                    <a:pt x="58" y="70"/>
                    <a:pt x="58" y="70"/>
                  </a:cubicBezTo>
                  <a:cubicBezTo>
                    <a:pt x="57" y="69"/>
                    <a:pt x="57" y="69"/>
                    <a:pt x="57" y="69"/>
                  </a:cubicBezTo>
                  <a:cubicBezTo>
                    <a:pt x="55" y="70"/>
                    <a:pt x="55" y="70"/>
                    <a:pt x="55" y="70"/>
                  </a:cubicBezTo>
                  <a:cubicBezTo>
                    <a:pt x="54" y="68"/>
                    <a:pt x="54" y="68"/>
                    <a:pt x="54" y="68"/>
                  </a:cubicBezTo>
                  <a:cubicBezTo>
                    <a:pt x="70" y="59"/>
                    <a:pt x="70" y="59"/>
                    <a:pt x="70" y="59"/>
                  </a:cubicBezTo>
                  <a:cubicBezTo>
                    <a:pt x="70" y="59"/>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1" y="48"/>
                    <a:pt x="55" y="15"/>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50" y="9"/>
                    <a:pt x="50" y="9"/>
                  </a:cubicBezTo>
                  <a:cubicBezTo>
                    <a:pt x="50" y="9"/>
                    <a:pt x="49" y="8"/>
                    <a:pt x="49" y="8"/>
                  </a:cubicBezTo>
                  <a:cubicBezTo>
                    <a:pt x="49" y="8"/>
                    <a:pt x="49" y="8"/>
                    <a:pt x="49" y="8"/>
                  </a:cubicBezTo>
                  <a:cubicBezTo>
                    <a:pt x="48" y="8"/>
                    <a:pt x="46" y="8"/>
                    <a:pt x="44" y="8"/>
                  </a:cubicBezTo>
                  <a:cubicBezTo>
                    <a:pt x="44" y="8"/>
                    <a:pt x="44" y="8"/>
                    <a:pt x="44" y="8"/>
                  </a:cubicBezTo>
                  <a:cubicBezTo>
                    <a:pt x="44" y="8"/>
                    <a:pt x="44" y="8"/>
                    <a:pt x="44" y="8"/>
                  </a:cubicBezTo>
                  <a:cubicBezTo>
                    <a:pt x="44" y="8"/>
                    <a:pt x="44" y="8"/>
                    <a:pt x="44" y="8"/>
                  </a:cubicBezTo>
                  <a:cubicBezTo>
                    <a:pt x="43" y="8"/>
                    <a:pt x="43" y="8"/>
                    <a:pt x="43" y="8"/>
                  </a:cubicBezTo>
                  <a:cubicBezTo>
                    <a:pt x="43" y="8"/>
                    <a:pt x="43" y="8"/>
                    <a:pt x="43" y="8"/>
                  </a:cubicBezTo>
                  <a:cubicBezTo>
                    <a:pt x="43" y="8"/>
                    <a:pt x="43" y="8"/>
                    <a:pt x="43" y="8"/>
                  </a:cubicBezTo>
                  <a:cubicBezTo>
                    <a:pt x="31" y="8"/>
                    <a:pt x="9" y="14"/>
                    <a:pt x="5" y="15"/>
                  </a:cubicBezTo>
                  <a:cubicBezTo>
                    <a:pt x="5" y="15"/>
                    <a:pt x="5" y="15"/>
                    <a:pt x="5" y="15"/>
                  </a:cubicBezTo>
                  <a:cubicBezTo>
                    <a:pt x="3" y="18"/>
                    <a:pt x="3" y="18"/>
                    <a:pt x="3" y="18"/>
                  </a:cubicBezTo>
                  <a:cubicBezTo>
                    <a:pt x="0" y="8"/>
                    <a:pt x="0" y="8"/>
                    <a:pt x="0" y="8"/>
                  </a:cubicBezTo>
                  <a:cubicBezTo>
                    <a:pt x="2" y="7"/>
                    <a:pt x="2" y="7"/>
                    <a:pt x="2" y="7"/>
                  </a:cubicBezTo>
                  <a:cubicBezTo>
                    <a:pt x="2" y="7"/>
                    <a:pt x="2" y="7"/>
                    <a:pt x="2" y="7"/>
                  </a:cubicBezTo>
                  <a:cubicBezTo>
                    <a:pt x="2" y="7"/>
                    <a:pt x="2" y="7"/>
                    <a:pt x="2" y="7"/>
                  </a:cubicBezTo>
                  <a:cubicBezTo>
                    <a:pt x="2" y="7"/>
                    <a:pt x="3" y="7"/>
                    <a:pt x="3" y="7"/>
                  </a:cubicBezTo>
                  <a:cubicBezTo>
                    <a:pt x="3" y="7"/>
                    <a:pt x="3" y="7"/>
                    <a:pt x="3" y="7"/>
                  </a:cubicBezTo>
                  <a:cubicBezTo>
                    <a:pt x="4" y="7"/>
                    <a:pt x="5" y="7"/>
                    <a:pt x="6" y="6"/>
                  </a:cubicBezTo>
                  <a:cubicBezTo>
                    <a:pt x="6" y="6"/>
                    <a:pt x="6" y="6"/>
                    <a:pt x="6" y="6"/>
                  </a:cubicBezTo>
                  <a:cubicBezTo>
                    <a:pt x="9" y="6"/>
                    <a:pt x="12" y="5"/>
                    <a:pt x="17" y="4"/>
                  </a:cubicBezTo>
                  <a:cubicBezTo>
                    <a:pt x="17" y="4"/>
                    <a:pt x="17" y="4"/>
                    <a:pt x="17" y="4"/>
                  </a:cubicBezTo>
                  <a:cubicBezTo>
                    <a:pt x="25" y="2"/>
                    <a:pt x="35" y="0"/>
                    <a:pt x="43" y="0"/>
                  </a:cubicBezTo>
                  <a:cubicBezTo>
                    <a:pt x="43" y="0"/>
                    <a:pt x="43" y="0"/>
                    <a:pt x="43" y="0"/>
                  </a:cubicBezTo>
                  <a:cubicBezTo>
                    <a:pt x="48" y="0"/>
                    <a:pt x="53" y="0"/>
                    <a:pt x="57" y="4"/>
                  </a:cubicBezTo>
                  <a:cubicBezTo>
                    <a:pt x="57" y="4"/>
                    <a:pt x="57" y="4"/>
                    <a:pt x="57" y="4"/>
                  </a:cubicBezTo>
                  <a:cubicBezTo>
                    <a:pt x="63" y="13"/>
                    <a:pt x="78" y="43"/>
                    <a:pt x="78" y="58"/>
                  </a:cubicBezTo>
                  <a:cubicBezTo>
                    <a:pt x="78" y="58"/>
                    <a:pt x="78" y="58"/>
                    <a:pt x="78" y="58"/>
                  </a:cubicBezTo>
                  <a:cubicBezTo>
                    <a:pt x="78" y="60"/>
                    <a:pt x="78" y="63"/>
                    <a:pt x="76" y="65"/>
                  </a:cubicBezTo>
                  <a:cubicBezTo>
                    <a:pt x="76" y="65"/>
                    <a:pt x="76" y="65"/>
                    <a:pt x="76" y="65"/>
                  </a:cubicBezTo>
                  <a:cubicBezTo>
                    <a:pt x="75" y="65"/>
                    <a:pt x="75" y="65"/>
                    <a:pt x="75" y="65"/>
                  </a:cubicBezTo>
                  <a:cubicBezTo>
                    <a:pt x="61" y="73"/>
                    <a:pt x="61" y="73"/>
                    <a:pt x="61" y="73"/>
                  </a:cubicBezTo>
                  <a:cubicBezTo>
                    <a:pt x="61" y="80"/>
                    <a:pt x="61" y="80"/>
                    <a:pt x="61" y="80"/>
                  </a:cubicBezTo>
                  <a:cubicBezTo>
                    <a:pt x="55" y="70"/>
                    <a:pt x="55" y="70"/>
                    <a:pt x="55" y="70"/>
                  </a:cubicBezTo>
                  <a:close/>
                  <a:moveTo>
                    <a:pt x="60" y="69"/>
                  </a:moveTo>
                  <a:cubicBezTo>
                    <a:pt x="73" y="62"/>
                    <a:pt x="73" y="62"/>
                    <a:pt x="73" y="62"/>
                  </a:cubicBezTo>
                  <a:cubicBezTo>
                    <a:pt x="73" y="62"/>
                    <a:pt x="73" y="62"/>
                    <a:pt x="73" y="62"/>
                  </a:cubicBezTo>
                  <a:cubicBezTo>
                    <a:pt x="73" y="62"/>
                    <a:pt x="73" y="62"/>
                    <a:pt x="73" y="62"/>
                  </a:cubicBezTo>
                  <a:cubicBezTo>
                    <a:pt x="73" y="62"/>
                    <a:pt x="73" y="62"/>
                    <a:pt x="73" y="62"/>
                  </a:cubicBezTo>
                  <a:cubicBezTo>
                    <a:pt x="60" y="69"/>
                    <a:pt x="60" y="69"/>
                    <a:pt x="60" y="69"/>
                  </a:cubicBezTo>
                  <a:cubicBezTo>
                    <a:pt x="60" y="69"/>
                    <a:pt x="60" y="69"/>
                    <a:pt x="60" y="69"/>
                  </a:cubicBezTo>
                  <a:close/>
                  <a:moveTo>
                    <a:pt x="74" y="61"/>
                  </a:moveTo>
                  <a:cubicBezTo>
                    <a:pt x="74" y="60"/>
                    <a:pt x="74" y="59"/>
                    <a:pt x="74" y="58"/>
                  </a:cubicBezTo>
                  <a:cubicBezTo>
                    <a:pt x="74" y="58"/>
                    <a:pt x="74" y="58"/>
                    <a:pt x="74" y="58"/>
                  </a:cubicBezTo>
                  <a:cubicBezTo>
                    <a:pt x="74" y="46"/>
                    <a:pt x="59" y="14"/>
                    <a:pt x="54" y="7"/>
                  </a:cubicBezTo>
                  <a:cubicBezTo>
                    <a:pt x="54" y="7"/>
                    <a:pt x="54" y="7"/>
                    <a:pt x="54" y="7"/>
                  </a:cubicBezTo>
                  <a:cubicBezTo>
                    <a:pt x="54" y="7"/>
                    <a:pt x="53" y="7"/>
                    <a:pt x="53" y="7"/>
                  </a:cubicBezTo>
                  <a:cubicBezTo>
                    <a:pt x="53" y="7"/>
                    <a:pt x="53" y="7"/>
                    <a:pt x="53" y="7"/>
                  </a:cubicBezTo>
                  <a:cubicBezTo>
                    <a:pt x="59" y="14"/>
                    <a:pt x="74" y="45"/>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60"/>
                    <a:pt x="74" y="60"/>
                    <a:pt x="74" y="61"/>
                  </a:cubicBezTo>
                  <a:close/>
                  <a:moveTo>
                    <a:pt x="48" y="4"/>
                  </a:moveTo>
                  <a:cubicBezTo>
                    <a:pt x="47" y="4"/>
                    <a:pt x="46" y="4"/>
                    <a:pt x="44" y="4"/>
                  </a:cubicBezTo>
                  <a:cubicBezTo>
                    <a:pt x="44" y="4"/>
                    <a:pt x="44" y="4"/>
                    <a:pt x="44" y="4"/>
                  </a:cubicBezTo>
                  <a:cubicBezTo>
                    <a:pt x="46" y="4"/>
                    <a:pt x="47" y="4"/>
                    <a:pt x="4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6" name="Freeform 1862">
              <a:extLst>
                <a:ext uri="{FF2B5EF4-FFF2-40B4-BE49-F238E27FC236}">
                  <a16:creationId xmlns="" xmlns:a16="http://schemas.microsoft.com/office/drawing/2014/main" id="{C581179A-5730-404B-972E-C6A6CBBDBEEA}"/>
                </a:ext>
              </a:extLst>
            </p:cNvPr>
            <p:cNvSpPr/>
            <p:nvPr/>
          </p:nvSpPr>
          <p:spPr bwMode="auto">
            <a:xfrm>
              <a:off x="7646989" y="5818188"/>
              <a:ext cx="7938" cy="20638"/>
            </a:xfrm>
            <a:custGeom>
              <a:avLst/>
              <a:gdLst>
                <a:gd name="T0" fmla="*/ 0 w 5"/>
                <a:gd name="T1" fmla="*/ 13 h 13"/>
                <a:gd name="T2" fmla="*/ 0 w 5"/>
                <a:gd name="T3" fmla="*/ 0 h 13"/>
                <a:gd name="T4" fmla="*/ 5 w 5"/>
                <a:gd name="T5" fmla="*/ 0 h 13"/>
                <a:gd name="T6" fmla="*/ 5 w 5"/>
                <a:gd name="T7" fmla="*/ 13 h 13"/>
                <a:gd name="T8" fmla="*/ 0 w 5"/>
                <a:gd name="T9" fmla="*/ 13 h 13"/>
                <a:gd name="T10" fmla="*/ 0 w 5"/>
                <a:gd name="T11" fmla="*/ 13 h 13"/>
              </a:gdLst>
              <a:ahLst/>
              <a:cxnLst>
                <a:cxn ang="0">
                  <a:pos x="T0" y="T1"/>
                </a:cxn>
                <a:cxn ang="0">
                  <a:pos x="T2" y="T3"/>
                </a:cxn>
                <a:cxn ang="0">
                  <a:pos x="T4" y="T5"/>
                </a:cxn>
                <a:cxn ang="0">
                  <a:pos x="T6" y="T7"/>
                </a:cxn>
                <a:cxn ang="0">
                  <a:pos x="T8" y="T9"/>
                </a:cxn>
                <a:cxn ang="0">
                  <a:pos x="T10" y="T11"/>
                </a:cxn>
              </a:cxnLst>
              <a:rect l="0" t="0" r="r" b="b"/>
              <a:pathLst>
                <a:path w="5" h="13">
                  <a:moveTo>
                    <a:pt x="0" y="13"/>
                  </a:moveTo>
                  <a:lnTo>
                    <a:pt x="0" y="0"/>
                  </a:lnTo>
                  <a:lnTo>
                    <a:pt x="5" y="0"/>
                  </a:lnTo>
                  <a:lnTo>
                    <a:pt x="5" y="13"/>
                  </a:lnTo>
                  <a:lnTo>
                    <a:pt x="0" y="13"/>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7" name="Freeform 1863">
              <a:extLst>
                <a:ext uri="{FF2B5EF4-FFF2-40B4-BE49-F238E27FC236}">
                  <a16:creationId xmlns="" xmlns:a16="http://schemas.microsoft.com/office/drawing/2014/main" id="{2F438CA9-E2E8-4010-ADD3-512C76DFEFF1}"/>
                </a:ext>
              </a:extLst>
            </p:cNvPr>
            <p:cNvSpPr>
              <a:spLocks noEditPoints="1"/>
            </p:cNvSpPr>
            <p:nvPr/>
          </p:nvSpPr>
          <p:spPr bwMode="auto">
            <a:xfrm>
              <a:off x="7643814" y="5815013"/>
              <a:ext cx="14288" cy="28575"/>
            </a:xfrm>
            <a:custGeom>
              <a:avLst/>
              <a:gdLst>
                <a:gd name="T0" fmla="*/ 7 w 9"/>
                <a:gd name="T1" fmla="*/ 18 h 18"/>
                <a:gd name="T2" fmla="*/ 2 w 9"/>
                <a:gd name="T3" fmla="*/ 18 h 18"/>
                <a:gd name="T4" fmla="*/ 2 w 9"/>
                <a:gd name="T5" fmla="*/ 15 h 18"/>
                <a:gd name="T6" fmla="*/ 4 w 9"/>
                <a:gd name="T7" fmla="*/ 15 h 18"/>
                <a:gd name="T8" fmla="*/ 2 w 9"/>
                <a:gd name="T9" fmla="*/ 15 h 18"/>
                <a:gd name="T10" fmla="*/ 2 w 9"/>
                <a:gd name="T11" fmla="*/ 18 h 18"/>
                <a:gd name="T12" fmla="*/ 0 w 9"/>
                <a:gd name="T13" fmla="*/ 18 h 18"/>
                <a:gd name="T14" fmla="*/ 0 w 9"/>
                <a:gd name="T15" fmla="*/ 0 h 18"/>
                <a:gd name="T16" fmla="*/ 9 w 9"/>
                <a:gd name="T17" fmla="*/ 0 h 18"/>
                <a:gd name="T18" fmla="*/ 9 w 9"/>
                <a:gd name="T19" fmla="*/ 18 h 18"/>
                <a:gd name="T20" fmla="*/ 7 w 9"/>
                <a:gd name="T21" fmla="*/ 18 h 18"/>
                <a:gd name="T22" fmla="*/ 7 w 9"/>
                <a:gd name="T23" fmla="*/ 18 h 18"/>
                <a:gd name="T24" fmla="*/ 4 w 9"/>
                <a:gd name="T25" fmla="*/ 13 h 18"/>
                <a:gd name="T26" fmla="*/ 4 w 9"/>
                <a:gd name="T27" fmla="*/ 4 h 18"/>
                <a:gd name="T28" fmla="*/ 4 w 9"/>
                <a:gd name="T29" fmla="*/ 13 h 18"/>
                <a:gd name="T30" fmla="*/ 4 w 9"/>
                <a:gd name="T31"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8">
                  <a:moveTo>
                    <a:pt x="7" y="18"/>
                  </a:moveTo>
                  <a:lnTo>
                    <a:pt x="2" y="18"/>
                  </a:lnTo>
                  <a:lnTo>
                    <a:pt x="2" y="15"/>
                  </a:lnTo>
                  <a:lnTo>
                    <a:pt x="4" y="15"/>
                  </a:lnTo>
                  <a:lnTo>
                    <a:pt x="2" y="15"/>
                  </a:lnTo>
                  <a:lnTo>
                    <a:pt x="2" y="18"/>
                  </a:lnTo>
                  <a:lnTo>
                    <a:pt x="0" y="18"/>
                  </a:lnTo>
                  <a:lnTo>
                    <a:pt x="0" y="0"/>
                  </a:lnTo>
                  <a:lnTo>
                    <a:pt x="9" y="0"/>
                  </a:lnTo>
                  <a:lnTo>
                    <a:pt x="9" y="18"/>
                  </a:lnTo>
                  <a:lnTo>
                    <a:pt x="7" y="18"/>
                  </a:lnTo>
                  <a:lnTo>
                    <a:pt x="7" y="18"/>
                  </a:lnTo>
                  <a:close/>
                  <a:moveTo>
                    <a:pt x="4" y="13"/>
                  </a:moveTo>
                  <a:lnTo>
                    <a:pt x="4" y="4"/>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8" name="Freeform 1864">
              <a:extLst>
                <a:ext uri="{FF2B5EF4-FFF2-40B4-BE49-F238E27FC236}">
                  <a16:creationId xmlns="" xmlns:a16="http://schemas.microsoft.com/office/drawing/2014/main" id="{9033AED0-0410-4C81-B601-0151310FBD82}"/>
                </a:ext>
              </a:extLst>
            </p:cNvPr>
            <p:cNvSpPr/>
            <p:nvPr/>
          </p:nvSpPr>
          <p:spPr bwMode="auto">
            <a:xfrm>
              <a:off x="7316789" y="5661026"/>
              <a:ext cx="128588" cy="88900"/>
            </a:xfrm>
            <a:custGeom>
              <a:avLst/>
              <a:gdLst>
                <a:gd name="T0" fmla="*/ 7 w 74"/>
                <a:gd name="T1" fmla="*/ 47 h 51"/>
                <a:gd name="T2" fmla="*/ 1 w 74"/>
                <a:gd name="T3" fmla="*/ 34 h 51"/>
                <a:gd name="T4" fmla="*/ 1 w 74"/>
                <a:gd name="T5" fmla="*/ 34 h 51"/>
                <a:gd name="T6" fmla="*/ 0 w 74"/>
                <a:gd name="T7" fmla="*/ 29 h 51"/>
                <a:gd name="T8" fmla="*/ 0 w 74"/>
                <a:gd name="T9" fmla="*/ 29 h 51"/>
                <a:gd name="T10" fmla="*/ 13 w 74"/>
                <a:gd name="T11" fmla="*/ 5 h 51"/>
                <a:gd name="T12" fmla="*/ 13 w 74"/>
                <a:gd name="T13" fmla="*/ 5 h 51"/>
                <a:gd name="T14" fmla="*/ 15 w 74"/>
                <a:gd name="T15" fmla="*/ 0 h 51"/>
                <a:gd name="T16" fmla="*/ 15 w 74"/>
                <a:gd name="T17" fmla="*/ 0 h 51"/>
                <a:gd name="T18" fmla="*/ 18 w 74"/>
                <a:gd name="T19" fmla="*/ 2 h 51"/>
                <a:gd name="T20" fmla="*/ 16 w 74"/>
                <a:gd name="T21" fmla="*/ 7 h 51"/>
                <a:gd name="T22" fmla="*/ 16 w 74"/>
                <a:gd name="T23" fmla="*/ 8 h 51"/>
                <a:gd name="T24" fmla="*/ 10 w 74"/>
                <a:gd name="T25" fmla="*/ 14 h 51"/>
                <a:gd name="T26" fmla="*/ 10 w 74"/>
                <a:gd name="T27" fmla="*/ 14 h 51"/>
                <a:gd name="T28" fmla="*/ 4 w 74"/>
                <a:gd name="T29" fmla="*/ 29 h 51"/>
                <a:gd name="T30" fmla="*/ 4 w 74"/>
                <a:gd name="T31" fmla="*/ 29 h 51"/>
                <a:gd name="T32" fmla="*/ 5 w 74"/>
                <a:gd name="T33" fmla="*/ 33 h 51"/>
                <a:gd name="T34" fmla="*/ 5 w 74"/>
                <a:gd name="T35" fmla="*/ 33 h 51"/>
                <a:gd name="T36" fmla="*/ 10 w 74"/>
                <a:gd name="T37" fmla="*/ 44 h 51"/>
                <a:gd name="T38" fmla="*/ 10 w 74"/>
                <a:gd name="T39" fmla="*/ 44 h 51"/>
                <a:gd name="T40" fmla="*/ 18 w 74"/>
                <a:gd name="T41" fmla="*/ 47 h 51"/>
                <a:gd name="T42" fmla="*/ 18 w 74"/>
                <a:gd name="T43" fmla="*/ 47 h 51"/>
                <a:gd name="T44" fmla="*/ 22 w 74"/>
                <a:gd name="T45" fmla="*/ 47 h 51"/>
                <a:gd name="T46" fmla="*/ 22 w 74"/>
                <a:gd name="T47" fmla="*/ 47 h 51"/>
                <a:gd name="T48" fmla="*/ 73 w 74"/>
                <a:gd name="T49" fmla="*/ 35 h 51"/>
                <a:gd name="T50" fmla="*/ 73 w 74"/>
                <a:gd name="T51" fmla="*/ 35 h 51"/>
                <a:gd name="T52" fmla="*/ 74 w 74"/>
                <a:gd name="T53" fmla="*/ 39 h 51"/>
                <a:gd name="T54" fmla="*/ 22 w 74"/>
                <a:gd name="T55" fmla="*/ 51 h 51"/>
                <a:gd name="T56" fmla="*/ 22 w 74"/>
                <a:gd name="T57" fmla="*/ 51 h 51"/>
                <a:gd name="T58" fmla="*/ 18 w 74"/>
                <a:gd name="T59" fmla="*/ 51 h 51"/>
                <a:gd name="T60" fmla="*/ 18 w 74"/>
                <a:gd name="T61" fmla="*/ 51 h 51"/>
                <a:gd name="T62" fmla="*/ 17 w 74"/>
                <a:gd name="T63" fmla="*/ 51 h 51"/>
                <a:gd name="T64" fmla="*/ 17 w 74"/>
                <a:gd name="T65" fmla="*/ 51 h 51"/>
                <a:gd name="T66" fmla="*/ 7 w 74"/>
                <a:gd name="T67" fmla="*/ 4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 h="51">
                  <a:moveTo>
                    <a:pt x="7" y="47"/>
                  </a:moveTo>
                  <a:cubicBezTo>
                    <a:pt x="4" y="44"/>
                    <a:pt x="3" y="40"/>
                    <a:pt x="1" y="34"/>
                  </a:cubicBezTo>
                  <a:cubicBezTo>
                    <a:pt x="1" y="34"/>
                    <a:pt x="1" y="34"/>
                    <a:pt x="1" y="34"/>
                  </a:cubicBezTo>
                  <a:cubicBezTo>
                    <a:pt x="0" y="32"/>
                    <a:pt x="0" y="31"/>
                    <a:pt x="0" y="29"/>
                  </a:cubicBezTo>
                  <a:cubicBezTo>
                    <a:pt x="0" y="29"/>
                    <a:pt x="0" y="29"/>
                    <a:pt x="0" y="29"/>
                  </a:cubicBezTo>
                  <a:cubicBezTo>
                    <a:pt x="0" y="17"/>
                    <a:pt x="11" y="7"/>
                    <a:pt x="13" y="5"/>
                  </a:cubicBezTo>
                  <a:cubicBezTo>
                    <a:pt x="13" y="5"/>
                    <a:pt x="13" y="5"/>
                    <a:pt x="13" y="5"/>
                  </a:cubicBezTo>
                  <a:cubicBezTo>
                    <a:pt x="15" y="0"/>
                    <a:pt x="15" y="0"/>
                    <a:pt x="15" y="0"/>
                  </a:cubicBezTo>
                  <a:cubicBezTo>
                    <a:pt x="15" y="0"/>
                    <a:pt x="15" y="0"/>
                    <a:pt x="15" y="0"/>
                  </a:cubicBezTo>
                  <a:cubicBezTo>
                    <a:pt x="18" y="2"/>
                    <a:pt x="18" y="2"/>
                    <a:pt x="18" y="2"/>
                  </a:cubicBezTo>
                  <a:cubicBezTo>
                    <a:pt x="16" y="7"/>
                    <a:pt x="16" y="7"/>
                    <a:pt x="16" y="7"/>
                  </a:cubicBezTo>
                  <a:cubicBezTo>
                    <a:pt x="16" y="8"/>
                    <a:pt x="16" y="8"/>
                    <a:pt x="16" y="8"/>
                  </a:cubicBezTo>
                  <a:cubicBezTo>
                    <a:pt x="16" y="8"/>
                    <a:pt x="13" y="10"/>
                    <a:pt x="10" y="14"/>
                  </a:cubicBezTo>
                  <a:cubicBezTo>
                    <a:pt x="10" y="14"/>
                    <a:pt x="10" y="14"/>
                    <a:pt x="10" y="14"/>
                  </a:cubicBezTo>
                  <a:cubicBezTo>
                    <a:pt x="7" y="19"/>
                    <a:pt x="4" y="24"/>
                    <a:pt x="4" y="29"/>
                  </a:cubicBezTo>
                  <a:cubicBezTo>
                    <a:pt x="4" y="29"/>
                    <a:pt x="4" y="29"/>
                    <a:pt x="4" y="29"/>
                  </a:cubicBezTo>
                  <a:cubicBezTo>
                    <a:pt x="4" y="30"/>
                    <a:pt x="4" y="32"/>
                    <a:pt x="5" y="33"/>
                  </a:cubicBezTo>
                  <a:cubicBezTo>
                    <a:pt x="5" y="33"/>
                    <a:pt x="5" y="33"/>
                    <a:pt x="5" y="33"/>
                  </a:cubicBezTo>
                  <a:cubicBezTo>
                    <a:pt x="6" y="39"/>
                    <a:pt x="8" y="42"/>
                    <a:pt x="10" y="44"/>
                  </a:cubicBezTo>
                  <a:cubicBezTo>
                    <a:pt x="10" y="44"/>
                    <a:pt x="10" y="44"/>
                    <a:pt x="10" y="44"/>
                  </a:cubicBezTo>
                  <a:cubicBezTo>
                    <a:pt x="11" y="46"/>
                    <a:pt x="13" y="47"/>
                    <a:pt x="18" y="47"/>
                  </a:cubicBezTo>
                  <a:cubicBezTo>
                    <a:pt x="18" y="47"/>
                    <a:pt x="18" y="47"/>
                    <a:pt x="18" y="47"/>
                  </a:cubicBezTo>
                  <a:cubicBezTo>
                    <a:pt x="19" y="47"/>
                    <a:pt x="20" y="47"/>
                    <a:pt x="22" y="47"/>
                  </a:cubicBezTo>
                  <a:cubicBezTo>
                    <a:pt x="22" y="47"/>
                    <a:pt x="22" y="47"/>
                    <a:pt x="22" y="47"/>
                  </a:cubicBezTo>
                  <a:cubicBezTo>
                    <a:pt x="34" y="46"/>
                    <a:pt x="73" y="35"/>
                    <a:pt x="73" y="35"/>
                  </a:cubicBezTo>
                  <a:cubicBezTo>
                    <a:pt x="73" y="35"/>
                    <a:pt x="73" y="35"/>
                    <a:pt x="73" y="35"/>
                  </a:cubicBezTo>
                  <a:cubicBezTo>
                    <a:pt x="74" y="39"/>
                    <a:pt x="74" y="39"/>
                    <a:pt x="74" y="39"/>
                  </a:cubicBezTo>
                  <a:cubicBezTo>
                    <a:pt x="74" y="39"/>
                    <a:pt x="35" y="50"/>
                    <a:pt x="22" y="51"/>
                  </a:cubicBezTo>
                  <a:cubicBezTo>
                    <a:pt x="22" y="51"/>
                    <a:pt x="22" y="51"/>
                    <a:pt x="22" y="51"/>
                  </a:cubicBezTo>
                  <a:cubicBezTo>
                    <a:pt x="20" y="51"/>
                    <a:pt x="19" y="51"/>
                    <a:pt x="18" y="51"/>
                  </a:cubicBezTo>
                  <a:cubicBezTo>
                    <a:pt x="18" y="51"/>
                    <a:pt x="18" y="51"/>
                    <a:pt x="18" y="51"/>
                  </a:cubicBezTo>
                  <a:cubicBezTo>
                    <a:pt x="18" y="51"/>
                    <a:pt x="18" y="51"/>
                    <a:pt x="17" y="51"/>
                  </a:cubicBezTo>
                  <a:cubicBezTo>
                    <a:pt x="17" y="51"/>
                    <a:pt x="17" y="51"/>
                    <a:pt x="17" y="51"/>
                  </a:cubicBezTo>
                  <a:cubicBezTo>
                    <a:pt x="13" y="51"/>
                    <a:pt x="9" y="50"/>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29" name="Freeform 1865">
              <a:extLst>
                <a:ext uri="{FF2B5EF4-FFF2-40B4-BE49-F238E27FC236}">
                  <a16:creationId xmlns="" xmlns:a16="http://schemas.microsoft.com/office/drawing/2014/main" id="{36DB0F0B-8718-442D-B45B-05B89A43F510}"/>
                </a:ext>
              </a:extLst>
            </p:cNvPr>
            <p:cNvSpPr>
              <a:spLocks noEditPoints="1"/>
            </p:cNvSpPr>
            <p:nvPr/>
          </p:nvSpPr>
          <p:spPr bwMode="auto">
            <a:xfrm>
              <a:off x="7313614" y="5657851"/>
              <a:ext cx="136525" cy="96838"/>
            </a:xfrm>
            <a:custGeom>
              <a:avLst/>
              <a:gdLst>
                <a:gd name="T0" fmla="*/ 1 w 79"/>
                <a:gd name="T1" fmla="*/ 37 h 55"/>
                <a:gd name="T2" fmla="*/ 0 w 79"/>
                <a:gd name="T3" fmla="*/ 31 h 55"/>
                <a:gd name="T4" fmla="*/ 15 w 79"/>
                <a:gd name="T5" fmla="*/ 1 h 55"/>
                <a:gd name="T6" fmla="*/ 23 w 79"/>
                <a:gd name="T7" fmla="*/ 2 h 55"/>
                <a:gd name="T8" fmla="*/ 19 w 79"/>
                <a:gd name="T9" fmla="*/ 11 h 55"/>
                <a:gd name="T10" fmla="*/ 18 w 79"/>
                <a:gd name="T11" fmla="*/ 13 h 55"/>
                <a:gd name="T12" fmla="*/ 14 w 79"/>
                <a:gd name="T13" fmla="*/ 18 h 55"/>
                <a:gd name="T14" fmla="*/ 8 w 79"/>
                <a:gd name="T15" fmla="*/ 31 h 55"/>
                <a:gd name="T16" fmla="*/ 13 w 79"/>
                <a:gd name="T17" fmla="*/ 45 h 55"/>
                <a:gd name="T18" fmla="*/ 20 w 79"/>
                <a:gd name="T19" fmla="*/ 47 h 55"/>
                <a:gd name="T20" fmla="*/ 74 w 79"/>
                <a:gd name="T21" fmla="*/ 36 h 55"/>
                <a:gd name="T22" fmla="*/ 77 w 79"/>
                <a:gd name="T23" fmla="*/ 35 h 55"/>
                <a:gd name="T24" fmla="*/ 76 w 79"/>
                <a:gd name="T25" fmla="*/ 43 h 55"/>
                <a:gd name="T26" fmla="*/ 75 w 79"/>
                <a:gd name="T27" fmla="*/ 44 h 55"/>
                <a:gd name="T28" fmla="*/ 55 w 79"/>
                <a:gd name="T29" fmla="*/ 49 h 55"/>
                <a:gd name="T30" fmla="*/ 24 w 79"/>
                <a:gd name="T31" fmla="*/ 55 h 55"/>
                <a:gd name="T32" fmla="*/ 19 w 79"/>
                <a:gd name="T33" fmla="*/ 55 h 55"/>
                <a:gd name="T34" fmla="*/ 19 w 79"/>
                <a:gd name="T35" fmla="*/ 55 h 55"/>
                <a:gd name="T36" fmla="*/ 23 w 79"/>
                <a:gd name="T37" fmla="*/ 51 h 55"/>
                <a:gd name="T38" fmla="*/ 20 w 79"/>
                <a:gd name="T39" fmla="*/ 51 h 55"/>
                <a:gd name="T40" fmla="*/ 19 w 79"/>
                <a:gd name="T41" fmla="*/ 51 h 55"/>
                <a:gd name="T42" fmla="*/ 19 w 79"/>
                <a:gd name="T43" fmla="*/ 51 h 55"/>
                <a:gd name="T44" fmla="*/ 17 w 79"/>
                <a:gd name="T45" fmla="*/ 51 h 55"/>
                <a:gd name="T46" fmla="*/ 17 w 79"/>
                <a:gd name="T47" fmla="*/ 51 h 55"/>
                <a:gd name="T48" fmla="*/ 17 w 79"/>
                <a:gd name="T49" fmla="*/ 51 h 55"/>
                <a:gd name="T50" fmla="*/ 10 w 79"/>
                <a:gd name="T51" fmla="*/ 48 h 55"/>
                <a:gd name="T52" fmla="*/ 10 w 79"/>
                <a:gd name="T53" fmla="*/ 48 h 55"/>
                <a:gd name="T54" fmla="*/ 54 w 79"/>
                <a:gd name="T55" fmla="*/ 45 h 55"/>
                <a:gd name="T56" fmla="*/ 47 w 79"/>
                <a:gd name="T57" fmla="*/ 46 h 55"/>
                <a:gd name="T58" fmla="*/ 74 w 79"/>
                <a:gd name="T59" fmla="*/ 40 h 55"/>
                <a:gd name="T60" fmla="*/ 5 w 79"/>
                <a:gd name="T61" fmla="*/ 36 h 55"/>
                <a:gd name="T62" fmla="*/ 5 w 79"/>
                <a:gd name="T63" fmla="*/ 36 h 55"/>
                <a:gd name="T64" fmla="*/ 4 w 79"/>
                <a:gd name="T65" fmla="*/ 31 h 55"/>
                <a:gd name="T66" fmla="*/ 5 w 79"/>
                <a:gd name="T67" fmla="*/ 36 h 55"/>
                <a:gd name="T68" fmla="*/ 7 w 79"/>
                <a:gd name="T69" fmla="*/ 21 h 55"/>
                <a:gd name="T70" fmla="*/ 10 w 79"/>
                <a:gd name="T71" fmla="*/ 15 h 55"/>
                <a:gd name="T72" fmla="*/ 13 w 79"/>
                <a:gd name="T73" fmla="*/ 12 h 55"/>
                <a:gd name="T74" fmla="*/ 20 w 79"/>
                <a:gd name="T75" fmla="*/ 9 h 55"/>
                <a:gd name="T76" fmla="*/ 16 w 79"/>
                <a:gd name="T77" fmla="*/ 9 h 55"/>
                <a:gd name="T78" fmla="*/ 16 w 79"/>
                <a:gd name="T79" fmla="*/ 9 h 55"/>
                <a:gd name="T80" fmla="*/ 16 w 79"/>
                <a:gd name="T81" fmla="*/ 8 h 55"/>
                <a:gd name="T82" fmla="*/ 16 w 79"/>
                <a:gd name="T83" fmla="*/ 8 h 55"/>
                <a:gd name="T84" fmla="*/ 19 w 79"/>
                <a:gd name="T85"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 h="55">
                  <a:moveTo>
                    <a:pt x="7" y="50"/>
                  </a:moveTo>
                  <a:cubicBezTo>
                    <a:pt x="7" y="50"/>
                    <a:pt x="7" y="50"/>
                    <a:pt x="7" y="50"/>
                  </a:cubicBezTo>
                  <a:cubicBezTo>
                    <a:pt x="4" y="47"/>
                    <a:pt x="3" y="42"/>
                    <a:pt x="1" y="37"/>
                  </a:cubicBezTo>
                  <a:cubicBezTo>
                    <a:pt x="1" y="37"/>
                    <a:pt x="1" y="37"/>
                    <a:pt x="1" y="37"/>
                  </a:cubicBezTo>
                  <a:cubicBezTo>
                    <a:pt x="0" y="35"/>
                    <a:pt x="0" y="33"/>
                    <a:pt x="0" y="31"/>
                  </a:cubicBezTo>
                  <a:cubicBezTo>
                    <a:pt x="0" y="31"/>
                    <a:pt x="0" y="31"/>
                    <a:pt x="0" y="31"/>
                  </a:cubicBezTo>
                  <a:cubicBezTo>
                    <a:pt x="0" y="19"/>
                    <a:pt x="10" y="9"/>
                    <a:pt x="13" y="6"/>
                  </a:cubicBezTo>
                  <a:cubicBezTo>
                    <a:pt x="13" y="6"/>
                    <a:pt x="13" y="6"/>
                    <a:pt x="13" y="6"/>
                  </a:cubicBezTo>
                  <a:cubicBezTo>
                    <a:pt x="15" y="1"/>
                    <a:pt x="15" y="1"/>
                    <a:pt x="15" y="1"/>
                  </a:cubicBezTo>
                  <a:cubicBezTo>
                    <a:pt x="17" y="2"/>
                    <a:pt x="17" y="2"/>
                    <a:pt x="17" y="2"/>
                  </a:cubicBezTo>
                  <a:cubicBezTo>
                    <a:pt x="17" y="0"/>
                    <a:pt x="17" y="0"/>
                    <a:pt x="17" y="0"/>
                  </a:cubicBezTo>
                  <a:cubicBezTo>
                    <a:pt x="23" y="2"/>
                    <a:pt x="23" y="2"/>
                    <a:pt x="23" y="2"/>
                  </a:cubicBezTo>
                  <a:cubicBezTo>
                    <a:pt x="20" y="10"/>
                    <a:pt x="20" y="10"/>
                    <a:pt x="20" y="10"/>
                  </a:cubicBezTo>
                  <a:cubicBezTo>
                    <a:pt x="20" y="11"/>
                    <a:pt x="20" y="11"/>
                    <a:pt x="20" y="11"/>
                  </a:cubicBezTo>
                  <a:cubicBezTo>
                    <a:pt x="19" y="11"/>
                    <a:pt x="19" y="11"/>
                    <a:pt x="19" y="11"/>
                  </a:cubicBezTo>
                  <a:cubicBezTo>
                    <a:pt x="19" y="11"/>
                    <a:pt x="19" y="11"/>
                    <a:pt x="19" y="11"/>
                  </a:cubicBezTo>
                  <a:cubicBezTo>
                    <a:pt x="19" y="11"/>
                    <a:pt x="19" y="11"/>
                    <a:pt x="19" y="11"/>
                  </a:cubicBezTo>
                  <a:cubicBezTo>
                    <a:pt x="19" y="12"/>
                    <a:pt x="18" y="12"/>
                    <a:pt x="18" y="13"/>
                  </a:cubicBezTo>
                  <a:cubicBezTo>
                    <a:pt x="18" y="13"/>
                    <a:pt x="18" y="13"/>
                    <a:pt x="18" y="13"/>
                  </a:cubicBezTo>
                  <a:cubicBezTo>
                    <a:pt x="16" y="14"/>
                    <a:pt x="15" y="16"/>
                    <a:pt x="14" y="18"/>
                  </a:cubicBezTo>
                  <a:cubicBezTo>
                    <a:pt x="14" y="18"/>
                    <a:pt x="14" y="18"/>
                    <a:pt x="14" y="18"/>
                  </a:cubicBezTo>
                  <a:cubicBezTo>
                    <a:pt x="11" y="21"/>
                    <a:pt x="8" y="27"/>
                    <a:pt x="8" y="31"/>
                  </a:cubicBezTo>
                  <a:cubicBezTo>
                    <a:pt x="8" y="31"/>
                    <a:pt x="8" y="31"/>
                    <a:pt x="8" y="31"/>
                  </a:cubicBezTo>
                  <a:cubicBezTo>
                    <a:pt x="8" y="31"/>
                    <a:pt x="8" y="31"/>
                    <a:pt x="8" y="31"/>
                  </a:cubicBezTo>
                  <a:cubicBezTo>
                    <a:pt x="8" y="32"/>
                    <a:pt x="8" y="33"/>
                    <a:pt x="9" y="34"/>
                  </a:cubicBezTo>
                  <a:cubicBezTo>
                    <a:pt x="9" y="34"/>
                    <a:pt x="9" y="34"/>
                    <a:pt x="9" y="34"/>
                  </a:cubicBezTo>
                  <a:cubicBezTo>
                    <a:pt x="10" y="40"/>
                    <a:pt x="12" y="44"/>
                    <a:pt x="13" y="45"/>
                  </a:cubicBezTo>
                  <a:cubicBezTo>
                    <a:pt x="13" y="45"/>
                    <a:pt x="13" y="45"/>
                    <a:pt x="13" y="45"/>
                  </a:cubicBezTo>
                  <a:cubicBezTo>
                    <a:pt x="15" y="47"/>
                    <a:pt x="16" y="47"/>
                    <a:pt x="20" y="47"/>
                  </a:cubicBezTo>
                  <a:cubicBezTo>
                    <a:pt x="20" y="47"/>
                    <a:pt x="20" y="47"/>
                    <a:pt x="20" y="47"/>
                  </a:cubicBezTo>
                  <a:cubicBezTo>
                    <a:pt x="21" y="47"/>
                    <a:pt x="22" y="47"/>
                    <a:pt x="23" y="47"/>
                  </a:cubicBezTo>
                  <a:cubicBezTo>
                    <a:pt x="23" y="47"/>
                    <a:pt x="23" y="47"/>
                    <a:pt x="23" y="47"/>
                  </a:cubicBezTo>
                  <a:cubicBezTo>
                    <a:pt x="34" y="46"/>
                    <a:pt x="70" y="37"/>
                    <a:pt x="74" y="36"/>
                  </a:cubicBezTo>
                  <a:cubicBezTo>
                    <a:pt x="74" y="36"/>
                    <a:pt x="74" y="36"/>
                    <a:pt x="74" y="36"/>
                  </a:cubicBezTo>
                  <a:cubicBezTo>
                    <a:pt x="75" y="36"/>
                    <a:pt x="75" y="36"/>
                    <a:pt x="75" y="36"/>
                  </a:cubicBezTo>
                  <a:cubicBezTo>
                    <a:pt x="77" y="35"/>
                    <a:pt x="77" y="35"/>
                    <a:pt x="77" y="35"/>
                  </a:cubicBezTo>
                  <a:cubicBezTo>
                    <a:pt x="79" y="43"/>
                    <a:pt x="79" y="43"/>
                    <a:pt x="79" y="43"/>
                  </a:cubicBezTo>
                  <a:cubicBezTo>
                    <a:pt x="77" y="43"/>
                    <a:pt x="77" y="43"/>
                    <a:pt x="77" y="43"/>
                  </a:cubicBezTo>
                  <a:cubicBezTo>
                    <a:pt x="77" y="43"/>
                    <a:pt x="77" y="43"/>
                    <a:pt x="76" y="43"/>
                  </a:cubicBezTo>
                  <a:cubicBezTo>
                    <a:pt x="76" y="43"/>
                    <a:pt x="76" y="43"/>
                    <a:pt x="76" y="43"/>
                  </a:cubicBezTo>
                  <a:cubicBezTo>
                    <a:pt x="76" y="43"/>
                    <a:pt x="76" y="44"/>
                    <a:pt x="75" y="44"/>
                  </a:cubicBezTo>
                  <a:cubicBezTo>
                    <a:pt x="75" y="44"/>
                    <a:pt x="75" y="44"/>
                    <a:pt x="75" y="44"/>
                  </a:cubicBezTo>
                  <a:cubicBezTo>
                    <a:pt x="74" y="44"/>
                    <a:pt x="72" y="44"/>
                    <a:pt x="71" y="45"/>
                  </a:cubicBezTo>
                  <a:cubicBezTo>
                    <a:pt x="71" y="45"/>
                    <a:pt x="71" y="45"/>
                    <a:pt x="71" y="45"/>
                  </a:cubicBezTo>
                  <a:cubicBezTo>
                    <a:pt x="67" y="46"/>
                    <a:pt x="61" y="47"/>
                    <a:pt x="55" y="49"/>
                  </a:cubicBezTo>
                  <a:cubicBezTo>
                    <a:pt x="55" y="49"/>
                    <a:pt x="55" y="49"/>
                    <a:pt x="55" y="49"/>
                  </a:cubicBezTo>
                  <a:cubicBezTo>
                    <a:pt x="44" y="51"/>
                    <a:pt x="31" y="54"/>
                    <a:pt x="24" y="55"/>
                  </a:cubicBezTo>
                  <a:cubicBezTo>
                    <a:pt x="24" y="55"/>
                    <a:pt x="24" y="55"/>
                    <a:pt x="24" y="55"/>
                  </a:cubicBezTo>
                  <a:cubicBezTo>
                    <a:pt x="23" y="55"/>
                    <a:pt x="21" y="55"/>
                    <a:pt x="20" y="55"/>
                  </a:cubicBezTo>
                  <a:cubicBezTo>
                    <a:pt x="20" y="55"/>
                    <a:pt x="20" y="55"/>
                    <a:pt x="20" y="55"/>
                  </a:cubicBezTo>
                  <a:cubicBezTo>
                    <a:pt x="20" y="55"/>
                    <a:pt x="20" y="55"/>
                    <a:pt x="19" y="55"/>
                  </a:cubicBezTo>
                  <a:cubicBezTo>
                    <a:pt x="19" y="55"/>
                    <a:pt x="19" y="55"/>
                    <a:pt x="19" y="55"/>
                  </a:cubicBezTo>
                  <a:cubicBezTo>
                    <a:pt x="19" y="55"/>
                    <a:pt x="19" y="55"/>
                    <a:pt x="19" y="55"/>
                  </a:cubicBezTo>
                  <a:cubicBezTo>
                    <a:pt x="19" y="55"/>
                    <a:pt x="19" y="55"/>
                    <a:pt x="19" y="55"/>
                  </a:cubicBezTo>
                  <a:cubicBezTo>
                    <a:pt x="14" y="55"/>
                    <a:pt x="10" y="54"/>
                    <a:pt x="7" y="50"/>
                  </a:cubicBezTo>
                  <a:close/>
                  <a:moveTo>
                    <a:pt x="20" y="51"/>
                  </a:moveTo>
                  <a:cubicBezTo>
                    <a:pt x="21" y="51"/>
                    <a:pt x="22" y="51"/>
                    <a:pt x="23" y="51"/>
                  </a:cubicBezTo>
                  <a:cubicBezTo>
                    <a:pt x="23" y="51"/>
                    <a:pt x="23" y="51"/>
                    <a:pt x="23" y="51"/>
                  </a:cubicBezTo>
                  <a:cubicBezTo>
                    <a:pt x="22" y="51"/>
                    <a:pt x="21" y="51"/>
                    <a:pt x="20" y="51"/>
                  </a:cubicBezTo>
                  <a:cubicBezTo>
                    <a:pt x="20" y="51"/>
                    <a:pt x="20" y="51"/>
                    <a:pt x="20" y="51"/>
                  </a:cubicBezTo>
                  <a:cubicBezTo>
                    <a:pt x="20" y="51"/>
                    <a:pt x="20" y="51"/>
                    <a:pt x="20" y="51"/>
                  </a:cubicBezTo>
                  <a:close/>
                  <a:moveTo>
                    <a:pt x="19" y="51"/>
                  </a:moveTo>
                  <a:cubicBezTo>
                    <a:pt x="19" y="51"/>
                    <a:pt x="19" y="51"/>
                    <a:pt x="19" y="51"/>
                  </a:cubicBezTo>
                  <a:cubicBezTo>
                    <a:pt x="19" y="51"/>
                    <a:pt x="19" y="51"/>
                    <a:pt x="19" y="51"/>
                  </a:cubicBezTo>
                  <a:cubicBezTo>
                    <a:pt x="19" y="51"/>
                    <a:pt x="19" y="51"/>
                    <a:pt x="19" y="51"/>
                  </a:cubicBezTo>
                  <a:cubicBezTo>
                    <a:pt x="19" y="51"/>
                    <a:pt x="19" y="51"/>
                    <a:pt x="19" y="51"/>
                  </a:cubicBezTo>
                  <a:cubicBezTo>
                    <a:pt x="19" y="51"/>
                    <a:pt x="19" y="51"/>
                    <a:pt x="19" y="51"/>
                  </a:cubicBezTo>
                  <a:close/>
                  <a:moveTo>
                    <a:pt x="17" y="51"/>
                  </a:moveTo>
                  <a:cubicBezTo>
                    <a:pt x="17" y="51"/>
                    <a:pt x="17" y="51"/>
                    <a:pt x="17" y="51"/>
                  </a:cubicBezTo>
                  <a:cubicBezTo>
                    <a:pt x="17" y="51"/>
                    <a:pt x="17" y="51"/>
                    <a:pt x="17" y="51"/>
                  </a:cubicBezTo>
                  <a:cubicBezTo>
                    <a:pt x="17" y="51"/>
                    <a:pt x="17" y="51"/>
                    <a:pt x="17" y="51"/>
                  </a:cubicBezTo>
                  <a:close/>
                  <a:moveTo>
                    <a:pt x="17" y="51"/>
                  </a:moveTo>
                  <a:cubicBezTo>
                    <a:pt x="14" y="51"/>
                    <a:pt x="13" y="50"/>
                    <a:pt x="11" y="49"/>
                  </a:cubicBezTo>
                  <a:cubicBezTo>
                    <a:pt x="11" y="49"/>
                    <a:pt x="11" y="49"/>
                    <a:pt x="11" y="49"/>
                  </a:cubicBezTo>
                  <a:cubicBezTo>
                    <a:pt x="13" y="50"/>
                    <a:pt x="14" y="51"/>
                    <a:pt x="17" y="51"/>
                  </a:cubicBezTo>
                  <a:close/>
                  <a:moveTo>
                    <a:pt x="9" y="49"/>
                  </a:moveTo>
                  <a:cubicBezTo>
                    <a:pt x="10" y="48"/>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9" y="49"/>
                    <a:pt x="9" y="49"/>
                    <a:pt x="9" y="49"/>
                  </a:cubicBezTo>
                  <a:close/>
                  <a:moveTo>
                    <a:pt x="69" y="41"/>
                  </a:moveTo>
                  <a:cubicBezTo>
                    <a:pt x="66" y="42"/>
                    <a:pt x="60" y="43"/>
                    <a:pt x="54" y="45"/>
                  </a:cubicBezTo>
                  <a:cubicBezTo>
                    <a:pt x="54" y="45"/>
                    <a:pt x="54" y="45"/>
                    <a:pt x="54" y="45"/>
                  </a:cubicBezTo>
                  <a:cubicBezTo>
                    <a:pt x="52" y="45"/>
                    <a:pt x="50" y="46"/>
                    <a:pt x="47" y="46"/>
                  </a:cubicBezTo>
                  <a:cubicBezTo>
                    <a:pt x="47" y="46"/>
                    <a:pt x="47" y="46"/>
                    <a:pt x="47" y="46"/>
                  </a:cubicBezTo>
                  <a:cubicBezTo>
                    <a:pt x="56" y="45"/>
                    <a:pt x="64" y="42"/>
                    <a:pt x="70" y="41"/>
                  </a:cubicBezTo>
                  <a:cubicBezTo>
                    <a:pt x="70" y="41"/>
                    <a:pt x="70" y="41"/>
                    <a:pt x="70" y="41"/>
                  </a:cubicBezTo>
                  <a:cubicBezTo>
                    <a:pt x="71" y="41"/>
                    <a:pt x="73" y="40"/>
                    <a:pt x="74" y="40"/>
                  </a:cubicBezTo>
                  <a:cubicBezTo>
                    <a:pt x="74" y="40"/>
                    <a:pt x="74" y="40"/>
                    <a:pt x="74" y="40"/>
                  </a:cubicBezTo>
                  <a:cubicBezTo>
                    <a:pt x="73" y="40"/>
                    <a:pt x="71" y="41"/>
                    <a:pt x="69" y="41"/>
                  </a:cubicBezTo>
                  <a:close/>
                  <a:moveTo>
                    <a:pt x="5" y="36"/>
                  </a:moveTo>
                  <a:cubicBezTo>
                    <a:pt x="6" y="39"/>
                    <a:pt x="7" y="41"/>
                    <a:pt x="8" y="44"/>
                  </a:cubicBezTo>
                  <a:cubicBezTo>
                    <a:pt x="8" y="44"/>
                    <a:pt x="8" y="44"/>
                    <a:pt x="8" y="44"/>
                  </a:cubicBezTo>
                  <a:cubicBezTo>
                    <a:pt x="7" y="41"/>
                    <a:pt x="6" y="39"/>
                    <a:pt x="5" y="36"/>
                  </a:cubicBezTo>
                  <a:cubicBezTo>
                    <a:pt x="5" y="36"/>
                    <a:pt x="5" y="36"/>
                    <a:pt x="5" y="36"/>
                  </a:cubicBezTo>
                  <a:cubicBezTo>
                    <a:pt x="4" y="34"/>
                    <a:pt x="4" y="33"/>
                    <a:pt x="4" y="31"/>
                  </a:cubicBezTo>
                  <a:cubicBezTo>
                    <a:pt x="4" y="31"/>
                    <a:pt x="4" y="31"/>
                    <a:pt x="4" y="31"/>
                  </a:cubicBezTo>
                  <a:cubicBezTo>
                    <a:pt x="4" y="31"/>
                    <a:pt x="4" y="31"/>
                    <a:pt x="4" y="31"/>
                  </a:cubicBezTo>
                  <a:cubicBezTo>
                    <a:pt x="4" y="31"/>
                    <a:pt x="4" y="31"/>
                    <a:pt x="4" y="31"/>
                  </a:cubicBezTo>
                  <a:cubicBezTo>
                    <a:pt x="4" y="33"/>
                    <a:pt x="4" y="34"/>
                    <a:pt x="5" y="36"/>
                  </a:cubicBezTo>
                  <a:close/>
                  <a:moveTo>
                    <a:pt x="7" y="21"/>
                  </a:moveTo>
                  <a:cubicBezTo>
                    <a:pt x="7" y="21"/>
                    <a:pt x="7" y="21"/>
                    <a:pt x="7" y="21"/>
                  </a:cubicBezTo>
                  <a:cubicBezTo>
                    <a:pt x="7" y="21"/>
                    <a:pt x="7" y="21"/>
                    <a:pt x="7" y="21"/>
                  </a:cubicBezTo>
                  <a:cubicBezTo>
                    <a:pt x="7" y="21"/>
                    <a:pt x="7" y="21"/>
                    <a:pt x="7" y="21"/>
                  </a:cubicBezTo>
                  <a:close/>
                  <a:moveTo>
                    <a:pt x="7" y="21"/>
                  </a:moveTo>
                  <a:cubicBezTo>
                    <a:pt x="8" y="19"/>
                    <a:pt x="9" y="17"/>
                    <a:pt x="10" y="15"/>
                  </a:cubicBezTo>
                  <a:cubicBezTo>
                    <a:pt x="10" y="15"/>
                    <a:pt x="10" y="15"/>
                    <a:pt x="10" y="15"/>
                  </a:cubicBezTo>
                  <a:cubicBezTo>
                    <a:pt x="11" y="14"/>
                    <a:pt x="12" y="13"/>
                    <a:pt x="13" y="12"/>
                  </a:cubicBezTo>
                  <a:cubicBezTo>
                    <a:pt x="13" y="12"/>
                    <a:pt x="13" y="12"/>
                    <a:pt x="13" y="12"/>
                  </a:cubicBezTo>
                  <a:cubicBezTo>
                    <a:pt x="11" y="15"/>
                    <a:pt x="9" y="18"/>
                    <a:pt x="7" y="21"/>
                  </a:cubicBezTo>
                  <a:close/>
                  <a:moveTo>
                    <a:pt x="20" y="10"/>
                  </a:moveTo>
                  <a:cubicBezTo>
                    <a:pt x="20" y="9"/>
                    <a:pt x="20" y="9"/>
                    <a:pt x="20" y="9"/>
                  </a:cubicBezTo>
                  <a:cubicBezTo>
                    <a:pt x="20" y="9"/>
                    <a:pt x="20" y="9"/>
                    <a:pt x="20" y="9"/>
                  </a:cubicBezTo>
                  <a:cubicBezTo>
                    <a:pt x="20" y="9"/>
                    <a:pt x="20" y="9"/>
                    <a:pt x="20" y="10"/>
                  </a:cubicBezTo>
                  <a:close/>
                  <a:moveTo>
                    <a:pt x="16" y="9"/>
                  </a:moveTo>
                  <a:cubicBezTo>
                    <a:pt x="16" y="9"/>
                    <a:pt x="16" y="9"/>
                    <a:pt x="16" y="9"/>
                  </a:cubicBezTo>
                  <a:cubicBezTo>
                    <a:pt x="16" y="9"/>
                    <a:pt x="16" y="9"/>
                    <a:pt x="16" y="9"/>
                  </a:cubicBezTo>
                  <a:cubicBezTo>
                    <a:pt x="16" y="9"/>
                    <a:pt x="16" y="9"/>
                    <a:pt x="16" y="9"/>
                  </a:cubicBezTo>
                  <a:close/>
                  <a:moveTo>
                    <a:pt x="16" y="8"/>
                  </a:move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lose/>
                  <a:moveTo>
                    <a:pt x="19" y="8"/>
                  </a:moveTo>
                  <a:cubicBezTo>
                    <a:pt x="19" y="8"/>
                    <a:pt x="19" y="8"/>
                    <a:pt x="19" y="8"/>
                  </a:cubicBezTo>
                  <a:cubicBezTo>
                    <a:pt x="19" y="8"/>
                    <a:pt x="19" y="8"/>
                    <a:pt x="19" y="8"/>
                  </a:cubicBezTo>
                  <a:cubicBezTo>
                    <a:pt x="19" y="8"/>
                    <a:pt x="19" y="8"/>
                    <a:pt x="1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0" name="Freeform 1866">
              <a:extLst>
                <a:ext uri="{FF2B5EF4-FFF2-40B4-BE49-F238E27FC236}">
                  <a16:creationId xmlns="" xmlns:a16="http://schemas.microsoft.com/office/drawing/2014/main" id="{D67242A4-4DE1-4716-92CC-F9EFBB7D529A}"/>
                </a:ext>
              </a:extLst>
            </p:cNvPr>
            <p:cNvSpPr/>
            <p:nvPr/>
          </p:nvSpPr>
          <p:spPr bwMode="auto">
            <a:xfrm>
              <a:off x="7340602" y="5668963"/>
              <a:ext cx="17463" cy="11113"/>
            </a:xfrm>
            <a:custGeom>
              <a:avLst/>
              <a:gdLst>
                <a:gd name="T0" fmla="*/ 0 w 11"/>
                <a:gd name="T1" fmla="*/ 4 h 7"/>
                <a:gd name="T2" fmla="*/ 1 w 11"/>
                <a:gd name="T3" fmla="*/ 0 h 7"/>
                <a:gd name="T4" fmla="*/ 11 w 11"/>
                <a:gd name="T5" fmla="*/ 3 h 7"/>
                <a:gd name="T6" fmla="*/ 9 w 11"/>
                <a:gd name="T7" fmla="*/ 7 h 7"/>
                <a:gd name="T8" fmla="*/ 0 w 11"/>
                <a:gd name="T9" fmla="*/ 4 h 7"/>
                <a:gd name="T10" fmla="*/ 0 w 11"/>
                <a:gd name="T11" fmla="*/ 4 h 7"/>
              </a:gdLst>
              <a:ahLst/>
              <a:cxnLst>
                <a:cxn ang="0">
                  <a:pos x="T0" y="T1"/>
                </a:cxn>
                <a:cxn ang="0">
                  <a:pos x="T2" y="T3"/>
                </a:cxn>
                <a:cxn ang="0">
                  <a:pos x="T4" y="T5"/>
                </a:cxn>
                <a:cxn ang="0">
                  <a:pos x="T6" y="T7"/>
                </a:cxn>
                <a:cxn ang="0">
                  <a:pos x="T8" y="T9"/>
                </a:cxn>
                <a:cxn ang="0">
                  <a:pos x="T10" y="T11"/>
                </a:cxn>
              </a:cxnLst>
              <a:rect l="0" t="0" r="r" b="b"/>
              <a:pathLst>
                <a:path w="11" h="7">
                  <a:moveTo>
                    <a:pt x="0" y="4"/>
                  </a:moveTo>
                  <a:lnTo>
                    <a:pt x="1" y="0"/>
                  </a:lnTo>
                  <a:lnTo>
                    <a:pt x="11" y="3"/>
                  </a:lnTo>
                  <a:lnTo>
                    <a:pt x="9" y="7"/>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1" name="Freeform 1867">
              <a:extLst>
                <a:ext uri="{FF2B5EF4-FFF2-40B4-BE49-F238E27FC236}">
                  <a16:creationId xmlns="" xmlns:a16="http://schemas.microsoft.com/office/drawing/2014/main" id="{5A1528F4-3CE3-4B05-A87C-B746B47C7F20}"/>
                </a:ext>
              </a:extLst>
            </p:cNvPr>
            <p:cNvSpPr>
              <a:spLocks noEditPoints="1"/>
            </p:cNvSpPr>
            <p:nvPr/>
          </p:nvSpPr>
          <p:spPr bwMode="auto">
            <a:xfrm>
              <a:off x="7335839" y="5665788"/>
              <a:ext cx="25400" cy="19050"/>
            </a:xfrm>
            <a:custGeom>
              <a:avLst/>
              <a:gdLst>
                <a:gd name="T0" fmla="*/ 2 w 16"/>
                <a:gd name="T1" fmla="*/ 8 h 12"/>
                <a:gd name="T2" fmla="*/ 3 w 16"/>
                <a:gd name="T3" fmla="*/ 6 h 12"/>
                <a:gd name="T4" fmla="*/ 5 w 16"/>
                <a:gd name="T5" fmla="*/ 7 h 12"/>
                <a:gd name="T6" fmla="*/ 3 w 16"/>
                <a:gd name="T7" fmla="*/ 6 h 12"/>
                <a:gd name="T8" fmla="*/ 2 w 16"/>
                <a:gd name="T9" fmla="*/ 8 h 12"/>
                <a:gd name="T10" fmla="*/ 0 w 16"/>
                <a:gd name="T11" fmla="*/ 7 h 12"/>
                <a:gd name="T12" fmla="*/ 3 w 16"/>
                <a:gd name="T13" fmla="*/ 0 h 12"/>
                <a:gd name="T14" fmla="*/ 16 w 16"/>
                <a:gd name="T15" fmla="*/ 3 h 12"/>
                <a:gd name="T16" fmla="*/ 14 w 16"/>
                <a:gd name="T17" fmla="*/ 12 h 12"/>
                <a:gd name="T18" fmla="*/ 2 w 16"/>
                <a:gd name="T19" fmla="*/ 8 h 12"/>
                <a:gd name="T20" fmla="*/ 2 w 16"/>
                <a:gd name="T21" fmla="*/ 8 h 12"/>
                <a:gd name="T22" fmla="*/ 11 w 16"/>
                <a:gd name="T23" fmla="*/ 6 h 12"/>
                <a:gd name="T24" fmla="*/ 5 w 16"/>
                <a:gd name="T25" fmla="*/ 5 h 12"/>
                <a:gd name="T26" fmla="*/ 5 w 16"/>
                <a:gd name="T27" fmla="*/ 5 h 12"/>
                <a:gd name="T28" fmla="*/ 11 w 16"/>
                <a:gd name="T29" fmla="*/ 6 h 12"/>
                <a:gd name="T30" fmla="*/ 11 w 16"/>
                <a:gd name="T3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2" y="8"/>
                  </a:moveTo>
                  <a:lnTo>
                    <a:pt x="3" y="6"/>
                  </a:lnTo>
                  <a:lnTo>
                    <a:pt x="5" y="7"/>
                  </a:lnTo>
                  <a:lnTo>
                    <a:pt x="3" y="6"/>
                  </a:lnTo>
                  <a:lnTo>
                    <a:pt x="2" y="8"/>
                  </a:lnTo>
                  <a:lnTo>
                    <a:pt x="0" y="7"/>
                  </a:lnTo>
                  <a:lnTo>
                    <a:pt x="3" y="0"/>
                  </a:lnTo>
                  <a:lnTo>
                    <a:pt x="16" y="3"/>
                  </a:lnTo>
                  <a:lnTo>
                    <a:pt x="14" y="12"/>
                  </a:lnTo>
                  <a:lnTo>
                    <a:pt x="2" y="8"/>
                  </a:lnTo>
                  <a:lnTo>
                    <a:pt x="2" y="8"/>
                  </a:lnTo>
                  <a:close/>
                  <a:moveTo>
                    <a:pt x="11" y="6"/>
                  </a:moveTo>
                  <a:lnTo>
                    <a:pt x="5" y="5"/>
                  </a:lnTo>
                  <a:lnTo>
                    <a:pt x="5" y="5"/>
                  </a:lnTo>
                  <a:lnTo>
                    <a:pt x="11" y="6"/>
                  </a:lnTo>
                  <a:lnTo>
                    <a:pt x="1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2" name="Freeform 1868">
              <a:extLst>
                <a:ext uri="{FF2B5EF4-FFF2-40B4-BE49-F238E27FC236}">
                  <a16:creationId xmlns="" xmlns:a16="http://schemas.microsoft.com/office/drawing/2014/main" id="{F68D716D-E0FD-4AB3-8D3D-C96E3B4F6BBD}"/>
                </a:ext>
              </a:extLst>
            </p:cNvPr>
            <p:cNvSpPr/>
            <p:nvPr/>
          </p:nvSpPr>
          <p:spPr bwMode="auto">
            <a:xfrm>
              <a:off x="7337427" y="5875338"/>
              <a:ext cx="119063" cy="187325"/>
            </a:xfrm>
            <a:custGeom>
              <a:avLst/>
              <a:gdLst>
                <a:gd name="T0" fmla="*/ 7 w 68"/>
                <a:gd name="T1" fmla="*/ 103 h 107"/>
                <a:gd name="T2" fmla="*/ 21 w 68"/>
                <a:gd name="T3" fmla="*/ 103 h 107"/>
                <a:gd name="T4" fmla="*/ 0 w 68"/>
                <a:gd name="T5" fmla="*/ 13 h 107"/>
                <a:gd name="T6" fmla="*/ 0 w 68"/>
                <a:gd name="T7" fmla="*/ 13 h 107"/>
                <a:gd name="T8" fmla="*/ 1 w 68"/>
                <a:gd name="T9" fmla="*/ 10 h 107"/>
                <a:gd name="T10" fmla="*/ 1 w 68"/>
                <a:gd name="T11" fmla="*/ 10 h 107"/>
                <a:gd name="T12" fmla="*/ 7 w 68"/>
                <a:gd name="T13" fmla="*/ 2 h 107"/>
                <a:gd name="T14" fmla="*/ 7 w 68"/>
                <a:gd name="T15" fmla="*/ 2 h 107"/>
                <a:gd name="T16" fmla="*/ 20 w 68"/>
                <a:gd name="T17" fmla="*/ 0 h 107"/>
                <a:gd name="T18" fmla="*/ 20 w 68"/>
                <a:gd name="T19" fmla="*/ 0 h 107"/>
                <a:gd name="T20" fmla="*/ 68 w 68"/>
                <a:gd name="T21" fmla="*/ 9 h 107"/>
                <a:gd name="T22" fmla="*/ 68 w 68"/>
                <a:gd name="T23" fmla="*/ 9 h 107"/>
                <a:gd name="T24" fmla="*/ 68 w 68"/>
                <a:gd name="T25" fmla="*/ 9 h 107"/>
                <a:gd name="T26" fmla="*/ 67 w 68"/>
                <a:gd name="T27" fmla="*/ 12 h 107"/>
                <a:gd name="T28" fmla="*/ 50 w 68"/>
                <a:gd name="T29" fmla="*/ 8 h 107"/>
                <a:gd name="T30" fmla="*/ 50 w 68"/>
                <a:gd name="T31" fmla="*/ 8 h 107"/>
                <a:gd name="T32" fmla="*/ 20 w 68"/>
                <a:gd name="T33" fmla="*/ 4 h 107"/>
                <a:gd name="T34" fmla="*/ 20 w 68"/>
                <a:gd name="T35" fmla="*/ 4 h 107"/>
                <a:gd name="T36" fmla="*/ 9 w 68"/>
                <a:gd name="T37" fmla="*/ 6 h 107"/>
                <a:gd name="T38" fmla="*/ 9 w 68"/>
                <a:gd name="T39" fmla="*/ 6 h 107"/>
                <a:gd name="T40" fmla="*/ 5 w 68"/>
                <a:gd name="T41" fmla="*/ 11 h 107"/>
                <a:gd name="T42" fmla="*/ 5 w 68"/>
                <a:gd name="T43" fmla="*/ 11 h 107"/>
                <a:gd name="T44" fmla="*/ 4 w 68"/>
                <a:gd name="T45" fmla="*/ 13 h 107"/>
                <a:gd name="T46" fmla="*/ 4 w 68"/>
                <a:gd name="T47" fmla="*/ 13 h 107"/>
                <a:gd name="T48" fmla="*/ 15 w 68"/>
                <a:gd name="T49" fmla="*/ 67 h 107"/>
                <a:gd name="T50" fmla="*/ 15 w 68"/>
                <a:gd name="T51" fmla="*/ 67 h 107"/>
                <a:gd name="T52" fmla="*/ 26 w 68"/>
                <a:gd name="T53" fmla="*/ 104 h 107"/>
                <a:gd name="T54" fmla="*/ 26 w 68"/>
                <a:gd name="T55" fmla="*/ 104 h 107"/>
                <a:gd name="T56" fmla="*/ 27 w 68"/>
                <a:gd name="T57" fmla="*/ 107 h 107"/>
                <a:gd name="T58" fmla="*/ 7 w 68"/>
                <a:gd name="T59" fmla="*/ 107 h 107"/>
                <a:gd name="T60" fmla="*/ 7 w 68"/>
                <a:gd name="T6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107">
                  <a:moveTo>
                    <a:pt x="7" y="103"/>
                  </a:moveTo>
                  <a:cubicBezTo>
                    <a:pt x="21" y="103"/>
                    <a:pt x="21" y="103"/>
                    <a:pt x="21" y="103"/>
                  </a:cubicBezTo>
                  <a:cubicBezTo>
                    <a:pt x="18" y="90"/>
                    <a:pt x="1" y="34"/>
                    <a:pt x="0" y="13"/>
                  </a:cubicBezTo>
                  <a:cubicBezTo>
                    <a:pt x="0" y="13"/>
                    <a:pt x="0" y="13"/>
                    <a:pt x="0" y="13"/>
                  </a:cubicBezTo>
                  <a:cubicBezTo>
                    <a:pt x="0" y="12"/>
                    <a:pt x="0" y="11"/>
                    <a:pt x="1" y="10"/>
                  </a:cubicBezTo>
                  <a:cubicBezTo>
                    <a:pt x="1" y="10"/>
                    <a:pt x="1" y="10"/>
                    <a:pt x="1" y="10"/>
                  </a:cubicBezTo>
                  <a:cubicBezTo>
                    <a:pt x="1" y="6"/>
                    <a:pt x="4" y="3"/>
                    <a:pt x="7" y="2"/>
                  </a:cubicBezTo>
                  <a:cubicBezTo>
                    <a:pt x="7" y="2"/>
                    <a:pt x="7" y="2"/>
                    <a:pt x="7" y="2"/>
                  </a:cubicBezTo>
                  <a:cubicBezTo>
                    <a:pt x="11" y="0"/>
                    <a:pt x="15" y="0"/>
                    <a:pt x="20" y="0"/>
                  </a:cubicBezTo>
                  <a:cubicBezTo>
                    <a:pt x="20" y="0"/>
                    <a:pt x="20" y="0"/>
                    <a:pt x="20" y="0"/>
                  </a:cubicBezTo>
                  <a:cubicBezTo>
                    <a:pt x="40" y="0"/>
                    <a:pt x="68" y="9"/>
                    <a:pt x="68" y="9"/>
                  </a:cubicBezTo>
                  <a:cubicBezTo>
                    <a:pt x="68" y="9"/>
                    <a:pt x="68" y="9"/>
                    <a:pt x="68" y="9"/>
                  </a:cubicBezTo>
                  <a:cubicBezTo>
                    <a:pt x="68" y="9"/>
                    <a:pt x="68" y="9"/>
                    <a:pt x="68" y="9"/>
                  </a:cubicBezTo>
                  <a:cubicBezTo>
                    <a:pt x="67" y="12"/>
                    <a:pt x="67" y="12"/>
                    <a:pt x="67" y="12"/>
                  </a:cubicBezTo>
                  <a:cubicBezTo>
                    <a:pt x="67" y="12"/>
                    <a:pt x="60" y="10"/>
                    <a:pt x="50" y="8"/>
                  </a:cubicBezTo>
                  <a:cubicBezTo>
                    <a:pt x="50" y="8"/>
                    <a:pt x="50" y="8"/>
                    <a:pt x="50" y="8"/>
                  </a:cubicBezTo>
                  <a:cubicBezTo>
                    <a:pt x="41" y="6"/>
                    <a:pt x="30" y="4"/>
                    <a:pt x="20" y="4"/>
                  </a:cubicBezTo>
                  <a:cubicBezTo>
                    <a:pt x="20" y="4"/>
                    <a:pt x="20" y="4"/>
                    <a:pt x="20" y="4"/>
                  </a:cubicBezTo>
                  <a:cubicBezTo>
                    <a:pt x="16" y="4"/>
                    <a:pt x="12" y="4"/>
                    <a:pt x="9" y="6"/>
                  </a:cubicBezTo>
                  <a:cubicBezTo>
                    <a:pt x="9" y="6"/>
                    <a:pt x="9" y="6"/>
                    <a:pt x="9" y="6"/>
                  </a:cubicBezTo>
                  <a:cubicBezTo>
                    <a:pt x="6" y="7"/>
                    <a:pt x="5" y="8"/>
                    <a:pt x="5" y="11"/>
                  </a:cubicBezTo>
                  <a:cubicBezTo>
                    <a:pt x="5" y="11"/>
                    <a:pt x="5" y="11"/>
                    <a:pt x="5" y="11"/>
                  </a:cubicBezTo>
                  <a:cubicBezTo>
                    <a:pt x="4" y="11"/>
                    <a:pt x="4" y="12"/>
                    <a:pt x="4" y="13"/>
                  </a:cubicBezTo>
                  <a:cubicBezTo>
                    <a:pt x="4" y="13"/>
                    <a:pt x="4" y="13"/>
                    <a:pt x="4" y="13"/>
                  </a:cubicBezTo>
                  <a:cubicBezTo>
                    <a:pt x="4" y="24"/>
                    <a:pt x="10" y="47"/>
                    <a:pt x="15" y="67"/>
                  </a:cubicBezTo>
                  <a:cubicBezTo>
                    <a:pt x="15" y="67"/>
                    <a:pt x="15" y="67"/>
                    <a:pt x="15" y="67"/>
                  </a:cubicBezTo>
                  <a:cubicBezTo>
                    <a:pt x="21" y="87"/>
                    <a:pt x="26" y="104"/>
                    <a:pt x="26" y="104"/>
                  </a:cubicBezTo>
                  <a:cubicBezTo>
                    <a:pt x="26" y="104"/>
                    <a:pt x="26" y="104"/>
                    <a:pt x="26" y="104"/>
                  </a:cubicBezTo>
                  <a:cubicBezTo>
                    <a:pt x="27" y="107"/>
                    <a:pt x="27" y="107"/>
                    <a:pt x="27" y="107"/>
                  </a:cubicBezTo>
                  <a:cubicBezTo>
                    <a:pt x="7" y="107"/>
                    <a:pt x="7" y="107"/>
                    <a:pt x="7" y="107"/>
                  </a:cubicBezTo>
                  <a:cubicBezTo>
                    <a:pt x="7" y="103"/>
                    <a:pt x="7" y="103"/>
                    <a:pt x="7"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3" name="Freeform 1869">
              <a:extLst>
                <a:ext uri="{FF2B5EF4-FFF2-40B4-BE49-F238E27FC236}">
                  <a16:creationId xmlns="" xmlns:a16="http://schemas.microsoft.com/office/drawing/2014/main" id="{70B5BEAF-2F1B-4BC5-AD1B-EA91E7E9A1EC}"/>
                </a:ext>
              </a:extLst>
            </p:cNvPr>
            <p:cNvSpPr>
              <a:spLocks noEditPoints="1"/>
            </p:cNvSpPr>
            <p:nvPr/>
          </p:nvSpPr>
          <p:spPr bwMode="auto">
            <a:xfrm>
              <a:off x="7334252" y="5872163"/>
              <a:ext cx="125413" cy="193675"/>
            </a:xfrm>
            <a:custGeom>
              <a:avLst/>
              <a:gdLst>
                <a:gd name="T0" fmla="*/ 7 w 72"/>
                <a:gd name="T1" fmla="*/ 105 h 111"/>
                <a:gd name="T2" fmla="*/ 21 w 72"/>
                <a:gd name="T3" fmla="*/ 103 h 111"/>
                <a:gd name="T4" fmla="*/ 0 w 72"/>
                <a:gd name="T5" fmla="*/ 15 h 111"/>
                <a:gd name="T6" fmla="*/ 1 w 72"/>
                <a:gd name="T7" fmla="*/ 12 h 111"/>
                <a:gd name="T8" fmla="*/ 8 w 72"/>
                <a:gd name="T9" fmla="*/ 2 h 111"/>
                <a:gd name="T10" fmla="*/ 22 w 72"/>
                <a:gd name="T11" fmla="*/ 0 h 111"/>
                <a:gd name="T12" fmla="*/ 70 w 72"/>
                <a:gd name="T13" fmla="*/ 9 h 111"/>
                <a:gd name="T14" fmla="*/ 71 w 72"/>
                <a:gd name="T15" fmla="*/ 9 h 111"/>
                <a:gd name="T16" fmla="*/ 72 w 72"/>
                <a:gd name="T17" fmla="*/ 10 h 111"/>
                <a:gd name="T18" fmla="*/ 69 w 72"/>
                <a:gd name="T19" fmla="*/ 16 h 111"/>
                <a:gd name="T20" fmla="*/ 69 w 72"/>
                <a:gd name="T21" fmla="*/ 16 h 111"/>
                <a:gd name="T22" fmla="*/ 68 w 72"/>
                <a:gd name="T23" fmla="*/ 16 h 111"/>
                <a:gd name="T24" fmla="*/ 68 w 72"/>
                <a:gd name="T25" fmla="*/ 16 h 111"/>
                <a:gd name="T26" fmla="*/ 68 w 72"/>
                <a:gd name="T27" fmla="*/ 16 h 111"/>
                <a:gd name="T28" fmla="*/ 68 w 72"/>
                <a:gd name="T29" fmla="*/ 16 h 111"/>
                <a:gd name="T30" fmla="*/ 67 w 72"/>
                <a:gd name="T31" fmla="*/ 16 h 111"/>
                <a:gd name="T32" fmla="*/ 64 w 72"/>
                <a:gd name="T33" fmla="*/ 15 h 111"/>
                <a:gd name="T34" fmla="*/ 52 w 72"/>
                <a:gd name="T35" fmla="*/ 12 h 111"/>
                <a:gd name="T36" fmla="*/ 23 w 72"/>
                <a:gd name="T37" fmla="*/ 8 h 111"/>
                <a:gd name="T38" fmla="*/ 22 w 72"/>
                <a:gd name="T39" fmla="*/ 8 h 111"/>
                <a:gd name="T40" fmla="*/ 12 w 72"/>
                <a:gd name="T41" fmla="*/ 9 h 111"/>
                <a:gd name="T42" fmla="*/ 9 w 72"/>
                <a:gd name="T43" fmla="*/ 13 h 111"/>
                <a:gd name="T44" fmla="*/ 8 w 72"/>
                <a:gd name="T45" fmla="*/ 15 h 111"/>
                <a:gd name="T46" fmla="*/ 8 w 72"/>
                <a:gd name="T47" fmla="*/ 15 h 111"/>
                <a:gd name="T48" fmla="*/ 19 w 72"/>
                <a:gd name="T49" fmla="*/ 69 h 111"/>
                <a:gd name="T50" fmla="*/ 30 w 72"/>
                <a:gd name="T51" fmla="*/ 106 h 111"/>
                <a:gd name="T52" fmla="*/ 30 w 72"/>
                <a:gd name="T53" fmla="*/ 106 h 111"/>
                <a:gd name="T54" fmla="*/ 7 w 72"/>
                <a:gd name="T55" fmla="*/ 111 h 111"/>
                <a:gd name="T56" fmla="*/ 23 w 72"/>
                <a:gd name="T57" fmla="*/ 96 h 111"/>
                <a:gd name="T58" fmla="*/ 17 w 72"/>
                <a:gd name="T59" fmla="*/ 76 h 111"/>
                <a:gd name="T60" fmla="*/ 4 w 72"/>
                <a:gd name="T61" fmla="*/ 15 h 111"/>
                <a:gd name="T62" fmla="*/ 4 w 72"/>
                <a:gd name="T63" fmla="*/ 15 h 111"/>
                <a:gd name="T64" fmla="*/ 4 w 72"/>
                <a:gd name="T65" fmla="*/ 14 h 111"/>
                <a:gd name="T66" fmla="*/ 4 w 72"/>
                <a:gd name="T67" fmla="*/ 14 h 111"/>
                <a:gd name="T68" fmla="*/ 4 w 72"/>
                <a:gd name="T69" fmla="*/ 14 h 111"/>
                <a:gd name="T70" fmla="*/ 53 w 72"/>
                <a:gd name="T71" fmla="*/ 8 h 111"/>
                <a:gd name="T72" fmla="*/ 67 w 72"/>
                <a:gd name="T73" fmla="*/ 12 h 111"/>
                <a:gd name="T74" fmla="*/ 65 w 72"/>
                <a:gd name="T75" fmla="*/ 11 h 111"/>
                <a:gd name="T76" fmla="*/ 53 w 72"/>
                <a:gd name="T77" fmla="*/ 8 h 111"/>
                <a:gd name="T78" fmla="*/ 41 w 72"/>
                <a:gd name="T79" fmla="*/ 6 h 111"/>
                <a:gd name="T80" fmla="*/ 53 w 72"/>
                <a:gd name="T81" fmla="*/ 8 h 111"/>
                <a:gd name="T82" fmla="*/ 6 w 72"/>
                <a:gd name="T83" fmla="*/ 8 h 111"/>
                <a:gd name="T84" fmla="*/ 6 w 72"/>
                <a:gd name="T85" fmla="*/ 8 h 111"/>
                <a:gd name="T86" fmla="*/ 8 w 72"/>
                <a:gd name="T87" fmla="*/ 7 h 111"/>
                <a:gd name="T88" fmla="*/ 6 w 72"/>
                <a:gd name="T89"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 h="111">
                  <a:moveTo>
                    <a:pt x="7" y="109"/>
                  </a:moveTo>
                  <a:cubicBezTo>
                    <a:pt x="7" y="105"/>
                    <a:pt x="7" y="105"/>
                    <a:pt x="7" y="105"/>
                  </a:cubicBezTo>
                  <a:cubicBezTo>
                    <a:pt x="7" y="103"/>
                    <a:pt x="7" y="103"/>
                    <a:pt x="7" y="103"/>
                  </a:cubicBezTo>
                  <a:cubicBezTo>
                    <a:pt x="21" y="103"/>
                    <a:pt x="21" y="103"/>
                    <a:pt x="21" y="103"/>
                  </a:cubicBezTo>
                  <a:cubicBezTo>
                    <a:pt x="16" y="86"/>
                    <a:pt x="1" y="35"/>
                    <a:pt x="0" y="15"/>
                  </a:cubicBezTo>
                  <a:cubicBezTo>
                    <a:pt x="0" y="15"/>
                    <a:pt x="0" y="15"/>
                    <a:pt x="0" y="15"/>
                  </a:cubicBezTo>
                  <a:cubicBezTo>
                    <a:pt x="0" y="14"/>
                    <a:pt x="0" y="13"/>
                    <a:pt x="1" y="12"/>
                  </a:cubicBezTo>
                  <a:cubicBezTo>
                    <a:pt x="1" y="12"/>
                    <a:pt x="1" y="12"/>
                    <a:pt x="1" y="12"/>
                  </a:cubicBezTo>
                  <a:cubicBezTo>
                    <a:pt x="1" y="7"/>
                    <a:pt x="4" y="4"/>
                    <a:pt x="8" y="2"/>
                  </a:cubicBezTo>
                  <a:cubicBezTo>
                    <a:pt x="8" y="2"/>
                    <a:pt x="8" y="2"/>
                    <a:pt x="8" y="2"/>
                  </a:cubicBezTo>
                  <a:cubicBezTo>
                    <a:pt x="12" y="0"/>
                    <a:pt x="17" y="0"/>
                    <a:pt x="22" y="0"/>
                  </a:cubicBezTo>
                  <a:cubicBezTo>
                    <a:pt x="22" y="0"/>
                    <a:pt x="22" y="0"/>
                    <a:pt x="22" y="0"/>
                  </a:cubicBezTo>
                  <a:cubicBezTo>
                    <a:pt x="41" y="0"/>
                    <a:pt x="67" y="8"/>
                    <a:pt x="70" y="9"/>
                  </a:cubicBezTo>
                  <a:cubicBezTo>
                    <a:pt x="70" y="9"/>
                    <a:pt x="70" y="9"/>
                    <a:pt x="70" y="9"/>
                  </a:cubicBezTo>
                  <a:cubicBezTo>
                    <a:pt x="70" y="9"/>
                    <a:pt x="70" y="9"/>
                    <a:pt x="70" y="9"/>
                  </a:cubicBezTo>
                  <a:cubicBezTo>
                    <a:pt x="71" y="9"/>
                    <a:pt x="71" y="9"/>
                    <a:pt x="71" y="9"/>
                  </a:cubicBezTo>
                  <a:cubicBezTo>
                    <a:pt x="71" y="9"/>
                    <a:pt x="71" y="9"/>
                    <a:pt x="71" y="9"/>
                  </a:cubicBezTo>
                  <a:cubicBezTo>
                    <a:pt x="72" y="10"/>
                    <a:pt x="72" y="10"/>
                    <a:pt x="72" y="10"/>
                  </a:cubicBezTo>
                  <a:cubicBezTo>
                    <a:pt x="70" y="16"/>
                    <a:pt x="70" y="16"/>
                    <a:pt x="70" y="16"/>
                  </a:cubicBezTo>
                  <a:cubicBezTo>
                    <a:pt x="69" y="16"/>
                    <a:pt x="69" y="16"/>
                    <a:pt x="69" y="16"/>
                  </a:cubicBezTo>
                  <a:cubicBezTo>
                    <a:pt x="69" y="16"/>
                    <a:pt x="69" y="16"/>
                    <a:pt x="69" y="16"/>
                  </a:cubicBezTo>
                  <a:cubicBezTo>
                    <a:pt x="69" y="16"/>
                    <a:pt x="69" y="16"/>
                    <a:pt x="69" y="16"/>
                  </a:cubicBezTo>
                  <a:cubicBezTo>
                    <a:pt x="69" y="16"/>
                    <a:pt x="69" y="16"/>
                    <a:pt x="69"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8" y="16"/>
                    <a:pt x="68" y="16"/>
                  </a:cubicBezTo>
                  <a:cubicBezTo>
                    <a:pt x="68" y="16"/>
                    <a:pt x="67" y="16"/>
                    <a:pt x="67" y="16"/>
                  </a:cubicBezTo>
                  <a:cubicBezTo>
                    <a:pt x="67" y="16"/>
                    <a:pt x="67" y="16"/>
                    <a:pt x="67" y="16"/>
                  </a:cubicBezTo>
                  <a:cubicBezTo>
                    <a:pt x="66" y="16"/>
                    <a:pt x="65" y="15"/>
                    <a:pt x="64" y="15"/>
                  </a:cubicBezTo>
                  <a:cubicBezTo>
                    <a:pt x="64" y="15"/>
                    <a:pt x="64" y="15"/>
                    <a:pt x="64" y="15"/>
                  </a:cubicBezTo>
                  <a:cubicBezTo>
                    <a:pt x="61" y="14"/>
                    <a:pt x="57" y="13"/>
                    <a:pt x="52" y="12"/>
                  </a:cubicBezTo>
                  <a:cubicBezTo>
                    <a:pt x="52" y="12"/>
                    <a:pt x="52" y="12"/>
                    <a:pt x="52" y="12"/>
                  </a:cubicBezTo>
                  <a:cubicBezTo>
                    <a:pt x="43" y="10"/>
                    <a:pt x="32" y="8"/>
                    <a:pt x="23" y="8"/>
                  </a:cubicBezTo>
                  <a:cubicBezTo>
                    <a:pt x="23" y="8"/>
                    <a:pt x="23" y="8"/>
                    <a:pt x="23" y="8"/>
                  </a:cubicBezTo>
                  <a:cubicBezTo>
                    <a:pt x="23" y="8"/>
                    <a:pt x="23" y="8"/>
                    <a:pt x="23" y="8"/>
                  </a:cubicBezTo>
                  <a:cubicBezTo>
                    <a:pt x="22" y="8"/>
                    <a:pt x="22" y="8"/>
                    <a:pt x="22" y="8"/>
                  </a:cubicBezTo>
                  <a:cubicBezTo>
                    <a:pt x="18" y="8"/>
                    <a:pt x="14" y="8"/>
                    <a:pt x="12" y="9"/>
                  </a:cubicBezTo>
                  <a:cubicBezTo>
                    <a:pt x="12" y="9"/>
                    <a:pt x="12" y="9"/>
                    <a:pt x="12" y="9"/>
                  </a:cubicBezTo>
                  <a:cubicBezTo>
                    <a:pt x="9" y="11"/>
                    <a:pt x="9" y="11"/>
                    <a:pt x="9" y="13"/>
                  </a:cubicBezTo>
                  <a:cubicBezTo>
                    <a:pt x="9" y="13"/>
                    <a:pt x="9" y="13"/>
                    <a:pt x="9" y="13"/>
                  </a:cubicBezTo>
                  <a:cubicBezTo>
                    <a:pt x="8" y="14"/>
                    <a:pt x="8" y="14"/>
                    <a:pt x="8" y="15"/>
                  </a:cubicBezTo>
                  <a:cubicBezTo>
                    <a:pt x="8" y="15"/>
                    <a:pt x="8" y="15"/>
                    <a:pt x="8" y="15"/>
                  </a:cubicBezTo>
                  <a:cubicBezTo>
                    <a:pt x="8" y="15"/>
                    <a:pt x="8" y="15"/>
                    <a:pt x="8" y="15"/>
                  </a:cubicBezTo>
                  <a:cubicBezTo>
                    <a:pt x="8" y="15"/>
                    <a:pt x="8" y="15"/>
                    <a:pt x="8" y="15"/>
                  </a:cubicBezTo>
                  <a:cubicBezTo>
                    <a:pt x="8" y="26"/>
                    <a:pt x="14" y="49"/>
                    <a:pt x="19" y="69"/>
                  </a:cubicBezTo>
                  <a:cubicBezTo>
                    <a:pt x="19" y="69"/>
                    <a:pt x="19" y="69"/>
                    <a:pt x="19" y="69"/>
                  </a:cubicBezTo>
                  <a:cubicBezTo>
                    <a:pt x="24" y="87"/>
                    <a:pt x="29" y="104"/>
                    <a:pt x="30" y="106"/>
                  </a:cubicBezTo>
                  <a:cubicBezTo>
                    <a:pt x="30" y="106"/>
                    <a:pt x="30" y="106"/>
                    <a:pt x="30" y="106"/>
                  </a:cubicBezTo>
                  <a:cubicBezTo>
                    <a:pt x="30" y="106"/>
                    <a:pt x="30" y="106"/>
                    <a:pt x="30" y="106"/>
                  </a:cubicBezTo>
                  <a:cubicBezTo>
                    <a:pt x="30" y="106"/>
                    <a:pt x="30" y="106"/>
                    <a:pt x="30" y="106"/>
                  </a:cubicBezTo>
                  <a:cubicBezTo>
                    <a:pt x="32" y="111"/>
                    <a:pt x="32" y="111"/>
                    <a:pt x="32" y="111"/>
                  </a:cubicBezTo>
                  <a:cubicBezTo>
                    <a:pt x="7" y="111"/>
                    <a:pt x="7" y="111"/>
                    <a:pt x="7" y="111"/>
                  </a:cubicBezTo>
                  <a:cubicBezTo>
                    <a:pt x="7" y="109"/>
                    <a:pt x="7" y="109"/>
                    <a:pt x="7" y="109"/>
                  </a:cubicBezTo>
                  <a:close/>
                  <a:moveTo>
                    <a:pt x="23" y="96"/>
                  </a:moveTo>
                  <a:cubicBezTo>
                    <a:pt x="21" y="90"/>
                    <a:pt x="19" y="84"/>
                    <a:pt x="17" y="76"/>
                  </a:cubicBezTo>
                  <a:cubicBezTo>
                    <a:pt x="17" y="76"/>
                    <a:pt x="17" y="76"/>
                    <a:pt x="17" y="76"/>
                  </a:cubicBezTo>
                  <a:cubicBezTo>
                    <a:pt x="19" y="84"/>
                    <a:pt x="21" y="90"/>
                    <a:pt x="23" y="96"/>
                  </a:cubicBezTo>
                  <a:close/>
                  <a:moveTo>
                    <a:pt x="4" y="15"/>
                  </a:moveTo>
                  <a:cubicBezTo>
                    <a:pt x="4" y="15"/>
                    <a:pt x="4" y="15"/>
                    <a:pt x="4" y="15"/>
                  </a:cubicBezTo>
                  <a:cubicBezTo>
                    <a:pt x="4" y="15"/>
                    <a:pt x="4" y="15"/>
                    <a:pt x="4" y="15"/>
                  </a:cubicBezTo>
                  <a:cubicBezTo>
                    <a:pt x="4" y="15"/>
                    <a:pt x="4" y="14"/>
                    <a:pt x="4" y="14"/>
                  </a:cubicBezTo>
                  <a:cubicBezTo>
                    <a:pt x="4" y="14"/>
                    <a:pt x="4" y="14"/>
                    <a:pt x="4" y="14"/>
                  </a:cubicBezTo>
                  <a:cubicBezTo>
                    <a:pt x="4" y="14"/>
                    <a:pt x="4" y="15"/>
                    <a:pt x="4" y="15"/>
                  </a:cubicBezTo>
                  <a:close/>
                  <a:moveTo>
                    <a:pt x="4" y="14"/>
                  </a:moveTo>
                  <a:cubicBezTo>
                    <a:pt x="4" y="14"/>
                    <a:pt x="4" y="14"/>
                    <a:pt x="4" y="14"/>
                  </a:cubicBezTo>
                  <a:cubicBezTo>
                    <a:pt x="4" y="14"/>
                    <a:pt x="4" y="14"/>
                    <a:pt x="4" y="14"/>
                  </a:cubicBezTo>
                  <a:cubicBezTo>
                    <a:pt x="4" y="14"/>
                    <a:pt x="4" y="14"/>
                    <a:pt x="4" y="14"/>
                  </a:cubicBezTo>
                  <a:close/>
                  <a:moveTo>
                    <a:pt x="53" y="8"/>
                  </a:moveTo>
                  <a:cubicBezTo>
                    <a:pt x="59" y="10"/>
                    <a:pt x="65" y="11"/>
                    <a:pt x="67" y="12"/>
                  </a:cubicBezTo>
                  <a:cubicBezTo>
                    <a:pt x="67" y="12"/>
                    <a:pt x="67" y="12"/>
                    <a:pt x="67" y="12"/>
                  </a:cubicBezTo>
                  <a:cubicBezTo>
                    <a:pt x="67" y="12"/>
                    <a:pt x="67" y="12"/>
                    <a:pt x="67" y="12"/>
                  </a:cubicBezTo>
                  <a:cubicBezTo>
                    <a:pt x="67" y="12"/>
                    <a:pt x="66" y="11"/>
                    <a:pt x="65" y="11"/>
                  </a:cubicBezTo>
                  <a:cubicBezTo>
                    <a:pt x="65" y="11"/>
                    <a:pt x="65" y="11"/>
                    <a:pt x="65" y="11"/>
                  </a:cubicBezTo>
                  <a:cubicBezTo>
                    <a:pt x="62" y="10"/>
                    <a:pt x="58" y="9"/>
                    <a:pt x="53" y="8"/>
                  </a:cubicBezTo>
                  <a:cubicBezTo>
                    <a:pt x="53" y="8"/>
                    <a:pt x="53" y="8"/>
                    <a:pt x="53" y="8"/>
                  </a:cubicBezTo>
                  <a:cubicBezTo>
                    <a:pt x="49" y="7"/>
                    <a:pt x="45" y="7"/>
                    <a:pt x="41" y="6"/>
                  </a:cubicBezTo>
                  <a:cubicBezTo>
                    <a:pt x="41" y="6"/>
                    <a:pt x="41" y="6"/>
                    <a:pt x="41" y="6"/>
                  </a:cubicBezTo>
                  <a:cubicBezTo>
                    <a:pt x="45" y="7"/>
                    <a:pt x="49" y="7"/>
                    <a:pt x="53" y="8"/>
                  </a:cubicBezTo>
                  <a:close/>
                  <a:moveTo>
                    <a:pt x="6" y="8"/>
                  </a:moveTo>
                  <a:cubicBezTo>
                    <a:pt x="6" y="8"/>
                    <a:pt x="6" y="8"/>
                    <a:pt x="6" y="8"/>
                  </a:cubicBezTo>
                  <a:cubicBezTo>
                    <a:pt x="6" y="8"/>
                    <a:pt x="6" y="8"/>
                    <a:pt x="6" y="8"/>
                  </a:cubicBezTo>
                  <a:cubicBezTo>
                    <a:pt x="6" y="8"/>
                    <a:pt x="6" y="8"/>
                    <a:pt x="6" y="8"/>
                  </a:cubicBezTo>
                  <a:close/>
                  <a:moveTo>
                    <a:pt x="6" y="8"/>
                  </a:moveTo>
                  <a:cubicBezTo>
                    <a:pt x="7" y="8"/>
                    <a:pt x="7" y="8"/>
                    <a:pt x="8" y="7"/>
                  </a:cubicBezTo>
                  <a:cubicBezTo>
                    <a:pt x="8" y="7"/>
                    <a:pt x="8" y="7"/>
                    <a:pt x="8" y="7"/>
                  </a:cubicBezTo>
                  <a:cubicBezTo>
                    <a:pt x="7" y="8"/>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4" name="Freeform 1870">
              <a:extLst>
                <a:ext uri="{FF2B5EF4-FFF2-40B4-BE49-F238E27FC236}">
                  <a16:creationId xmlns="" xmlns:a16="http://schemas.microsoft.com/office/drawing/2014/main" id="{8EE03EE1-0D95-492B-8010-E70F1A979429}"/>
                </a:ext>
              </a:extLst>
            </p:cNvPr>
            <p:cNvSpPr>
              <a:spLocks noEditPoints="1"/>
            </p:cNvSpPr>
            <p:nvPr/>
          </p:nvSpPr>
          <p:spPr bwMode="auto">
            <a:xfrm>
              <a:off x="7496177" y="5892801"/>
              <a:ext cx="176213" cy="133350"/>
            </a:xfrm>
            <a:custGeom>
              <a:avLst/>
              <a:gdLst>
                <a:gd name="T0" fmla="*/ 30 w 101"/>
                <a:gd name="T1" fmla="*/ 72 h 76"/>
                <a:gd name="T2" fmla="*/ 25 w 101"/>
                <a:gd name="T3" fmla="*/ 64 h 76"/>
                <a:gd name="T4" fmla="*/ 25 w 101"/>
                <a:gd name="T5" fmla="*/ 64 h 76"/>
                <a:gd name="T6" fmla="*/ 13 w 101"/>
                <a:gd name="T7" fmla="*/ 38 h 76"/>
                <a:gd name="T8" fmla="*/ 13 w 101"/>
                <a:gd name="T9" fmla="*/ 38 h 76"/>
                <a:gd name="T10" fmla="*/ 0 w 101"/>
                <a:gd name="T11" fmla="*/ 1 h 76"/>
                <a:gd name="T12" fmla="*/ 0 w 101"/>
                <a:gd name="T13" fmla="*/ 1 h 76"/>
                <a:gd name="T14" fmla="*/ 4 w 101"/>
                <a:gd name="T15" fmla="*/ 0 h 76"/>
                <a:gd name="T16" fmla="*/ 16 w 101"/>
                <a:gd name="T17" fmla="*/ 33 h 76"/>
                <a:gd name="T18" fmla="*/ 16 w 101"/>
                <a:gd name="T19" fmla="*/ 33 h 76"/>
                <a:gd name="T20" fmla="*/ 35 w 101"/>
                <a:gd name="T21" fmla="*/ 72 h 76"/>
                <a:gd name="T22" fmla="*/ 35 w 101"/>
                <a:gd name="T23" fmla="*/ 72 h 76"/>
                <a:gd name="T24" fmla="*/ 36 w 101"/>
                <a:gd name="T25" fmla="*/ 72 h 76"/>
                <a:gd name="T26" fmla="*/ 36 w 101"/>
                <a:gd name="T27" fmla="*/ 72 h 76"/>
                <a:gd name="T28" fmla="*/ 59 w 101"/>
                <a:gd name="T29" fmla="*/ 52 h 76"/>
                <a:gd name="T30" fmla="*/ 59 w 101"/>
                <a:gd name="T31" fmla="*/ 52 h 76"/>
                <a:gd name="T32" fmla="*/ 76 w 101"/>
                <a:gd name="T33" fmla="*/ 36 h 76"/>
                <a:gd name="T34" fmla="*/ 76 w 101"/>
                <a:gd name="T35" fmla="*/ 36 h 76"/>
                <a:gd name="T36" fmla="*/ 78 w 101"/>
                <a:gd name="T37" fmla="*/ 34 h 76"/>
                <a:gd name="T38" fmla="*/ 101 w 101"/>
                <a:gd name="T39" fmla="*/ 63 h 76"/>
                <a:gd name="T40" fmla="*/ 98 w 101"/>
                <a:gd name="T41" fmla="*/ 66 h 76"/>
                <a:gd name="T42" fmla="*/ 77 w 101"/>
                <a:gd name="T43" fmla="*/ 40 h 76"/>
                <a:gd name="T44" fmla="*/ 38 w 101"/>
                <a:gd name="T45" fmla="*/ 76 h 76"/>
                <a:gd name="T46" fmla="*/ 38 w 101"/>
                <a:gd name="T47" fmla="*/ 76 h 76"/>
                <a:gd name="T48" fmla="*/ 36 w 101"/>
                <a:gd name="T49" fmla="*/ 76 h 76"/>
                <a:gd name="T50" fmla="*/ 36 w 101"/>
                <a:gd name="T51" fmla="*/ 76 h 76"/>
                <a:gd name="T52" fmla="*/ 30 w 101"/>
                <a:gd name="T53" fmla="*/ 72 h 76"/>
                <a:gd name="T54" fmla="*/ 0 w 101"/>
                <a:gd name="T55" fmla="*/ 1 h 76"/>
                <a:gd name="T56" fmla="*/ 0 w 101"/>
                <a:gd name="T57" fmla="*/ 1 h 76"/>
                <a:gd name="T58" fmla="*/ 0 w 101"/>
                <a:gd name="T59" fmla="*/ 1 h 76"/>
                <a:gd name="T60" fmla="*/ 0 w 101"/>
                <a:gd name="T61" fmla="*/ 1 h 76"/>
                <a:gd name="T62" fmla="*/ 0 w 101"/>
                <a:gd name="T6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76">
                  <a:moveTo>
                    <a:pt x="30" y="72"/>
                  </a:moveTo>
                  <a:cubicBezTo>
                    <a:pt x="29" y="70"/>
                    <a:pt x="27" y="67"/>
                    <a:pt x="25" y="64"/>
                  </a:cubicBezTo>
                  <a:cubicBezTo>
                    <a:pt x="25" y="64"/>
                    <a:pt x="25" y="64"/>
                    <a:pt x="25" y="64"/>
                  </a:cubicBezTo>
                  <a:cubicBezTo>
                    <a:pt x="21" y="57"/>
                    <a:pt x="17" y="47"/>
                    <a:pt x="13" y="38"/>
                  </a:cubicBezTo>
                  <a:cubicBezTo>
                    <a:pt x="13" y="38"/>
                    <a:pt x="13" y="38"/>
                    <a:pt x="13" y="38"/>
                  </a:cubicBezTo>
                  <a:cubicBezTo>
                    <a:pt x="6" y="20"/>
                    <a:pt x="0" y="2"/>
                    <a:pt x="0" y="1"/>
                  </a:cubicBezTo>
                  <a:cubicBezTo>
                    <a:pt x="0" y="1"/>
                    <a:pt x="0" y="1"/>
                    <a:pt x="0" y="1"/>
                  </a:cubicBezTo>
                  <a:cubicBezTo>
                    <a:pt x="4" y="0"/>
                    <a:pt x="4" y="0"/>
                    <a:pt x="4" y="0"/>
                  </a:cubicBezTo>
                  <a:cubicBezTo>
                    <a:pt x="4" y="0"/>
                    <a:pt x="9" y="16"/>
                    <a:pt x="16" y="33"/>
                  </a:cubicBezTo>
                  <a:cubicBezTo>
                    <a:pt x="16" y="33"/>
                    <a:pt x="16" y="33"/>
                    <a:pt x="16" y="33"/>
                  </a:cubicBezTo>
                  <a:cubicBezTo>
                    <a:pt x="22" y="50"/>
                    <a:pt x="31" y="69"/>
                    <a:pt x="35" y="72"/>
                  </a:cubicBezTo>
                  <a:cubicBezTo>
                    <a:pt x="35" y="72"/>
                    <a:pt x="35" y="72"/>
                    <a:pt x="35" y="72"/>
                  </a:cubicBezTo>
                  <a:cubicBezTo>
                    <a:pt x="36" y="72"/>
                    <a:pt x="36" y="72"/>
                    <a:pt x="36" y="72"/>
                  </a:cubicBezTo>
                  <a:cubicBezTo>
                    <a:pt x="36" y="72"/>
                    <a:pt x="36" y="72"/>
                    <a:pt x="36" y="72"/>
                  </a:cubicBezTo>
                  <a:cubicBezTo>
                    <a:pt x="40" y="69"/>
                    <a:pt x="50" y="60"/>
                    <a:pt x="59" y="52"/>
                  </a:cubicBezTo>
                  <a:cubicBezTo>
                    <a:pt x="59" y="52"/>
                    <a:pt x="59" y="52"/>
                    <a:pt x="59" y="52"/>
                  </a:cubicBezTo>
                  <a:cubicBezTo>
                    <a:pt x="68" y="44"/>
                    <a:pt x="76" y="36"/>
                    <a:pt x="76" y="36"/>
                  </a:cubicBezTo>
                  <a:cubicBezTo>
                    <a:pt x="76" y="36"/>
                    <a:pt x="76" y="36"/>
                    <a:pt x="76" y="36"/>
                  </a:cubicBezTo>
                  <a:cubicBezTo>
                    <a:pt x="78" y="34"/>
                    <a:pt x="78" y="34"/>
                    <a:pt x="78" y="34"/>
                  </a:cubicBezTo>
                  <a:cubicBezTo>
                    <a:pt x="101" y="63"/>
                    <a:pt x="101" y="63"/>
                    <a:pt x="101" y="63"/>
                  </a:cubicBezTo>
                  <a:cubicBezTo>
                    <a:pt x="98" y="66"/>
                    <a:pt x="98" y="66"/>
                    <a:pt x="98" y="66"/>
                  </a:cubicBezTo>
                  <a:cubicBezTo>
                    <a:pt x="77" y="40"/>
                    <a:pt x="77" y="40"/>
                    <a:pt x="77" y="40"/>
                  </a:cubicBezTo>
                  <a:cubicBezTo>
                    <a:pt x="71" y="46"/>
                    <a:pt x="46" y="70"/>
                    <a:pt x="38" y="76"/>
                  </a:cubicBezTo>
                  <a:cubicBezTo>
                    <a:pt x="38" y="76"/>
                    <a:pt x="38" y="76"/>
                    <a:pt x="38" y="76"/>
                  </a:cubicBezTo>
                  <a:cubicBezTo>
                    <a:pt x="37" y="76"/>
                    <a:pt x="37" y="76"/>
                    <a:pt x="36" y="76"/>
                  </a:cubicBezTo>
                  <a:cubicBezTo>
                    <a:pt x="36" y="76"/>
                    <a:pt x="36" y="76"/>
                    <a:pt x="36" y="76"/>
                  </a:cubicBezTo>
                  <a:cubicBezTo>
                    <a:pt x="33" y="76"/>
                    <a:pt x="32" y="74"/>
                    <a:pt x="30" y="72"/>
                  </a:cubicBezTo>
                  <a:close/>
                  <a:moveTo>
                    <a:pt x="0" y="1"/>
                  </a:move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sp>
          <p:nvSpPr>
            <p:cNvPr id="35" name="Freeform 1871">
              <a:extLst>
                <a:ext uri="{FF2B5EF4-FFF2-40B4-BE49-F238E27FC236}">
                  <a16:creationId xmlns="" xmlns:a16="http://schemas.microsoft.com/office/drawing/2014/main" id="{1E902FBA-78B2-47F3-A0B7-1D8DD18EBF4D}"/>
                </a:ext>
              </a:extLst>
            </p:cNvPr>
            <p:cNvSpPr>
              <a:spLocks noEditPoints="1"/>
            </p:cNvSpPr>
            <p:nvPr/>
          </p:nvSpPr>
          <p:spPr bwMode="auto">
            <a:xfrm>
              <a:off x="7491414" y="5888038"/>
              <a:ext cx="185738" cy="141288"/>
            </a:xfrm>
            <a:custGeom>
              <a:avLst/>
              <a:gdLst>
                <a:gd name="T0" fmla="*/ 32 w 107"/>
                <a:gd name="T1" fmla="*/ 76 h 81"/>
                <a:gd name="T2" fmla="*/ 33 w 107"/>
                <a:gd name="T3" fmla="*/ 75 h 81"/>
                <a:gd name="T4" fmla="*/ 32 w 107"/>
                <a:gd name="T5" fmla="*/ 76 h 81"/>
                <a:gd name="T6" fmla="*/ 26 w 107"/>
                <a:gd name="T7" fmla="*/ 67 h 81"/>
                <a:gd name="T8" fmla="*/ 26 w 107"/>
                <a:gd name="T9" fmla="*/ 67 h 81"/>
                <a:gd name="T10" fmla="*/ 15 w 107"/>
                <a:gd name="T11" fmla="*/ 42 h 81"/>
                <a:gd name="T12" fmla="*/ 15 w 107"/>
                <a:gd name="T13" fmla="*/ 42 h 81"/>
                <a:gd name="T14" fmla="*/ 1 w 107"/>
                <a:gd name="T15" fmla="*/ 5 h 81"/>
                <a:gd name="T16" fmla="*/ 1 w 107"/>
                <a:gd name="T17" fmla="*/ 5 h 81"/>
                <a:gd name="T18" fmla="*/ 0 w 107"/>
                <a:gd name="T19" fmla="*/ 3 h 81"/>
                <a:gd name="T20" fmla="*/ 8 w 107"/>
                <a:gd name="T21" fmla="*/ 0 h 81"/>
                <a:gd name="T22" fmla="*/ 8 w 107"/>
                <a:gd name="T23" fmla="*/ 2 h 81"/>
                <a:gd name="T24" fmla="*/ 21 w 107"/>
                <a:gd name="T25" fmla="*/ 35 h 81"/>
                <a:gd name="T26" fmla="*/ 21 w 107"/>
                <a:gd name="T27" fmla="*/ 35 h 81"/>
                <a:gd name="T28" fmla="*/ 31 w 107"/>
                <a:gd name="T29" fmla="*/ 60 h 81"/>
                <a:gd name="T30" fmla="*/ 31 w 107"/>
                <a:gd name="T31" fmla="*/ 60 h 81"/>
                <a:gd name="T32" fmla="*/ 39 w 107"/>
                <a:gd name="T33" fmla="*/ 73 h 81"/>
                <a:gd name="T34" fmla="*/ 39 w 107"/>
                <a:gd name="T35" fmla="*/ 73 h 81"/>
                <a:gd name="T36" fmla="*/ 61 w 107"/>
                <a:gd name="T37" fmla="*/ 54 h 81"/>
                <a:gd name="T38" fmla="*/ 61 w 107"/>
                <a:gd name="T39" fmla="*/ 54 h 81"/>
                <a:gd name="T40" fmla="*/ 77 w 107"/>
                <a:gd name="T41" fmla="*/ 38 h 81"/>
                <a:gd name="T42" fmla="*/ 77 w 107"/>
                <a:gd name="T43" fmla="*/ 38 h 81"/>
                <a:gd name="T44" fmla="*/ 77 w 107"/>
                <a:gd name="T45" fmla="*/ 38 h 81"/>
                <a:gd name="T46" fmla="*/ 81 w 107"/>
                <a:gd name="T47" fmla="*/ 34 h 81"/>
                <a:gd name="T48" fmla="*/ 107 w 107"/>
                <a:gd name="T49" fmla="*/ 66 h 81"/>
                <a:gd name="T50" fmla="*/ 101 w 107"/>
                <a:gd name="T51" fmla="*/ 71 h 81"/>
                <a:gd name="T52" fmla="*/ 80 w 107"/>
                <a:gd name="T53" fmla="*/ 46 h 81"/>
                <a:gd name="T54" fmla="*/ 42 w 107"/>
                <a:gd name="T55" fmla="*/ 80 h 81"/>
                <a:gd name="T56" fmla="*/ 42 w 107"/>
                <a:gd name="T57" fmla="*/ 80 h 81"/>
                <a:gd name="T58" fmla="*/ 39 w 107"/>
                <a:gd name="T59" fmla="*/ 81 h 81"/>
                <a:gd name="T60" fmla="*/ 39 w 107"/>
                <a:gd name="T61" fmla="*/ 81 h 81"/>
                <a:gd name="T62" fmla="*/ 32 w 107"/>
                <a:gd name="T63" fmla="*/ 76 h 81"/>
                <a:gd name="T64" fmla="*/ 38 w 107"/>
                <a:gd name="T65" fmla="*/ 77 h 81"/>
                <a:gd name="T66" fmla="*/ 37 w 107"/>
                <a:gd name="T67" fmla="*/ 76 h 81"/>
                <a:gd name="T68" fmla="*/ 37 w 107"/>
                <a:gd name="T69" fmla="*/ 76 h 81"/>
                <a:gd name="T70" fmla="*/ 36 w 107"/>
                <a:gd name="T71" fmla="*/ 76 h 81"/>
                <a:gd name="T72" fmla="*/ 36 w 107"/>
                <a:gd name="T73" fmla="*/ 76 h 81"/>
                <a:gd name="T74" fmla="*/ 38 w 107"/>
                <a:gd name="T75" fmla="*/ 77 h 81"/>
                <a:gd name="T76" fmla="*/ 30 w 107"/>
                <a:gd name="T77" fmla="*/ 66 h 81"/>
                <a:gd name="T78" fmla="*/ 32 w 107"/>
                <a:gd name="T79" fmla="*/ 69 h 81"/>
                <a:gd name="T80" fmla="*/ 32 w 107"/>
                <a:gd name="T81" fmla="*/ 69 h 81"/>
                <a:gd name="T82" fmla="*/ 28 w 107"/>
                <a:gd name="T83" fmla="*/ 61 h 81"/>
                <a:gd name="T84" fmla="*/ 28 w 107"/>
                <a:gd name="T85" fmla="*/ 61 h 81"/>
                <a:gd name="T86" fmla="*/ 25 w 107"/>
                <a:gd name="T87" fmla="*/ 56 h 81"/>
                <a:gd name="T88" fmla="*/ 25 w 107"/>
                <a:gd name="T89" fmla="*/ 56 h 81"/>
                <a:gd name="T90" fmla="*/ 30 w 107"/>
                <a:gd name="T91" fmla="*/ 66 h 81"/>
                <a:gd name="T92" fmla="*/ 99 w 107"/>
                <a:gd name="T93" fmla="*/ 63 h 81"/>
                <a:gd name="T94" fmla="*/ 80 w 107"/>
                <a:gd name="T95" fmla="*/ 40 h 81"/>
                <a:gd name="T96" fmla="*/ 80 w 107"/>
                <a:gd name="T97" fmla="*/ 40 h 81"/>
                <a:gd name="T98" fmla="*/ 99 w 107"/>
                <a:gd name="T99" fmla="*/ 63 h 81"/>
                <a:gd name="T100" fmla="*/ 57 w 107"/>
                <a:gd name="T101" fmla="*/ 63 h 81"/>
                <a:gd name="T102" fmla="*/ 57 w 107"/>
                <a:gd name="T103" fmla="*/ 62 h 81"/>
                <a:gd name="T104" fmla="*/ 57 w 107"/>
                <a:gd name="T105" fmla="*/ 62 h 81"/>
                <a:gd name="T106" fmla="*/ 57 w 107"/>
                <a:gd name="T107" fmla="*/ 63 h 81"/>
                <a:gd name="T108" fmla="*/ 57 w 107"/>
                <a:gd name="T109" fmla="*/ 62 h 81"/>
                <a:gd name="T110" fmla="*/ 62 w 107"/>
                <a:gd name="T111" fmla="*/ 57 h 81"/>
                <a:gd name="T112" fmla="*/ 62 w 107"/>
                <a:gd name="T113" fmla="*/ 57 h 81"/>
                <a:gd name="T114" fmla="*/ 57 w 107"/>
                <a:gd name="T115" fmla="*/ 62 h 81"/>
                <a:gd name="T116" fmla="*/ 14 w 107"/>
                <a:gd name="T117" fmla="*/ 29 h 81"/>
                <a:gd name="T118" fmla="*/ 5 w 107"/>
                <a:gd name="T119" fmla="*/ 5 h 81"/>
                <a:gd name="T120" fmla="*/ 5 w 107"/>
                <a:gd name="T121" fmla="*/ 5 h 81"/>
                <a:gd name="T122" fmla="*/ 5 w 107"/>
                <a:gd name="T123" fmla="*/ 5 h 81"/>
                <a:gd name="T124" fmla="*/ 14 w 107"/>
                <a:gd name="T125" fmla="*/ 2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 h="81">
                  <a:moveTo>
                    <a:pt x="32" y="76"/>
                  </a:moveTo>
                  <a:cubicBezTo>
                    <a:pt x="33" y="75"/>
                    <a:pt x="33" y="75"/>
                    <a:pt x="33" y="75"/>
                  </a:cubicBezTo>
                  <a:cubicBezTo>
                    <a:pt x="32" y="76"/>
                    <a:pt x="32" y="76"/>
                    <a:pt x="32" y="76"/>
                  </a:cubicBezTo>
                  <a:cubicBezTo>
                    <a:pt x="30" y="74"/>
                    <a:pt x="28" y="71"/>
                    <a:pt x="26" y="67"/>
                  </a:cubicBezTo>
                  <a:cubicBezTo>
                    <a:pt x="26" y="67"/>
                    <a:pt x="26" y="67"/>
                    <a:pt x="26" y="67"/>
                  </a:cubicBezTo>
                  <a:cubicBezTo>
                    <a:pt x="22" y="60"/>
                    <a:pt x="18" y="51"/>
                    <a:pt x="15" y="42"/>
                  </a:cubicBezTo>
                  <a:cubicBezTo>
                    <a:pt x="15" y="42"/>
                    <a:pt x="15" y="42"/>
                    <a:pt x="15" y="42"/>
                  </a:cubicBezTo>
                  <a:cubicBezTo>
                    <a:pt x="7" y="23"/>
                    <a:pt x="1" y="5"/>
                    <a:pt x="1" y="5"/>
                  </a:cubicBezTo>
                  <a:cubicBezTo>
                    <a:pt x="1" y="5"/>
                    <a:pt x="1" y="5"/>
                    <a:pt x="1" y="5"/>
                  </a:cubicBezTo>
                  <a:cubicBezTo>
                    <a:pt x="0" y="3"/>
                    <a:pt x="0" y="3"/>
                    <a:pt x="0" y="3"/>
                  </a:cubicBezTo>
                  <a:cubicBezTo>
                    <a:pt x="8" y="0"/>
                    <a:pt x="8" y="0"/>
                    <a:pt x="8" y="0"/>
                  </a:cubicBezTo>
                  <a:cubicBezTo>
                    <a:pt x="8" y="2"/>
                    <a:pt x="8" y="2"/>
                    <a:pt x="8" y="2"/>
                  </a:cubicBezTo>
                  <a:cubicBezTo>
                    <a:pt x="9" y="2"/>
                    <a:pt x="14" y="18"/>
                    <a:pt x="21" y="35"/>
                  </a:cubicBezTo>
                  <a:cubicBezTo>
                    <a:pt x="21" y="35"/>
                    <a:pt x="21" y="35"/>
                    <a:pt x="21" y="35"/>
                  </a:cubicBezTo>
                  <a:cubicBezTo>
                    <a:pt x="24" y="44"/>
                    <a:pt x="28" y="53"/>
                    <a:pt x="31" y="60"/>
                  </a:cubicBezTo>
                  <a:cubicBezTo>
                    <a:pt x="31" y="60"/>
                    <a:pt x="31" y="60"/>
                    <a:pt x="31" y="60"/>
                  </a:cubicBezTo>
                  <a:cubicBezTo>
                    <a:pt x="34" y="66"/>
                    <a:pt x="37" y="71"/>
                    <a:pt x="39" y="73"/>
                  </a:cubicBezTo>
                  <a:cubicBezTo>
                    <a:pt x="39" y="73"/>
                    <a:pt x="39" y="73"/>
                    <a:pt x="39" y="73"/>
                  </a:cubicBezTo>
                  <a:cubicBezTo>
                    <a:pt x="43" y="69"/>
                    <a:pt x="52" y="61"/>
                    <a:pt x="61" y="54"/>
                  </a:cubicBezTo>
                  <a:cubicBezTo>
                    <a:pt x="61" y="54"/>
                    <a:pt x="61" y="54"/>
                    <a:pt x="61" y="54"/>
                  </a:cubicBezTo>
                  <a:cubicBezTo>
                    <a:pt x="69" y="46"/>
                    <a:pt x="76" y="39"/>
                    <a:pt x="77" y="38"/>
                  </a:cubicBezTo>
                  <a:cubicBezTo>
                    <a:pt x="77" y="38"/>
                    <a:pt x="77" y="38"/>
                    <a:pt x="77" y="38"/>
                  </a:cubicBezTo>
                  <a:cubicBezTo>
                    <a:pt x="77" y="38"/>
                    <a:pt x="77" y="38"/>
                    <a:pt x="77" y="38"/>
                  </a:cubicBezTo>
                  <a:cubicBezTo>
                    <a:pt x="81" y="34"/>
                    <a:pt x="81" y="34"/>
                    <a:pt x="81" y="34"/>
                  </a:cubicBezTo>
                  <a:cubicBezTo>
                    <a:pt x="107" y="66"/>
                    <a:pt x="107" y="66"/>
                    <a:pt x="107" y="66"/>
                  </a:cubicBezTo>
                  <a:cubicBezTo>
                    <a:pt x="101" y="71"/>
                    <a:pt x="101" y="71"/>
                    <a:pt x="101" y="71"/>
                  </a:cubicBezTo>
                  <a:cubicBezTo>
                    <a:pt x="80" y="46"/>
                    <a:pt x="80" y="46"/>
                    <a:pt x="80" y="46"/>
                  </a:cubicBezTo>
                  <a:cubicBezTo>
                    <a:pt x="72" y="54"/>
                    <a:pt x="50" y="75"/>
                    <a:pt x="42" y="80"/>
                  </a:cubicBezTo>
                  <a:cubicBezTo>
                    <a:pt x="42" y="80"/>
                    <a:pt x="42" y="80"/>
                    <a:pt x="42" y="80"/>
                  </a:cubicBezTo>
                  <a:cubicBezTo>
                    <a:pt x="41" y="81"/>
                    <a:pt x="40" y="81"/>
                    <a:pt x="39" y="81"/>
                  </a:cubicBezTo>
                  <a:cubicBezTo>
                    <a:pt x="39" y="81"/>
                    <a:pt x="39" y="81"/>
                    <a:pt x="39" y="81"/>
                  </a:cubicBezTo>
                  <a:cubicBezTo>
                    <a:pt x="35" y="81"/>
                    <a:pt x="33" y="78"/>
                    <a:pt x="32" y="76"/>
                  </a:cubicBezTo>
                  <a:close/>
                  <a:moveTo>
                    <a:pt x="38" y="77"/>
                  </a:moveTo>
                  <a:cubicBezTo>
                    <a:pt x="38" y="77"/>
                    <a:pt x="37" y="77"/>
                    <a:pt x="37" y="76"/>
                  </a:cubicBezTo>
                  <a:cubicBezTo>
                    <a:pt x="37" y="76"/>
                    <a:pt x="37" y="76"/>
                    <a:pt x="37" y="76"/>
                  </a:cubicBezTo>
                  <a:cubicBezTo>
                    <a:pt x="37" y="76"/>
                    <a:pt x="37" y="76"/>
                    <a:pt x="36" y="76"/>
                  </a:cubicBezTo>
                  <a:cubicBezTo>
                    <a:pt x="36" y="76"/>
                    <a:pt x="36" y="76"/>
                    <a:pt x="36" y="76"/>
                  </a:cubicBezTo>
                  <a:cubicBezTo>
                    <a:pt x="37" y="76"/>
                    <a:pt x="37" y="77"/>
                    <a:pt x="38" y="77"/>
                  </a:cubicBezTo>
                  <a:close/>
                  <a:moveTo>
                    <a:pt x="30" y="66"/>
                  </a:moveTo>
                  <a:cubicBezTo>
                    <a:pt x="30" y="67"/>
                    <a:pt x="31" y="68"/>
                    <a:pt x="32" y="69"/>
                  </a:cubicBezTo>
                  <a:cubicBezTo>
                    <a:pt x="32" y="69"/>
                    <a:pt x="32" y="69"/>
                    <a:pt x="32" y="69"/>
                  </a:cubicBezTo>
                  <a:cubicBezTo>
                    <a:pt x="30" y="67"/>
                    <a:pt x="29" y="65"/>
                    <a:pt x="28" y="61"/>
                  </a:cubicBezTo>
                  <a:cubicBezTo>
                    <a:pt x="28" y="61"/>
                    <a:pt x="28" y="61"/>
                    <a:pt x="28" y="61"/>
                  </a:cubicBezTo>
                  <a:cubicBezTo>
                    <a:pt x="27" y="60"/>
                    <a:pt x="26" y="58"/>
                    <a:pt x="25" y="56"/>
                  </a:cubicBezTo>
                  <a:cubicBezTo>
                    <a:pt x="25" y="56"/>
                    <a:pt x="25" y="56"/>
                    <a:pt x="25" y="56"/>
                  </a:cubicBezTo>
                  <a:cubicBezTo>
                    <a:pt x="26" y="59"/>
                    <a:pt x="28" y="63"/>
                    <a:pt x="30" y="66"/>
                  </a:cubicBezTo>
                  <a:close/>
                  <a:moveTo>
                    <a:pt x="99" y="63"/>
                  </a:moveTo>
                  <a:cubicBezTo>
                    <a:pt x="80" y="40"/>
                    <a:pt x="80" y="40"/>
                    <a:pt x="80" y="40"/>
                  </a:cubicBezTo>
                  <a:cubicBezTo>
                    <a:pt x="80" y="40"/>
                    <a:pt x="80" y="40"/>
                    <a:pt x="80" y="40"/>
                  </a:cubicBezTo>
                  <a:cubicBezTo>
                    <a:pt x="99" y="63"/>
                    <a:pt x="99" y="63"/>
                    <a:pt x="99" y="63"/>
                  </a:cubicBezTo>
                  <a:close/>
                  <a:moveTo>
                    <a:pt x="57" y="63"/>
                  </a:moveTo>
                  <a:cubicBezTo>
                    <a:pt x="57" y="63"/>
                    <a:pt x="57" y="62"/>
                    <a:pt x="57" y="62"/>
                  </a:cubicBezTo>
                  <a:cubicBezTo>
                    <a:pt x="57" y="62"/>
                    <a:pt x="57" y="62"/>
                    <a:pt x="57" y="62"/>
                  </a:cubicBezTo>
                  <a:cubicBezTo>
                    <a:pt x="57" y="62"/>
                    <a:pt x="57" y="63"/>
                    <a:pt x="57" y="63"/>
                  </a:cubicBezTo>
                  <a:close/>
                  <a:moveTo>
                    <a:pt x="57" y="62"/>
                  </a:moveTo>
                  <a:cubicBezTo>
                    <a:pt x="59" y="61"/>
                    <a:pt x="61" y="59"/>
                    <a:pt x="62" y="57"/>
                  </a:cubicBezTo>
                  <a:cubicBezTo>
                    <a:pt x="62" y="57"/>
                    <a:pt x="62" y="57"/>
                    <a:pt x="62" y="57"/>
                  </a:cubicBezTo>
                  <a:cubicBezTo>
                    <a:pt x="61" y="59"/>
                    <a:pt x="59" y="61"/>
                    <a:pt x="57" y="62"/>
                  </a:cubicBezTo>
                  <a:close/>
                  <a:moveTo>
                    <a:pt x="14" y="29"/>
                  </a:moveTo>
                  <a:cubicBezTo>
                    <a:pt x="10" y="18"/>
                    <a:pt x="7" y="9"/>
                    <a:pt x="5" y="5"/>
                  </a:cubicBezTo>
                  <a:cubicBezTo>
                    <a:pt x="5" y="5"/>
                    <a:pt x="5" y="5"/>
                    <a:pt x="5" y="5"/>
                  </a:cubicBezTo>
                  <a:cubicBezTo>
                    <a:pt x="5" y="5"/>
                    <a:pt x="5" y="5"/>
                    <a:pt x="5" y="5"/>
                  </a:cubicBezTo>
                  <a:cubicBezTo>
                    <a:pt x="7" y="9"/>
                    <a:pt x="10" y="18"/>
                    <a:pt x="14"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pPr defTabSz="914217"/>
              <a:endParaRPr lang="zh-CN" altLang="en-US">
                <a:solidFill>
                  <a:srgbClr val="000000"/>
                </a:solidFill>
                <a:latin typeface="Calibri"/>
                <a:ea typeface="宋体" panose="02010600030101010101" pitchFamily="2" charset="-122"/>
              </a:endParaRPr>
            </a:p>
          </p:txBody>
        </p:sp>
      </p:grpSp>
      <p:sp>
        <p:nvSpPr>
          <p:cNvPr id="36" name="任意多边形 36">
            <a:extLst>
              <a:ext uri="{FF2B5EF4-FFF2-40B4-BE49-F238E27FC236}">
                <a16:creationId xmlns="" xmlns:a16="http://schemas.microsoft.com/office/drawing/2014/main" id="{E37AA4DD-B866-4080-9B55-2B3B458213C8}"/>
              </a:ext>
            </a:extLst>
          </p:cNvPr>
          <p:cNvSpPr/>
          <p:nvPr/>
        </p:nvSpPr>
        <p:spPr>
          <a:xfrm>
            <a:off x="-814268" y="4459229"/>
            <a:ext cx="11591597" cy="911116"/>
          </a:xfrm>
          <a:custGeom>
            <a:avLst/>
            <a:gdLst>
              <a:gd name="connsiteX0" fmla="*/ 0 w 8505371"/>
              <a:gd name="connsiteY0" fmla="*/ 566124 h 638728"/>
              <a:gd name="connsiteX1" fmla="*/ 1436914 w 8505371"/>
              <a:gd name="connsiteY1" fmla="*/ 116181 h 638728"/>
              <a:gd name="connsiteX2" fmla="*/ 2931885 w 8505371"/>
              <a:gd name="connsiteY2" fmla="*/ 595153 h 638728"/>
              <a:gd name="connsiteX3" fmla="*/ 4601028 w 8505371"/>
              <a:gd name="connsiteY3" fmla="*/ 67 h 638728"/>
              <a:gd name="connsiteX4" fmla="*/ 6270171 w 8505371"/>
              <a:gd name="connsiteY4" fmla="*/ 638696 h 638728"/>
              <a:gd name="connsiteX5" fmla="*/ 7736114 w 8505371"/>
              <a:gd name="connsiteY5" fmla="*/ 29096 h 638728"/>
              <a:gd name="connsiteX6" fmla="*/ 8505371 w 8505371"/>
              <a:gd name="connsiteY6" fmla="*/ 217781 h 63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5371" h="638728">
                <a:moveTo>
                  <a:pt x="0" y="566124"/>
                </a:moveTo>
                <a:cubicBezTo>
                  <a:pt x="474133" y="338733"/>
                  <a:pt x="948267" y="111343"/>
                  <a:pt x="1436914" y="116181"/>
                </a:cubicBezTo>
                <a:cubicBezTo>
                  <a:pt x="1925561" y="121019"/>
                  <a:pt x="2404533" y="614505"/>
                  <a:pt x="2931885" y="595153"/>
                </a:cubicBezTo>
                <a:cubicBezTo>
                  <a:pt x="3459237" y="575801"/>
                  <a:pt x="4044647" y="-7190"/>
                  <a:pt x="4601028" y="67"/>
                </a:cubicBezTo>
                <a:cubicBezTo>
                  <a:pt x="5157409" y="7324"/>
                  <a:pt x="5747657" y="633858"/>
                  <a:pt x="6270171" y="638696"/>
                </a:cubicBezTo>
                <a:cubicBezTo>
                  <a:pt x="6792685" y="643534"/>
                  <a:pt x="7363581" y="99248"/>
                  <a:pt x="7736114" y="29096"/>
                </a:cubicBezTo>
                <a:cubicBezTo>
                  <a:pt x="8108647" y="-41056"/>
                  <a:pt x="8362647" y="271000"/>
                  <a:pt x="8505371" y="217781"/>
                </a:cubicBezTo>
              </a:path>
            </a:pathLst>
          </a:custGeom>
          <a:noFill/>
          <a:ln w="349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Calibri"/>
              <a:ea typeface="宋体" panose="02010600030101010101" pitchFamily="2" charset="-122"/>
            </a:endParaRPr>
          </a:p>
        </p:txBody>
      </p:sp>
      <p:pic>
        <p:nvPicPr>
          <p:cNvPr id="3" name="Picture 2">
            <a:extLst>
              <a:ext uri="{FF2B5EF4-FFF2-40B4-BE49-F238E27FC236}">
                <a16:creationId xmlns="" xmlns:a16="http://schemas.microsoft.com/office/drawing/2014/main" id="{5273E968-B243-41CE-A1B5-F4A53298DF89}"/>
              </a:ext>
            </a:extLst>
          </p:cNvPr>
          <p:cNvPicPr>
            <a:picLocks noChangeAspect="1"/>
          </p:cNvPicPr>
          <p:nvPr/>
        </p:nvPicPr>
        <p:blipFill>
          <a:blip r:embed="rId2"/>
          <a:stretch>
            <a:fillRect/>
          </a:stretch>
        </p:blipFill>
        <p:spPr>
          <a:xfrm>
            <a:off x="-227" y="-13258"/>
            <a:ext cx="12192227" cy="6871257"/>
          </a:xfrm>
          <a:prstGeom prst="rect">
            <a:avLst/>
          </a:prstGeom>
        </p:spPr>
      </p:pic>
      <p:sp>
        <p:nvSpPr>
          <p:cNvPr id="40" name="文本框 21">
            <a:extLst>
              <a:ext uri="{FF2B5EF4-FFF2-40B4-BE49-F238E27FC236}">
                <a16:creationId xmlns="" xmlns:a16="http://schemas.microsoft.com/office/drawing/2014/main" id="{66B04CDD-4B6A-4A0F-A0CC-D8B4DC122E7E}"/>
              </a:ext>
            </a:extLst>
          </p:cNvPr>
          <p:cNvSpPr txBox="1"/>
          <p:nvPr/>
        </p:nvSpPr>
        <p:spPr>
          <a:xfrm>
            <a:off x="3856489" y="1818377"/>
            <a:ext cx="6166741" cy="1015663"/>
          </a:xfrm>
          <a:prstGeom prst="rect">
            <a:avLst/>
          </a:prstGeom>
          <a:noFill/>
        </p:spPr>
        <p:txBody>
          <a:bodyPr wrap="square" rtlCol="0">
            <a:spAutoFit/>
          </a:bodyPr>
          <a:lstStyle/>
          <a:p>
            <a:pPr algn="just"/>
            <a:r>
              <a:rPr lang="en-US" sz="4000" smtClean="0">
                <a:solidFill>
                  <a:schemeClr val="bg1"/>
                </a:solidFill>
                <a:latin typeface="Times New Roman" pitchFamily="18" charset="0"/>
                <a:cs typeface="Times New Roman" pitchFamily="18" charset="0"/>
              </a:rPr>
              <a:t>  </a:t>
            </a:r>
            <a:r>
              <a:rPr lang="en-US" sz="6000" smtClean="0">
                <a:solidFill>
                  <a:schemeClr val="bg1"/>
                </a:solidFill>
                <a:latin typeface="Times New Roman" pitchFamily="18" charset="0"/>
                <a:cs typeface="Times New Roman" pitchFamily="18" charset="0"/>
              </a:rPr>
              <a:t>III. Tổng kết</a:t>
            </a:r>
            <a:endParaRPr lang="en-US" sz="600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8218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 xmlns:a16="http://schemas.microsoft.com/office/drawing/2014/main" id="{F34511BD-7DD8-4A3C-92A0-79C78E7AE6E5}"/>
              </a:ext>
            </a:extLst>
          </p:cNvPr>
          <p:cNvSpPr/>
          <p:nvPr/>
        </p:nvSpPr>
        <p:spPr>
          <a:xfrm>
            <a:off x="217011" y="1617711"/>
            <a:ext cx="6071151" cy="2885119"/>
          </a:xfrm>
          <a:prstGeom prst="round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 xmlns:a16="http://schemas.microsoft.com/office/drawing/2014/main" id="{23BADDEC-131E-4298-8142-10F7086F0ABF}"/>
              </a:ext>
            </a:extLst>
          </p:cNvPr>
          <p:cNvSpPr/>
          <p:nvPr/>
        </p:nvSpPr>
        <p:spPr>
          <a:xfrm>
            <a:off x="6701021" y="1591675"/>
            <a:ext cx="5232323" cy="470361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 xmlns:a16="http://schemas.microsoft.com/office/drawing/2014/main" id="{A113FD34-9D0B-40D7-9259-F1B1322667C0}"/>
              </a:ext>
            </a:extLst>
          </p:cNvPr>
          <p:cNvSpPr/>
          <p:nvPr/>
        </p:nvSpPr>
        <p:spPr>
          <a:xfrm>
            <a:off x="6701022" y="1459206"/>
            <a:ext cx="5232322" cy="470708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ình ảnh Mặt Trời PNG, Vector, PSD, và biểu tượng để tải về miễn phí |  pngtree">
            <a:extLst>
              <a:ext uri="{FF2B5EF4-FFF2-40B4-BE49-F238E27FC236}">
                <a16:creationId xmlns="" xmlns:a16="http://schemas.microsoft.com/office/drawing/2014/main" id="{6491DDCA-7BAA-4D90-A7AE-E641D1F8B2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7333" y1="16889" x2="66667" y2="21778"/>
                        <a14:foregroundMark x1="66667" y1="21778" x2="83556" y2="47111"/>
                        <a14:foregroundMark x1="83556" y1="47111" x2="74667" y2="73333"/>
                        <a14:foregroundMark x1="74667" y1="73333" x2="45778" y2="83111"/>
                        <a14:foregroundMark x1="45778" y1="83111" x2="24444" y2="70667"/>
                        <a14:foregroundMark x1="24444" y1="70667" x2="16000" y2="42667"/>
                        <a14:foregroundMark x1="16000" y1="42667" x2="31111" y2="24000"/>
                        <a14:foregroundMark x1="77778" y1="35556" x2="80889" y2="31111"/>
                      </a14:backgroundRemoval>
                    </a14:imgEffect>
                  </a14:imgLayer>
                </a14:imgProps>
              </a:ext>
              <a:ext uri="{28A0092B-C50C-407E-A947-70E740481C1C}">
                <a14:useLocalDpi xmlns:a14="http://schemas.microsoft.com/office/drawing/2010/main" val="0"/>
              </a:ext>
            </a:extLst>
          </a:blip>
          <a:srcRect/>
          <a:stretch>
            <a:fillRect/>
          </a:stretch>
        </p:blipFill>
        <p:spPr bwMode="auto">
          <a:xfrm>
            <a:off x="10432690" y="-299056"/>
            <a:ext cx="1916767" cy="191676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 xmlns:a16="http://schemas.microsoft.com/office/drawing/2014/main" id="{204897FC-1951-4506-9095-8C0B9133174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13833" y1="78212" x2="16500" y2="78771"/>
                        <a14:foregroundMark x1="15167" y1="60335" x2="17500" y2="61732"/>
                      </a14:backgroundRemoval>
                    </a14:imgEffect>
                  </a14:imgLayer>
                </a14:imgProps>
              </a:ext>
            </a:extLst>
          </a:blip>
          <a:stretch>
            <a:fillRect/>
          </a:stretch>
        </p:blipFill>
        <p:spPr>
          <a:xfrm rot="20657660">
            <a:off x="677936" y="-288296"/>
            <a:ext cx="2424136" cy="1446401"/>
          </a:xfrm>
          <a:prstGeom prst="rect">
            <a:avLst/>
          </a:prstGeom>
        </p:spPr>
      </p:pic>
      <p:sp>
        <p:nvSpPr>
          <p:cNvPr id="23" name="TextBox 22">
            <a:extLst>
              <a:ext uri="{FF2B5EF4-FFF2-40B4-BE49-F238E27FC236}">
                <a16:creationId xmlns="" xmlns:a16="http://schemas.microsoft.com/office/drawing/2014/main" id="{81B84EE2-9B95-4683-82E8-374C72F075E3}"/>
              </a:ext>
            </a:extLst>
          </p:cNvPr>
          <p:cNvSpPr txBox="1">
            <a:spLocks noChangeArrowheads="1"/>
          </p:cNvSpPr>
          <p:nvPr/>
        </p:nvSpPr>
        <p:spPr bwMode="auto">
          <a:xfrm>
            <a:off x="527422" y="1518866"/>
            <a:ext cx="56858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Sử dụng yếu tố của truyện ngụ ngôn.</a:t>
            </a:r>
          </a:p>
          <a:p>
            <a:pPr algn="just"/>
            <a:r>
              <a:rPr lang="en-US" sz="4000">
                <a:latin typeface="Times New Roman" pitchFamily="18" charset="0"/>
                <a:cs typeface="Times New Roman" pitchFamily="18" charset="0"/>
              </a:rPr>
              <a:t>- Kết cấu ngắn gọn, dễ hiểu, ý nghĩa sâu sắc.</a:t>
            </a:r>
          </a:p>
        </p:txBody>
      </p:sp>
      <p:sp>
        <p:nvSpPr>
          <p:cNvPr id="24" name="TextBox 23">
            <a:extLst>
              <a:ext uri="{FF2B5EF4-FFF2-40B4-BE49-F238E27FC236}">
                <a16:creationId xmlns="" xmlns:a16="http://schemas.microsoft.com/office/drawing/2014/main" id="{F6747E05-8118-42BE-A20F-C23AEB714B98}"/>
              </a:ext>
            </a:extLst>
          </p:cNvPr>
          <p:cNvSpPr txBox="1">
            <a:spLocks noChangeArrowheads="1"/>
          </p:cNvSpPr>
          <p:nvPr/>
        </p:nvSpPr>
        <p:spPr bwMode="auto">
          <a:xfrm>
            <a:off x="6889146" y="1765087"/>
            <a:ext cx="482388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000">
                <a:latin typeface="Times New Roman" pitchFamily="18" charset="0"/>
                <a:cs typeface="Times New Roman" pitchFamily="18" charset="0"/>
              </a:rPr>
              <a:t>- Mượn câu chuyện về người thợ mộc để ám chỉ những người thiếu chủ kiến khi làm việc và không suy xét kĩ khi nghe người khác góp ý.</a:t>
            </a:r>
          </a:p>
        </p:txBody>
      </p:sp>
      <p:sp>
        <p:nvSpPr>
          <p:cNvPr id="16" name="Rounded Rectangle 15"/>
          <p:cNvSpPr/>
          <p:nvPr/>
        </p:nvSpPr>
        <p:spPr>
          <a:xfrm>
            <a:off x="1262097" y="920379"/>
            <a:ext cx="3980979" cy="5984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1. </a:t>
            </a:r>
            <a:r>
              <a:rPr lang="en-US" sz="4000" b="1">
                <a:solidFill>
                  <a:srgbClr val="FF0000"/>
                </a:solidFill>
                <a:latin typeface="Times New Roman" pitchFamily="18" charset="0"/>
                <a:cs typeface="Times New Roman" pitchFamily="18" charset="0"/>
              </a:rPr>
              <a:t>Nghệ </a:t>
            </a:r>
            <a:r>
              <a:rPr lang="en-US" sz="4000" b="1" smtClean="0">
                <a:solidFill>
                  <a:srgbClr val="FF0000"/>
                </a:solidFill>
                <a:latin typeface="Times New Roman" pitchFamily="18" charset="0"/>
                <a:cs typeface="Times New Roman" pitchFamily="18" charset="0"/>
              </a:rPr>
              <a:t>thuật:</a:t>
            </a:r>
            <a:endParaRPr lang="en-US" sz="4000" b="1" dirty="0">
              <a:solidFill>
                <a:srgbClr val="FF0000"/>
              </a:solidFill>
              <a:latin typeface="Times New Roman" pitchFamily="18" charset="0"/>
              <a:cs typeface="Times New Roman" pitchFamily="18" charset="0"/>
            </a:endParaRPr>
          </a:p>
        </p:txBody>
      </p:sp>
      <p:sp>
        <p:nvSpPr>
          <p:cNvPr id="17" name="Rounded Rectangle 16"/>
          <p:cNvSpPr/>
          <p:nvPr/>
        </p:nvSpPr>
        <p:spPr>
          <a:xfrm>
            <a:off x="6930396" y="695619"/>
            <a:ext cx="4292266" cy="76358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a:solidFill>
                  <a:srgbClr val="FF0000"/>
                </a:solidFill>
                <a:latin typeface="Times New Roman" pitchFamily="18" charset="0"/>
                <a:cs typeface="Times New Roman" pitchFamily="18" charset="0"/>
              </a:rPr>
              <a:t>2. </a:t>
            </a:r>
            <a:r>
              <a:rPr lang="en-US" sz="4000" b="1">
                <a:solidFill>
                  <a:srgbClr val="FF0000"/>
                </a:solidFill>
                <a:latin typeface="Times New Roman" pitchFamily="18" charset="0"/>
                <a:cs typeface="Times New Roman" pitchFamily="18" charset="0"/>
              </a:rPr>
              <a:t>Nội </a:t>
            </a:r>
            <a:r>
              <a:rPr lang="en-US" sz="4000" b="1" smtClean="0">
                <a:solidFill>
                  <a:srgbClr val="FF0000"/>
                </a:solidFill>
                <a:latin typeface="Times New Roman" pitchFamily="18" charset="0"/>
                <a:cs typeface="Times New Roman" pitchFamily="18" charset="0"/>
              </a:rPr>
              <a:t>dung:</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5730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23" grpId="0"/>
      <p:bldP spid="24" grpId="0"/>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CED74AF-DF1C-494E-A5C8-5ADBF2E27E16}"/>
              </a:ext>
            </a:extLst>
          </p:cNvPr>
          <p:cNvPicPr>
            <a:picLocks noChangeAspect="1"/>
          </p:cNvPicPr>
          <p:nvPr/>
        </p:nvPicPr>
        <p:blipFill>
          <a:blip r:embed="rId3"/>
          <a:stretch>
            <a:fillRect/>
          </a:stretch>
        </p:blipFill>
        <p:spPr>
          <a:xfrm>
            <a:off x="0" y="1673"/>
            <a:ext cx="12192000" cy="6854653"/>
          </a:xfrm>
          <a:prstGeom prst="rect">
            <a:avLst/>
          </a:prstGeom>
        </p:spPr>
      </p:pic>
      <p:sp>
        <p:nvSpPr>
          <p:cNvPr id="91" name="矩形 90">
            <a:extLst>
              <a:ext uri="{FF2B5EF4-FFF2-40B4-BE49-F238E27FC236}">
                <a16:creationId xmlns="" xmlns:a16="http://schemas.microsoft.com/office/drawing/2014/main" id="{166F0418-FB99-4198-A400-3E03431C7FE9}"/>
              </a:ext>
            </a:extLst>
          </p:cNvPr>
          <p:cNvSpPr/>
          <p:nvPr/>
        </p:nvSpPr>
        <p:spPr>
          <a:xfrm>
            <a:off x="5896818" y="2561441"/>
            <a:ext cx="5163068" cy="2554545"/>
          </a:xfrm>
          <a:prstGeom prst="rect">
            <a:avLst/>
          </a:prstGeom>
        </p:spPr>
        <p:txBody>
          <a:bodyPr wrap="square">
            <a:spAutoFit/>
            <a:scene3d>
              <a:camera prst="orthographicFront"/>
              <a:lightRig rig="threePt" dir="t"/>
            </a:scene3d>
            <a:sp3d contourW="12700"/>
          </a:bodyPr>
          <a:lstStyle/>
          <a:p>
            <a:pPr algn="just"/>
            <a:r>
              <a:rPr lang="en-US" sz="3200">
                <a:solidFill>
                  <a:srgbClr val="000000"/>
                </a:solidFill>
                <a:latin typeface="Times New Roman" pitchFamily="18" charset="0"/>
                <a:cs typeface="Times New Roman" pitchFamily="18" charset="0"/>
              </a:rPr>
              <a:t>+ </a:t>
            </a:r>
            <a:r>
              <a:rPr lang="fr-FR" sz="3200">
                <a:solidFill>
                  <a:srgbClr val="000000"/>
                </a:solidFill>
                <a:latin typeface="Times New Roman" pitchFamily="18" charset="0"/>
                <a:cs typeface="Times New Roman" pitchFamily="18" charset="0"/>
              </a:rPr>
              <a:t>Đẽo cày giữa đường</a:t>
            </a:r>
            <a:endParaRPr lang="en-US" sz="3200">
              <a:solidFill>
                <a:srgbClr val="000000"/>
              </a:solidFill>
              <a:latin typeface="Times New Roman" pitchFamily="18" charset="0"/>
              <a:cs typeface="Times New Roman" pitchFamily="18" charset="0"/>
            </a:endParaRPr>
          </a:p>
          <a:p>
            <a:pPr algn="just"/>
            <a:r>
              <a:rPr lang="fr-FR" sz="3200">
                <a:solidFill>
                  <a:srgbClr val="000000"/>
                </a:solidFill>
                <a:latin typeface="Times New Roman" pitchFamily="18" charset="0"/>
                <a:cs typeface="Times New Roman" pitchFamily="18" charset="0"/>
              </a:rPr>
              <a:t> + Ếch ngồi đáy giếng</a:t>
            </a:r>
            <a:endParaRPr lang="en-US" sz="3200">
              <a:solidFill>
                <a:srgbClr val="000000"/>
              </a:solidFill>
              <a:latin typeface="Times New Roman" pitchFamily="18" charset="0"/>
              <a:cs typeface="Times New Roman" pitchFamily="18" charset="0"/>
            </a:endParaRPr>
          </a:p>
          <a:p>
            <a:pPr algn="just"/>
            <a:r>
              <a:rPr lang="fr-FR" sz="3200">
                <a:solidFill>
                  <a:srgbClr val="000000"/>
                </a:solidFill>
                <a:latin typeface="Times New Roman" pitchFamily="18" charset="0"/>
                <a:cs typeface="Times New Roman" pitchFamily="18" charset="0"/>
              </a:rPr>
              <a:t>+ Con mối và con kiến</a:t>
            </a:r>
            <a:endParaRPr lang="en-US" sz="3200">
              <a:solidFill>
                <a:srgbClr val="000000"/>
              </a:solidFill>
              <a:latin typeface="Times New Roman" pitchFamily="18" charset="0"/>
              <a:cs typeface="Times New Roman" pitchFamily="18" charset="0"/>
            </a:endParaRPr>
          </a:p>
          <a:p>
            <a:pPr algn="just"/>
            <a:r>
              <a:rPr lang="fr-FR" sz="3200">
                <a:solidFill>
                  <a:srgbClr val="000000"/>
                </a:solidFill>
                <a:latin typeface="Times New Roman" pitchFamily="18" charset="0"/>
                <a:cs typeface="Times New Roman" pitchFamily="18" charset="0"/>
              </a:rPr>
              <a:t> + Một số tục ngữ Việt Nam</a:t>
            </a:r>
            <a:endParaRPr lang="en-US" sz="3200">
              <a:solidFill>
                <a:srgbClr val="000000"/>
              </a:solidFill>
              <a:latin typeface="Times New Roman" pitchFamily="18" charset="0"/>
              <a:cs typeface="Times New Roman" pitchFamily="18" charset="0"/>
            </a:endParaRPr>
          </a:p>
          <a:p>
            <a:pPr algn="just"/>
            <a:r>
              <a:rPr lang="fr-FR" sz="3200">
                <a:solidFill>
                  <a:srgbClr val="000000"/>
                </a:solidFill>
                <a:latin typeface="Times New Roman" pitchFamily="18" charset="0"/>
                <a:cs typeface="Times New Roman" pitchFamily="18" charset="0"/>
              </a:rPr>
              <a:t>+ Con hổ có nghĩa</a:t>
            </a:r>
            <a:endParaRPr lang="en-US" sz="3200">
              <a:solidFill>
                <a:srgbClr val="000000"/>
              </a:solidFill>
              <a:latin typeface="Times New Roman" pitchFamily="18" charset="0"/>
              <a:cs typeface="Times New Roman" pitchFamily="18" charset="0"/>
            </a:endParaRPr>
          </a:p>
        </p:txBody>
      </p:sp>
      <p:pic>
        <p:nvPicPr>
          <p:cNvPr id="93" name="图片 92">
            <a:extLst>
              <a:ext uri="{FF2B5EF4-FFF2-40B4-BE49-F238E27FC236}">
                <a16:creationId xmlns="" xmlns:a16="http://schemas.microsoft.com/office/drawing/2014/main" id="{8C8E613A-6424-49B7-BBAD-7BBE46C0523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86413"/>
            <a:ext cx="5307514" cy="5307514"/>
          </a:xfrm>
          <a:prstGeom prst="rect">
            <a:avLst/>
          </a:prstGeom>
        </p:spPr>
      </p:pic>
      <p:grpSp>
        <p:nvGrpSpPr>
          <p:cNvPr id="100" name="组合 99">
            <a:extLst>
              <a:ext uri="{FF2B5EF4-FFF2-40B4-BE49-F238E27FC236}">
                <a16:creationId xmlns="" xmlns:a16="http://schemas.microsoft.com/office/drawing/2014/main" id="{31200D16-80FC-4A53-80FF-23262E82D298}"/>
              </a:ext>
            </a:extLst>
          </p:cNvPr>
          <p:cNvGrpSpPr/>
          <p:nvPr/>
        </p:nvGrpSpPr>
        <p:grpSpPr>
          <a:xfrm>
            <a:off x="5660250" y="1611721"/>
            <a:ext cx="2540321" cy="884192"/>
            <a:chOff x="5660250" y="1611721"/>
            <a:chExt cx="2540321" cy="884192"/>
          </a:xfrm>
        </p:grpSpPr>
        <p:sp>
          <p:nvSpPr>
            <p:cNvPr id="98" name="矩形: 圆角 97">
              <a:extLst>
                <a:ext uri="{FF2B5EF4-FFF2-40B4-BE49-F238E27FC236}">
                  <a16:creationId xmlns="" xmlns:a16="http://schemas.microsoft.com/office/drawing/2014/main" id="{C88C84F9-CCE8-48FE-9F47-2640A20D4329}"/>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200">
                <a:solidFill>
                  <a:prstClr val="white"/>
                </a:solidFill>
                <a:latin typeface="Times New Roman" panose="02020603050405020304" pitchFamily="18" charset="0"/>
                <a:cs typeface="Times New Roman" panose="02020603050405020304" pitchFamily="18" charset="0"/>
                <a:sym typeface="+mn-lt"/>
              </a:endParaRPr>
            </a:p>
          </p:txBody>
        </p:sp>
        <p:pic>
          <p:nvPicPr>
            <p:cNvPr id="97" name="图片 96">
              <a:extLst>
                <a:ext uri="{FF2B5EF4-FFF2-40B4-BE49-F238E27FC236}">
                  <a16:creationId xmlns="" xmlns:a16="http://schemas.microsoft.com/office/drawing/2014/main" id="{D3668609-EBEB-4793-9827-AAF6040F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99" name="文本框 98">
              <a:extLst>
                <a:ext uri="{FF2B5EF4-FFF2-40B4-BE49-F238E27FC236}">
                  <a16:creationId xmlns="" xmlns:a16="http://schemas.microsoft.com/office/drawing/2014/main" id="{F8EE474C-D14C-4754-BAF1-7E594B906B2E}"/>
                </a:ext>
              </a:extLst>
            </p:cNvPr>
            <p:cNvSpPr txBox="1"/>
            <p:nvPr/>
          </p:nvSpPr>
          <p:spPr>
            <a:xfrm>
              <a:off x="6545943" y="1779675"/>
              <a:ext cx="1451428" cy="523220"/>
            </a:xfrm>
            <a:prstGeom prst="rect">
              <a:avLst/>
            </a:prstGeom>
            <a:noFill/>
          </p:spPr>
          <p:txBody>
            <a:bodyPr wrap="square" rtlCol="0">
              <a:spAutoFit/>
            </a:bodyPr>
            <a:lstStyle/>
            <a:p>
              <a:pPr>
                <a:defRPr/>
              </a:pPr>
              <a:endParaRPr lang="zh-CN" altLang="en-US" sz="2800" b="1" dirty="0">
                <a:solidFill>
                  <a:prstClr val="white"/>
                </a:solidFill>
                <a:latin typeface="Times New Roman" panose="02020603050405020304" pitchFamily="18" charset="0"/>
                <a:cs typeface="Times New Roman" panose="02020603050405020304" pitchFamily="18" charset="0"/>
                <a:sym typeface="+mn-lt"/>
              </a:endParaRPr>
            </a:p>
          </p:txBody>
        </p:sp>
      </p:grpSp>
      <p:sp>
        <p:nvSpPr>
          <p:cNvPr id="3" name="Rectangle 2">
            <a:extLst>
              <a:ext uri="{FF2B5EF4-FFF2-40B4-BE49-F238E27FC236}">
                <a16:creationId xmlns="" xmlns:a16="http://schemas.microsoft.com/office/drawing/2014/main" id="{D96B3F2A-A3ED-45AB-962E-484072F5038C}"/>
              </a:ext>
            </a:extLst>
          </p:cNvPr>
          <p:cNvSpPr/>
          <p:nvPr/>
        </p:nvSpPr>
        <p:spPr>
          <a:xfrm>
            <a:off x="726617" y="427388"/>
            <a:ext cx="4841845" cy="830997"/>
          </a:xfrm>
          <a:prstGeom prst="rect">
            <a:avLst/>
          </a:prstGeom>
        </p:spPr>
        <p:txBody>
          <a:bodyPr wrap="square">
            <a:spAutoFit/>
          </a:bodyPr>
          <a:lstStyle/>
          <a:p>
            <a:pPr algn="just">
              <a:lnSpc>
                <a:spcPct val="150000"/>
              </a:lnSpc>
              <a:defRPr/>
            </a:pP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đề:</a:t>
            </a:r>
            <a:endParaRPr lang="en-US" sz="3200" b="1" dirty="0">
              <a:solidFill>
                <a:srgbClr val="C00000"/>
              </a:solidFill>
              <a:latin typeface=".VnTime"/>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D96B3F2A-A3ED-45AB-962E-484072F5038C}"/>
              </a:ext>
            </a:extLst>
          </p:cNvPr>
          <p:cNvSpPr/>
          <p:nvPr/>
        </p:nvSpPr>
        <p:spPr>
          <a:xfrm>
            <a:off x="5307514" y="427387"/>
            <a:ext cx="3751598" cy="751872"/>
          </a:xfrm>
          <a:prstGeom prst="rect">
            <a:avLst/>
          </a:prstGeom>
        </p:spPr>
        <p:txBody>
          <a:bodyPr wrap="square">
            <a:spAutoFit/>
          </a:bodyPr>
          <a:lstStyle/>
          <a:p>
            <a:pPr algn="just">
              <a:lnSpc>
                <a:spcPct val="150000"/>
              </a:lnSpc>
              <a:defRPr/>
            </a:pPr>
            <a:r>
              <a:rPr lang="en-US" sz="32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Bài học cuộc sống  </a:t>
            </a:r>
            <a:endParaRPr lang="en-US" sz="3200" b="1" dirty="0">
              <a:solidFill>
                <a:srgbClr val="00B05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005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wipe(down)">
                                      <p:cBhvr>
                                        <p:cTn id="1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45D385-6F12-45BC-87D6-FCB8DE276189}"/>
              </a:ext>
            </a:extLst>
          </p:cNvPr>
          <p:cNvPicPr>
            <a:picLocks noChangeAspect="1"/>
          </p:cNvPicPr>
          <p:nvPr/>
        </p:nvPicPr>
        <p:blipFill>
          <a:blip r:embed="rId3"/>
          <a:stretch>
            <a:fillRect/>
          </a:stretch>
        </p:blipFill>
        <p:spPr>
          <a:xfrm>
            <a:off x="0" y="-75502"/>
            <a:ext cx="12192000" cy="6854653"/>
          </a:xfrm>
          <a:prstGeom prst="rect">
            <a:avLst/>
          </a:prstGeom>
        </p:spPr>
      </p:pic>
      <p:sp>
        <p:nvSpPr>
          <p:cNvPr id="5" name="Thought Bubble: Cloud 4">
            <a:extLst>
              <a:ext uri="{FF2B5EF4-FFF2-40B4-BE49-F238E27FC236}">
                <a16:creationId xmlns="" xmlns:a16="http://schemas.microsoft.com/office/drawing/2014/main" id="{DB92E761-9C4A-497A-AC95-006700EEB1E6}"/>
              </a:ext>
            </a:extLst>
          </p:cNvPr>
          <p:cNvSpPr/>
          <p:nvPr/>
        </p:nvSpPr>
        <p:spPr>
          <a:xfrm>
            <a:off x="638630" y="191170"/>
            <a:ext cx="4978400" cy="2882889"/>
          </a:xfrm>
          <a:prstGeom prst="cloudCallout">
            <a:avLst>
              <a:gd name="adj1" fmla="val 12534"/>
              <a:gd name="adj2" fmla="val 65507"/>
            </a:avLst>
          </a:prstGeom>
          <a:ln w="57150">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just">
              <a:defRPr/>
            </a:pPr>
            <a:r>
              <a:rPr lang="en-US" sz="2800">
                <a:solidFill>
                  <a:schemeClr val="tx1"/>
                </a:solidFill>
                <a:latin typeface="Times New Roman" panose="02020603050405020304" pitchFamily="18" charset="0"/>
              </a:rPr>
              <a:t>Phần </a:t>
            </a:r>
            <a:r>
              <a:rPr lang="en-US" sz="2800" i="1">
                <a:solidFill>
                  <a:schemeClr val="tx1"/>
                </a:solidFill>
                <a:latin typeface="Times New Roman" panose="02020603050405020304" pitchFamily="18" charset="0"/>
              </a:rPr>
              <a:t>Giới thiệu bài học </a:t>
            </a:r>
            <a:r>
              <a:rPr lang="en-US" sz="2800">
                <a:solidFill>
                  <a:schemeClr val="tx1"/>
                </a:solidFill>
                <a:latin typeface="Times New Roman" panose="02020603050405020304" pitchFamily="18" charset="0"/>
              </a:rPr>
              <a:t>còn cho biết ở chủ đề này các em làm quen với thể loại văn bản nào?</a:t>
            </a:r>
            <a:endParaRPr lang="en-US" sz="2800" dirty="0">
              <a:solidFill>
                <a:schemeClr val="tx1"/>
              </a:solidFill>
              <a:latin typeface="等线 Light" panose="020F0302020204030204"/>
            </a:endParaRPr>
          </a:p>
        </p:txBody>
      </p:sp>
      <p:grpSp>
        <p:nvGrpSpPr>
          <p:cNvPr id="9" name="组合 5">
            <a:extLst>
              <a:ext uri="{FF2B5EF4-FFF2-40B4-BE49-F238E27FC236}">
                <a16:creationId xmlns="" xmlns:a16="http://schemas.microsoft.com/office/drawing/2014/main" id="{DA203F15-9E6A-4344-AADD-C107C655E939}"/>
              </a:ext>
            </a:extLst>
          </p:cNvPr>
          <p:cNvGrpSpPr/>
          <p:nvPr/>
        </p:nvGrpSpPr>
        <p:grpSpPr>
          <a:xfrm>
            <a:off x="5617029" y="-75501"/>
            <a:ext cx="6342743" cy="6299121"/>
            <a:chOff x="1358805" y="2069348"/>
            <a:chExt cx="3523790" cy="2084000"/>
          </a:xfrm>
        </p:grpSpPr>
        <p:pic>
          <p:nvPicPr>
            <p:cNvPr id="11" name="图片 8">
              <a:extLst>
                <a:ext uri="{FF2B5EF4-FFF2-40B4-BE49-F238E27FC236}">
                  <a16:creationId xmlns="" xmlns:a16="http://schemas.microsoft.com/office/drawing/2014/main" id="{A82CCE13-B1F9-4379-B618-8445C5B4C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805" y="2069348"/>
              <a:ext cx="3523790" cy="2084000"/>
            </a:xfrm>
            <a:prstGeom prst="rect">
              <a:avLst/>
            </a:prstGeom>
          </p:spPr>
        </p:pic>
        <p:sp>
          <p:nvSpPr>
            <p:cNvPr id="14" name="文本框 12">
              <a:extLst>
                <a:ext uri="{FF2B5EF4-FFF2-40B4-BE49-F238E27FC236}">
                  <a16:creationId xmlns="" xmlns:a16="http://schemas.microsoft.com/office/drawing/2014/main" id="{4F2C7E0A-6E62-4A13-9D6E-DF0E266542E3}"/>
                </a:ext>
              </a:extLst>
            </p:cNvPr>
            <p:cNvSpPr txBox="1"/>
            <p:nvPr/>
          </p:nvSpPr>
          <p:spPr>
            <a:xfrm rot="21221573">
              <a:off x="1629251" y="2637863"/>
              <a:ext cx="2837340" cy="946970"/>
            </a:xfrm>
            <a:prstGeom prst="rect">
              <a:avLst/>
            </a:prstGeom>
            <a:noFill/>
          </p:spPr>
          <p:txBody>
            <a:bodyPr wrap="square" rtlCol="0">
              <a:spAutoFit/>
            </a:bodyPr>
            <a:lstStyle/>
            <a:p>
              <a:pPr algn="just"/>
              <a:r>
                <a:rPr kumimoji="0" lang="en-US" sz="3600" b="0" i="0" u="none" strike="noStrike" kern="1200" cap="none" spc="0" normalizeH="0" baseline="0" noProof="0">
                  <a:ln>
                    <a:noFill/>
                  </a:ln>
                  <a:solidFill>
                    <a:schemeClr val="bg1"/>
                  </a:solidFill>
                  <a:effectLst/>
                  <a:uLnTx/>
                  <a:uFillTx/>
                  <a:latin typeface="Times New Roman" pitchFamily="18" charset="0"/>
                  <a:cs typeface="Times New Roman" pitchFamily="18" charset="0"/>
                </a:rPr>
                <a:t>       </a:t>
              </a:r>
              <a:r>
                <a:rPr lang="en-US" sz="3600">
                  <a:solidFill>
                    <a:schemeClr val="bg1"/>
                  </a:solidFill>
                  <a:latin typeface="Times New Roman" pitchFamily="18" charset="0"/>
                  <a:cs typeface="Times New Roman" pitchFamily="18" charset="0"/>
                </a:rPr>
                <a:t>Thể loại truyện ngụ ngôn và tục ngữ: đúc rút bao nhiêu tri thức về mọi mặt của đời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smtClean="0">
                  <a:solidFill>
                    <a:schemeClr val="bg1"/>
                  </a:solidFill>
                  <a:latin typeface="Times New Roman" panose="02020603050405020304" pitchFamily="18" charset="0"/>
                  <a:cs typeface="Times New Roman" pitchFamily="18" charset="0"/>
                </a:rPr>
                <a:t>       </a:t>
              </a:r>
              <a:endParaRPr kumimoji="0" lang="en-US" sz="3600" b="0" i="0" u="none" strike="noStrike" kern="1200" cap="none" spc="0" normalizeH="0" baseline="0" noProof="0" dirty="0">
                <a:ln>
                  <a:noFill/>
                </a:ln>
                <a:solidFill>
                  <a:schemeClr val="bg1"/>
                </a:solidFill>
                <a:effectLst/>
                <a:uLnTx/>
                <a:uFillTx/>
                <a:latin typeface="Times New Roman" pitchFamily="18" charset="0"/>
                <a:cs typeface="Times New Roman" pitchFamily="18" charset="0"/>
              </a:endParaRPr>
            </a:p>
          </p:txBody>
        </p:sp>
      </p:grpSp>
      <p:pic>
        <p:nvPicPr>
          <p:cNvPr id="10" name="Picture 2" descr="C:\Users\Khatmau_sr\Downloads\cô giá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29" y="2773414"/>
            <a:ext cx="4511560" cy="4005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058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6</a:t>
            </a:fld>
            <a:endParaRPr lang="en-US" dirty="0">
              <a:solidFill>
                <a:prstClr val="black">
                  <a:tint val="75000"/>
                </a:prstClr>
              </a:solidFill>
            </a:endParaRPr>
          </a:p>
        </p:txBody>
      </p:sp>
      <p:sp>
        <p:nvSpPr>
          <p:cNvPr id="2" name="TextBox 1"/>
          <p:cNvSpPr txBox="1"/>
          <p:nvPr/>
        </p:nvSpPr>
        <p:spPr>
          <a:xfrm>
            <a:off x="2971815" y="457200"/>
            <a:ext cx="4195225" cy="369332"/>
          </a:xfrm>
          <a:prstGeom prst="rect">
            <a:avLst/>
          </a:prstGeom>
          <a:noFill/>
        </p:spPr>
        <p:txBody>
          <a:bodyPr wrap="square" rtlCol="0">
            <a:spAutoFit/>
          </a:bodyPr>
          <a:lstStyle/>
          <a:p>
            <a:endParaRPr lang="en-US">
              <a:solidFill>
                <a:srgbClr val="000000"/>
              </a:solidFill>
            </a:endParaRPr>
          </a:p>
        </p:txBody>
      </p:sp>
      <p:sp>
        <p:nvSpPr>
          <p:cNvPr id="6" name="Cloud 5"/>
          <p:cNvSpPr/>
          <p:nvPr/>
        </p:nvSpPr>
        <p:spPr>
          <a:xfrm>
            <a:off x="4310743" y="457200"/>
            <a:ext cx="7007084" cy="3771899"/>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err="1">
                <a:solidFill>
                  <a:srgbClr val="000066"/>
                </a:solidFill>
                <a:latin typeface="Times New Roman" pitchFamily="18" charset="0"/>
                <a:cs typeface="Times New Roman" pitchFamily="18" charset="0"/>
              </a:rPr>
              <a:t>Bài</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học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đã</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cho</a:t>
            </a:r>
            <a:r>
              <a:rPr lang="en-US" sz="3600" dirty="0">
                <a:solidFill>
                  <a:srgbClr val="000066"/>
                </a:solidFill>
                <a:latin typeface="Times New Roman" pitchFamily="18" charset="0"/>
                <a:cs typeface="Times New Roman" pitchFamily="18" charset="0"/>
              </a:rPr>
              <a:t> ta </a:t>
            </a:r>
            <a:r>
              <a:rPr lang="en-US" sz="3600" dirty="0" err="1">
                <a:solidFill>
                  <a:srgbClr val="000066"/>
                </a:solidFill>
                <a:latin typeface="Times New Roman" pitchFamily="18" charset="0"/>
                <a:cs typeface="Times New Roman" pitchFamily="18" charset="0"/>
              </a:rPr>
              <a:t>biết</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những</a:t>
            </a:r>
            <a:r>
              <a:rPr lang="en-US" sz="3600" dirty="0">
                <a:solidFill>
                  <a:srgbClr val="000066"/>
                </a:solidFill>
                <a:latin typeface="Times New Roman" pitchFamily="18" charset="0"/>
                <a:cs typeface="Times New Roman" pitchFamily="18" charset="0"/>
              </a:rPr>
              <a:t> tri </a:t>
            </a:r>
            <a:r>
              <a:rPr lang="en-US" sz="3600" dirty="0" err="1">
                <a:solidFill>
                  <a:srgbClr val="000066"/>
                </a:solidFill>
                <a:latin typeface="Times New Roman" pitchFamily="18" charset="0"/>
                <a:cs typeface="Times New Roman" pitchFamily="18" charset="0"/>
              </a:rPr>
              <a:t>thức</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Ngữ</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văn</a:t>
            </a:r>
            <a:r>
              <a:rPr lang="en-US" sz="3600" dirty="0">
                <a:solidFill>
                  <a:srgbClr val="000066"/>
                </a:solidFill>
                <a:latin typeface="Times New Roman" pitchFamily="18" charset="0"/>
                <a:cs typeface="Times New Roman" pitchFamily="18" charset="0"/>
              </a:rPr>
              <a:t> </a:t>
            </a:r>
            <a:r>
              <a:rPr lang="en-US" sz="3600" dirty="0" err="1">
                <a:solidFill>
                  <a:srgbClr val="000066"/>
                </a:solidFill>
                <a:latin typeface="Times New Roman" pitchFamily="18" charset="0"/>
                <a:cs typeface="Times New Roman" pitchFamily="18" charset="0"/>
              </a:rPr>
              <a:t>nào</a:t>
            </a:r>
            <a:r>
              <a:rPr lang="en-US" sz="3600" dirty="0">
                <a:solidFill>
                  <a:srgbClr val="000066"/>
                </a:solidFill>
                <a:latin typeface="Times New Roman" pitchFamily="18" charset="0"/>
                <a:cs typeface="Times New Roman" pitchFamily="18" charset="0"/>
              </a:rPr>
              <a:t> </a:t>
            </a:r>
            <a:r>
              <a:rPr lang="en-US" sz="3600" err="1">
                <a:solidFill>
                  <a:srgbClr val="000066"/>
                </a:solidFill>
                <a:latin typeface="Times New Roman" pitchFamily="18" charset="0"/>
                <a:cs typeface="Times New Roman" pitchFamily="18" charset="0"/>
              </a:rPr>
              <a:t>về</a:t>
            </a:r>
            <a:r>
              <a:rPr lang="en-US" sz="3600">
                <a:solidFill>
                  <a:srgbClr val="000066"/>
                </a:solidFill>
                <a:latin typeface="Times New Roman" pitchFamily="18" charset="0"/>
                <a:cs typeface="Times New Roman" pitchFamily="18" charset="0"/>
              </a:rPr>
              <a:t> truyện ngụ ngôn?</a:t>
            </a:r>
            <a:endParaRPr lang="en-US" sz="3600" dirty="0">
              <a:solidFill>
                <a:srgbClr val="000066"/>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400" y="261257"/>
            <a:ext cx="4663027" cy="659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35721"/>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853515"/>
            <a:ext cx="4232031" cy="658642"/>
          </a:xfrm>
          <a:prstGeom prst="rect">
            <a:avLst/>
          </a:prstGeom>
        </p:spPr>
        <p:txBody>
          <a:bodyPr wrap="square">
            <a:spAutoFit/>
          </a:bodyPr>
          <a:lstStyle/>
          <a:p>
            <a:pPr algn="just">
              <a:lnSpc>
                <a:spcPct val="115000"/>
              </a:lnSpc>
              <a:tabLst>
                <a:tab pos="90170" algn="l"/>
                <a:tab pos="180340" algn="l"/>
              </a:tabLst>
            </a:pPr>
            <a:r>
              <a:rPr lang="en-US" sz="3200" b="1" kern="100">
                <a:solidFill>
                  <a:srgbClr val="FF0000"/>
                </a:solidFill>
                <a:latin typeface="Times New Roman"/>
                <a:ea typeface="SimSun"/>
                <a:cs typeface="Times New Roman"/>
              </a:rPr>
              <a:t>1. 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nvPr>
        </p:nvGraphicFramePr>
        <p:xfrm>
          <a:off x="609600" y="1698285"/>
          <a:ext cx="11203719" cy="4757957"/>
        </p:xfrm>
        <a:graphic>
          <a:graphicData uri="http://schemas.openxmlformats.org/drawingml/2006/table">
            <a:tbl>
              <a:tblPr firstRow="1" firstCol="1" bandRow="1"/>
              <a:tblGrid>
                <a:gridCol w="3962400"/>
                <a:gridCol w="2643383"/>
                <a:gridCol w="4597936"/>
              </a:tblGrid>
              <a:tr h="1320800">
                <a:tc gridSpan="2">
                  <a:txBody>
                    <a:bodyPr/>
                    <a:lstStyle/>
                    <a:p>
                      <a:pPr algn="just">
                        <a:lnSpc>
                          <a:spcPct val="115000"/>
                        </a:lnSpc>
                        <a:spcAft>
                          <a:spcPts val="0"/>
                        </a:spcAft>
                      </a:pPr>
                      <a:r>
                        <a:rPr lang="en-US" sz="2800" b="1" smtClean="0">
                          <a:solidFill>
                            <a:srgbClr val="0070C0"/>
                          </a:solidFill>
                          <a:effectLst/>
                          <a:latin typeface="Times New Roman"/>
                          <a:ea typeface="Times New Roman"/>
                          <a:cs typeface="Times New Roman"/>
                        </a:rPr>
                        <a:t>Truyện</a:t>
                      </a:r>
                      <a:r>
                        <a:rPr lang="en-US" sz="2800" b="1" baseline="0" smtClean="0">
                          <a:solidFill>
                            <a:srgbClr val="0070C0"/>
                          </a:solidFill>
                          <a:effectLst/>
                          <a:latin typeface="Times New Roman"/>
                          <a:ea typeface="Times New Roman"/>
                          <a:cs typeface="Times New Roman"/>
                        </a:rPr>
                        <a:t>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smtClean="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320800">
                <a:tc rowSpan="3">
                  <a:txBody>
                    <a:bodyPr/>
                    <a:lstStyle/>
                    <a:p>
                      <a:pPr algn="just">
                        <a:lnSpc>
                          <a:spcPct val="115000"/>
                        </a:lnSpc>
                        <a:spcAft>
                          <a:spcPts val="0"/>
                        </a:spcAft>
                      </a:pPr>
                      <a:r>
                        <a:rPr lang="en-US" sz="2800" b="1">
                          <a:solidFill>
                            <a:srgbClr val="0070C0"/>
                          </a:solidFill>
                          <a:effectLst/>
                          <a:latin typeface="Times New Roman"/>
                          <a:ea typeface="Times New Roman"/>
                          <a:cs typeface="Times New Roman"/>
                        </a:rPr>
                        <a:t>Các </a:t>
                      </a:r>
                      <a:r>
                        <a:rPr lang="en-US" sz="2800" b="1" smtClean="0">
                          <a:solidFill>
                            <a:srgbClr val="0070C0"/>
                          </a:solidFill>
                          <a:effectLst/>
                          <a:latin typeface="Times New Roman"/>
                          <a:ea typeface="Times New Roman"/>
                          <a:cs typeface="Times New Roman"/>
                        </a:rPr>
                        <a:t>đặc</a:t>
                      </a:r>
                      <a:r>
                        <a:rPr lang="en-US" sz="2800" b="1" baseline="0" smtClean="0">
                          <a:solidFill>
                            <a:srgbClr val="0070C0"/>
                          </a:solidFill>
                          <a:effectLst/>
                          <a:latin typeface="Times New Roman"/>
                          <a:ea typeface="Times New Roman"/>
                          <a:cs typeface="Times New Roman"/>
                        </a:rPr>
                        <a:t> điểm của truyện ngụ ngôn</a:t>
                      </a:r>
                      <a:endParaRPr lang="en-US" sz="200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b="1" smtClean="0">
                          <a:solidFill>
                            <a:srgbClr val="000000"/>
                          </a:solidFill>
                          <a:effectLst/>
                          <a:latin typeface="Times New Roman"/>
                          <a:ea typeface="Times New Roman"/>
                          <a:cs typeface="Times New Roman"/>
                        </a:rPr>
                        <a:t>Hình</a:t>
                      </a:r>
                      <a:r>
                        <a:rPr lang="en-US" sz="2800" b="1" baseline="0" smtClean="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smtClean="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215292">
                <a:tc vMerge="1">
                  <a:txBody>
                    <a:bodyPr/>
                    <a:lstStyle/>
                    <a:p>
                      <a:endParaRPr lang="en-US"/>
                    </a:p>
                  </a:txBody>
                  <a:tcPr/>
                </a:tc>
                <a:tc>
                  <a:txBody>
                    <a:bodyPr/>
                    <a:lstStyle/>
                    <a:p>
                      <a:pPr algn="just">
                        <a:lnSpc>
                          <a:spcPct val="115000"/>
                        </a:lnSpc>
                        <a:spcAft>
                          <a:spcPts val="0"/>
                        </a:spcAft>
                      </a:pPr>
                      <a:r>
                        <a:rPr lang="en-US" sz="2800" b="1" smtClean="0">
                          <a:solidFill>
                            <a:srgbClr val="000000"/>
                          </a:solidFill>
                          <a:effectLst/>
                          <a:latin typeface="Times New Roman"/>
                          <a:ea typeface="Times New Roman"/>
                          <a:cs typeface="Times New Roman"/>
                        </a:rPr>
                        <a:t>Nhân</a:t>
                      </a:r>
                      <a:r>
                        <a:rPr lang="en-US" sz="2800" b="1" baseline="0" smtClean="0">
                          <a:solidFill>
                            <a:srgbClr val="000000"/>
                          </a:solidFill>
                          <a:effectLst/>
                          <a:latin typeface="Times New Roman"/>
                          <a:ea typeface="Times New Roman"/>
                          <a:cs typeface="Times New Roman"/>
                        </a:rPr>
                        <a:t> vật</a:t>
                      </a:r>
                    </a:p>
                    <a:p>
                      <a:pPr algn="just">
                        <a:lnSpc>
                          <a:spcPct val="115000"/>
                        </a:lnSpc>
                        <a:spcAft>
                          <a:spcPts val="0"/>
                        </a:spcAft>
                      </a:pPr>
                      <a:endParaRPr lang="en-US" sz="2800" b="1" baseline="0" smtClean="0">
                        <a:solidFill>
                          <a:srgbClr val="000000"/>
                        </a:solidFill>
                        <a:effectLst/>
                        <a:latin typeface="Times New Roman"/>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smtClean="0">
                          <a:solidFill>
                            <a:srgbClr val="000000"/>
                          </a:solidFill>
                          <a:effectLst/>
                          <a:latin typeface="Times New Roman"/>
                          <a:ea typeface="Times New Roman"/>
                          <a:cs typeface="Times New Roman"/>
                        </a:rPr>
                        <a:t>……………………</a:t>
                      </a:r>
                      <a:endParaRPr lang="en-US" sz="2000">
                        <a:effectLst/>
                        <a:latin typeface="Calibri"/>
                        <a:ea typeface="Times New Roman"/>
                        <a:cs typeface="Times New Roman"/>
                      </a:endParaRPr>
                    </a:p>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901065">
                <a:tc vMerge="1">
                  <a:txBody>
                    <a:bodyPr/>
                    <a:lstStyle/>
                    <a:p>
                      <a:endParaRPr lang="en-US"/>
                    </a:p>
                  </a:txBody>
                  <a:tcPr/>
                </a:tc>
                <a:tc>
                  <a:txBody>
                    <a:bodyPr/>
                    <a:lstStyle/>
                    <a:p>
                      <a:pPr algn="just">
                        <a:lnSpc>
                          <a:spcPct val="115000"/>
                        </a:lnSpc>
                        <a:spcAft>
                          <a:spcPts val="0"/>
                        </a:spcAft>
                      </a:pPr>
                      <a:r>
                        <a:rPr lang="en-US" sz="2800" b="1" smtClean="0">
                          <a:effectLst/>
                          <a:latin typeface="Times New Roman" pitchFamily="18" charset="0"/>
                          <a:ea typeface="Times New Roman"/>
                          <a:cs typeface="Times New Roman" pitchFamily="18" charset="0"/>
                        </a:rPr>
                        <a:t>Mục</a:t>
                      </a:r>
                      <a:r>
                        <a:rPr lang="en-US" sz="2800" b="1" baseline="0" smtClean="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Tree>
    <p:extLst>
      <p:ext uri="{BB962C8B-B14F-4D97-AF65-F5344CB8AC3E}">
        <p14:creationId xmlns:p14="http://schemas.microsoft.com/office/powerpoint/2010/main" val="4125971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772" y="194873"/>
            <a:ext cx="4232031" cy="658642"/>
          </a:xfrm>
          <a:prstGeom prst="rect">
            <a:avLst/>
          </a:prstGeom>
        </p:spPr>
        <p:txBody>
          <a:bodyPr wrap="square">
            <a:spAutoFit/>
          </a:bodyPr>
          <a:lstStyle/>
          <a:p>
            <a:pPr algn="just">
              <a:lnSpc>
                <a:spcPct val="115000"/>
              </a:lnSpc>
              <a:tabLst>
                <a:tab pos="90170" algn="l"/>
                <a:tab pos="180340" algn="l"/>
              </a:tabLst>
            </a:pPr>
            <a:r>
              <a:rPr lang="en-US" sz="3200" b="1" kern="100">
                <a:solidFill>
                  <a:srgbClr val="FF0000"/>
                </a:solidFill>
                <a:latin typeface="Times New Roman"/>
                <a:ea typeface="SimSun"/>
                <a:cs typeface="Times New Roman"/>
              </a:rPr>
              <a:t>1. Truyện ngụ ngôn:</a:t>
            </a:r>
            <a:endParaRPr lang="en-US" sz="2400">
              <a:solidFill>
                <a:srgbClr val="FF0000"/>
              </a:solidFill>
              <a:ea typeface="Times New Roman"/>
              <a:cs typeface="Times New Roman"/>
            </a:endParaRPr>
          </a:p>
        </p:txBody>
      </p:sp>
      <p:graphicFrame>
        <p:nvGraphicFramePr>
          <p:cNvPr id="5" name="Table 4"/>
          <p:cNvGraphicFramePr>
            <a:graphicFrameLocks noGrp="1"/>
          </p:cNvGraphicFramePr>
          <p:nvPr>
            <p:extLst/>
          </p:nvPr>
        </p:nvGraphicFramePr>
        <p:xfrm>
          <a:off x="597877" y="1512157"/>
          <a:ext cx="11406554" cy="5134828"/>
        </p:xfrm>
        <a:graphic>
          <a:graphicData uri="http://schemas.openxmlformats.org/drawingml/2006/table">
            <a:tbl>
              <a:tblPr firstRow="1" firstCol="1" bandRow="1"/>
              <a:tblGrid>
                <a:gridCol w="1769372"/>
                <a:gridCol w="1722190"/>
                <a:gridCol w="7914992"/>
              </a:tblGrid>
              <a:tr h="1662446">
                <a:tc gridSpan="2">
                  <a:txBody>
                    <a:bodyPr/>
                    <a:lstStyle/>
                    <a:p>
                      <a:pPr algn="ctr">
                        <a:lnSpc>
                          <a:spcPct val="200000"/>
                        </a:lnSpc>
                        <a:spcAft>
                          <a:spcPts val="0"/>
                        </a:spcAft>
                      </a:pPr>
                      <a:r>
                        <a:rPr lang="en-US" sz="2800" b="1" smtClean="0">
                          <a:solidFill>
                            <a:srgbClr val="FF0000"/>
                          </a:solidFill>
                          <a:effectLst/>
                          <a:latin typeface="Times New Roman"/>
                          <a:ea typeface="Times New Roman"/>
                          <a:cs typeface="Times New Roman"/>
                        </a:rPr>
                        <a:t>Truyện</a:t>
                      </a:r>
                      <a:r>
                        <a:rPr lang="en-US" sz="2800" b="1" baseline="0" smtClean="0">
                          <a:solidFill>
                            <a:srgbClr val="FF0000"/>
                          </a:solidFill>
                          <a:effectLst/>
                          <a:latin typeface="Times New Roman"/>
                          <a:ea typeface="Times New Roman"/>
                          <a:cs typeface="Times New Roman"/>
                        </a:rPr>
                        <a:t>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010535">
                <a:tc rowSpan="3">
                  <a:txBody>
                    <a:bodyPr/>
                    <a:lstStyle/>
                    <a:p>
                      <a:pPr algn="just">
                        <a:lnSpc>
                          <a:spcPct val="115000"/>
                        </a:lnSpc>
                        <a:spcAft>
                          <a:spcPts val="0"/>
                        </a:spcAft>
                      </a:pPr>
                      <a:r>
                        <a:rPr lang="en-US" sz="2800" b="1">
                          <a:solidFill>
                            <a:srgbClr val="FF0000"/>
                          </a:solidFill>
                          <a:effectLst/>
                          <a:latin typeface="Times New Roman"/>
                          <a:ea typeface="Times New Roman"/>
                          <a:cs typeface="Times New Roman"/>
                        </a:rPr>
                        <a:t>Các </a:t>
                      </a:r>
                      <a:r>
                        <a:rPr lang="en-US" sz="2800" b="1" smtClean="0">
                          <a:solidFill>
                            <a:srgbClr val="FF0000"/>
                          </a:solidFill>
                          <a:effectLst/>
                          <a:latin typeface="Times New Roman"/>
                          <a:ea typeface="Times New Roman"/>
                          <a:cs typeface="Times New Roman"/>
                        </a:rPr>
                        <a:t>đặc</a:t>
                      </a:r>
                      <a:r>
                        <a:rPr lang="en-US" sz="2800" b="1" baseline="0" smtClean="0">
                          <a:solidFill>
                            <a:srgbClr val="FF0000"/>
                          </a:solidFill>
                          <a:effectLst/>
                          <a:latin typeface="Times New Roman"/>
                          <a:ea typeface="Times New Roman"/>
                          <a:cs typeface="Times New Roman"/>
                        </a:rPr>
                        <a:t> điểm của truyện ngụ ngôn</a:t>
                      </a:r>
                      <a:endParaRPr lang="en-US" sz="200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800" b="1" smtClean="0">
                          <a:solidFill>
                            <a:srgbClr val="000000"/>
                          </a:solidFill>
                          <a:effectLst/>
                          <a:latin typeface="Times New Roman"/>
                          <a:ea typeface="Times New Roman"/>
                          <a:cs typeface="Times New Roman"/>
                        </a:rPr>
                        <a:t>Hình</a:t>
                      </a:r>
                      <a:r>
                        <a:rPr lang="en-US" sz="2800" b="1" baseline="0" smtClean="0">
                          <a:solidFill>
                            <a:srgbClr val="000000"/>
                          </a:solidFill>
                          <a:effectLst/>
                          <a:latin typeface="Times New Roman"/>
                          <a:ea typeface="Times New Roman"/>
                          <a:cs typeface="Times New Roman"/>
                        </a:rPr>
                        <a:t> thức</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44770">
                <a:tc vMerge="1">
                  <a:txBody>
                    <a:bodyPr/>
                    <a:lstStyle/>
                    <a:p>
                      <a:endParaRPr lang="en-US"/>
                    </a:p>
                  </a:txBody>
                  <a:tcPr/>
                </a:tc>
                <a:tc>
                  <a:txBody>
                    <a:bodyPr/>
                    <a:lstStyle/>
                    <a:p>
                      <a:pPr algn="just">
                        <a:lnSpc>
                          <a:spcPct val="115000"/>
                        </a:lnSpc>
                        <a:spcAft>
                          <a:spcPts val="0"/>
                        </a:spcAft>
                      </a:pPr>
                      <a:r>
                        <a:rPr lang="en-US" sz="2800" b="1" smtClean="0">
                          <a:solidFill>
                            <a:srgbClr val="000000"/>
                          </a:solidFill>
                          <a:effectLst/>
                          <a:latin typeface="Times New Roman"/>
                          <a:ea typeface="Times New Roman"/>
                          <a:cs typeface="Times New Roman"/>
                        </a:rPr>
                        <a:t>Nhân</a:t>
                      </a:r>
                      <a:r>
                        <a:rPr lang="en-US" sz="2800" b="1" baseline="0" smtClean="0">
                          <a:solidFill>
                            <a:srgbClr val="000000"/>
                          </a:solidFill>
                          <a:effectLst/>
                          <a:latin typeface="Times New Roman"/>
                          <a:ea typeface="Times New Roman"/>
                          <a:cs typeface="Times New Roman"/>
                        </a:rPr>
                        <a:t> vật</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r>
                        <a:rPr lang="en-US" sz="2800">
                          <a:solidFill>
                            <a:srgbClr val="000000"/>
                          </a:solidFill>
                          <a:effectLst/>
                          <a:latin typeface="Times New Roman"/>
                          <a:ea typeface="Times New Roman"/>
                          <a:cs typeface="Times New Roman"/>
                        </a:rPr>
                        <a:t> </a:t>
                      </a: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1817077">
                <a:tc vMerge="1">
                  <a:txBody>
                    <a:bodyPr/>
                    <a:lstStyle/>
                    <a:p>
                      <a:endParaRPr lang="en-US"/>
                    </a:p>
                  </a:txBody>
                  <a:tcPr/>
                </a:tc>
                <a:tc>
                  <a:txBody>
                    <a:bodyPr/>
                    <a:lstStyle/>
                    <a:p>
                      <a:pPr algn="just">
                        <a:lnSpc>
                          <a:spcPct val="200000"/>
                        </a:lnSpc>
                        <a:spcAft>
                          <a:spcPts val="0"/>
                        </a:spcAft>
                      </a:pPr>
                      <a:r>
                        <a:rPr lang="en-US" sz="2800" b="1" smtClean="0">
                          <a:effectLst/>
                          <a:latin typeface="Times New Roman" pitchFamily="18" charset="0"/>
                          <a:ea typeface="Times New Roman"/>
                          <a:cs typeface="Times New Roman" pitchFamily="18" charset="0"/>
                        </a:rPr>
                        <a:t>Mục</a:t>
                      </a:r>
                      <a:r>
                        <a:rPr lang="en-US" sz="2800" b="1" baseline="0" smtClean="0">
                          <a:effectLst/>
                          <a:latin typeface="Times New Roman" pitchFamily="18" charset="0"/>
                          <a:ea typeface="Times New Roman"/>
                          <a:cs typeface="Times New Roman" pitchFamily="18" charset="0"/>
                        </a:rPr>
                        <a:t> đích</a:t>
                      </a:r>
                      <a:endParaRPr lang="en-US" sz="2800" b="1">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15000"/>
                        </a:lnSpc>
                        <a:spcAft>
                          <a:spcPts val="0"/>
                        </a:spcAft>
                      </a:pPr>
                      <a:endParaRPr lang="en-US" sz="2000">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7" name="Rectangle 6"/>
          <p:cNvSpPr/>
          <p:nvPr/>
        </p:nvSpPr>
        <p:spPr>
          <a:xfrm>
            <a:off x="4208582" y="1698890"/>
            <a:ext cx="7432433" cy="1384995"/>
          </a:xfrm>
          <a:prstGeom prst="rect">
            <a:avLst/>
          </a:prstGeom>
          <a:solidFill>
            <a:schemeClr val="accent6">
              <a:lumMod val="20000"/>
              <a:lumOff val="80000"/>
            </a:schemeClr>
          </a:solidFill>
        </p:spPr>
        <p:txBody>
          <a:bodyPr wrap="square">
            <a:spAutoFit/>
          </a:bodyPr>
          <a:lstStyle/>
          <a:p>
            <a:pPr algn="just"/>
            <a:r>
              <a:rPr lang="en-US" sz="2800" b="1">
                <a:solidFill>
                  <a:srgbClr val="000000"/>
                </a:solidFill>
                <a:latin typeface="Times New Roman" pitchFamily="18" charset="0"/>
                <a:cs typeface="Times New Roman" pitchFamily="18" charset="0"/>
              </a:rPr>
              <a:t>là hình thức tự sự cỡ nhỏ, trình bày những bài học đạo lí và kinh nghiệm sống, thường sử dụng lối diễn đạt ám chỉ, ngụ ý, bóng gió. </a:t>
            </a:r>
          </a:p>
        </p:txBody>
      </p:sp>
      <p:sp>
        <p:nvSpPr>
          <p:cNvPr id="8" name="Rectangle 7"/>
          <p:cNvSpPr/>
          <p:nvPr/>
        </p:nvSpPr>
        <p:spPr>
          <a:xfrm>
            <a:off x="4149969" y="3418580"/>
            <a:ext cx="6717324" cy="523220"/>
          </a:xfrm>
          <a:prstGeom prst="rect">
            <a:avLst/>
          </a:prstGeom>
          <a:solidFill>
            <a:schemeClr val="accent4">
              <a:lumMod val="40000"/>
              <a:lumOff val="60000"/>
            </a:schemeClr>
          </a:solidFill>
        </p:spPr>
        <p:txBody>
          <a:bodyPr wrap="square">
            <a:spAutoFit/>
          </a:bodyPr>
          <a:lstStyle/>
          <a:p>
            <a:pPr algn="just"/>
            <a:r>
              <a:rPr lang="en-US" sz="2800">
                <a:solidFill>
                  <a:srgbClr val="000000"/>
                </a:solidFill>
                <a:latin typeface="Times New Roman" pitchFamily="18" charset="0"/>
                <a:cs typeface="Times New Roman" pitchFamily="18" charset="0"/>
              </a:rPr>
              <a:t>ngắn gọn, được viết bằng thơ hoặc văn xuôi.</a:t>
            </a:r>
          </a:p>
        </p:txBody>
      </p:sp>
      <p:sp>
        <p:nvSpPr>
          <p:cNvPr id="9" name="Rectangle 8"/>
          <p:cNvSpPr/>
          <p:nvPr/>
        </p:nvSpPr>
        <p:spPr>
          <a:xfrm>
            <a:off x="4149969" y="4258939"/>
            <a:ext cx="7080740" cy="523220"/>
          </a:xfrm>
          <a:prstGeom prst="rect">
            <a:avLst/>
          </a:prstGeom>
          <a:solidFill>
            <a:schemeClr val="accent3">
              <a:lumMod val="20000"/>
              <a:lumOff val="80000"/>
            </a:schemeClr>
          </a:solidFill>
        </p:spPr>
        <p:txBody>
          <a:bodyPr wrap="square">
            <a:spAutoFit/>
          </a:bodyPr>
          <a:lstStyle/>
          <a:p>
            <a:pPr algn="just"/>
            <a:r>
              <a:rPr lang="en-US" sz="2800">
                <a:solidFill>
                  <a:srgbClr val="000000"/>
                </a:solidFill>
                <a:latin typeface="Times New Roman" pitchFamily="18" charset="0"/>
                <a:cs typeface="Times New Roman" pitchFamily="18" charset="0"/>
              </a:rPr>
              <a:t>con người hoặc con vật, đồ vật được nhân hóa.</a:t>
            </a:r>
          </a:p>
        </p:txBody>
      </p:sp>
      <p:sp>
        <p:nvSpPr>
          <p:cNvPr id="10" name="Rectangle 9"/>
          <p:cNvSpPr/>
          <p:nvPr/>
        </p:nvSpPr>
        <p:spPr>
          <a:xfrm>
            <a:off x="4149969" y="4997470"/>
            <a:ext cx="7748954" cy="1384995"/>
          </a:xfrm>
          <a:prstGeom prst="rect">
            <a:avLst/>
          </a:prstGeom>
          <a:solidFill>
            <a:schemeClr val="accent1">
              <a:lumMod val="20000"/>
              <a:lumOff val="80000"/>
            </a:schemeClr>
          </a:solidFill>
        </p:spPr>
        <p:txBody>
          <a:bodyPr wrap="square">
            <a:spAutoFit/>
          </a:bodyPr>
          <a:lstStyle/>
          <a:p>
            <a:pPr algn="just"/>
            <a:r>
              <a:rPr lang="en-US" sz="2800">
                <a:solidFill>
                  <a:srgbClr val="000000"/>
                </a:solidFill>
                <a:latin typeface="Times New Roman" pitchFamily="18" charset="0"/>
                <a:cs typeface="Times New Roman" pitchFamily="18" charset="0"/>
              </a:rPr>
              <a:t>thường nêu lên những tư tưởng, đạo lí hay bài học cuộc sống bằng ngôn ngữ giàu hình ảnh, có thể pha yếu tố hài hước.</a:t>
            </a:r>
          </a:p>
        </p:txBody>
      </p:sp>
    </p:spTree>
    <p:extLst>
      <p:ext uri="{BB962C8B-B14F-4D97-AF65-F5344CB8AC3E}">
        <p14:creationId xmlns:p14="http://schemas.microsoft.com/office/powerpoint/2010/main" val="427428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latin typeface="Calibri" panose="020F0502020204030204"/>
            </a:endParaRPr>
          </a:p>
        </p:txBody>
      </p:sp>
      <p:pic>
        <p:nvPicPr>
          <p:cNvPr id="31" name="Picture 30"/>
          <p:cNvPicPr>
            <a:picLocks noChangeAspect="1"/>
          </p:cNvPicPr>
          <p:nvPr/>
        </p:nvPicPr>
        <p:blipFill>
          <a:blip r:embed="rId2"/>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2"/>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25792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white"/>
                </a:solidFill>
                <a:latin typeface="Lucida Handwriting" panose="03010101010101010101" pitchFamily="66" charset="0"/>
              </a:rPr>
              <a:t>NGỮ </a:t>
            </a:r>
            <a:r>
              <a:rPr lang="en-US" sz="1600">
                <a:solidFill>
                  <a:prstClr val="white"/>
                </a:solidFill>
                <a:latin typeface="Lucida Handwriting" panose="03010101010101010101" pitchFamily="66" charset="0"/>
              </a:rPr>
              <a:t>VĂN 7</a:t>
            </a:r>
            <a:endParaRPr lang="en-US" sz="1600" dirty="0">
              <a:solidFill>
                <a:prstClr val="white"/>
              </a:solidFill>
              <a:latin typeface="Lucida Handwriting" panose="03010101010101010101" pitchFamily="66" charset="0"/>
            </a:endParaRPr>
          </a:p>
        </p:txBody>
      </p:sp>
      <p:sp>
        <p:nvSpPr>
          <p:cNvPr id="15" name="5-Point Star 14"/>
          <p:cNvSpPr/>
          <p:nvPr/>
        </p:nvSpPr>
        <p:spPr>
          <a:xfrm>
            <a:off x="11432451" y="0"/>
            <a:ext cx="766917" cy="619432"/>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p:cNvSpPr/>
          <p:nvPr/>
        </p:nvSpPr>
        <p:spPr>
          <a:xfrm>
            <a:off x="507555" y="1559003"/>
            <a:ext cx="2704568" cy="587853"/>
          </a:xfrm>
          <a:prstGeom prst="rect">
            <a:avLst/>
          </a:prstGeom>
        </p:spPr>
        <p:txBody>
          <a:bodyPr wrap="square">
            <a:spAutoFit/>
          </a:bodyPr>
          <a:lstStyle/>
          <a:p>
            <a:pPr>
              <a:lnSpc>
                <a:spcPct val="115000"/>
              </a:lnSpc>
            </a:pPr>
            <a:r>
              <a:rPr lang="en-US" sz="2800" b="1">
                <a:solidFill>
                  <a:srgbClr val="000000"/>
                </a:solidFill>
                <a:latin typeface="Times New Roman" panose="02020603050405020304" pitchFamily="18" charset="0"/>
                <a:ea typeface="Times New Roman" panose="02020603050405020304" pitchFamily="18" charset="0"/>
              </a:rPr>
              <a:t>2. Tục ngữ:</a:t>
            </a:r>
            <a:endParaRPr lang="en-US" sz="2800" dirty="0">
              <a:solidFill>
                <a:srgbClr val="000000"/>
              </a:solidFill>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309174" y="1257001"/>
            <a:ext cx="9402180" cy="3369771"/>
            <a:chOff x="2462981" y="2170230"/>
            <a:chExt cx="7344696" cy="336977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2462981" y="2170230"/>
              <a:ext cx="7344696" cy="3369771"/>
            </a:xfrm>
            <a:prstGeom prst="rect">
              <a:avLst/>
            </a:prstGeom>
          </p:spPr>
        </p:pic>
        <p:sp>
          <p:nvSpPr>
            <p:cNvPr id="11" name="Rectangle 10"/>
            <p:cNvSpPr/>
            <p:nvPr/>
          </p:nvSpPr>
          <p:spPr>
            <a:xfrm>
              <a:off x="3271161" y="2766159"/>
              <a:ext cx="6096000" cy="661207"/>
            </a:xfrm>
            <a:prstGeom prst="rect">
              <a:avLst/>
            </a:prstGeom>
          </p:spPr>
          <p:txBody>
            <a:bodyPr>
              <a:spAutoFit/>
            </a:bodyPr>
            <a:lstStyle/>
            <a:p>
              <a:pPr algn="just">
                <a:lnSpc>
                  <a:spcPct val="150000"/>
                </a:lnSpc>
              </a:pPr>
              <a:endParaRPr lang="en-US" sz="2800" dirty="0">
                <a:solidFill>
                  <a:srgbClr val="000000"/>
                </a:solidFill>
                <a:latin typeface="Times New Roman" panose="02020603050405020304" pitchFamily="18" charset="0"/>
                <a:ea typeface="Times New Roman" panose="02020603050405020304" pitchFamily="18" charset="0"/>
              </a:endParaRPr>
            </a:p>
          </p:txBody>
        </p:sp>
      </p:grpSp>
      <p:sp>
        <p:nvSpPr>
          <p:cNvPr id="3" name="Rectangle 2"/>
          <p:cNvSpPr/>
          <p:nvPr/>
        </p:nvSpPr>
        <p:spPr>
          <a:xfrm>
            <a:off x="3555555" y="1725931"/>
            <a:ext cx="6542787" cy="2246769"/>
          </a:xfrm>
          <a:prstGeom prst="rect">
            <a:avLst/>
          </a:prstGeom>
        </p:spPr>
        <p:txBody>
          <a:bodyPr wrap="square">
            <a:spAutoFit/>
          </a:bodyPr>
          <a:lstStyle/>
          <a:p>
            <a:pPr algn="just"/>
            <a:r>
              <a:rPr lang="en-US" sz="2800">
                <a:solidFill>
                  <a:srgbClr val="000000"/>
                </a:solidFill>
                <a:latin typeface="Times New Roman" pitchFamily="18" charset="0"/>
                <a:cs typeface="Times New Roman" pitchFamily="18" charset="0"/>
              </a:rPr>
              <a:t>thuộc loại sáng tác ngôn từ dân gian, là những câu ngắn gọn, nhịp nhàng, cân đối, thường có vần, có điệu, đúc kết nhận thức về tự nhiên và xã hội, kinh nghiệm về đạo đức và ứng xử trong đời sống.</a:t>
            </a:r>
          </a:p>
        </p:txBody>
      </p:sp>
    </p:spTree>
    <p:extLst>
      <p:ext uri="{BB962C8B-B14F-4D97-AF65-F5344CB8AC3E}">
        <p14:creationId xmlns:p14="http://schemas.microsoft.com/office/powerpoint/2010/main" val="20381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3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7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8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主题​​">
  <a:themeElements>
    <a:clrScheme name="Office">
      <a:dk1>
        <a:srgbClr val="000000"/>
      </a:dk1>
      <a:lt1>
        <a:srgbClr val="FFFFFF"/>
      </a:lt1>
      <a:dk2>
        <a:srgbClr val="778495"/>
      </a:dk2>
      <a:lt2>
        <a:srgbClr val="F0F0F0"/>
      </a:lt2>
      <a:accent1>
        <a:srgbClr val="84CBC5"/>
      </a:accent1>
      <a:accent2>
        <a:srgbClr val="1B6AA3"/>
      </a:accent2>
      <a:accent3>
        <a:srgbClr val="F47264"/>
      </a:accent3>
      <a:accent4>
        <a:srgbClr val="F8D35C"/>
      </a:accent4>
      <a:accent5>
        <a:srgbClr val="6DAA2D"/>
      </a:accent5>
      <a:accent6>
        <a:srgbClr val="B091E7"/>
      </a:accent6>
      <a:hlink>
        <a:srgbClr val="84CBC5"/>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883</Words>
  <Application>Microsoft Office PowerPoint</Application>
  <PresentationFormat>Widescreen</PresentationFormat>
  <Paragraphs>153</Paragraphs>
  <Slides>31</Slides>
  <Notes>11</Notes>
  <HiddenSlides>0</HiddenSlides>
  <MMClips>0</MMClips>
  <ScaleCrop>false</ScaleCrop>
  <HeadingPairs>
    <vt:vector size="6" baseType="variant">
      <vt:variant>
        <vt:lpstr>Fonts Used</vt:lpstr>
      </vt:variant>
      <vt:variant>
        <vt:i4>15</vt:i4>
      </vt:variant>
      <vt:variant>
        <vt:lpstr>Theme</vt:lpstr>
      </vt:variant>
      <vt:variant>
        <vt:i4>19</vt:i4>
      </vt:variant>
      <vt:variant>
        <vt:lpstr>Slide Titles</vt:lpstr>
      </vt:variant>
      <vt:variant>
        <vt:i4>31</vt:i4>
      </vt:variant>
    </vt:vector>
  </HeadingPairs>
  <TitlesOfParts>
    <vt:vector size="65" baseType="lpstr">
      <vt:lpstr>宋体</vt:lpstr>
      <vt:lpstr>宋体</vt:lpstr>
      <vt:lpstr>.VnSouthernH</vt:lpstr>
      <vt:lpstr>.VnTime</vt:lpstr>
      <vt:lpstr>Arial</vt:lpstr>
      <vt:lpstr>Calibri</vt:lpstr>
      <vt:lpstr>Lucida Handwriting</vt:lpstr>
      <vt:lpstr>Times New Roman</vt:lpstr>
      <vt:lpstr>VNI-Thufap3</vt:lpstr>
      <vt:lpstr>字魂27号-布丁体</vt:lpstr>
      <vt:lpstr>字魂58号-创中黑</vt:lpstr>
      <vt:lpstr>字魂59号-创粗黑</vt:lpstr>
      <vt:lpstr>等线</vt:lpstr>
      <vt:lpstr>等线 Light</vt:lpstr>
      <vt:lpstr>造字工房悦黑演示版常规体</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16_Office 主题​​</vt:lpstr>
      <vt:lpstr>17_Office 主题​​</vt:lpstr>
      <vt:lpstr>18_Office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cp:revision>
  <dcterms:created xsi:type="dcterms:W3CDTF">2023-01-16T14:34:25Z</dcterms:created>
  <dcterms:modified xsi:type="dcterms:W3CDTF">2023-06-05T02:18:10Z</dcterms:modified>
</cp:coreProperties>
</file>