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4" r:id="rId1"/>
  </p:sldMasterIdLst>
  <p:notesMasterIdLst>
    <p:notesMasterId r:id="rId29"/>
  </p:notesMasterIdLst>
  <p:handoutMasterIdLst>
    <p:handoutMasterId r:id="rId30"/>
  </p:handoutMasterIdLst>
  <p:sldIdLst>
    <p:sldId id="518" r:id="rId2"/>
    <p:sldId id="519" r:id="rId3"/>
    <p:sldId id="515" r:id="rId4"/>
    <p:sldId id="537" r:id="rId5"/>
    <p:sldId id="454" r:id="rId6"/>
    <p:sldId id="538" r:id="rId7"/>
    <p:sldId id="441" r:id="rId8"/>
    <p:sldId id="521" r:id="rId9"/>
    <p:sldId id="468" r:id="rId10"/>
    <p:sldId id="469" r:id="rId11"/>
    <p:sldId id="542" r:id="rId12"/>
    <p:sldId id="543" r:id="rId13"/>
    <p:sldId id="544" r:id="rId14"/>
    <p:sldId id="526" r:id="rId15"/>
    <p:sldId id="531" r:id="rId16"/>
    <p:sldId id="527" r:id="rId17"/>
    <p:sldId id="530" r:id="rId18"/>
    <p:sldId id="533" r:id="rId19"/>
    <p:sldId id="536" r:id="rId20"/>
    <p:sldId id="545" r:id="rId21"/>
    <p:sldId id="432" r:id="rId22"/>
    <p:sldId id="546" r:id="rId23"/>
    <p:sldId id="547" r:id="rId24"/>
    <p:sldId id="548" r:id="rId25"/>
    <p:sldId id="549" r:id="rId26"/>
    <p:sldId id="550" r:id="rId27"/>
    <p:sldId id="516" r:id="rId28"/>
  </p:sldIdLst>
  <p:sldSz cx="9601200" cy="5400675"/>
  <p:notesSz cx="6858000" cy="9144000"/>
  <p:defaultTextStyle>
    <a:defPPr>
      <a:defRPr lang="zh-CN"/>
    </a:defPPr>
    <a:lvl1pPr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1pPr>
    <a:lvl2pPr marL="482600" indent="-25400"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2pPr>
    <a:lvl3pPr marL="967105" indent="-52705"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3pPr>
    <a:lvl4pPr marL="1450975" indent="-79375"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4pPr>
    <a:lvl5pPr marL="1935480" indent="-106680"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01" userDrawn="1">
          <p15:clr>
            <a:srgbClr val="A4A3A4"/>
          </p15:clr>
        </p15:guide>
        <p15:guide id="2" pos="30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AA27"/>
    <a:srgbClr val="AE8102"/>
    <a:srgbClr val="E1C209"/>
    <a:srgbClr val="A27802"/>
    <a:srgbClr val="DAA600"/>
    <a:srgbClr val="00B0F0"/>
    <a:srgbClr val="006DF0"/>
    <a:srgbClr val="014495"/>
    <a:srgbClr val="013D85"/>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93" autoAdjust="0"/>
    <p:restoredTop sz="94650"/>
  </p:normalViewPr>
  <p:slideViewPr>
    <p:cSldViewPr>
      <p:cViewPr varScale="1">
        <p:scale>
          <a:sx n="89" d="100"/>
          <a:sy n="89" d="100"/>
        </p:scale>
        <p:origin x="468" y="66"/>
      </p:cViewPr>
      <p:guideLst>
        <p:guide orient="horz" pos="1701"/>
        <p:guide pos="3024"/>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33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99485-9A85-DB4D-975C-5E352C90ABAB}" type="doc">
      <dgm:prSet loTypeId="urn:microsoft.com/office/officeart/2005/8/layout/matrix2" loCatId="process" qsTypeId="urn:microsoft.com/office/officeart/2005/8/quickstyle/simple3" qsCatId="simple" csTypeId="urn:microsoft.com/office/officeart/2005/8/colors/colorful2" csCatId="colorful"/>
      <dgm:spPr/>
      <dgm:t>
        <a:bodyPr/>
        <a:lstStyle/>
        <a:p>
          <a:endParaRPr lang="en-US"/>
        </a:p>
      </dgm:t>
    </dgm:pt>
    <dgm:pt modelId="{2A5A0AAC-4A9A-2646-A525-3CE9756FB4A1}">
      <dgm:prSet/>
      <dgm:spPr/>
      <dgm:t>
        <a:bodyPr/>
        <a:lstStyle/>
        <a:p>
          <a:r>
            <a:rPr lang="vi-VN" b="0" i="0"/>
            <a:t>- Chi phí thiết yếu: ăn uống, đi lại, y tế,…</a:t>
          </a:r>
          <a:endParaRPr lang="x-none"/>
        </a:p>
      </dgm:t>
    </dgm:pt>
    <dgm:pt modelId="{633526A5-1B7A-164C-94AD-E993A1DC6E46}" type="parTrans" cxnId="{E4945ACD-8507-C54F-9089-BF95B778073B}">
      <dgm:prSet/>
      <dgm:spPr/>
      <dgm:t>
        <a:bodyPr/>
        <a:lstStyle/>
        <a:p>
          <a:endParaRPr lang="en-US"/>
        </a:p>
      </dgm:t>
    </dgm:pt>
    <dgm:pt modelId="{9E2A9381-04DF-B643-BF53-7666C63415A3}" type="sibTrans" cxnId="{E4945ACD-8507-C54F-9089-BF95B778073B}">
      <dgm:prSet/>
      <dgm:spPr/>
      <dgm:t>
        <a:bodyPr/>
        <a:lstStyle/>
        <a:p>
          <a:endParaRPr lang="en-US"/>
        </a:p>
      </dgm:t>
    </dgm:pt>
    <dgm:pt modelId="{6980826E-4002-EF4D-AE1A-40B50A5304B9}">
      <dgm:prSet/>
      <dgm:spPr/>
      <dgm:t>
        <a:bodyPr/>
        <a:lstStyle/>
        <a:p>
          <a:r>
            <a:rPr lang="vi-VN" b="0" i="0"/>
            <a:t>- Chi phí không thiết yếu: giải trí, mua sắm,…</a:t>
          </a:r>
          <a:endParaRPr lang="x-none"/>
        </a:p>
      </dgm:t>
    </dgm:pt>
    <dgm:pt modelId="{98EB48C5-1F5D-674A-8F07-79D76252A9FD}" type="parTrans" cxnId="{3E5388A1-37D9-EF47-9393-9BF31BBC0B51}">
      <dgm:prSet/>
      <dgm:spPr/>
      <dgm:t>
        <a:bodyPr/>
        <a:lstStyle/>
        <a:p>
          <a:endParaRPr lang="en-US"/>
        </a:p>
      </dgm:t>
    </dgm:pt>
    <dgm:pt modelId="{1C9C9B2C-EFBE-DC4E-AFB7-81472AA7E814}" type="sibTrans" cxnId="{3E5388A1-37D9-EF47-9393-9BF31BBC0B51}">
      <dgm:prSet/>
      <dgm:spPr/>
      <dgm:t>
        <a:bodyPr/>
        <a:lstStyle/>
        <a:p>
          <a:endParaRPr lang="en-US"/>
        </a:p>
      </dgm:t>
    </dgm:pt>
    <dgm:pt modelId="{12A1D47D-A16C-3F40-A112-DDEEF2506683}">
      <dgm:prSet/>
      <dgm:spPr/>
      <dgm:t>
        <a:bodyPr/>
        <a:lstStyle/>
        <a:p>
          <a:r>
            <a:rPr lang="vi-VN" b="0" i="0"/>
            <a:t>- Chi phí đầu tư: sách vở, khóa học,…</a:t>
          </a:r>
          <a:endParaRPr lang="x-none"/>
        </a:p>
      </dgm:t>
    </dgm:pt>
    <dgm:pt modelId="{FDE6FB07-7FDC-E04C-A9A4-2B2C5AF13AFD}" type="parTrans" cxnId="{9218BD03-8D29-8E45-BD55-3888FE2BCCFE}">
      <dgm:prSet/>
      <dgm:spPr/>
      <dgm:t>
        <a:bodyPr/>
        <a:lstStyle/>
        <a:p>
          <a:endParaRPr lang="en-US"/>
        </a:p>
      </dgm:t>
    </dgm:pt>
    <dgm:pt modelId="{0C6B04F4-6D61-4249-B431-D17DCA82B5F7}" type="sibTrans" cxnId="{9218BD03-8D29-8E45-BD55-3888FE2BCCFE}">
      <dgm:prSet/>
      <dgm:spPr/>
      <dgm:t>
        <a:bodyPr/>
        <a:lstStyle/>
        <a:p>
          <a:endParaRPr lang="en-US"/>
        </a:p>
      </dgm:t>
    </dgm:pt>
    <dgm:pt modelId="{A0A85257-F556-114C-8651-D29F44869FEA}">
      <dgm:prSet/>
      <dgm:spPr/>
      <dgm:t>
        <a:bodyPr/>
        <a:lstStyle/>
        <a:p>
          <a:r>
            <a:rPr lang="vi-VN" b="0" i="0"/>
            <a:t>- Chi phí phát sinh: ma chay, hiếu hỷ, sửa xe,…</a:t>
          </a:r>
          <a:endParaRPr lang="x-none"/>
        </a:p>
      </dgm:t>
    </dgm:pt>
    <dgm:pt modelId="{BD6DE6F6-E4F5-1F40-9AF4-840B6838E6F7}" type="parTrans" cxnId="{14CE3E4E-F6B6-7B4A-9571-0F8E76358B6B}">
      <dgm:prSet/>
      <dgm:spPr/>
      <dgm:t>
        <a:bodyPr/>
        <a:lstStyle/>
        <a:p>
          <a:endParaRPr lang="en-US"/>
        </a:p>
      </dgm:t>
    </dgm:pt>
    <dgm:pt modelId="{5F65B6BE-90F6-3142-9264-88F5353A7041}" type="sibTrans" cxnId="{14CE3E4E-F6B6-7B4A-9571-0F8E76358B6B}">
      <dgm:prSet/>
      <dgm:spPr/>
      <dgm:t>
        <a:bodyPr/>
        <a:lstStyle/>
        <a:p>
          <a:endParaRPr lang="en-US"/>
        </a:p>
      </dgm:t>
    </dgm:pt>
    <dgm:pt modelId="{345DA5AE-C5D3-BD47-8887-1F436D93610C}" type="pres">
      <dgm:prSet presAssocID="{36899485-9A85-DB4D-975C-5E352C90ABAB}" presName="matrix" presStyleCnt="0">
        <dgm:presLayoutVars>
          <dgm:chMax val="1"/>
          <dgm:dir/>
          <dgm:resizeHandles val="exact"/>
        </dgm:presLayoutVars>
      </dgm:prSet>
      <dgm:spPr/>
      <dgm:t>
        <a:bodyPr/>
        <a:lstStyle/>
        <a:p>
          <a:endParaRPr lang="en-US"/>
        </a:p>
      </dgm:t>
    </dgm:pt>
    <dgm:pt modelId="{CE3B2B8D-925E-D84D-9C50-22F9A7313992}" type="pres">
      <dgm:prSet presAssocID="{36899485-9A85-DB4D-975C-5E352C90ABAB}" presName="axisShape" presStyleLbl="bgShp" presStyleIdx="0" presStyleCnt="1" custLinFactNeighborX="336" custLinFactNeighborY="-8069"/>
      <dgm:spPr/>
    </dgm:pt>
    <dgm:pt modelId="{3B8E8F3D-C11B-924E-85A2-FC6CC1A7F590}" type="pres">
      <dgm:prSet presAssocID="{36899485-9A85-DB4D-975C-5E352C90ABAB}" presName="rect1" presStyleLbl="node1" presStyleIdx="0" presStyleCnt="4">
        <dgm:presLayoutVars>
          <dgm:chMax val="0"/>
          <dgm:chPref val="0"/>
          <dgm:bulletEnabled val="1"/>
        </dgm:presLayoutVars>
      </dgm:prSet>
      <dgm:spPr/>
      <dgm:t>
        <a:bodyPr/>
        <a:lstStyle/>
        <a:p>
          <a:endParaRPr lang="en-US"/>
        </a:p>
      </dgm:t>
    </dgm:pt>
    <dgm:pt modelId="{1A5716D2-7A00-F043-9EA0-17FB8CB8EA2F}" type="pres">
      <dgm:prSet presAssocID="{36899485-9A85-DB4D-975C-5E352C90ABAB}" presName="rect2" presStyleLbl="node1" presStyleIdx="1" presStyleCnt="4">
        <dgm:presLayoutVars>
          <dgm:chMax val="0"/>
          <dgm:chPref val="0"/>
          <dgm:bulletEnabled val="1"/>
        </dgm:presLayoutVars>
      </dgm:prSet>
      <dgm:spPr/>
      <dgm:t>
        <a:bodyPr/>
        <a:lstStyle/>
        <a:p>
          <a:endParaRPr lang="en-US"/>
        </a:p>
      </dgm:t>
    </dgm:pt>
    <dgm:pt modelId="{4DAC0477-5BC4-6540-AA56-A40E09249171}" type="pres">
      <dgm:prSet presAssocID="{36899485-9A85-DB4D-975C-5E352C90ABAB}" presName="rect3" presStyleLbl="node1" presStyleIdx="2" presStyleCnt="4">
        <dgm:presLayoutVars>
          <dgm:chMax val="0"/>
          <dgm:chPref val="0"/>
          <dgm:bulletEnabled val="1"/>
        </dgm:presLayoutVars>
      </dgm:prSet>
      <dgm:spPr/>
      <dgm:t>
        <a:bodyPr/>
        <a:lstStyle/>
        <a:p>
          <a:endParaRPr lang="en-US"/>
        </a:p>
      </dgm:t>
    </dgm:pt>
    <dgm:pt modelId="{53F439A7-00A3-2448-81D4-F143089E60A5}" type="pres">
      <dgm:prSet presAssocID="{36899485-9A85-DB4D-975C-5E352C90ABAB}" presName="rect4" presStyleLbl="node1" presStyleIdx="3" presStyleCnt="4">
        <dgm:presLayoutVars>
          <dgm:chMax val="0"/>
          <dgm:chPref val="0"/>
          <dgm:bulletEnabled val="1"/>
        </dgm:presLayoutVars>
      </dgm:prSet>
      <dgm:spPr/>
      <dgm:t>
        <a:bodyPr/>
        <a:lstStyle/>
        <a:p>
          <a:endParaRPr lang="en-US"/>
        </a:p>
      </dgm:t>
    </dgm:pt>
  </dgm:ptLst>
  <dgm:cxnLst>
    <dgm:cxn modelId="{E58EDFD4-7D0B-6A41-A2BE-6203ACFAA379}" type="presOf" srcId="{2A5A0AAC-4A9A-2646-A525-3CE9756FB4A1}" destId="{3B8E8F3D-C11B-924E-85A2-FC6CC1A7F590}" srcOrd="0" destOrd="0" presId="urn:microsoft.com/office/officeart/2005/8/layout/matrix2"/>
    <dgm:cxn modelId="{14CE3E4E-F6B6-7B4A-9571-0F8E76358B6B}" srcId="{36899485-9A85-DB4D-975C-5E352C90ABAB}" destId="{A0A85257-F556-114C-8651-D29F44869FEA}" srcOrd="3" destOrd="0" parTransId="{BD6DE6F6-E4F5-1F40-9AF4-840B6838E6F7}" sibTransId="{5F65B6BE-90F6-3142-9264-88F5353A7041}"/>
    <dgm:cxn modelId="{E4945ACD-8507-C54F-9089-BF95B778073B}" srcId="{36899485-9A85-DB4D-975C-5E352C90ABAB}" destId="{2A5A0AAC-4A9A-2646-A525-3CE9756FB4A1}" srcOrd="0" destOrd="0" parTransId="{633526A5-1B7A-164C-94AD-E993A1DC6E46}" sibTransId="{9E2A9381-04DF-B643-BF53-7666C63415A3}"/>
    <dgm:cxn modelId="{3E5388A1-37D9-EF47-9393-9BF31BBC0B51}" srcId="{36899485-9A85-DB4D-975C-5E352C90ABAB}" destId="{6980826E-4002-EF4D-AE1A-40B50A5304B9}" srcOrd="1" destOrd="0" parTransId="{98EB48C5-1F5D-674A-8F07-79D76252A9FD}" sibTransId="{1C9C9B2C-EFBE-DC4E-AFB7-81472AA7E814}"/>
    <dgm:cxn modelId="{CD901259-BA67-A54B-AD3C-9AFB8DE16C11}" type="presOf" srcId="{6980826E-4002-EF4D-AE1A-40B50A5304B9}" destId="{1A5716D2-7A00-F043-9EA0-17FB8CB8EA2F}" srcOrd="0" destOrd="0" presId="urn:microsoft.com/office/officeart/2005/8/layout/matrix2"/>
    <dgm:cxn modelId="{C29CBA68-1B41-F14C-ABF1-E257B9DD716D}" type="presOf" srcId="{A0A85257-F556-114C-8651-D29F44869FEA}" destId="{53F439A7-00A3-2448-81D4-F143089E60A5}" srcOrd="0" destOrd="0" presId="urn:microsoft.com/office/officeart/2005/8/layout/matrix2"/>
    <dgm:cxn modelId="{9218BD03-8D29-8E45-BD55-3888FE2BCCFE}" srcId="{36899485-9A85-DB4D-975C-5E352C90ABAB}" destId="{12A1D47D-A16C-3F40-A112-DDEEF2506683}" srcOrd="2" destOrd="0" parTransId="{FDE6FB07-7FDC-E04C-A9A4-2B2C5AF13AFD}" sibTransId="{0C6B04F4-6D61-4249-B431-D17DCA82B5F7}"/>
    <dgm:cxn modelId="{F4ACED7B-18DA-A542-9251-99FADDFF972A}" type="presOf" srcId="{36899485-9A85-DB4D-975C-5E352C90ABAB}" destId="{345DA5AE-C5D3-BD47-8887-1F436D93610C}" srcOrd="0" destOrd="0" presId="urn:microsoft.com/office/officeart/2005/8/layout/matrix2"/>
    <dgm:cxn modelId="{9576C45E-2DB2-B844-9FA5-C2C30BBF5125}" type="presOf" srcId="{12A1D47D-A16C-3F40-A112-DDEEF2506683}" destId="{4DAC0477-5BC4-6540-AA56-A40E09249171}" srcOrd="0" destOrd="0" presId="urn:microsoft.com/office/officeart/2005/8/layout/matrix2"/>
    <dgm:cxn modelId="{BEAE0299-915C-A646-BCC4-9A04AEED0A19}" type="presParOf" srcId="{345DA5AE-C5D3-BD47-8887-1F436D93610C}" destId="{CE3B2B8D-925E-D84D-9C50-22F9A7313992}" srcOrd="0" destOrd="0" presId="urn:microsoft.com/office/officeart/2005/8/layout/matrix2"/>
    <dgm:cxn modelId="{7A274852-997B-9747-AD74-8B64FB16ACF9}" type="presParOf" srcId="{345DA5AE-C5D3-BD47-8887-1F436D93610C}" destId="{3B8E8F3D-C11B-924E-85A2-FC6CC1A7F590}" srcOrd="1" destOrd="0" presId="urn:microsoft.com/office/officeart/2005/8/layout/matrix2"/>
    <dgm:cxn modelId="{209FFFBA-C83F-984D-85C0-39E51EDAD69E}" type="presParOf" srcId="{345DA5AE-C5D3-BD47-8887-1F436D93610C}" destId="{1A5716D2-7A00-F043-9EA0-17FB8CB8EA2F}" srcOrd="2" destOrd="0" presId="urn:microsoft.com/office/officeart/2005/8/layout/matrix2"/>
    <dgm:cxn modelId="{E2D59515-3A39-5540-9C99-8872BDEEB0A2}" type="presParOf" srcId="{345DA5AE-C5D3-BD47-8887-1F436D93610C}" destId="{4DAC0477-5BC4-6540-AA56-A40E09249171}" srcOrd="3" destOrd="0" presId="urn:microsoft.com/office/officeart/2005/8/layout/matrix2"/>
    <dgm:cxn modelId="{B7B17382-D353-B944-B6CE-FB3E6ED32A12}" type="presParOf" srcId="{345DA5AE-C5D3-BD47-8887-1F436D93610C}" destId="{53F439A7-00A3-2448-81D4-F143089E60A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CCBFAF72-1563-47D6-B7E6-34529404EE30}" type="datetimeFigureOut">
              <a:rPr lang="zh-CN" altLang="en-US"/>
              <a:t>2023/6/5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3219187B-8851-4471-879F-35BFB0C031CE}" type="slidenum">
              <a:rPr lang="zh-CN" altLang="en-US"/>
              <a:t>‹#›</a:t>
            </a:fld>
            <a:endParaRPr lang="zh-CN" altLang="en-US"/>
          </a:p>
        </p:txBody>
      </p:sp>
    </p:spTree>
    <p:extLst>
      <p:ext uri="{BB962C8B-B14F-4D97-AF65-F5344CB8AC3E}">
        <p14:creationId xmlns:p14="http://schemas.microsoft.com/office/powerpoint/2010/main" val="2035866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001866E4-F001-4660-AF58-DE5DC3ECCFA6}" type="datetimeFigureOut">
              <a:rPr lang="zh-CN" altLang="en-US"/>
              <a:t>2023/6/5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47079287-648C-4B3D-8FE1-F0E0722F132F}" type="slidenum">
              <a:rPr lang="zh-CN" altLang="en-US"/>
              <a:t>‹#›</a:t>
            </a:fld>
            <a:endParaRPr lang="zh-CN" altLang="en-US"/>
          </a:p>
        </p:txBody>
      </p:sp>
    </p:spTree>
    <p:extLst>
      <p:ext uri="{BB962C8B-B14F-4D97-AF65-F5344CB8AC3E}">
        <p14:creationId xmlns:p14="http://schemas.microsoft.com/office/powerpoint/2010/main" val="735969309"/>
      </p:ext>
    </p:extLst>
  </p:cSld>
  <p:clrMap bg1="lt1" tx1="dk1" bg2="lt2" tx2="dk2" accent1="accent1" accent2="accent2" accent3="accent3" accent4="accent4" accent5="accent5" accent6="accent6" hlink="hlink" folHlink="folHlink"/>
  <p:notesStyle>
    <a:lvl1pPr algn="l" defTabSz="966470" rtl="0" fontAlgn="base">
      <a:spcBef>
        <a:spcPct val="30000"/>
      </a:spcBef>
      <a:spcAft>
        <a:spcPct val="0"/>
      </a:spcAft>
      <a:defRPr sz="1300" kern="1200">
        <a:solidFill>
          <a:schemeClr val="tx1"/>
        </a:solidFill>
        <a:latin typeface="+mn-lt"/>
        <a:ea typeface="+mn-ea"/>
        <a:cs typeface="+mn-cs"/>
      </a:defRPr>
    </a:lvl1pPr>
    <a:lvl2pPr marL="482600" algn="l" defTabSz="966470" rtl="0" fontAlgn="base">
      <a:spcBef>
        <a:spcPct val="30000"/>
      </a:spcBef>
      <a:spcAft>
        <a:spcPct val="0"/>
      </a:spcAft>
      <a:defRPr sz="1300" kern="1200">
        <a:solidFill>
          <a:schemeClr val="tx1"/>
        </a:solidFill>
        <a:latin typeface="+mn-lt"/>
        <a:ea typeface="+mn-ea"/>
        <a:cs typeface="+mn-cs"/>
      </a:defRPr>
    </a:lvl2pPr>
    <a:lvl3pPr marL="967105" algn="l" defTabSz="966470" rtl="0" fontAlgn="base">
      <a:spcBef>
        <a:spcPct val="30000"/>
      </a:spcBef>
      <a:spcAft>
        <a:spcPct val="0"/>
      </a:spcAft>
      <a:defRPr sz="1300" kern="1200">
        <a:solidFill>
          <a:schemeClr val="tx1"/>
        </a:solidFill>
        <a:latin typeface="+mn-lt"/>
        <a:ea typeface="+mn-ea"/>
        <a:cs typeface="+mn-cs"/>
      </a:defRPr>
    </a:lvl3pPr>
    <a:lvl4pPr marL="1450975" algn="l" defTabSz="966470" rtl="0" fontAlgn="base">
      <a:spcBef>
        <a:spcPct val="30000"/>
      </a:spcBef>
      <a:spcAft>
        <a:spcPct val="0"/>
      </a:spcAft>
      <a:defRPr sz="1300" kern="1200">
        <a:solidFill>
          <a:schemeClr val="tx1"/>
        </a:solidFill>
        <a:latin typeface="+mn-lt"/>
        <a:ea typeface="+mn-ea"/>
        <a:cs typeface="+mn-cs"/>
      </a:defRPr>
    </a:lvl4pPr>
    <a:lvl5pPr marL="1935480" algn="l" defTabSz="966470" rtl="0" fontAlgn="base">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619622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5</a:t>
            </a:fld>
            <a:endParaRPr lang="zh-CN" altLang="en-US"/>
          </a:p>
        </p:txBody>
      </p:sp>
    </p:spTree>
    <p:extLst>
      <p:ext uri="{BB962C8B-B14F-4D97-AF65-F5344CB8AC3E}">
        <p14:creationId xmlns:p14="http://schemas.microsoft.com/office/powerpoint/2010/main" val="306518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5409D5DA-563B-4E70-99A2-F262D60F5A2B}" type="slidenum">
              <a:rPr lang="zh-CN" altLang="en-US" sz="1200">
                <a:latin typeface="Calibri" panose="020F0502020204030204" pitchFamily="34" charset="0"/>
                <a:ea typeface="宋体" panose="02010600030101010101" pitchFamily="2" charset="-122"/>
              </a:rPr>
              <a:t>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951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9</a:t>
            </a:fld>
            <a:endParaRPr lang="zh-CN" altLang="en-US"/>
          </a:p>
        </p:txBody>
      </p:sp>
    </p:spTree>
    <p:extLst>
      <p:ext uri="{BB962C8B-B14F-4D97-AF65-F5344CB8AC3E}">
        <p14:creationId xmlns:p14="http://schemas.microsoft.com/office/powerpoint/2010/main" val="303739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10</a:t>
            </a:fld>
            <a:endParaRPr lang="zh-CN" altLang="en-US"/>
          </a:p>
        </p:txBody>
      </p:sp>
    </p:spTree>
    <p:extLst>
      <p:ext uri="{BB962C8B-B14F-4D97-AF65-F5344CB8AC3E}">
        <p14:creationId xmlns:p14="http://schemas.microsoft.com/office/powerpoint/2010/main" val="2133756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300" b="1" i="0" u="none" strike="noStrike" kern="1200">
                <a:solidFill>
                  <a:schemeClr val="tx1"/>
                </a:solidFill>
                <a:effectLst/>
                <a:latin typeface="+mn-lt"/>
                <a:ea typeface="+mn-ea"/>
                <a:cs typeface="+mn-cs"/>
              </a:rPr>
              <a:t>Lọ số 1: Chi tiêu cần thiết – NEC (55% thu nhập)</a:t>
            </a:r>
            <a:endParaRPr lang="vi-VN" sz="1300" b="0" i="0" u="none" strike="noStrike" kern="1200">
              <a:solidFill>
                <a:schemeClr val="tx1"/>
              </a:solidFill>
              <a:effectLst/>
              <a:latin typeface="+mn-lt"/>
              <a:ea typeface="+mn-ea"/>
              <a:cs typeface="+mn-cs"/>
            </a:endParaRPr>
          </a:p>
          <a:p>
            <a:r>
              <a:rPr lang="vi-VN" sz="1300" b="0" i="0" u="none" strike="noStrike" kern="1200">
                <a:solidFill>
                  <a:schemeClr val="tx1"/>
                </a:solidFill>
                <a:effectLst/>
                <a:latin typeface="+mn-lt"/>
                <a:ea typeface="+mn-ea"/>
                <a:cs typeface="+mn-cs"/>
              </a:rPr>
              <a:t>Quỹ Chi tiêu cần thiết (NEC) giúp bạn đảm bảo nhu cầu thiết yếu, sinh hoạt hàng ngày của cuộc sống. Quỹ NEC này cũng sử dụng cho các mục đích ăn uống, sinh hoạt, chi trả hóa đơn, vui chơi, giải trí và mua sắm cần thiết. Đây là lọ chiếm phần trăm thu nhập của bạn cao nhất.</a:t>
            </a:r>
          </a:p>
          <a:p>
            <a:r>
              <a:rPr lang="vi-VN" sz="1300" b="0" i="0" u="none" strike="noStrike" kern="1200">
                <a:solidFill>
                  <a:schemeClr val="tx1"/>
                </a:solidFill>
                <a:effectLst/>
                <a:latin typeface="+mn-lt"/>
                <a:ea typeface="+mn-ea"/>
                <a:cs typeface="+mn-cs"/>
              </a:rPr>
              <a:t>Nếu bạn đang sử dụng quá 80% thu nhập cho các chi tiêu cần thiết, bạn cần tăng cường tổng thu nhập hoặc thay đổi lối sống, cắt giảm chi tiêu.</a:t>
            </a:r>
          </a:p>
          <a:p>
            <a:r>
              <a:rPr lang="vi-VN" sz="1300" b="1" i="0" u="none" strike="noStrike" kern="1200">
                <a:solidFill>
                  <a:schemeClr val="tx1"/>
                </a:solidFill>
                <a:effectLst/>
                <a:latin typeface="+mn-lt"/>
                <a:ea typeface="+mn-ea"/>
                <a:cs typeface="+mn-cs"/>
              </a:rPr>
              <a:t>Lọ số 2: Tiết kiệm dài hạn – LTS (10% thu nhập)</a:t>
            </a:r>
            <a:endParaRPr lang="vi-VN" sz="1300" b="0" i="0" u="none" strike="noStrike" kern="1200">
              <a:solidFill>
                <a:schemeClr val="tx1"/>
              </a:solidFill>
              <a:effectLst/>
              <a:latin typeface="+mn-lt"/>
              <a:ea typeface="+mn-ea"/>
              <a:cs typeface="+mn-cs"/>
            </a:endParaRPr>
          </a:p>
          <a:p>
            <a:r>
              <a:rPr lang="vi-VN" sz="1300" b="0" i="0" u="none" strike="noStrike" kern="1200">
                <a:solidFill>
                  <a:schemeClr val="tx1"/>
                </a:solidFill>
                <a:effectLst/>
                <a:latin typeface="+mn-lt"/>
                <a:ea typeface="+mn-ea"/>
                <a:cs typeface="+mn-cs"/>
              </a:rPr>
              <a:t>Bạn sử dụng khoản tiết kiệm dài hạn (LTS) này cho những mục tiêu dài hạn, lớn hạn như mua xe, mua nhà, sinh em bé, thực hiện ước mơ… Có quỹ LTS sẽ giúp bạn thấy được mục đích mình nhắm tới, và có động lực tiết kiệm dần dần cho việc đó.</a:t>
            </a:r>
          </a:p>
          <a:p>
            <a:r>
              <a:rPr lang="vi-VN" sz="1300" b="0" i="0" u="none" strike="noStrike" kern="1200">
                <a:solidFill>
                  <a:schemeClr val="tx1"/>
                </a:solidFill>
                <a:effectLst/>
                <a:latin typeface="+mn-lt"/>
                <a:ea typeface="+mn-ea"/>
                <a:cs typeface="+mn-cs"/>
              </a:rPr>
              <a:t>Điều quan trọng là bạn cần thực hiện tiết kiệm ngay khi nhận được thu nhập, qua đó sẽ tránh tiêu vào số tiền này. Một trong những cách tiết kiệm dễ dàng và hiệu quả nhất là sử dụng các sản phẩm tiết kiệm gửi góp trực tuyến. Xem thêm bài viết Sức mạnh vô biên của lãi kép và tiết kiệm gửi góp Easy Saving.</a:t>
            </a:r>
          </a:p>
          <a:p>
            <a:r>
              <a:rPr lang="vi-VN" sz="1300" b="1" i="0" u="none" strike="noStrike" kern="1200">
                <a:solidFill>
                  <a:schemeClr val="tx1"/>
                </a:solidFill>
                <a:effectLst/>
                <a:latin typeface="+mn-lt"/>
                <a:ea typeface="+mn-ea"/>
                <a:cs typeface="+mn-cs"/>
              </a:rPr>
              <a:t>Lọ số 3: Quỹ giáo dục – EDU (10% thu nhập)</a:t>
            </a:r>
            <a:endParaRPr lang="vi-VN" sz="1300" b="0" i="0" u="none" strike="noStrike" kern="1200">
              <a:solidFill>
                <a:schemeClr val="tx1"/>
              </a:solidFill>
              <a:effectLst/>
              <a:latin typeface="+mn-lt"/>
              <a:ea typeface="+mn-ea"/>
              <a:cs typeface="+mn-cs"/>
            </a:endParaRPr>
          </a:p>
          <a:p>
            <a:r>
              <a:rPr lang="vi-VN" sz="1300" b="0" i="0" u="none" strike="noStrike" kern="1200">
                <a:solidFill>
                  <a:schemeClr val="tx1"/>
                </a:solidFill>
                <a:effectLst/>
                <a:latin typeface="+mn-lt"/>
                <a:ea typeface="+mn-ea"/>
                <a:cs typeface="+mn-cs"/>
              </a:rPr>
              <a:t>Bạn cần trích 10% thu nhập cho việc học thêm, trau dồi kiển thức của bạn thân. Bạn có thể dùng quỹ giáo dục (EDU) này để mua sách, tham gia các khóa học, đào tạo, các buổi gặp gỡ chia sẻ từ những người thành công.</a:t>
            </a:r>
          </a:p>
          <a:p>
            <a:r>
              <a:rPr lang="vi-VN" sz="1300" b="0" i="0" u="none" strike="noStrike" kern="1200">
                <a:solidFill>
                  <a:schemeClr val="tx1"/>
                </a:solidFill>
                <a:effectLst/>
                <a:latin typeface="+mn-lt"/>
                <a:ea typeface="+mn-ea"/>
                <a:cs typeface="+mn-cs"/>
              </a:rPr>
              <a:t>Đầu tư vào giáo dục cũng chính là đầu tư vào bản thân. Tác dụng của tài khoản này là giúp bạn không ngừng phát triển năng lực bản thân, từ đó có thể tạo ra nhiều thu nhập hơn.</a:t>
            </a:r>
          </a:p>
          <a:p>
            <a:r>
              <a:rPr lang="vi-VN" sz="1300" b="1" i="0" u="none" strike="noStrike" kern="1200">
                <a:solidFill>
                  <a:schemeClr val="tx1"/>
                </a:solidFill>
                <a:effectLst/>
                <a:latin typeface="+mn-lt"/>
                <a:ea typeface="+mn-ea"/>
                <a:cs typeface="+mn-cs"/>
              </a:rPr>
              <a:t>Lọ số 4: Hưởng thụ – PLAY (10% thu nhập)</a:t>
            </a:r>
            <a:endParaRPr lang="vi-VN" sz="1300" b="0" i="0" u="none" strike="noStrike" kern="1200">
              <a:solidFill>
                <a:schemeClr val="tx1"/>
              </a:solidFill>
              <a:effectLst/>
              <a:latin typeface="+mn-lt"/>
              <a:ea typeface="+mn-ea"/>
              <a:cs typeface="+mn-cs"/>
            </a:endParaRPr>
          </a:p>
          <a:p>
            <a:r>
              <a:rPr lang="vi-VN" sz="1300" b="0" i="0" u="none" strike="noStrike" kern="1200">
                <a:solidFill>
                  <a:schemeClr val="tx1"/>
                </a:solidFill>
                <a:effectLst/>
                <a:latin typeface="+mn-lt"/>
                <a:ea typeface="+mn-ea"/>
                <a:cs typeface="+mn-cs"/>
              </a:rPr>
              <a:t>Đây là khoản tiền bạn dành cho việc hưởng thụ, mua sắm xa xỉ, chăm lo cho bản thân, làm những việc mới mẻ, tăng cường trải nghiệm… Quỹ Hưởng thụ (PLAY) giúp bạn có động lực để làm việc tốt hơn.</a:t>
            </a:r>
          </a:p>
          <a:p>
            <a:r>
              <a:rPr lang="vi-VN" sz="1300" b="0" i="0" u="none" strike="noStrike" kern="1200">
                <a:solidFill>
                  <a:schemeClr val="tx1"/>
                </a:solidFill>
                <a:effectLst/>
                <a:latin typeface="+mn-lt"/>
                <a:ea typeface="+mn-ea"/>
                <a:cs typeface="+mn-cs"/>
              </a:rPr>
              <a:t>Quỹ PLAY cần được tiêu dùng liên tục. Nếu bạn không sử dụng hết quỹ PLAY, có thể bạn đang mất cân bằng cuộc sống và không dành đủ sự chăm sóc cho bản thân.</a:t>
            </a:r>
          </a:p>
          <a:p>
            <a:r>
              <a:rPr lang="vi-VN" sz="1300" b="1" i="0" u="none" strike="noStrike" kern="1200">
                <a:solidFill>
                  <a:schemeClr val="tx1"/>
                </a:solidFill>
                <a:effectLst/>
                <a:latin typeface="+mn-lt"/>
                <a:ea typeface="+mn-ea"/>
                <a:cs typeface="+mn-cs"/>
              </a:rPr>
              <a:t>Lọ số 5: Quỹ tự do tài chính – FFA (10% thu nhập)</a:t>
            </a:r>
            <a:endParaRPr lang="vi-VN" sz="1300" b="0" i="0" u="none" strike="noStrike" kern="1200">
              <a:solidFill>
                <a:schemeClr val="tx1"/>
              </a:solidFill>
              <a:effectLst/>
              <a:latin typeface="+mn-lt"/>
              <a:ea typeface="+mn-ea"/>
              <a:cs typeface="+mn-cs"/>
            </a:endParaRPr>
          </a:p>
          <a:p>
            <a:r>
              <a:rPr lang="vi-VN" sz="1300" b="0" i="0" u="none" strike="noStrike" kern="1200">
                <a:solidFill>
                  <a:schemeClr val="tx1"/>
                </a:solidFill>
                <a:effectLst/>
                <a:latin typeface="+mn-lt"/>
                <a:ea typeface="+mn-ea"/>
                <a:cs typeface="+mn-cs"/>
              </a:rPr>
              <a:t>Tự do tài chính (FFA) là khi bạn có một cuộc sống như mong muốn mà không cần làm việc hay phụ thuộc tài chính vào người khác. FFA là khoản bạn sử dụng để tham gia các hoạt động tạo ra thu nhập thụ động như gửi tiết kiệm, đầu tư, góp vốn kinh doanh. Bằng cách này, bạn đã tạo ra “con ngỗng” đẻ trứng vàng để sử dụng khi không còn làm việc.</a:t>
            </a:r>
          </a:p>
          <a:p>
            <a:r>
              <a:rPr lang="vi-VN" sz="1300" b="0" i="0" u="none" strike="noStrike" kern="1200">
                <a:solidFill>
                  <a:schemeClr val="tx1"/>
                </a:solidFill>
                <a:effectLst/>
                <a:latin typeface="+mn-lt"/>
                <a:ea typeface="+mn-ea"/>
                <a:cs typeface="+mn-cs"/>
              </a:rPr>
              <a:t>Xin lưu ý: đừng bao giờ được tiêu tiền trong quỹ này.</a:t>
            </a:r>
          </a:p>
          <a:p>
            <a:r>
              <a:rPr lang="vi-VN" sz="1300" b="1" i="0" u="none" strike="noStrike" kern="1200">
                <a:solidFill>
                  <a:schemeClr val="tx1"/>
                </a:solidFill>
                <a:effectLst/>
                <a:latin typeface="+mn-lt"/>
                <a:ea typeface="+mn-ea"/>
                <a:cs typeface="+mn-cs"/>
              </a:rPr>
              <a:t>Lọ số 6: Quỹ từ thiện – GIVE (5% thu nhập)</a:t>
            </a:r>
            <a:endParaRPr lang="vi-VN" sz="1300" b="0" i="0" u="none" strike="noStrike" kern="1200">
              <a:solidFill>
                <a:schemeClr val="tx1"/>
              </a:solidFill>
              <a:effectLst/>
              <a:latin typeface="+mn-lt"/>
              <a:ea typeface="+mn-ea"/>
              <a:cs typeface="+mn-cs"/>
            </a:endParaRPr>
          </a:p>
          <a:p>
            <a:r>
              <a:rPr lang="vi-VN" sz="1300" b="0" i="0" u="none" strike="noStrike" kern="1200">
                <a:solidFill>
                  <a:schemeClr val="tx1"/>
                </a:solidFill>
                <a:effectLst/>
                <a:latin typeface="+mn-lt"/>
                <a:ea typeface="+mn-ea"/>
                <a:cs typeface="+mn-cs"/>
              </a:rPr>
              <a:t>Đây là khoản tiền bạn sử dụng để làm từ thiện, giúp đỡ cộng đồng, người thân, bạn bè. Nếu bạn có nhiều thứ phải chi trả hơn, hãy giảm tỷ lệ này xuống, nhưng luôn trích một khoản để giúp đỡ người khác.</a:t>
            </a:r>
          </a:p>
        </p:txBody>
      </p:sp>
      <p:sp>
        <p:nvSpPr>
          <p:cNvPr id="4" name="Slide Number Placeholder 3"/>
          <p:cNvSpPr>
            <a:spLocks noGrp="1"/>
          </p:cNvSpPr>
          <p:nvPr>
            <p:ph type="sldNum" sz="quarter" idx="5"/>
          </p:nvPr>
        </p:nvSpPr>
        <p:spPr/>
        <p:txBody>
          <a:bodyPr/>
          <a:lstStyle/>
          <a:p>
            <a:pPr>
              <a:defRPr/>
            </a:pPr>
            <a:fld id="{47079287-648C-4B3D-8FE1-F0E0722F132F}" type="slidenum">
              <a:rPr lang="zh-CN" altLang="en-US"/>
              <a:t>18</a:t>
            </a:fld>
            <a:endParaRPr lang="zh-CN" altLang="en-US"/>
          </a:p>
        </p:txBody>
      </p:sp>
    </p:spTree>
    <p:extLst>
      <p:ext uri="{BB962C8B-B14F-4D97-AF65-F5344CB8AC3E}">
        <p14:creationId xmlns:p14="http://schemas.microsoft.com/office/powerpoint/2010/main" val="52526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48923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t>27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6983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883861"/>
            <a:ext cx="7200900" cy="1880235"/>
          </a:xfrm>
        </p:spPr>
        <p:txBody>
          <a:bodyPr anchor="b"/>
          <a:lstStyle>
            <a:lvl1pPr algn="ctr">
              <a:defRPr sz="4725"/>
            </a:lvl1pPr>
          </a:lstStyle>
          <a:p>
            <a:r>
              <a:rPr lang="zh-CN" altLang="en-US"/>
              <a:t>单击此处编辑母版标题样式</a:t>
            </a:r>
            <a:endParaRPr lang="en-US" dirty="0"/>
          </a:p>
        </p:txBody>
      </p:sp>
      <p:sp>
        <p:nvSpPr>
          <p:cNvPr id="3" name="Subtitle 2"/>
          <p:cNvSpPr>
            <a:spLocks noGrp="1"/>
          </p:cNvSpPr>
          <p:nvPr>
            <p:ph type="subTitle" idx="1"/>
          </p:nvPr>
        </p:nvSpPr>
        <p:spPr>
          <a:xfrm>
            <a:off x="1200150" y="2836605"/>
            <a:ext cx="7200900" cy="1303913"/>
          </a:xfrm>
        </p:spPr>
        <p:txBody>
          <a:bodyPr/>
          <a:lstStyle>
            <a:lvl1pPr marL="0" indent="0" algn="ctr">
              <a:buNone/>
              <a:defRPr sz="1890"/>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36838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60217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287536"/>
            <a:ext cx="2070259" cy="457682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60083" y="287536"/>
            <a:ext cx="6090761" cy="457682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5337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513567"/>
      </p:ext>
    </p:extLst>
  </p:cSld>
  <p:clrMapOvr>
    <a:masterClrMapping/>
  </p:clrMapOvr>
  <p:transition spd="med" advClick="0"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139284"/>
      </p:ext>
    </p:extLst>
  </p:cSld>
  <p:clrMapOvr>
    <a:masterClrMapping/>
  </p:clrMapOvr>
  <p:transition spd="med" advClick="0" advTm="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653428"/>
      </p:ext>
    </p:extLst>
  </p:cSld>
  <p:clrMapOvr>
    <a:masterClrMapping/>
  </p:clrMapOvr>
  <p:transition spd="med" advClick="0" advTm="0">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289485"/>
      </p:ext>
    </p:extLst>
  </p:cSld>
  <p:clrMapOvr>
    <a:masterClrMapping/>
  </p:clrMapOvr>
  <p:transition spd="med" advClick="0" advTm="0">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721119"/>
      </p:ext>
    </p:extLst>
  </p:cSld>
  <p:clrMapOvr>
    <a:masterClrMapping/>
  </p:clrMapOvr>
  <p:transition spd="med" advClick="0" advTm="0">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303669"/>
      </p:ext>
    </p:extLst>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9028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55082" y="1346419"/>
            <a:ext cx="8281035" cy="2246530"/>
          </a:xfrm>
        </p:spPr>
        <p:txBody>
          <a:bodyPr anchor="b"/>
          <a:lstStyle>
            <a:lvl1pPr>
              <a:defRPr sz="4725"/>
            </a:lvl1pPr>
          </a:lstStyle>
          <a:p>
            <a:r>
              <a:rPr lang="zh-CN" altLang="en-US"/>
              <a:t>单击此处编辑母版标题样式</a:t>
            </a:r>
            <a:endParaRPr lang="en-US" dirty="0"/>
          </a:p>
        </p:txBody>
      </p:sp>
      <p:sp>
        <p:nvSpPr>
          <p:cNvPr id="3" name="Text Placeholder 2"/>
          <p:cNvSpPr>
            <a:spLocks noGrp="1"/>
          </p:cNvSpPr>
          <p:nvPr>
            <p:ph type="body" idx="1"/>
          </p:nvPr>
        </p:nvSpPr>
        <p:spPr>
          <a:xfrm>
            <a:off x="655082" y="3614203"/>
            <a:ext cx="8281035" cy="1181397"/>
          </a:xfrm>
        </p:spPr>
        <p:txBody>
          <a:bodyPr/>
          <a:lstStyle>
            <a:lvl1pPr marL="0" indent="0">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6/5/23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457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60083" y="1437680"/>
            <a:ext cx="4080510" cy="342667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860608" y="1437680"/>
            <a:ext cx="4080510" cy="342667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912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61333" y="287536"/>
            <a:ext cx="8281035" cy="104388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61334" y="1323916"/>
            <a:ext cx="4061757" cy="648831"/>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zh-CN" altLang="en-US"/>
              <a:t>单击此处编辑母版文本样式</a:t>
            </a:r>
          </a:p>
        </p:txBody>
      </p:sp>
      <p:sp>
        <p:nvSpPr>
          <p:cNvPr id="4" name="Content Placeholder 3"/>
          <p:cNvSpPr>
            <a:spLocks noGrp="1"/>
          </p:cNvSpPr>
          <p:nvPr>
            <p:ph sz="half" idx="2"/>
          </p:nvPr>
        </p:nvSpPr>
        <p:spPr>
          <a:xfrm>
            <a:off x="661334" y="1972747"/>
            <a:ext cx="4061757" cy="29016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860607" y="1323916"/>
            <a:ext cx="4081761" cy="648831"/>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zh-CN" altLang="en-US"/>
              <a:t>单击此处编辑母版文本样式</a:t>
            </a:r>
          </a:p>
        </p:txBody>
      </p:sp>
      <p:sp>
        <p:nvSpPr>
          <p:cNvPr id="6" name="Content Placeholder 5"/>
          <p:cNvSpPr>
            <a:spLocks noGrp="1"/>
          </p:cNvSpPr>
          <p:nvPr>
            <p:ph sz="quarter" idx="4"/>
          </p:nvPr>
        </p:nvSpPr>
        <p:spPr>
          <a:xfrm>
            <a:off x="4860607" y="1972747"/>
            <a:ext cx="4081761" cy="29016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758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5316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122367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61333" y="360045"/>
            <a:ext cx="3096637" cy="1260158"/>
          </a:xfrm>
        </p:spPr>
        <p:txBody>
          <a:bodyPr anchor="b"/>
          <a:lstStyle>
            <a:lvl1pPr>
              <a:defRPr sz="2520"/>
            </a:lvl1pPr>
          </a:lstStyle>
          <a:p>
            <a:r>
              <a:rPr lang="zh-CN" altLang="en-US"/>
              <a:t>单击此处编辑母版标题样式</a:t>
            </a:r>
            <a:endParaRPr lang="en-US" dirty="0"/>
          </a:p>
        </p:txBody>
      </p:sp>
      <p:sp>
        <p:nvSpPr>
          <p:cNvPr id="3" name="Content Placeholder 2"/>
          <p:cNvSpPr>
            <a:spLocks noGrp="1"/>
          </p:cNvSpPr>
          <p:nvPr>
            <p:ph idx="1"/>
          </p:nvPr>
        </p:nvSpPr>
        <p:spPr>
          <a:xfrm>
            <a:off x="4081760" y="777597"/>
            <a:ext cx="4860608" cy="3837980"/>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61333" y="1620202"/>
            <a:ext cx="3096637" cy="3001626"/>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6/5/23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807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61333" y="360045"/>
            <a:ext cx="3096637" cy="1260158"/>
          </a:xfrm>
        </p:spPr>
        <p:txBody>
          <a:bodyPr anchor="b"/>
          <a:lstStyle>
            <a:lvl1pPr>
              <a:defRPr sz="252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081760" y="777597"/>
            <a:ext cx="4860608" cy="3837980"/>
          </a:xfrm>
        </p:spPr>
        <p:txBody>
          <a:bodyPr anchor="t"/>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zh-CN" altLang="en-US"/>
              <a:t>单击图标添加图片</a:t>
            </a:r>
            <a:endParaRPr lang="en-US" dirty="0"/>
          </a:p>
        </p:txBody>
      </p:sp>
      <p:sp>
        <p:nvSpPr>
          <p:cNvPr id="4" name="Text Placeholder 3"/>
          <p:cNvSpPr>
            <a:spLocks noGrp="1"/>
          </p:cNvSpPr>
          <p:nvPr>
            <p:ph type="body" sz="half" idx="2"/>
          </p:nvPr>
        </p:nvSpPr>
        <p:spPr>
          <a:xfrm>
            <a:off x="661333" y="1620202"/>
            <a:ext cx="3096637" cy="3001626"/>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6/5/23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148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287536"/>
            <a:ext cx="8281035" cy="104388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60083" y="1437680"/>
            <a:ext cx="8281035" cy="342667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60083" y="5005626"/>
            <a:ext cx="2160270" cy="287536"/>
          </a:xfrm>
          <a:prstGeom prst="rect">
            <a:avLst/>
          </a:prstGeom>
        </p:spPr>
        <p:txBody>
          <a:bodyPr vert="horz" lIns="91440" tIns="45720" rIns="91440" bIns="45720" rtlCol="0" anchor="ctr"/>
          <a:lstStyle>
            <a:lvl1pPr algn="l">
              <a:defRPr sz="945">
                <a:solidFill>
                  <a:schemeClr val="tx1">
                    <a:tint val="75000"/>
                  </a:schemeClr>
                </a:solidFill>
              </a:defRPr>
            </a:lvl1pPr>
          </a:lstStyle>
          <a:p>
            <a:fld id="{C764DE79-268F-4C1A-8933-263129D2AF90}" type="datetimeFigureOut">
              <a:rPr lang="en-US" dirty="0"/>
              <a:t>6/5/23</a:t>
            </a:fld>
            <a:endParaRPr lang="en-US" dirty="0"/>
          </a:p>
        </p:txBody>
      </p:sp>
      <p:sp>
        <p:nvSpPr>
          <p:cNvPr id="5" name="Footer Placeholder 4"/>
          <p:cNvSpPr>
            <a:spLocks noGrp="1"/>
          </p:cNvSpPr>
          <p:nvPr>
            <p:ph type="ftr" sz="quarter" idx="3"/>
          </p:nvPr>
        </p:nvSpPr>
        <p:spPr>
          <a:xfrm>
            <a:off x="3180398" y="5005626"/>
            <a:ext cx="3240405" cy="287536"/>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80848" y="5005626"/>
            <a:ext cx="2160270" cy="287536"/>
          </a:xfrm>
          <a:prstGeom prst="rect">
            <a:avLst/>
          </a:prstGeom>
        </p:spPr>
        <p:txBody>
          <a:bodyPr vert="horz" lIns="91440" tIns="45720" rIns="91440" bIns="45720" rtlCol="0" anchor="ctr"/>
          <a:lstStyle>
            <a:lvl1pPr algn="r">
              <a:defRPr sz="945">
                <a:solidFill>
                  <a:schemeClr val="tx1">
                    <a:tint val="75000"/>
                  </a:schemeClr>
                </a:solidFill>
              </a:defRPr>
            </a:lvl1pPr>
          </a:lstStyle>
          <a:p>
            <a:fld id="{48F63A3B-78C7-47BE-AE5E-E10140E04643}" type="slidenum">
              <a:rPr lang="en-US" dirty="0"/>
              <a:t>‹#›</a:t>
            </a:fld>
            <a:endParaRPr lang="en-US" dirty="0"/>
          </a:p>
        </p:txBody>
      </p:sp>
      <p:pic>
        <p:nvPicPr>
          <p:cNvPr id="7" name="图片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78" y="571"/>
            <a:ext cx="9599444" cy="5399532"/>
          </a:xfrm>
          <a:prstGeom prst="rect">
            <a:avLst/>
          </a:prstGeom>
        </p:spPr>
      </p:pic>
      <p:pic>
        <p:nvPicPr>
          <p:cNvPr id="8" name="图片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878" y="571"/>
            <a:ext cx="9599444" cy="5399532"/>
          </a:xfrm>
          <a:prstGeom prst="rect">
            <a:avLst/>
          </a:prstGeom>
        </p:spPr>
      </p:pic>
      <p:sp>
        <p:nvSpPr>
          <p:cNvPr id="9" name="矩形 36">
            <a:extLst>
              <a:ext uri="{FF2B5EF4-FFF2-40B4-BE49-F238E27FC236}">
                <a16:creationId xmlns="" xmlns:a16="http://schemas.microsoft.com/office/drawing/2014/main" id="{38948B6B-6D2B-6D49-2F0F-E4C86C3516D7}"/>
              </a:ext>
            </a:extLst>
          </p:cNvPr>
          <p:cNvSpPr>
            <a:spLocks noChangeArrowheads="1"/>
          </p:cNvSpPr>
          <p:nvPr userDrawn="1"/>
        </p:nvSpPr>
        <p:spPr bwMode="auto">
          <a:xfrm>
            <a:off x="2743008" y="4955823"/>
            <a:ext cx="4326881" cy="373510"/>
          </a:xfrm>
          <a:prstGeom prst="rect">
            <a:avLst/>
          </a:prstGeom>
          <a:solidFill>
            <a:schemeClr val="accent2">
              <a:lumMod val="75000"/>
            </a:schemeClr>
          </a:solidFill>
          <a:ln>
            <a:noFill/>
          </a:ln>
        </p:spPr>
        <p:txBody>
          <a:bodyPr wrap="square" lIns="95579" tIns="47789" rIns="95579" bIns="47789">
            <a:spAutoFit/>
          </a:bodyPr>
          <a:lstStyle/>
          <a:p>
            <a:pPr algn="ctr"/>
            <a:r>
              <a:rPr lang="en-US" altLang="zh-CN" sz="1800">
                <a:solidFill>
                  <a:schemeClr val="bg1"/>
                </a:solidFill>
                <a:ea typeface="微软雅黑" panose="020B0503020204020204" pitchFamily="34" charset="-122"/>
              </a:rPr>
              <a:t>GVHD: Mỹ Lệ (IEC-QNI-iSC)</a:t>
            </a:r>
            <a:endParaRPr lang="zh-CN" altLang="en-US" sz="1800"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14123636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83" r:id="rId14"/>
    <p:sldLayoutId id="2147483689" r:id="rId15"/>
    <p:sldLayoutId id="2147483693" r:id="rId16"/>
    <p:sldLayoutId id="2147483694" r:id="rId17"/>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txStyles>
    <p:titleStyle>
      <a:lvl1pPr algn="l" defTabSz="720090" rtl="0" eaLnBrk="1" latinLnBrk="0" hangingPunct="1">
        <a:lnSpc>
          <a:spcPct val="90000"/>
        </a:lnSpc>
        <a:spcBef>
          <a:spcPct val="0"/>
        </a:spcBef>
        <a:buNone/>
        <a:defRPr sz="3465" kern="1200">
          <a:solidFill>
            <a:schemeClr val="tx1"/>
          </a:solidFill>
          <a:latin typeface="+mj-lt"/>
          <a:ea typeface="+mj-ea"/>
          <a:cs typeface="+mj-cs"/>
        </a:defRPr>
      </a:lvl1pPr>
    </p:titleStyle>
    <p:bodyStyle>
      <a:lvl1pPr marL="180023" indent="-180023" algn="l" defTabSz="720090" rtl="0" eaLnBrk="1" latinLnBrk="0" hangingPunct="1">
        <a:lnSpc>
          <a:spcPct val="90000"/>
        </a:lnSpc>
        <a:spcBef>
          <a:spcPts val="788"/>
        </a:spcBef>
        <a:buFont typeface="Arial" panose="020B0604020202020204" pitchFamily="34" charset="0"/>
        <a:buChar char="•"/>
        <a:defRPr sz="2205"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189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1575"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p:bodyStyle>
    <p:otherStyle>
      <a:defPPr>
        <a:defRPr lang="en-US"/>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8F5F30-1DF4-A443-8B59-3112B6CC687C}"/>
              </a:ext>
            </a:extLst>
          </p:cNvPr>
          <p:cNvSpPr txBox="1">
            <a:spLocks/>
          </p:cNvSpPr>
          <p:nvPr/>
        </p:nvSpPr>
        <p:spPr>
          <a:xfrm>
            <a:off x="962323" y="1791737"/>
            <a:ext cx="7637790" cy="1066800"/>
          </a:xfrm>
          <a:prstGeom prst="rect">
            <a:avLst/>
          </a:prstGeom>
        </p:spPr>
        <p:txBody>
          <a:bodyPr/>
          <a:lstStyle>
            <a:lvl1pPr algn="l" defTabSz="720090" rtl="0" eaLnBrk="1" latinLnBrk="0" hangingPunct="1">
              <a:lnSpc>
                <a:spcPct val="90000"/>
              </a:lnSpc>
              <a:spcBef>
                <a:spcPct val="0"/>
              </a:spcBef>
              <a:buNone/>
              <a:defRPr sz="3465" kern="1200">
                <a:solidFill>
                  <a:schemeClr val="tx1"/>
                </a:solidFill>
                <a:latin typeface="+mj-lt"/>
                <a:ea typeface="+mj-ea"/>
                <a:cs typeface="+mj-cs"/>
              </a:defRPr>
            </a:lvl1pPr>
          </a:lstStyle>
          <a:p>
            <a:pPr algn="ctr" fontAlgn="auto">
              <a:spcAft>
                <a:spcPts val="0"/>
              </a:spcAft>
            </a:pPr>
            <a:r>
              <a:rPr lang="en-US" altLang="en-US" sz="3600" b="1" dirty="0" err="1">
                <a:solidFill>
                  <a:srgbClr val="FF0000"/>
                </a:solidFill>
              </a:rPr>
              <a:t>Trò</a:t>
            </a:r>
            <a:r>
              <a:rPr lang="en-US" altLang="en-US" sz="3600" b="1" dirty="0">
                <a:solidFill>
                  <a:srgbClr val="FF0000"/>
                </a:solidFill>
              </a:rPr>
              <a:t> </a:t>
            </a:r>
            <a:r>
              <a:rPr lang="en-US" altLang="en-US" sz="3600" b="1" dirty="0" err="1">
                <a:solidFill>
                  <a:srgbClr val="FF0000"/>
                </a:solidFill>
              </a:rPr>
              <a:t>chơi</a:t>
            </a:r>
            <a:r>
              <a:rPr lang="en-US" altLang="en-US" sz="3600" b="1" dirty="0">
                <a:solidFill>
                  <a:srgbClr val="FF0000"/>
                </a:solidFill>
              </a:rPr>
              <a:t/>
            </a:r>
            <a:br>
              <a:rPr lang="en-US" altLang="en-US" sz="3600" b="1" dirty="0">
                <a:solidFill>
                  <a:srgbClr val="FF0000"/>
                </a:solidFill>
              </a:rPr>
            </a:br>
            <a:r>
              <a:rPr lang="en-US" altLang="en-US" sz="3600" b="1" dirty="0">
                <a:solidFill>
                  <a:srgbClr val="0000FF"/>
                </a:solidFill>
              </a:rPr>
              <a:t>“</a:t>
            </a:r>
            <a:r>
              <a:rPr lang="en-US" altLang="en-US" sz="3600" dirty="0" err="1">
                <a:solidFill>
                  <a:srgbClr val="0000FF"/>
                </a:solidFill>
              </a:rPr>
              <a:t>Thi</a:t>
            </a:r>
            <a:r>
              <a:rPr lang="en-US" altLang="en-US" sz="3600" dirty="0">
                <a:solidFill>
                  <a:srgbClr val="0000FF"/>
                </a:solidFill>
              </a:rPr>
              <a:t> </a:t>
            </a:r>
            <a:r>
              <a:rPr lang="en-US" altLang="en-US" sz="3600" dirty="0" err="1">
                <a:solidFill>
                  <a:srgbClr val="0000FF"/>
                </a:solidFill>
              </a:rPr>
              <a:t>kể</a:t>
            </a:r>
            <a:r>
              <a:rPr lang="en-US" altLang="en-US" sz="3600" dirty="0">
                <a:solidFill>
                  <a:srgbClr val="0000FF"/>
                </a:solidFill>
              </a:rPr>
              <a:t> </a:t>
            </a:r>
            <a:r>
              <a:rPr lang="en-US" altLang="en-US" sz="3600" dirty="0" err="1">
                <a:solidFill>
                  <a:srgbClr val="0000FF"/>
                </a:solidFill>
              </a:rPr>
              <a:t>tên</a:t>
            </a:r>
            <a:r>
              <a:rPr lang="en-US" altLang="en-US" sz="3600" dirty="0">
                <a:solidFill>
                  <a:srgbClr val="0000FF"/>
                </a:solidFill>
              </a:rPr>
              <a:t> </a:t>
            </a:r>
            <a:r>
              <a:rPr lang="en-US" altLang="en-US" sz="3600" dirty="0" err="1">
                <a:solidFill>
                  <a:srgbClr val="0000FF"/>
                </a:solidFill>
              </a:rPr>
              <a:t>các</a:t>
            </a:r>
            <a:r>
              <a:rPr lang="en-US" altLang="en-US" sz="3600" dirty="0">
                <a:solidFill>
                  <a:srgbClr val="0000FF"/>
                </a:solidFill>
              </a:rPr>
              <a:t> </a:t>
            </a:r>
            <a:r>
              <a:rPr lang="en-US" altLang="en-US" sz="3600" dirty="0" err="1">
                <a:solidFill>
                  <a:srgbClr val="0000FF"/>
                </a:solidFill>
              </a:rPr>
              <a:t>loại</a:t>
            </a:r>
            <a:r>
              <a:rPr lang="en-US" altLang="en-US" sz="3600" dirty="0">
                <a:solidFill>
                  <a:srgbClr val="0000FF"/>
                </a:solidFill>
              </a:rPr>
              <a:t> </a:t>
            </a:r>
            <a:r>
              <a:rPr lang="en-US" altLang="en-US" sz="3600" dirty="0" err="1">
                <a:solidFill>
                  <a:srgbClr val="0000FF"/>
                </a:solidFill>
              </a:rPr>
              <a:t>tiền</a:t>
            </a:r>
            <a:r>
              <a:rPr lang="en-US" altLang="en-US" sz="3600" dirty="0">
                <a:solidFill>
                  <a:srgbClr val="0000FF"/>
                </a:solidFill>
              </a:rPr>
              <a:t>”</a:t>
            </a:r>
            <a:endParaRPr lang="en-US" altLang="en-US" sz="3600" b="1" dirty="0">
              <a:solidFill>
                <a:srgbClr val="0000FF"/>
              </a:solidFill>
            </a:endParaRPr>
          </a:p>
        </p:txBody>
      </p:sp>
      <p:sp>
        <p:nvSpPr>
          <p:cNvPr id="5" name="Rectangle 4">
            <a:extLst>
              <a:ext uri="{FF2B5EF4-FFF2-40B4-BE49-F238E27FC236}">
                <a16:creationId xmlns="" xmlns:a16="http://schemas.microsoft.com/office/drawing/2014/main" id="{3065B44E-37D5-6946-BABB-DE02B89BB641}"/>
              </a:ext>
            </a:extLst>
          </p:cNvPr>
          <p:cNvSpPr/>
          <p:nvPr/>
        </p:nvSpPr>
        <p:spPr bwMode="auto">
          <a:xfrm>
            <a:off x="994372" y="419997"/>
            <a:ext cx="7694660" cy="1177537"/>
          </a:xfrm>
          <a:prstGeom prst="rect">
            <a:avLst/>
          </a:prstGeom>
          <a:solidFill>
            <a:srgbClr val="D9AA27"/>
          </a:solidFill>
        </p:spPr>
        <p:style>
          <a:lnRef idx="1">
            <a:schemeClr val="accent3"/>
          </a:lnRef>
          <a:fillRef idx="2">
            <a:schemeClr val="accent3"/>
          </a:fillRef>
          <a:effectRef idx="1">
            <a:schemeClr val="accent3"/>
          </a:effectRef>
          <a:fontRef idx="minor">
            <a:schemeClr val="dk1"/>
          </a:fontRef>
        </p:style>
        <p:txBody>
          <a:bodyPr anchor="ctr"/>
          <a:lstStyle/>
          <a:p>
            <a:pPr marL="274320" indent="-274320" algn="ctr" defTabSz="914400" fontAlgn="auto">
              <a:spcBef>
                <a:spcPts val="580"/>
              </a:spcBef>
              <a:spcAft>
                <a:spcPts val="0"/>
              </a:spcAft>
              <a:buClr>
                <a:schemeClr val="accent1"/>
              </a:buClr>
              <a:buSzPct val="85000"/>
              <a:defRPr/>
            </a:pPr>
            <a:r>
              <a:rPr lang="en-US" sz="5000" b="1" dirty="0">
                <a:solidFill>
                  <a:schemeClr val="accent4">
                    <a:lumMod val="50000"/>
                  </a:schemeClr>
                </a:solidFill>
              </a:rPr>
              <a:t>KHỞI ĐỘNG</a:t>
            </a:r>
          </a:p>
        </p:txBody>
      </p:sp>
      <p:sp>
        <p:nvSpPr>
          <p:cNvPr id="7" name="Content Placeholder 2">
            <a:extLst>
              <a:ext uri="{FF2B5EF4-FFF2-40B4-BE49-F238E27FC236}">
                <a16:creationId xmlns="" xmlns:a16="http://schemas.microsoft.com/office/drawing/2014/main" id="{A3CC6081-EE6B-5D44-85C9-B4F86970F053}"/>
              </a:ext>
            </a:extLst>
          </p:cNvPr>
          <p:cNvSpPr txBox="1">
            <a:spLocks/>
          </p:cNvSpPr>
          <p:nvPr/>
        </p:nvSpPr>
        <p:spPr>
          <a:xfrm>
            <a:off x="768152" y="3065345"/>
            <a:ext cx="8276595" cy="1956025"/>
          </a:xfrm>
          <a:prstGeom prst="rect">
            <a:avLst/>
          </a:prstGeom>
          <a:noFill/>
          <a:ln w="28575">
            <a:noFill/>
            <a:prstDash val="sysDot"/>
          </a:ln>
        </p:spPr>
        <p:txBody>
          <a:bodyPr/>
          <a:lstStyle>
            <a:lvl1pPr marL="180023" indent="-180023" algn="l" defTabSz="720090" rtl="0" eaLnBrk="1" latinLnBrk="0" hangingPunct="1">
              <a:lnSpc>
                <a:spcPct val="90000"/>
              </a:lnSpc>
              <a:spcBef>
                <a:spcPts val="788"/>
              </a:spcBef>
              <a:buFont typeface="Arial" panose="020B0604020202020204" pitchFamily="34" charset="0"/>
              <a:buChar char="•"/>
              <a:defRPr sz="2205"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189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1575"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pPr marL="0" indent="0" fontAlgn="auto">
              <a:spcAft>
                <a:spcPts val="0"/>
              </a:spcAft>
              <a:buNone/>
              <a:defRPr/>
            </a:pPr>
            <a:r>
              <a:rPr lang="en-US" altLang="en-US" sz="2800" dirty="0">
                <a:solidFill>
                  <a:schemeClr val="accent4">
                    <a:lumMod val="50000"/>
                  </a:schemeClr>
                </a:solidFill>
              </a:rPr>
              <a:t>- </a:t>
            </a:r>
            <a:r>
              <a:rPr lang="en-US" altLang="en-US" sz="2800" dirty="0" err="1">
                <a:solidFill>
                  <a:schemeClr val="accent4">
                    <a:lumMod val="50000"/>
                  </a:schemeClr>
                </a:solidFill>
              </a:rPr>
              <a:t>Trò</a:t>
            </a:r>
            <a:r>
              <a:rPr lang="en-US" altLang="en-US" sz="2800" dirty="0">
                <a:solidFill>
                  <a:schemeClr val="accent4">
                    <a:lumMod val="50000"/>
                  </a:schemeClr>
                </a:solidFill>
              </a:rPr>
              <a:t> </a:t>
            </a:r>
            <a:r>
              <a:rPr lang="en-US" altLang="en-US" sz="2800" dirty="0" err="1">
                <a:solidFill>
                  <a:schemeClr val="accent4">
                    <a:lumMod val="50000"/>
                  </a:schemeClr>
                </a:solidFill>
              </a:rPr>
              <a:t>chơi</a:t>
            </a:r>
            <a:r>
              <a:rPr lang="en-US" altLang="en-US" sz="2800" dirty="0">
                <a:solidFill>
                  <a:schemeClr val="accent4">
                    <a:lumMod val="50000"/>
                  </a:schemeClr>
                </a:solidFill>
              </a:rPr>
              <a:t>: chia </a:t>
            </a:r>
            <a:r>
              <a:rPr lang="en-US" altLang="en-US" sz="2800" dirty="0" err="1">
                <a:solidFill>
                  <a:schemeClr val="accent4">
                    <a:lumMod val="50000"/>
                  </a:schemeClr>
                </a:solidFill>
              </a:rPr>
              <a:t>thành</a:t>
            </a:r>
            <a:r>
              <a:rPr lang="en-US" altLang="en-US" sz="2800" dirty="0">
                <a:solidFill>
                  <a:schemeClr val="accent4">
                    <a:lumMod val="50000"/>
                  </a:schemeClr>
                </a:solidFill>
              </a:rPr>
              <a:t> 4 </a:t>
            </a:r>
            <a:r>
              <a:rPr lang="en-US" altLang="en-US" sz="2800" dirty="0" err="1">
                <a:solidFill>
                  <a:schemeClr val="accent4">
                    <a:lumMod val="50000"/>
                  </a:schemeClr>
                </a:solidFill>
              </a:rPr>
              <a:t>nhóm</a:t>
            </a:r>
            <a:r>
              <a:rPr lang="en-US" altLang="en-US" sz="2800" dirty="0">
                <a:solidFill>
                  <a:schemeClr val="accent4">
                    <a:lumMod val="50000"/>
                  </a:schemeClr>
                </a:solidFill>
              </a:rPr>
              <a:t>, </a:t>
            </a:r>
            <a:r>
              <a:rPr lang="en-US" altLang="en-US" sz="2800" dirty="0" err="1">
                <a:solidFill>
                  <a:schemeClr val="accent4">
                    <a:lumMod val="50000"/>
                  </a:schemeClr>
                </a:solidFill>
              </a:rPr>
              <a:t>các</a:t>
            </a:r>
            <a:r>
              <a:rPr lang="en-US" altLang="en-US" sz="2800" dirty="0">
                <a:solidFill>
                  <a:schemeClr val="accent4">
                    <a:lumMod val="50000"/>
                  </a:schemeClr>
                </a:solidFill>
              </a:rPr>
              <a:t> </a:t>
            </a:r>
            <a:r>
              <a:rPr lang="en-US" altLang="en-US" sz="2800" dirty="0" err="1">
                <a:solidFill>
                  <a:schemeClr val="accent4">
                    <a:lumMod val="50000"/>
                  </a:schemeClr>
                </a:solidFill>
              </a:rPr>
              <a:t>nhóm</a:t>
            </a:r>
            <a:r>
              <a:rPr lang="en-US" altLang="en-US" sz="2800" dirty="0">
                <a:solidFill>
                  <a:schemeClr val="accent4">
                    <a:lumMod val="50000"/>
                  </a:schemeClr>
                </a:solidFill>
              </a:rPr>
              <a:t> </a:t>
            </a:r>
            <a:r>
              <a:rPr lang="en-US" altLang="en-US" sz="2800" dirty="0" err="1">
                <a:solidFill>
                  <a:schemeClr val="accent4">
                    <a:lumMod val="50000"/>
                  </a:schemeClr>
                </a:solidFill>
              </a:rPr>
              <a:t>lần</a:t>
            </a:r>
            <a:r>
              <a:rPr lang="en-US" altLang="en-US" sz="2800" dirty="0">
                <a:solidFill>
                  <a:schemeClr val="accent4">
                    <a:lumMod val="50000"/>
                  </a:schemeClr>
                </a:solidFill>
              </a:rPr>
              <a:t> </a:t>
            </a:r>
            <a:r>
              <a:rPr lang="en-US" altLang="en-US" sz="2800" dirty="0" err="1">
                <a:solidFill>
                  <a:schemeClr val="accent4">
                    <a:lumMod val="50000"/>
                  </a:schemeClr>
                </a:solidFill>
              </a:rPr>
              <a:t>lượt</a:t>
            </a:r>
            <a:r>
              <a:rPr lang="en-US" altLang="en-US" sz="2800" dirty="0">
                <a:solidFill>
                  <a:schemeClr val="accent4">
                    <a:lumMod val="50000"/>
                  </a:schemeClr>
                </a:solidFill>
              </a:rPr>
              <a:t> </a:t>
            </a:r>
            <a:r>
              <a:rPr lang="en-US" altLang="en-US" sz="2800" dirty="0" err="1">
                <a:solidFill>
                  <a:schemeClr val="accent4">
                    <a:lumMod val="50000"/>
                  </a:schemeClr>
                </a:solidFill>
              </a:rPr>
              <a:t>kể</a:t>
            </a:r>
            <a:r>
              <a:rPr lang="en-US" altLang="en-US" sz="2800" dirty="0">
                <a:solidFill>
                  <a:schemeClr val="accent4">
                    <a:lumMod val="50000"/>
                  </a:schemeClr>
                </a:solidFill>
              </a:rPr>
              <a:t> </a:t>
            </a:r>
            <a:r>
              <a:rPr lang="en-US" altLang="en-US" sz="2800" dirty="0" err="1">
                <a:solidFill>
                  <a:schemeClr val="accent4">
                    <a:lumMod val="50000"/>
                  </a:schemeClr>
                </a:solidFill>
              </a:rPr>
              <a:t>tên</a:t>
            </a:r>
            <a:r>
              <a:rPr lang="en-US" altLang="en-US" sz="2800" dirty="0">
                <a:solidFill>
                  <a:schemeClr val="accent4">
                    <a:lumMod val="50000"/>
                  </a:schemeClr>
                </a:solidFill>
              </a:rPr>
              <a:t> </a:t>
            </a:r>
            <a:r>
              <a:rPr lang="en-US" altLang="en-US" sz="2800" dirty="0" err="1">
                <a:solidFill>
                  <a:schemeClr val="accent4">
                    <a:lumMod val="50000"/>
                  </a:schemeClr>
                </a:solidFill>
              </a:rPr>
              <a:t>các</a:t>
            </a:r>
            <a:r>
              <a:rPr lang="en-US" altLang="en-US" sz="2800" dirty="0">
                <a:solidFill>
                  <a:schemeClr val="accent4">
                    <a:lumMod val="50000"/>
                  </a:schemeClr>
                </a:solidFill>
              </a:rPr>
              <a:t> </a:t>
            </a:r>
            <a:r>
              <a:rPr lang="en-US" altLang="en-US" sz="2800" dirty="0" err="1">
                <a:solidFill>
                  <a:schemeClr val="accent4">
                    <a:lumMod val="50000"/>
                  </a:schemeClr>
                </a:solidFill>
              </a:rPr>
              <a:t>loại</a:t>
            </a:r>
            <a:r>
              <a:rPr lang="en-US" altLang="en-US" sz="2800" dirty="0">
                <a:solidFill>
                  <a:schemeClr val="accent4">
                    <a:lumMod val="50000"/>
                  </a:schemeClr>
                </a:solidFill>
              </a:rPr>
              <a:t> </a:t>
            </a:r>
            <a:r>
              <a:rPr lang="en-US" altLang="en-US" sz="2800" dirty="0" err="1">
                <a:solidFill>
                  <a:schemeClr val="accent4">
                    <a:lumMod val="50000"/>
                  </a:schemeClr>
                </a:solidFill>
              </a:rPr>
              <a:t>đồng</a:t>
            </a:r>
            <a:r>
              <a:rPr lang="en-US" altLang="en-US" sz="2800" dirty="0">
                <a:solidFill>
                  <a:schemeClr val="accent4">
                    <a:lumMod val="50000"/>
                  </a:schemeClr>
                </a:solidFill>
              </a:rPr>
              <a:t> </a:t>
            </a:r>
            <a:r>
              <a:rPr lang="en-US" altLang="en-US" sz="2800" dirty="0" err="1">
                <a:solidFill>
                  <a:schemeClr val="accent4">
                    <a:lumMod val="50000"/>
                  </a:schemeClr>
                </a:solidFill>
              </a:rPr>
              <a:t>tiền</a:t>
            </a:r>
            <a:r>
              <a:rPr lang="en-US" altLang="en-US" sz="2800" dirty="0">
                <a:solidFill>
                  <a:schemeClr val="accent4">
                    <a:lumMod val="50000"/>
                  </a:schemeClr>
                </a:solidFill>
              </a:rPr>
              <a:t> </a:t>
            </a:r>
            <a:r>
              <a:rPr lang="en-US" altLang="en-US" sz="2800" dirty="0" err="1">
                <a:solidFill>
                  <a:schemeClr val="accent4">
                    <a:lumMod val="50000"/>
                  </a:schemeClr>
                </a:solidFill>
              </a:rPr>
              <a:t>trên</a:t>
            </a:r>
            <a:r>
              <a:rPr lang="en-US" altLang="en-US" sz="2800" dirty="0">
                <a:solidFill>
                  <a:schemeClr val="accent4">
                    <a:lumMod val="50000"/>
                  </a:schemeClr>
                </a:solidFill>
              </a:rPr>
              <a:t> </a:t>
            </a:r>
            <a:r>
              <a:rPr lang="en-US" altLang="en-US" sz="2800" dirty="0" err="1">
                <a:solidFill>
                  <a:schemeClr val="accent4">
                    <a:lumMod val="50000"/>
                  </a:schemeClr>
                </a:solidFill>
              </a:rPr>
              <a:t>thế</a:t>
            </a:r>
            <a:r>
              <a:rPr lang="en-US" altLang="en-US" sz="2800" dirty="0">
                <a:solidFill>
                  <a:schemeClr val="accent4">
                    <a:lumMod val="50000"/>
                  </a:schemeClr>
                </a:solidFill>
              </a:rPr>
              <a:t> </a:t>
            </a:r>
            <a:r>
              <a:rPr lang="en-US" altLang="en-US" sz="2800" dirty="0" err="1">
                <a:solidFill>
                  <a:schemeClr val="accent4">
                    <a:lumMod val="50000"/>
                  </a:schemeClr>
                </a:solidFill>
              </a:rPr>
              <a:t>giới</a:t>
            </a:r>
            <a:r>
              <a:rPr lang="en-US" altLang="en-US" sz="2800" dirty="0">
                <a:solidFill>
                  <a:schemeClr val="accent4">
                    <a:lumMod val="50000"/>
                  </a:schemeClr>
                </a:solidFill>
              </a:rPr>
              <a:t>. </a:t>
            </a:r>
          </a:p>
          <a:p>
            <a:pPr marL="0" indent="0" fontAlgn="auto">
              <a:spcAft>
                <a:spcPts val="0"/>
              </a:spcAft>
              <a:buNone/>
              <a:defRPr/>
            </a:pPr>
            <a:r>
              <a:rPr lang="en-US" altLang="en-US" sz="2800" dirty="0">
                <a:solidFill>
                  <a:schemeClr val="accent4">
                    <a:lumMod val="50000"/>
                  </a:schemeClr>
                </a:solidFill>
              </a:rPr>
              <a:t>- </a:t>
            </a:r>
            <a:r>
              <a:rPr lang="en-US" altLang="en-US" sz="2800" dirty="0" err="1">
                <a:solidFill>
                  <a:schemeClr val="accent4">
                    <a:lumMod val="50000"/>
                  </a:schemeClr>
                </a:solidFill>
              </a:rPr>
              <a:t>Ví</a:t>
            </a:r>
            <a:r>
              <a:rPr lang="en-US" altLang="en-US" sz="2800" dirty="0">
                <a:solidFill>
                  <a:schemeClr val="accent4">
                    <a:lumMod val="50000"/>
                  </a:schemeClr>
                </a:solidFill>
              </a:rPr>
              <a:t> </a:t>
            </a:r>
            <a:r>
              <a:rPr lang="en-US" altLang="en-US" sz="2800" dirty="0" err="1">
                <a:solidFill>
                  <a:schemeClr val="accent4">
                    <a:lumMod val="50000"/>
                  </a:schemeClr>
                </a:solidFill>
              </a:rPr>
              <a:t>dụ</a:t>
            </a:r>
            <a:r>
              <a:rPr lang="en-US" altLang="en-US" sz="2800" dirty="0">
                <a:solidFill>
                  <a:schemeClr val="accent4">
                    <a:lumMod val="50000"/>
                  </a:schemeClr>
                </a:solidFill>
              </a:rPr>
              <a:t>: </a:t>
            </a:r>
            <a:r>
              <a:rPr lang="en-US" altLang="en-US" sz="2800" dirty="0" err="1">
                <a:solidFill>
                  <a:schemeClr val="accent4">
                    <a:lumMod val="50000"/>
                  </a:schemeClr>
                </a:solidFill>
              </a:rPr>
              <a:t>tiền</a:t>
            </a:r>
            <a:r>
              <a:rPr lang="en-US" altLang="en-US" sz="2800" dirty="0">
                <a:solidFill>
                  <a:schemeClr val="accent4">
                    <a:lumMod val="50000"/>
                  </a:schemeClr>
                </a:solidFill>
              </a:rPr>
              <a:t> </a:t>
            </a:r>
            <a:r>
              <a:rPr lang="en-US" altLang="en-US" sz="2800" dirty="0" err="1">
                <a:solidFill>
                  <a:schemeClr val="accent4">
                    <a:lumMod val="50000"/>
                  </a:schemeClr>
                </a:solidFill>
              </a:rPr>
              <a:t>đồng</a:t>
            </a:r>
            <a:r>
              <a:rPr lang="en-US" altLang="en-US" sz="2800" dirty="0">
                <a:solidFill>
                  <a:schemeClr val="accent4">
                    <a:lumMod val="50000"/>
                  </a:schemeClr>
                </a:solidFill>
              </a:rPr>
              <a:t> </a:t>
            </a:r>
            <a:r>
              <a:rPr lang="en-US" altLang="en-US" sz="2800" dirty="0" err="1">
                <a:solidFill>
                  <a:schemeClr val="accent4">
                    <a:lumMod val="50000"/>
                  </a:schemeClr>
                </a:solidFill>
              </a:rPr>
              <a:t>Việt</a:t>
            </a:r>
            <a:r>
              <a:rPr lang="en-US" altLang="en-US" sz="2800" dirty="0">
                <a:solidFill>
                  <a:schemeClr val="accent4">
                    <a:lumMod val="50000"/>
                  </a:schemeClr>
                </a:solidFill>
              </a:rPr>
              <a:t> Nam; </a:t>
            </a:r>
            <a:r>
              <a:rPr lang="en-US" altLang="en-US" sz="2800" dirty="0" err="1">
                <a:solidFill>
                  <a:schemeClr val="accent4">
                    <a:lumMod val="50000"/>
                  </a:schemeClr>
                </a:solidFill>
              </a:rPr>
              <a:t>tiền</a:t>
            </a:r>
            <a:r>
              <a:rPr lang="en-US" altLang="en-US" sz="2800" dirty="0">
                <a:solidFill>
                  <a:schemeClr val="accent4">
                    <a:lumMod val="50000"/>
                  </a:schemeClr>
                </a:solidFill>
              </a:rPr>
              <a:t> USD; </a:t>
            </a:r>
            <a:r>
              <a:rPr lang="en-US" altLang="en-US" sz="2800" dirty="0" err="1">
                <a:solidFill>
                  <a:schemeClr val="accent4">
                    <a:lumMod val="50000"/>
                  </a:schemeClr>
                </a:solidFill>
              </a:rPr>
              <a:t>tiền</a:t>
            </a:r>
            <a:r>
              <a:rPr lang="en-US" altLang="en-US" sz="2800" dirty="0">
                <a:solidFill>
                  <a:schemeClr val="accent4">
                    <a:lumMod val="50000"/>
                  </a:schemeClr>
                </a:solidFill>
              </a:rPr>
              <a:t> </a:t>
            </a:r>
            <a:r>
              <a:rPr lang="en-US" altLang="en-US" sz="2800" dirty="0" err="1">
                <a:solidFill>
                  <a:schemeClr val="accent4">
                    <a:lumMod val="50000"/>
                  </a:schemeClr>
                </a:solidFill>
              </a:rPr>
              <a:t>đô</a:t>
            </a:r>
            <a:r>
              <a:rPr lang="en-US" altLang="en-US" sz="2800" dirty="0">
                <a:solidFill>
                  <a:schemeClr val="accent4">
                    <a:lumMod val="50000"/>
                  </a:schemeClr>
                </a:solidFill>
              </a:rPr>
              <a:t> la Singapore,…</a:t>
            </a:r>
          </a:p>
        </p:txBody>
      </p:sp>
      <p:sp>
        <p:nvSpPr>
          <p:cNvPr id="3" name="矩形 36">
            <a:extLst>
              <a:ext uri="{FF2B5EF4-FFF2-40B4-BE49-F238E27FC236}">
                <a16:creationId xmlns="" xmlns:a16="http://schemas.microsoft.com/office/drawing/2014/main" id="{0D576CFB-4BAA-7B39-8064-AFEE3626962A}"/>
              </a:ext>
            </a:extLst>
          </p:cNvPr>
          <p:cNvSpPr>
            <a:spLocks noChangeArrowheads="1"/>
          </p:cNvSpPr>
          <p:nvPr/>
        </p:nvSpPr>
        <p:spPr bwMode="auto">
          <a:xfrm>
            <a:off x="2743008" y="4955823"/>
            <a:ext cx="4326881" cy="373510"/>
          </a:xfrm>
          <a:prstGeom prst="rect">
            <a:avLst/>
          </a:prstGeom>
          <a:solidFill>
            <a:schemeClr val="accent2">
              <a:lumMod val="75000"/>
            </a:schemeClr>
          </a:solidFill>
          <a:ln>
            <a:noFill/>
          </a:ln>
        </p:spPr>
        <p:txBody>
          <a:bodyPr wrap="square" lIns="95579" tIns="47789" rIns="95579" bIns="47789">
            <a:spAutoFit/>
          </a:bodyPr>
          <a:lstStyle/>
          <a:p>
            <a:pPr algn="ctr"/>
            <a:endParaRPr lang="zh-CN" altLang="en-US" sz="1800" dirty="0">
              <a:solidFill>
                <a:schemeClr val="bg1"/>
              </a:solidFill>
              <a:ea typeface="微软雅黑" panose="020B0503020204020204" pitchFamily="34" charset="-122"/>
            </a:endParaRPr>
          </a:p>
        </p:txBody>
      </p:sp>
      <p:sp>
        <p:nvSpPr>
          <p:cNvPr id="6" name="Rectangle 5"/>
          <p:cNvSpPr/>
          <p:nvPr/>
        </p:nvSpPr>
        <p:spPr>
          <a:xfrm>
            <a:off x="2655482" y="4927002"/>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2386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000" fill="hold"/>
                                        <p:tgtEl>
                                          <p:spTgt spid="3"/>
                                        </p:tgtEl>
                                        <p:attrNameLst>
                                          <p:attrName>ppt_x</p:attrName>
                                        </p:attrNameLst>
                                      </p:cBhvr>
                                      <p:tavLst>
                                        <p:tav tm="0">
                                          <p:val>
                                            <p:strVal val="#ppt_x"/>
                                          </p:val>
                                        </p:tav>
                                        <p:tav tm="100000">
                                          <p:val>
                                            <p:strVal val="#ppt_x"/>
                                          </p:val>
                                        </p:tav>
                                      </p:tavLst>
                                    </p:anim>
                                    <p:anim calcmode="lin" valueType="num">
                                      <p:cBhvr additive="base">
                                        <p:cTn id="21"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10"/>
          <p:cNvSpPr>
            <a:spLocks noChangeArrowheads="1"/>
          </p:cNvSpPr>
          <p:nvPr/>
        </p:nvSpPr>
        <p:spPr bwMode="auto">
          <a:xfrm>
            <a:off x="5440630" y="3382599"/>
            <a:ext cx="3519708" cy="639662"/>
          </a:xfrm>
          <a:prstGeom prst="rect">
            <a:avLst/>
          </a:prstGeom>
          <a:solidFill>
            <a:schemeClr val="accent2">
              <a:lumMod val="75000"/>
            </a:schemeClr>
          </a:solidFill>
          <a:ln>
            <a:noFill/>
          </a:ln>
        </p:spPr>
        <p:txBody>
          <a:bodyPr anchor="ctr"/>
          <a:lstStyle/>
          <a:p>
            <a:pPr algn="ctr"/>
            <a:r>
              <a:rPr lang="en-US" altLang="zh-CN" sz="2400" b="1" dirty="0">
                <a:solidFill>
                  <a:schemeClr val="bg1"/>
                </a:solidFill>
                <a:latin typeface="iCiel Cadena" panose="02000503000000020004" pitchFamily="2" charset="77"/>
                <a:ea typeface="微软雅黑" panose="020B0503020204020204" pitchFamily="34" charset="-122"/>
                <a:cs typeface="Calibri" panose="020F0502020204030204" pitchFamily="34" charset="0"/>
                <a:sym typeface="宋体" panose="02010600030101010101" pitchFamily="2" charset="-122"/>
              </a:rPr>
              <a:t>CÁC PHƯƠNG PHÁP </a:t>
            </a:r>
          </a:p>
          <a:p>
            <a:pPr algn="ctr"/>
            <a:r>
              <a:rPr lang="en-US" altLang="zh-CN" sz="2400" b="1" dirty="0">
                <a:solidFill>
                  <a:schemeClr val="bg1"/>
                </a:solidFill>
                <a:latin typeface="iCiel Cadena" panose="02000503000000020004" pitchFamily="2" charset="77"/>
                <a:ea typeface="微软雅黑" panose="020B0503020204020204" pitchFamily="34" charset="-122"/>
                <a:cs typeface="Calibri" panose="020F0502020204030204" pitchFamily="34" charset="0"/>
                <a:sym typeface="宋体" panose="02010600030101010101" pitchFamily="2" charset="-122"/>
              </a:rPr>
              <a:t>QUẢN LÝ TIỀN</a:t>
            </a:r>
            <a:endParaRPr lang="zh-CN" altLang="en-US" sz="2400" b="1" dirty="0">
              <a:solidFill>
                <a:schemeClr val="bg1"/>
              </a:solidFill>
              <a:latin typeface="iCiel Cadena" panose="02000503000000020004" pitchFamily="2" charset="77"/>
              <a:ea typeface="微软雅黑" panose="020B0503020204020204" pitchFamily="34" charset="-122"/>
              <a:cs typeface="Calibri" panose="020F0502020204030204" pitchFamily="34" charset="0"/>
              <a:sym typeface="宋体" panose="02010600030101010101" pitchFamily="2" charset="-122"/>
            </a:endParaRPr>
          </a:p>
        </p:txBody>
      </p:sp>
      <p:sp>
        <p:nvSpPr>
          <p:cNvPr id="48" name="矩形 8"/>
          <p:cNvSpPr>
            <a:spLocks noChangeArrowheads="1"/>
          </p:cNvSpPr>
          <p:nvPr/>
        </p:nvSpPr>
        <p:spPr bwMode="auto">
          <a:xfrm>
            <a:off x="6063045" y="756537"/>
            <a:ext cx="2278012" cy="2278011"/>
          </a:xfrm>
          <a:prstGeom prst="rect">
            <a:avLst/>
          </a:prstGeom>
          <a:solidFill>
            <a:schemeClr val="accent2">
              <a:lumMod val="75000"/>
            </a:schemeClr>
          </a:solidFill>
          <a:ln w="76200">
            <a:solidFill>
              <a:srgbClr val="E7E9E8"/>
            </a:solidFill>
            <a:miter lim="800000"/>
          </a:ln>
        </p:spPr>
        <p:txBody>
          <a:bodyPr anchor="ctr"/>
          <a:lstStyle/>
          <a:p>
            <a:pPr algn="ctr"/>
            <a:endParaRPr lang="zh-CN" altLang="zh-CN" sz="1876">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9" name="矩形 7"/>
          <p:cNvSpPr>
            <a:spLocks noChangeArrowheads="1"/>
          </p:cNvSpPr>
          <p:nvPr/>
        </p:nvSpPr>
        <p:spPr bwMode="auto">
          <a:xfrm>
            <a:off x="6224529" y="918019"/>
            <a:ext cx="1953477" cy="1955046"/>
          </a:xfrm>
          <a:prstGeom prst="rect">
            <a:avLst/>
          </a:prstGeom>
          <a:solidFill>
            <a:schemeClr val="accent2">
              <a:lumMod val="75000"/>
            </a:schemeClr>
          </a:solidFill>
          <a:ln w="76200">
            <a:solidFill>
              <a:srgbClr val="E7E9E8"/>
            </a:solidFill>
            <a:miter lim="800000"/>
          </a:ln>
        </p:spPr>
        <p:txBody>
          <a:bodyPr anchor="ctr"/>
          <a:lstStyle/>
          <a:p>
            <a:pPr algn="ctr"/>
            <a:endParaRPr lang="zh-CN" altLang="zh-CN" sz="1876">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0" name="矩形 6"/>
          <p:cNvSpPr>
            <a:spLocks noChangeArrowheads="1"/>
          </p:cNvSpPr>
          <p:nvPr/>
        </p:nvSpPr>
        <p:spPr bwMode="auto">
          <a:xfrm>
            <a:off x="6400123" y="1095181"/>
            <a:ext cx="1602290" cy="1602290"/>
          </a:xfrm>
          <a:prstGeom prst="rect">
            <a:avLst/>
          </a:prstGeom>
          <a:solidFill>
            <a:schemeClr val="accent2">
              <a:lumMod val="75000"/>
            </a:schemeClr>
          </a:solidFill>
          <a:ln w="76200">
            <a:solidFill>
              <a:srgbClr val="E7E9E8"/>
            </a:solidFill>
            <a:miter lim="800000"/>
          </a:ln>
        </p:spPr>
        <p:txBody>
          <a:bodyPr anchor="ctr"/>
          <a:lstStyle/>
          <a:p>
            <a:pPr algn="ctr"/>
            <a:endParaRPr lang="zh-CN" altLang="zh-CN" sz="1876">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1" name="矩形 50"/>
          <p:cNvSpPr>
            <a:spLocks noChangeArrowheads="1"/>
          </p:cNvSpPr>
          <p:nvPr/>
        </p:nvSpPr>
        <p:spPr bwMode="auto">
          <a:xfrm>
            <a:off x="6575716" y="1269206"/>
            <a:ext cx="1252671" cy="1252672"/>
          </a:xfrm>
          <a:prstGeom prst="rect">
            <a:avLst/>
          </a:prstGeom>
          <a:solidFill>
            <a:schemeClr val="accent2">
              <a:lumMod val="75000"/>
            </a:schemeClr>
          </a:solidFill>
          <a:ln w="76200" cap="flat" cmpd="sng">
            <a:solidFill>
              <a:srgbClr val="E7E9E8"/>
            </a:solidFill>
            <a:miter lim="800000"/>
          </a:ln>
        </p:spPr>
        <p:txBody>
          <a:bodyPr anchor="ctr"/>
          <a:lstStyle/>
          <a:p>
            <a:pPr algn="ctr" defTabSz="955740" fontAlgn="auto">
              <a:spcBef>
                <a:spcPts val="0"/>
              </a:spcBef>
              <a:spcAft>
                <a:spcPts val="0"/>
              </a:spcAft>
              <a:defRPr/>
            </a:pPr>
            <a:endParaRPr lang="zh-CN" altLang="zh-CN" sz="1876">
              <a:solidFill>
                <a:srgbClr val="FFFFFF"/>
              </a:solidFill>
              <a:latin typeface="宋体" panose="02010600030101010101" pitchFamily="2" charset="-122"/>
              <a:ea typeface="+mn-ea"/>
              <a:sym typeface="宋体" panose="02010600030101010101" pitchFamily="2" charset="-122"/>
            </a:endParaRPr>
          </a:p>
        </p:txBody>
      </p:sp>
      <p:sp>
        <p:nvSpPr>
          <p:cNvPr id="52" name="矩形 4"/>
          <p:cNvSpPr>
            <a:spLocks noChangeArrowheads="1"/>
          </p:cNvSpPr>
          <p:nvPr/>
        </p:nvSpPr>
        <p:spPr bwMode="auto">
          <a:xfrm>
            <a:off x="6738767" y="1433826"/>
            <a:ext cx="925001" cy="925001"/>
          </a:xfrm>
          <a:prstGeom prst="rect">
            <a:avLst/>
          </a:prstGeom>
          <a:solidFill>
            <a:schemeClr val="accent2">
              <a:lumMod val="75000"/>
            </a:schemeClr>
          </a:solidFill>
          <a:ln w="76200" cap="flat" cmpd="sng">
            <a:solidFill>
              <a:srgbClr val="E7E9E8"/>
            </a:solidFill>
            <a:miter lim="800000"/>
          </a:ln>
        </p:spPr>
        <p:txBody>
          <a:bodyPr anchor="ctr"/>
          <a:lstStyle/>
          <a:p>
            <a:pPr algn="ctr" defTabSz="955740" fontAlgn="auto">
              <a:spcBef>
                <a:spcPts val="0"/>
              </a:spcBef>
              <a:spcAft>
                <a:spcPts val="0"/>
              </a:spcAft>
              <a:defRPr/>
            </a:pPr>
            <a:r>
              <a:rPr lang="en-US" altLang="zh-CN" sz="7901" b="1" dirty="0">
                <a:solidFill>
                  <a:srgbClr val="F4F4F4"/>
                </a:solidFill>
                <a:latin typeface="+mn-lt"/>
                <a:ea typeface="+mn-ea"/>
                <a:sym typeface="Arial" panose="020B0604020202020204" pitchFamily="34" charset="0"/>
              </a:rPr>
              <a:t>2</a:t>
            </a:r>
            <a:endParaRPr lang="zh-CN" altLang="en-US" sz="7901" b="1" dirty="0">
              <a:solidFill>
                <a:srgbClr val="F4F4F4"/>
              </a:solidFill>
              <a:latin typeface="+mn-lt"/>
              <a:ea typeface="+mn-ea"/>
              <a:sym typeface="Arial" panose="020B0604020202020204" pitchFamily="34" charset="0"/>
            </a:endParaRPr>
          </a:p>
        </p:txBody>
      </p:sp>
      <p:grpSp>
        <p:nvGrpSpPr>
          <p:cNvPr id="66" name="组合 65"/>
          <p:cNvGrpSpPr/>
          <p:nvPr/>
        </p:nvGrpSpPr>
        <p:grpSpPr>
          <a:xfrm>
            <a:off x="457528" y="401186"/>
            <a:ext cx="648028" cy="648028"/>
            <a:chOff x="7021166" y="4387903"/>
            <a:chExt cx="656171" cy="656171"/>
          </a:xfrm>
          <a:solidFill>
            <a:schemeClr val="accent2">
              <a:lumMod val="75000"/>
            </a:schemeClr>
          </a:solidFill>
        </p:grpSpPr>
        <p:grpSp>
          <p:nvGrpSpPr>
            <p:cNvPr id="67" name="组合 66"/>
            <p:cNvGrpSpPr/>
            <p:nvPr/>
          </p:nvGrpSpPr>
          <p:grpSpPr>
            <a:xfrm>
              <a:off x="7021166" y="4387903"/>
              <a:ext cx="656171" cy="656171"/>
              <a:chOff x="8415030" y="1301255"/>
              <a:chExt cx="1491176" cy="1491176"/>
            </a:xfrm>
            <a:grpFill/>
            <a:effectLst>
              <a:outerShdw blurRad="304800" dist="63500" dir="8100000" algn="tr" rotWithShape="0">
                <a:schemeClr val="tx1">
                  <a:alpha val="60000"/>
                </a:schemeClr>
              </a:outerShdw>
            </a:effectLst>
          </p:grpSpPr>
          <p:sp>
            <p:nvSpPr>
              <p:cNvPr id="69" name="椭圆 68"/>
              <p:cNvSpPr/>
              <p:nvPr/>
            </p:nvSpPr>
            <p:spPr>
              <a:xfrm>
                <a:off x="8415030"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p>
            </p:txBody>
          </p:sp>
          <p:sp>
            <p:nvSpPr>
              <p:cNvPr id="70" name="椭圆 69"/>
              <p:cNvSpPr/>
              <p:nvPr/>
            </p:nvSpPr>
            <p:spPr>
              <a:xfrm>
                <a:off x="8440619" y="1326844"/>
                <a:ext cx="1440001" cy="14400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p>
            </p:txBody>
          </p:sp>
        </p:grpSp>
        <p:sp>
          <p:nvSpPr>
            <p:cNvPr id="68" name="任意多边形 67"/>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90305" tIns="45153" rIns="90305" bIns="45153" numCol="1" anchor="t" anchorCtr="0" compatLnSpc="1">
              <a:noAutofit/>
            </a:bodyPr>
            <a:lstStyle/>
            <a:p>
              <a:endParaRPr lang="zh-CN" altLang="en-US" sz="1876"/>
            </a:p>
          </p:txBody>
        </p:sp>
      </p:grpSp>
      <p:grpSp>
        <p:nvGrpSpPr>
          <p:cNvPr id="26" name="组合 25"/>
          <p:cNvGrpSpPr/>
          <p:nvPr/>
        </p:nvGrpSpPr>
        <p:grpSpPr>
          <a:xfrm>
            <a:off x="-1" y="33511"/>
            <a:ext cx="5597043" cy="5333653"/>
            <a:chOff x="175369" y="80153"/>
            <a:chExt cx="5492006" cy="5230924"/>
          </a:xfrm>
        </p:grpSpPr>
        <p:sp>
          <p:nvSpPr>
            <p:cNvPr id="27"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90305" tIns="45153" rIns="90305" bIns="45153" numCol="1" anchor="t" anchorCtr="0" compatLnSpc="1"/>
            <a:lstStyle/>
            <a:p>
              <a:endParaRPr lang="zh-CN" altLang="en-US" sz="1876" dirty="0"/>
            </a:p>
          </p:txBody>
        </p:sp>
        <p:sp>
          <p:nvSpPr>
            <p:cNvPr id="28"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6"/>
            </a:p>
          </p:txBody>
        </p:sp>
      </p:grpSp>
      <p:grpSp>
        <p:nvGrpSpPr>
          <p:cNvPr id="29" name="组合 28"/>
          <p:cNvGrpSpPr/>
          <p:nvPr/>
        </p:nvGrpSpPr>
        <p:grpSpPr>
          <a:xfrm>
            <a:off x="0" y="33512"/>
            <a:ext cx="5318774" cy="5333652"/>
            <a:chOff x="117866" y="80153"/>
            <a:chExt cx="5267744" cy="5237586"/>
          </a:xfrm>
          <a:gradFill flip="none" rotWithShape="1">
            <a:gsLst>
              <a:gs pos="0">
                <a:srgbClr val="D9AA27">
                  <a:shade val="30000"/>
                  <a:satMod val="115000"/>
                </a:srgbClr>
              </a:gs>
              <a:gs pos="50000">
                <a:srgbClr val="D9AA27">
                  <a:shade val="67500"/>
                  <a:satMod val="115000"/>
                </a:srgbClr>
              </a:gs>
              <a:gs pos="100000">
                <a:srgbClr val="D9AA27">
                  <a:shade val="100000"/>
                  <a:satMod val="115000"/>
                </a:srgbClr>
              </a:gs>
            </a:gsLst>
            <a:lin ang="18900000" scaled="1"/>
            <a:tileRect/>
          </a:gradFill>
        </p:grpSpPr>
        <p:sp>
          <p:nvSpPr>
            <p:cNvPr id="30"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grpFill/>
            <a:ln>
              <a:noFill/>
            </a:ln>
          </p:spPr>
          <p:txBody>
            <a:bodyPr vert="horz" wrap="square" lIns="90305" tIns="45153" rIns="90305" bIns="45153" numCol="1" anchor="t" anchorCtr="0" compatLnSpc="1"/>
            <a:lstStyle/>
            <a:p>
              <a:endParaRPr lang="zh-CN" altLang="en-US" sz="1876">
                <a:solidFill>
                  <a:srgbClr val="D9AA27"/>
                </a:solidFill>
              </a:endParaRPr>
            </a:p>
          </p:txBody>
        </p:sp>
        <p:sp>
          <p:nvSpPr>
            <p:cNvPr id="31"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rgbClr val="AE8102"/>
            </a:solidFill>
            <a:ln>
              <a:noFill/>
            </a:ln>
          </p:spPr>
          <p:txBody>
            <a:bodyPr vert="horz" wrap="square" lIns="90305" tIns="45153" rIns="90305" bIns="45153" numCol="1" anchor="t" anchorCtr="0" compatLnSpc="1"/>
            <a:lstStyle/>
            <a:p>
              <a:endParaRPr lang="zh-CN" altLang="en-US" sz="1876">
                <a:solidFill>
                  <a:srgbClr val="D9AA27"/>
                </a:solidFill>
              </a:endParaRPr>
            </a:p>
          </p:txBody>
        </p:sp>
        <p:sp>
          <p:nvSpPr>
            <p:cNvPr id="32"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grpFill/>
            <a:ln>
              <a:noFill/>
            </a:ln>
          </p:spPr>
          <p:txBody>
            <a:bodyPr vert="horz" wrap="square" lIns="90305" tIns="45153" rIns="90305" bIns="45153" numCol="1" anchor="t" anchorCtr="0" compatLnSpc="1"/>
            <a:lstStyle/>
            <a:p>
              <a:endParaRPr lang="zh-CN" altLang="en-US" sz="1876">
                <a:solidFill>
                  <a:srgbClr val="D9AA27"/>
                </a:solidFill>
              </a:endParaRPr>
            </a:p>
          </p:txBody>
        </p:sp>
        <p:sp>
          <p:nvSpPr>
            <p:cNvPr id="33"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rgbClr val="AE810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6">
                <a:solidFill>
                  <a:srgbClr val="D9AA27"/>
                </a:solidFill>
              </a:endParaRPr>
            </a:p>
          </p:txBody>
        </p:sp>
        <p:sp>
          <p:nvSpPr>
            <p:cNvPr id="34"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pFill/>
            <a:ln>
              <a:noFill/>
            </a:ln>
          </p:spPr>
          <p:txBody>
            <a:bodyPr vert="horz" wrap="square" lIns="90305" tIns="45153" rIns="90305" bIns="45153" numCol="1" anchor="t" anchorCtr="0" compatLnSpc="1"/>
            <a:lstStyle/>
            <a:p>
              <a:endParaRPr lang="zh-CN" altLang="en-US" sz="1876">
                <a:solidFill>
                  <a:srgbClr val="D9AA27"/>
                </a:solidFill>
              </a:endParaRPr>
            </a:p>
          </p:txBody>
        </p:sp>
        <p:sp>
          <p:nvSpPr>
            <p:cNvPr id="35"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rgbClr val="AE810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6">
                <a:solidFill>
                  <a:srgbClr val="D9AA27"/>
                </a:solidFill>
              </a:endParaRPr>
            </a:p>
          </p:txBody>
        </p:sp>
        <p:sp>
          <p:nvSpPr>
            <p:cNvPr id="36"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pFill/>
            <a:ln>
              <a:noFill/>
            </a:ln>
          </p:spPr>
          <p:txBody>
            <a:bodyPr vert="horz" wrap="square" lIns="90305" tIns="45153" rIns="90305" bIns="45153" numCol="1" anchor="t" anchorCtr="0" compatLnSpc="1"/>
            <a:lstStyle/>
            <a:p>
              <a:endParaRPr lang="zh-CN" altLang="en-US" sz="1876">
                <a:solidFill>
                  <a:srgbClr val="D9AA27"/>
                </a:solidFill>
              </a:endParaRPr>
            </a:p>
          </p:txBody>
        </p:sp>
        <p:sp>
          <p:nvSpPr>
            <p:cNvPr id="37"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pFill/>
            <a:ln>
              <a:noFill/>
            </a:ln>
          </p:spPr>
          <p:txBody>
            <a:bodyPr vert="horz" wrap="square" lIns="90305" tIns="45153" rIns="90305" bIns="45153" numCol="1" anchor="t" anchorCtr="0" compatLnSpc="1"/>
            <a:lstStyle/>
            <a:p>
              <a:endParaRPr lang="zh-CN" altLang="en-US" sz="1876">
                <a:solidFill>
                  <a:srgbClr val="D9AA27"/>
                </a:solidFill>
              </a:endParaRPr>
            </a:p>
          </p:txBody>
        </p:sp>
      </p:grpSp>
      <p:sp>
        <p:nvSpPr>
          <p:cNvPr id="25" name="Rectangle 24"/>
          <p:cNvSpPr/>
          <p:nvPr/>
        </p:nvSpPr>
        <p:spPr>
          <a:xfrm>
            <a:off x="2655482" y="4927002"/>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000"/>
                                        <p:tgtEl>
                                          <p:spTgt spid="29"/>
                                        </p:tgtEl>
                                      </p:cBhvr>
                                    </p:animEffect>
                                  </p:childTnLst>
                                </p:cTn>
                              </p:par>
                              <p:par>
                                <p:cTn id="8" presetID="22"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1000"/>
                                        <p:tgtEl>
                                          <p:spTgt spid="26"/>
                                        </p:tgtEl>
                                      </p:cBhvr>
                                    </p:animEffect>
                                  </p:childTnLst>
                                </p:cTn>
                              </p:par>
                              <p:par>
                                <p:cTn id="11" presetID="3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1000" fill="hold"/>
                                        <p:tgtEl>
                                          <p:spTgt spid="66"/>
                                        </p:tgtEl>
                                        <p:attrNameLst>
                                          <p:attrName>ppt_w</p:attrName>
                                        </p:attrNameLst>
                                      </p:cBhvr>
                                      <p:tavLst>
                                        <p:tav tm="0">
                                          <p:val>
                                            <p:fltVal val="0"/>
                                          </p:val>
                                        </p:tav>
                                        <p:tav tm="100000">
                                          <p:val>
                                            <p:strVal val="#ppt_w"/>
                                          </p:val>
                                        </p:tav>
                                      </p:tavLst>
                                    </p:anim>
                                    <p:anim calcmode="lin" valueType="num">
                                      <p:cBhvr>
                                        <p:cTn id="14" dur="1000" fill="hold"/>
                                        <p:tgtEl>
                                          <p:spTgt spid="66"/>
                                        </p:tgtEl>
                                        <p:attrNameLst>
                                          <p:attrName>ppt_h</p:attrName>
                                        </p:attrNameLst>
                                      </p:cBhvr>
                                      <p:tavLst>
                                        <p:tav tm="0">
                                          <p:val>
                                            <p:fltVal val="0"/>
                                          </p:val>
                                        </p:tav>
                                        <p:tav tm="100000">
                                          <p:val>
                                            <p:strVal val="#ppt_h"/>
                                          </p:val>
                                        </p:tav>
                                      </p:tavLst>
                                    </p:anim>
                                    <p:anim calcmode="lin" valueType="num">
                                      <p:cBhvr>
                                        <p:cTn id="15" dur="1000" fill="hold"/>
                                        <p:tgtEl>
                                          <p:spTgt spid="66"/>
                                        </p:tgtEl>
                                        <p:attrNameLst>
                                          <p:attrName>style.rotation</p:attrName>
                                        </p:attrNameLst>
                                      </p:cBhvr>
                                      <p:tavLst>
                                        <p:tav tm="0">
                                          <p:val>
                                            <p:fltVal val="90"/>
                                          </p:val>
                                        </p:tav>
                                        <p:tav tm="100000">
                                          <p:val>
                                            <p:fltVal val="0"/>
                                          </p:val>
                                        </p:tav>
                                      </p:tavLst>
                                    </p:anim>
                                    <p:animEffect transition="in" filter="fade">
                                      <p:cBhvr>
                                        <p:cTn id="16" dur="1000"/>
                                        <p:tgtEl>
                                          <p:spTgt spid="66"/>
                                        </p:tgtEl>
                                      </p:cBhvr>
                                    </p:animEffect>
                                  </p:childTnLst>
                                </p:cTn>
                              </p:par>
                            </p:childTnLst>
                          </p:cTn>
                        </p:par>
                        <p:par>
                          <p:cTn id="17" fill="hold">
                            <p:stCondLst>
                              <p:cond delay="1000"/>
                            </p:stCondLst>
                            <p:childTnLst>
                              <p:par>
                                <p:cTn id="18" presetID="45"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p:cBhvr>
                                        <p:cTn id="20" dur="2000"/>
                                        <p:tgtEl>
                                          <p:spTgt spid="48"/>
                                        </p:tgtEl>
                                      </p:cBhvr>
                                    </p:animEffect>
                                    <p:anim calcmode="lin" valueType="num">
                                      <p:cBhvr>
                                        <p:cTn id="21" dur="2000" fill="hold"/>
                                        <p:tgtEl>
                                          <p:spTgt spid="48"/>
                                        </p:tgtEl>
                                        <p:attrNameLst>
                                          <p:attrName>ppt_w</p:attrName>
                                        </p:attrNameLst>
                                      </p:cBhvr>
                                      <p:tavLst>
                                        <p:tav tm="0" fmla="#ppt_w*sin(2.5*pi*$)">
                                          <p:val>
                                            <p:fltVal val="0"/>
                                          </p:val>
                                        </p:tav>
                                        <p:tav tm="100000">
                                          <p:val>
                                            <p:fltVal val="1"/>
                                          </p:val>
                                        </p:tav>
                                      </p:tavLst>
                                    </p:anim>
                                    <p:anim calcmode="lin" valueType="num">
                                      <p:cBhvr>
                                        <p:cTn id="22" dur="2000" fill="hold"/>
                                        <p:tgtEl>
                                          <p:spTgt spid="48"/>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p:cBhvr>
                                        <p:cTn id="25" dur="1750"/>
                                        <p:tgtEl>
                                          <p:spTgt spid="49"/>
                                        </p:tgtEl>
                                      </p:cBhvr>
                                    </p:animEffect>
                                    <p:anim calcmode="lin" valueType="num">
                                      <p:cBhvr>
                                        <p:cTn id="26" dur="1750" fill="hold"/>
                                        <p:tgtEl>
                                          <p:spTgt spid="49"/>
                                        </p:tgtEl>
                                        <p:attrNameLst>
                                          <p:attrName>ppt_w</p:attrName>
                                        </p:attrNameLst>
                                      </p:cBhvr>
                                      <p:tavLst>
                                        <p:tav tm="0" fmla="#ppt_w*sin(2.5*pi*$)">
                                          <p:val>
                                            <p:fltVal val="0"/>
                                          </p:val>
                                        </p:tav>
                                        <p:tav tm="100000">
                                          <p:val>
                                            <p:fltVal val="1"/>
                                          </p:val>
                                        </p:tav>
                                      </p:tavLst>
                                    </p:anim>
                                    <p:anim calcmode="lin" valueType="num">
                                      <p:cBhvr>
                                        <p:cTn id="27" dur="1750" fill="hold"/>
                                        <p:tgtEl>
                                          <p:spTgt spid="49"/>
                                        </p:tgtEl>
                                        <p:attrNameLst>
                                          <p:attrName>ppt_h</p:attrName>
                                        </p:attrNameLst>
                                      </p:cBhvr>
                                      <p:tavLst>
                                        <p:tav tm="0">
                                          <p:val>
                                            <p:strVal val="#ppt_h"/>
                                          </p:val>
                                        </p:tav>
                                        <p:tav tm="100000">
                                          <p:val>
                                            <p:strVal val="#ppt_h"/>
                                          </p:val>
                                        </p:tav>
                                      </p:tavLst>
                                    </p:anim>
                                  </p:childTnLst>
                                </p:cTn>
                              </p:par>
                              <p:par>
                                <p:cTn id="28" presetID="45"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p:cBhvr>
                                        <p:cTn id="30" dur="1500"/>
                                        <p:tgtEl>
                                          <p:spTgt spid="50"/>
                                        </p:tgtEl>
                                      </p:cBhvr>
                                    </p:animEffect>
                                    <p:anim calcmode="lin" valueType="num">
                                      <p:cBhvr>
                                        <p:cTn id="31" dur="1500" fill="hold"/>
                                        <p:tgtEl>
                                          <p:spTgt spid="50"/>
                                        </p:tgtEl>
                                        <p:attrNameLst>
                                          <p:attrName>ppt_w</p:attrName>
                                        </p:attrNameLst>
                                      </p:cBhvr>
                                      <p:tavLst>
                                        <p:tav tm="0" fmla="#ppt_w*sin(2.5*pi*$)">
                                          <p:val>
                                            <p:fltVal val="0"/>
                                          </p:val>
                                        </p:tav>
                                        <p:tav tm="100000">
                                          <p:val>
                                            <p:fltVal val="1"/>
                                          </p:val>
                                        </p:tav>
                                      </p:tavLst>
                                    </p:anim>
                                    <p:anim calcmode="lin" valueType="num">
                                      <p:cBhvr>
                                        <p:cTn id="32" dur="1500" fill="hold"/>
                                        <p:tgtEl>
                                          <p:spTgt spid="50"/>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p:cBhvr>
                                        <p:cTn id="35" dur="1250"/>
                                        <p:tgtEl>
                                          <p:spTgt spid="51"/>
                                        </p:tgtEl>
                                      </p:cBhvr>
                                    </p:animEffect>
                                    <p:anim calcmode="lin" valueType="num">
                                      <p:cBhvr>
                                        <p:cTn id="36" dur="1250" fill="hold"/>
                                        <p:tgtEl>
                                          <p:spTgt spid="51"/>
                                        </p:tgtEl>
                                        <p:attrNameLst>
                                          <p:attrName>ppt_w</p:attrName>
                                        </p:attrNameLst>
                                      </p:cBhvr>
                                      <p:tavLst>
                                        <p:tav tm="0" fmla="#ppt_w*sin(2.5*pi*$)">
                                          <p:val>
                                            <p:fltVal val="0"/>
                                          </p:val>
                                        </p:tav>
                                        <p:tav tm="100000">
                                          <p:val>
                                            <p:fltVal val="1"/>
                                          </p:val>
                                        </p:tav>
                                      </p:tavLst>
                                    </p:anim>
                                    <p:anim calcmode="lin" valueType="num">
                                      <p:cBhvr>
                                        <p:cTn id="37" dur="1250" fill="hold"/>
                                        <p:tgtEl>
                                          <p:spTgt spid="51"/>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p:cBhvr>
                                        <p:cTn id="40" dur="1000"/>
                                        <p:tgtEl>
                                          <p:spTgt spid="52"/>
                                        </p:tgtEl>
                                      </p:cBhvr>
                                    </p:animEffect>
                                    <p:anim calcmode="lin" valueType="num">
                                      <p:cBhvr>
                                        <p:cTn id="41" dur="1000" fill="hold"/>
                                        <p:tgtEl>
                                          <p:spTgt spid="52"/>
                                        </p:tgtEl>
                                        <p:attrNameLst>
                                          <p:attrName>ppt_w</p:attrName>
                                        </p:attrNameLst>
                                      </p:cBhvr>
                                      <p:tavLst>
                                        <p:tav tm="0" fmla="#ppt_w*sin(2.5*pi*$)">
                                          <p:val>
                                            <p:fltVal val="0"/>
                                          </p:val>
                                        </p:tav>
                                        <p:tav tm="100000">
                                          <p:val>
                                            <p:fltVal val="1"/>
                                          </p:val>
                                        </p:tav>
                                      </p:tavLst>
                                    </p:anim>
                                    <p:anim calcmode="lin" valueType="num">
                                      <p:cBhvr>
                                        <p:cTn id="42" dur="1000" fill="hold"/>
                                        <p:tgtEl>
                                          <p:spTgt spid="52"/>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p:cBhvr>
                                        <p:cTn id="46" dur="750"/>
                                        <p:tgtEl>
                                          <p:spTgt spid="47"/>
                                        </p:tgtEl>
                                      </p:cBhvr>
                                    </p:animEffect>
                                    <p:anim calcmode="lin" valueType="num">
                                      <p:cBhvr>
                                        <p:cTn id="47" dur="750" fill="hold"/>
                                        <p:tgtEl>
                                          <p:spTgt spid="47"/>
                                        </p:tgtEl>
                                        <p:attrNameLst>
                                          <p:attrName>ppt_x</p:attrName>
                                        </p:attrNameLst>
                                      </p:cBhvr>
                                      <p:tavLst>
                                        <p:tav tm="0">
                                          <p:val>
                                            <p:strVal val="#ppt_x"/>
                                          </p:val>
                                        </p:tav>
                                        <p:tav tm="100000">
                                          <p:val>
                                            <p:strVal val="#ppt_x"/>
                                          </p:val>
                                        </p:tav>
                                      </p:tavLst>
                                    </p:anim>
                                    <p:anim calcmode="lin" valueType="num">
                                      <p:cBhvr>
                                        <p:cTn id="48" dur="75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autoUpdateAnimBg="0"/>
      <p:bldP spid="48" grpId="0" bldLvl="0" animBg="1" autoUpdateAnimBg="0"/>
      <p:bldP spid="49" grpId="0" bldLvl="0" animBg="1" autoUpdateAnimBg="0"/>
      <p:bldP spid="50" grpId="0" bldLvl="0" animBg="1" autoUpdateAnimBg="0"/>
      <p:bldP spid="51" grpId="0" bldLvl="0" animBg="1" autoUpdateAnimBg="0"/>
      <p:bldP spid="52" grpId="0" bldLvl="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 xmlns:a16="http://schemas.microsoft.com/office/drawing/2014/main" id="{739F17DC-7BE9-4AA7-4107-9F29359B6F36}"/>
              </a:ext>
            </a:extLst>
          </p:cNvPr>
          <p:cNvSpPr>
            <a:spLocks noChangeArrowheads="1"/>
          </p:cNvSpPr>
          <p:nvPr/>
        </p:nvSpPr>
        <p:spPr bwMode="auto">
          <a:xfrm>
            <a:off x="633154" y="346259"/>
            <a:ext cx="4498297" cy="345380"/>
          </a:xfrm>
          <a:prstGeom prst="rect">
            <a:avLst/>
          </a:prstGeom>
          <a:noFill/>
          <a:ln>
            <a:noFill/>
          </a:ln>
        </p:spPr>
        <p:txBody>
          <a:bodyPr wrap="square" lIns="67720" tIns="33860" rIns="67720" bIns="33860">
            <a:spAutoFit/>
          </a:bodyPr>
          <a:lstStyle/>
          <a:p>
            <a:pPr defTabSz="955740" fontAlgn="auto">
              <a:spcBef>
                <a:spcPts val="0"/>
              </a:spcBef>
              <a:spcAft>
                <a:spcPts val="0"/>
              </a:spcAft>
              <a:defRPr/>
            </a:pPr>
            <a:r>
              <a:rPr lang="vi-VN" altLang="zh-CN" sz="1800" b="1" dirty="0">
                <a:latin typeface="Calibri" panose="020F0502020204030204" pitchFamily="34" charset="0"/>
                <a:ea typeface="微软雅黑" panose="020B0503020204020204" pitchFamily="34" charset="-122"/>
                <a:cs typeface="Calibri" panose="020F0502020204030204" pitchFamily="34" charset="0"/>
                <a:sym typeface="微软雅黑" panose="020B0503020204020204" pitchFamily="34" charset="-122"/>
              </a:rPr>
              <a:t>QUAN SÁT TRANH VÀ TRẢ LỜI CÂU HỎI</a:t>
            </a:r>
            <a:endParaRPr lang="zh-CN" altLang="en-US" sz="1800" b="1" dirty="0">
              <a:latin typeface="Calibri" panose="020F0502020204030204" pitchFamily="34" charset="0"/>
              <a:ea typeface="微软雅黑" panose="020B0503020204020204" pitchFamily="34" charset="-122"/>
              <a:cs typeface="Calibri" panose="020F0502020204030204" pitchFamily="34" charset="0"/>
              <a:sym typeface="微软雅黑" panose="020B0503020204020204" pitchFamily="34" charset="-122"/>
            </a:endParaRPr>
          </a:p>
        </p:txBody>
      </p:sp>
      <p:grpSp>
        <p:nvGrpSpPr>
          <p:cNvPr id="3" name="组合 34">
            <a:extLst>
              <a:ext uri="{FF2B5EF4-FFF2-40B4-BE49-F238E27FC236}">
                <a16:creationId xmlns="" xmlns:a16="http://schemas.microsoft.com/office/drawing/2014/main" id="{527277BC-4D4D-9506-D686-DA5C691513BB}"/>
              </a:ext>
            </a:extLst>
          </p:cNvPr>
          <p:cNvGrpSpPr/>
          <p:nvPr/>
        </p:nvGrpSpPr>
        <p:grpSpPr>
          <a:xfrm>
            <a:off x="633154" y="683348"/>
            <a:ext cx="3812893" cy="45719"/>
            <a:chOff x="288133" y="483063"/>
            <a:chExt cx="8772740" cy="64666"/>
          </a:xfrm>
        </p:grpSpPr>
        <p:sp>
          <p:nvSpPr>
            <p:cNvPr id="4" name="任意多边形 36">
              <a:extLst>
                <a:ext uri="{FF2B5EF4-FFF2-40B4-BE49-F238E27FC236}">
                  <a16:creationId xmlns="" xmlns:a16="http://schemas.microsoft.com/office/drawing/2014/main" id="{8DAC0F05-A4D5-5CFC-7E31-2734DE81E151}"/>
                </a:ext>
              </a:extLst>
            </p:cNvPr>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p>
          </p:txBody>
        </p:sp>
        <p:cxnSp>
          <p:nvCxnSpPr>
            <p:cNvPr id="5" name="直接连接符 47">
              <a:extLst>
                <a:ext uri="{FF2B5EF4-FFF2-40B4-BE49-F238E27FC236}">
                  <a16:creationId xmlns="" xmlns:a16="http://schemas.microsoft.com/office/drawing/2014/main" id="{4026EA4F-FD9B-8D14-D9F0-287420EFB304}"/>
                </a:ext>
              </a:extLst>
            </p:cNvPr>
            <p:cNvCxnSpPr>
              <a:stCxn id="4"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 name="组合 48">
            <a:extLst>
              <a:ext uri="{FF2B5EF4-FFF2-40B4-BE49-F238E27FC236}">
                <a16:creationId xmlns="" xmlns:a16="http://schemas.microsoft.com/office/drawing/2014/main" id="{36AD0A2C-4F5A-153B-7ACE-C214917C3A19}"/>
              </a:ext>
            </a:extLst>
          </p:cNvPr>
          <p:cNvGrpSpPr/>
          <p:nvPr/>
        </p:nvGrpSpPr>
        <p:grpSpPr>
          <a:xfrm>
            <a:off x="0" y="320298"/>
            <a:ext cx="633155" cy="349397"/>
            <a:chOff x="0" y="252065"/>
            <a:chExt cx="641111" cy="392113"/>
          </a:xfrm>
        </p:grpSpPr>
        <p:sp>
          <p:nvSpPr>
            <p:cNvPr id="7" name="矩形 59">
              <a:extLst>
                <a:ext uri="{FF2B5EF4-FFF2-40B4-BE49-F238E27FC236}">
                  <a16:creationId xmlns="" xmlns:a16="http://schemas.microsoft.com/office/drawing/2014/main" id="{02E3274E-794D-3410-F91E-555478F60DEF}"/>
                </a:ext>
              </a:extLst>
            </p:cNvPr>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740" fontAlgn="auto">
                <a:lnSpc>
                  <a:spcPct val="100000"/>
                </a:lnSpc>
                <a:spcBef>
                  <a:spcPct val="0"/>
                </a:spcBef>
                <a:spcAft>
                  <a:spcPts val="0"/>
                </a:spcAft>
                <a:buNone/>
                <a:defRPr/>
              </a:pPr>
              <a:endParaRPr lang="zh-CN" altLang="en-US" sz="1383">
                <a:solidFill>
                  <a:srgbClr val="FFFFFF"/>
                </a:solidFill>
              </a:endParaRPr>
            </a:p>
          </p:txBody>
        </p:sp>
        <p:sp>
          <p:nvSpPr>
            <p:cNvPr id="8" name="矩形 60">
              <a:extLst>
                <a:ext uri="{FF2B5EF4-FFF2-40B4-BE49-F238E27FC236}">
                  <a16:creationId xmlns="" xmlns:a16="http://schemas.microsoft.com/office/drawing/2014/main" id="{6D565FA9-C8E6-F2DE-26E5-782534B056CA}"/>
                </a:ext>
              </a:extLst>
            </p:cNvPr>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740" fontAlgn="auto">
                <a:lnSpc>
                  <a:spcPct val="100000"/>
                </a:lnSpc>
                <a:spcBef>
                  <a:spcPct val="0"/>
                </a:spcBef>
                <a:spcAft>
                  <a:spcPts val="0"/>
                </a:spcAft>
                <a:buNone/>
                <a:defRPr/>
              </a:pPr>
              <a:endParaRPr lang="zh-CN" altLang="en-US" sz="1383">
                <a:solidFill>
                  <a:srgbClr val="FFFFFF"/>
                </a:solidFill>
              </a:endParaRPr>
            </a:p>
          </p:txBody>
        </p:sp>
        <p:sp>
          <p:nvSpPr>
            <p:cNvPr id="9" name="五边形 51">
              <a:extLst>
                <a:ext uri="{FF2B5EF4-FFF2-40B4-BE49-F238E27FC236}">
                  <a16:creationId xmlns="" xmlns:a16="http://schemas.microsoft.com/office/drawing/2014/main" id="{28D700A0-1ED0-570B-B171-DB2874377AF7}"/>
                </a:ext>
              </a:extLst>
            </p:cNvPr>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p>
          </p:txBody>
        </p:sp>
      </p:grpSp>
      <p:pic>
        <p:nvPicPr>
          <p:cNvPr id="11" name="Picture 10" descr="A picture containing text&#10;&#10;Description automatically generated">
            <a:extLst>
              <a:ext uri="{FF2B5EF4-FFF2-40B4-BE49-F238E27FC236}">
                <a16:creationId xmlns="" xmlns:a16="http://schemas.microsoft.com/office/drawing/2014/main" id="{28518F8B-0155-56E2-69A0-256B4F852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99" y="887552"/>
            <a:ext cx="3881447" cy="2382115"/>
          </a:xfrm>
          <a:prstGeom prst="rect">
            <a:avLst/>
          </a:prstGeom>
        </p:spPr>
      </p:pic>
      <p:sp>
        <p:nvSpPr>
          <p:cNvPr id="26" name="TextBox 25">
            <a:extLst>
              <a:ext uri="{FF2B5EF4-FFF2-40B4-BE49-F238E27FC236}">
                <a16:creationId xmlns="" xmlns:a16="http://schemas.microsoft.com/office/drawing/2014/main" id="{C5019BF3-3EDA-5C74-3F55-87C5D3F6379F}"/>
              </a:ext>
            </a:extLst>
          </p:cNvPr>
          <p:cNvSpPr txBox="1"/>
          <p:nvPr/>
        </p:nvSpPr>
        <p:spPr>
          <a:xfrm>
            <a:off x="5888712" y="875596"/>
            <a:ext cx="3499768" cy="1791054"/>
          </a:xfrm>
          <a:prstGeom prst="rect">
            <a:avLst/>
          </a:prstGeom>
          <a:noFill/>
        </p:spPr>
        <p:txBody>
          <a:bodyPr wrap="square" lIns="66852" tIns="33426" rIns="66852" bIns="33426">
            <a:spAutoFit/>
          </a:bodyPr>
          <a:lstStyle/>
          <a:p>
            <a:pPr marL="177800" lvl="1" indent="0" algn="just" fontAlgn="auto">
              <a:spcAft>
                <a:spcPts val="0"/>
              </a:spcAft>
              <a:defRPr/>
            </a:pPr>
            <a:r>
              <a:rPr lang="en-US" altLang="en-US" sz="2800" dirty="0">
                <a:solidFill>
                  <a:schemeClr val="accent4">
                    <a:lumMod val="50000"/>
                  </a:schemeClr>
                </a:solidFill>
                <a:latin typeface="Calibri Light" panose="020F0302020204030204" pitchFamily="34" charset="0"/>
                <a:cs typeface="Calibri Light" panose="020F0302020204030204" pitchFamily="34" charset="0"/>
              </a:rPr>
              <a:t>Em hãy cho biết, bạn HS trong hình ảnh bên đang tính toán các khoản thu nào?</a:t>
            </a:r>
          </a:p>
        </p:txBody>
      </p:sp>
      <p:grpSp>
        <p:nvGrpSpPr>
          <p:cNvPr id="27" name="组合 55">
            <a:extLst>
              <a:ext uri="{FF2B5EF4-FFF2-40B4-BE49-F238E27FC236}">
                <a16:creationId xmlns="" xmlns:a16="http://schemas.microsoft.com/office/drawing/2014/main" id="{6E9B1D92-6AE5-F8E3-679E-677BEC74B6D5}"/>
              </a:ext>
            </a:extLst>
          </p:cNvPr>
          <p:cNvGrpSpPr/>
          <p:nvPr/>
        </p:nvGrpSpPr>
        <p:grpSpPr>
          <a:xfrm>
            <a:off x="5107555" y="1421967"/>
            <a:ext cx="706767" cy="698312"/>
            <a:chOff x="6409426" y="1173624"/>
            <a:chExt cx="962086" cy="962084"/>
          </a:xfrm>
          <a:solidFill>
            <a:schemeClr val="accent2">
              <a:lumMod val="75000"/>
            </a:schemeClr>
          </a:solidFill>
        </p:grpSpPr>
        <p:sp>
          <p:nvSpPr>
            <p:cNvPr id="28" name="椭圆 81">
              <a:extLst>
                <a:ext uri="{FF2B5EF4-FFF2-40B4-BE49-F238E27FC236}">
                  <a16:creationId xmlns="" xmlns:a16="http://schemas.microsoft.com/office/drawing/2014/main" id="{B774BD6C-9B60-3F11-ADBB-CC8C4863479C}"/>
                </a:ext>
              </a:extLst>
            </p:cNvPr>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91146" fontAlgn="auto">
                <a:spcBef>
                  <a:spcPts val="0"/>
                </a:spcBef>
                <a:spcAft>
                  <a:spcPts val="0"/>
                </a:spcAft>
                <a:defRPr/>
              </a:pPr>
              <a:endParaRPr lang="zh-CN" altLang="en-US" sz="1383">
                <a:latin typeface="+mn-lt"/>
                <a:ea typeface="+mn-ea"/>
              </a:endParaRPr>
            </a:p>
          </p:txBody>
        </p:sp>
        <p:sp>
          <p:nvSpPr>
            <p:cNvPr id="29" name="TextBox 28">
              <a:extLst>
                <a:ext uri="{FF2B5EF4-FFF2-40B4-BE49-F238E27FC236}">
                  <a16:creationId xmlns="" xmlns:a16="http://schemas.microsoft.com/office/drawing/2014/main" id="{D1BA55E6-1DDA-5F41-DBE7-127F3B62A5EA}"/>
                </a:ext>
              </a:extLst>
            </p:cNvPr>
            <p:cNvSpPr txBox="1"/>
            <p:nvPr/>
          </p:nvSpPr>
          <p:spPr>
            <a:xfrm>
              <a:off x="6653352" y="1318965"/>
              <a:ext cx="528257" cy="670033"/>
            </a:xfrm>
            <a:prstGeom prst="rect">
              <a:avLst/>
            </a:prstGeom>
            <a:grpFill/>
          </p:spPr>
          <p:txBody>
            <a:bodyPr wrap="none">
              <a:spAutoFit/>
            </a:bodyPr>
            <a:lstStyle/>
            <a:p>
              <a:pPr defTabSz="891146" fontAlgn="auto">
                <a:spcBef>
                  <a:spcPts val="0"/>
                </a:spcBef>
                <a:spcAft>
                  <a:spcPts val="0"/>
                </a:spcAft>
                <a:defRPr/>
              </a:pPr>
              <a:r>
                <a:rPr lang="en-US" altLang="zh-CN" sz="2568" b="1" dirty="0">
                  <a:solidFill>
                    <a:srgbClr val="F8F8F8"/>
                  </a:solidFill>
                  <a:latin typeface="+mj-ea"/>
                  <a:ea typeface="+mj-ea"/>
                </a:rPr>
                <a:t>1</a:t>
              </a:r>
              <a:endParaRPr lang="zh-CN" altLang="en-US" sz="2568" b="1" dirty="0">
                <a:solidFill>
                  <a:srgbClr val="F8F8F8"/>
                </a:solidFill>
                <a:latin typeface="+mj-ea"/>
                <a:ea typeface="+mj-ea"/>
              </a:endParaRPr>
            </a:p>
          </p:txBody>
        </p:sp>
      </p:grpSp>
      <p:grpSp>
        <p:nvGrpSpPr>
          <p:cNvPr id="30" name="组合 58">
            <a:extLst>
              <a:ext uri="{FF2B5EF4-FFF2-40B4-BE49-F238E27FC236}">
                <a16:creationId xmlns="" xmlns:a16="http://schemas.microsoft.com/office/drawing/2014/main" id="{2C56FD94-B8B9-BD00-9DA1-CE44E07E5C6C}"/>
              </a:ext>
            </a:extLst>
          </p:cNvPr>
          <p:cNvGrpSpPr/>
          <p:nvPr/>
        </p:nvGrpSpPr>
        <p:grpSpPr>
          <a:xfrm>
            <a:off x="1995212" y="3891255"/>
            <a:ext cx="706767" cy="698312"/>
            <a:chOff x="6409426" y="2394908"/>
            <a:chExt cx="962086" cy="962084"/>
          </a:xfrm>
          <a:solidFill>
            <a:schemeClr val="accent2">
              <a:lumMod val="75000"/>
            </a:schemeClr>
          </a:solidFill>
        </p:grpSpPr>
        <p:sp>
          <p:nvSpPr>
            <p:cNvPr id="31" name="椭圆 84">
              <a:extLst>
                <a:ext uri="{FF2B5EF4-FFF2-40B4-BE49-F238E27FC236}">
                  <a16:creationId xmlns="" xmlns:a16="http://schemas.microsoft.com/office/drawing/2014/main" id="{572E4DC2-055B-B3B5-88F4-75CBCA8112C7}"/>
                </a:ext>
              </a:extLst>
            </p:cNvPr>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91146" fontAlgn="auto">
                <a:spcBef>
                  <a:spcPts val="0"/>
                </a:spcBef>
                <a:spcAft>
                  <a:spcPts val="0"/>
                </a:spcAft>
                <a:defRPr/>
              </a:pPr>
              <a:endParaRPr lang="zh-CN" altLang="en-US" sz="1383">
                <a:latin typeface="+mn-lt"/>
                <a:ea typeface="+mn-ea"/>
              </a:endParaRPr>
            </a:p>
          </p:txBody>
        </p:sp>
        <p:sp>
          <p:nvSpPr>
            <p:cNvPr id="32" name="TextBox 31">
              <a:extLst>
                <a:ext uri="{FF2B5EF4-FFF2-40B4-BE49-F238E27FC236}">
                  <a16:creationId xmlns="" xmlns:a16="http://schemas.microsoft.com/office/drawing/2014/main" id="{E861B4E7-CA74-53B5-143C-BA9D14C0152A}"/>
                </a:ext>
              </a:extLst>
            </p:cNvPr>
            <p:cNvSpPr txBox="1"/>
            <p:nvPr/>
          </p:nvSpPr>
          <p:spPr>
            <a:xfrm>
              <a:off x="6635865" y="2536282"/>
              <a:ext cx="545647" cy="711909"/>
            </a:xfrm>
            <a:prstGeom prst="rect">
              <a:avLst/>
            </a:prstGeom>
            <a:grpFill/>
          </p:spPr>
          <p:txBody>
            <a:bodyPr wrap="none">
              <a:spAutoFit/>
            </a:bodyPr>
            <a:lstStyle>
              <a:defPPr>
                <a:defRPr lang="zh-CN"/>
              </a:defPPr>
              <a:lvl1pPr>
                <a:defRPr sz="2800" b="1">
                  <a:solidFill>
                    <a:srgbClr val="F8F8F8"/>
                  </a:solidFill>
                  <a:latin typeface="+mj-ea"/>
                  <a:ea typeface="+mj-ea"/>
                </a:defRPr>
              </a:lvl1pPr>
            </a:lstStyle>
            <a:p>
              <a:pPr defTabSz="891146" fontAlgn="auto">
                <a:spcBef>
                  <a:spcPts val="0"/>
                </a:spcBef>
                <a:spcAft>
                  <a:spcPts val="0"/>
                </a:spcAft>
                <a:defRPr/>
              </a:pPr>
              <a:r>
                <a:rPr lang="en-US" altLang="zh-CN" sz="2765" dirty="0"/>
                <a:t>2</a:t>
              </a:r>
              <a:endParaRPr lang="zh-CN" altLang="en-US" sz="2765" dirty="0"/>
            </a:p>
          </p:txBody>
        </p:sp>
      </p:grpSp>
      <p:sp>
        <p:nvSpPr>
          <p:cNvPr id="33" name="TextBox 32">
            <a:extLst>
              <a:ext uri="{FF2B5EF4-FFF2-40B4-BE49-F238E27FC236}">
                <a16:creationId xmlns="" xmlns:a16="http://schemas.microsoft.com/office/drawing/2014/main" id="{604EF5E0-58E6-4CAE-D871-12EFA35E2759}"/>
              </a:ext>
            </a:extLst>
          </p:cNvPr>
          <p:cNvSpPr txBox="1"/>
          <p:nvPr/>
        </p:nvSpPr>
        <p:spPr>
          <a:xfrm>
            <a:off x="3057519" y="3135948"/>
            <a:ext cx="4025623" cy="1791054"/>
          </a:xfrm>
          <a:prstGeom prst="rect">
            <a:avLst/>
          </a:prstGeom>
          <a:noFill/>
        </p:spPr>
        <p:txBody>
          <a:bodyPr wrap="square" lIns="66852" tIns="33426" rIns="66852" bIns="33426">
            <a:spAutoFit/>
          </a:bodyPr>
          <a:lstStyle/>
          <a:p>
            <a:pPr marL="177800" lvl="1" indent="0" algn="just" fontAlgn="auto">
              <a:spcAft>
                <a:spcPts val="0"/>
              </a:spcAft>
              <a:defRPr/>
            </a:pPr>
            <a:r>
              <a:rPr lang="en-US" altLang="en-US" sz="2800" dirty="0">
                <a:solidFill>
                  <a:schemeClr val="accent4">
                    <a:lumMod val="50000"/>
                  </a:schemeClr>
                </a:solidFill>
                <a:latin typeface="Calibri Light" panose="020F0302020204030204" pitchFamily="34" charset="0"/>
                <a:cs typeface="Calibri Light" panose="020F0302020204030204" pitchFamily="34" charset="0"/>
              </a:rPr>
              <a:t>Bản thân em đã có những khoản thu nào? Theo em, các khoản tiền đó chủ yếu đến từ đâu? </a:t>
            </a:r>
          </a:p>
        </p:txBody>
      </p:sp>
      <p:pic>
        <p:nvPicPr>
          <p:cNvPr id="39" name="Picture 38">
            <a:extLst>
              <a:ext uri="{FF2B5EF4-FFF2-40B4-BE49-F238E27FC236}">
                <a16:creationId xmlns="" xmlns:a16="http://schemas.microsoft.com/office/drawing/2014/main" id="{BBBFCF75-E962-A6C2-093E-06A661460351}"/>
              </a:ext>
            </a:extLst>
          </p:cNvPr>
          <p:cNvPicPr>
            <a:picLocks noChangeAspect="1"/>
          </p:cNvPicPr>
          <p:nvPr/>
        </p:nvPicPr>
        <p:blipFill>
          <a:blip r:embed="rId3"/>
          <a:stretch>
            <a:fillRect/>
          </a:stretch>
        </p:blipFill>
        <p:spPr>
          <a:xfrm>
            <a:off x="7598031" y="2944381"/>
            <a:ext cx="1338483" cy="1893749"/>
          </a:xfrm>
          <a:prstGeom prst="rect">
            <a:avLst/>
          </a:prstGeom>
        </p:spPr>
      </p:pic>
      <p:sp>
        <p:nvSpPr>
          <p:cNvPr id="20" name="Rectangle 19"/>
          <p:cNvSpPr/>
          <p:nvPr/>
        </p:nvSpPr>
        <p:spPr>
          <a:xfrm>
            <a:off x="2655482" y="4927002"/>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3230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par>
                          <p:cTn id="26" fill="hold">
                            <p:stCondLst>
                              <p:cond delay="500"/>
                            </p:stCondLst>
                            <p:childTnLst>
                              <p:par>
                                <p:cTn id="27" presetID="21" presetClass="entr" presetSubtype="1"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heel(1)">
                                      <p:cBhvr>
                                        <p:cTn id="29" dur="500"/>
                                        <p:tgtEl>
                                          <p:spTgt spid="27"/>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par>
                          <p:cTn id="34" fill="hold">
                            <p:stCondLst>
                              <p:cond delay="1500"/>
                            </p:stCondLst>
                            <p:childTnLst>
                              <p:par>
                                <p:cTn id="35" presetID="21" presetClass="entr" presetSubtype="1"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heel(1)">
                                      <p:cBhvr>
                                        <p:cTn id="37" dur="500"/>
                                        <p:tgtEl>
                                          <p:spTgt spid="30"/>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26"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 xmlns:a16="http://schemas.microsoft.com/office/drawing/2014/main" id="{739F17DC-7BE9-4AA7-4107-9F29359B6F36}"/>
              </a:ext>
            </a:extLst>
          </p:cNvPr>
          <p:cNvSpPr>
            <a:spLocks noChangeArrowheads="1"/>
          </p:cNvSpPr>
          <p:nvPr/>
        </p:nvSpPr>
        <p:spPr bwMode="auto">
          <a:xfrm>
            <a:off x="633154" y="346259"/>
            <a:ext cx="4498297" cy="345380"/>
          </a:xfrm>
          <a:prstGeom prst="rect">
            <a:avLst/>
          </a:prstGeom>
          <a:noFill/>
          <a:ln>
            <a:noFill/>
          </a:ln>
        </p:spPr>
        <p:txBody>
          <a:bodyPr wrap="square" lIns="67720" tIns="33860" rIns="67720" bIns="33860">
            <a:spAutoFit/>
          </a:bodyPr>
          <a:lstStyle/>
          <a:p>
            <a:pPr defTabSz="955740" fontAlgn="auto">
              <a:spcBef>
                <a:spcPts val="0"/>
              </a:spcBef>
              <a:spcAft>
                <a:spcPts val="0"/>
              </a:spcAft>
              <a:defRPr/>
            </a:pPr>
            <a:r>
              <a:rPr lang="vi-VN" altLang="zh-CN" sz="1800" b="1" dirty="0">
                <a:latin typeface="Calibri" panose="020F0502020204030204" pitchFamily="34" charset="0"/>
                <a:ea typeface="微软雅黑" panose="020B0503020204020204" pitchFamily="34" charset="-122"/>
                <a:cs typeface="Calibri" panose="020F0502020204030204" pitchFamily="34" charset="0"/>
                <a:sym typeface="微软雅黑" panose="020B0503020204020204" pitchFamily="34" charset="-122"/>
              </a:rPr>
              <a:t>QUAN SÁT TRANH VÀ TRẢ LỜI CÂU HỎI</a:t>
            </a:r>
            <a:endParaRPr lang="zh-CN" altLang="en-US" sz="1800" b="1" dirty="0">
              <a:latin typeface="Calibri" panose="020F0502020204030204" pitchFamily="34" charset="0"/>
              <a:ea typeface="微软雅黑" panose="020B0503020204020204" pitchFamily="34" charset="-122"/>
              <a:cs typeface="Calibri" panose="020F0502020204030204" pitchFamily="34" charset="0"/>
              <a:sym typeface="微软雅黑" panose="020B0503020204020204" pitchFamily="34" charset="-122"/>
            </a:endParaRPr>
          </a:p>
        </p:txBody>
      </p:sp>
      <p:grpSp>
        <p:nvGrpSpPr>
          <p:cNvPr id="3" name="组合 34">
            <a:extLst>
              <a:ext uri="{FF2B5EF4-FFF2-40B4-BE49-F238E27FC236}">
                <a16:creationId xmlns="" xmlns:a16="http://schemas.microsoft.com/office/drawing/2014/main" id="{527277BC-4D4D-9506-D686-DA5C691513BB}"/>
              </a:ext>
            </a:extLst>
          </p:cNvPr>
          <p:cNvGrpSpPr/>
          <p:nvPr/>
        </p:nvGrpSpPr>
        <p:grpSpPr>
          <a:xfrm>
            <a:off x="633154" y="683348"/>
            <a:ext cx="3812893" cy="45719"/>
            <a:chOff x="288133" y="483063"/>
            <a:chExt cx="8772740" cy="64666"/>
          </a:xfrm>
        </p:grpSpPr>
        <p:sp>
          <p:nvSpPr>
            <p:cNvPr id="4" name="任意多边形 36">
              <a:extLst>
                <a:ext uri="{FF2B5EF4-FFF2-40B4-BE49-F238E27FC236}">
                  <a16:creationId xmlns="" xmlns:a16="http://schemas.microsoft.com/office/drawing/2014/main" id="{8DAC0F05-A4D5-5CFC-7E31-2734DE81E151}"/>
                </a:ext>
              </a:extLst>
            </p:cNvPr>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p>
          </p:txBody>
        </p:sp>
        <p:cxnSp>
          <p:nvCxnSpPr>
            <p:cNvPr id="5" name="直接连接符 47">
              <a:extLst>
                <a:ext uri="{FF2B5EF4-FFF2-40B4-BE49-F238E27FC236}">
                  <a16:creationId xmlns="" xmlns:a16="http://schemas.microsoft.com/office/drawing/2014/main" id="{4026EA4F-FD9B-8D14-D9F0-287420EFB304}"/>
                </a:ext>
              </a:extLst>
            </p:cNvPr>
            <p:cNvCxnSpPr>
              <a:stCxn id="4"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 name="组合 48">
            <a:extLst>
              <a:ext uri="{FF2B5EF4-FFF2-40B4-BE49-F238E27FC236}">
                <a16:creationId xmlns="" xmlns:a16="http://schemas.microsoft.com/office/drawing/2014/main" id="{36AD0A2C-4F5A-153B-7ACE-C214917C3A19}"/>
              </a:ext>
            </a:extLst>
          </p:cNvPr>
          <p:cNvGrpSpPr/>
          <p:nvPr/>
        </p:nvGrpSpPr>
        <p:grpSpPr>
          <a:xfrm>
            <a:off x="0" y="320298"/>
            <a:ext cx="633155" cy="349397"/>
            <a:chOff x="0" y="252065"/>
            <a:chExt cx="641111" cy="392113"/>
          </a:xfrm>
        </p:grpSpPr>
        <p:sp>
          <p:nvSpPr>
            <p:cNvPr id="7" name="矩形 59">
              <a:extLst>
                <a:ext uri="{FF2B5EF4-FFF2-40B4-BE49-F238E27FC236}">
                  <a16:creationId xmlns="" xmlns:a16="http://schemas.microsoft.com/office/drawing/2014/main" id="{02E3274E-794D-3410-F91E-555478F60DEF}"/>
                </a:ext>
              </a:extLst>
            </p:cNvPr>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740" fontAlgn="auto">
                <a:lnSpc>
                  <a:spcPct val="100000"/>
                </a:lnSpc>
                <a:spcBef>
                  <a:spcPct val="0"/>
                </a:spcBef>
                <a:spcAft>
                  <a:spcPts val="0"/>
                </a:spcAft>
                <a:buNone/>
                <a:defRPr/>
              </a:pPr>
              <a:endParaRPr lang="zh-CN" altLang="en-US" sz="1383">
                <a:solidFill>
                  <a:srgbClr val="FFFFFF"/>
                </a:solidFill>
              </a:endParaRPr>
            </a:p>
          </p:txBody>
        </p:sp>
        <p:sp>
          <p:nvSpPr>
            <p:cNvPr id="8" name="矩形 60">
              <a:extLst>
                <a:ext uri="{FF2B5EF4-FFF2-40B4-BE49-F238E27FC236}">
                  <a16:creationId xmlns="" xmlns:a16="http://schemas.microsoft.com/office/drawing/2014/main" id="{6D565FA9-C8E6-F2DE-26E5-782534B056CA}"/>
                </a:ext>
              </a:extLst>
            </p:cNvPr>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740" fontAlgn="auto">
                <a:lnSpc>
                  <a:spcPct val="100000"/>
                </a:lnSpc>
                <a:spcBef>
                  <a:spcPct val="0"/>
                </a:spcBef>
                <a:spcAft>
                  <a:spcPts val="0"/>
                </a:spcAft>
                <a:buNone/>
                <a:defRPr/>
              </a:pPr>
              <a:endParaRPr lang="zh-CN" altLang="en-US" sz="1383">
                <a:solidFill>
                  <a:srgbClr val="FFFFFF"/>
                </a:solidFill>
              </a:endParaRPr>
            </a:p>
          </p:txBody>
        </p:sp>
        <p:sp>
          <p:nvSpPr>
            <p:cNvPr id="9" name="五边形 51">
              <a:extLst>
                <a:ext uri="{FF2B5EF4-FFF2-40B4-BE49-F238E27FC236}">
                  <a16:creationId xmlns="" xmlns:a16="http://schemas.microsoft.com/office/drawing/2014/main" id="{28D700A0-1ED0-570B-B171-DB2874377AF7}"/>
                </a:ext>
              </a:extLst>
            </p:cNvPr>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p>
          </p:txBody>
        </p:sp>
      </p:grpSp>
      <p:sp>
        <p:nvSpPr>
          <p:cNvPr id="26" name="TextBox 25">
            <a:extLst>
              <a:ext uri="{FF2B5EF4-FFF2-40B4-BE49-F238E27FC236}">
                <a16:creationId xmlns="" xmlns:a16="http://schemas.microsoft.com/office/drawing/2014/main" id="{C5019BF3-3EDA-5C74-3F55-87C5D3F6379F}"/>
              </a:ext>
            </a:extLst>
          </p:cNvPr>
          <p:cNvSpPr txBox="1"/>
          <p:nvPr/>
        </p:nvSpPr>
        <p:spPr>
          <a:xfrm>
            <a:off x="5888712" y="875596"/>
            <a:ext cx="3499768" cy="2221941"/>
          </a:xfrm>
          <a:prstGeom prst="rect">
            <a:avLst/>
          </a:prstGeom>
          <a:noFill/>
        </p:spPr>
        <p:txBody>
          <a:bodyPr wrap="square" lIns="66852" tIns="33426" rIns="66852" bIns="33426">
            <a:spAutoFit/>
          </a:bodyPr>
          <a:lstStyle/>
          <a:p>
            <a:pPr marL="177800" lvl="1" indent="0" algn="just" fontAlgn="auto">
              <a:spcAft>
                <a:spcPts val="0"/>
              </a:spcAft>
              <a:defRPr/>
            </a:pPr>
            <a:r>
              <a:rPr lang="en-US" altLang="en-US" sz="2800" dirty="0">
                <a:solidFill>
                  <a:schemeClr val="accent4">
                    <a:lumMod val="50000"/>
                  </a:schemeClr>
                </a:solidFill>
                <a:latin typeface="Calibri Light" panose="020F0302020204030204" pitchFamily="34" charset="0"/>
                <a:cs typeface="Calibri Light" panose="020F0302020204030204" pitchFamily="34" charset="0"/>
              </a:rPr>
              <a:t>Em hãy NX cách sử dụng tiền của các bạn HS trong hình ảnh bên? Cách sd nào là hợp lí? Vì sao?</a:t>
            </a:r>
          </a:p>
        </p:txBody>
      </p:sp>
      <p:grpSp>
        <p:nvGrpSpPr>
          <p:cNvPr id="27" name="组合 55">
            <a:extLst>
              <a:ext uri="{FF2B5EF4-FFF2-40B4-BE49-F238E27FC236}">
                <a16:creationId xmlns="" xmlns:a16="http://schemas.microsoft.com/office/drawing/2014/main" id="{6E9B1D92-6AE5-F8E3-679E-677BEC74B6D5}"/>
              </a:ext>
            </a:extLst>
          </p:cNvPr>
          <p:cNvGrpSpPr/>
          <p:nvPr/>
        </p:nvGrpSpPr>
        <p:grpSpPr>
          <a:xfrm>
            <a:off x="5107555" y="1421967"/>
            <a:ext cx="706767" cy="698312"/>
            <a:chOff x="6409426" y="1173624"/>
            <a:chExt cx="962086" cy="962084"/>
          </a:xfrm>
          <a:solidFill>
            <a:schemeClr val="accent2">
              <a:lumMod val="75000"/>
            </a:schemeClr>
          </a:solidFill>
        </p:grpSpPr>
        <p:sp>
          <p:nvSpPr>
            <p:cNvPr id="28" name="椭圆 81">
              <a:extLst>
                <a:ext uri="{FF2B5EF4-FFF2-40B4-BE49-F238E27FC236}">
                  <a16:creationId xmlns="" xmlns:a16="http://schemas.microsoft.com/office/drawing/2014/main" id="{B774BD6C-9B60-3F11-ADBB-CC8C4863479C}"/>
                </a:ext>
              </a:extLst>
            </p:cNvPr>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91146" fontAlgn="auto">
                <a:spcBef>
                  <a:spcPts val="0"/>
                </a:spcBef>
                <a:spcAft>
                  <a:spcPts val="0"/>
                </a:spcAft>
                <a:defRPr/>
              </a:pPr>
              <a:endParaRPr lang="zh-CN" altLang="en-US" sz="1383">
                <a:latin typeface="+mn-lt"/>
                <a:ea typeface="+mn-ea"/>
              </a:endParaRPr>
            </a:p>
          </p:txBody>
        </p:sp>
        <p:sp>
          <p:nvSpPr>
            <p:cNvPr id="29" name="TextBox 28">
              <a:extLst>
                <a:ext uri="{FF2B5EF4-FFF2-40B4-BE49-F238E27FC236}">
                  <a16:creationId xmlns="" xmlns:a16="http://schemas.microsoft.com/office/drawing/2014/main" id="{D1BA55E6-1DDA-5F41-DBE7-127F3B62A5EA}"/>
                </a:ext>
              </a:extLst>
            </p:cNvPr>
            <p:cNvSpPr txBox="1"/>
            <p:nvPr/>
          </p:nvSpPr>
          <p:spPr>
            <a:xfrm>
              <a:off x="6653352" y="1318965"/>
              <a:ext cx="528257" cy="670033"/>
            </a:xfrm>
            <a:prstGeom prst="rect">
              <a:avLst/>
            </a:prstGeom>
            <a:grpFill/>
          </p:spPr>
          <p:txBody>
            <a:bodyPr wrap="none">
              <a:spAutoFit/>
            </a:bodyPr>
            <a:lstStyle/>
            <a:p>
              <a:pPr defTabSz="891146" fontAlgn="auto">
                <a:spcBef>
                  <a:spcPts val="0"/>
                </a:spcBef>
                <a:spcAft>
                  <a:spcPts val="0"/>
                </a:spcAft>
                <a:defRPr/>
              </a:pPr>
              <a:r>
                <a:rPr lang="en-US" altLang="zh-CN" sz="2568" b="1" dirty="0">
                  <a:solidFill>
                    <a:srgbClr val="F8F8F8"/>
                  </a:solidFill>
                  <a:latin typeface="+mj-ea"/>
                  <a:ea typeface="+mj-ea"/>
                </a:rPr>
                <a:t>1</a:t>
              </a:r>
              <a:endParaRPr lang="zh-CN" altLang="en-US" sz="2568" b="1" dirty="0">
                <a:solidFill>
                  <a:srgbClr val="F8F8F8"/>
                </a:solidFill>
                <a:latin typeface="+mj-ea"/>
                <a:ea typeface="+mj-ea"/>
              </a:endParaRPr>
            </a:p>
          </p:txBody>
        </p:sp>
      </p:grpSp>
      <p:grpSp>
        <p:nvGrpSpPr>
          <p:cNvPr id="30" name="组合 58">
            <a:extLst>
              <a:ext uri="{FF2B5EF4-FFF2-40B4-BE49-F238E27FC236}">
                <a16:creationId xmlns="" xmlns:a16="http://schemas.microsoft.com/office/drawing/2014/main" id="{2C56FD94-B8B9-BD00-9DA1-CE44E07E5C6C}"/>
              </a:ext>
            </a:extLst>
          </p:cNvPr>
          <p:cNvGrpSpPr/>
          <p:nvPr/>
        </p:nvGrpSpPr>
        <p:grpSpPr>
          <a:xfrm>
            <a:off x="2029476" y="4025177"/>
            <a:ext cx="706767" cy="698312"/>
            <a:chOff x="6409426" y="2394908"/>
            <a:chExt cx="962086" cy="962084"/>
          </a:xfrm>
          <a:solidFill>
            <a:schemeClr val="accent2">
              <a:lumMod val="75000"/>
            </a:schemeClr>
          </a:solidFill>
        </p:grpSpPr>
        <p:sp>
          <p:nvSpPr>
            <p:cNvPr id="31" name="椭圆 84">
              <a:extLst>
                <a:ext uri="{FF2B5EF4-FFF2-40B4-BE49-F238E27FC236}">
                  <a16:creationId xmlns="" xmlns:a16="http://schemas.microsoft.com/office/drawing/2014/main" id="{572E4DC2-055B-B3B5-88F4-75CBCA8112C7}"/>
                </a:ext>
              </a:extLst>
            </p:cNvPr>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91146" fontAlgn="auto">
                <a:spcBef>
                  <a:spcPts val="0"/>
                </a:spcBef>
                <a:spcAft>
                  <a:spcPts val="0"/>
                </a:spcAft>
                <a:defRPr/>
              </a:pPr>
              <a:endParaRPr lang="zh-CN" altLang="en-US" sz="1383">
                <a:latin typeface="+mn-lt"/>
                <a:ea typeface="+mn-ea"/>
              </a:endParaRPr>
            </a:p>
          </p:txBody>
        </p:sp>
        <p:sp>
          <p:nvSpPr>
            <p:cNvPr id="32" name="TextBox 31">
              <a:extLst>
                <a:ext uri="{FF2B5EF4-FFF2-40B4-BE49-F238E27FC236}">
                  <a16:creationId xmlns="" xmlns:a16="http://schemas.microsoft.com/office/drawing/2014/main" id="{E861B4E7-CA74-53B5-143C-BA9D14C0152A}"/>
                </a:ext>
              </a:extLst>
            </p:cNvPr>
            <p:cNvSpPr txBox="1"/>
            <p:nvPr/>
          </p:nvSpPr>
          <p:spPr>
            <a:xfrm>
              <a:off x="6635865" y="2536282"/>
              <a:ext cx="545647" cy="711909"/>
            </a:xfrm>
            <a:prstGeom prst="rect">
              <a:avLst/>
            </a:prstGeom>
            <a:grpFill/>
          </p:spPr>
          <p:txBody>
            <a:bodyPr wrap="none">
              <a:spAutoFit/>
            </a:bodyPr>
            <a:lstStyle>
              <a:defPPr>
                <a:defRPr lang="zh-CN"/>
              </a:defPPr>
              <a:lvl1pPr>
                <a:defRPr sz="2800" b="1">
                  <a:solidFill>
                    <a:srgbClr val="F8F8F8"/>
                  </a:solidFill>
                  <a:latin typeface="+mj-ea"/>
                  <a:ea typeface="+mj-ea"/>
                </a:defRPr>
              </a:lvl1pPr>
            </a:lstStyle>
            <a:p>
              <a:pPr defTabSz="891146" fontAlgn="auto">
                <a:spcBef>
                  <a:spcPts val="0"/>
                </a:spcBef>
                <a:spcAft>
                  <a:spcPts val="0"/>
                </a:spcAft>
                <a:defRPr/>
              </a:pPr>
              <a:r>
                <a:rPr lang="en-US" altLang="zh-CN" sz="2765" dirty="0"/>
                <a:t>2</a:t>
              </a:r>
              <a:endParaRPr lang="zh-CN" altLang="en-US" sz="2765" dirty="0"/>
            </a:p>
          </p:txBody>
        </p:sp>
      </p:grpSp>
      <p:sp>
        <p:nvSpPr>
          <p:cNvPr id="33" name="TextBox 32">
            <a:extLst>
              <a:ext uri="{FF2B5EF4-FFF2-40B4-BE49-F238E27FC236}">
                <a16:creationId xmlns="" xmlns:a16="http://schemas.microsoft.com/office/drawing/2014/main" id="{604EF5E0-58E6-4CAE-D871-12EFA35E2759}"/>
              </a:ext>
            </a:extLst>
          </p:cNvPr>
          <p:cNvSpPr txBox="1"/>
          <p:nvPr/>
        </p:nvSpPr>
        <p:spPr>
          <a:xfrm>
            <a:off x="2902589" y="3509769"/>
            <a:ext cx="4025623" cy="1360166"/>
          </a:xfrm>
          <a:prstGeom prst="rect">
            <a:avLst/>
          </a:prstGeom>
          <a:noFill/>
        </p:spPr>
        <p:txBody>
          <a:bodyPr wrap="square" lIns="66852" tIns="33426" rIns="66852" bIns="33426">
            <a:spAutoFit/>
          </a:bodyPr>
          <a:lstStyle/>
          <a:p>
            <a:pPr marL="177800" lvl="1" indent="0" algn="just" fontAlgn="auto">
              <a:spcAft>
                <a:spcPts val="0"/>
              </a:spcAft>
              <a:defRPr/>
            </a:pPr>
            <a:r>
              <a:rPr lang="en-US" altLang="en-US" sz="2800" dirty="0">
                <a:solidFill>
                  <a:schemeClr val="accent4">
                    <a:lumMod val="50000"/>
                  </a:schemeClr>
                </a:solidFill>
                <a:latin typeface="Calibri Light" panose="020F0302020204030204" pitchFamily="34" charset="0"/>
                <a:cs typeface="Calibri Light" panose="020F0302020204030204" pitchFamily="34" charset="0"/>
              </a:rPr>
              <a:t>Em hãy xác định các khoản chi tiêu thiết yếu và không thiết yếu?</a:t>
            </a:r>
          </a:p>
        </p:txBody>
      </p:sp>
      <p:pic>
        <p:nvPicPr>
          <p:cNvPr id="39" name="Picture 38">
            <a:extLst>
              <a:ext uri="{FF2B5EF4-FFF2-40B4-BE49-F238E27FC236}">
                <a16:creationId xmlns="" xmlns:a16="http://schemas.microsoft.com/office/drawing/2014/main" id="{BBBFCF75-E962-A6C2-093E-06A661460351}"/>
              </a:ext>
            </a:extLst>
          </p:cNvPr>
          <p:cNvPicPr>
            <a:picLocks noChangeAspect="1"/>
          </p:cNvPicPr>
          <p:nvPr/>
        </p:nvPicPr>
        <p:blipFill>
          <a:blip r:embed="rId2"/>
          <a:stretch>
            <a:fillRect/>
          </a:stretch>
        </p:blipFill>
        <p:spPr>
          <a:xfrm>
            <a:off x="7598031" y="2944381"/>
            <a:ext cx="1338483" cy="1893749"/>
          </a:xfrm>
          <a:prstGeom prst="rect">
            <a:avLst/>
          </a:prstGeom>
        </p:spPr>
      </p:pic>
      <p:pic>
        <p:nvPicPr>
          <p:cNvPr id="12" name="Picture 11" descr="Graphical user interface, text&#10;&#10;Description automatically generated">
            <a:extLst>
              <a:ext uri="{FF2B5EF4-FFF2-40B4-BE49-F238E27FC236}">
                <a16:creationId xmlns="" xmlns:a16="http://schemas.microsoft.com/office/drawing/2014/main" id="{235ACFEF-36DB-D8E5-E0B3-522DDD0D1A54}"/>
              </a:ext>
            </a:extLst>
          </p:cNvPr>
          <p:cNvPicPr>
            <a:picLocks noChangeAspect="1"/>
          </p:cNvPicPr>
          <p:nvPr/>
        </p:nvPicPr>
        <p:blipFill rotWithShape="1">
          <a:blip r:embed="rId3">
            <a:extLst>
              <a:ext uri="{28A0092B-C50C-407E-A947-70E740481C1C}">
                <a14:useLocalDpi xmlns:a14="http://schemas.microsoft.com/office/drawing/2010/main" val="0"/>
              </a:ext>
            </a:extLst>
          </a:blip>
          <a:srcRect l="597" t="30515" r="50000" b="32895"/>
          <a:stretch/>
        </p:blipFill>
        <p:spPr>
          <a:xfrm>
            <a:off x="658835" y="851153"/>
            <a:ext cx="3807132" cy="2615421"/>
          </a:xfrm>
          <a:prstGeom prst="rect">
            <a:avLst/>
          </a:prstGeom>
        </p:spPr>
      </p:pic>
      <p:sp>
        <p:nvSpPr>
          <p:cNvPr id="20" name="Rectangle 19"/>
          <p:cNvSpPr/>
          <p:nvPr/>
        </p:nvSpPr>
        <p:spPr>
          <a:xfrm>
            <a:off x="2655482" y="4927002"/>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4193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par>
                          <p:cTn id="26" fill="hold">
                            <p:stCondLst>
                              <p:cond delay="500"/>
                            </p:stCondLst>
                            <p:childTnLst>
                              <p:par>
                                <p:cTn id="27" presetID="21" presetClass="entr" presetSubtype="1"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heel(1)">
                                      <p:cBhvr>
                                        <p:cTn id="29" dur="500"/>
                                        <p:tgtEl>
                                          <p:spTgt spid="27"/>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par>
                          <p:cTn id="34" fill="hold">
                            <p:stCondLst>
                              <p:cond delay="1500"/>
                            </p:stCondLst>
                            <p:childTnLst>
                              <p:par>
                                <p:cTn id="35" presetID="21" presetClass="entr" presetSubtype="1"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heel(1)">
                                      <p:cBhvr>
                                        <p:cTn id="37" dur="500"/>
                                        <p:tgtEl>
                                          <p:spTgt spid="30"/>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26"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 xmlns:a16="http://schemas.microsoft.com/office/drawing/2014/main" id="{739F17DC-7BE9-4AA7-4107-9F29359B6F36}"/>
              </a:ext>
            </a:extLst>
          </p:cNvPr>
          <p:cNvSpPr>
            <a:spLocks noChangeArrowheads="1"/>
          </p:cNvSpPr>
          <p:nvPr/>
        </p:nvSpPr>
        <p:spPr bwMode="auto">
          <a:xfrm>
            <a:off x="633154" y="346259"/>
            <a:ext cx="4498297" cy="345380"/>
          </a:xfrm>
          <a:prstGeom prst="rect">
            <a:avLst/>
          </a:prstGeom>
          <a:noFill/>
          <a:ln>
            <a:noFill/>
          </a:ln>
        </p:spPr>
        <p:txBody>
          <a:bodyPr wrap="square" lIns="67720" tIns="33860" rIns="67720" bIns="33860">
            <a:spAutoFit/>
          </a:bodyPr>
          <a:lstStyle/>
          <a:p>
            <a:pPr defTabSz="955740" fontAlgn="auto">
              <a:spcBef>
                <a:spcPts val="0"/>
              </a:spcBef>
              <a:spcAft>
                <a:spcPts val="0"/>
              </a:spcAft>
              <a:defRPr/>
            </a:pPr>
            <a:r>
              <a:rPr lang="vi-VN" altLang="zh-CN" sz="1800" b="1" dirty="0">
                <a:latin typeface="Calibri" panose="020F0502020204030204" pitchFamily="34" charset="0"/>
                <a:ea typeface="微软雅黑" panose="020B0503020204020204" pitchFamily="34" charset="-122"/>
                <a:cs typeface="Calibri" panose="020F0502020204030204" pitchFamily="34" charset="0"/>
                <a:sym typeface="微软雅黑" panose="020B0503020204020204" pitchFamily="34" charset="-122"/>
              </a:rPr>
              <a:t>QUAN SÁT TRANH VÀ TRẢ LỜI CÂU HỎI</a:t>
            </a:r>
            <a:endParaRPr lang="zh-CN" altLang="en-US" sz="1800" b="1" dirty="0">
              <a:latin typeface="Calibri" panose="020F0502020204030204" pitchFamily="34" charset="0"/>
              <a:ea typeface="微软雅黑" panose="020B0503020204020204" pitchFamily="34" charset="-122"/>
              <a:cs typeface="Calibri" panose="020F0502020204030204" pitchFamily="34" charset="0"/>
              <a:sym typeface="微软雅黑" panose="020B0503020204020204" pitchFamily="34" charset="-122"/>
            </a:endParaRPr>
          </a:p>
        </p:txBody>
      </p:sp>
      <p:grpSp>
        <p:nvGrpSpPr>
          <p:cNvPr id="3" name="组合 34">
            <a:extLst>
              <a:ext uri="{FF2B5EF4-FFF2-40B4-BE49-F238E27FC236}">
                <a16:creationId xmlns="" xmlns:a16="http://schemas.microsoft.com/office/drawing/2014/main" id="{527277BC-4D4D-9506-D686-DA5C691513BB}"/>
              </a:ext>
            </a:extLst>
          </p:cNvPr>
          <p:cNvGrpSpPr/>
          <p:nvPr/>
        </p:nvGrpSpPr>
        <p:grpSpPr>
          <a:xfrm>
            <a:off x="633154" y="683348"/>
            <a:ext cx="3812893" cy="45719"/>
            <a:chOff x="288133" y="483063"/>
            <a:chExt cx="8772740" cy="64666"/>
          </a:xfrm>
        </p:grpSpPr>
        <p:sp>
          <p:nvSpPr>
            <p:cNvPr id="4" name="任意多边形 36">
              <a:extLst>
                <a:ext uri="{FF2B5EF4-FFF2-40B4-BE49-F238E27FC236}">
                  <a16:creationId xmlns="" xmlns:a16="http://schemas.microsoft.com/office/drawing/2014/main" id="{8DAC0F05-A4D5-5CFC-7E31-2734DE81E151}"/>
                </a:ext>
              </a:extLst>
            </p:cNvPr>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p>
          </p:txBody>
        </p:sp>
        <p:cxnSp>
          <p:nvCxnSpPr>
            <p:cNvPr id="5" name="直接连接符 47">
              <a:extLst>
                <a:ext uri="{FF2B5EF4-FFF2-40B4-BE49-F238E27FC236}">
                  <a16:creationId xmlns="" xmlns:a16="http://schemas.microsoft.com/office/drawing/2014/main" id="{4026EA4F-FD9B-8D14-D9F0-287420EFB304}"/>
                </a:ext>
              </a:extLst>
            </p:cNvPr>
            <p:cNvCxnSpPr>
              <a:stCxn id="4"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 name="组合 48">
            <a:extLst>
              <a:ext uri="{FF2B5EF4-FFF2-40B4-BE49-F238E27FC236}">
                <a16:creationId xmlns="" xmlns:a16="http://schemas.microsoft.com/office/drawing/2014/main" id="{36AD0A2C-4F5A-153B-7ACE-C214917C3A19}"/>
              </a:ext>
            </a:extLst>
          </p:cNvPr>
          <p:cNvGrpSpPr/>
          <p:nvPr/>
        </p:nvGrpSpPr>
        <p:grpSpPr>
          <a:xfrm>
            <a:off x="0" y="320298"/>
            <a:ext cx="633155" cy="349397"/>
            <a:chOff x="0" y="252065"/>
            <a:chExt cx="641111" cy="392113"/>
          </a:xfrm>
        </p:grpSpPr>
        <p:sp>
          <p:nvSpPr>
            <p:cNvPr id="7" name="矩形 59">
              <a:extLst>
                <a:ext uri="{FF2B5EF4-FFF2-40B4-BE49-F238E27FC236}">
                  <a16:creationId xmlns="" xmlns:a16="http://schemas.microsoft.com/office/drawing/2014/main" id="{02E3274E-794D-3410-F91E-555478F60DEF}"/>
                </a:ext>
              </a:extLst>
            </p:cNvPr>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740" fontAlgn="auto">
                <a:lnSpc>
                  <a:spcPct val="100000"/>
                </a:lnSpc>
                <a:spcBef>
                  <a:spcPct val="0"/>
                </a:spcBef>
                <a:spcAft>
                  <a:spcPts val="0"/>
                </a:spcAft>
                <a:buNone/>
                <a:defRPr/>
              </a:pPr>
              <a:endParaRPr lang="zh-CN" altLang="en-US" sz="1383">
                <a:solidFill>
                  <a:srgbClr val="FFFFFF"/>
                </a:solidFill>
              </a:endParaRPr>
            </a:p>
          </p:txBody>
        </p:sp>
        <p:sp>
          <p:nvSpPr>
            <p:cNvPr id="8" name="矩形 60">
              <a:extLst>
                <a:ext uri="{FF2B5EF4-FFF2-40B4-BE49-F238E27FC236}">
                  <a16:creationId xmlns="" xmlns:a16="http://schemas.microsoft.com/office/drawing/2014/main" id="{6D565FA9-C8E6-F2DE-26E5-782534B056CA}"/>
                </a:ext>
              </a:extLst>
            </p:cNvPr>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740" fontAlgn="auto">
                <a:lnSpc>
                  <a:spcPct val="100000"/>
                </a:lnSpc>
                <a:spcBef>
                  <a:spcPct val="0"/>
                </a:spcBef>
                <a:spcAft>
                  <a:spcPts val="0"/>
                </a:spcAft>
                <a:buNone/>
                <a:defRPr/>
              </a:pPr>
              <a:endParaRPr lang="zh-CN" altLang="en-US" sz="1383">
                <a:solidFill>
                  <a:srgbClr val="FFFFFF"/>
                </a:solidFill>
              </a:endParaRPr>
            </a:p>
          </p:txBody>
        </p:sp>
        <p:sp>
          <p:nvSpPr>
            <p:cNvPr id="9" name="五边形 51">
              <a:extLst>
                <a:ext uri="{FF2B5EF4-FFF2-40B4-BE49-F238E27FC236}">
                  <a16:creationId xmlns="" xmlns:a16="http://schemas.microsoft.com/office/drawing/2014/main" id="{28D700A0-1ED0-570B-B171-DB2874377AF7}"/>
                </a:ext>
              </a:extLst>
            </p:cNvPr>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p>
          </p:txBody>
        </p:sp>
      </p:grpSp>
      <p:sp>
        <p:nvSpPr>
          <p:cNvPr id="26" name="TextBox 25">
            <a:extLst>
              <a:ext uri="{FF2B5EF4-FFF2-40B4-BE49-F238E27FC236}">
                <a16:creationId xmlns="" xmlns:a16="http://schemas.microsoft.com/office/drawing/2014/main" id="{C5019BF3-3EDA-5C74-3F55-87C5D3F6379F}"/>
              </a:ext>
            </a:extLst>
          </p:cNvPr>
          <p:cNvSpPr txBox="1"/>
          <p:nvPr/>
        </p:nvSpPr>
        <p:spPr>
          <a:xfrm>
            <a:off x="4941428" y="1175980"/>
            <a:ext cx="4267859" cy="1360166"/>
          </a:xfrm>
          <a:prstGeom prst="rect">
            <a:avLst/>
          </a:prstGeom>
          <a:noFill/>
        </p:spPr>
        <p:txBody>
          <a:bodyPr wrap="square" lIns="66852" tIns="33426" rIns="66852" bIns="33426">
            <a:spAutoFit/>
          </a:bodyPr>
          <a:lstStyle/>
          <a:p>
            <a:pPr marL="177800" lvl="1" indent="0" algn="just" fontAlgn="auto">
              <a:spcAft>
                <a:spcPts val="0"/>
              </a:spcAft>
              <a:defRPr/>
            </a:pPr>
            <a:r>
              <a:rPr lang="en-US" altLang="en-US" sz="2800" dirty="0">
                <a:solidFill>
                  <a:schemeClr val="accent4">
                    <a:lumMod val="50000"/>
                  </a:schemeClr>
                </a:solidFill>
                <a:latin typeface="Calibri Light" panose="020F0302020204030204" pitchFamily="34" charset="0"/>
                <a:cs typeface="Calibri Light" panose="020F0302020204030204" pitchFamily="34" charset="0"/>
              </a:rPr>
              <a:t>Em hãy cho biết, bạn HS trong hình ảnh bên đã đưa ra phương án chi tiêu ntn?</a:t>
            </a:r>
          </a:p>
        </p:txBody>
      </p:sp>
      <p:grpSp>
        <p:nvGrpSpPr>
          <p:cNvPr id="27" name="组合 55">
            <a:extLst>
              <a:ext uri="{FF2B5EF4-FFF2-40B4-BE49-F238E27FC236}">
                <a16:creationId xmlns="" xmlns:a16="http://schemas.microsoft.com/office/drawing/2014/main" id="{6E9B1D92-6AE5-F8E3-679E-677BEC74B6D5}"/>
              </a:ext>
            </a:extLst>
          </p:cNvPr>
          <p:cNvGrpSpPr/>
          <p:nvPr/>
        </p:nvGrpSpPr>
        <p:grpSpPr>
          <a:xfrm>
            <a:off x="4234661" y="1620217"/>
            <a:ext cx="706767" cy="698312"/>
            <a:chOff x="6409426" y="1173624"/>
            <a:chExt cx="962086" cy="962084"/>
          </a:xfrm>
          <a:solidFill>
            <a:schemeClr val="accent2">
              <a:lumMod val="75000"/>
            </a:schemeClr>
          </a:solidFill>
        </p:grpSpPr>
        <p:sp>
          <p:nvSpPr>
            <p:cNvPr id="28" name="椭圆 81">
              <a:extLst>
                <a:ext uri="{FF2B5EF4-FFF2-40B4-BE49-F238E27FC236}">
                  <a16:creationId xmlns="" xmlns:a16="http://schemas.microsoft.com/office/drawing/2014/main" id="{B774BD6C-9B60-3F11-ADBB-CC8C4863479C}"/>
                </a:ext>
              </a:extLst>
            </p:cNvPr>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91146" fontAlgn="auto">
                <a:spcBef>
                  <a:spcPts val="0"/>
                </a:spcBef>
                <a:spcAft>
                  <a:spcPts val="0"/>
                </a:spcAft>
                <a:defRPr/>
              </a:pPr>
              <a:endParaRPr lang="zh-CN" altLang="en-US" sz="1383">
                <a:latin typeface="+mn-lt"/>
                <a:ea typeface="+mn-ea"/>
              </a:endParaRPr>
            </a:p>
          </p:txBody>
        </p:sp>
        <p:sp>
          <p:nvSpPr>
            <p:cNvPr id="29" name="TextBox 28">
              <a:extLst>
                <a:ext uri="{FF2B5EF4-FFF2-40B4-BE49-F238E27FC236}">
                  <a16:creationId xmlns="" xmlns:a16="http://schemas.microsoft.com/office/drawing/2014/main" id="{D1BA55E6-1DDA-5F41-DBE7-127F3B62A5EA}"/>
                </a:ext>
              </a:extLst>
            </p:cNvPr>
            <p:cNvSpPr txBox="1"/>
            <p:nvPr/>
          </p:nvSpPr>
          <p:spPr>
            <a:xfrm>
              <a:off x="6653352" y="1318965"/>
              <a:ext cx="528257" cy="670033"/>
            </a:xfrm>
            <a:prstGeom prst="rect">
              <a:avLst/>
            </a:prstGeom>
            <a:grpFill/>
          </p:spPr>
          <p:txBody>
            <a:bodyPr wrap="none">
              <a:spAutoFit/>
            </a:bodyPr>
            <a:lstStyle/>
            <a:p>
              <a:pPr defTabSz="891146" fontAlgn="auto">
                <a:spcBef>
                  <a:spcPts val="0"/>
                </a:spcBef>
                <a:spcAft>
                  <a:spcPts val="0"/>
                </a:spcAft>
                <a:defRPr/>
              </a:pPr>
              <a:r>
                <a:rPr lang="en-US" altLang="zh-CN" sz="2568" b="1" dirty="0">
                  <a:solidFill>
                    <a:srgbClr val="F8F8F8"/>
                  </a:solidFill>
                  <a:latin typeface="+mj-ea"/>
                  <a:ea typeface="+mj-ea"/>
                </a:rPr>
                <a:t>1</a:t>
              </a:r>
              <a:endParaRPr lang="zh-CN" altLang="en-US" sz="2568" b="1" dirty="0">
                <a:solidFill>
                  <a:srgbClr val="F8F8F8"/>
                </a:solidFill>
                <a:latin typeface="+mj-ea"/>
                <a:ea typeface="+mj-ea"/>
              </a:endParaRPr>
            </a:p>
          </p:txBody>
        </p:sp>
      </p:grpSp>
      <p:grpSp>
        <p:nvGrpSpPr>
          <p:cNvPr id="30" name="组合 58">
            <a:extLst>
              <a:ext uri="{FF2B5EF4-FFF2-40B4-BE49-F238E27FC236}">
                <a16:creationId xmlns="" xmlns:a16="http://schemas.microsoft.com/office/drawing/2014/main" id="{2C56FD94-B8B9-BD00-9DA1-CE44E07E5C6C}"/>
              </a:ext>
            </a:extLst>
          </p:cNvPr>
          <p:cNvGrpSpPr/>
          <p:nvPr/>
        </p:nvGrpSpPr>
        <p:grpSpPr>
          <a:xfrm>
            <a:off x="1995212" y="3891255"/>
            <a:ext cx="706767" cy="698312"/>
            <a:chOff x="6409426" y="2394908"/>
            <a:chExt cx="962086" cy="962084"/>
          </a:xfrm>
          <a:solidFill>
            <a:schemeClr val="accent2">
              <a:lumMod val="75000"/>
            </a:schemeClr>
          </a:solidFill>
        </p:grpSpPr>
        <p:sp>
          <p:nvSpPr>
            <p:cNvPr id="31" name="椭圆 84">
              <a:extLst>
                <a:ext uri="{FF2B5EF4-FFF2-40B4-BE49-F238E27FC236}">
                  <a16:creationId xmlns="" xmlns:a16="http://schemas.microsoft.com/office/drawing/2014/main" id="{572E4DC2-055B-B3B5-88F4-75CBCA8112C7}"/>
                </a:ext>
              </a:extLst>
            </p:cNvPr>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91146" fontAlgn="auto">
                <a:spcBef>
                  <a:spcPts val="0"/>
                </a:spcBef>
                <a:spcAft>
                  <a:spcPts val="0"/>
                </a:spcAft>
                <a:defRPr/>
              </a:pPr>
              <a:endParaRPr lang="zh-CN" altLang="en-US" sz="1383">
                <a:latin typeface="+mn-lt"/>
                <a:ea typeface="+mn-ea"/>
              </a:endParaRPr>
            </a:p>
          </p:txBody>
        </p:sp>
        <p:sp>
          <p:nvSpPr>
            <p:cNvPr id="32" name="TextBox 31">
              <a:extLst>
                <a:ext uri="{FF2B5EF4-FFF2-40B4-BE49-F238E27FC236}">
                  <a16:creationId xmlns="" xmlns:a16="http://schemas.microsoft.com/office/drawing/2014/main" id="{E861B4E7-CA74-53B5-143C-BA9D14C0152A}"/>
                </a:ext>
              </a:extLst>
            </p:cNvPr>
            <p:cNvSpPr txBox="1"/>
            <p:nvPr/>
          </p:nvSpPr>
          <p:spPr>
            <a:xfrm>
              <a:off x="6635865" y="2536282"/>
              <a:ext cx="545647" cy="711909"/>
            </a:xfrm>
            <a:prstGeom prst="rect">
              <a:avLst/>
            </a:prstGeom>
            <a:grpFill/>
          </p:spPr>
          <p:txBody>
            <a:bodyPr wrap="none">
              <a:spAutoFit/>
            </a:bodyPr>
            <a:lstStyle>
              <a:defPPr>
                <a:defRPr lang="zh-CN"/>
              </a:defPPr>
              <a:lvl1pPr>
                <a:defRPr sz="2800" b="1">
                  <a:solidFill>
                    <a:srgbClr val="F8F8F8"/>
                  </a:solidFill>
                  <a:latin typeface="+mj-ea"/>
                  <a:ea typeface="+mj-ea"/>
                </a:defRPr>
              </a:lvl1pPr>
            </a:lstStyle>
            <a:p>
              <a:pPr defTabSz="891146" fontAlgn="auto">
                <a:spcBef>
                  <a:spcPts val="0"/>
                </a:spcBef>
                <a:spcAft>
                  <a:spcPts val="0"/>
                </a:spcAft>
                <a:defRPr/>
              </a:pPr>
              <a:r>
                <a:rPr lang="en-US" altLang="zh-CN" sz="2765" dirty="0"/>
                <a:t>2</a:t>
              </a:r>
              <a:endParaRPr lang="zh-CN" altLang="en-US" sz="2765" dirty="0"/>
            </a:p>
          </p:txBody>
        </p:sp>
      </p:grpSp>
      <p:sp>
        <p:nvSpPr>
          <p:cNvPr id="33" name="TextBox 32">
            <a:extLst>
              <a:ext uri="{FF2B5EF4-FFF2-40B4-BE49-F238E27FC236}">
                <a16:creationId xmlns="" xmlns:a16="http://schemas.microsoft.com/office/drawing/2014/main" id="{604EF5E0-58E6-4CAE-D871-12EFA35E2759}"/>
              </a:ext>
            </a:extLst>
          </p:cNvPr>
          <p:cNvSpPr txBox="1"/>
          <p:nvPr/>
        </p:nvSpPr>
        <p:spPr>
          <a:xfrm>
            <a:off x="2873600" y="3572149"/>
            <a:ext cx="4447280" cy="1360166"/>
          </a:xfrm>
          <a:prstGeom prst="rect">
            <a:avLst/>
          </a:prstGeom>
          <a:noFill/>
        </p:spPr>
        <p:txBody>
          <a:bodyPr wrap="square" lIns="66852" tIns="33426" rIns="66852" bIns="33426">
            <a:spAutoFit/>
          </a:bodyPr>
          <a:lstStyle/>
          <a:p>
            <a:pPr marL="177800" lvl="1" indent="0" algn="just" fontAlgn="auto">
              <a:spcAft>
                <a:spcPts val="0"/>
              </a:spcAft>
              <a:defRPr/>
            </a:pPr>
            <a:r>
              <a:rPr lang="en-US" altLang="en-US" sz="2800" dirty="0">
                <a:solidFill>
                  <a:schemeClr val="accent4">
                    <a:lumMod val="50000"/>
                  </a:schemeClr>
                </a:solidFill>
                <a:latin typeface="Calibri Light" panose="020F0302020204030204" pitchFamily="34" charset="0"/>
                <a:cs typeface="Calibri Light" panose="020F0302020204030204" pitchFamily="34" charset="0"/>
              </a:rPr>
              <a:t>Để quản lí tiền hiệu quả, theo em cần những khoản thu chi ntn?</a:t>
            </a:r>
          </a:p>
        </p:txBody>
      </p:sp>
      <p:pic>
        <p:nvPicPr>
          <p:cNvPr id="39" name="Picture 38">
            <a:extLst>
              <a:ext uri="{FF2B5EF4-FFF2-40B4-BE49-F238E27FC236}">
                <a16:creationId xmlns="" xmlns:a16="http://schemas.microsoft.com/office/drawing/2014/main" id="{BBBFCF75-E962-A6C2-093E-06A661460351}"/>
              </a:ext>
            </a:extLst>
          </p:cNvPr>
          <p:cNvPicPr>
            <a:picLocks noChangeAspect="1"/>
          </p:cNvPicPr>
          <p:nvPr/>
        </p:nvPicPr>
        <p:blipFill>
          <a:blip r:embed="rId2"/>
          <a:stretch>
            <a:fillRect/>
          </a:stretch>
        </p:blipFill>
        <p:spPr>
          <a:xfrm>
            <a:off x="7598031" y="2944381"/>
            <a:ext cx="1338483" cy="1893749"/>
          </a:xfrm>
          <a:prstGeom prst="rect">
            <a:avLst/>
          </a:prstGeom>
        </p:spPr>
      </p:pic>
      <p:pic>
        <p:nvPicPr>
          <p:cNvPr id="12" name="Picture 11" descr="Graphical user interface, text&#10;&#10;Description automatically generated">
            <a:extLst>
              <a:ext uri="{FF2B5EF4-FFF2-40B4-BE49-F238E27FC236}">
                <a16:creationId xmlns="" xmlns:a16="http://schemas.microsoft.com/office/drawing/2014/main" id="{1EDFBEF7-99F7-7B10-BEE6-9A1A05FA433F}"/>
              </a:ext>
            </a:extLst>
          </p:cNvPr>
          <p:cNvPicPr>
            <a:picLocks noChangeAspect="1"/>
          </p:cNvPicPr>
          <p:nvPr/>
        </p:nvPicPr>
        <p:blipFill rotWithShape="1">
          <a:blip r:embed="rId3">
            <a:extLst>
              <a:ext uri="{28A0092B-C50C-407E-A947-70E740481C1C}">
                <a14:useLocalDpi xmlns:a14="http://schemas.microsoft.com/office/drawing/2010/main" val="0"/>
              </a:ext>
            </a:extLst>
          </a:blip>
          <a:srcRect l="2050" t="69009" r="50000" b="686"/>
          <a:stretch/>
        </p:blipFill>
        <p:spPr>
          <a:xfrm>
            <a:off x="509883" y="959411"/>
            <a:ext cx="3303350" cy="2275194"/>
          </a:xfrm>
          <a:prstGeom prst="rect">
            <a:avLst/>
          </a:prstGeom>
        </p:spPr>
      </p:pic>
      <p:sp>
        <p:nvSpPr>
          <p:cNvPr id="20" name="Rectangle 19"/>
          <p:cNvSpPr/>
          <p:nvPr/>
        </p:nvSpPr>
        <p:spPr>
          <a:xfrm>
            <a:off x="2655482" y="4927002"/>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6666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par>
                          <p:cTn id="26" fill="hold">
                            <p:stCondLst>
                              <p:cond delay="500"/>
                            </p:stCondLst>
                            <p:childTnLst>
                              <p:par>
                                <p:cTn id="27" presetID="21" presetClass="entr" presetSubtype="1"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heel(1)">
                                      <p:cBhvr>
                                        <p:cTn id="29" dur="500"/>
                                        <p:tgtEl>
                                          <p:spTgt spid="27"/>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par>
                          <p:cTn id="34" fill="hold">
                            <p:stCondLst>
                              <p:cond delay="1500"/>
                            </p:stCondLst>
                            <p:childTnLst>
                              <p:par>
                                <p:cTn id="35" presetID="21" presetClass="entr" presetSubtype="1"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heel(1)">
                                      <p:cBhvr>
                                        <p:cTn id="37" dur="500"/>
                                        <p:tgtEl>
                                          <p:spTgt spid="30"/>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26"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 xmlns:a16="http://schemas.microsoft.com/office/drawing/2014/main" id="{E7FA8B20-4F27-6E49-B1DB-822CD1AA654F}"/>
              </a:ext>
            </a:extLst>
          </p:cNvPr>
          <p:cNvSpPr>
            <a:spLocks noChangeArrowheads="1"/>
          </p:cNvSpPr>
          <p:nvPr/>
        </p:nvSpPr>
        <p:spPr bwMode="auto">
          <a:xfrm>
            <a:off x="633154" y="346259"/>
            <a:ext cx="4840433" cy="311525"/>
          </a:xfrm>
          <a:prstGeom prst="rect">
            <a:avLst/>
          </a:prstGeom>
          <a:noFill/>
          <a:ln>
            <a:noFill/>
          </a:ln>
        </p:spPr>
        <p:txBody>
          <a:bodyPr wrap="square" lIns="67720" tIns="33860" rIns="67720" bIns="33860">
            <a:spAutoFit/>
          </a:bodyPr>
          <a:lstStyle/>
          <a:p>
            <a:pPr defTabSz="955740" fontAlgn="auto">
              <a:spcBef>
                <a:spcPts val="0"/>
              </a:spcBef>
              <a:spcAft>
                <a:spcPts val="0"/>
              </a:spcAft>
              <a:defRPr/>
            </a:pPr>
            <a:r>
              <a:rPr lang="vi-VN" altLang="zh-CN" sz="1580" b="1" dirty="0">
                <a:latin typeface="微软雅黑" panose="020B0503020204020204" pitchFamily="34" charset="-122"/>
                <a:ea typeface="微软雅黑" panose="020B0503020204020204" pitchFamily="34" charset="-122"/>
                <a:sym typeface="微软雅黑" panose="020B0503020204020204" pitchFamily="34" charset="-122"/>
              </a:rPr>
              <a:t>NGUYÊN TẮC QUẢN LÝ TIỀN BẠC</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70">
            <a:extLst>
              <a:ext uri="{FF2B5EF4-FFF2-40B4-BE49-F238E27FC236}">
                <a16:creationId xmlns="" xmlns:a16="http://schemas.microsoft.com/office/drawing/2014/main" id="{B15BB858-2766-2744-8739-14502C8CF30D}"/>
              </a:ext>
            </a:extLst>
          </p:cNvPr>
          <p:cNvGrpSpPr/>
          <p:nvPr/>
        </p:nvGrpSpPr>
        <p:grpSpPr>
          <a:xfrm>
            <a:off x="348216" y="713241"/>
            <a:ext cx="9252985" cy="67009"/>
            <a:chOff x="288133" y="483063"/>
            <a:chExt cx="8772740" cy="64666"/>
          </a:xfrm>
        </p:grpSpPr>
        <p:sp>
          <p:nvSpPr>
            <p:cNvPr id="4" name="任意多边形 71">
              <a:extLst>
                <a:ext uri="{FF2B5EF4-FFF2-40B4-BE49-F238E27FC236}">
                  <a16:creationId xmlns="" xmlns:a16="http://schemas.microsoft.com/office/drawing/2014/main" id="{0610A2E1-A1E7-6343-B199-BCBB2EA788E8}"/>
                </a:ext>
              </a:extLst>
            </p:cNvPr>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p>
          </p:txBody>
        </p:sp>
        <p:cxnSp>
          <p:nvCxnSpPr>
            <p:cNvPr id="5" name="直接连接符 72">
              <a:extLst>
                <a:ext uri="{FF2B5EF4-FFF2-40B4-BE49-F238E27FC236}">
                  <a16:creationId xmlns="" xmlns:a16="http://schemas.microsoft.com/office/drawing/2014/main" id="{B2120EAF-CE78-2A47-8C69-ABFF49E35588}"/>
                </a:ext>
              </a:extLst>
            </p:cNvPr>
            <p:cNvCxnSpPr>
              <a:stCxn id="4"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 name="组合 93">
            <a:extLst>
              <a:ext uri="{FF2B5EF4-FFF2-40B4-BE49-F238E27FC236}">
                <a16:creationId xmlns="" xmlns:a16="http://schemas.microsoft.com/office/drawing/2014/main" id="{F6EB3B24-BAA5-CE40-822C-C192392C2125}"/>
              </a:ext>
            </a:extLst>
          </p:cNvPr>
          <p:cNvGrpSpPr/>
          <p:nvPr/>
        </p:nvGrpSpPr>
        <p:grpSpPr>
          <a:xfrm>
            <a:off x="0" y="320298"/>
            <a:ext cx="633155" cy="349397"/>
            <a:chOff x="0" y="252065"/>
            <a:chExt cx="641111" cy="392113"/>
          </a:xfrm>
        </p:grpSpPr>
        <p:sp>
          <p:nvSpPr>
            <p:cNvPr id="7" name="矩形 59">
              <a:extLst>
                <a:ext uri="{FF2B5EF4-FFF2-40B4-BE49-F238E27FC236}">
                  <a16:creationId xmlns="" xmlns:a16="http://schemas.microsoft.com/office/drawing/2014/main" id="{A4A59F96-938F-914A-BAE6-B0C00ED12256}"/>
                </a:ext>
              </a:extLst>
            </p:cNvPr>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740" fontAlgn="auto">
                <a:lnSpc>
                  <a:spcPct val="100000"/>
                </a:lnSpc>
                <a:spcBef>
                  <a:spcPct val="0"/>
                </a:spcBef>
                <a:spcAft>
                  <a:spcPts val="0"/>
                </a:spcAft>
                <a:buNone/>
                <a:defRPr/>
              </a:pPr>
              <a:endParaRPr lang="zh-CN" altLang="en-US" sz="1383">
                <a:solidFill>
                  <a:srgbClr val="FFFFFF"/>
                </a:solidFill>
              </a:endParaRPr>
            </a:p>
          </p:txBody>
        </p:sp>
        <p:sp>
          <p:nvSpPr>
            <p:cNvPr id="8" name="矩形 60">
              <a:extLst>
                <a:ext uri="{FF2B5EF4-FFF2-40B4-BE49-F238E27FC236}">
                  <a16:creationId xmlns="" xmlns:a16="http://schemas.microsoft.com/office/drawing/2014/main" id="{0C1DB558-93C8-1E4C-849B-15B60A10871E}"/>
                </a:ext>
              </a:extLst>
            </p:cNvPr>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740" fontAlgn="auto">
                <a:lnSpc>
                  <a:spcPct val="100000"/>
                </a:lnSpc>
                <a:spcBef>
                  <a:spcPct val="0"/>
                </a:spcBef>
                <a:spcAft>
                  <a:spcPts val="0"/>
                </a:spcAft>
                <a:buNone/>
                <a:defRPr/>
              </a:pPr>
              <a:endParaRPr lang="zh-CN" altLang="en-US" sz="1383">
                <a:solidFill>
                  <a:srgbClr val="FFFFFF"/>
                </a:solidFill>
              </a:endParaRPr>
            </a:p>
          </p:txBody>
        </p:sp>
        <p:sp>
          <p:nvSpPr>
            <p:cNvPr id="9" name="五边形 137">
              <a:extLst>
                <a:ext uri="{FF2B5EF4-FFF2-40B4-BE49-F238E27FC236}">
                  <a16:creationId xmlns="" xmlns:a16="http://schemas.microsoft.com/office/drawing/2014/main" id="{92A17A65-939E-7741-A7E6-D30CA1C880C3}"/>
                </a:ext>
              </a:extLst>
            </p:cNvPr>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p>
          </p:txBody>
        </p:sp>
      </p:grpSp>
      <p:sp>
        <p:nvSpPr>
          <p:cNvPr id="12" name="Rectangle 11">
            <a:extLst>
              <a:ext uri="{FF2B5EF4-FFF2-40B4-BE49-F238E27FC236}">
                <a16:creationId xmlns="" xmlns:a16="http://schemas.microsoft.com/office/drawing/2014/main" id="{7BA1C39F-947A-4749-9304-BDC25DACAF49}"/>
              </a:ext>
            </a:extLst>
          </p:cNvPr>
          <p:cNvSpPr/>
          <p:nvPr/>
        </p:nvSpPr>
        <p:spPr>
          <a:xfrm>
            <a:off x="768152" y="831801"/>
            <a:ext cx="2599182" cy="533081"/>
          </a:xfrm>
          <a:prstGeom prst="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accent2">
                    <a:lumMod val="50000"/>
                  </a:schemeClr>
                </a:solidFill>
              </a:rPr>
              <a:t>1</a:t>
            </a:r>
          </a:p>
        </p:txBody>
      </p:sp>
      <p:sp>
        <p:nvSpPr>
          <p:cNvPr id="13" name="Rectangle 12">
            <a:extLst>
              <a:ext uri="{FF2B5EF4-FFF2-40B4-BE49-F238E27FC236}">
                <a16:creationId xmlns="" xmlns:a16="http://schemas.microsoft.com/office/drawing/2014/main" id="{F13E136E-76B8-D544-9C65-EC1EC14F76E5}"/>
              </a:ext>
            </a:extLst>
          </p:cNvPr>
          <p:cNvSpPr/>
          <p:nvPr/>
        </p:nvSpPr>
        <p:spPr>
          <a:xfrm>
            <a:off x="3465005" y="828129"/>
            <a:ext cx="2599182" cy="533081"/>
          </a:xfrm>
          <a:prstGeom prst="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b="1" dirty="0">
                <a:solidFill>
                  <a:schemeClr val="accent2">
                    <a:lumMod val="50000"/>
                  </a:schemeClr>
                </a:solidFill>
              </a:rPr>
              <a:t>2</a:t>
            </a:r>
          </a:p>
        </p:txBody>
      </p:sp>
      <p:sp>
        <p:nvSpPr>
          <p:cNvPr id="14" name="Rectangle 13">
            <a:extLst>
              <a:ext uri="{FF2B5EF4-FFF2-40B4-BE49-F238E27FC236}">
                <a16:creationId xmlns="" xmlns:a16="http://schemas.microsoft.com/office/drawing/2014/main" id="{069C7A5B-3B66-6449-9605-904EFBA19761}"/>
              </a:ext>
            </a:extLst>
          </p:cNvPr>
          <p:cNvSpPr/>
          <p:nvPr/>
        </p:nvSpPr>
        <p:spPr>
          <a:xfrm>
            <a:off x="6161858" y="828129"/>
            <a:ext cx="2599182" cy="533081"/>
          </a:xfrm>
          <a:prstGeom prst="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accent2">
                    <a:lumMod val="50000"/>
                  </a:schemeClr>
                </a:solidFill>
              </a:rPr>
              <a:t>3</a:t>
            </a:r>
          </a:p>
        </p:txBody>
      </p:sp>
      <p:cxnSp>
        <p:nvCxnSpPr>
          <p:cNvPr id="16" name="Straight Arrow Connector 15">
            <a:extLst>
              <a:ext uri="{FF2B5EF4-FFF2-40B4-BE49-F238E27FC236}">
                <a16:creationId xmlns="" xmlns:a16="http://schemas.microsoft.com/office/drawing/2014/main" id="{B21F1E01-8A8B-8640-A676-1C88060CB2A0}"/>
              </a:ext>
            </a:extLst>
          </p:cNvPr>
          <p:cNvCxnSpPr>
            <a:cxnSpLocks/>
          </p:cNvCxnSpPr>
          <p:nvPr/>
        </p:nvCxnSpPr>
        <p:spPr>
          <a:xfrm>
            <a:off x="2067743" y="1260177"/>
            <a:ext cx="0" cy="65692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8" name="Straight Arrow Connector 17">
            <a:extLst>
              <a:ext uri="{FF2B5EF4-FFF2-40B4-BE49-F238E27FC236}">
                <a16:creationId xmlns="" xmlns:a16="http://schemas.microsoft.com/office/drawing/2014/main" id="{6C1B14EC-1D5A-544B-B4F9-9BFF6EECEB5D}"/>
              </a:ext>
            </a:extLst>
          </p:cNvPr>
          <p:cNvCxnSpPr>
            <a:cxnSpLocks/>
          </p:cNvCxnSpPr>
          <p:nvPr/>
        </p:nvCxnSpPr>
        <p:spPr>
          <a:xfrm>
            <a:off x="4764596" y="1260177"/>
            <a:ext cx="0" cy="65692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9" name="Straight Arrow Connector 18">
            <a:extLst>
              <a:ext uri="{FF2B5EF4-FFF2-40B4-BE49-F238E27FC236}">
                <a16:creationId xmlns="" xmlns:a16="http://schemas.microsoft.com/office/drawing/2014/main" id="{CC3C4045-C608-8948-B005-67B9DEE01457}"/>
              </a:ext>
            </a:extLst>
          </p:cNvPr>
          <p:cNvCxnSpPr>
            <a:cxnSpLocks/>
          </p:cNvCxnSpPr>
          <p:nvPr/>
        </p:nvCxnSpPr>
        <p:spPr>
          <a:xfrm>
            <a:off x="7461449" y="1260177"/>
            <a:ext cx="0" cy="65692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20" name="Rounded Rectangle 19">
            <a:extLst>
              <a:ext uri="{FF2B5EF4-FFF2-40B4-BE49-F238E27FC236}">
                <a16:creationId xmlns="" xmlns:a16="http://schemas.microsoft.com/office/drawing/2014/main" id="{78B6D54D-0F7C-A747-8354-F7951139EF71}"/>
              </a:ext>
            </a:extLst>
          </p:cNvPr>
          <p:cNvSpPr/>
          <p:nvPr/>
        </p:nvSpPr>
        <p:spPr>
          <a:xfrm>
            <a:off x="768149" y="2001961"/>
            <a:ext cx="2599181" cy="914400"/>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XĐ rõ mục tiêu quản lí tiền dựa trên các khoản thu thực tế</a:t>
            </a:r>
          </a:p>
        </p:txBody>
      </p:sp>
      <p:sp>
        <p:nvSpPr>
          <p:cNvPr id="21" name="Rounded Rectangle 20">
            <a:extLst>
              <a:ext uri="{FF2B5EF4-FFF2-40B4-BE49-F238E27FC236}">
                <a16:creationId xmlns="" xmlns:a16="http://schemas.microsoft.com/office/drawing/2014/main" id="{D56453E8-BD37-5840-ACC8-DD07D8FB9655}"/>
              </a:ext>
            </a:extLst>
          </p:cNvPr>
          <p:cNvSpPr/>
          <p:nvPr/>
        </p:nvSpPr>
        <p:spPr>
          <a:xfrm>
            <a:off x="3465005" y="2001961"/>
            <a:ext cx="2599181" cy="914400"/>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Tiết kiệm trước chi tiêu, tiết kiệm thường xuyên, đều đặn.</a:t>
            </a:r>
          </a:p>
        </p:txBody>
      </p:sp>
      <p:sp>
        <p:nvSpPr>
          <p:cNvPr id="22" name="Rounded Rectangle 21">
            <a:extLst>
              <a:ext uri="{FF2B5EF4-FFF2-40B4-BE49-F238E27FC236}">
                <a16:creationId xmlns="" xmlns:a16="http://schemas.microsoft.com/office/drawing/2014/main" id="{C4163918-87F4-CE4F-904F-3A1054884904}"/>
              </a:ext>
            </a:extLst>
          </p:cNvPr>
          <p:cNvSpPr/>
          <p:nvPr/>
        </p:nvSpPr>
        <p:spPr>
          <a:xfrm>
            <a:off x="6161858" y="1977260"/>
            <a:ext cx="2599181" cy="914400"/>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Chi tiêu các khoản cần thiết, tránh lãng phí</a:t>
            </a:r>
          </a:p>
        </p:txBody>
      </p:sp>
      <p:sp>
        <p:nvSpPr>
          <p:cNvPr id="29" name="Rectangle 28">
            <a:extLst>
              <a:ext uri="{FF2B5EF4-FFF2-40B4-BE49-F238E27FC236}">
                <a16:creationId xmlns="" xmlns:a16="http://schemas.microsoft.com/office/drawing/2014/main" id="{E74BF8A3-6D31-9A45-83DC-B93C396F84E2}"/>
              </a:ext>
            </a:extLst>
          </p:cNvPr>
          <p:cNvSpPr/>
          <p:nvPr/>
        </p:nvSpPr>
        <p:spPr>
          <a:xfrm>
            <a:off x="696144" y="3223672"/>
            <a:ext cx="2599181" cy="1826288"/>
          </a:xfrm>
          <a:prstGeom prst="rect">
            <a:avLst/>
          </a:prstGeom>
          <a:noFill/>
          <a:ln cmpd="dbl">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30" name="Rectangle 29">
            <a:extLst>
              <a:ext uri="{FF2B5EF4-FFF2-40B4-BE49-F238E27FC236}">
                <a16:creationId xmlns="" xmlns:a16="http://schemas.microsoft.com/office/drawing/2014/main" id="{5A612875-7E56-FE47-BF10-044EFC91CAFB}"/>
              </a:ext>
            </a:extLst>
          </p:cNvPr>
          <p:cNvSpPr/>
          <p:nvPr/>
        </p:nvSpPr>
        <p:spPr>
          <a:xfrm>
            <a:off x="3465004" y="3251706"/>
            <a:ext cx="2599181" cy="182628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31" name="Rectangle 30">
            <a:extLst>
              <a:ext uri="{FF2B5EF4-FFF2-40B4-BE49-F238E27FC236}">
                <a16:creationId xmlns="" xmlns:a16="http://schemas.microsoft.com/office/drawing/2014/main" id="{F6EF29C7-3B32-5C4A-89BC-FDAB771A30CC}"/>
              </a:ext>
            </a:extLst>
          </p:cNvPr>
          <p:cNvSpPr/>
          <p:nvPr/>
        </p:nvSpPr>
        <p:spPr>
          <a:xfrm>
            <a:off x="6240760" y="3251706"/>
            <a:ext cx="2599181" cy="182628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2" name="Picture 31" descr="Shape&#10;&#10;Description automatically generated">
            <a:extLst>
              <a:ext uri="{FF2B5EF4-FFF2-40B4-BE49-F238E27FC236}">
                <a16:creationId xmlns="" xmlns:a16="http://schemas.microsoft.com/office/drawing/2014/main" id="{42181810-15D4-C547-8991-29D04585F6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50" t="12187" r="18336" b="-1117"/>
          <a:stretch/>
        </p:blipFill>
        <p:spPr>
          <a:xfrm>
            <a:off x="840160" y="3420417"/>
            <a:ext cx="818958" cy="769296"/>
          </a:xfrm>
          <a:prstGeom prst="ellipse">
            <a:avLst/>
          </a:prstGeom>
        </p:spPr>
      </p:pic>
      <p:pic>
        <p:nvPicPr>
          <p:cNvPr id="33" name="Picture 32" descr="Icon&#10;&#10;Description automatically generated">
            <a:extLst>
              <a:ext uri="{FF2B5EF4-FFF2-40B4-BE49-F238E27FC236}">
                <a16:creationId xmlns="" xmlns:a16="http://schemas.microsoft.com/office/drawing/2014/main" id="{A8CD226B-8949-8C43-8DEB-1B4D81B4E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7498" y="3369708"/>
            <a:ext cx="885110" cy="885110"/>
          </a:xfrm>
          <a:prstGeom prst="ellipse">
            <a:avLst/>
          </a:prstGeom>
        </p:spPr>
      </p:pic>
      <p:pic>
        <p:nvPicPr>
          <p:cNvPr id="34" name="Picture 33" descr="A picture containing text, athletic game, sport&#10;&#10;Description automatically generated">
            <a:extLst>
              <a:ext uri="{FF2B5EF4-FFF2-40B4-BE49-F238E27FC236}">
                <a16:creationId xmlns="" xmlns:a16="http://schemas.microsoft.com/office/drawing/2014/main" id="{1B4A9352-3373-474F-BAAF-C03F3CF827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056" t="15456" r="15333" b="16063"/>
          <a:stretch/>
        </p:blipFill>
        <p:spPr>
          <a:xfrm>
            <a:off x="2446456" y="3369708"/>
            <a:ext cx="885110" cy="898157"/>
          </a:xfrm>
          <a:prstGeom prst="ellipse">
            <a:avLst/>
          </a:prstGeom>
        </p:spPr>
      </p:pic>
      <p:pic>
        <p:nvPicPr>
          <p:cNvPr id="36" name="Picture 35" descr="Diagram, icon&#10;&#10;Description automatically generated">
            <a:extLst>
              <a:ext uri="{FF2B5EF4-FFF2-40B4-BE49-F238E27FC236}">
                <a16:creationId xmlns="" xmlns:a16="http://schemas.microsoft.com/office/drawing/2014/main" id="{10BB317B-BB41-C64D-BA2E-57661180AE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8170" y="3948916"/>
            <a:ext cx="1193866" cy="1040156"/>
          </a:xfrm>
          <a:prstGeom prst="rect">
            <a:avLst/>
          </a:prstGeom>
        </p:spPr>
      </p:pic>
      <p:pic>
        <p:nvPicPr>
          <p:cNvPr id="41" name="Picture 40" descr="A picture containing indoor&#10;&#10;Description automatically generated">
            <a:extLst>
              <a:ext uri="{FF2B5EF4-FFF2-40B4-BE49-F238E27FC236}">
                <a16:creationId xmlns="" xmlns:a16="http://schemas.microsoft.com/office/drawing/2014/main" id="{F008B792-C21C-D544-8BF5-403CB51054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1152" y="3530214"/>
            <a:ext cx="2103341" cy="1330363"/>
          </a:xfrm>
          <a:prstGeom prst="rect">
            <a:avLst/>
          </a:prstGeom>
        </p:spPr>
      </p:pic>
      <p:sp>
        <p:nvSpPr>
          <p:cNvPr id="42" name="Rounded Rectangle 41">
            <a:extLst>
              <a:ext uri="{FF2B5EF4-FFF2-40B4-BE49-F238E27FC236}">
                <a16:creationId xmlns="" xmlns:a16="http://schemas.microsoft.com/office/drawing/2014/main" id="{32EC9C8E-DD78-F74A-A3A5-F4FAB86C6035}"/>
              </a:ext>
            </a:extLst>
          </p:cNvPr>
          <p:cNvSpPr/>
          <p:nvPr/>
        </p:nvSpPr>
        <p:spPr>
          <a:xfrm>
            <a:off x="3648472" y="4174652"/>
            <a:ext cx="977702" cy="6155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b="1" dirty="0">
                <a:solidFill>
                  <a:schemeClr val="accent2">
                    <a:lumMod val="50000"/>
                  </a:schemeClr>
                </a:solidFill>
              </a:rPr>
              <a:t>15</a:t>
            </a:r>
          </a:p>
        </p:txBody>
      </p:sp>
      <p:pic>
        <p:nvPicPr>
          <p:cNvPr id="44" name="Picture 43" descr="Icon&#10;&#10;Description automatically generated">
            <a:extLst>
              <a:ext uri="{FF2B5EF4-FFF2-40B4-BE49-F238E27FC236}">
                <a16:creationId xmlns="" xmlns:a16="http://schemas.microsoft.com/office/drawing/2014/main" id="{91E51242-CEAC-CE43-94C3-25308C574B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7219" y="4247305"/>
            <a:ext cx="741767" cy="741767"/>
          </a:xfrm>
          <a:prstGeom prst="ellipse">
            <a:avLst/>
          </a:prstGeom>
        </p:spPr>
      </p:pic>
      <p:pic>
        <p:nvPicPr>
          <p:cNvPr id="46" name="Picture 45" descr="Shape&#10;&#10;Description automatically generated">
            <a:extLst>
              <a:ext uri="{FF2B5EF4-FFF2-40B4-BE49-F238E27FC236}">
                <a16:creationId xmlns="" xmlns:a16="http://schemas.microsoft.com/office/drawing/2014/main" id="{3EF399BE-BC59-7A48-845A-5C40B83CFE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7930" y="3305432"/>
            <a:ext cx="1214175" cy="898157"/>
          </a:xfrm>
          <a:prstGeom prst="rect">
            <a:avLst/>
          </a:prstGeom>
        </p:spPr>
      </p:pic>
      <p:pic>
        <p:nvPicPr>
          <p:cNvPr id="48" name="Picture 47" descr="A plane flying over a castle&#10;&#10;Description automatically generated with medium confidence">
            <a:extLst>
              <a:ext uri="{FF2B5EF4-FFF2-40B4-BE49-F238E27FC236}">
                <a16:creationId xmlns="" xmlns:a16="http://schemas.microsoft.com/office/drawing/2014/main" id="{D09CBAF1-F120-3443-BC99-4ED75EE2E2D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7422" y="3759463"/>
            <a:ext cx="1041510" cy="1128917"/>
          </a:xfrm>
          <a:prstGeom prst="roundRect">
            <a:avLst/>
          </a:prstGeom>
        </p:spPr>
      </p:pic>
      <p:sp>
        <p:nvSpPr>
          <p:cNvPr id="35" name="Rectangle 34"/>
          <p:cNvSpPr/>
          <p:nvPr/>
        </p:nvSpPr>
        <p:spPr>
          <a:xfrm>
            <a:off x="2655482" y="4927002"/>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3276433"/>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heckerboard(across)">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linds(horizontal)">
                                      <p:cBhvr>
                                        <p:cTn id="50" dur="500"/>
                                        <p:tgtEl>
                                          <p:spTgt spid="29"/>
                                        </p:tgtEl>
                                      </p:cBhvr>
                                    </p:animEffect>
                                  </p:childTnLst>
                                </p:cTn>
                              </p:par>
                              <p:par>
                                <p:cTn id="51" presetID="3" presetClass="entr" presetSubtype="1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par>
                                <p:cTn id="54" presetID="3" presetClass="entr" presetSubtype="1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linds(horizontal)">
                                      <p:cBhvr>
                                        <p:cTn id="56" dur="500"/>
                                        <p:tgtEl>
                                          <p:spTgt spid="33"/>
                                        </p:tgtEl>
                                      </p:cBhvr>
                                    </p:animEffect>
                                  </p:childTnLst>
                                </p:cTn>
                              </p:par>
                              <p:par>
                                <p:cTn id="57" presetID="3" presetClass="entr" presetSubtype="1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blinds(horizontal)">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checkerboard(across)">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linds(horizontal)">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checkerboard(across)">
                                      <p:cBhvr>
                                        <p:cTn id="80" dur="500"/>
                                        <p:tgtEl>
                                          <p:spTgt spid="30"/>
                                        </p:tgtEl>
                                      </p:cBhvr>
                                    </p:animEffect>
                                  </p:childTnLst>
                                </p:cTn>
                              </p:par>
                              <p:par>
                                <p:cTn id="81" presetID="5" presetClass="entr" presetSubtype="1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checkerboard(across)">
                                      <p:cBhvr>
                                        <p:cTn id="83" dur="500"/>
                                        <p:tgtEl>
                                          <p:spTgt spid="41"/>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checkerboard(across)">
                                      <p:cBhvr>
                                        <p:cTn id="86" dur="500"/>
                                        <p:tgtEl>
                                          <p:spTgt spid="42"/>
                                        </p:tgtEl>
                                      </p:cBhvr>
                                    </p:animEffect>
                                  </p:childTnLst>
                                </p:cTn>
                              </p:par>
                            </p:childTnLst>
                          </p:cTn>
                        </p:par>
                      </p:childTnLst>
                    </p:cTn>
                  </p:par>
                  <p:par>
                    <p:cTn id="87" fill="hold">
                      <p:stCondLst>
                        <p:cond delay="indefinite"/>
                      </p:stCondLst>
                      <p:childTnLst>
                        <p:par>
                          <p:cTn id="88" fill="hold">
                            <p:stCondLst>
                              <p:cond delay="0"/>
                            </p:stCondLst>
                            <p:childTnLst>
                              <p:par>
                                <p:cTn id="89" presetID="5" presetClass="entr" presetSubtype="10"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checkerboard(across)">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blinds(horizontal)">
                                      <p:cBhvr>
                                        <p:cTn id="96" dur="500"/>
                                        <p:tgtEl>
                                          <p:spTgt spid="22"/>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ppt_x"/>
                                          </p:val>
                                        </p:tav>
                                        <p:tav tm="100000">
                                          <p:val>
                                            <p:strVal val="#ppt_x"/>
                                          </p:val>
                                        </p:tav>
                                      </p:tavLst>
                                    </p:anim>
                                    <p:anim calcmode="lin" valueType="num">
                                      <p:cBhvr additive="base">
                                        <p:cTn id="102" dur="500" fill="hold"/>
                                        <p:tgtEl>
                                          <p:spTgt spid="31"/>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48"/>
                                        </p:tgtEl>
                                        <p:attrNameLst>
                                          <p:attrName>style.visibility</p:attrName>
                                        </p:attrNameLst>
                                      </p:cBhvr>
                                      <p:to>
                                        <p:strVal val="visible"/>
                                      </p:to>
                                    </p:set>
                                    <p:anim calcmode="lin" valueType="num">
                                      <p:cBhvr additive="base">
                                        <p:cTn id="105" dur="500" fill="hold"/>
                                        <p:tgtEl>
                                          <p:spTgt spid="48"/>
                                        </p:tgtEl>
                                        <p:attrNameLst>
                                          <p:attrName>ppt_x</p:attrName>
                                        </p:attrNameLst>
                                      </p:cBhvr>
                                      <p:tavLst>
                                        <p:tav tm="0">
                                          <p:val>
                                            <p:strVal val="#ppt_x"/>
                                          </p:val>
                                        </p:tav>
                                        <p:tav tm="100000">
                                          <p:val>
                                            <p:strVal val="#ppt_x"/>
                                          </p:val>
                                        </p:tav>
                                      </p:tavLst>
                                    </p:anim>
                                    <p:anim calcmode="lin" valueType="num">
                                      <p:cBhvr additive="base">
                                        <p:cTn id="106" dur="500" fill="hold"/>
                                        <p:tgtEl>
                                          <p:spTgt spid="48"/>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44"/>
                                        </p:tgtEl>
                                        <p:attrNameLst>
                                          <p:attrName>style.visibility</p:attrName>
                                        </p:attrNameLst>
                                      </p:cBhvr>
                                      <p:to>
                                        <p:strVal val="visible"/>
                                      </p:to>
                                    </p:set>
                                    <p:anim calcmode="lin" valueType="num">
                                      <p:cBhvr additive="base">
                                        <p:cTn id="109" dur="500" fill="hold"/>
                                        <p:tgtEl>
                                          <p:spTgt spid="44"/>
                                        </p:tgtEl>
                                        <p:attrNameLst>
                                          <p:attrName>ppt_x</p:attrName>
                                        </p:attrNameLst>
                                      </p:cBhvr>
                                      <p:tavLst>
                                        <p:tav tm="0">
                                          <p:val>
                                            <p:strVal val="#ppt_x"/>
                                          </p:val>
                                        </p:tav>
                                        <p:tav tm="100000">
                                          <p:val>
                                            <p:strVal val="#ppt_x"/>
                                          </p:val>
                                        </p:tav>
                                      </p:tavLst>
                                    </p:anim>
                                    <p:anim calcmode="lin" valueType="num">
                                      <p:cBhvr additive="base">
                                        <p:cTn id="110" dur="500" fill="hold"/>
                                        <p:tgtEl>
                                          <p:spTgt spid="44"/>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additive="base">
                                        <p:cTn id="113" dur="500" fill="hold"/>
                                        <p:tgtEl>
                                          <p:spTgt spid="46"/>
                                        </p:tgtEl>
                                        <p:attrNameLst>
                                          <p:attrName>ppt_x</p:attrName>
                                        </p:attrNameLst>
                                      </p:cBhvr>
                                      <p:tavLst>
                                        <p:tav tm="0">
                                          <p:val>
                                            <p:strVal val="#ppt_x"/>
                                          </p:val>
                                        </p:tav>
                                        <p:tav tm="100000">
                                          <p:val>
                                            <p:strVal val="#ppt_x"/>
                                          </p:val>
                                        </p:tav>
                                      </p:tavLst>
                                    </p:anim>
                                    <p:anim calcmode="lin" valueType="num">
                                      <p:cBhvr additive="base">
                                        <p:cTn id="1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12" grpId="0" animBg="1"/>
      <p:bldP spid="13" grpId="0" animBg="1"/>
      <p:bldP spid="14" grpId="0" animBg="1"/>
      <p:bldP spid="20" grpId="0" animBg="1"/>
      <p:bldP spid="21" grpId="0" animBg="1"/>
      <p:bldP spid="22" grpId="0" animBg="1"/>
      <p:bldP spid="29" grpId="0" animBg="1"/>
      <p:bldP spid="30" grpId="0" animBg="1"/>
      <p:bldP spid="31" grpId="0" animBg="1"/>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199076E-73B9-074C-851A-689EBF45FFC1}"/>
              </a:ext>
            </a:extLst>
          </p:cNvPr>
          <p:cNvSpPr txBox="1"/>
          <p:nvPr/>
        </p:nvSpPr>
        <p:spPr>
          <a:xfrm>
            <a:off x="768152" y="1176843"/>
            <a:ext cx="7920880" cy="3046988"/>
          </a:xfrm>
          <a:prstGeom prst="rect">
            <a:avLst/>
          </a:prstGeom>
          <a:noFill/>
        </p:spPr>
        <p:txBody>
          <a:bodyPr wrap="square" rtlCol="0">
            <a:spAutoFit/>
          </a:bodyPr>
          <a:lstStyle/>
          <a:p>
            <a:pPr marL="444500" lvl="1" indent="-355600" eaLnBrk="1" hangingPunct="1">
              <a:defRPr/>
            </a:pP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Lập</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kế</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hoạch</a:t>
            </a:r>
            <a:r>
              <a:rPr lang="en-US" sz="3200" dirty="0">
                <a:solidFill>
                  <a:schemeClr val="tx1">
                    <a:lumMod val="95000"/>
                    <a:lumOff val="5000"/>
                  </a:schemeClr>
                </a:solidFill>
                <a:latin typeface="Calibri" panose="020F0502020204030204" pitchFamily="34" charset="0"/>
                <a:cs typeface="Calibri" panose="020F0502020204030204" pitchFamily="34" charset="0"/>
              </a:rPr>
              <a:t> chi </a:t>
            </a:r>
            <a:r>
              <a:rPr lang="en-US" sz="3200" dirty="0" err="1">
                <a:solidFill>
                  <a:schemeClr val="tx1">
                    <a:lumMod val="95000"/>
                    <a:lumOff val="5000"/>
                  </a:schemeClr>
                </a:solidFill>
                <a:latin typeface="Calibri" panose="020F0502020204030204" pitchFamily="34" charset="0"/>
                <a:cs typeface="Calibri" panose="020F0502020204030204" pitchFamily="34" charset="0"/>
              </a:rPr>
              <a:t>tiêu</a:t>
            </a:r>
            <a:r>
              <a:rPr lang="en-US" sz="3200" dirty="0">
                <a:solidFill>
                  <a:schemeClr val="tx1">
                    <a:lumMod val="95000"/>
                    <a:lumOff val="5000"/>
                  </a:schemeClr>
                </a:solidFill>
                <a:latin typeface="Calibri" panose="020F0502020204030204" pitchFamily="34" charset="0"/>
                <a:cs typeface="Calibri" panose="020F0502020204030204" pitchFamily="34" charset="0"/>
              </a:rPr>
              <a:t>.</a:t>
            </a:r>
          </a:p>
          <a:p>
            <a:pPr marL="92075" lvl="1" indent="-3175" eaLnBrk="1" hangingPunct="1">
              <a:defRPr/>
            </a:pP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Có</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kế</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hoạch</a:t>
            </a:r>
            <a:r>
              <a:rPr lang="en-US" sz="3200" dirty="0">
                <a:solidFill>
                  <a:schemeClr val="tx1">
                    <a:lumMod val="95000"/>
                    <a:lumOff val="5000"/>
                  </a:schemeClr>
                </a:solidFill>
                <a:latin typeface="Calibri" panose="020F0502020204030204" pitchFamily="34" charset="0"/>
                <a:cs typeface="Calibri" panose="020F0502020204030204" pitchFamily="34" charset="0"/>
              </a:rPr>
              <a:t> chi </a:t>
            </a:r>
            <a:r>
              <a:rPr lang="en-US" sz="3200" dirty="0" err="1">
                <a:solidFill>
                  <a:schemeClr val="tx1">
                    <a:lumMod val="95000"/>
                    <a:lumOff val="5000"/>
                  </a:schemeClr>
                </a:solidFill>
                <a:latin typeface="Calibri" panose="020F0502020204030204" pitchFamily="34" charset="0"/>
                <a:cs typeface="Calibri" panose="020F0502020204030204" pitchFamily="34" charset="0"/>
              </a:rPr>
              <a:t>phí</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dự</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phòng</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cho</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những</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phát</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sinh</a:t>
            </a:r>
            <a:r>
              <a:rPr lang="en-US" sz="3200" dirty="0">
                <a:solidFill>
                  <a:schemeClr val="tx1">
                    <a:lumMod val="95000"/>
                    <a:lumOff val="5000"/>
                  </a:schemeClr>
                </a:solidFill>
                <a:latin typeface="Calibri" panose="020F0502020204030204" pitchFamily="34" charset="0"/>
                <a:cs typeface="Calibri" panose="020F0502020204030204" pitchFamily="34" charset="0"/>
              </a:rPr>
              <a:t>.</a:t>
            </a:r>
          </a:p>
          <a:p>
            <a:pPr marL="92075" lvl="1" indent="-3175" eaLnBrk="1" hangingPunct="1">
              <a:defRPr/>
            </a:pP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Quản</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lý</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tiền</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hiệu</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quả</a:t>
            </a:r>
            <a:r>
              <a:rPr lang="en-US" sz="3200" dirty="0">
                <a:solidFill>
                  <a:schemeClr val="tx1">
                    <a:lumMod val="95000"/>
                    <a:lumOff val="5000"/>
                  </a:schemeClr>
                </a:solidFill>
                <a:latin typeface="Calibri" panose="020F0502020204030204" pitchFamily="34" charset="0"/>
                <a:cs typeface="Calibri" panose="020F0502020204030204" pitchFamily="34" charset="0"/>
              </a:rPr>
              <a:t> qua </a:t>
            </a:r>
            <a:r>
              <a:rPr lang="en-US" sz="3200" dirty="0" err="1">
                <a:solidFill>
                  <a:schemeClr val="tx1">
                    <a:lumMod val="95000"/>
                    <a:lumOff val="5000"/>
                  </a:schemeClr>
                </a:solidFill>
                <a:latin typeface="Calibri" panose="020F0502020204030204" pitchFamily="34" charset="0"/>
                <a:cs typeface="Calibri" panose="020F0502020204030204" pitchFamily="34" charset="0"/>
              </a:rPr>
              <a:t>việc</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gửi</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tiết</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kiệm</a:t>
            </a:r>
            <a:r>
              <a:rPr lang="en-US" sz="3200" dirty="0">
                <a:solidFill>
                  <a:schemeClr val="tx1">
                    <a:lumMod val="95000"/>
                    <a:lumOff val="5000"/>
                  </a:schemeClr>
                </a:solidFill>
                <a:latin typeface="Calibri" panose="020F0502020204030204" pitchFamily="34" charset="0"/>
                <a:cs typeface="Calibri" panose="020F0502020204030204" pitchFamily="34" charset="0"/>
              </a:rPr>
              <a:t>.</a:t>
            </a:r>
          </a:p>
          <a:p>
            <a:pPr marL="92075" lvl="1" indent="-3175" eaLnBrk="1" hangingPunct="1">
              <a:defRPr/>
            </a:pP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Quản</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lý</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các</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nhu</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cầu</a:t>
            </a:r>
            <a:r>
              <a:rPr lang="en-US" sz="3200" dirty="0">
                <a:solidFill>
                  <a:schemeClr val="tx1">
                    <a:lumMod val="95000"/>
                    <a:lumOff val="5000"/>
                  </a:schemeClr>
                </a:solidFill>
                <a:latin typeface="Calibri" panose="020F0502020204030204" pitchFamily="34" charset="0"/>
                <a:cs typeface="Calibri" panose="020F0502020204030204" pitchFamily="34" charset="0"/>
              </a:rPr>
              <a:t> chi </a:t>
            </a:r>
            <a:r>
              <a:rPr lang="en-US" sz="3200" dirty="0" err="1">
                <a:solidFill>
                  <a:schemeClr val="tx1">
                    <a:lumMod val="95000"/>
                    <a:lumOff val="5000"/>
                  </a:schemeClr>
                </a:solidFill>
                <a:latin typeface="Calibri" panose="020F0502020204030204" pitchFamily="34" charset="0"/>
                <a:cs typeface="Calibri" panose="020F0502020204030204" pitchFamily="34" charset="0"/>
              </a:rPr>
              <a:t>tiêu</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bằng</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việc</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xác</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định</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các</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khoản</a:t>
            </a:r>
            <a:r>
              <a:rPr lang="en-US" sz="3200" dirty="0">
                <a:solidFill>
                  <a:schemeClr val="tx1">
                    <a:lumMod val="95000"/>
                    <a:lumOff val="5000"/>
                  </a:schemeClr>
                </a:solidFill>
                <a:latin typeface="Calibri" panose="020F0502020204030204" pitchFamily="34" charset="0"/>
                <a:cs typeface="Calibri" panose="020F0502020204030204" pitchFamily="34" charset="0"/>
              </a:rPr>
              <a:t> chi </a:t>
            </a:r>
            <a:r>
              <a:rPr lang="en-US" sz="3200" dirty="0" err="1">
                <a:solidFill>
                  <a:schemeClr val="tx1">
                    <a:lumMod val="95000"/>
                    <a:lumOff val="5000"/>
                  </a:schemeClr>
                </a:solidFill>
                <a:latin typeface="Calibri" panose="020F0502020204030204" pitchFamily="34" charset="0"/>
                <a:cs typeface="Calibri" panose="020F0502020204030204" pitchFamily="34" charset="0"/>
              </a:rPr>
              <a:t>phí</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theo</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thứ</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tự</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ưu</a:t>
            </a:r>
            <a:r>
              <a:rPr lang="en-US" sz="3200" dirty="0">
                <a:solidFill>
                  <a:schemeClr val="tx1">
                    <a:lumMod val="95000"/>
                    <a:lumOff val="5000"/>
                  </a:schemeClr>
                </a:solidFill>
                <a:latin typeface="Calibri" panose="020F0502020204030204" pitchFamily="34" charset="0"/>
                <a:cs typeface="Calibri" panose="020F0502020204030204" pitchFamily="34" charset="0"/>
              </a:rPr>
              <a:t> </a:t>
            </a:r>
            <a:r>
              <a:rPr lang="en-US" sz="3200" dirty="0" err="1">
                <a:solidFill>
                  <a:schemeClr val="tx1">
                    <a:lumMod val="95000"/>
                    <a:lumOff val="5000"/>
                  </a:schemeClr>
                </a:solidFill>
                <a:latin typeface="Calibri" panose="020F0502020204030204" pitchFamily="34" charset="0"/>
                <a:cs typeface="Calibri" panose="020F0502020204030204" pitchFamily="34" charset="0"/>
              </a:rPr>
              <a:t>tiên</a:t>
            </a:r>
            <a:r>
              <a:rPr lang="en-US" sz="3200" dirty="0">
                <a:solidFill>
                  <a:schemeClr val="tx1">
                    <a:lumMod val="95000"/>
                    <a:lumOff val="5000"/>
                  </a:schemeClr>
                </a:solidFill>
                <a:latin typeface="Calibri" panose="020F0502020204030204" pitchFamily="34" charset="0"/>
                <a:cs typeface="Calibri" panose="020F0502020204030204" pitchFamily="34" charset="0"/>
              </a:rPr>
              <a:t>.</a:t>
            </a:r>
          </a:p>
        </p:txBody>
      </p:sp>
      <p:sp>
        <p:nvSpPr>
          <p:cNvPr id="3" name="矩形 36">
            <a:extLst>
              <a:ext uri="{FF2B5EF4-FFF2-40B4-BE49-F238E27FC236}">
                <a16:creationId xmlns="" xmlns:a16="http://schemas.microsoft.com/office/drawing/2014/main" id="{C53D4D6A-1D56-6DAB-691A-69894C06B7AC}"/>
              </a:ext>
            </a:extLst>
          </p:cNvPr>
          <p:cNvSpPr>
            <a:spLocks noChangeArrowheads="1"/>
          </p:cNvSpPr>
          <p:nvPr/>
        </p:nvSpPr>
        <p:spPr bwMode="auto">
          <a:xfrm>
            <a:off x="2856384" y="4860577"/>
            <a:ext cx="4326881" cy="373510"/>
          </a:xfrm>
          <a:prstGeom prst="rect">
            <a:avLst/>
          </a:prstGeom>
          <a:solidFill>
            <a:schemeClr val="accent2">
              <a:lumMod val="75000"/>
            </a:schemeClr>
          </a:solidFill>
          <a:ln>
            <a:noFill/>
          </a:ln>
        </p:spPr>
        <p:txBody>
          <a:bodyPr wrap="square" lIns="95579" tIns="47789" rIns="95579" bIns="47789">
            <a:spAutoFit/>
          </a:bodyPr>
          <a:lstStyle/>
          <a:p>
            <a:pPr algn="ctr"/>
            <a:r>
              <a:rPr lang="en-US" altLang="zh-CN" sz="1800">
                <a:solidFill>
                  <a:schemeClr val="bg1"/>
                </a:solidFill>
                <a:ea typeface="微软雅黑" panose="020B0503020204020204" pitchFamily="34" charset="-122"/>
              </a:rPr>
              <a:t>GVHD: Mỹ Lệ (IEC-QNI-iSC)</a:t>
            </a:r>
            <a:endParaRPr lang="zh-CN" altLang="en-US" sz="1800" dirty="0">
              <a:solidFill>
                <a:schemeClr val="bg1"/>
              </a:solidFill>
              <a:ea typeface="微软雅黑" panose="020B0503020204020204" pitchFamily="34" charset="-122"/>
            </a:endParaRPr>
          </a:p>
        </p:txBody>
      </p:sp>
      <p:sp>
        <p:nvSpPr>
          <p:cNvPr id="4" name="文本框 6">
            <a:extLst>
              <a:ext uri="{FF2B5EF4-FFF2-40B4-BE49-F238E27FC236}">
                <a16:creationId xmlns="" xmlns:a16="http://schemas.microsoft.com/office/drawing/2014/main" id="{6E60A11F-0846-B314-F601-B55734725491}"/>
              </a:ext>
            </a:extLst>
          </p:cNvPr>
          <p:cNvSpPr>
            <a:spLocks noChangeArrowheads="1"/>
          </p:cNvSpPr>
          <p:nvPr/>
        </p:nvSpPr>
        <p:spPr bwMode="auto">
          <a:xfrm>
            <a:off x="633154" y="346259"/>
            <a:ext cx="4840433" cy="311525"/>
          </a:xfrm>
          <a:prstGeom prst="rect">
            <a:avLst/>
          </a:prstGeom>
          <a:noFill/>
          <a:ln>
            <a:noFill/>
          </a:ln>
        </p:spPr>
        <p:txBody>
          <a:bodyPr wrap="square" lIns="67720" tIns="33860" rIns="67720" bIns="33860">
            <a:spAutoFit/>
          </a:bodyPr>
          <a:lstStyle/>
          <a:p>
            <a:pPr defTabSz="955740" fontAlgn="auto">
              <a:spcBef>
                <a:spcPts val="0"/>
              </a:spcBef>
              <a:spcAft>
                <a:spcPts val="0"/>
              </a:spcAft>
              <a:defRPr/>
            </a:pPr>
            <a:r>
              <a:rPr lang="vi-VN" altLang="zh-CN" sz="1580" b="1" dirty="0">
                <a:latin typeface="微软雅黑" panose="020B0503020204020204" pitchFamily="34" charset="-122"/>
                <a:ea typeface="微软雅黑" panose="020B0503020204020204" pitchFamily="34" charset="-122"/>
                <a:sym typeface="微软雅黑" panose="020B0503020204020204" pitchFamily="34" charset="-122"/>
              </a:rPr>
              <a:t>NGUYÊN TẮC QUẢN LÝ TIỀN BẠC</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93">
            <a:extLst>
              <a:ext uri="{FF2B5EF4-FFF2-40B4-BE49-F238E27FC236}">
                <a16:creationId xmlns="" xmlns:a16="http://schemas.microsoft.com/office/drawing/2014/main" id="{17BC66B2-04A2-B11B-7418-5B9CB5464BBF}"/>
              </a:ext>
            </a:extLst>
          </p:cNvPr>
          <p:cNvGrpSpPr/>
          <p:nvPr/>
        </p:nvGrpSpPr>
        <p:grpSpPr>
          <a:xfrm>
            <a:off x="0" y="320298"/>
            <a:ext cx="633155" cy="349397"/>
            <a:chOff x="0" y="252065"/>
            <a:chExt cx="641111" cy="392113"/>
          </a:xfrm>
        </p:grpSpPr>
        <p:sp>
          <p:nvSpPr>
            <p:cNvPr id="6" name="矩形 59">
              <a:extLst>
                <a:ext uri="{FF2B5EF4-FFF2-40B4-BE49-F238E27FC236}">
                  <a16:creationId xmlns="" xmlns:a16="http://schemas.microsoft.com/office/drawing/2014/main" id="{9A464DDE-8E04-C542-0CF3-8E298298CA7D}"/>
                </a:ext>
              </a:extLst>
            </p:cNvPr>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740" fontAlgn="auto">
                <a:lnSpc>
                  <a:spcPct val="100000"/>
                </a:lnSpc>
                <a:spcBef>
                  <a:spcPct val="0"/>
                </a:spcBef>
                <a:spcAft>
                  <a:spcPts val="0"/>
                </a:spcAft>
                <a:buNone/>
                <a:defRPr/>
              </a:pPr>
              <a:endParaRPr lang="zh-CN" altLang="en-US" sz="1383">
                <a:solidFill>
                  <a:srgbClr val="FFFFFF"/>
                </a:solidFill>
              </a:endParaRPr>
            </a:p>
          </p:txBody>
        </p:sp>
        <p:sp>
          <p:nvSpPr>
            <p:cNvPr id="7" name="矩形 60">
              <a:extLst>
                <a:ext uri="{FF2B5EF4-FFF2-40B4-BE49-F238E27FC236}">
                  <a16:creationId xmlns="" xmlns:a16="http://schemas.microsoft.com/office/drawing/2014/main" id="{49450985-8833-896F-C608-17B4FC48568F}"/>
                </a:ext>
              </a:extLst>
            </p:cNvPr>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740" fontAlgn="auto">
                <a:lnSpc>
                  <a:spcPct val="100000"/>
                </a:lnSpc>
                <a:spcBef>
                  <a:spcPct val="0"/>
                </a:spcBef>
                <a:spcAft>
                  <a:spcPts val="0"/>
                </a:spcAft>
                <a:buNone/>
                <a:defRPr/>
              </a:pPr>
              <a:endParaRPr lang="zh-CN" altLang="en-US" sz="1383">
                <a:solidFill>
                  <a:srgbClr val="FFFFFF"/>
                </a:solidFill>
              </a:endParaRPr>
            </a:p>
          </p:txBody>
        </p:sp>
        <p:sp>
          <p:nvSpPr>
            <p:cNvPr id="8" name="五边形 137">
              <a:extLst>
                <a:ext uri="{FF2B5EF4-FFF2-40B4-BE49-F238E27FC236}">
                  <a16:creationId xmlns="" xmlns:a16="http://schemas.microsoft.com/office/drawing/2014/main" id="{A487E7B2-33E5-DCD5-D8F5-7CCF3106EEC4}"/>
                </a:ext>
              </a:extLst>
            </p:cNvPr>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p>
          </p:txBody>
        </p:sp>
      </p:grpSp>
      <p:sp>
        <p:nvSpPr>
          <p:cNvPr id="9" name="Rectangle 8"/>
          <p:cNvSpPr/>
          <p:nvPr/>
        </p:nvSpPr>
        <p:spPr>
          <a:xfrm>
            <a:off x="2655482" y="4927002"/>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621433"/>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31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9"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6246851-8A9A-D64D-A202-9F6D84F88B00}"/>
              </a:ext>
            </a:extLst>
          </p:cNvPr>
          <p:cNvSpPr/>
          <p:nvPr/>
        </p:nvSpPr>
        <p:spPr>
          <a:xfrm>
            <a:off x="480121" y="828129"/>
            <a:ext cx="2599182" cy="533081"/>
          </a:xfrm>
          <a:prstGeom prst="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b="1" dirty="0">
                <a:solidFill>
                  <a:schemeClr val="accent2">
                    <a:lumMod val="50000"/>
                  </a:schemeClr>
                </a:solidFill>
              </a:rPr>
              <a:t>TẦM QUAN TRỌNG</a:t>
            </a:r>
          </a:p>
        </p:txBody>
      </p:sp>
      <p:cxnSp>
        <p:nvCxnSpPr>
          <p:cNvPr id="3" name="Straight Arrow Connector 2">
            <a:extLst>
              <a:ext uri="{FF2B5EF4-FFF2-40B4-BE49-F238E27FC236}">
                <a16:creationId xmlns="" xmlns:a16="http://schemas.microsoft.com/office/drawing/2014/main" id="{546DB340-587D-604E-9C7B-18C07FFF2920}"/>
              </a:ext>
            </a:extLst>
          </p:cNvPr>
          <p:cNvCxnSpPr>
            <a:cxnSpLocks/>
          </p:cNvCxnSpPr>
          <p:nvPr/>
        </p:nvCxnSpPr>
        <p:spPr>
          <a:xfrm>
            <a:off x="1779710" y="1404193"/>
            <a:ext cx="2" cy="504056"/>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4" name="Rounded Rectangle 3">
            <a:extLst>
              <a:ext uri="{FF2B5EF4-FFF2-40B4-BE49-F238E27FC236}">
                <a16:creationId xmlns="" xmlns:a16="http://schemas.microsoft.com/office/drawing/2014/main" id="{A243BAFB-C178-324F-A11A-8A1E16E35B34}"/>
              </a:ext>
            </a:extLst>
          </p:cNvPr>
          <p:cNvSpPr/>
          <p:nvPr/>
        </p:nvSpPr>
        <p:spPr>
          <a:xfrm>
            <a:off x="480121" y="2001961"/>
            <a:ext cx="2599181" cy="914400"/>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Tiết kiệm</a:t>
            </a:r>
          </a:p>
        </p:txBody>
      </p:sp>
      <p:sp>
        <p:nvSpPr>
          <p:cNvPr id="5" name="Rectangle 4">
            <a:extLst>
              <a:ext uri="{FF2B5EF4-FFF2-40B4-BE49-F238E27FC236}">
                <a16:creationId xmlns="" xmlns:a16="http://schemas.microsoft.com/office/drawing/2014/main" id="{0AEB97BA-1B31-3541-BC69-151CB8F64A87}"/>
              </a:ext>
            </a:extLst>
          </p:cNvPr>
          <p:cNvSpPr/>
          <p:nvPr/>
        </p:nvSpPr>
        <p:spPr>
          <a:xfrm>
            <a:off x="480120" y="3251706"/>
            <a:ext cx="2599181" cy="182628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6" name="Picture 5" descr="A picture containing indoor&#10;&#10;Description automatically generated">
            <a:extLst>
              <a:ext uri="{FF2B5EF4-FFF2-40B4-BE49-F238E27FC236}">
                <a16:creationId xmlns="" xmlns:a16="http://schemas.microsoft.com/office/drawing/2014/main" id="{AAB4F37C-6B55-3E41-AE52-18C914F87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268" y="3530214"/>
            <a:ext cx="2103341" cy="1330363"/>
          </a:xfrm>
          <a:prstGeom prst="rect">
            <a:avLst/>
          </a:prstGeom>
        </p:spPr>
      </p:pic>
      <p:sp>
        <p:nvSpPr>
          <p:cNvPr id="7" name="Rounded Rectangle 6">
            <a:extLst>
              <a:ext uri="{FF2B5EF4-FFF2-40B4-BE49-F238E27FC236}">
                <a16:creationId xmlns="" xmlns:a16="http://schemas.microsoft.com/office/drawing/2014/main" id="{A55404F6-4B03-E04C-A9AC-15F1D69D68A3}"/>
              </a:ext>
            </a:extLst>
          </p:cNvPr>
          <p:cNvSpPr/>
          <p:nvPr/>
        </p:nvSpPr>
        <p:spPr>
          <a:xfrm>
            <a:off x="663588" y="4174652"/>
            <a:ext cx="977702" cy="6155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b="1" dirty="0">
                <a:solidFill>
                  <a:schemeClr val="accent2">
                    <a:lumMod val="50000"/>
                  </a:schemeClr>
                </a:solidFill>
              </a:rPr>
              <a:t>15</a:t>
            </a:r>
          </a:p>
        </p:txBody>
      </p:sp>
      <p:cxnSp>
        <p:nvCxnSpPr>
          <p:cNvPr id="9" name="Straight Arrow Connector 8">
            <a:extLst>
              <a:ext uri="{FF2B5EF4-FFF2-40B4-BE49-F238E27FC236}">
                <a16:creationId xmlns="" xmlns:a16="http://schemas.microsoft.com/office/drawing/2014/main" id="{0DD6743B-648A-8D44-9B83-671F6BB1CFEE}"/>
              </a:ext>
            </a:extLst>
          </p:cNvPr>
          <p:cNvCxnSpPr>
            <a:cxnSpLocks/>
          </p:cNvCxnSpPr>
          <p:nvPr/>
        </p:nvCxnSpPr>
        <p:spPr>
          <a:xfrm>
            <a:off x="3729067" y="4572545"/>
            <a:ext cx="641179" cy="0"/>
          </a:xfrm>
          <a:prstGeom prst="straightConnector1">
            <a:avLst/>
          </a:prstGeom>
          <a:ln w="57150">
            <a:solidFill>
              <a:srgbClr val="D9AA27"/>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064E6224-2A05-C14F-B566-B42E498C4684}"/>
              </a:ext>
            </a:extLst>
          </p:cNvPr>
          <p:cNvSpPr txBox="1"/>
          <p:nvPr/>
        </p:nvSpPr>
        <p:spPr>
          <a:xfrm>
            <a:off x="5073203" y="4053735"/>
            <a:ext cx="2504901" cy="857364"/>
          </a:xfrm>
          <a:custGeom>
            <a:avLst/>
            <a:gdLst>
              <a:gd name="connsiteX0" fmla="*/ 0 w 2504901"/>
              <a:gd name="connsiteY0" fmla="*/ 0 h 857364"/>
              <a:gd name="connsiteX1" fmla="*/ 551078 w 2504901"/>
              <a:gd name="connsiteY1" fmla="*/ 0 h 857364"/>
              <a:gd name="connsiteX2" fmla="*/ 1077107 w 2504901"/>
              <a:gd name="connsiteY2" fmla="*/ 0 h 857364"/>
              <a:gd name="connsiteX3" fmla="*/ 1603137 w 2504901"/>
              <a:gd name="connsiteY3" fmla="*/ 0 h 857364"/>
              <a:gd name="connsiteX4" fmla="*/ 2028970 w 2504901"/>
              <a:gd name="connsiteY4" fmla="*/ 0 h 857364"/>
              <a:gd name="connsiteX5" fmla="*/ 2504901 w 2504901"/>
              <a:gd name="connsiteY5" fmla="*/ 0 h 857364"/>
              <a:gd name="connsiteX6" fmla="*/ 2504901 w 2504901"/>
              <a:gd name="connsiteY6" fmla="*/ 437256 h 857364"/>
              <a:gd name="connsiteX7" fmla="*/ 2504901 w 2504901"/>
              <a:gd name="connsiteY7" fmla="*/ 857364 h 857364"/>
              <a:gd name="connsiteX8" fmla="*/ 2003921 w 2504901"/>
              <a:gd name="connsiteY8" fmla="*/ 857364 h 857364"/>
              <a:gd name="connsiteX9" fmla="*/ 1578088 w 2504901"/>
              <a:gd name="connsiteY9" fmla="*/ 857364 h 857364"/>
              <a:gd name="connsiteX10" fmla="*/ 1152254 w 2504901"/>
              <a:gd name="connsiteY10" fmla="*/ 857364 h 857364"/>
              <a:gd name="connsiteX11" fmla="*/ 626225 w 2504901"/>
              <a:gd name="connsiteY11" fmla="*/ 857364 h 857364"/>
              <a:gd name="connsiteX12" fmla="*/ 0 w 2504901"/>
              <a:gd name="connsiteY12" fmla="*/ 857364 h 857364"/>
              <a:gd name="connsiteX13" fmla="*/ 0 w 2504901"/>
              <a:gd name="connsiteY13" fmla="*/ 411535 h 857364"/>
              <a:gd name="connsiteX14" fmla="*/ 0 w 2504901"/>
              <a:gd name="connsiteY14" fmla="*/ 0 h 85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4901" h="857364" fill="none" extrusionOk="0">
                <a:moveTo>
                  <a:pt x="0" y="0"/>
                </a:moveTo>
                <a:cubicBezTo>
                  <a:pt x="226319" y="-29493"/>
                  <a:pt x="287478" y="37091"/>
                  <a:pt x="551078" y="0"/>
                </a:cubicBezTo>
                <a:cubicBezTo>
                  <a:pt x="814678" y="-37091"/>
                  <a:pt x="910585" y="41700"/>
                  <a:pt x="1077107" y="0"/>
                </a:cubicBezTo>
                <a:cubicBezTo>
                  <a:pt x="1243629" y="-41700"/>
                  <a:pt x="1483922" y="562"/>
                  <a:pt x="1603137" y="0"/>
                </a:cubicBezTo>
                <a:cubicBezTo>
                  <a:pt x="1722352" y="-562"/>
                  <a:pt x="1829318" y="8387"/>
                  <a:pt x="2028970" y="0"/>
                </a:cubicBezTo>
                <a:cubicBezTo>
                  <a:pt x="2228622" y="-8387"/>
                  <a:pt x="2362362" y="40982"/>
                  <a:pt x="2504901" y="0"/>
                </a:cubicBezTo>
                <a:cubicBezTo>
                  <a:pt x="2515239" y="134682"/>
                  <a:pt x="2497793" y="333349"/>
                  <a:pt x="2504901" y="437256"/>
                </a:cubicBezTo>
                <a:cubicBezTo>
                  <a:pt x="2512009" y="541163"/>
                  <a:pt x="2465529" y="704447"/>
                  <a:pt x="2504901" y="857364"/>
                </a:cubicBezTo>
                <a:cubicBezTo>
                  <a:pt x="2395296" y="883486"/>
                  <a:pt x="2222710" y="833891"/>
                  <a:pt x="2003921" y="857364"/>
                </a:cubicBezTo>
                <a:cubicBezTo>
                  <a:pt x="1785132" y="880837"/>
                  <a:pt x="1680980" y="828988"/>
                  <a:pt x="1578088" y="857364"/>
                </a:cubicBezTo>
                <a:cubicBezTo>
                  <a:pt x="1475196" y="885740"/>
                  <a:pt x="1328497" y="821518"/>
                  <a:pt x="1152254" y="857364"/>
                </a:cubicBezTo>
                <a:cubicBezTo>
                  <a:pt x="976011" y="893210"/>
                  <a:pt x="776492" y="802086"/>
                  <a:pt x="626225" y="857364"/>
                </a:cubicBezTo>
                <a:cubicBezTo>
                  <a:pt x="475958" y="912642"/>
                  <a:pt x="169674" y="783024"/>
                  <a:pt x="0" y="857364"/>
                </a:cubicBezTo>
                <a:cubicBezTo>
                  <a:pt x="-19876" y="735151"/>
                  <a:pt x="29221" y="517167"/>
                  <a:pt x="0" y="411535"/>
                </a:cubicBezTo>
                <a:cubicBezTo>
                  <a:pt x="-29221" y="305903"/>
                  <a:pt x="5657" y="130979"/>
                  <a:pt x="0" y="0"/>
                </a:cubicBezTo>
                <a:close/>
              </a:path>
              <a:path w="2504901" h="857364" stroke="0" extrusionOk="0">
                <a:moveTo>
                  <a:pt x="0" y="0"/>
                </a:moveTo>
                <a:cubicBezTo>
                  <a:pt x="229570" y="-38802"/>
                  <a:pt x="312057" y="41742"/>
                  <a:pt x="475931" y="0"/>
                </a:cubicBezTo>
                <a:cubicBezTo>
                  <a:pt x="639805" y="-41742"/>
                  <a:pt x="753591" y="10324"/>
                  <a:pt x="901764" y="0"/>
                </a:cubicBezTo>
                <a:cubicBezTo>
                  <a:pt x="1049937" y="-10324"/>
                  <a:pt x="1316631" y="5177"/>
                  <a:pt x="1452843" y="0"/>
                </a:cubicBezTo>
                <a:cubicBezTo>
                  <a:pt x="1589055" y="-5177"/>
                  <a:pt x="1717893" y="9921"/>
                  <a:pt x="1928774" y="0"/>
                </a:cubicBezTo>
                <a:cubicBezTo>
                  <a:pt x="2139655" y="-9921"/>
                  <a:pt x="2288116" y="55838"/>
                  <a:pt x="2504901" y="0"/>
                </a:cubicBezTo>
                <a:cubicBezTo>
                  <a:pt x="2548255" y="89180"/>
                  <a:pt x="2464593" y="305186"/>
                  <a:pt x="2504901" y="445829"/>
                </a:cubicBezTo>
                <a:cubicBezTo>
                  <a:pt x="2545209" y="586472"/>
                  <a:pt x="2486107" y="657888"/>
                  <a:pt x="2504901" y="857364"/>
                </a:cubicBezTo>
                <a:cubicBezTo>
                  <a:pt x="2308265" y="865260"/>
                  <a:pt x="2252208" y="830231"/>
                  <a:pt x="2003921" y="857364"/>
                </a:cubicBezTo>
                <a:cubicBezTo>
                  <a:pt x="1755634" y="884497"/>
                  <a:pt x="1724336" y="824089"/>
                  <a:pt x="1578088" y="857364"/>
                </a:cubicBezTo>
                <a:cubicBezTo>
                  <a:pt x="1431840" y="890639"/>
                  <a:pt x="1210229" y="853940"/>
                  <a:pt x="1077107" y="857364"/>
                </a:cubicBezTo>
                <a:cubicBezTo>
                  <a:pt x="943985" y="860788"/>
                  <a:pt x="751913" y="821758"/>
                  <a:pt x="576127" y="857364"/>
                </a:cubicBezTo>
                <a:cubicBezTo>
                  <a:pt x="400341" y="892970"/>
                  <a:pt x="202588" y="806158"/>
                  <a:pt x="0" y="857364"/>
                </a:cubicBezTo>
                <a:cubicBezTo>
                  <a:pt x="-2893" y="720665"/>
                  <a:pt x="47408" y="502192"/>
                  <a:pt x="0" y="411535"/>
                </a:cubicBezTo>
                <a:cubicBezTo>
                  <a:pt x="-47408" y="320878"/>
                  <a:pt x="6053" y="175722"/>
                  <a:pt x="0" y="0"/>
                </a:cubicBezTo>
                <a:close/>
              </a:path>
            </a:pathLst>
          </a:custGeom>
          <a:solidFill>
            <a:schemeClr val="accent4">
              <a:lumMod val="40000"/>
              <a:lumOff val="60000"/>
            </a:schemeClr>
          </a:solidFill>
          <a:ln>
            <a:solidFill>
              <a:srgbClr val="D9AA27"/>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x-none" sz="2400" dirty="0">
                <a:latin typeface="Calibri" panose="020F0502020204030204" pitchFamily="34" charset="0"/>
                <a:cs typeface="Calibri" panose="020F0502020204030204" pitchFamily="34" charset="0"/>
              </a:rPr>
              <a:t>Nếu không có thì tương lai sẽ chết</a:t>
            </a:r>
          </a:p>
        </p:txBody>
      </p:sp>
      <p:sp>
        <p:nvSpPr>
          <p:cNvPr id="21" name="Cloud Callout 8">
            <a:extLst>
              <a:ext uri="{FF2B5EF4-FFF2-40B4-BE49-F238E27FC236}">
                <a16:creationId xmlns="" xmlns:a16="http://schemas.microsoft.com/office/drawing/2014/main" id="{4914A59A-F6C3-D649-A4BE-9857EC21D9F1}"/>
              </a:ext>
            </a:extLst>
          </p:cNvPr>
          <p:cNvSpPr/>
          <p:nvPr/>
        </p:nvSpPr>
        <p:spPr bwMode="auto">
          <a:xfrm>
            <a:off x="6967059" y="324073"/>
            <a:ext cx="1464110" cy="931573"/>
          </a:xfrm>
          <a:prstGeom prst="cloudCallout">
            <a:avLst>
              <a:gd name="adj1" fmla="val -66639"/>
              <a:gd name="adj2" fmla="val 117063"/>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211" rIns="28211" bIns="56416" anchor="b"/>
          <a:lstStyle/>
          <a:p>
            <a:pPr defTabSz="955740" fontAlgn="auto">
              <a:spcBef>
                <a:spcPts val="0"/>
              </a:spcBef>
              <a:spcAft>
                <a:spcPts val="0"/>
              </a:spcAft>
              <a:defRPr/>
            </a:pPr>
            <a:r>
              <a:rPr lang="x-none" altLang="zh-CN" sz="2400" dirty="0">
                <a:solidFill>
                  <a:schemeClr val="bg2">
                    <a:lumMod val="10000"/>
                  </a:schemeClr>
                </a:solidFill>
                <a:latin typeface="Calibri" panose="020F0502020204030204" pitchFamily="34" charset="0"/>
                <a:cs typeface="Calibri" panose="020F0502020204030204" pitchFamily="34" charset="0"/>
              </a:rPr>
              <a:t>Mua nhà</a:t>
            </a:r>
            <a:endParaRPr lang="en-US" altLang="zh-CN" sz="2400" dirty="0">
              <a:solidFill>
                <a:schemeClr val="bg2">
                  <a:lumMod val="10000"/>
                </a:schemeClr>
              </a:solidFill>
              <a:latin typeface="Calibri" panose="020F0502020204030204" pitchFamily="34" charset="0"/>
              <a:cs typeface="Calibri" panose="020F0502020204030204" pitchFamily="34" charset="0"/>
            </a:endParaRPr>
          </a:p>
        </p:txBody>
      </p:sp>
      <p:sp>
        <p:nvSpPr>
          <p:cNvPr id="22" name="Cloud Callout 9">
            <a:extLst>
              <a:ext uri="{FF2B5EF4-FFF2-40B4-BE49-F238E27FC236}">
                <a16:creationId xmlns="" xmlns:a16="http://schemas.microsoft.com/office/drawing/2014/main" id="{78CCACE8-D4A8-D14C-B2C2-F68CBA776B1C}"/>
              </a:ext>
            </a:extLst>
          </p:cNvPr>
          <p:cNvSpPr/>
          <p:nvPr/>
        </p:nvSpPr>
        <p:spPr bwMode="auto">
          <a:xfrm>
            <a:off x="3216424" y="1864336"/>
            <a:ext cx="1666467" cy="939089"/>
          </a:xfrm>
          <a:prstGeom prst="cloudCallout">
            <a:avLst>
              <a:gd name="adj1" fmla="val 68799"/>
              <a:gd name="adj2" fmla="val 17194"/>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211" rIns="28211" bIns="56416" anchor="b"/>
          <a:lstStyle/>
          <a:p>
            <a:pPr defTabSz="955740" fontAlgn="auto">
              <a:spcBef>
                <a:spcPts val="0"/>
              </a:spcBef>
              <a:spcAft>
                <a:spcPts val="0"/>
              </a:spcAft>
              <a:defRPr/>
            </a:pPr>
            <a:r>
              <a:rPr lang="x-none" altLang="zh-CN" sz="2400" dirty="0">
                <a:solidFill>
                  <a:schemeClr val="bg2">
                    <a:lumMod val="10000"/>
                  </a:schemeClr>
                </a:solidFill>
                <a:latin typeface="Calibri" panose="020F0502020204030204" pitchFamily="34" charset="0"/>
                <a:cs typeface="Calibri" panose="020F0502020204030204" pitchFamily="34" charset="0"/>
              </a:rPr>
              <a:t>Bệnh tật</a:t>
            </a:r>
            <a:endParaRPr lang="en-US" sz="2400" dirty="0">
              <a:solidFill>
                <a:schemeClr val="bg2">
                  <a:lumMod val="10000"/>
                </a:schemeClr>
              </a:solidFill>
              <a:latin typeface="Calibri" panose="020F0502020204030204" pitchFamily="34" charset="0"/>
              <a:cs typeface="Calibri" panose="020F0502020204030204" pitchFamily="34" charset="0"/>
            </a:endParaRPr>
          </a:p>
        </p:txBody>
      </p:sp>
      <p:sp>
        <p:nvSpPr>
          <p:cNvPr id="23" name="Cloud Callout 11">
            <a:extLst>
              <a:ext uri="{FF2B5EF4-FFF2-40B4-BE49-F238E27FC236}">
                <a16:creationId xmlns="" xmlns:a16="http://schemas.microsoft.com/office/drawing/2014/main" id="{9296C5A9-EA97-6446-9FE1-48046F837283}"/>
              </a:ext>
            </a:extLst>
          </p:cNvPr>
          <p:cNvSpPr/>
          <p:nvPr/>
        </p:nvSpPr>
        <p:spPr bwMode="auto">
          <a:xfrm>
            <a:off x="7914401" y="1732649"/>
            <a:ext cx="1550590" cy="1044276"/>
          </a:xfrm>
          <a:prstGeom prst="cloudCallout">
            <a:avLst>
              <a:gd name="adj1" fmla="val -90339"/>
              <a:gd name="adj2" fmla="val 18228"/>
            </a:avLst>
          </a:prstGeom>
          <a:solidFill>
            <a:srgbClr val="D9AA2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211" rIns="28211" bIns="56416" anchor="b"/>
          <a:lstStyle/>
          <a:p>
            <a:pPr defTabSz="955740" fontAlgn="auto">
              <a:spcBef>
                <a:spcPts val="0"/>
              </a:spcBef>
              <a:spcAft>
                <a:spcPts val="0"/>
              </a:spcAft>
              <a:defRPr/>
            </a:pPr>
            <a:r>
              <a:rPr lang="x-none" altLang="zh-CN" sz="2400" dirty="0">
                <a:solidFill>
                  <a:schemeClr val="bg2">
                    <a:lumMod val="10000"/>
                  </a:schemeClr>
                </a:solidFill>
                <a:latin typeface="Calibri" panose="020F0502020204030204" pitchFamily="34" charset="0"/>
                <a:cs typeface="Calibri" panose="020F0502020204030204" pitchFamily="34" charset="0"/>
              </a:rPr>
              <a:t>Biến cố,…</a:t>
            </a:r>
            <a:endParaRPr lang="en-US" altLang="zh-CN" sz="2400" dirty="0">
              <a:solidFill>
                <a:schemeClr val="bg2">
                  <a:lumMod val="10000"/>
                </a:schemeClr>
              </a:solidFill>
              <a:latin typeface="Calibri" panose="020F0502020204030204" pitchFamily="34" charset="0"/>
              <a:cs typeface="Calibri" panose="020F0502020204030204" pitchFamily="34" charset="0"/>
            </a:endParaRPr>
          </a:p>
        </p:txBody>
      </p:sp>
      <p:sp>
        <p:nvSpPr>
          <p:cNvPr id="24" name="Cloud Callout 12">
            <a:extLst>
              <a:ext uri="{FF2B5EF4-FFF2-40B4-BE49-F238E27FC236}">
                <a16:creationId xmlns="" xmlns:a16="http://schemas.microsoft.com/office/drawing/2014/main" id="{BF025737-049E-8F44-A6FA-22BA588867C9}"/>
              </a:ext>
            </a:extLst>
          </p:cNvPr>
          <p:cNvSpPr/>
          <p:nvPr/>
        </p:nvSpPr>
        <p:spPr bwMode="auto">
          <a:xfrm>
            <a:off x="4194730" y="368336"/>
            <a:ext cx="1756947" cy="938326"/>
          </a:xfrm>
          <a:prstGeom prst="cloudCallout">
            <a:avLst>
              <a:gd name="adj1" fmla="val 44578"/>
              <a:gd name="adj2" fmla="val 117581"/>
            </a:avLst>
          </a:prstGeom>
          <a:solidFill>
            <a:srgbClr val="D9AA2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28211" rIns="28211" bIns="56416" anchor="b"/>
          <a:lstStyle/>
          <a:p>
            <a:pPr algn="ctr" defTabSz="955740" fontAlgn="auto">
              <a:spcBef>
                <a:spcPts val="0"/>
              </a:spcBef>
              <a:spcAft>
                <a:spcPts val="0"/>
              </a:spcAft>
              <a:defRPr/>
            </a:pPr>
            <a:r>
              <a:rPr lang="x-none" altLang="zh-CN" sz="2400" dirty="0">
                <a:solidFill>
                  <a:schemeClr val="bg2">
                    <a:lumMod val="10000"/>
                  </a:schemeClr>
                </a:solidFill>
                <a:latin typeface="Calibri" panose="020F0502020204030204" pitchFamily="34" charset="0"/>
                <a:cs typeface="Calibri" panose="020F0502020204030204" pitchFamily="34" charset="0"/>
              </a:rPr>
              <a:t>Cưới xin</a:t>
            </a:r>
            <a:endParaRPr lang="en-US" altLang="zh-CN" sz="2400" dirty="0">
              <a:solidFill>
                <a:schemeClr val="bg2">
                  <a:lumMod val="10000"/>
                </a:schemeClr>
              </a:solidFill>
              <a:latin typeface="Calibri" panose="020F0502020204030204" pitchFamily="34" charset="0"/>
              <a:cs typeface="Calibri" panose="020F0502020204030204" pitchFamily="34" charset="0"/>
            </a:endParaRPr>
          </a:p>
        </p:txBody>
      </p:sp>
      <p:sp>
        <p:nvSpPr>
          <p:cNvPr id="25" name="Freeform 53">
            <a:extLst>
              <a:ext uri="{FF2B5EF4-FFF2-40B4-BE49-F238E27FC236}">
                <a16:creationId xmlns="" xmlns:a16="http://schemas.microsoft.com/office/drawing/2014/main" id="{84C9B147-A7F2-4B47-B6B6-14E78A81C88C}"/>
              </a:ext>
            </a:extLst>
          </p:cNvPr>
          <p:cNvSpPr>
            <a:spLocks noEditPoints="1"/>
          </p:cNvSpPr>
          <p:nvPr/>
        </p:nvSpPr>
        <p:spPr bwMode="black">
          <a:xfrm>
            <a:off x="5820869" y="2196281"/>
            <a:ext cx="1211979" cy="1417909"/>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A27802"/>
          </a:solidFill>
          <a:ln>
            <a:noFill/>
          </a:ln>
        </p:spPr>
        <p:txBody>
          <a:bodyPr lIns="56416" tIns="28211" rIns="56416" bIns="28211"/>
          <a:lstStyle/>
          <a:p>
            <a:pPr defTabSz="955740" fontAlgn="auto">
              <a:spcBef>
                <a:spcPts val="0"/>
              </a:spcBef>
              <a:spcAft>
                <a:spcPts val="0"/>
              </a:spcAft>
              <a:defRPr/>
            </a:pPr>
            <a:endParaRPr lang="en-US" sz="1876" dirty="0">
              <a:latin typeface="+mn-lt"/>
              <a:ea typeface="+mn-ea"/>
            </a:endParaRPr>
          </a:p>
        </p:txBody>
      </p:sp>
      <p:sp>
        <p:nvSpPr>
          <p:cNvPr id="15" name="Rectangle 14"/>
          <p:cNvSpPr/>
          <p:nvPr/>
        </p:nvSpPr>
        <p:spPr>
          <a:xfrm>
            <a:off x="2655482" y="4927002"/>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123026"/>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par>
                                <p:cTn id="25" presetID="5" presetClass="entr" presetSubtype="1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 xmlns:a16="http://schemas.microsoft.com/office/drawing/2014/main" id="{052E0D0C-CA0F-C44C-9373-70945B5D4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200" y="160895"/>
            <a:ext cx="7128792" cy="4766107"/>
          </a:xfrm>
          <a:prstGeom prst="rect">
            <a:avLst/>
          </a:prstGeom>
        </p:spPr>
      </p:pic>
      <p:sp>
        <p:nvSpPr>
          <p:cNvPr id="3" name="Rectangle 2"/>
          <p:cNvSpPr/>
          <p:nvPr/>
        </p:nvSpPr>
        <p:spPr>
          <a:xfrm>
            <a:off x="2655482" y="4927002"/>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332063"/>
      </p:ext>
    </p:extLst>
  </p:cSld>
  <p:clrMapOvr>
    <a:masterClrMapping/>
  </p:clrMapOvr>
  <p:transition spd="med" advClick="0" advTm="0">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 xmlns:a16="http://schemas.microsoft.com/office/drawing/2014/main" id="{D2845768-9F25-A347-A8ED-27B77BAAE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167" y="0"/>
            <a:ext cx="4814866" cy="5400675"/>
          </a:xfrm>
          <a:prstGeom prst="rect">
            <a:avLst/>
          </a:prstGeom>
        </p:spPr>
      </p:pic>
    </p:spTree>
    <p:extLst>
      <p:ext uri="{BB962C8B-B14F-4D97-AF65-F5344CB8AC3E}">
        <p14:creationId xmlns:p14="http://schemas.microsoft.com/office/powerpoint/2010/main" val="4276334699"/>
      </p:ext>
    </p:extLst>
  </p:cSld>
  <p:clrMapOvr>
    <a:masterClrMapping/>
  </p:clrMapOvr>
  <p:transition spd="med" advClick="0" advTm="0">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 xmlns:a16="http://schemas.microsoft.com/office/drawing/2014/main" id="{9F73604D-6722-D844-BAE2-5C5E2625FF05}"/>
              </a:ext>
            </a:extLst>
          </p:cNvPr>
          <p:cNvGraphicFramePr/>
          <p:nvPr>
            <p:extLst>
              <p:ext uri="{D42A27DB-BD31-4B8C-83A1-F6EECF244321}">
                <p14:modId xmlns:p14="http://schemas.microsoft.com/office/powerpoint/2010/main" val="4080870817"/>
              </p:ext>
            </p:extLst>
          </p:nvPr>
        </p:nvGraphicFramePr>
        <p:xfrm>
          <a:off x="696144" y="36041"/>
          <a:ext cx="8208912" cy="5364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712368" y="4967825"/>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777752"/>
      </p:ext>
    </p:extLst>
  </p:cSld>
  <p:clrMapOvr>
    <a:masterClrMapping/>
  </p:clrMapOvr>
  <p:transition spd="med" advClick="0" advTm="0">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01199" cy="5400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9">
            <a:extLst>
              <a:ext uri="{FF2B5EF4-FFF2-40B4-BE49-F238E27FC236}">
                <a16:creationId xmlns=""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53243"/>
            <a:ext cx="279715" cy="530350"/>
            <a:chOff x="0" y="823811"/>
            <a:chExt cx="355196" cy="673460"/>
          </a:xfrm>
        </p:grpSpPr>
        <p:sp>
          <p:nvSpPr>
            <p:cNvPr id="15" name="Rectangle 10">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23754" y="1646323"/>
            <a:ext cx="3384423" cy="2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D1F79E88-F6F6-544E-B631-F7A84CA83942}"/>
              </a:ext>
            </a:extLst>
          </p:cNvPr>
          <p:cNvSpPr txBox="1"/>
          <p:nvPr/>
        </p:nvSpPr>
        <p:spPr>
          <a:xfrm>
            <a:off x="443514" y="1865465"/>
            <a:ext cx="3590547" cy="3133923"/>
          </a:xfrm>
          <a:prstGeom prst="rect">
            <a:avLst/>
          </a:prstGeom>
        </p:spPr>
        <p:txBody>
          <a:bodyPr vert="horz" lIns="91440" tIns="45720" rIns="91440" bIns="45720" rtlCol="0" anchor="ctr">
            <a:normAutofit/>
          </a:bodyPr>
          <a:lstStyle/>
          <a:p>
            <a:pPr algn="just" defTabSz="914400">
              <a:lnSpc>
                <a:spcPct val="90000"/>
              </a:lnSpc>
              <a:spcAft>
                <a:spcPts val="600"/>
              </a:spcAft>
            </a:pPr>
            <a:r>
              <a:rPr lang="en-US" sz="2000">
                <a:latin typeface="+mn-lt"/>
                <a:ea typeface="+mn-ea"/>
              </a:rPr>
              <a:t>Chủ đề tiền bạc là một chủ để rất hay, bởi nó gắn liền với hoạt động của xã hội, của mỗi gia đình, của mỗi người. Hiểu biết về tiền bạc, đặt đồng tiền đúng vị trí, sử dụng đồng tiền đúng cách là những kỹ năng quan trọng mà mỗi người cần học hỏi, trang bị cho mình trong cuộc đời.</a:t>
            </a:r>
            <a:endParaRPr lang="en-US" sz="2000" dirty="0">
              <a:latin typeface="+mn-lt"/>
              <a:ea typeface="+mn-ea"/>
            </a:endParaRPr>
          </a:p>
        </p:txBody>
      </p:sp>
      <p:sp>
        <p:nvSpPr>
          <p:cNvPr id="16" name="Rectangle 15">
            <a:extLst>
              <a:ext uri="{FF2B5EF4-FFF2-40B4-BE49-F238E27FC236}">
                <a16:creationId xmlns=""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424415" y="0"/>
            <a:ext cx="1176785" cy="540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77575" y="404659"/>
            <a:ext cx="4732376" cy="459472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66">
            <a:extLst>
              <a:ext uri="{FF2B5EF4-FFF2-40B4-BE49-F238E27FC236}">
                <a16:creationId xmlns="" xmlns:a16="http://schemas.microsoft.com/office/drawing/2014/main" id="{A4504587-4F07-B94F-8385-A88AEBE534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57"/>
          <a:stretch/>
        </p:blipFill>
        <p:spPr>
          <a:xfrm>
            <a:off x="4707508" y="629489"/>
            <a:ext cx="4272510" cy="4141696"/>
          </a:xfrm>
          <a:prstGeom prst="rect">
            <a:avLst/>
          </a:prstGeom>
        </p:spPr>
      </p:pic>
      <p:pic>
        <p:nvPicPr>
          <p:cNvPr id="21" name="图片 62">
            <a:extLst>
              <a:ext uri="{FF2B5EF4-FFF2-40B4-BE49-F238E27FC236}">
                <a16:creationId xmlns="" xmlns:a16="http://schemas.microsoft.com/office/drawing/2014/main" id="{854AE2C9-EC5A-9144-A3BA-C79AA396D9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804001" y="512802"/>
            <a:ext cx="883396" cy="1003391"/>
          </a:xfrm>
          <a:prstGeom prst="rect">
            <a:avLst/>
          </a:prstGeom>
          <a:effectLst>
            <a:outerShdw blurRad="50800" dist="38100" dir="2700000" algn="tl" rotWithShape="0">
              <a:prstClr val="black">
                <a:alpha val="40000"/>
              </a:prstClr>
            </a:outerShdw>
          </a:effectLst>
        </p:spPr>
      </p:pic>
      <p:pic>
        <p:nvPicPr>
          <p:cNvPr id="22" name="图片 65">
            <a:extLst>
              <a:ext uri="{FF2B5EF4-FFF2-40B4-BE49-F238E27FC236}">
                <a16:creationId xmlns="" xmlns:a16="http://schemas.microsoft.com/office/drawing/2014/main" id="{CE36534C-12BE-9A49-8EFC-CF0011E4C5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631"/>
          <a:stretch>
            <a:fillRect/>
          </a:stretch>
        </p:blipFill>
        <p:spPr>
          <a:xfrm>
            <a:off x="2904733" y="269273"/>
            <a:ext cx="883396" cy="1003391"/>
          </a:xfrm>
          <a:prstGeom prst="rect">
            <a:avLst/>
          </a:prstGeom>
          <a:effectLst>
            <a:outerShdw blurRad="50800" dist="38100" dir="2700000" algn="tl" rotWithShape="0">
              <a:prstClr val="black">
                <a:alpha val="40000"/>
              </a:prstClr>
            </a:outerShdw>
          </a:effectLst>
        </p:spPr>
      </p:pic>
      <p:pic>
        <p:nvPicPr>
          <p:cNvPr id="23" name="图片 63">
            <a:extLst>
              <a:ext uri="{FF2B5EF4-FFF2-40B4-BE49-F238E27FC236}">
                <a16:creationId xmlns="" xmlns:a16="http://schemas.microsoft.com/office/drawing/2014/main" id="{882B8BDD-1B80-5A48-A44E-9E41B17469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rot="1053693">
            <a:off x="618317" y="209583"/>
            <a:ext cx="638705" cy="725463"/>
          </a:xfrm>
          <a:prstGeom prst="rect">
            <a:avLst/>
          </a:prstGeom>
          <a:effectLst>
            <a:outerShdw blurRad="50800" dist="38100" dir="2700000" algn="tl" rotWithShape="0">
              <a:prstClr val="black">
                <a:alpha val="40000"/>
              </a:prstClr>
            </a:outerShdw>
          </a:effectLst>
        </p:spPr>
      </p:pic>
      <p:sp>
        <p:nvSpPr>
          <p:cNvPr id="4" name="矩形 36">
            <a:extLst>
              <a:ext uri="{FF2B5EF4-FFF2-40B4-BE49-F238E27FC236}">
                <a16:creationId xmlns="" xmlns:a16="http://schemas.microsoft.com/office/drawing/2014/main" id="{AF700302-2762-5B45-0E20-180B6A8A1C01}"/>
              </a:ext>
            </a:extLst>
          </p:cNvPr>
          <p:cNvSpPr>
            <a:spLocks noChangeArrowheads="1"/>
          </p:cNvSpPr>
          <p:nvPr/>
        </p:nvSpPr>
        <p:spPr bwMode="auto">
          <a:xfrm>
            <a:off x="1902357" y="5053547"/>
            <a:ext cx="4326881" cy="373510"/>
          </a:xfrm>
          <a:prstGeom prst="rect">
            <a:avLst/>
          </a:prstGeom>
          <a:solidFill>
            <a:schemeClr val="accent2">
              <a:lumMod val="75000"/>
            </a:schemeClr>
          </a:solidFill>
          <a:ln>
            <a:noFill/>
          </a:ln>
        </p:spPr>
        <p:txBody>
          <a:bodyPr wrap="square" lIns="95579" tIns="47789" rIns="95579" bIns="47789">
            <a:spAutoFit/>
          </a:bodyPr>
          <a:lstStyle/>
          <a:p>
            <a:pPr algn="ctr"/>
            <a:endParaRPr lang="zh-CN" altLang="en-US" sz="1800" dirty="0">
              <a:solidFill>
                <a:schemeClr val="bg1"/>
              </a:solidFill>
              <a:ea typeface="微软雅黑" panose="020B0503020204020204" pitchFamily="34" charset="-122"/>
            </a:endParaRPr>
          </a:p>
        </p:txBody>
      </p:sp>
      <p:sp>
        <p:nvSpPr>
          <p:cNvPr id="17" name="Rectangle 16"/>
          <p:cNvSpPr/>
          <p:nvPr/>
        </p:nvSpPr>
        <p:spPr>
          <a:xfrm>
            <a:off x="1902356" y="5024433"/>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7365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1000" fill="hold"/>
                                        <p:tgtEl>
                                          <p:spTgt spid="3"/>
                                        </p:tgtEl>
                                      </p:cBhvr>
                                      <p:by x="150000" y="150000"/>
                                    </p:animScale>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par>
                                <p:cTn id="12" presetID="2" presetClass="entr" presetSubtype="1"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2000" fill="hold"/>
                                        <p:tgtEl>
                                          <p:spTgt spid="21"/>
                                        </p:tgtEl>
                                        <p:attrNameLst>
                                          <p:attrName>ppt_x</p:attrName>
                                        </p:attrNameLst>
                                      </p:cBhvr>
                                      <p:tavLst>
                                        <p:tav tm="0">
                                          <p:val>
                                            <p:strVal val="#ppt_x"/>
                                          </p:val>
                                        </p:tav>
                                        <p:tav tm="100000">
                                          <p:val>
                                            <p:strVal val="#ppt_x"/>
                                          </p:val>
                                        </p:tav>
                                      </p:tavLst>
                                    </p:anim>
                                    <p:anim calcmode="lin" valueType="num">
                                      <p:cBhvr additive="base">
                                        <p:cTn id="15" dur="2000" fill="hold"/>
                                        <p:tgtEl>
                                          <p:spTgt spid="21"/>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100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2000" fill="hold"/>
                                        <p:tgtEl>
                                          <p:spTgt spid="22"/>
                                        </p:tgtEl>
                                        <p:attrNameLst>
                                          <p:attrName>ppt_x</p:attrName>
                                        </p:attrNameLst>
                                      </p:cBhvr>
                                      <p:tavLst>
                                        <p:tav tm="0">
                                          <p:val>
                                            <p:strVal val="#ppt_x"/>
                                          </p:val>
                                        </p:tav>
                                        <p:tav tm="100000">
                                          <p:val>
                                            <p:strVal val="#ppt_x"/>
                                          </p:val>
                                        </p:tav>
                                      </p:tavLst>
                                    </p:anim>
                                    <p:anim calcmode="lin" valueType="num">
                                      <p:cBhvr additive="base">
                                        <p:cTn id="19" dur="2000" fill="hold"/>
                                        <p:tgtEl>
                                          <p:spTgt spid="22"/>
                                        </p:tgtEl>
                                        <p:attrNameLst>
                                          <p:attrName>ppt_y</p:attrName>
                                        </p:attrNameLst>
                                      </p:cBhvr>
                                      <p:tavLst>
                                        <p:tav tm="0">
                                          <p:val>
                                            <p:strVal val="0-#ppt_h/2"/>
                                          </p:val>
                                        </p:tav>
                                        <p:tav tm="100000">
                                          <p:val>
                                            <p:strVal val="#ppt_y"/>
                                          </p:val>
                                        </p:tav>
                                      </p:tavLst>
                                    </p:anim>
                                  </p:childTnLst>
                                </p:cTn>
                              </p:par>
                              <p:par>
                                <p:cTn id="20" presetID="8" presetClass="emph" presetSubtype="0" fill="hold" nodeType="withEffect">
                                  <p:stCondLst>
                                    <p:cond delay="0"/>
                                  </p:stCondLst>
                                  <p:childTnLst>
                                    <p:animRot by="21600000">
                                      <p:cBhvr>
                                        <p:cTn id="21" dur="2000" fill="hold"/>
                                        <p:tgtEl>
                                          <p:spTgt spid="21"/>
                                        </p:tgtEl>
                                        <p:attrNameLst>
                                          <p:attrName>r</p:attrName>
                                        </p:attrNameLst>
                                      </p:cBhvr>
                                    </p:animRot>
                                  </p:childTnLst>
                                </p:cTn>
                              </p:par>
                              <p:par>
                                <p:cTn id="22" presetID="8" presetClass="emph" presetSubtype="0" fill="hold" nodeType="withEffect">
                                  <p:stCondLst>
                                    <p:cond delay="1000"/>
                                  </p:stCondLst>
                                  <p:childTnLst>
                                    <p:animRot by="21600000">
                                      <p:cBhvr>
                                        <p:cTn id="23" dur="2000" fill="hold"/>
                                        <p:tgtEl>
                                          <p:spTgt spid="22"/>
                                        </p:tgtEl>
                                        <p:attrNameLst>
                                          <p:attrName>r</p:attrName>
                                        </p:attrNameLst>
                                      </p:cBhvr>
                                    </p:animRot>
                                  </p:childTnLst>
                                </p:cTn>
                              </p:par>
                              <p:par>
                                <p:cTn id="24" presetID="2" presetClass="entr" presetSubtype="1" fill="hold" nodeType="withEffect">
                                  <p:stCondLst>
                                    <p:cond delay="50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2000" fill="hold"/>
                                        <p:tgtEl>
                                          <p:spTgt spid="23"/>
                                        </p:tgtEl>
                                        <p:attrNameLst>
                                          <p:attrName>ppt_x</p:attrName>
                                        </p:attrNameLst>
                                      </p:cBhvr>
                                      <p:tavLst>
                                        <p:tav tm="0">
                                          <p:val>
                                            <p:strVal val="#ppt_x"/>
                                          </p:val>
                                        </p:tav>
                                        <p:tav tm="100000">
                                          <p:val>
                                            <p:strVal val="#ppt_x"/>
                                          </p:val>
                                        </p:tav>
                                      </p:tavLst>
                                    </p:anim>
                                    <p:anim calcmode="lin" valueType="num">
                                      <p:cBhvr additive="base">
                                        <p:cTn id="27" dur="2000" fill="hold"/>
                                        <p:tgtEl>
                                          <p:spTgt spid="23"/>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500"/>
                                  </p:stCondLst>
                                  <p:childTnLst>
                                    <p:animRot by="21600000">
                                      <p:cBhvr>
                                        <p:cTn id="29" dur="2000" fill="hold"/>
                                        <p:tgtEl>
                                          <p:spTgt spid="23"/>
                                        </p:tgtEl>
                                        <p:attrNameLst>
                                          <p:attrName>r</p:attrName>
                                        </p:attrNameLst>
                                      </p:cBhvr>
                                    </p:animRot>
                                  </p:childTnLst>
                                </p:cTn>
                              </p:par>
                            </p:childTnLst>
                          </p:cTn>
                        </p:par>
                        <p:par>
                          <p:cTn id="30" fill="hold">
                            <p:stCondLst>
                              <p:cond delay="3000"/>
                            </p:stCondLst>
                            <p:childTnLst>
                              <p:par>
                                <p:cTn id="31" presetID="2" presetClass="entr" presetSubtype="4" fill="hold" grpId="0" nodeType="afterEffect">
                                  <p:stCondLst>
                                    <p:cond delay="0"/>
                                  </p:stCondLst>
                                  <p:iterate type="lt">
                                    <p:tmPct val="10000"/>
                                  </p:iterate>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ppt_x"/>
                                          </p:val>
                                        </p:tav>
                                        <p:tav tm="100000">
                                          <p:val>
                                            <p:strVal val="#ppt_x"/>
                                          </p:val>
                                        </p:tav>
                                      </p:tavLst>
                                    </p:anim>
                                    <p:anim calcmode="lin" valueType="num">
                                      <p:cBhvr additive="base">
                                        <p:cTn id="3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 xmlns:a16="http://schemas.microsoft.com/office/drawing/2014/main" id="{25549E48-55B4-43FA-96F3-A3F777E0F2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01200" cy="540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 xmlns:a16="http://schemas.microsoft.com/office/drawing/2014/main" id="{0ADDB668-2CA4-4D2B-9C34-3487CA330B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4347" y="240031"/>
            <a:ext cx="8739163" cy="1238855"/>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AEE84151-982E-EC60-926A-9B47789C2365}"/>
              </a:ext>
            </a:extLst>
          </p:cNvPr>
          <p:cNvSpPr>
            <a:spLocks noGrp="1"/>
          </p:cNvSpPr>
          <p:nvPr>
            <p:ph type="title"/>
          </p:nvPr>
        </p:nvSpPr>
        <p:spPr>
          <a:xfrm>
            <a:off x="684085" y="319390"/>
            <a:ext cx="3938892" cy="1080135"/>
          </a:xfrm>
        </p:spPr>
        <p:txBody>
          <a:bodyPr vert="horz" lIns="91440" tIns="45720" rIns="91440" bIns="45720" rtlCol="0" anchor="ctr">
            <a:normAutofit/>
          </a:bodyPr>
          <a:lstStyle/>
          <a:p>
            <a:pPr defTabSz="914400"/>
            <a:r>
              <a:rPr lang="en-US" sz="2800"/>
              <a:t>QUAN SÁT TRANH VÀ </a:t>
            </a:r>
            <a:br>
              <a:rPr lang="en-US" sz="2800"/>
            </a:br>
            <a:r>
              <a:rPr lang="en-US" sz="2800"/>
              <a:t>TRẢ LỜI CÂU HỎI</a:t>
            </a:r>
          </a:p>
        </p:txBody>
      </p:sp>
      <p:sp>
        <p:nvSpPr>
          <p:cNvPr id="18" name="Rectangle 17">
            <a:extLst>
              <a:ext uri="{FF2B5EF4-FFF2-40B4-BE49-F238E27FC236}">
                <a16:creationId xmlns="" xmlns:a16="http://schemas.microsoft.com/office/drawing/2014/main" id="{2568BC19-F052-4108-93E1-6A3D1DEC07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9642" y="601983"/>
            <a:ext cx="100813" cy="514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 xmlns:a16="http://schemas.microsoft.com/office/drawing/2014/main" id="{D5FD337D-4D6B-4C8B-B6F5-121097E098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4396149" y="840470"/>
            <a:ext cx="804398" cy="1440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 xmlns:a16="http://schemas.microsoft.com/office/drawing/2014/main" id="{0125CCCC-6260-DC1E-5D1D-47F8CFE763E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500" t="9515" r="46524" b="63160"/>
          <a:stretch/>
        </p:blipFill>
        <p:spPr>
          <a:xfrm>
            <a:off x="252031" y="2460157"/>
            <a:ext cx="2916365" cy="1649569"/>
          </a:xfrm>
          <a:prstGeom prst="rect">
            <a:avLst/>
          </a:prstGeom>
        </p:spPr>
      </p:pic>
      <p:pic>
        <p:nvPicPr>
          <p:cNvPr id="7" name="Picture 6" descr="Graphical user interface, text, application&#10;&#10;Description automatically generated">
            <a:extLst>
              <a:ext uri="{FF2B5EF4-FFF2-40B4-BE49-F238E27FC236}">
                <a16:creationId xmlns="" xmlns:a16="http://schemas.microsoft.com/office/drawing/2014/main" id="{AE670884-51B2-0808-3A3A-23651EC0BF93}"/>
              </a:ext>
            </a:extLst>
          </p:cNvPr>
          <p:cNvPicPr>
            <a:picLocks noChangeAspect="1"/>
          </p:cNvPicPr>
          <p:nvPr/>
        </p:nvPicPr>
        <p:blipFill rotWithShape="1">
          <a:blip r:embed="rId2">
            <a:extLst>
              <a:ext uri="{28A0092B-C50C-407E-A947-70E740481C1C}">
                <a14:useLocalDpi xmlns:a14="http://schemas.microsoft.com/office/drawing/2010/main" val="0"/>
              </a:ext>
            </a:extLst>
          </a:blip>
          <a:srcRect l="56615" t="5324" r="13617" b="62000"/>
          <a:stretch/>
        </p:blipFill>
        <p:spPr>
          <a:xfrm>
            <a:off x="3342417" y="1956471"/>
            <a:ext cx="2916365" cy="2649044"/>
          </a:xfrm>
          <a:prstGeom prst="rect">
            <a:avLst/>
          </a:prstGeom>
        </p:spPr>
      </p:pic>
      <p:pic>
        <p:nvPicPr>
          <p:cNvPr id="9" name="Picture 8" descr="Graphical user interface, text, application&#10;&#10;Description automatically generated">
            <a:extLst>
              <a:ext uri="{FF2B5EF4-FFF2-40B4-BE49-F238E27FC236}">
                <a16:creationId xmlns="" xmlns:a16="http://schemas.microsoft.com/office/drawing/2014/main" id="{78295FA6-7335-3491-C631-AF53610A3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437" t="39334" r="15635" b="20667"/>
          <a:stretch/>
        </p:blipFill>
        <p:spPr>
          <a:xfrm>
            <a:off x="6430403" y="2501626"/>
            <a:ext cx="2916365" cy="1558733"/>
          </a:xfrm>
          <a:prstGeom prst="rect">
            <a:avLst/>
          </a:prstGeom>
        </p:spPr>
      </p:pic>
      <p:pic>
        <p:nvPicPr>
          <p:cNvPr id="11" name="Picture 10" descr="Text&#10;&#10;Description automatically generated">
            <a:extLst>
              <a:ext uri="{FF2B5EF4-FFF2-40B4-BE49-F238E27FC236}">
                <a16:creationId xmlns="" xmlns:a16="http://schemas.microsoft.com/office/drawing/2014/main" id="{5275E9FA-F354-44C7-5E2B-ECFBF6C226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8712" y="332041"/>
            <a:ext cx="2155218" cy="1067484"/>
          </a:xfrm>
          <a:prstGeom prst="rect">
            <a:avLst/>
          </a:prstGeom>
        </p:spPr>
      </p:pic>
    </p:spTree>
    <p:extLst>
      <p:ext uri="{BB962C8B-B14F-4D97-AF65-F5344CB8AC3E}">
        <p14:creationId xmlns:p14="http://schemas.microsoft.com/office/powerpoint/2010/main" val="1901300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
          <p:cNvSpPr/>
          <p:nvPr/>
        </p:nvSpPr>
        <p:spPr bwMode="auto">
          <a:xfrm>
            <a:off x="2399640" y="4406055"/>
            <a:ext cx="934133" cy="627981"/>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2">
              <a:lumMod val="75000"/>
            </a:schemeClr>
          </a:solidFill>
          <a:ln w="57150">
            <a:solidFill>
              <a:schemeClr val="bg1"/>
            </a:solidFill>
          </a:ln>
          <a:effectLst>
            <a:innerShdw blurRad="63500" dist="50800" dir="13500000">
              <a:prstClr val="black">
                <a:alpha val="50000"/>
              </a:prstClr>
            </a:innerShdw>
          </a:effectLst>
        </p:spPr>
        <p:txBody>
          <a:bodyPr lIns="66852" tIns="33426" rIns="66852" bIns="33426"/>
          <a:lstStyle/>
          <a:p>
            <a:pPr defTabSz="891146" fontAlgn="auto">
              <a:spcBef>
                <a:spcPts val="0"/>
              </a:spcBef>
              <a:spcAft>
                <a:spcPts val="0"/>
              </a:spcAft>
              <a:defRPr/>
            </a:pPr>
            <a:endParaRPr lang="zh-CN" altLang="en-US" sz="1383">
              <a:latin typeface="+mn-lt"/>
              <a:ea typeface="+mn-ea"/>
            </a:endParaRPr>
          </a:p>
        </p:txBody>
      </p:sp>
      <p:sp>
        <p:nvSpPr>
          <p:cNvPr id="42" name="Freeform 8"/>
          <p:cNvSpPr/>
          <p:nvPr/>
        </p:nvSpPr>
        <p:spPr bwMode="auto">
          <a:xfrm>
            <a:off x="1465506" y="985512"/>
            <a:ext cx="2839715" cy="3320812"/>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rgbClr val="D9AA27"/>
          </a:solidFill>
          <a:ln w="57150">
            <a:solidFill>
              <a:schemeClr val="bg1"/>
            </a:solidFill>
          </a:ln>
          <a:effectLst>
            <a:innerShdw blurRad="63500" dist="50800" dir="13500000">
              <a:prstClr val="black">
                <a:alpha val="50000"/>
              </a:prstClr>
            </a:innerShdw>
          </a:effectLst>
        </p:spPr>
        <p:txBody>
          <a:bodyPr lIns="66852" tIns="33426" rIns="66852" bIns="33426"/>
          <a:lstStyle/>
          <a:p>
            <a:pPr defTabSz="891146" fontAlgn="auto">
              <a:spcBef>
                <a:spcPts val="0"/>
              </a:spcBef>
              <a:spcAft>
                <a:spcPts val="0"/>
              </a:spcAft>
              <a:defRPr/>
            </a:pPr>
            <a:endParaRPr lang="zh-CN" altLang="en-US" sz="1383">
              <a:latin typeface="+mn-lt"/>
              <a:ea typeface="+mn-ea"/>
            </a:endParaRPr>
          </a:p>
        </p:txBody>
      </p:sp>
      <p:sp>
        <p:nvSpPr>
          <p:cNvPr id="45" name="Freeform 9"/>
          <p:cNvSpPr/>
          <p:nvPr/>
        </p:nvSpPr>
        <p:spPr bwMode="auto">
          <a:xfrm>
            <a:off x="2187389" y="985514"/>
            <a:ext cx="1942902" cy="1199502"/>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D9AA27"/>
          </a:solidFill>
          <a:ln w="57150">
            <a:solidFill>
              <a:schemeClr val="bg1"/>
            </a:solidFill>
          </a:ln>
          <a:effectLst>
            <a:innerShdw blurRad="63500" dist="50800" dir="13500000">
              <a:prstClr val="black">
                <a:alpha val="50000"/>
              </a:prstClr>
            </a:innerShdw>
          </a:effectLst>
        </p:spPr>
        <p:txBody>
          <a:bodyPr lIns="66852" tIns="33426" rIns="66852" bIns="33426"/>
          <a:lstStyle/>
          <a:p>
            <a:pPr defTabSz="891146" fontAlgn="auto">
              <a:spcBef>
                <a:spcPts val="0"/>
              </a:spcBef>
              <a:spcAft>
                <a:spcPts val="0"/>
              </a:spcAft>
              <a:defRPr/>
            </a:pPr>
            <a:endParaRPr lang="zh-CN" altLang="en-US" sz="1383">
              <a:latin typeface="+mn-lt"/>
              <a:ea typeface="+mn-ea"/>
            </a:endParaRPr>
          </a:p>
        </p:txBody>
      </p:sp>
      <p:sp>
        <p:nvSpPr>
          <p:cNvPr id="48" name="Freeform 10"/>
          <p:cNvSpPr/>
          <p:nvPr/>
        </p:nvSpPr>
        <p:spPr bwMode="auto">
          <a:xfrm>
            <a:off x="3211319" y="1665344"/>
            <a:ext cx="1093902" cy="1732999"/>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lumMod val="75000"/>
            </a:schemeClr>
          </a:solidFill>
          <a:ln w="57150">
            <a:solidFill>
              <a:schemeClr val="bg1"/>
            </a:solidFill>
          </a:ln>
          <a:effectLst>
            <a:innerShdw blurRad="63500" dist="50800" dir="13500000">
              <a:prstClr val="black">
                <a:alpha val="50000"/>
              </a:prstClr>
            </a:innerShdw>
          </a:effectLst>
        </p:spPr>
        <p:txBody>
          <a:bodyPr lIns="66852" tIns="33426" rIns="66852" bIns="33426"/>
          <a:lstStyle/>
          <a:p>
            <a:pPr defTabSz="891146" fontAlgn="auto">
              <a:spcBef>
                <a:spcPts val="0"/>
              </a:spcBef>
              <a:spcAft>
                <a:spcPts val="0"/>
              </a:spcAft>
              <a:defRPr/>
            </a:pPr>
            <a:endParaRPr lang="zh-CN" altLang="en-US" sz="1383">
              <a:latin typeface="+mn-lt"/>
              <a:ea typeface="+mn-ea"/>
            </a:endParaRPr>
          </a:p>
        </p:txBody>
      </p:sp>
      <p:sp>
        <p:nvSpPr>
          <p:cNvPr id="51" name="Freeform 11"/>
          <p:cNvSpPr/>
          <p:nvPr/>
        </p:nvSpPr>
        <p:spPr bwMode="auto">
          <a:xfrm>
            <a:off x="1451510" y="1167568"/>
            <a:ext cx="1200028" cy="1767567"/>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2">
              <a:lumMod val="75000"/>
            </a:schemeClr>
          </a:solidFill>
          <a:ln w="57150">
            <a:solidFill>
              <a:schemeClr val="bg1"/>
            </a:solidFill>
          </a:ln>
          <a:effectLst>
            <a:innerShdw blurRad="63500" dist="50800" dir="13500000">
              <a:prstClr val="black">
                <a:alpha val="50000"/>
              </a:prstClr>
            </a:innerShdw>
          </a:effectLst>
        </p:spPr>
        <p:txBody>
          <a:bodyPr lIns="66852" tIns="33426" rIns="66852" bIns="33426"/>
          <a:lstStyle/>
          <a:p>
            <a:pPr defTabSz="891146" fontAlgn="auto">
              <a:spcBef>
                <a:spcPts val="0"/>
              </a:spcBef>
              <a:spcAft>
                <a:spcPts val="0"/>
              </a:spcAft>
              <a:defRPr/>
            </a:pPr>
            <a:endParaRPr lang="zh-CN" altLang="en-US" sz="1383">
              <a:latin typeface="+mn-lt"/>
              <a:ea typeface="+mn-ea"/>
            </a:endParaRPr>
          </a:p>
        </p:txBody>
      </p:sp>
      <p:sp>
        <p:nvSpPr>
          <p:cNvPr id="80" name="TextBox 79"/>
          <p:cNvSpPr txBox="1"/>
          <p:nvPr/>
        </p:nvSpPr>
        <p:spPr>
          <a:xfrm>
            <a:off x="5423867" y="905182"/>
            <a:ext cx="3979888" cy="1360166"/>
          </a:xfrm>
          <a:prstGeom prst="rect">
            <a:avLst/>
          </a:prstGeom>
          <a:noFill/>
        </p:spPr>
        <p:txBody>
          <a:bodyPr wrap="square" lIns="66852" tIns="33426" rIns="66852" bIns="33426">
            <a:spAutoFit/>
          </a:bodyPr>
          <a:lstStyle/>
          <a:p>
            <a:pPr marL="177800" lvl="1" indent="0" algn="just" fontAlgn="auto">
              <a:spcAft>
                <a:spcPts val="0"/>
              </a:spcAft>
              <a:defRPr/>
            </a:pPr>
            <a:r>
              <a:rPr lang="en-US" altLang="en-US" sz="2800" dirty="0">
                <a:solidFill>
                  <a:schemeClr val="accent4">
                    <a:lumMod val="50000"/>
                  </a:schemeClr>
                </a:solidFill>
                <a:latin typeface="Calibri Light" panose="020F0302020204030204" pitchFamily="34" charset="0"/>
                <a:cs typeface="Calibri Light" panose="020F0302020204030204" pitchFamily="34" charset="0"/>
              </a:rPr>
              <a:t>Các bạn HS trong hình ảnh trên đã tạo thêm thu nhập bằng cách nào?</a:t>
            </a:r>
          </a:p>
        </p:txBody>
      </p:sp>
      <p:grpSp>
        <p:nvGrpSpPr>
          <p:cNvPr id="81" name="组合 55"/>
          <p:cNvGrpSpPr/>
          <p:nvPr/>
        </p:nvGrpSpPr>
        <p:grpSpPr>
          <a:xfrm>
            <a:off x="4748199" y="1238216"/>
            <a:ext cx="706767" cy="698312"/>
            <a:chOff x="6409426" y="1173624"/>
            <a:chExt cx="962086" cy="962084"/>
          </a:xfrm>
          <a:solidFill>
            <a:schemeClr val="accent2">
              <a:lumMod val="75000"/>
            </a:schemeClr>
          </a:solidFill>
        </p:grpSpPr>
        <p:sp>
          <p:nvSpPr>
            <p:cNvPr id="82" name="椭圆 81"/>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91146" fontAlgn="auto">
                <a:spcBef>
                  <a:spcPts val="0"/>
                </a:spcBef>
                <a:spcAft>
                  <a:spcPts val="0"/>
                </a:spcAft>
                <a:defRPr/>
              </a:pPr>
              <a:endParaRPr lang="zh-CN" altLang="en-US" sz="1383">
                <a:latin typeface="+mn-lt"/>
                <a:ea typeface="+mn-ea"/>
              </a:endParaRPr>
            </a:p>
          </p:txBody>
        </p:sp>
        <p:sp>
          <p:nvSpPr>
            <p:cNvPr id="83" name="TextBox 82"/>
            <p:cNvSpPr txBox="1"/>
            <p:nvPr/>
          </p:nvSpPr>
          <p:spPr>
            <a:xfrm>
              <a:off x="6653352" y="1318965"/>
              <a:ext cx="528257" cy="670033"/>
            </a:xfrm>
            <a:prstGeom prst="rect">
              <a:avLst/>
            </a:prstGeom>
            <a:grpFill/>
          </p:spPr>
          <p:txBody>
            <a:bodyPr wrap="none">
              <a:spAutoFit/>
            </a:bodyPr>
            <a:lstStyle/>
            <a:p>
              <a:pPr defTabSz="891146" fontAlgn="auto">
                <a:spcBef>
                  <a:spcPts val="0"/>
                </a:spcBef>
                <a:spcAft>
                  <a:spcPts val="0"/>
                </a:spcAft>
                <a:defRPr/>
              </a:pPr>
              <a:r>
                <a:rPr lang="en-US" altLang="zh-CN" sz="2568" b="1" dirty="0">
                  <a:solidFill>
                    <a:srgbClr val="F8F8F8"/>
                  </a:solidFill>
                  <a:latin typeface="+mj-ea"/>
                  <a:ea typeface="+mj-ea"/>
                </a:rPr>
                <a:t>1</a:t>
              </a:r>
              <a:endParaRPr lang="zh-CN" altLang="en-US" sz="2568" b="1" dirty="0">
                <a:solidFill>
                  <a:srgbClr val="F8F8F8"/>
                </a:solidFill>
                <a:latin typeface="+mj-ea"/>
                <a:ea typeface="+mj-ea"/>
              </a:endParaRPr>
            </a:p>
          </p:txBody>
        </p:sp>
      </p:grpSp>
      <p:grpSp>
        <p:nvGrpSpPr>
          <p:cNvPr id="84" name="组合 58"/>
          <p:cNvGrpSpPr/>
          <p:nvPr/>
        </p:nvGrpSpPr>
        <p:grpSpPr>
          <a:xfrm>
            <a:off x="4800600" y="3625802"/>
            <a:ext cx="706767" cy="698312"/>
            <a:chOff x="6409426" y="2394908"/>
            <a:chExt cx="962086" cy="962084"/>
          </a:xfrm>
          <a:solidFill>
            <a:schemeClr val="accent2">
              <a:lumMod val="75000"/>
            </a:schemeClr>
          </a:solidFill>
        </p:grpSpPr>
        <p:sp>
          <p:nvSpPr>
            <p:cNvPr id="85" name="椭圆 84"/>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91146" fontAlgn="auto">
                <a:spcBef>
                  <a:spcPts val="0"/>
                </a:spcBef>
                <a:spcAft>
                  <a:spcPts val="0"/>
                </a:spcAft>
                <a:defRPr/>
              </a:pPr>
              <a:endParaRPr lang="zh-CN" altLang="en-US" sz="1383">
                <a:latin typeface="+mn-lt"/>
                <a:ea typeface="+mn-ea"/>
              </a:endParaRPr>
            </a:p>
          </p:txBody>
        </p:sp>
        <p:sp>
          <p:nvSpPr>
            <p:cNvPr id="86" name="TextBox 85"/>
            <p:cNvSpPr txBox="1"/>
            <p:nvPr/>
          </p:nvSpPr>
          <p:spPr>
            <a:xfrm>
              <a:off x="6635865" y="2536282"/>
              <a:ext cx="545647" cy="711909"/>
            </a:xfrm>
            <a:prstGeom prst="rect">
              <a:avLst/>
            </a:prstGeom>
            <a:grpFill/>
          </p:spPr>
          <p:txBody>
            <a:bodyPr wrap="none">
              <a:spAutoFit/>
            </a:bodyPr>
            <a:lstStyle>
              <a:defPPr>
                <a:defRPr lang="zh-CN"/>
              </a:defPPr>
              <a:lvl1pPr>
                <a:defRPr sz="2800" b="1">
                  <a:solidFill>
                    <a:srgbClr val="F8F8F8"/>
                  </a:solidFill>
                  <a:latin typeface="+mj-ea"/>
                  <a:ea typeface="+mj-ea"/>
                </a:defRPr>
              </a:lvl1pPr>
            </a:lstStyle>
            <a:p>
              <a:pPr defTabSz="891146" fontAlgn="auto">
                <a:spcBef>
                  <a:spcPts val="0"/>
                </a:spcBef>
                <a:spcAft>
                  <a:spcPts val="0"/>
                </a:spcAft>
                <a:defRPr/>
              </a:pPr>
              <a:r>
                <a:rPr lang="en-US" altLang="zh-CN" sz="2765" dirty="0"/>
                <a:t>2</a:t>
              </a:r>
              <a:endParaRPr lang="zh-CN" altLang="en-US" sz="2765" dirty="0"/>
            </a:p>
          </p:txBody>
        </p:sp>
      </p:grpSp>
      <p:sp>
        <p:nvSpPr>
          <p:cNvPr id="93" name="TextBox 92"/>
          <p:cNvSpPr txBox="1"/>
          <p:nvPr/>
        </p:nvSpPr>
        <p:spPr>
          <a:xfrm>
            <a:off x="5630872" y="2863988"/>
            <a:ext cx="3706232" cy="1791054"/>
          </a:xfrm>
          <a:prstGeom prst="rect">
            <a:avLst/>
          </a:prstGeom>
          <a:noFill/>
        </p:spPr>
        <p:txBody>
          <a:bodyPr wrap="square" lIns="66852" tIns="33426" rIns="66852" bIns="33426">
            <a:spAutoFit/>
          </a:bodyPr>
          <a:lstStyle/>
          <a:p>
            <a:pPr marL="177800" lvl="1" indent="0" fontAlgn="auto">
              <a:spcAft>
                <a:spcPts val="0"/>
              </a:spcAft>
              <a:defRPr/>
            </a:pPr>
            <a:r>
              <a:rPr lang="en-US" altLang="en-US" sz="2800" dirty="0">
                <a:solidFill>
                  <a:schemeClr val="accent4">
                    <a:lumMod val="50000"/>
                  </a:schemeClr>
                </a:solidFill>
                <a:latin typeface="Calibri Light" panose="020F0302020204030204" pitchFamily="34" charset="0"/>
                <a:cs typeface="Calibri Light" panose="020F0302020204030204" pitchFamily="34" charset="0"/>
              </a:rPr>
              <a:t>Em còn biết những cách nào để tạo thêm thu nhập cho bản thân phù hợp với lứa tuổi? </a:t>
            </a:r>
          </a:p>
        </p:txBody>
      </p:sp>
      <p:sp>
        <p:nvSpPr>
          <p:cNvPr id="47" name="文本框 6"/>
          <p:cNvSpPr>
            <a:spLocks noChangeArrowheads="1"/>
          </p:cNvSpPr>
          <p:nvPr/>
        </p:nvSpPr>
        <p:spPr bwMode="auto">
          <a:xfrm>
            <a:off x="633154" y="346259"/>
            <a:ext cx="4599493" cy="311525"/>
          </a:xfrm>
          <a:prstGeom prst="rect">
            <a:avLst/>
          </a:prstGeom>
          <a:noFill/>
          <a:ln>
            <a:noFill/>
          </a:ln>
        </p:spPr>
        <p:txBody>
          <a:bodyPr wrap="square" lIns="67720" tIns="33860" rIns="67720" bIns="33860">
            <a:spAutoFit/>
          </a:bodyPr>
          <a:lstStyle/>
          <a:p>
            <a:pPr defTabSz="955740" fontAlgn="auto">
              <a:spcBef>
                <a:spcPts val="0"/>
              </a:spcBef>
              <a:spcAft>
                <a:spcPts val="0"/>
              </a:spcAft>
              <a:defRPr/>
            </a:pPr>
            <a:r>
              <a:rPr lang="vi-VN" altLang="zh-CN" sz="1580" b="1" dirty="0">
                <a:latin typeface="iCiel Cadena" panose="02000503000000020004" pitchFamily="2" charset="77"/>
                <a:ea typeface="微软雅黑" panose="020B0503020204020204" pitchFamily="34" charset="-122"/>
                <a:sym typeface="微软雅黑" panose="020B0503020204020204" pitchFamily="34" charset="-122"/>
              </a:rPr>
              <a:t>QUAN SÁT TRANH VÀ TRẢ LỜI CÂU HỎI</a:t>
            </a:r>
            <a:endParaRPr lang="zh-CN" altLang="en-US" sz="1580" b="1" dirty="0">
              <a:latin typeface="iCiel Cadena" panose="02000503000000020004" pitchFamily="2" charset="77"/>
              <a:ea typeface="微软雅黑" panose="020B0503020204020204" pitchFamily="34" charset="-122"/>
              <a:sym typeface="微软雅黑" panose="020B0503020204020204" pitchFamily="34" charset="-122"/>
            </a:endParaRPr>
          </a:p>
        </p:txBody>
      </p:sp>
      <p:grpSp>
        <p:nvGrpSpPr>
          <p:cNvPr id="49" name="组合 48"/>
          <p:cNvGrpSpPr/>
          <p:nvPr/>
        </p:nvGrpSpPr>
        <p:grpSpPr>
          <a:xfrm>
            <a:off x="348216" y="713241"/>
            <a:ext cx="9252985" cy="67009"/>
            <a:chOff x="288133" y="483063"/>
            <a:chExt cx="8772740" cy="64666"/>
          </a:xfrm>
        </p:grpSpPr>
        <p:sp>
          <p:nvSpPr>
            <p:cNvPr id="50" name="任意多边形 49"/>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p>
          </p:txBody>
        </p:sp>
        <p:cxnSp>
          <p:nvCxnSpPr>
            <p:cNvPr id="52" name="直接连接符 51"/>
            <p:cNvCxnSpPr>
              <a:stCxn id="50"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3" name="组合 52"/>
          <p:cNvGrpSpPr/>
          <p:nvPr/>
        </p:nvGrpSpPr>
        <p:grpSpPr>
          <a:xfrm>
            <a:off x="0" y="320298"/>
            <a:ext cx="633155" cy="349397"/>
            <a:chOff x="0" y="252065"/>
            <a:chExt cx="641111" cy="392113"/>
          </a:xfrm>
        </p:grpSpPr>
        <p:sp>
          <p:nvSpPr>
            <p:cNvPr id="54"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740" fontAlgn="auto">
                <a:lnSpc>
                  <a:spcPct val="100000"/>
                </a:lnSpc>
                <a:spcBef>
                  <a:spcPct val="0"/>
                </a:spcBef>
                <a:spcAft>
                  <a:spcPts val="0"/>
                </a:spcAft>
                <a:buNone/>
                <a:defRPr/>
              </a:pPr>
              <a:endParaRPr lang="zh-CN" altLang="en-US" sz="1383">
                <a:solidFill>
                  <a:srgbClr val="FFFFFF"/>
                </a:solidFill>
              </a:endParaRPr>
            </a:p>
          </p:txBody>
        </p:sp>
        <p:sp>
          <p:nvSpPr>
            <p:cNvPr id="55"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740" fontAlgn="auto">
                <a:lnSpc>
                  <a:spcPct val="100000"/>
                </a:lnSpc>
                <a:spcBef>
                  <a:spcPct val="0"/>
                </a:spcBef>
                <a:spcAft>
                  <a:spcPts val="0"/>
                </a:spcAft>
                <a:buNone/>
                <a:defRPr/>
              </a:pPr>
              <a:endParaRPr lang="zh-CN" altLang="en-US" sz="1383">
                <a:solidFill>
                  <a:srgbClr val="FFFFFF"/>
                </a:solidFill>
              </a:endParaRPr>
            </a:p>
          </p:txBody>
        </p:sp>
        <p:sp>
          <p:nvSpPr>
            <p:cNvPr id="57" name="五边形 56"/>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p>
          </p:txBody>
        </p:sp>
      </p:grpSp>
      <p:sp>
        <p:nvSpPr>
          <p:cNvPr id="23" name="Rectangle 22"/>
          <p:cNvSpPr/>
          <p:nvPr/>
        </p:nvSpPr>
        <p:spPr>
          <a:xfrm>
            <a:off x="2655482" y="4927002"/>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7"/>
                                        </p:tgtEl>
                                        <p:attrNameLst>
                                          <p:attrName>ppt_y</p:attrName>
                                        </p:attrNameLst>
                                      </p:cBhvr>
                                      <p:tavLst>
                                        <p:tav tm="0">
                                          <p:val>
                                            <p:strVal val="#ppt_y"/>
                                          </p:val>
                                        </p:tav>
                                        <p:tav tm="100000">
                                          <p:val>
                                            <p:strVal val="#ppt_y"/>
                                          </p:val>
                                        </p:tav>
                                      </p:tavLst>
                                    </p:anim>
                                    <p:anim calcmode="lin" valueType="num">
                                      <p:cBhvr>
                                        <p:cTn id="18"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7"/>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47"/>
                                        </p:tgtEl>
                                      </p:cBhvr>
                                    </p:animEffect>
                                  </p:childTnLst>
                                </p:cTn>
                              </p:par>
                            </p:childTnLst>
                          </p:cTn>
                        </p:par>
                        <p:par>
                          <p:cTn id="21" fill="hold">
                            <p:stCondLst>
                              <p:cond delay="2250"/>
                            </p:stCondLst>
                            <p:childTnLst>
                              <p:par>
                                <p:cTn id="22" presetID="22" presetClass="entr" presetSubtype="4"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300"/>
                                        <p:tgtEl>
                                          <p:spTgt spid="51"/>
                                        </p:tgtEl>
                                      </p:cBhvr>
                                    </p:animEffect>
                                  </p:childTnLst>
                                </p:cTn>
                              </p:par>
                            </p:childTnLst>
                          </p:cTn>
                        </p:par>
                        <p:par>
                          <p:cTn id="25" fill="hold">
                            <p:stCondLst>
                              <p:cond delay="2550"/>
                            </p:stCondLst>
                            <p:childTnLst>
                              <p:par>
                                <p:cTn id="26" presetID="22" presetClass="entr" presetSubtype="8"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300"/>
                                        <p:tgtEl>
                                          <p:spTgt spid="45"/>
                                        </p:tgtEl>
                                      </p:cBhvr>
                                    </p:animEffect>
                                  </p:childTnLst>
                                </p:cTn>
                              </p:par>
                            </p:childTnLst>
                          </p:cTn>
                        </p:par>
                        <p:par>
                          <p:cTn id="29" fill="hold">
                            <p:stCondLst>
                              <p:cond delay="2850"/>
                            </p:stCondLst>
                            <p:childTnLst>
                              <p:par>
                                <p:cTn id="30" presetID="22" presetClass="entr" presetSubtype="1"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300"/>
                                        <p:tgtEl>
                                          <p:spTgt spid="48"/>
                                        </p:tgtEl>
                                      </p:cBhvr>
                                    </p:animEffect>
                                  </p:childTnLst>
                                </p:cTn>
                              </p:par>
                            </p:childTnLst>
                          </p:cTn>
                        </p:par>
                        <p:par>
                          <p:cTn id="33" fill="hold">
                            <p:stCondLst>
                              <p:cond delay="3150"/>
                            </p:stCondLst>
                            <p:childTnLst>
                              <p:par>
                                <p:cTn id="34" presetID="22" presetClass="entr" presetSubtype="1"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up)">
                                      <p:cBhvr>
                                        <p:cTn id="36" dur="300"/>
                                        <p:tgtEl>
                                          <p:spTgt spid="42"/>
                                        </p:tgtEl>
                                      </p:cBhvr>
                                    </p:animEffect>
                                  </p:childTnLst>
                                </p:cTn>
                              </p:par>
                            </p:childTnLst>
                          </p:cTn>
                        </p:par>
                        <p:par>
                          <p:cTn id="37" fill="hold">
                            <p:stCondLst>
                              <p:cond delay="3450"/>
                            </p:stCondLst>
                            <p:childTnLst>
                              <p:par>
                                <p:cTn id="38" presetID="42" presetClass="entr" presetSubtype="0"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1000"/>
                                        <p:tgtEl>
                                          <p:spTgt spid="36"/>
                                        </p:tgtEl>
                                      </p:cBhvr>
                                    </p:animEffect>
                                    <p:anim calcmode="lin" valueType="num">
                                      <p:cBhvr>
                                        <p:cTn id="41" dur="1000" fill="hold"/>
                                        <p:tgtEl>
                                          <p:spTgt spid="36"/>
                                        </p:tgtEl>
                                        <p:attrNameLst>
                                          <p:attrName>ppt_x</p:attrName>
                                        </p:attrNameLst>
                                      </p:cBhvr>
                                      <p:tavLst>
                                        <p:tav tm="0">
                                          <p:val>
                                            <p:strVal val="#ppt_x"/>
                                          </p:val>
                                        </p:tav>
                                        <p:tav tm="100000">
                                          <p:val>
                                            <p:strVal val="#ppt_x"/>
                                          </p:val>
                                        </p:tav>
                                      </p:tavLst>
                                    </p:anim>
                                    <p:anim calcmode="lin" valueType="num">
                                      <p:cBhvr>
                                        <p:cTn id="42" dur="1000" fill="hold"/>
                                        <p:tgtEl>
                                          <p:spTgt spid="36"/>
                                        </p:tgtEl>
                                        <p:attrNameLst>
                                          <p:attrName>ppt_y</p:attrName>
                                        </p:attrNameLst>
                                      </p:cBhvr>
                                      <p:tavLst>
                                        <p:tav tm="0">
                                          <p:val>
                                            <p:strVal val="#ppt_y+.1"/>
                                          </p:val>
                                        </p:tav>
                                        <p:tav tm="100000">
                                          <p:val>
                                            <p:strVal val="#ppt_y"/>
                                          </p:val>
                                        </p:tav>
                                      </p:tavLst>
                                    </p:anim>
                                  </p:childTnLst>
                                </p:cTn>
                              </p:par>
                            </p:childTnLst>
                          </p:cTn>
                        </p:par>
                        <p:par>
                          <p:cTn id="43" fill="hold">
                            <p:stCondLst>
                              <p:cond delay="4450"/>
                            </p:stCondLst>
                            <p:childTnLst>
                              <p:par>
                                <p:cTn id="44" presetID="21" presetClass="entr" presetSubtype="1" fill="hold" nodeType="after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wheel(1)">
                                      <p:cBhvr>
                                        <p:cTn id="46" dur="500"/>
                                        <p:tgtEl>
                                          <p:spTgt spid="81"/>
                                        </p:tgtEl>
                                      </p:cBhvr>
                                    </p:animEffect>
                                  </p:childTnLst>
                                </p:cTn>
                              </p:par>
                            </p:childTnLst>
                          </p:cTn>
                        </p:par>
                        <p:par>
                          <p:cTn id="47" fill="hold">
                            <p:stCondLst>
                              <p:cond delay="4950"/>
                            </p:stCondLst>
                            <p:childTnLst>
                              <p:par>
                                <p:cTn id="48" presetID="22" presetClass="entr" presetSubtype="8"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wipe(left)">
                                      <p:cBhvr>
                                        <p:cTn id="50" dur="500"/>
                                        <p:tgtEl>
                                          <p:spTgt spid="80"/>
                                        </p:tgtEl>
                                      </p:cBhvr>
                                    </p:animEffect>
                                  </p:childTnLst>
                                </p:cTn>
                              </p:par>
                            </p:childTnLst>
                          </p:cTn>
                        </p:par>
                        <p:par>
                          <p:cTn id="51" fill="hold">
                            <p:stCondLst>
                              <p:cond delay="5450"/>
                            </p:stCondLst>
                            <p:childTnLst>
                              <p:par>
                                <p:cTn id="52" presetID="21" presetClass="entr" presetSubtype="1"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heel(1)">
                                      <p:cBhvr>
                                        <p:cTn id="54" dur="500"/>
                                        <p:tgtEl>
                                          <p:spTgt spid="84"/>
                                        </p:tgtEl>
                                      </p:cBhvr>
                                    </p:animEffect>
                                  </p:childTnLst>
                                </p:cTn>
                              </p:par>
                            </p:childTnLst>
                          </p:cTn>
                        </p:par>
                        <p:par>
                          <p:cTn id="55" fill="hold">
                            <p:stCondLst>
                              <p:cond delay="5950"/>
                            </p:stCondLst>
                            <p:childTnLst>
                              <p:par>
                                <p:cTn id="56" presetID="22" presetClass="entr" presetSubtype="8" fill="hold" grpId="0" nodeType="after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wipe(left)">
                                      <p:cBhvr>
                                        <p:cTn id="5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93" grpId="0"/>
      <p:bldP spid="47"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200" y="0"/>
            <a:ext cx="9598799" cy="540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 xmlns:a16="http://schemas.microsoft.com/office/drawing/2014/main" id="{9D4EB968-A752-F7BE-223B-818F15053022}"/>
              </a:ext>
            </a:extLst>
          </p:cNvPr>
          <p:cNvPicPr>
            <a:picLocks noChangeAspect="1"/>
          </p:cNvPicPr>
          <p:nvPr/>
        </p:nvPicPr>
        <p:blipFill rotWithShape="1">
          <a:blip r:embed="rId2">
            <a:extLst>
              <a:ext uri="{28A0092B-C50C-407E-A947-70E740481C1C}">
                <a14:useLocalDpi xmlns:a14="http://schemas.microsoft.com/office/drawing/2010/main" val="0"/>
              </a:ext>
            </a:extLst>
          </a:blip>
          <a:srcRect l="31000" r="-3" b="-3"/>
          <a:stretch/>
        </p:blipFill>
        <p:spPr>
          <a:xfrm>
            <a:off x="150480" y="135225"/>
            <a:ext cx="4577892" cy="4826656"/>
          </a:xfrm>
          <a:prstGeom prst="rect">
            <a:avLst/>
          </a:prstGeom>
        </p:spPr>
      </p:pic>
      <p:pic>
        <p:nvPicPr>
          <p:cNvPr id="5" name="Picture 4" descr="A hand holding a pink piggy bank&#10;&#10;Description automatically generated with medium confidence">
            <a:extLst>
              <a:ext uri="{FF2B5EF4-FFF2-40B4-BE49-F238E27FC236}">
                <a16:creationId xmlns="" xmlns:a16="http://schemas.microsoft.com/office/drawing/2014/main" id="{415E735A-7E33-782B-62B3-477B6F3BFA9E}"/>
              </a:ext>
            </a:extLst>
          </p:cNvPr>
          <p:cNvPicPr>
            <a:picLocks noChangeAspect="1"/>
          </p:cNvPicPr>
          <p:nvPr/>
        </p:nvPicPr>
        <p:blipFill rotWithShape="1">
          <a:blip r:embed="rId3">
            <a:extLst>
              <a:ext uri="{28A0092B-C50C-407E-A947-70E740481C1C}">
                <a14:useLocalDpi xmlns:a14="http://schemas.microsoft.com/office/drawing/2010/main" val="0"/>
              </a:ext>
            </a:extLst>
          </a:blip>
          <a:srcRect t="17831" r="4" b="4"/>
          <a:stretch/>
        </p:blipFill>
        <p:spPr>
          <a:xfrm>
            <a:off x="4880081" y="135226"/>
            <a:ext cx="4570639" cy="2497495"/>
          </a:xfrm>
          <a:prstGeom prst="rect">
            <a:avLst/>
          </a:prstGeom>
        </p:spPr>
      </p:pic>
      <p:sp>
        <p:nvSpPr>
          <p:cNvPr id="9" name="Rectangle 8">
            <a:extLst>
              <a:ext uri="{FF2B5EF4-FFF2-40B4-BE49-F238E27FC236}">
                <a16:creationId xmlns="" xmlns:a16="http://schemas.microsoft.com/office/drawing/2014/main" id="{4524EA82-3167-AAAA-9377-C0BE246C9E07}"/>
              </a:ext>
            </a:extLst>
          </p:cNvPr>
          <p:cNvSpPr/>
          <p:nvPr/>
        </p:nvSpPr>
        <p:spPr>
          <a:xfrm>
            <a:off x="4880081" y="2772345"/>
            <a:ext cx="4570639" cy="21895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a:solidFill>
                  <a:schemeClr val="accent1">
                    <a:lumMod val="50000"/>
                  </a:schemeClr>
                </a:solidFill>
              </a:rPr>
              <a:t>Để tạo nguồn thu nhập, mỗi người có thể tìm cho mình một công việc phù hợp với độ tuổi, sở thích, điều kiện, để biết quý trọng đồng tiền của bản thân, gia đình và xã hội.</a:t>
            </a:r>
          </a:p>
        </p:txBody>
      </p:sp>
    </p:spTree>
    <p:extLst>
      <p:ext uri="{BB962C8B-B14F-4D97-AF65-F5344CB8AC3E}">
        <p14:creationId xmlns:p14="http://schemas.microsoft.com/office/powerpoint/2010/main" val="3902415928"/>
      </p:ext>
    </p:extLst>
  </p:cSld>
  <p:clrMapOvr>
    <a:masterClrMapping/>
  </p:clrMapOvr>
  <p:transition spd="med" advClick="0" advTm="0">
    <p:pull/>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13254"/>
            <a:ext cx="9601200" cy="5800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E86FB261-A910-662A-E2E1-6828906FE550}"/>
              </a:ext>
            </a:extLst>
          </p:cNvPr>
          <p:cNvSpPr txBox="1"/>
          <p:nvPr/>
        </p:nvSpPr>
        <p:spPr>
          <a:xfrm>
            <a:off x="438268" y="506730"/>
            <a:ext cx="8828604" cy="586558"/>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2500" kern="1200">
                <a:solidFill>
                  <a:schemeClr val="bg1"/>
                </a:solidFill>
                <a:latin typeface="+mj-lt"/>
                <a:ea typeface="+mj-ea"/>
                <a:cs typeface="+mj-cs"/>
              </a:rPr>
              <a:t>LUYỆN TẬP 1</a:t>
            </a:r>
          </a:p>
        </p:txBody>
      </p:sp>
      <p:pic>
        <p:nvPicPr>
          <p:cNvPr id="3" name="Picture 2">
            <a:extLst>
              <a:ext uri="{FF2B5EF4-FFF2-40B4-BE49-F238E27FC236}">
                <a16:creationId xmlns="" xmlns:a16="http://schemas.microsoft.com/office/drawing/2014/main" id="{C490EA1D-D906-2924-C0E4-C5E29CA87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194" y="1319241"/>
            <a:ext cx="7732810" cy="3460431"/>
          </a:xfrm>
          <a:prstGeom prst="rect">
            <a:avLst/>
          </a:prstGeom>
        </p:spPr>
      </p:pic>
      <p:sp>
        <p:nvSpPr>
          <p:cNvPr id="5" name="Rectangle 4"/>
          <p:cNvSpPr/>
          <p:nvPr/>
        </p:nvSpPr>
        <p:spPr>
          <a:xfrm>
            <a:off x="2655482" y="4927002"/>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299641"/>
      </p:ext>
    </p:extLst>
  </p:cSld>
  <p:clrMapOvr>
    <a:masterClrMapping/>
  </p:clrMapOvr>
  <p:transition spd="med" advClick="0" advTm="0">
    <p:pull/>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 xmlns:a16="http://schemas.microsoft.com/office/drawing/2014/main" id="{F0A604E4-7307-451C-93BE-F1F7E1BF3B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601202" cy="540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 xmlns:a16="http://schemas.microsoft.com/office/drawing/2014/main" id="{F7F3A0AA-35E5-4085-942B-7378390306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4159845"/>
            <a:ext cx="9601197" cy="125271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402F5C38-C747-4173-ABBF-656E39E821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 y="4159845"/>
            <a:ext cx="6390798" cy="1252710"/>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E37EECFC-A684-4391-AE85-4CDAF5565F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 y="4159845"/>
            <a:ext cx="9601198" cy="1252710"/>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9F8CA835-CEBF-52B0-794B-35B5B145DD53}"/>
              </a:ext>
            </a:extLst>
          </p:cNvPr>
          <p:cNvSpPr/>
          <p:nvPr/>
        </p:nvSpPr>
        <p:spPr>
          <a:xfrm>
            <a:off x="551024" y="4324139"/>
            <a:ext cx="5482632" cy="912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defTabSz="914400">
              <a:lnSpc>
                <a:spcPct val="90000"/>
              </a:lnSpc>
              <a:spcAft>
                <a:spcPts val="600"/>
              </a:spcAft>
            </a:pPr>
            <a:r>
              <a:rPr lang="en-US" sz="3100" kern="1200">
                <a:solidFill>
                  <a:srgbClr val="FFFFFF"/>
                </a:solidFill>
                <a:latin typeface="+mj-lt"/>
                <a:ea typeface="+mj-ea"/>
                <a:cs typeface="+mj-cs"/>
              </a:rPr>
              <a:t>LUYỆN TẬP 2</a:t>
            </a:r>
          </a:p>
        </p:txBody>
      </p:sp>
      <p:pic>
        <p:nvPicPr>
          <p:cNvPr id="3" name="Picture 2" descr="Text&#10;&#10;Description automatically generated">
            <a:extLst>
              <a:ext uri="{FF2B5EF4-FFF2-40B4-BE49-F238E27FC236}">
                <a16:creationId xmlns="" xmlns:a16="http://schemas.microsoft.com/office/drawing/2014/main" id="{FCF7E9C4-1762-3B24-FA91-92F065ECD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46" y="581856"/>
            <a:ext cx="8920445" cy="3010649"/>
          </a:xfrm>
          <a:prstGeom prst="rect">
            <a:avLst/>
          </a:prstGeom>
        </p:spPr>
      </p:pic>
    </p:spTree>
    <p:extLst>
      <p:ext uri="{BB962C8B-B14F-4D97-AF65-F5344CB8AC3E}">
        <p14:creationId xmlns:p14="http://schemas.microsoft.com/office/powerpoint/2010/main" val="4177199311"/>
      </p:ext>
    </p:extLst>
  </p:cSld>
  <p:clrMapOvr>
    <a:masterClrMapping/>
  </p:clrMapOvr>
  <p:transition spd="med" advClick="0" advTm="0">
    <p:pull/>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 xmlns:a16="http://schemas.microsoft.com/office/drawing/2014/main" id="{0E91F5CA-B392-444C-88E3-BF5BAAEBDE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01200" cy="540067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 xmlns:a16="http://schemas.microsoft.com/office/drawing/2014/main" id="{DFCA2118-59A2-4310-A4B2-F2CBA821E8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890637"/>
            <a:ext cx="9601200" cy="1515412"/>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2ACADB46-FCB9-BC9C-D191-60DD5B318C21}"/>
              </a:ext>
            </a:extLst>
          </p:cNvPr>
          <p:cNvSpPr txBox="1"/>
          <p:nvPr/>
        </p:nvSpPr>
        <p:spPr>
          <a:xfrm>
            <a:off x="988359" y="4157614"/>
            <a:ext cx="7624482" cy="582656"/>
          </a:xfrm>
          <a:prstGeom prst="ellipse">
            <a:avLst/>
          </a:prstGeom>
        </p:spPr>
        <p:txBody>
          <a:bodyPr vert="horz" lIns="91440" tIns="45720" rIns="91440" bIns="45720" rtlCol="0" anchor="b">
            <a:normAutofit/>
          </a:bodyPr>
          <a:lstStyle/>
          <a:p>
            <a:pPr algn="ctr" defTabSz="914400">
              <a:lnSpc>
                <a:spcPct val="90000"/>
              </a:lnSpc>
              <a:spcAft>
                <a:spcPts val="600"/>
              </a:spcAft>
            </a:pPr>
            <a:r>
              <a:rPr lang="en-US" sz="2200" kern="1200">
                <a:solidFill>
                  <a:schemeClr val="tx1">
                    <a:lumMod val="85000"/>
                    <a:lumOff val="15000"/>
                  </a:schemeClr>
                </a:solidFill>
                <a:latin typeface="+mj-lt"/>
                <a:ea typeface="+mj-ea"/>
                <a:cs typeface="+mj-cs"/>
              </a:rPr>
              <a:t>LUYỆN TẬP 3</a:t>
            </a:r>
          </a:p>
        </p:txBody>
      </p:sp>
      <p:pic>
        <p:nvPicPr>
          <p:cNvPr id="3" name="Picture 2" descr="Text&#10;&#10;Description automatically generated">
            <a:extLst>
              <a:ext uri="{FF2B5EF4-FFF2-40B4-BE49-F238E27FC236}">
                <a16:creationId xmlns="" xmlns:a16="http://schemas.microsoft.com/office/drawing/2014/main" id="{37D5B038-9CB5-9D85-6AB9-4E9EC135B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85" y="1244923"/>
            <a:ext cx="9483315" cy="2252286"/>
          </a:xfrm>
          <a:prstGeom prst="rect">
            <a:avLst/>
          </a:prstGeom>
        </p:spPr>
      </p:pic>
    </p:spTree>
    <p:extLst>
      <p:ext uri="{BB962C8B-B14F-4D97-AF65-F5344CB8AC3E}">
        <p14:creationId xmlns:p14="http://schemas.microsoft.com/office/powerpoint/2010/main" val="981960987"/>
      </p:ext>
    </p:extLst>
  </p:cSld>
  <p:clrMapOvr>
    <a:masterClrMapping/>
  </p:clrMapOvr>
  <p:transition spd="med" advClick="0" advTm="0">
    <p:pull/>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01200" cy="5400675"/>
          </a:xfrm>
          <a:prstGeom prst="rect">
            <a:avLst/>
          </a:prstGeom>
          <a:solidFill>
            <a:srgbClr val="717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5646" y="378047"/>
            <a:ext cx="8849907" cy="46445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 xmlns:a16="http://schemas.microsoft.com/office/drawing/2014/main" id="{1FA904C7-8C5F-691F-38FB-FD39314BC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30" y="531933"/>
            <a:ext cx="8587739" cy="4336807"/>
          </a:xfrm>
          <a:prstGeom prst="rect">
            <a:avLst/>
          </a:prstGeom>
        </p:spPr>
      </p:pic>
    </p:spTree>
    <p:extLst>
      <p:ext uri="{BB962C8B-B14F-4D97-AF65-F5344CB8AC3E}">
        <p14:creationId xmlns:p14="http://schemas.microsoft.com/office/powerpoint/2010/main" val="3197473115"/>
      </p:ext>
    </p:extLst>
  </p:cSld>
  <p:clrMapOvr>
    <a:masterClrMapping/>
  </p:clrMapOvr>
  <p:transition spd="med" advClick="0" advTm="0">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672"/>
            <a:ext cx="9601200" cy="5333332"/>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2266"/>
          <a:stretch>
            <a:fillRect/>
          </a:stretch>
        </p:blipFill>
        <p:spPr>
          <a:xfrm>
            <a:off x="4159835" y="271718"/>
            <a:ext cx="5130220" cy="4747079"/>
          </a:xfrm>
          <a:prstGeom prst="rect">
            <a:avLst/>
          </a:prstGeom>
          <a:effectLst>
            <a:outerShdw blurRad="76200" dir="13500000" sy="23000" kx="1200000" algn="br" rotWithShape="0">
              <a:prstClr val="black">
                <a:alpha val="20000"/>
              </a:prstClr>
            </a:outerShdw>
          </a:effectLst>
        </p:spPr>
      </p:pic>
      <p:pic>
        <p:nvPicPr>
          <p:cNvPr id="67" name="图片 66"/>
          <p:cNvPicPr>
            <a:picLocks noChangeAspect="1"/>
          </p:cNvPicPr>
          <p:nvPr/>
        </p:nvPicPr>
        <p:blipFill rotWithShape="1">
          <a:blip r:embed="rId4">
            <a:extLst>
              <a:ext uri="{28A0092B-C50C-407E-A947-70E740481C1C}">
                <a14:useLocalDpi xmlns:a14="http://schemas.microsoft.com/office/drawing/2010/main" val="0"/>
              </a:ext>
            </a:extLst>
          </a:blip>
          <a:srcRect b="2266"/>
          <a:stretch>
            <a:fillRect/>
          </a:stretch>
        </p:blipFill>
        <p:spPr>
          <a:xfrm>
            <a:off x="4159835" y="271718"/>
            <a:ext cx="5130220" cy="4747079"/>
          </a:xfrm>
          <a:prstGeom prst="rect">
            <a:avLst/>
          </a:prstGeom>
          <a:effectLst>
            <a:outerShdw blurRad="76200" dir="13500000" sy="23000" kx="1200000" algn="br" rotWithShape="0">
              <a:prstClr val="black">
                <a:alpha val="20000"/>
              </a:prstClr>
            </a:outerShdw>
          </a:effectLst>
        </p:spPr>
      </p:pic>
      <p:pic>
        <p:nvPicPr>
          <p:cNvPr id="32" name="图片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9835" y="-159951"/>
            <a:ext cx="3851525" cy="3652854"/>
          </a:xfrm>
          <a:prstGeom prst="rect">
            <a:avLst/>
          </a:prstGeom>
        </p:spPr>
      </p:pic>
      <p:sp>
        <p:nvSpPr>
          <p:cNvPr id="36" name="文本框 2"/>
          <p:cNvSpPr txBox="1">
            <a:spLocks noChangeArrowheads="1"/>
          </p:cNvSpPr>
          <p:nvPr/>
        </p:nvSpPr>
        <p:spPr bwMode="auto">
          <a:xfrm>
            <a:off x="873237" y="3299716"/>
            <a:ext cx="4891392" cy="773620"/>
          </a:xfrm>
          <a:prstGeom prst="rect">
            <a:avLst/>
          </a:prstGeom>
          <a:noFill/>
          <a:ln>
            <a:noFill/>
          </a:ln>
        </p:spPr>
        <p:txBody>
          <a:bodyPr wrap="square" lIns="95579" tIns="47789" rIns="95579" bIns="47789">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4400" b="1" dirty="0">
                <a:solidFill>
                  <a:schemeClr val="bg1"/>
                </a:solidFill>
              </a:rPr>
              <a:t>THANKS</a:t>
            </a:r>
          </a:p>
        </p:txBody>
      </p:sp>
      <p:pic>
        <p:nvPicPr>
          <p:cNvPr id="63" name="图片 62"/>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4952606" y="228045"/>
            <a:ext cx="883396" cy="1003391"/>
          </a:xfrm>
          <a:prstGeom prst="rect">
            <a:avLst/>
          </a:prstGeom>
          <a:effectLst>
            <a:outerShdw blurRad="50800" dist="38100" dir="2700000" algn="tl" rotWithShape="0">
              <a:prstClr val="black">
                <a:alpha val="40000"/>
              </a:prstClr>
            </a:outerShdw>
          </a:effectLst>
        </p:spPr>
      </p:pic>
      <p:pic>
        <p:nvPicPr>
          <p:cNvPr id="66" name="图片 65"/>
          <p:cNvPicPr>
            <a:picLocks noChangeAspect="1"/>
          </p:cNvPicPr>
          <p:nvPr/>
        </p:nvPicPr>
        <p:blipFill rotWithShape="1">
          <a:blip r:embed="rId7" cstate="print">
            <a:extLst>
              <a:ext uri="{28A0092B-C50C-407E-A947-70E740481C1C}">
                <a14:useLocalDpi xmlns:a14="http://schemas.microsoft.com/office/drawing/2010/main" val="0"/>
              </a:ext>
            </a:extLst>
          </a:blip>
          <a:srcRect t="-10631"/>
          <a:stretch>
            <a:fillRect/>
          </a:stretch>
        </p:blipFill>
        <p:spPr>
          <a:xfrm>
            <a:off x="7683211" y="728378"/>
            <a:ext cx="883396" cy="1003391"/>
          </a:xfrm>
          <a:prstGeom prst="rect">
            <a:avLst/>
          </a:prstGeom>
          <a:effectLst>
            <a:outerShdw blurRad="50800" dist="38100" dir="2700000" algn="tl" rotWithShape="0">
              <a:prstClr val="black">
                <a:alpha val="40000"/>
              </a:prstClr>
            </a:outerShdw>
          </a:effectLst>
        </p:spPr>
      </p:pic>
      <p:pic>
        <p:nvPicPr>
          <p:cNvPr id="64" name="图片 63"/>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rot="1053693">
            <a:off x="3529338" y="2758486"/>
            <a:ext cx="638705" cy="725463"/>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advClick="0" advTm="14000">
        <p14:flash/>
      </p:transition>
    </mc:Choice>
    <mc:Fallback xmlns="">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6" presetClass="emph" presetSubtype="0" fill="hold" nodeType="withEffect">
                                  <p:stCondLst>
                                    <p:cond delay="0"/>
                                  </p:stCondLst>
                                  <p:childTnLst>
                                    <p:animScale>
                                      <p:cBhvr>
                                        <p:cTn id="14" dur="1000" fill="hold"/>
                                        <p:tgtEl>
                                          <p:spTgt spid="67"/>
                                        </p:tgtEl>
                                      </p:cBhvr>
                                      <p:by x="150000" y="150000"/>
                                    </p:animScale>
                                  </p:childTnLst>
                                </p:cTn>
                              </p:par>
                              <p:par>
                                <p:cTn id="15" presetID="10" presetClass="exit" presetSubtype="0" fill="hold" nodeType="withEffect">
                                  <p:stCondLst>
                                    <p:cond delay="0"/>
                                  </p:stCondLst>
                                  <p:childTnLst>
                                    <p:animEffect transition="out" filter="fade">
                                      <p:cBhvr>
                                        <p:cTn id="16" dur="1000"/>
                                        <p:tgtEl>
                                          <p:spTgt spid="67"/>
                                        </p:tgtEl>
                                      </p:cBhvr>
                                    </p:animEffect>
                                    <p:set>
                                      <p:cBhvr>
                                        <p:cTn id="17" dur="1" fill="hold">
                                          <p:stCondLst>
                                            <p:cond delay="999"/>
                                          </p:stCondLst>
                                        </p:cTn>
                                        <p:tgtEl>
                                          <p:spTgt spid="67"/>
                                        </p:tgtEl>
                                        <p:attrNameLst>
                                          <p:attrName>style.visibility</p:attrName>
                                        </p:attrNameLst>
                                      </p:cBhvr>
                                      <p:to>
                                        <p:strVal val="hidden"/>
                                      </p:to>
                                    </p:set>
                                  </p:childTnLst>
                                </p:cTn>
                              </p:par>
                            </p:childTnLst>
                          </p:cTn>
                        </p:par>
                        <p:par>
                          <p:cTn id="18" fill="hold">
                            <p:stCondLst>
                              <p:cond delay="2000"/>
                            </p:stCondLst>
                            <p:childTnLst>
                              <p:par>
                                <p:cTn id="19" presetID="2" presetClass="entr" presetSubtype="2" fill="hold" grpId="0" nodeType="afterEffect">
                                  <p:stCondLst>
                                    <p:cond delay="0"/>
                                  </p:stCondLst>
                                  <p:iterate type="lt">
                                    <p:tmPct val="10000"/>
                                  </p:iterate>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1000" fill="hold"/>
                                        <p:tgtEl>
                                          <p:spTgt spid="36"/>
                                        </p:tgtEl>
                                        <p:attrNameLst>
                                          <p:attrName>ppt_x</p:attrName>
                                        </p:attrNameLst>
                                      </p:cBhvr>
                                      <p:tavLst>
                                        <p:tav tm="0">
                                          <p:val>
                                            <p:strVal val="1+#ppt_w/2"/>
                                          </p:val>
                                        </p:tav>
                                        <p:tav tm="100000">
                                          <p:val>
                                            <p:strVal val="#ppt_x"/>
                                          </p:val>
                                        </p:tav>
                                      </p:tavLst>
                                    </p:anim>
                                    <p:anim calcmode="lin" valueType="num">
                                      <p:cBhvr additive="base">
                                        <p:cTn id="22" dur="1000" fill="hold"/>
                                        <p:tgtEl>
                                          <p:spTgt spid="36"/>
                                        </p:tgtEl>
                                        <p:attrNameLst>
                                          <p:attrName>ppt_y</p:attrName>
                                        </p:attrNameLst>
                                      </p:cBhvr>
                                      <p:tavLst>
                                        <p:tav tm="0">
                                          <p:val>
                                            <p:strVal val="#ppt_y"/>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2000" fill="hold"/>
                                        <p:tgtEl>
                                          <p:spTgt spid="63"/>
                                        </p:tgtEl>
                                        <p:attrNameLst>
                                          <p:attrName>ppt_x</p:attrName>
                                        </p:attrNameLst>
                                      </p:cBhvr>
                                      <p:tavLst>
                                        <p:tav tm="0">
                                          <p:val>
                                            <p:strVal val="#ppt_x"/>
                                          </p:val>
                                        </p:tav>
                                        <p:tav tm="100000">
                                          <p:val>
                                            <p:strVal val="#ppt_x"/>
                                          </p:val>
                                        </p:tav>
                                      </p:tavLst>
                                    </p:anim>
                                    <p:anim calcmode="lin" valueType="num">
                                      <p:cBhvr additive="base">
                                        <p:cTn id="26" dur="2000" fill="hold"/>
                                        <p:tgtEl>
                                          <p:spTgt spid="63"/>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1000"/>
                                  </p:stCondLst>
                                  <p:childTnLst>
                                    <p:set>
                                      <p:cBhvr>
                                        <p:cTn id="28" dur="1" fill="hold">
                                          <p:stCondLst>
                                            <p:cond delay="0"/>
                                          </p:stCondLst>
                                        </p:cTn>
                                        <p:tgtEl>
                                          <p:spTgt spid="66"/>
                                        </p:tgtEl>
                                        <p:attrNameLst>
                                          <p:attrName>style.visibility</p:attrName>
                                        </p:attrNameLst>
                                      </p:cBhvr>
                                      <p:to>
                                        <p:strVal val="visible"/>
                                      </p:to>
                                    </p:set>
                                    <p:anim calcmode="lin" valueType="num">
                                      <p:cBhvr additive="base">
                                        <p:cTn id="29" dur="2000" fill="hold"/>
                                        <p:tgtEl>
                                          <p:spTgt spid="66"/>
                                        </p:tgtEl>
                                        <p:attrNameLst>
                                          <p:attrName>ppt_x</p:attrName>
                                        </p:attrNameLst>
                                      </p:cBhvr>
                                      <p:tavLst>
                                        <p:tav tm="0">
                                          <p:val>
                                            <p:strVal val="#ppt_x"/>
                                          </p:val>
                                        </p:tav>
                                        <p:tav tm="100000">
                                          <p:val>
                                            <p:strVal val="#ppt_x"/>
                                          </p:val>
                                        </p:tav>
                                      </p:tavLst>
                                    </p:anim>
                                    <p:anim calcmode="lin" valueType="num">
                                      <p:cBhvr additive="base">
                                        <p:cTn id="30" dur="2000" fill="hold"/>
                                        <p:tgtEl>
                                          <p:spTgt spid="66"/>
                                        </p:tgtEl>
                                        <p:attrNameLst>
                                          <p:attrName>ppt_y</p:attrName>
                                        </p:attrNameLst>
                                      </p:cBhvr>
                                      <p:tavLst>
                                        <p:tav tm="0">
                                          <p:val>
                                            <p:strVal val="0-#ppt_h/2"/>
                                          </p:val>
                                        </p:tav>
                                        <p:tav tm="100000">
                                          <p:val>
                                            <p:strVal val="#ppt_y"/>
                                          </p:val>
                                        </p:tav>
                                      </p:tavLst>
                                    </p:anim>
                                  </p:childTnLst>
                                </p:cTn>
                              </p:par>
                              <p:par>
                                <p:cTn id="31" presetID="8" presetClass="emph" presetSubtype="0" fill="hold" nodeType="withEffect">
                                  <p:stCondLst>
                                    <p:cond delay="0"/>
                                  </p:stCondLst>
                                  <p:childTnLst>
                                    <p:animRot by="21600000">
                                      <p:cBhvr>
                                        <p:cTn id="32" dur="2000" fill="hold"/>
                                        <p:tgtEl>
                                          <p:spTgt spid="63"/>
                                        </p:tgtEl>
                                        <p:attrNameLst>
                                          <p:attrName>r</p:attrName>
                                        </p:attrNameLst>
                                      </p:cBhvr>
                                    </p:animRot>
                                  </p:childTnLst>
                                </p:cTn>
                              </p:par>
                              <p:par>
                                <p:cTn id="33" presetID="8" presetClass="emph" presetSubtype="0" fill="hold" nodeType="withEffect">
                                  <p:stCondLst>
                                    <p:cond delay="1000"/>
                                  </p:stCondLst>
                                  <p:childTnLst>
                                    <p:animRot by="21600000">
                                      <p:cBhvr>
                                        <p:cTn id="34" dur="2000" fill="hold"/>
                                        <p:tgtEl>
                                          <p:spTgt spid="66"/>
                                        </p:tgtEl>
                                        <p:attrNameLst>
                                          <p:attrName>r</p:attrName>
                                        </p:attrNameLst>
                                      </p:cBhvr>
                                    </p:animRot>
                                  </p:childTnLst>
                                </p:cTn>
                              </p:par>
                              <p:par>
                                <p:cTn id="35" presetID="2" presetClass="entr" presetSubtype="1" fill="hold" nodeType="withEffect">
                                  <p:stCondLst>
                                    <p:cond delay="50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2000" fill="hold"/>
                                        <p:tgtEl>
                                          <p:spTgt spid="64"/>
                                        </p:tgtEl>
                                        <p:attrNameLst>
                                          <p:attrName>ppt_x</p:attrName>
                                        </p:attrNameLst>
                                      </p:cBhvr>
                                      <p:tavLst>
                                        <p:tav tm="0">
                                          <p:val>
                                            <p:strVal val="#ppt_x"/>
                                          </p:val>
                                        </p:tav>
                                        <p:tav tm="100000">
                                          <p:val>
                                            <p:strVal val="#ppt_x"/>
                                          </p:val>
                                        </p:tav>
                                      </p:tavLst>
                                    </p:anim>
                                    <p:anim calcmode="lin" valueType="num">
                                      <p:cBhvr additive="base">
                                        <p:cTn id="38" dur="2000" fill="hold"/>
                                        <p:tgtEl>
                                          <p:spTgt spid="64"/>
                                        </p:tgtEl>
                                        <p:attrNameLst>
                                          <p:attrName>ppt_y</p:attrName>
                                        </p:attrNameLst>
                                      </p:cBhvr>
                                      <p:tavLst>
                                        <p:tav tm="0">
                                          <p:val>
                                            <p:strVal val="0-#ppt_h/2"/>
                                          </p:val>
                                        </p:tav>
                                        <p:tav tm="100000">
                                          <p:val>
                                            <p:strVal val="#ppt_y"/>
                                          </p:val>
                                        </p:tav>
                                      </p:tavLst>
                                    </p:anim>
                                  </p:childTnLst>
                                </p:cTn>
                              </p:par>
                              <p:par>
                                <p:cTn id="39" presetID="8" presetClass="emph" presetSubtype="0" fill="hold" nodeType="withEffect">
                                  <p:stCondLst>
                                    <p:cond delay="500"/>
                                  </p:stCondLst>
                                  <p:childTnLst>
                                    <p:animRot by="21600000">
                                      <p:cBhvr>
                                        <p:cTn id="40" dur="2000" fill="hold"/>
                                        <p:tgtEl>
                                          <p:spTgt spid="64"/>
                                        </p:tgtEl>
                                        <p:attrNameLst>
                                          <p:attrName>r</p:attrName>
                                        </p:attrNameLst>
                                      </p:cBhvr>
                                    </p:animRot>
                                  </p:childTnLst>
                                </p:cTn>
                              </p:par>
                            </p:childTnLst>
                          </p:cTn>
                        </p:par>
                        <p:par>
                          <p:cTn id="41" fill="hold">
                            <p:stCondLst>
                              <p:cond delay="5000"/>
                            </p:stCondLst>
                            <p:childTnLst>
                              <p:par>
                                <p:cTn id="42" presetID="53" presetClass="entr" presetSubtype="16"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5500"/>
                            </p:stCondLst>
                            <p:childTnLst>
                              <p:par>
                                <p:cTn id="48" presetID="6" presetClass="emph" presetSubtype="0" fill="hold" nodeType="afterEffect">
                                  <p:stCondLst>
                                    <p:cond delay="0"/>
                                  </p:stCondLst>
                                  <p:childTnLst>
                                    <p:animScale>
                                      <p:cBhvr>
                                        <p:cTn id="49" dur="2000" fill="hold"/>
                                        <p:tgtEl>
                                          <p:spTgt spid="32"/>
                                        </p:tgtEl>
                                      </p:cBhvr>
                                      <p:by x="150000" y="150000"/>
                                    </p:animScale>
                                  </p:childTnLst>
                                </p:cTn>
                              </p:par>
                              <p:par>
                                <p:cTn id="50" presetID="6" presetClass="emph" presetSubtype="0" fill="hold" nodeType="withEffect">
                                  <p:stCondLst>
                                    <p:cond delay="0"/>
                                  </p:stCondLst>
                                  <p:childTnLst>
                                    <p:animScale>
                                      <p:cBhvr>
                                        <p:cTn id="51" dur="3000" fill="hold"/>
                                        <p:tgtEl>
                                          <p:spTgt spid="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601200" cy="540067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2266"/>
          <a:stretch>
            <a:fillRect/>
          </a:stretch>
        </p:blipFill>
        <p:spPr>
          <a:xfrm>
            <a:off x="4159835" y="271718"/>
            <a:ext cx="5130220" cy="4747079"/>
          </a:xfrm>
          <a:prstGeom prst="rect">
            <a:avLst/>
          </a:prstGeom>
          <a:effectLst>
            <a:outerShdw blurRad="76200" dir="13500000" sy="23000" kx="1200000" algn="br" rotWithShape="0">
              <a:prstClr val="black">
                <a:alpha val="20000"/>
              </a:prstClr>
            </a:outerShdw>
          </a:effectLst>
        </p:spPr>
      </p:pic>
      <p:pic>
        <p:nvPicPr>
          <p:cNvPr id="67" name="图片 66"/>
          <p:cNvPicPr>
            <a:picLocks noChangeAspect="1"/>
          </p:cNvPicPr>
          <p:nvPr/>
        </p:nvPicPr>
        <p:blipFill rotWithShape="1">
          <a:blip r:embed="rId4">
            <a:extLst>
              <a:ext uri="{28A0092B-C50C-407E-A947-70E740481C1C}">
                <a14:useLocalDpi xmlns:a14="http://schemas.microsoft.com/office/drawing/2010/main" val="0"/>
              </a:ext>
            </a:extLst>
          </a:blip>
          <a:srcRect b="2266"/>
          <a:stretch>
            <a:fillRect/>
          </a:stretch>
        </p:blipFill>
        <p:spPr>
          <a:xfrm>
            <a:off x="4159835" y="271718"/>
            <a:ext cx="5130220" cy="4747079"/>
          </a:xfrm>
          <a:prstGeom prst="rect">
            <a:avLst/>
          </a:prstGeom>
          <a:effectLst>
            <a:outerShdw blurRad="76200" dir="13500000" sy="23000" kx="1200000" algn="br" rotWithShape="0">
              <a:prstClr val="black">
                <a:alpha val="20000"/>
              </a:prstClr>
            </a:outerShdw>
          </a:effectLst>
        </p:spPr>
      </p:pic>
      <p:pic>
        <p:nvPicPr>
          <p:cNvPr id="32" name="图片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9835" y="-159951"/>
            <a:ext cx="3851525" cy="3652854"/>
          </a:xfrm>
          <a:prstGeom prst="rect">
            <a:avLst/>
          </a:prstGeom>
        </p:spPr>
      </p:pic>
      <p:sp>
        <p:nvSpPr>
          <p:cNvPr id="36" name="文本框 2"/>
          <p:cNvSpPr txBox="1">
            <a:spLocks noChangeArrowheads="1"/>
          </p:cNvSpPr>
          <p:nvPr/>
        </p:nvSpPr>
        <p:spPr bwMode="auto">
          <a:xfrm>
            <a:off x="292889" y="1351955"/>
            <a:ext cx="4891392" cy="927508"/>
          </a:xfrm>
          <a:prstGeom prst="rect">
            <a:avLst/>
          </a:prstGeom>
          <a:noFill/>
          <a:ln>
            <a:noFill/>
          </a:ln>
        </p:spPr>
        <p:txBody>
          <a:bodyPr wrap="square" lIns="95579" tIns="47789" rIns="95579" bIns="47789">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en-US" altLang="zh-CN" sz="5400" b="1" dirty="0">
                <a:solidFill>
                  <a:schemeClr val="bg1"/>
                </a:solidFill>
              </a:rPr>
              <a:t>QUẢN LÍ TIỀN</a:t>
            </a:r>
          </a:p>
        </p:txBody>
      </p:sp>
      <p:sp>
        <p:nvSpPr>
          <p:cNvPr id="37" name="矩形 36"/>
          <p:cNvSpPr>
            <a:spLocks noChangeArrowheads="1"/>
          </p:cNvSpPr>
          <p:nvPr/>
        </p:nvSpPr>
        <p:spPr bwMode="auto">
          <a:xfrm>
            <a:off x="715882" y="4478196"/>
            <a:ext cx="4326881" cy="373510"/>
          </a:xfrm>
          <a:prstGeom prst="rect">
            <a:avLst/>
          </a:prstGeom>
          <a:solidFill>
            <a:schemeClr val="accent2">
              <a:lumMod val="75000"/>
            </a:schemeClr>
          </a:solidFill>
          <a:ln>
            <a:noFill/>
          </a:ln>
        </p:spPr>
        <p:txBody>
          <a:bodyPr wrap="square" lIns="95579" tIns="47789" rIns="95579" bIns="47789">
            <a:spAutoFit/>
          </a:bodyPr>
          <a:lstStyle/>
          <a:p>
            <a:pPr algn="ctr"/>
            <a:endParaRPr lang="zh-CN" altLang="en-US" sz="1800" dirty="0">
              <a:solidFill>
                <a:schemeClr val="bg1"/>
              </a:solidFill>
              <a:ea typeface="微软雅黑" panose="020B0503020204020204" pitchFamily="34" charset="-122"/>
            </a:endParaRPr>
          </a:p>
        </p:txBody>
      </p:sp>
      <p:pic>
        <p:nvPicPr>
          <p:cNvPr id="63" name="图片 62"/>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1901137" y="2888786"/>
            <a:ext cx="883396" cy="1003391"/>
          </a:xfrm>
          <a:prstGeom prst="rect">
            <a:avLst/>
          </a:prstGeom>
          <a:effectLst>
            <a:outerShdw blurRad="50800" dist="38100" dir="2700000" algn="tl" rotWithShape="0">
              <a:prstClr val="black">
                <a:alpha val="40000"/>
              </a:prstClr>
            </a:outerShdw>
          </a:effectLst>
        </p:spPr>
      </p:pic>
      <p:pic>
        <p:nvPicPr>
          <p:cNvPr id="66" name="图片 65"/>
          <p:cNvPicPr>
            <a:picLocks noChangeAspect="1"/>
          </p:cNvPicPr>
          <p:nvPr/>
        </p:nvPicPr>
        <p:blipFill rotWithShape="1">
          <a:blip r:embed="rId7" cstate="print">
            <a:extLst>
              <a:ext uri="{28A0092B-C50C-407E-A947-70E740481C1C}">
                <a14:useLocalDpi xmlns:a14="http://schemas.microsoft.com/office/drawing/2010/main" val="0"/>
              </a:ext>
            </a:extLst>
          </a:blip>
          <a:srcRect t="-10631"/>
          <a:stretch>
            <a:fillRect/>
          </a:stretch>
        </p:blipFill>
        <p:spPr>
          <a:xfrm>
            <a:off x="3001869" y="2645257"/>
            <a:ext cx="883396" cy="1003391"/>
          </a:xfrm>
          <a:prstGeom prst="rect">
            <a:avLst/>
          </a:prstGeom>
          <a:effectLst>
            <a:outerShdw blurRad="50800" dist="38100" dir="2700000" algn="tl" rotWithShape="0">
              <a:prstClr val="black">
                <a:alpha val="40000"/>
              </a:prstClr>
            </a:outerShdw>
          </a:effectLst>
        </p:spPr>
      </p:pic>
      <p:pic>
        <p:nvPicPr>
          <p:cNvPr id="64" name="图片 63"/>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rot="1053693">
            <a:off x="715453" y="2585567"/>
            <a:ext cx="638705" cy="725463"/>
          </a:xfrm>
          <a:prstGeom prst="rect">
            <a:avLst/>
          </a:prstGeom>
          <a:effectLst>
            <a:outerShdw blurRad="50800" dist="38100" dir="2700000" algn="tl" rotWithShape="0">
              <a:prstClr val="black">
                <a:alpha val="40000"/>
              </a:prstClr>
            </a:outerShdw>
          </a:effectLst>
        </p:spPr>
      </p:pic>
      <p:sp>
        <p:nvSpPr>
          <p:cNvPr id="11" name="Rectangle 10"/>
          <p:cNvSpPr/>
          <p:nvPr/>
        </p:nvSpPr>
        <p:spPr>
          <a:xfrm>
            <a:off x="673772" y="4465166"/>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advClick="0" advTm="14000">
        <p14:flash/>
      </p:transition>
    </mc:Choice>
    <mc:Fallback xmlns="">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6" presetClass="emph" presetSubtype="0" fill="hold" nodeType="withEffect">
                                  <p:stCondLst>
                                    <p:cond delay="0"/>
                                  </p:stCondLst>
                                  <p:childTnLst>
                                    <p:animScale>
                                      <p:cBhvr>
                                        <p:cTn id="14" dur="1000" fill="hold"/>
                                        <p:tgtEl>
                                          <p:spTgt spid="67"/>
                                        </p:tgtEl>
                                      </p:cBhvr>
                                      <p:by x="150000" y="150000"/>
                                    </p:animScale>
                                  </p:childTnLst>
                                </p:cTn>
                              </p:par>
                              <p:par>
                                <p:cTn id="15" presetID="10" presetClass="exit" presetSubtype="0" fill="hold" nodeType="withEffect">
                                  <p:stCondLst>
                                    <p:cond delay="0"/>
                                  </p:stCondLst>
                                  <p:childTnLst>
                                    <p:animEffect transition="out" filter="fade">
                                      <p:cBhvr>
                                        <p:cTn id="16" dur="1000"/>
                                        <p:tgtEl>
                                          <p:spTgt spid="67"/>
                                        </p:tgtEl>
                                      </p:cBhvr>
                                    </p:animEffect>
                                    <p:set>
                                      <p:cBhvr>
                                        <p:cTn id="17" dur="1" fill="hold">
                                          <p:stCondLst>
                                            <p:cond delay="999"/>
                                          </p:stCondLst>
                                        </p:cTn>
                                        <p:tgtEl>
                                          <p:spTgt spid="67"/>
                                        </p:tgtEl>
                                        <p:attrNameLst>
                                          <p:attrName>style.visibility</p:attrName>
                                        </p:attrNameLst>
                                      </p:cBhvr>
                                      <p:to>
                                        <p:strVal val="hidden"/>
                                      </p:to>
                                    </p:set>
                                  </p:childTnLst>
                                </p:cTn>
                              </p:par>
                            </p:childTnLst>
                          </p:cTn>
                        </p:par>
                        <p:par>
                          <p:cTn id="18" fill="hold">
                            <p:stCondLst>
                              <p:cond delay="2000"/>
                            </p:stCondLst>
                            <p:childTnLst>
                              <p:par>
                                <p:cTn id="19" presetID="2" presetClass="entr" presetSubtype="2" fill="hold" grpId="0" nodeType="afterEffect">
                                  <p:stCondLst>
                                    <p:cond delay="0"/>
                                  </p:stCondLst>
                                  <p:iterate type="lt">
                                    <p:tmPct val="10000"/>
                                  </p:iterate>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1000" fill="hold"/>
                                        <p:tgtEl>
                                          <p:spTgt spid="36"/>
                                        </p:tgtEl>
                                        <p:attrNameLst>
                                          <p:attrName>ppt_x</p:attrName>
                                        </p:attrNameLst>
                                      </p:cBhvr>
                                      <p:tavLst>
                                        <p:tav tm="0">
                                          <p:val>
                                            <p:strVal val="1+#ppt_w/2"/>
                                          </p:val>
                                        </p:tav>
                                        <p:tav tm="100000">
                                          <p:val>
                                            <p:strVal val="#ppt_x"/>
                                          </p:val>
                                        </p:tav>
                                      </p:tavLst>
                                    </p:anim>
                                    <p:anim calcmode="lin" valueType="num">
                                      <p:cBhvr additive="base">
                                        <p:cTn id="22" dur="1000" fill="hold"/>
                                        <p:tgtEl>
                                          <p:spTgt spid="36"/>
                                        </p:tgtEl>
                                        <p:attrNameLst>
                                          <p:attrName>ppt_y</p:attrName>
                                        </p:attrNameLst>
                                      </p:cBhvr>
                                      <p:tavLst>
                                        <p:tav tm="0">
                                          <p:val>
                                            <p:strVal val="#ppt_y"/>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2000" fill="hold"/>
                                        <p:tgtEl>
                                          <p:spTgt spid="63"/>
                                        </p:tgtEl>
                                        <p:attrNameLst>
                                          <p:attrName>ppt_x</p:attrName>
                                        </p:attrNameLst>
                                      </p:cBhvr>
                                      <p:tavLst>
                                        <p:tav tm="0">
                                          <p:val>
                                            <p:strVal val="#ppt_x"/>
                                          </p:val>
                                        </p:tav>
                                        <p:tav tm="100000">
                                          <p:val>
                                            <p:strVal val="#ppt_x"/>
                                          </p:val>
                                        </p:tav>
                                      </p:tavLst>
                                    </p:anim>
                                    <p:anim calcmode="lin" valueType="num">
                                      <p:cBhvr additive="base">
                                        <p:cTn id="26" dur="2000" fill="hold"/>
                                        <p:tgtEl>
                                          <p:spTgt spid="63"/>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1000"/>
                                  </p:stCondLst>
                                  <p:childTnLst>
                                    <p:set>
                                      <p:cBhvr>
                                        <p:cTn id="28" dur="1" fill="hold">
                                          <p:stCondLst>
                                            <p:cond delay="0"/>
                                          </p:stCondLst>
                                        </p:cTn>
                                        <p:tgtEl>
                                          <p:spTgt spid="66"/>
                                        </p:tgtEl>
                                        <p:attrNameLst>
                                          <p:attrName>style.visibility</p:attrName>
                                        </p:attrNameLst>
                                      </p:cBhvr>
                                      <p:to>
                                        <p:strVal val="visible"/>
                                      </p:to>
                                    </p:set>
                                    <p:anim calcmode="lin" valueType="num">
                                      <p:cBhvr additive="base">
                                        <p:cTn id="29" dur="2000" fill="hold"/>
                                        <p:tgtEl>
                                          <p:spTgt spid="66"/>
                                        </p:tgtEl>
                                        <p:attrNameLst>
                                          <p:attrName>ppt_x</p:attrName>
                                        </p:attrNameLst>
                                      </p:cBhvr>
                                      <p:tavLst>
                                        <p:tav tm="0">
                                          <p:val>
                                            <p:strVal val="#ppt_x"/>
                                          </p:val>
                                        </p:tav>
                                        <p:tav tm="100000">
                                          <p:val>
                                            <p:strVal val="#ppt_x"/>
                                          </p:val>
                                        </p:tav>
                                      </p:tavLst>
                                    </p:anim>
                                    <p:anim calcmode="lin" valueType="num">
                                      <p:cBhvr additive="base">
                                        <p:cTn id="30" dur="2000" fill="hold"/>
                                        <p:tgtEl>
                                          <p:spTgt spid="66"/>
                                        </p:tgtEl>
                                        <p:attrNameLst>
                                          <p:attrName>ppt_y</p:attrName>
                                        </p:attrNameLst>
                                      </p:cBhvr>
                                      <p:tavLst>
                                        <p:tav tm="0">
                                          <p:val>
                                            <p:strVal val="0-#ppt_h/2"/>
                                          </p:val>
                                        </p:tav>
                                        <p:tav tm="100000">
                                          <p:val>
                                            <p:strVal val="#ppt_y"/>
                                          </p:val>
                                        </p:tav>
                                      </p:tavLst>
                                    </p:anim>
                                  </p:childTnLst>
                                </p:cTn>
                              </p:par>
                              <p:par>
                                <p:cTn id="31" presetID="8" presetClass="emph" presetSubtype="0" fill="hold" nodeType="withEffect">
                                  <p:stCondLst>
                                    <p:cond delay="0"/>
                                  </p:stCondLst>
                                  <p:childTnLst>
                                    <p:animRot by="21600000">
                                      <p:cBhvr>
                                        <p:cTn id="32" dur="2000" fill="hold"/>
                                        <p:tgtEl>
                                          <p:spTgt spid="63"/>
                                        </p:tgtEl>
                                        <p:attrNameLst>
                                          <p:attrName>r</p:attrName>
                                        </p:attrNameLst>
                                      </p:cBhvr>
                                    </p:animRot>
                                  </p:childTnLst>
                                </p:cTn>
                              </p:par>
                              <p:par>
                                <p:cTn id="33" presetID="8" presetClass="emph" presetSubtype="0" fill="hold" nodeType="withEffect">
                                  <p:stCondLst>
                                    <p:cond delay="1000"/>
                                  </p:stCondLst>
                                  <p:childTnLst>
                                    <p:animRot by="21600000">
                                      <p:cBhvr>
                                        <p:cTn id="34" dur="2000" fill="hold"/>
                                        <p:tgtEl>
                                          <p:spTgt spid="66"/>
                                        </p:tgtEl>
                                        <p:attrNameLst>
                                          <p:attrName>r</p:attrName>
                                        </p:attrNameLst>
                                      </p:cBhvr>
                                    </p:animRot>
                                  </p:childTnLst>
                                </p:cTn>
                              </p:par>
                              <p:par>
                                <p:cTn id="35" presetID="2" presetClass="entr" presetSubtype="1" fill="hold" nodeType="withEffect">
                                  <p:stCondLst>
                                    <p:cond delay="50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2000" fill="hold"/>
                                        <p:tgtEl>
                                          <p:spTgt spid="64"/>
                                        </p:tgtEl>
                                        <p:attrNameLst>
                                          <p:attrName>ppt_x</p:attrName>
                                        </p:attrNameLst>
                                      </p:cBhvr>
                                      <p:tavLst>
                                        <p:tav tm="0">
                                          <p:val>
                                            <p:strVal val="#ppt_x"/>
                                          </p:val>
                                        </p:tav>
                                        <p:tav tm="100000">
                                          <p:val>
                                            <p:strVal val="#ppt_x"/>
                                          </p:val>
                                        </p:tav>
                                      </p:tavLst>
                                    </p:anim>
                                    <p:anim calcmode="lin" valueType="num">
                                      <p:cBhvr additive="base">
                                        <p:cTn id="38" dur="2000" fill="hold"/>
                                        <p:tgtEl>
                                          <p:spTgt spid="64"/>
                                        </p:tgtEl>
                                        <p:attrNameLst>
                                          <p:attrName>ppt_y</p:attrName>
                                        </p:attrNameLst>
                                      </p:cBhvr>
                                      <p:tavLst>
                                        <p:tav tm="0">
                                          <p:val>
                                            <p:strVal val="0-#ppt_h/2"/>
                                          </p:val>
                                        </p:tav>
                                        <p:tav tm="100000">
                                          <p:val>
                                            <p:strVal val="#ppt_y"/>
                                          </p:val>
                                        </p:tav>
                                      </p:tavLst>
                                    </p:anim>
                                  </p:childTnLst>
                                </p:cTn>
                              </p:par>
                              <p:par>
                                <p:cTn id="39" presetID="8" presetClass="emph" presetSubtype="0" fill="hold" nodeType="withEffect">
                                  <p:stCondLst>
                                    <p:cond delay="500"/>
                                  </p:stCondLst>
                                  <p:childTnLst>
                                    <p:animRot by="21600000">
                                      <p:cBhvr>
                                        <p:cTn id="40" dur="2000" fill="hold"/>
                                        <p:tgtEl>
                                          <p:spTgt spid="64"/>
                                        </p:tgtEl>
                                        <p:attrNameLst>
                                          <p:attrName>r</p:attrName>
                                        </p:attrNameLst>
                                      </p:cBhvr>
                                    </p:animRot>
                                  </p:childTnLst>
                                </p:cTn>
                              </p:par>
                            </p:childTnLst>
                          </p:cTn>
                        </p:par>
                        <p:par>
                          <p:cTn id="41" fill="hold">
                            <p:stCondLst>
                              <p:cond delay="5000"/>
                            </p:stCondLst>
                            <p:childTnLst>
                              <p:par>
                                <p:cTn id="42" presetID="2" presetClass="entr" presetSubtype="4" fill="hold" grpId="0" nodeType="afterEffect">
                                  <p:stCondLst>
                                    <p:cond delay="0"/>
                                  </p:stCondLst>
                                  <p:iterate type="lt">
                                    <p:tmPct val="10000"/>
                                  </p:iterate>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1000" fill="hold"/>
                                        <p:tgtEl>
                                          <p:spTgt spid="37"/>
                                        </p:tgtEl>
                                        <p:attrNameLst>
                                          <p:attrName>ppt_x</p:attrName>
                                        </p:attrNameLst>
                                      </p:cBhvr>
                                      <p:tavLst>
                                        <p:tav tm="0">
                                          <p:val>
                                            <p:strVal val="#ppt_x"/>
                                          </p:val>
                                        </p:tav>
                                        <p:tav tm="100000">
                                          <p:val>
                                            <p:strVal val="#ppt_x"/>
                                          </p:val>
                                        </p:tav>
                                      </p:tavLst>
                                    </p:anim>
                                    <p:anim calcmode="lin" valueType="num">
                                      <p:cBhvr additive="base">
                                        <p:cTn id="45" dur="1000" fill="hold"/>
                                        <p:tgtEl>
                                          <p:spTgt spid="37"/>
                                        </p:tgtEl>
                                        <p:attrNameLst>
                                          <p:attrName>ppt_y</p:attrName>
                                        </p:attrNameLst>
                                      </p:cBhvr>
                                      <p:tavLst>
                                        <p:tav tm="0">
                                          <p:val>
                                            <p:strVal val="1+#ppt_h/2"/>
                                          </p:val>
                                        </p:tav>
                                        <p:tav tm="100000">
                                          <p:val>
                                            <p:strVal val="#ppt_y"/>
                                          </p:val>
                                        </p:tav>
                                      </p:tavLst>
                                    </p:anim>
                                  </p:childTnLst>
                                </p:cTn>
                              </p:par>
                            </p:childTnLst>
                          </p:cTn>
                        </p:par>
                        <p:par>
                          <p:cTn id="46" fill="hold">
                            <p:stCondLst>
                              <p:cond delay="8100"/>
                            </p:stCondLst>
                            <p:childTnLst>
                              <p:par>
                                <p:cTn id="47" presetID="53" presetClass="entr" presetSubtype="16"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childTnLst>
                          </p:cTn>
                        </p:par>
                        <p:par>
                          <p:cTn id="52" fill="hold">
                            <p:stCondLst>
                              <p:cond delay="8600"/>
                            </p:stCondLst>
                            <p:childTnLst>
                              <p:par>
                                <p:cTn id="53" presetID="6" presetClass="emph" presetSubtype="0" fill="hold" nodeType="afterEffect">
                                  <p:stCondLst>
                                    <p:cond delay="0"/>
                                  </p:stCondLst>
                                  <p:childTnLst>
                                    <p:animScale>
                                      <p:cBhvr>
                                        <p:cTn id="54" dur="2000" fill="hold"/>
                                        <p:tgtEl>
                                          <p:spTgt spid="32"/>
                                        </p:tgtEl>
                                      </p:cBhvr>
                                      <p:by x="150000" y="150000"/>
                                    </p:animScale>
                                  </p:childTnLst>
                                </p:cTn>
                              </p:par>
                              <p:par>
                                <p:cTn id="55" presetID="6" presetClass="emph" presetSubtype="0" fill="hold" nodeType="withEffect">
                                  <p:stCondLst>
                                    <p:cond delay="0"/>
                                  </p:stCondLst>
                                  <p:childTnLst>
                                    <p:animScale>
                                      <p:cBhvr>
                                        <p:cTn id="56" dur="3000" fill="hold"/>
                                        <p:tgtEl>
                                          <p:spTgt spid="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DAD86CA-8235-409B-982B-5E7A033E23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01199" cy="5400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9F234FBA-3501-47B4-AE0C-AA4AFBC8F6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01200" cy="40848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 xmlns:a16="http://schemas.microsoft.com/office/drawing/2014/main" id="{B5EF893B-0491-416E-9D33-BADE960079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9715" y="434669"/>
            <a:ext cx="8661769" cy="425246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10;&#10;Description automatically generated">
            <a:extLst>
              <a:ext uri="{FF2B5EF4-FFF2-40B4-BE49-F238E27FC236}">
                <a16:creationId xmlns="" xmlns:a16="http://schemas.microsoft.com/office/drawing/2014/main" id="{26049054-13F5-0188-6164-1E0481B92713}"/>
              </a:ext>
            </a:extLst>
          </p:cNvPr>
          <p:cNvPicPr>
            <a:picLocks noChangeAspect="1"/>
          </p:cNvPicPr>
          <p:nvPr/>
        </p:nvPicPr>
        <p:blipFill rotWithShape="1">
          <a:blip r:embed="rId2">
            <a:extLst>
              <a:ext uri="{28A0092B-C50C-407E-A947-70E740481C1C}">
                <a14:useLocalDpi xmlns:a14="http://schemas.microsoft.com/office/drawing/2010/main" val="0"/>
              </a:ext>
            </a:extLst>
          </a:blip>
          <a:srcRect r="1594" b="2"/>
          <a:stretch/>
        </p:blipFill>
        <p:spPr>
          <a:xfrm>
            <a:off x="660082" y="593891"/>
            <a:ext cx="8281035" cy="3934015"/>
          </a:xfrm>
          <a:prstGeom prst="rect">
            <a:avLst/>
          </a:prstGeom>
        </p:spPr>
      </p:pic>
      <p:cxnSp>
        <p:nvCxnSpPr>
          <p:cNvPr id="18" name="Straight Connector 13">
            <a:extLst>
              <a:ext uri="{FF2B5EF4-FFF2-40B4-BE49-F238E27FC236}">
                <a16:creationId xmlns="" xmlns:a16="http://schemas.microsoft.com/office/drawing/2014/main" id="{469F4FF8-F8B0-4630-BA1B-0D8B324CD5F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469715" y="4984693"/>
            <a:ext cx="8662683"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矩形 36">
            <a:extLst>
              <a:ext uri="{FF2B5EF4-FFF2-40B4-BE49-F238E27FC236}">
                <a16:creationId xmlns="" xmlns:a16="http://schemas.microsoft.com/office/drawing/2014/main" id="{CEBEBE78-154B-2721-9F89-B43EC4B99353}"/>
              </a:ext>
            </a:extLst>
          </p:cNvPr>
          <p:cNvSpPr>
            <a:spLocks noChangeArrowheads="1"/>
          </p:cNvSpPr>
          <p:nvPr/>
        </p:nvSpPr>
        <p:spPr bwMode="auto">
          <a:xfrm>
            <a:off x="2784376" y="5026664"/>
            <a:ext cx="4326881" cy="373510"/>
          </a:xfrm>
          <a:prstGeom prst="rect">
            <a:avLst/>
          </a:prstGeom>
          <a:solidFill>
            <a:schemeClr val="accent2">
              <a:lumMod val="75000"/>
            </a:schemeClr>
          </a:solidFill>
          <a:ln>
            <a:noFill/>
          </a:ln>
        </p:spPr>
        <p:txBody>
          <a:bodyPr wrap="square" lIns="95579" tIns="47789" rIns="95579" bIns="47789">
            <a:spAutoFit/>
          </a:bodyPr>
          <a:lstStyle/>
          <a:p>
            <a:pPr algn="ctr"/>
            <a:endParaRPr lang="zh-CN" altLang="en-US" sz="1800" dirty="0">
              <a:solidFill>
                <a:schemeClr val="bg1"/>
              </a:solidFill>
              <a:ea typeface="微软雅黑" panose="020B0503020204020204" pitchFamily="34" charset="-122"/>
            </a:endParaRPr>
          </a:p>
        </p:txBody>
      </p:sp>
      <p:sp>
        <p:nvSpPr>
          <p:cNvPr id="9" name="Rectangle 8"/>
          <p:cNvSpPr/>
          <p:nvPr/>
        </p:nvSpPr>
        <p:spPr>
          <a:xfrm>
            <a:off x="2705453" y="5013634"/>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778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5440630" y="3381030"/>
            <a:ext cx="3519708" cy="641230"/>
          </a:xfrm>
          <a:prstGeom prst="rect">
            <a:avLst/>
          </a:prstGeom>
          <a:solidFill>
            <a:schemeClr val="accent2">
              <a:lumMod val="75000"/>
            </a:schemeClr>
          </a:solidFill>
          <a:ln w="25400" cap="flat" cmpd="sng">
            <a:noFill/>
            <a:miter lim="800000"/>
          </a:ln>
        </p:spPr>
        <p:txBody>
          <a:bodyPr anchor="ctr"/>
          <a:lstStyle/>
          <a:p>
            <a:pPr algn="ctr" defTabSz="955740" fontAlgn="auto">
              <a:spcBef>
                <a:spcPts val="0"/>
              </a:spcBef>
              <a:spcAft>
                <a:spcPts val="0"/>
              </a:spcAft>
              <a:defRPr/>
            </a:pPr>
            <a:r>
              <a:rPr lang="vi-VN" altLang="zh-CN" sz="2000" dirty="0">
                <a:solidFill>
                  <a:srgbClr val="ECECEC"/>
                </a:solidFill>
                <a:latin typeface="iCiel Cadena" panose="02000503000000020004" pitchFamily="2" charset="77"/>
                <a:ea typeface="+mn-ea"/>
                <a:sym typeface="宋体" panose="02010600030101010101" pitchFamily="2" charset="-122"/>
              </a:rPr>
              <a:t>Ý NGHĨA CỦA VIỆC</a:t>
            </a:r>
          </a:p>
          <a:p>
            <a:pPr algn="ctr" defTabSz="955740" fontAlgn="auto">
              <a:spcBef>
                <a:spcPts val="0"/>
              </a:spcBef>
              <a:spcAft>
                <a:spcPts val="0"/>
              </a:spcAft>
              <a:defRPr/>
            </a:pPr>
            <a:r>
              <a:rPr lang="vi-VN" altLang="zh-CN" sz="2000" dirty="0">
                <a:solidFill>
                  <a:srgbClr val="ECECEC"/>
                </a:solidFill>
                <a:latin typeface="iCiel Cadena" panose="02000503000000020004" pitchFamily="2" charset="77"/>
                <a:ea typeface="+mn-ea"/>
                <a:sym typeface="宋体" panose="02010600030101010101" pitchFamily="2" charset="-122"/>
              </a:rPr>
              <a:t>QUẢN LÍ TIỀN HIỆU QUẢ</a:t>
            </a:r>
            <a:endParaRPr lang="zh-CN" altLang="en-US" sz="2000" dirty="0">
              <a:solidFill>
                <a:srgbClr val="ECECEC"/>
              </a:solidFill>
              <a:latin typeface="iCiel Cadena" panose="02000503000000020004" pitchFamily="2" charset="77"/>
              <a:ea typeface="+mn-ea"/>
              <a:sym typeface="宋体" panose="02010600030101010101" pitchFamily="2" charset="-122"/>
            </a:endParaRPr>
          </a:p>
        </p:txBody>
      </p:sp>
      <p:sp>
        <p:nvSpPr>
          <p:cNvPr id="3" name="椭圆 7"/>
          <p:cNvSpPr>
            <a:spLocks noChangeArrowheads="1"/>
          </p:cNvSpPr>
          <p:nvPr/>
        </p:nvSpPr>
        <p:spPr bwMode="auto">
          <a:xfrm>
            <a:off x="5841986" y="537044"/>
            <a:ext cx="2718563" cy="2718563"/>
          </a:xfrm>
          <a:prstGeom prst="ellipse">
            <a:avLst/>
          </a:prstGeom>
          <a:solidFill>
            <a:schemeClr val="accent2">
              <a:lumMod val="75000"/>
            </a:schemeClr>
          </a:solidFill>
          <a:ln w="76200">
            <a:solidFill>
              <a:srgbClr val="F6F6F6"/>
            </a:solidFill>
            <a:round/>
          </a:ln>
        </p:spPr>
        <p:txBody>
          <a:bodyPr anchor="ctr"/>
          <a:lstStyle/>
          <a:p>
            <a:pPr algn="ctr"/>
            <a:endParaRPr lang="zh-CN" altLang="zh-CN" sz="1876">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 name="椭圆 6"/>
          <p:cNvSpPr>
            <a:spLocks noChangeArrowheads="1"/>
          </p:cNvSpPr>
          <p:nvPr/>
        </p:nvSpPr>
        <p:spPr bwMode="auto">
          <a:xfrm>
            <a:off x="6059909" y="753400"/>
            <a:ext cx="2282715" cy="2284283"/>
          </a:xfrm>
          <a:prstGeom prst="ellipse">
            <a:avLst/>
          </a:prstGeom>
          <a:solidFill>
            <a:schemeClr val="accent2">
              <a:lumMod val="75000"/>
            </a:schemeClr>
          </a:solidFill>
          <a:ln w="76200">
            <a:solidFill>
              <a:srgbClr val="F6F6F6"/>
            </a:solidFill>
            <a:round/>
          </a:ln>
        </p:spPr>
        <p:txBody>
          <a:bodyPr anchor="ctr"/>
          <a:lstStyle/>
          <a:p>
            <a:pPr algn="ctr"/>
            <a:endParaRPr lang="zh-CN" altLang="zh-CN" sz="1876">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 name="椭圆 5"/>
          <p:cNvSpPr>
            <a:spLocks noChangeArrowheads="1"/>
          </p:cNvSpPr>
          <p:nvPr/>
        </p:nvSpPr>
        <p:spPr bwMode="auto">
          <a:xfrm>
            <a:off x="6241774" y="935264"/>
            <a:ext cx="1918986" cy="1920554"/>
          </a:xfrm>
          <a:prstGeom prst="ellipse">
            <a:avLst/>
          </a:prstGeom>
          <a:solidFill>
            <a:schemeClr val="accent2">
              <a:lumMod val="75000"/>
            </a:schemeClr>
          </a:solidFill>
          <a:ln w="76200">
            <a:solidFill>
              <a:srgbClr val="F6F6F6"/>
            </a:solidFill>
            <a:round/>
          </a:ln>
        </p:spPr>
        <p:txBody>
          <a:bodyPr anchor="ctr"/>
          <a:lstStyle/>
          <a:p>
            <a:pPr algn="ctr"/>
            <a:endParaRPr lang="zh-CN" altLang="zh-CN" sz="1876">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6" name="椭圆 4"/>
          <p:cNvSpPr>
            <a:spLocks noChangeArrowheads="1"/>
          </p:cNvSpPr>
          <p:nvPr/>
        </p:nvSpPr>
        <p:spPr bwMode="auto">
          <a:xfrm>
            <a:off x="6454995" y="1148485"/>
            <a:ext cx="1492544" cy="1494113"/>
          </a:xfrm>
          <a:prstGeom prst="ellipse">
            <a:avLst/>
          </a:prstGeom>
          <a:solidFill>
            <a:schemeClr val="accent2">
              <a:lumMod val="75000"/>
            </a:schemeClr>
          </a:solidFill>
          <a:ln w="76200" cap="flat" cmpd="sng">
            <a:solidFill>
              <a:srgbClr val="F6F6F6"/>
            </a:solidFill>
            <a:round/>
          </a:ln>
        </p:spPr>
        <p:txBody>
          <a:bodyPr anchor="ctr"/>
          <a:lstStyle/>
          <a:p>
            <a:pPr algn="ctr" defTabSz="955740" fontAlgn="auto">
              <a:spcBef>
                <a:spcPts val="0"/>
              </a:spcBef>
              <a:spcAft>
                <a:spcPts val="0"/>
              </a:spcAft>
              <a:defRPr/>
            </a:pPr>
            <a:endParaRPr lang="zh-CN" altLang="zh-CN" sz="1876">
              <a:solidFill>
                <a:srgbClr val="FFFFFF"/>
              </a:solidFill>
              <a:latin typeface="宋体" panose="02010600030101010101" pitchFamily="2" charset="-122"/>
              <a:ea typeface="+mn-ea"/>
              <a:sym typeface="宋体" panose="02010600030101010101" pitchFamily="2" charset="-122"/>
            </a:endParaRPr>
          </a:p>
        </p:txBody>
      </p:sp>
      <p:sp>
        <p:nvSpPr>
          <p:cNvPr id="7" name="椭圆 3"/>
          <p:cNvSpPr>
            <a:spLocks noChangeArrowheads="1"/>
          </p:cNvSpPr>
          <p:nvPr/>
        </p:nvSpPr>
        <p:spPr bwMode="auto">
          <a:xfrm>
            <a:off x="6668215" y="1361706"/>
            <a:ext cx="1066103" cy="1067671"/>
          </a:xfrm>
          <a:prstGeom prst="ellipse">
            <a:avLst/>
          </a:prstGeom>
          <a:solidFill>
            <a:schemeClr val="accent2">
              <a:lumMod val="75000"/>
            </a:schemeClr>
          </a:solidFill>
          <a:ln w="76200" cap="flat" cmpd="sng">
            <a:solidFill>
              <a:srgbClr val="F6F6F6"/>
            </a:solidFill>
            <a:round/>
          </a:ln>
        </p:spPr>
        <p:txBody>
          <a:bodyPr anchor="ctr"/>
          <a:lstStyle/>
          <a:p>
            <a:pPr algn="ctr" defTabSz="955740" fontAlgn="auto">
              <a:spcBef>
                <a:spcPts val="0"/>
              </a:spcBef>
              <a:spcAft>
                <a:spcPts val="0"/>
              </a:spcAft>
              <a:defRPr/>
            </a:pPr>
            <a:r>
              <a:rPr lang="en-US" altLang="zh-CN" sz="7901" b="1" dirty="0">
                <a:solidFill>
                  <a:srgbClr val="F8F8F8"/>
                </a:solidFill>
                <a:latin typeface="+mn-lt"/>
                <a:ea typeface="+mn-ea"/>
                <a:sym typeface="Arial" panose="020B0604020202020204" pitchFamily="34" charset="0"/>
              </a:rPr>
              <a:t>1</a:t>
            </a:r>
            <a:endParaRPr lang="zh-CN" altLang="en-US" sz="7901" b="1" dirty="0">
              <a:solidFill>
                <a:srgbClr val="F8F8F8"/>
              </a:solidFill>
              <a:latin typeface="+mn-lt"/>
              <a:ea typeface="+mn-ea"/>
              <a:sym typeface="Arial" panose="020B0604020202020204" pitchFamily="34" charset="0"/>
            </a:endParaRPr>
          </a:p>
        </p:txBody>
      </p:sp>
      <p:grpSp>
        <p:nvGrpSpPr>
          <p:cNvPr id="77" name="组合 76"/>
          <p:cNvGrpSpPr/>
          <p:nvPr/>
        </p:nvGrpSpPr>
        <p:grpSpPr>
          <a:xfrm>
            <a:off x="476013" y="401472"/>
            <a:ext cx="648028" cy="648028"/>
            <a:chOff x="6157069" y="4376643"/>
            <a:chExt cx="656171" cy="656171"/>
          </a:xfrm>
          <a:solidFill>
            <a:schemeClr val="accent2">
              <a:lumMod val="75000"/>
            </a:schemeClr>
          </a:solidFill>
        </p:grpSpPr>
        <p:grpSp>
          <p:nvGrpSpPr>
            <p:cNvPr id="78" name="组合 77"/>
            <p:cNvGrpSpPr/>
            <p:nvPr/>
          </p:nvGrpSpPr>
          <p:grpSpPr>
            <a:xfrm>
              <a:off x="6157069" y="4376643"/>
              <a:ext cx="656171" cy="656171"/>
              <a:chOff x="8415028" y="1301255"/>
              <a:chExt cx="1491176" cy="1491176"/>
            </a:xfrm>
            <a:grpFill/>
            <a:effectLst>
              <a:outerShdw blurRad="304800" dist="63500" dir="8100000" algn="tr" rotWithShape="0">
                <a:schemeClr val="tx1">
                  <a:alpha val="60000"/>
                </a:schemeClr>
              </a:outerShdw>
            </a:effectLst>
          </p:grpSpPr>
          <p:sp>
            <p:nvSpPr>
              <p:cNvPr id="80" name="椭圆 79"/>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p>
            </p:txBody>
          </p:sp>
          <p:sp>
            <p:nvSpPr>
              <p:cNvPr id="81" name="椭圆 80"/>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p>
            </p:txBody>
          </p:sp>
        </p:grpSp>
        <p:sp>
          <p:nvSpPr>
            <p:cNvPr id="79"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lstStyle/>
            <a:p>
              <a:pPr defTabSz="955740" fontAlgn="auto">
                <a:spcBef>
                  <a:spcPts val="0"/>
                </a:spcBef>
                <a:spcAft>
                  <a:spcPts val="0"/>
                </a:spcAft>
                <a:defRPr/>
              </a:pPr>
              <a:endParaRPr lang="en-US" sz="1876"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 y="33511"/>
            <a:ext cx="5597043" cy="5333653"/>
            <a:chOff x="175369" y="80153"/>
            <a:chExt cx="5492006" cy="5230924"/>
          </a:xfrm>
        </p:grpSpPr>
        <p:sp>
          <p:nvSpPr>
            <p:cNvPr id="39"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90305" tIns="45153" rIns="90305" bIns="45153" numCol="1" anchor="t" anchorCtr="0" compatLnSpc="1"/>
            <a:lstStyle/>
            <a:p>
              <a:endParaRPr lang="zh-CN" altLang="en-US" sz="1876" dirty="0"/>
            </a:p>
          </p:txBody>
        </p:sp>
        <p:sp>
          <p:nvSpPr>
            <p:cNvPr id="40"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6"/>
            </a:p>
          </p:txBody>
        </p:sp>
      </p:grpSp>
      <p:grpSp>
        <p:nvGrpSpPr>
          <p:cNvPr id="41" name="组合 40"/>
          <p:cNvGrpSpPr/>
          <p:nvPr/>
        </p:nvGrpSpPr>
        <p:grpSpPr>
          <a:xfrm>
            <a:off x="0" y="33512"/>
            <a:ext cx="5318774" cy="5333652"/>
            <a:chOff x="117866" y="80153"/>
            <a:chExt cx="5267744" cy="5237586"/>
          </a:xfrm>
          <a:gradFill flip="none" rotWithShape="1">
            <a:gsLst>
              <a:gs pos="0">
                <a:srgbClr val="D9AA27">
                  <a:shade val="30000"/>
                  <a:satMod val="115000"/>
                </a:srgbClr>
              </a:gs>
              <a:gs pos="50000">
                <a:srgbClr val="D9AA27">
                  <a:shade val="67500"/>
                  <a:satMod val="115000"/>
                </a:srgbClr>
              </a:gs>
              <a:gs pos="100000">
                <a:srgbClr val="D9AA27">
                  <a:shade val="100000"/>
                  <a:satMod val="115000"/>
                </a:srgbClr>
              </a:gs>
            </a:gsLst>
            <a:lin ang="18900000" scaled="1"/>
            <a:tileRect/>
          </a:gradFill>
        </p:grpSpPr>
        <p:sp>
          <p:nvSpPr>
            <p:cNvPr id="42"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grpFill/>
            <a:ln>
              <a:noFill/>
            </a:ln>
          </p:spPr>
          <p:txBody>
            <a:bodyPr vert="horz" wrap="square" lIns="90305" tIns="45153" rIns="90305" bIns="45153" numCol="1" anchor="t" anchorCtr="0" compatLnSpc="1"/>
            <a:lstStyle/>
            <a:p>
              <a:endParaRPr lang="zh-CN" altLang="en-US" sz="1876">
                <a:solidFill>
                  <a:srgbClr val="D9AA27"/>
                </a:solidFill>
              </a:endParaRPr>
            </a:p>
          </p:txBody>
        </p:sp>
        <p:sp>
          <p:nvSpPr>
            <p:cNvPr id="43"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rgbClr val="AE8102"/>
            </a:solidFill>
            <a:ln>
              <a:noFill/>
            </a:ln>
          </p:spPr>
          <p:txBody>
            <a:bodyPr vert="horz" wrap="square" lIns="90305" tIns="45153" rIns="90305" bIns="45153" numCol="1" anchor="t" anchorCtr="0" compatLnSpc="1"/>
            <a:lstStyle/>
            <a:p>
              <a:endParaRPr lang="zh-CN" altLang="en-US" sz="1876">
                <a:solidFill>
                  <a:srgbClr val="D9AA27"/>
                </a:solidFill>
              </a:endParaRPr>
            </a:p>
          </p:txBody>
        </p:sp>
        <p:sp>
          <p:nvSpPr>
            <p:cNvPr id="44"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grpFill/>
            <a:ln>
              <a:noFill/>
            </a:ln>
          </p:spPr>
          <p:txBody>
            <a:bodyPr vert="horz" wrap="square" lIns="90305" tIns="45153" rIns="90305" bIns="45153" numCol="1" anchor="t" anchorCtr="0" compatLnSpc="1"/>
            <a:lstStyle/>
            <a:p>
              <a:endParaRPr lang="zh-CN" altLang="en-US" sz="1876">
                <a:solidFill>
                  <a:srgbClr val="D9AA27"/>
                </a:solidFill>
              </a:endParaRPr>
            </a:p>
          </p:txBody>
        </p:sp>
        <p:sp>
          <p:nvSpPr>
            <p:cNvPr id="45"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rgbClr val="AE810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6">
                <a:solidFill>
                  <a:srgbClr val="D9AA27"/>
                </a:solidFill>
              </a:endParaRPr>
            </a:p>
          </p:txBody>
        </p:sp>
        <p:sp>
          <p:nvSpPr>
            <p:cNvPr id="46"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pFill/>
            <a:ln>
              <a:noFill/>
            </a:ln>
          </p:spPr>
          <p:txBody>
            <a:bodyPr vert="horz" wrap="square" lIns="90305" tIns="45153" rIns="90305" bIns="45153" numCol="1" anchor="t" anchorCtr="0" compatLnSpc="1"/>
            <a:lstStyle/>
            <a:p>
              <a:endParaRPr lang="zh-CN" altLang="en-US" sz="1876">
                <a:solidFill>
                  <a:srgbClr val="D9AA27"/>
                </a:solidFill>
              </a:endParaRPr>
            </a:p>
          </p:txBody>
        </p:sp>
        <p:sp>
          <p:nvSpPr>
            <p:cNvPr id="47"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rgbClr val="AE810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6">
                <a:solidFill>
                  <a:srgbClr val="D9AA27"/>
                </a:solidFill>
              </a:endParaRPr>
            </a:p>
          </p:txBody>
        </p:sp>
        <p:sp>
          <p:nvSpPr>
            <p:cNvPr id="48"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pFill/>
            <a:ln>
              <a:noFill/>
            </a:ln>
          </p:spPr>
          <p:txBody>
            <a:bodyPr vert="horz" wrap="square" lIns="90305" tIns="45153" rIns="90305" bIns="45153" numCol="1" anchor="t" anchorCtr="0" compatLnSpc="1"/>
            <a:lstStyle/>
            <a:p>
              <a:endParaRPr lang="zh-CN" altLang="en-US" sz="1876">
                <a:solidFill>
                  <a:srgbClr val="D9AA27"/>
                </a:solidFill>
              </a:endParaRPr>
            </a:p>
          </p:txBody>
        </p:sp>
        <p:sp>
          <p:nvSpPr>
            <p:cNvPr id="49"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pFill/>
            <a:ln>
              <a:noFill/>
            </a:ln>
          </p:spPr>
          <p:txBody>
            <a:bodyPr vert="horz" wrap="square" lIns="90305" tIns="45153" rIns="90305" bIns="45153" numCol="1" anchor="t" anchorCtr="0" compatLnSpc="1"/>
            <a:lstStyle/>
            <a:p>
              <a:endParaRPr lang="zh-CN" altLang="en-US" sz="1876">
                <a:solidFill>
                  <a:srgbClr val="D9AA27"/>
                </a:solidFill>
              </a:endParaRPr>
            </a:p>
          </p:txBody>
        </p:sp>
      </p:grpSp>
      <p:sp>
        <p:nvSpPr>
          <p:cNvPr id="8" name="Rectangle 7"/>
          <p:cNvSpPr/>
          <p:nvPr/>
        </p:nvSpPr>
        <p:spPr>
          <a:xfrm>
            <a:off x="2655482" y="4927002"/>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1000"/>
                                        <p:tgtEl>
                                          <p:spTgt spid="41"/>
                                        </p:tgtEl>
                                      </p:cBhvr>
                                    </p:animEffect>
                                  </p:childTnLst>
                                </p:cTn>
                              </p:par>
                              <p:par>
                                <p:cTn id="8" presetID="22" presetClass="entr" presetSubtype="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up)">
                                      <p:cBhvr>
                                        <p:cTn id="10" dur="1000"/>
                                        <p:tgtEl>
                                          <p:spTgt spid="38"/>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7"/>
                                        </p:tgtEl>
                                        <p:attrNameLst>
                                          <p:attrName>style.visibility</p:attrName>
                                        </p:attrNameLst>
                                      </p:cBhvr>
                                      <p:to>
                                        <p:strVal val="visible"/>
                                      </p:to>
                                    </p:set>
                                    <p:anim calcmode="lin" valueType="num">
                                      <p:cBhvr>
                                        <p:cTn id="14" dur="500" fill="hold"/>
                                        <p:tgtEl>
                                          <p:spTgt spid="77"/>
                                        </p:tgtEl>
                                        <p:attrNameLst>
                                          <p:attrName>ppt_w</p:attrName>
                                        </p:attrNameLst>
                                      </p:cBhvr>
                                      <p:tavLst>
                                        <p:tav tm="0">
                                          <p:val>
                                            <p:fltVal val="0"/>
                                          </p:val>
                                        </p:tav>
                                        <p:tav tm="100000">
                                          <p:val>
                                            <p:strVal val="#ppt_w"/>
                                          </p:val>
                                        </p:tav>
                                      </p:tavLst>
                                    </p:anim>
                                    <p:anim calcmode="lin" valueType="num">
                                      <p:cBhvr>
                                        <p:cTn id="15" dur="500" fill="hold"/>
                                        <p:tgtEl>
                                          <p:spTgt spid="77"/>
                                        </p:tgtEl>
                                        <p:attrNameLst>
                                          <p:attrName>ppt_h</p:attrName>
                                        </p:attrNameLst>
                                      </p:cBhvr>
                                      <p:tavLst>
                                        <p:tav tm="0">
                                          <p:val>
                                            <p:fltVal val="0"/>
                                          </p:val>
                                        </p:tav>
                                        <p:tav tm="100000">
                                          <p:val>
                                            <p:strVal val="#ppt_h"/>
                                          </p:val>
                                        </p:tav>
                                      </p:tavLst>
                                    </p:anim>
                                    <p:anim calcmode="lin" valueType="num">
                                      <p:cBhvr>
                                        <p:cTn id="16" dur="500" fill="hold"/>
                                        <p:tgtEl>
                                          <p:spTgt spid="77"/>
                                        </p:tgtEl>
                                        <p:attrNameLst>
                                          <p:attrName>style.rotation</p:attrName>
                                        </p:attrNameLst>
                                      </p:cBhvr>
                                      <p:tavLst>
                                        <p:tav tm="0">
                                          <p:val>
                                            <p:fltVal val="90"/>
                                          </p:val>
                                        </p:tav>
                                        <p:tav tm="100000">
                                          <p:val>
                                            <p:fltVal val="0"/>
                                          </p:val>
                                        </p:tav>
                                      </p:tavLst>
                                    </p:anim>
                                    <p:animEffect transition="in" filter="fade">
                                      <p:cBhvr>
                                        <p:cTn id="17" dur="500"/>
                                        <p:tgtEl>
                                          <p:spTgt spid="77"/>
                                        </p:tgtEl>
                                      </p:cBhvr>
                                    </p:animEffect>
                                  </p:childTnLst>
                                </p:cTn>
                              </p:par>
                            </p:childTnLst>
                          </p:cTn>
                        </p:par>
                        <p:par>
                          <p:cTn id="18" fill="hold">
                            <p:stCondLst>
                              <p:cond delay="1500"/>
                            </p:stCondLst>
                            <p:childTnLst>
                              <p:par>
                                <p:cTn id="19" presetID="21"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2000"/>
                                        <p:tgtEl>
                                          <p:spTgt spid="3"/>
                                        </p:tgtEl>
                                      </p:cBhvr>
                                    </p:animEffect>
                                  </p:childTnLst>
                                </p:cTn>
                              </p:par>
                              <p:par>
                                <p:cTn id="22" presetID="21" presetClass="entr" presetSubtype="1" fill="hold" grpId="0" nodeType="withEffect">
                                  <p:stCondLst>
                                    <p:cond delay="50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par>
                                <p:cTn id="25" presetID="21" presetClass="entr" presetSubtype="1" fill="hold" grpId="0" nodeType="with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par>
                                <p:cTn id="28" presetID="21" presetClass="entr" presetSubtype="1" fill="hold" nodeType="withEffect">
                                  <p:stCondLst>
                                    <p:cond delay="150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par>
                                <p:cTn id="31" presetID="21" presetClass="entr" presetSubtype="1" fill="hold" grpId="0" nodeType="withEffect">
                                  <p:stCondLst>
                                    <p:cond delay="200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p:cBhvr>
                                        <p:cTn id="37" dur="750"/>
                                        <p:tgtEl>
                                          <p:spTgt spid="2"/>
                                        </p:tgtEl>
                                      </p:cBhvr>
                                    </p:animEffect>
                                    <p:anim calcmode="lin" valueType="num">
                                      <p:cBhvr>
                                        <p:cTn id="38" dur="750" fill="hold"/>
                                        <p:tgtEl>
                                          <p:spTgt spid="2"/>
                                        </p:tgtEl>
                                        <p:attrNameLst>
                                          <p:attrName>ppt_x</p:attrName>
                                        </p:attrNameLst>
                                      </p:cBhvr>
                                      <p:tavLst>
                                        <p:tav tm="0">
                                          <p:val>
                                            <p:strVal val="#ppt_x"/>
                                          </p:val>
                                        </p:tav>
                                        <p:tav tm="100000">
                                          <p:val>
                                            <p:strVal val="#ppt_x"/>
                                          </p:val>
                                        </p:tav>
                                      </p:tavLst>
                                    </p:anim>
                                    <p:anim calcmode="lin" valueType="num">
                                      <p:cBhvr>
                                        <p:cTn id="3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autoUpdateAnimBg="0"/>
      <p:bldP spid="4" grpId="0" bldLvl="0" animBg="1" autoUpdateAnimBg="0"/>
      <p:bldP spid="5" grpId="0" bldLvl="0" animBg="1" autoUpdateAnimBg="0"/>
      <p:bldP spid="7"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800600" y="376227"/>
            <a:ext cx="0" cy="28803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97728" y="3648917"/>
            <a:ext cx="9008050" cy="14523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2DDCD73-9D6B-D599-50D2-F38CB426808B}"/>
              </a:ext>
            </a:extLst>
          </p:cNvPr>
          <p:cNvSpPr txBox="1">
            <a:spLocks/>
          </p:cNvSpPr>
          <p:nvPr/>
        </p:nvSpPr>
        <p:spPr>
          <a:xfrm>
            <a:off x="415436" y="3745852"/>
            <a:ext cx="8772635" cy="732727"/>
          </a:xfrm>
          <a:prstGeom prst="rect">
            <a:avLst/>
          </a:prstGeom>
        </p:spPr>
        <p:txBody>
          <a:bodyPr vert="horz" lIns="91440" tIns="45720" rIns="91440" bIns="45720" rtlCol="0" anchor="b">
            <a:normAutofit/>
          </a:bodyPr>
          <a:lstStyle>
            <a:lvl1pPr algn="l" defTabSz="720090" rtl="0" eaLnBrk="1" latinLnBrk="0" hangingPunct="1">
              <a:lnSpc>
                <a:spcPct val="90000"/>
              </a:lnSpc>
              <a:spcBef>
                <a:spcPct val="0"/>
              </a:spcBef>
              <a:buNone/>
              <a:defRPr sz="3465" kern="1200">
                <a:solidFill>
                  <a:schemeClr val="tx1"/>
                </a:solidFill>
                <a:latin typeface="+mj-lt"/>
                <a:ea typeface="+mj-ea"/>
                <a:cs typeface="+mj-cs"/>
              </a:defRPr>
            </a:lvl1pPr>
          </a:lstStyle>
          <a:p>
            <a:pPr algn="ctr" defTabSz="914400" fontAlgn="auto">
              <a:spcAft>
                <a:spcPts val="600"/>
              </a:spcAft>
            </a:pPr>
            <a:r>
              <a:rPr lang="en-US" sz="4200" b="1">
                <a:solidFill>
                  <a:srgbClr val="FFFFFF"/>
                </a:solidFill>
              </a:rPr>
              <a:t>Quan sát tranh sau và trả lời câu hỏi?</a:t>
            </a:r>
          </a:p>
        </p:txBody>
      </p:sp>
      <p:pic>
        <p:nvPicPr>
          <p:cNvPr id="4" name="Picture 3" descr="Graphical user interface&#10;&#10;Description automatically generated">
            <a:extLst>
              <a:ext uri="{FF2B5EF4-FFF2-40B4-BE49-F238E27FC236}">
                <a16:creationId xmlns="" xmlns:a16="http://schemas.microsoft.com/office/drawing/2014/main" id="{FEF060DC-81E6-5200-5D9B-001363FB67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80" t="15334" r="1635" b="54000"/>
          <a:stretch/>
        </p:blipFill>
        <p:spPr>
          <a:xfrm>
            <a:off x="120080" y="984462"/>
            <a:ext cx="4537002" cy="1738506"/>
          </a:xfrm>
          <a:prstGeom prst="rect">
            <a:avLst/>
          </a:prstGeom>
        </p:spPr>
      </p:pic>
      <p:pic>
        <p:nvPicPr>
          <p:cNvPr id="6" name="Picture 5" descr="Graphical user interface&#10;&#10;Description automatically generated">
            <a:extLst>
              <a:ext uri="{FF2B5EF4-FFF2-40B4-BE49-F238E27FC236}">
                <a16:creationId xmlns="" xmlns:a16="http://schemas.microsoft.com/office/drawing/2014/main" id="{FA6A9E86-6E69-F822-4BC5-7051043D13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59" t="46000" r="3147" b="19334"/>
          <a:stretch/>
        </p:blipFill>
        <p:spPr>
          <a:xfrm>
            <a:off x="5052633" y="901084"/>
            <a:ext cx="4296535" cy="1830648"/>
          </a:xfrm>
          <a:prstGeom prst="rect">
            <a:avLst/>
          </a:prstGeom>
        </p:spPr>
      </p:pic>
      <p:cxnSp>
        <p:nvCxnSpPr>
          <p:cNvPr id="15" name="Straight Connector 14">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740217" y="4519219"/>
            <a:ext cx="612076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矩形 36">
            <a:extLst>
              <a:ext uri="{FF2B5EF4-FFF2-40B4-BE49-F238E27FC236}">
                <a16:creationId xmlns="" xmlns:a16="http://schemas.microsoft.com/office/drawing/2014/main" id="{D94DCF01-04BA-6BA4-6732-1D7CAC89D2E5}"/>
              </a:ext>
            </a:extLst>
          </p:cNvPr>
          <p:cNvSpPr>
            <a:spLocks noChangeArrowheads="1"/>
          </p:cNvSpPr>
          <p:nvPr/>
        </p:nvSpPr>
        <p:spPr bwMode="auto">
          <a:xfrm>
            <a:off x="2637158" y="4906047"/>
            <a:ext cx="4326881" cy="373510"/>
          </a:xfrm>
          <a:prstGeom prst="rect">
            <a:avLst/>
          </a:prstGeom>
          <a:solidFill>
            <a:schemeClr val="accent2">
              <a:lumMod val="75000"/>
            </a:schemeClr>
          </a:solidFill>
          <a:ln>
            <a:noFill/>
          </a:ln>
        </p:spPr>
        <p:txBody>
          <a:bodyPr wrap="square" lIns="95579" tIns="47789" rIns="95579" bIns="47789">
            <a:spAutoFit/>
          </a:bodyPr>
          <a:lstStyle/>
          <a:p>
            <a:pPr algn="ctr"/>
            <a:r>
              <a:rPr lang="en-US" altLang="zh-CN" sz="1800">
                <a:solidFill>
                  <a:schemeClr val="bg1"/>
                </a:solidFill>
                <a:ea typeface="微软雅黑" panose="020B0503020204020204" pitchFamily="34" charset="-122"/>
              </a:rPr>
              <a:t>GVHD: Mỹ Lệ (IEC-QNI-iSC)</a:t>
            </a:r>
            <a:endParaRPr lang="zh-CN" altLang="en-US" sz="1800" dirty="0">
              <a:solidFill>
                <a:schemeClr val="bg1"/>
              </a:solidFill>
              <a:ea typeface="微软雅黑" panose="020B0503020204020204" pitchFamily="34" charset="-122"/>
            </a:endParaRPr>
          </a:p>
        </p:txBody>
      </p:sp>
      <p:sp>
        <p:nvSpPr>
          <p:cNvPr id="9" name="Rectangle 8"/>
          <p:cNvSpPr/>
          <p:nvPr/>
        </p:nvSpPr>
        <p:spPr>
          <a:xfrm>
            <a:off x="2637158" y="4906047"/>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4783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154122" y="667037"/>
            <a:ext cx="2679369" cy="2405199"/>
            <a:chOff x="3765224" y="1238673"/>
            <a:chExt cx="2713480" cy="2435330"/>
          </a:xfrm>
        </p:grpSpPr>
        <p:grpSp>
          <p:nvGrpSpPr>
            <p:cNvPr id="31760" name="组合 26"/>
            <p:cNvGrpSpPr/>
            <p:nvPr/>
          </p:nvGrpSpPr>
          <p:grpSpPr bwMode="auto">
            <a:xfrm>
              <a:off x="3931294" y="1238673"/>
              <a:ext cx="2435333" cy="2435330"/>
              <a:chOff x="3191200" y="1282700"/>
              <a:chExt cx="3098962" cy="3098958"/>
            </a:xfrm>
          </p:grpSpPr>
          <p:sp>
            <p:nvSpPr>
              <p:cNvPr id="29" name="椭圆 28"/>
              <p:cNvSpPr/>
              <p:nvPr/>
            </p:nvSpPr>
            <p:spPr>
              <a:xfrm>
                <a:off x="3304755" y="1392621"/>
                <a:ext cx="2881945" cy="2879115"/>
              </a:xfrm>
              <a:prstGeom prst="ellipse">
                <a:avLst/>
              </a:prstGeom>
              <a:solidFill>
                <a:srgbClr val="A278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740" fontAlgn="auto">
                  <a:spcBef>
                    <a:spcPts val="0"/>
                  </a:spcBef>
                  <a:spcAft>
                    <a:spcPts val="0"/>
                  </a:spcAft>
                  <a:defRPr/>
                </a:pPr>
                <a:endParaRPr lang="zh-CN" altLang="en-US" sz="1876"/>
              </a:p>
            </p:txBody>
          </p:sp>
          <p:sp>
            <p:nvSpPr>
              <p:cNvPr id="32" name="同心圆 31"/>
              <p:cNvSpPr/>
              <p:nvPr/>
            </p:nvSpPr>
            <p:spPr>
              <a:xfrm>
                <a:off x="3191200" y="1282700"/>
                <a:ext cx="3098962" cy="3098958"/>
              </a:xfrm>
              <a:prstGeom prst="donut">
                <a:avLst>
                  <a:gd name="adj" fmla="val 8132"/>
                </a:avLst>
              </a:prstGeom>
              <a:solidFill>
                <a:schemeClr val="accent2">
                  <a:lumMod val="75000"/>
                </a:schemeClr>
              </a:solidFill>
              <a:ln w="127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740" fontAlgn="auto">
                  <a:spcBef>
                    <a:spcPts val="0"/>
                  </a:spcBef>
                  <a:spcAft>
                    <a:spcPts val="0"/>
                  </a:spcAft>
                  <a:defRPr/>
                </a:pPr>
                <a:endParaRPr lang="zh-CN" altLang="en-US" sz="1876">
                  <a:solidFill>
                    <a:schemeClr val="tx1"/>
                  </a:solidFill>
                </a:endParaRPr>
              </a:p>
            </p:txBody>
          </p:sp>
        </p:grpSp>
        <p:sp>
          <p:nvSpPr>
            <p:cNvPr id="31761" name="矩形 27"/>
            <p:cNvSpPr>
              <a:spLocks noChangeArrowheads="1"/>
            </p:cNvSpPr>
            <p:nvPr/>
          </p:nvSpPr>
          <p:spPr bwMode="auto">
            <a:xfrm>
              <a:off x="3765224" y="1974609"/>
              <a:ext cx="2713480" cy="7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555" b="1" dirty="0">
                  <a:solidFill>
                    <a:srgbClr val="F8F8F8"/>
                  </a:solidFill>
                  <a:latin typeface="微软雅黑" panose="020B0503020204020204" pitchFamily="34" charset="-122"/>
                  <a:ea typeface="微软雅黑" panose="020B0503020204020204" pitchFamily="34" charset="-122"/>
                </a:rPr>
                <a:t>①</a:t>
              </a:r>
              <a:endParaRPr lang="en-US" altLang="zh-CN" sz="3555" b="1" dirty="0">
                <a:solidFill>
                  <a:srgbClr val="F8F8F8"/>
                </a:solidFill>
                <a:latin typeface="微软雅黑" panose="020B0503020204020204" pitchFamily="34" charset="-122"/>
                <a:ea typeface="微软雅黑" panose="020B0503020204020204" pitchFamily="34" charset="-122"/>
              </a:endParaRPr>
            </a:p>
          </p:txBody>
        </p:sp>
      </p:grpSp>
      <p:grpSp>
        <p:nvGrpSpPr>
          <p:cNvPr id="5" name="组合 32"/>
          <p:cNvGrpSpPr/>
          <p:nvPr/>
        </p:nvGrpSpPr>
        <p:grpSpPr bwMode="auto">
          <a:xfrm>
            <a:off x="2881933" y="2124383"/>
            <a:ext cx="2155725" cy="1935353"/>
            <a:chOff x="3653145" y="1238674"/>
            <a:chExt cx="2713480" cy="2435330"/>
          </a:xfrm>
        </p:grpSpPr>
        <p:grpSp>
          <p:nvGrpSpPr>
            <p:cNvPr id="31756" name="组合 33"/>
            <p:cNvGrpSpPr/>
            <p:nvPr/>
          </p:nvGrpSpPr>
          <p:grpSpPr bwMode="auto">
            <a:xfrm>
              <a:off x="3931293" y="1238674"/>
              <a:ext cx="2435332" cy="2435330"/>
              <a:chOff x="3191198" y="1282702"/>
              <a:chExt cx="3098960" cy="3098958"/>
            </a:xfrm>
          </p:grpSpPr>
          <p:sp>
            <p:nvSpPr>
              <p:cNvPr id="36" name="椭圆 35"/>
              <p:cNvSpPr/>
              <p:nvPr/>
            </p:nvSpPr>
            <p:spPr>
              <a:xfrm>
                <a:off x="3201240" y="1286701"/>
                <a:ext cx="3088918" cy="3090955"/>
              </a:xfrm>
              <a:prstGeom prst="ellips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740" fontAlgn="auto">
                  <a:spcBef>
                    <a:spcPts val="0"/>
                  </a:spcBef>
                  <a:spcAft>
                    <a:spcPts val="0"/>
                  </a:spcAft>
                  <a:defRPr/>
                </a:pPr>
                <a:endParaRPr lang="zh-CN" altLang="en-US" sz="1876">
                  <a:solidFill>
                    <a:schemeClr val="accent4"/>
                  </a:solidFill>
                </a:endParaRPr>
              </a:p>
            </p:txBody>
          </p:sp>
          <p:sp>
            <p:nvSpPr>
              <p:cNvPr id="39" name="同心圆 38"/>
              <p:cNvSpPr/>
              <p:nvPr/>
            </p:nvSpPr>
            <p:spPr>
              <a:xfrm>
                <a:off x="3191198" y="1282702"/>
                <a:ext cx="3098960" cy="3098958"/>
              </a:xfrm>
              <a:prstGeom prst="donut">
                <a:avLst>
                  <a:gd name="adj" fmla="val 8132"/>
                </a:avLst>
              </a:prstGeom>
              <a:solidFill>
                <a:schemeClr val="accent2">
                  <a:lumMod val="75000"/>
                </a:schemeClr>
              </a:solidFill>
              <a:ln w="127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740" fontAlgn="auto">
                  <a:spcBef>
                    <a:spcPts val="0"/>
                  </a:spcBef>
                  <a:spcAft>
                    <a:spcPts val="0"/>
                  </a:spcAft>
                  <a:defRPr/>
                </a:pPr>
                <a:endParaRPr lang="zh-CN" altLang="en-US" sz="1876">
                  <a:solidFill>
                    <a:schemeClr val="tx1"/>
                  </a:solidFill>
                </a:endParaRPr>
              </a:p>
            </p:txBody>
          </p:sp>
        </p:grpSp>
        <p:sp>
          <p:nvSpPr>
            <p:cNvPr id="31757" name="矩形 34"/>
            <p:cNvSpPr>
              <a:spLocks noChangeArrowheads="1"/>
            </p:cNvSpPr>
            <p:nvPr/>
          </p:nvSpPr>
          <p:spPr bwMode="auto">
            <a:xfrm>
              <a:off x="3653145" y="2046271"/>
              <a:ext cx="2713479" cy="74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765" b="1">
                  <a:solidFill>
                    <a:srgbClr val="F8F8F8"/>
                  </a:solidFill>
                  <a:latin typeface="微软雅黑" panose="020B0503020204020204" pitchFamily="34" charset="-122"/>
                  <a:ea typeface="微软雅黑" panose="020B0503020204020204" pitchFamily="34" charset="-122"/>
                </a:rPr>
                <a:t>②</a:t>
              </a:r>
              <a:endParaRPr lang="en-US" altLang="zh-CN" sz="2765" b="1">
                <a:solidFill>
                  <a:srgbClr val="F8F8F8"/>
                </a:solidFill>
                <a:latin typeface="微软雅黑" panose="020B0503020204020204" pitchFamily="34" charset="-122"/>
                <a:ea typeface="微软雅黑" panose="020B0503020204020204" pitchFamily="34" charset="-122"/>
              </a:endParaRPr>
            </a:p>
          </p:txBody>
        </p:sp>
      </p:grpSp>
      <p:grpSp>
        <p:nvGrpSpPr>
          <p:cNvPr id="8" name="组合 39"/>
          <p:cNvGrpSpPr/>
          <p:nvPr/>
        </p:nvGrpSpPr>
        <p:grpSpPr bwMode="auto">
          <a:xfrm>
            <a:off x="2665028" y="1078396"/>
            <a:ext cx="1781019" cy="1596592"/>
            <a:chOff x="3678040" y="1238674"/>
            <a:chExt cx="2713479" cy="2435330"/>
          </a:xfrm>
        </p:grpSpPr>
        <p:grpSp>
          <p:nvGrpSpPr>
            <p:cNvPr id="31752" name="组合 62"/>
            <p:cNvGrpSpPr/>
            <p:nvPr/>
          </p:nvGrpSpPr>
          <p:grpSpPr bwMode="auto">
            <a:xfrm>
              <a:off x="3931293" y="1238674"/>
              <a:ext cx="2435333" cy="2435330"/>
              <a:chOff x="3191199" y="1282702"/>
              <a:chExt cx="3098962" cy="3098958"/>
            </a:xfrm>
          </p:grpSpPr>
          <p:sp>
            <p:nvSpPr>
              <p:cNvPr id="65" name="椭圆 64"/>
              <p:cNvSpPr/>
              <p:nvPr/>
            </p:nvSpPr>
            <p:spPr>
              <a:xfrm>
                <a:off x="3273422" y="1360382"/>
                <a:ext cx="2943625" cy="294359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740" fontAlgn="auto">
                  <a:spcBef>
                    <a:spcPts val="0"/>
                  </a:spcBef>
                  <a:spcAft>
                    <a:spcPts val="0"/>
                  </a:spcAft>
                  <a:defRPr/>
                </a:pPr>
                <a:endParaRPr lang="zh-CN" altLang="en-US" sz="1876"/>
              </a:p>
            </p:txBody>
          </p:sp>
          <p:sp>
            <p:nvSpPr>
              <p:cNvPr id="68" name="同心圆 67"/>
              <p:cNvSpPr/>
              <p:nvPr/>
            </p:nvSpPr>
            <p:spPr>
              <a:xfrm>
                <a:off x="3191199" y="1282702"/>
                <a:ext cx="3098962" cy="3098958"/>
              </a:xfrm>
              <a:prstGeom prst="donut">
                <a:avLst>
                  <a:gd name="adj" fmla="val 8132"/>
                </a:avLst>
              </a:prstGeom>
              <a:solidFill>
                <a:srgbClr val="D9AA27"/>
              </a:solidFill>
              <a:ln w="127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740" fontAlgn="auto">
                  <a:spcBef>
                    <a:spcPts val="0"/>
                  </a:spcBef>
                  <a:spcAft>
                    <a:spcPts val="0"/>
                  </a:spcAft>
                  <a:defRPr/>
                </a:pPr>
                <a:endParaRPr lang="zh-CN" altLang="en-US" sz="1876">
                  <a:solidFill>
                    <a:schemeClr val="tx1"/>
                  </a:solidFill>
                </a:endParaRPr>
              </a:p>
            </p:txBody>
          </p:sp>
        </p:grpSp>
        <p:sp>
          <p:nvSpPr>
            <p:cNvPr id="31753" name="矩形 63"/>
            <p:cNvSpPr>
              <a:spLocks noChangeArrowheads="1"/>
            </p:cNvSpPr>
            <p:nvPr/>
          </p:nvSpPr>
          <p:spPr bwMode="auto">
            <a:xfrm>
              <a:off x="3678040" y="1880243"/>
              <a:ext cx="2713479" cy="90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765" b="1" dirty="0">
                  <a:solidFill>
                    <a:srgbClr val="F8F8F8"/>
                  </a:solidFill>
                  <a:latin typeface="微软雅黑" panose="020B0503020204020204" pitchFamily="34" charset="-122"/>
                  <a:ea typeface="微软雅黑" panose="020B0503020204020204" pitchFamily="34" charset="-122"/>
                </a:rPr>
                <a:t>③ </a:t>
              </a:r>
              <a:endParaRPr lang="en-US" altLang="zh-CN" sz="2765" b="1" dirty="0">
                <a:solidFill>
                  <a:srgbClr val="F8F8F8"/>
                </a:solidFill>
                <a:latin typeface="微软雅黑" panose="020B0503020204020204" pitchFamily="34" charset="-122"/>
                <a:ea typeface="微软雅黑" panose="020B0503020204020204" pitchFamily="34" charset="-122"/>
              </a:endParaRPr>
            </a:p>
          </p:txBody>
        </p:sp>
      </p:grpSp>
      <p:sp>
        <p:nvSpPr>
          <p:cNvPr id="69" name="矩形 68"/>
          <p:cNvSpPr/>
          <p:nvPr/>
        </p:nvSpPr>
        <p:spPr>
          <a:xfrm>
            <a:off x="1424998" y="3668236"/>
            <a:ext cx="5786212" cy="1569660"/>
          </a:xfrm>
          <a:prstGeom prst="rect">
            <a:avLst/>
          </a:prstGeom>
        </p:spPr>
        <p:txBody>
          <a:bodyPr wrap="square">
            <a:spAutoFit/>
          </a:bodyPr>
          <a:lstStyle/>
          <a:p>
            <a:pPr algn="just" defTabSz="955740" fontAlgn="auto">
              <a:spcBef>
                <a:spcPts val="0"/>
              </a:spcBef>
              <a:spcAft>
                <a:spcPts val="0"/>
              </a:spcAft>
              <a:defRPr/>
            </a:pPr>
            <a:r>
              <a:rPr lang="vi-VN" altLang="zh-CN" sz="2400" dirty="0">
                <a:solidFill>
                  <a:srgbClr val="D9AA27"/>
                </a:solidFill>
                <a:latin typeface="Calibri" panose="020F0502020204030204" pitchFamily="34" charset="0"/>
                <a:ea typeface="微软雅黑" panose="020B0503020204020204" pitchFamily="34" charset="-122"/>
                <a:cs typeface="Calibri" panose="020F0502020204030204" pitchFamily="34" charset="0"/>
              </a:rPr>
              <a:t>CÂU HỎI 2</a:t>
            </a:r>
            <a:endParaRPr lang="en-US" altLang="zh-CN" sz="2400" dirty="0">
              <a:solidFill>
                <a:srgbClr val="D9AA27"/>
              </a:solidFill>
              <a:latin typeface="Calibri" panose="020F0502020204030204" pitchFamily="34" charset="0"/>
              <a:ea typeface="微软雅黑" panose="020B0503020204020204" pitchFamily="34" charset="-122"/>
              <a:cs typeface="Calibri" panose="020F0502020204030204" pitchFamily="34" charset="0"/>
            </a:endParaRPr>
          </a:p>
          <a:p>
            <a:pPr algn="just" defTabSz="955740" fontAlgn="auto">
              <a:spcBef>
                <a:spcPts val="0"/>
              </a:spcBef>
              <a:spcAft>
                <a:spcPts val="0"/>
              </a:spcAft>
              <a:defRPr/>
            </a:pPr>
            <a:r>
              <a:rPr lang="vi-VN" altLang="zh-CN" sz="2400"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Em hãy phân tích hình ảnh quản lí tiền hiệu quả được thể hiện trong mỗi hình ảnh đó?</a:t>
            </a:r>
            <a:endParaRPr lang="zh-CN" altLang="en-US" sz="2400"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endParaRPr>
          </a:p>
          <a:p>
            <a:pPr algn="just" defTabSz="955740" fontAlgn="auto">
              <a:spcBef>
                <a:spcPts val="0"/>
              </a:spcBef>
              <a:spcAft>
                <a:spcPts val="0"/>
              </a:spcAft>
              <a:defRPr/>
            </a:pPr>
            <a:endParaRPr lang="zh-CN" altLang="en-US" sz="2400"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70" name="矩形 69"/>
          <p:cNvSpPr/>
          <p:nvPr/>
        </p:nvSpPr>
        <p:spPr>
          <a:xfrm>
            <a:off x="6869433" y="1163992"/>
            <a:ext cx="2417546" cy="2677656"/>
          </a:xfrm>
          <a:prstGeom prst="rect">
            <a:avLst/>
          </a:prstGeom>
        </p:spPr>
        <p:txBody>
          <a:bodyPr>
            <a:spAutoFit/>
          </a:bodyPr>
          <a:lstStyle/>
          <a:p>
            <a:pPr algn="just" defTabSz="955740" fontAlgn="auto">
              <a:spcBef>
                <a:spcPts val="0"/>
              </a:spcBef>
              <a:spcAft>
                <a:spcPts val="0"/>
              </a:spcAft>
              <a:defRPr/>
            </a:pPr>
            <a:r>
              <a:rPr lang="vi-VN" altLang="zh-CN" sz="2400" dirty="0">
                <a:solidFill>
                  <a:srgbClr val="A27802"/>
                </a:solidFill>
                <a:latin typeface="Calibri" panose="020F0502020204030204" pitchFamily="34" charset="0"/>
                <a:ea typeface="微软雅黑" panose="020B0503020204020204" pitchFamily="34" charset="-122"/>
                <a:cs typeface="Calibri" panose="020F0502020204030204" pitchFamily="34" charset="0"/>
              </a:rPr>
              <a:t>CÂU HỎI 1</a:t>
            </a:r>
            <a:endParaRPr lang="en-US" altLang="zh-CN" sz="2400" dirty="0">
              <a:solidFill>
                <a:srgbClr val="A27802"/>
              </a:solidFill>
              <a:latin typeface="Calibri" panose="020F0502020204030204" pitchFamily="34" charset="0"/>
              <a:ea typeface="微软雅黑" panose="020B0503020204020204" pitchFamily="34" charset="-122"/>
              <a:cs typeface="Calibri" panose="020F0502020204030204" pitchFamily="34" charset="0"/>
            </a:endParaRPr>
          </a:p>
          <a:p>
            <a:pPr algn="just" defTabSz="955740" fontAlgn="auto">
              <a:spcBef>
                <a:spcPts val="0"/>
              </a:spcBef>
              <a:spcAft>
                <a:spcPts val="0"/>
              </a:spcAft>
              <a:defRPr/>
            </a:pPr>
            <a:r>
              <a:rPr lang="vi-VN" altLang="zh-CN" sz="2400"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Theo em, qua các tình huống trên, tình huống nào thể hiện sự quản lí tiền bạc hiệu quả?</a:t>
            </a:r>
            <a:endParaRPr lang="zh-CN" altLang="en-US" sz="2400"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71" name="矩形 70"/>
          <p:cNvSpPr/>
          <p:nvPr/>
        </p:nvSpPr>
        <p:spPr>
          <a:xfrm>
            <a:off x="298837" y="1393868"/>
            <a:ext cx="2419114" cy="1938992"/>
          </a:xfrm>
          <a:prstGeom prst="rect">
            <a:avLst/>
          </a:prstGeom>
        </p:spPr>
        <p:txBody>
          <a:bodyPr>
            <a:spAutoFit/>
          </a:bodyPr>
          <a:lstStyle/>
          <a:p>
            <a:pPr algn="just" defTabSz="955740" fontAlgn="auto">
              <a:spcBef>
                <a:spcPts val="0"/>
              </a:spcBef>
              <a:spcAft>
                <a:spcPts val="0"/>
              </a:spcAft>
              <a:defRPr/>
            </a:pPr>
            <a:r>
              <a:rPr lang="vi-VN" altLang="zh-CN" sz="2400" dirty="0">
                <a:solidFill>
                  <a:schemeClr val="accent2">
                    <a:lumMod val="75000"/>
                  </a:schemeClr>
                </a:solidFill>
                <a:latin typeface="Calibri" panose="020F0502020204030204" pitchFamily="34" charset="0"/>
                <a:ea typeface="微软雅黑" panose="020B0503020204020204" pitchFamily="34" charset="-122"/>
                <a:cs typeface="Calibri" panose="020F0502020204030204" pitchFamily="34" charset="0"/>
              </a:rPr>
              <a:t>CÂU HỎI 3</a:t>
            </a:r>
            <a:endParaRPr lang="en-US" altLang="zh-CN" sz="2400" dirty="0">
              <a:solidFill>
                <a:schemeClr val="accent2">
                  <a:lumMod val="75000"/>
                </a:schemeClr>
              </a:solidFill>
              <a:latin typeface="Calibri" panose="020F0502020204030204" pitchFamily="34" charset="0"/>
              <a:ea typeface="微软雅黑" panose="020B0503020204020204" pitchFamily="34" charset="-122"/>
              <a:cs typeface="Calibri" panose="020F0502020204030204" pitchFamily="34" charset="0"/>
            </a:endParaRPr>
          </a:p>
          <a:p>
            <a:pPr algn="just" defTabSz="955740" fontAlgn="auto">
              <a:spcBef>
                <a:spcPts val="0"/>
              </a:spcBef>
              <a:spcAft>
                <a:spcPts val="0"/>
              </a:spcAft>
              <a:defRPr/>
            </a:pPr>
            <a:r>
              <a:rPr lang="vi-VN" altLang="zh-CN" sz="2400"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Theo em, thế nào là quản lí tiền hiệu quả</a:t>
            </a:r>
            <a:endParaRPr lang="zh-CN" altLang="en-US" sz="2400"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endParaRPr>
          </a:p>
          <a:p>
            <a:pPr algn="just" defTabSz="955740" fontAlgn="auto">
              <a:spcBef>
                <a:spcPts val="0"/>
              </a:spcBef>
              <a:spcAft>
                <a:spcPts val="0"/>
              </a:spcAft>
              <a:defRPr/>
            </a:pPr>
            <a:endParaRPr lang="zh-CN" altLang="en-US" sz="2400"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34" name="文本框 6"/>
          <p:cNvSpPr>
            <a:spLocks noChangeArrowheads="1"/>
          </p:cNvSpPr>
          <p:nvPr/>
        </p:nvSpPr>
        <p:spPr bwMode="auto">
          <a:xfrm>
            <a:off x="633154" y="346259"/>
            <a:ext cx="4498297" cy="345380"/>
          </a:xfrm>
          <a:prstGeom prst="rect">
            <a:avLst/>
          </a:prstGeom>
          <a:noFill/>
          <a:ln>
            <a:noFill/>
          </a:ln>
        </p:spPr>
        <p:txBody>
          <a:bodyPr wrap="square" lIns="67720" tIns="33860" rIns="67720" bIns="33860">
            <a:spAutoFit/>
          </a:bodyPr>
          <a:lstStyle/>
          <a:p>
            <a:pPr defTabSz="955740" fontAlgn="auto">
              <a:spcBef>
                <a:spcPts val="0"/>
              </a:spcBef>
              <a:spcAft>
                <a:spcPts val="0"/>
              </a:spcAft>
              <a:defRPr/>
            </a:pPr>
            <a:r>
              <a:rPr lang="vi-VN" altLang="zh-CN" sz="1800" b="1" dirty="0">
                <a:latin typeface="Calibri" panose="020F0502020204030204" pitchFamily="34" charset="0"/>
                <a:ea typeface="微软雅黑" panose="020B0503020204020204" pitchFamily="34" charset="-122"/>
                <a:cs typeface="Calibri" panose="020F0502020204030204" pitchFamily="34" charset="0"/>
                <a:sym typeface="微软雅黑" panose="020B0503020204020204" pitchFamily="34" charset="-122"/>
              </a:rPr>
              <a:t>QUAN SÁT TRANH VÀ TRẢ LỜI CÂU HỎI</a:t>
            </a:r>
            <a:endParaRPr lang="zh-CN" altLang="en-US" sz="1800" b="1" dirty="0">
              <a:latin typeface="Calibri" panose="020F0502020204030204" pitchFamily="34" charset="0"/>
              <a:ea typeface="微软雅黑" panose="020B0503020204020204" pitchFamily="34" charset="-122"/>
              <a:cs typeface="Calibri" panose="020F0502020204030204" pitchFamily="34" charset="0"/>
              <a:sym typeface="微软雅黑" panose="020B0503020204020204" pitchFamily="34" charset="-122"/>
            </a:endParaRPr>
          </a:p>
        </p:txBody>
      </p:sp>
      <p:grpSp>
        <p:nvGrpSpPr>
          <p:cNvPr id="35" name="组合 34"/>
          <p:cNvGrpSpPr/>
          <p:nvPr/>
        </p:nvGrpSpPr>
        <p:grpSpPr>
          <a:xfrm>
            <a:off x="633154" y="683348"/>
            <a:ext cx="3812893" cy="45719"/>
            <a:chOff x="288133" y="483063"/>
            <a:chExt cx="8772740" cy="64666"/>
          </a:xfrm>
        </p:grpSpPr>
        <p:sp>
          <p:nvSpPr>
            <p:cNvPr id="37" name="任意多边形 36"/>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p>
          </p:txBody>
        </p:sp>
        <p:cxnSp>
          <p:nvCxnSpPr>
            <p:cNvPr id="48" name="直接连接符 47"/>
            <p:cNvCxnSpPr>
              <a:stCxn id="37"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9" name="组合 48"/>
          <p:cNvGrpSpPr/>
          <p:nvPr/>
        </p:nvGrpSpPr>
        <p:grpSpPr>
          <a:xfrm>
            <a:off x="0" y="320298"/>
            <a:ext cx="633155" cy="349397"/>
            <a:chOff x="0" y="252065"/>
            <a:chExt cx="641111" cy="392113"/>
          </a:xfrm>
        </p:grpSpPr>
        <p:sp>
          <p:nvSpPr>
            <p:cNvPr id="50"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740" fontAlgn="auto">
                <a:lnSpc>
                  <a:spcPct val="100000"/>
                </a:lnSpc>
                <a:spcBef>
                  <a:spcPct val="0"/>
                </a:spcBef>
                <a:spcAft>
                  <a:spcPts val="0"/>
                </a:spcAft>
                <a:buNone/>
                <a:defRPr/>
              </a:pPr>
              <a:endParaRPr lang="zh-CN" altLang="en-US" sz="1383">
                <a:solidFill>
                  <a:srgbClr val="FFFFFF"/>
                </a:solidFill>
              </a:endParaRPr>
            </a:p>
          </p:txBody>
        </p:sp>
        <p:sp>
          <p:nvSpPr>
            <p:cNvPr id="51"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740" fontAlgn="auto">
                <a:lnSpc>
                  <a:spcPct val="100000"/>
                </a:lnSpc>
                <a:spcBef>
                  <a:spcPct val="0"/>
                </a:spcBef>
                <a:spcAft>
                  <a:spcPts val="0"/>
                </a:spcAft>
                <a:buNone/>
                <a:defRPr/>
              </a:pPr>
              <a:endParaRPr lang="zh-CN" altLang="en-US" sz="1383">
                <a:solidFill>
                  <a:srgbClr val="FFFFFF"/>
                </a:solidFill>
              </a:endParaRPr>
            </a:p>
          </p:txBody>
        </p:sp>
        <p:sp>
          <p:nvSpPr>
            <p:cNvPr id="52" name="五边形 51"/>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p>
          </p:txBody>
        </p:sp>
      </p:grpSp>
      <p:sp>
        <p:nvSpPr>
          <p:cNvPr id="28" name="Rectangle 27"/>
          <p:cNvSpPr/>
          <p:nvPr/>
        </p:nvSpPr>
        <p:spPr>
          <a:xfrm>
            <a:off x="2655482" y="4927002"/>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4"/>
                                        </p:tgtEl>
                                        <p:attrNameLst>
                                          <p:attrName>ppt_y</p:attrName>
                                        </p:attrNameLst>
                                      </p:cBhvr>
                                      <p:tavLst>
                                        <p:tav tm="0">
                                          <p:val>
                                            <p:strVal val="#ppt_y"/>
                                          </p:val>
                                        </p:tav>
                                        <p:tav tm="100000">
                                          <p:val>
                                            <p:strVal val="#ppt_y"/>
                                          </p:val>
                                        </p:tav>
                                      </p:tavLst>
                                    </p:anim>
                                    <p:anim calcmode="lin" valueType="num">
                                      <p:cBhvr>
                                        <p:cTn id="18"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4"/>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4"/>
                                        </p:tgtEl>
                                      </p:cBhvr>
                                    </p:animEffect>
                                  </p:childTnLst>
                                </p:cTn>
                              </p:par>
                            </p:childTnLst>
                          </p:cTn>
                        </p:par>
                        <p:par>
                          <p:cTn id="21" fill="hold">
                            <p:stCondLst>
                              <p:cond delay="2250"/>
                            </p:stCondLst>
                            <p:childTnLst>
                              <p:par>
                                <p:cTn id="22" presetID="23" presetClass="entr" presetSubtype="3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6*min(max(#ppt_w*#ppt_h,.3),1)-7.4)/-.7*#ppt_w"/>
                                          </p:val>
                                        </p:tav>
                                        <p:tav tm="100000">
                                          <p:val>
                                            <p:strVal val="#ppt_w"/>
                                          </p:val>
                                        </p:tav>
                                      </p:tavLst>
                                    </p:anim>
                                    <p:anim calcmode="lin" valueType="num">
                                      <p:cBhvr>
                                        <p:cTn id="25" dur="500" fill="hold"/>
                                        <p:tgtEl>
                                          <p:spTgt spid="2"/>
                                        </p:tgtEl>
                                        <p:attrNameLst>
                                          <p:attrName>ppt_h</p:attrName>
                                        </p:attrNameLst>
                                      </p:cBhvr>
                                      <p:tavLst>
                                        <p:tav tm="0">
                                          <p:val>
                                            <p:strVal val="(6*min(max(#ppt_w*#ppt_h,.3),1)-7.4)/-.7*#ppt_h"/>
                                          </p:val>
                                        </p:tav>
                                        <p:tav tm="100000">
                                          <p:val>
                                            <p:strVal val="#ppt_h"/>
                                          </p:val>
                                        </p:tav>
                                      </p:tavLst>
                                    </p:anim>
                                    <p:anim calcmode="lin" valueType="num">
                                      <p:cBhvr>
                                        <p:cTn id="26" dur="500" fill="hold"/>
                                        <p:tgtEl>
                                          <p:spTgt spid="2"/>
                                        </p:tgtEl>
                                        <p:attrNameLst>
                                          <p:attrName>ppt_x</p:attrName>
                                        </p:attrNameLst>
                                      </p:cBhvr>
                                      <p:tavLst>
                                        <p:tav tm="0">
                                          <p:val>
                                            <p:fltVal val="0.5"/>
                                          </p:val>
                                        </p:tav>
                                        <p:tav tm="100000">
                                          <p:val>
                                            <p:strVal val="#ppt_x"/>
                                          </p:val>
                                        </p:tav>
                                      </p:tavLst>
                                    </p:anim>
                                    <p:anim calcmode="lin" valueType="num">
                                      <p:cBhvr>
                                        <p:cTn id="27"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2750"/>
                            </p:stCondLst>
                            <p:childTnLst>
                              <p:par>
                                <p:cTn id="29" presetID="23" presetClass="entr" presetSubtype="3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strVal val="(6*min(max(#ppt_w*#ppt_h,.3),1)-7.4)/-.7*#ppt_w"/>
                                          </p:val>
                                        </p:tav>
                                        <p:tav tm="100000">
                                          <p:val>
                                            <p:strVal val="#ppt_w"/>
                                          </p:val>
                                        </p:tav>
                                      </p:tavLst>
                                    </p:anim>
                                    <p:anim calcmode="lin" valueType="num">
                                      <p:cBhvr>
                                        <p:cTn id="32" dur="500" fill="hold"/>
                                        <p:tgtEl>
                                          <p:spTgt spid="5"/>
                                        </p:tgtEl>
                                        <p:attrNameLst>
                                          <p:attrName>ppt_h</p:attrName>
                                        </p:attrNameLst>
                                      </p:cBhvr>
                                      <p:tavLst>
                                        <p:tav tm="0">
                                          <p:val>
                                            <p:strVal val="(6*min(max(#ppt_w*#ppt_h,.3),1)-7.4)/-.7*#ppt_h"/>
                                          </p:val>
                                        </p:tav>
                                        <p:tav tm="100000">
                                          <p:val>
                                            <p:strVal val="#ppt_h"/>
                                          </p:val>
                                        </p:tav>
                                      </p:tavLst>
                                    </p:anim>
                                    <p:anim calcmode="lin" valueType="num">
                                      <p:cBhvr>
                                        <p:cTn id="33" dur="500" fill="hold"/>
                                        <p:tgtEl>
                                          <p:spTgt spid="5"/>
                                        </p:tgtEl>
                                        <p:attrNameLst>
                                          <p:attrName>ppt_x</p:attrName>
                                        </p:attrNameLst>
                                      </p:cBhvr>
                                      <p:tavLst>
                                        <p:tav tm="0">
                                          <p:val>
                                            <p:fltVal val="0.5"/>
                                          </p:val>
                                        </p:tav>
                                        <p:tav tm="100000">
                                          <p:val>
                                            <p:strVal val="#ppt_x"/>
                                          </p:val>
                                        </p:tav>
                                      </p:tavLst>
                                    </p:anim>
                                    <p:anim calcmode="lin" valueType="num">
                                      <p:cBhvr>
                                        <p:cTn id="34"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3250"/>
                            </p:stCondLst>
                            <p:childTnLst>
                              <p:par>
                                <p:cTn id="36" presetID="23" presetClass="entr" presetSubtype="36"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strVal val="(6*min(max(#ppt_w*#ppt_h,.3),1)-7.4)/-.7*#ppt_w"/>
                                          </p:val>
                                        </p:tav>
                                        <p:tav tm="100000">
                                          <p:val>
                                            <p:strVal val="#ppt_w"/>
                                          </p:val>
                                        </p:tav>
                                      </p:tavLst>
                                    </p:anim>
                                    <p:anim calcmode="lin" valueType="num">
                                      <p:cBhvr>
                                        <p:cTn id="39" dur="500" fill="hold"/>
                                        <p:tgtEl>
                                          <p:spTgt spid="8"/>
                                        </p:tgtEl>
                                        <p:attrNameLst>
                                          <p:attrName>ppt_h</p:attrName>
                                        </p:attrNameLst>
                                      </p:cBhvr>
                                      <p:tavLst>
                                        <p:tav tm="0">
                                          <p:val>
                                            <p:strVal val="(6*min(max(#ppt_w*#ppt_h,.3),1)-7.4)/-.7*#ppt_h"/>
                                          </p:val>
                                        </p:tav>
                                        <p:tav tm="100000">
                                          <p:val>
                                            <p:strVal val="#ppt_h"/>
                                          </p:val>
                                        </p:tav>
                                      </p:tavLst>
                                    </p:anim>
                                    <p:anim calcmode="lin" valueType="num">
                                      <p:cBhvr>
                                        <p:cTn id="40" dur="500" fill="hold"/>
                                        <p:tgtEl>
                                          <p:spTgt spid="8"/>
                                        </p:tgtEl>
                                        <p:attrNameLst>
                                          <p:attrName>ppt_x</p:attrName>
                                        </p:attrNameLst>
                                      </p:cBhvr>
                                      <p:tavLst>
                                        <p:tav tm="0">
                                          <p:val>
                                            <p:fltVal val="0.5"/>
                                          </p:val>
                                        </p:tav>
                                        <p:tav tm="100000">
                                          <p:val>
                                            <p:strVal val="#ppt_x"/>
                                          </p:val>
                                        </p:tav>
                                      </p:tavLst>
                                    </p:anim>
                                    <p:anim calcmode="lin" valueType="num">
                                      <p:cBhvr>
                                        <p:cTn id="41"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750"/>
                            </p:stCondLst>
                            <p:childTnLst>
                              <p:par>
                                <p:cTn id="43" presetID="2" presetClass="entr" presetSubtype="6" decel="100000"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1+#ppt_h/2"/>
                                          </p:val>
                                        </p:tav>
                                        <p:tav tm="100000">
                                          <p:val>
                                            <p:strVal val="#ppt_y"/>
                                          </p:val>
                                        </p:tav>
                                      </p:tavLst>
                                    </p:anim>
                                  </p:childTnLst>
                                </p:cTn>
                              </p:par>
                              <p:par>
                                <p:cTn id="47" presetID="2" presetClass="entr" presetSubtype="2" decel="10000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1+#ppt_w/2"/>
                                          </p:val>
                                        </p:tav>
                                        <p:tav tm="100000">
                                          <p:val>
                                            <p:strVal val="#ppt_x"/>
                                          </p:val>
                                        </p:tav>
                                      </p:tavLst>
                                    </p:anim>
                                    <p:anim calcmode="lin" valueType="num">
                                      <p:cBhvr additive="base">
                                        <p:cTn id="50" dur="500" fill="hold"/>
                                        <p:tgtEl>
                                          <p:spTgt spid="70"/>
                                        </p:tgtEl>
                                        <p:attrNameLst>
                                          <p:attrName>ppt_y</p:attrName>
                                        </p:attrNameLst>
                                      </p:cBhvr>
                                      <p:tavLst>
                                        <p:tav tm="0">
                                          <p:val>
                                            <p:strVal val="#ppt_y"/>
                                          </p:val>
                                        </p:tav>
                                        <p:tav tm="100000">
                                          <p:val>
                                            <p:strVal val="#ppt_y"/>
                                          </p:val>
                                        </p:tav>
                                      </p:tavLst>
                                    </p:anim>
                                  </p:childTnLst>
                                </p:cTn>
                              </p:par>
                              <p:par>
                                <p:cTn id="51" presetID="2" presetClass="entr" presetSubtype="8" decel="10000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additive="base">
                                        <p:cTn id="53" dur="500" fill="hold"/>
                                        <p:tgtEl>
                                          <p:spTgt spid="71"/>
                                        </p:tgtEl>
                                        <p:attrNameLst>
                                          <p:attrName>ppt_x</p:attrName>
                                        </p:attrNameLst>
                                      </p:cBhvr>
                                      <p:tavLst>
                                        <p:tav tm="0">
                                          <p:val>
                                            <p:strVal val="0-#ppt_w/2"/>
                                          </p:val>
                                        </p:tav>
                                        <p:tav tm="100000">
                                          <p:val>
                                            <p:strVal val="#ppt_x"/>
                                          </p:val>
                                        </p:tav>
                                      </p:tavLst>
                                    </p:anim>
                                    <p:anim calcmode="lin" valueType="num">
                                      <p:cBhvr additive="base">
                                        <p:cTn id="54"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34"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ndoor, person, dining table&#10;&#10;Description automatically generated">
            <a:extLst>
              <a:ext uri="{FF2B5EF4-FFF2-40B4-BE49-F238E27FC236}">
                <a16:creationId xmlns="" xmlns:a16="http://schemas.microsoft.com/office/drawing/2014/main" id="{3AD99C3F-B202-BD4E-B8DB-5659DD5B5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1181" y="2124273"/>
            <a:ext cx="4188220" cy="2736304"/>
          </a:xfrm>
          <a:prstGeom prst="rect">
            <a:avLst/>
          </a:prstGeom>
        </p:spPr>
      </p:pic>
      <p:sp>
        <p:nvSpPr>
          <p:cNvPr id="9" name="Rectangle 8">
            <a:extLst>
              <a:ext uri="{FF2B5EF4-FFF2-40B4-BE49-F238E27FC236}">
                <a16:creationId xmlns="" xmlns:a16="http://schemas.microsoft.com/office/drawing/2014/main" id="{21D8BA2A-2F5D-3A4C-A6BE-5687CFB02856}"/>
              </a:ext>
            </a:extLst>
          </p:cNvPr>
          <p:cNvSpPr/>
          <p:nvPr/>
        </p:nvSpPr>
        <p:spPr>
          <a:xfrm>
            <a:off x="632334" y="746628"/>
            <a:ext cx="7712838" cy="1384995"/>
          </a:xfrm>
          <a:prstGeom prst="rect">
            <a:avLst/>
          </a:prstGeom>
        </p:spPr>
        <p:txBody>
          <a:bodyPr wrap="square">
            <a:spAutoFit/>
          </a:bodyPr>
          <a:lstStyle/>
          <a:p>
            <a:pPr marL="233363" lvl="1" indent="-233363" algn="just" fontAlgn="auto">
              <a:spcAft>
                <a:spcPts val="0"/>
              </a:spcAft>
              <a:defRPr/>
            </a:pPr>
            <a:r>
              <a:rPr lang="en-US" altLang="en-US" sz="2800" dirty="0">
                <a:solidFill>
                  <a:schemeClr val="accent4">
                    <a:lumMod val="50000"/>
                  </a:schemeClr>
                </a:solidFill>
                <a:latin typeface="Calibri Light" panose="020F0302020204030204" pitchFamily="34" charset="0"/>
                <a:cs typeface="Calibri Light" panose="020F0302020204030204" pitchFamily="34" charset="0"/>
              </a:rPr>
              <a:t>   - </a:t>
            </a:r>
            <a:r>
              <a:rPr lang="en-US" altLang="en-US" sz="2800" dirty="0" err="1">
                <a:solidFill>
                  <a:schemeClr val="accent4">
                    <a:lumMod val="50000"/>
                  </a:schemeClr>
                </a:solidFill>
                <a:latin typeface="Calibri Light" panose="020F0302020204030204" pitchFamily="34" charset="0"/>
                <a:cs typeface="Calibri Light" panose="020F0302020204030204" pitchFamily="34" charset="0"/>
              </a:rPr>
              <a:t>Quản lí tiền hiệu qủa là biết sử dụng tiền một cách hợp lí nhằm đạt được mục tiêu như dự kiến.</a:t>
            </a:r>
            <a:endParaRPr lang="en-US" altLang="en-US" sz="2800" dirty="0">
              <a:solidFill>
                <a:schemeClr val="accent4">
                  <a:lumMod val="50000"/>
                </a:schemeClr>
              </a:solidFill>
              <a:latin typeface="Calibri Light" panose="020F0302020204030204" pitchFamily="34" charset="0"/>
              <a:cs typeface="Calibri Light" panose="020F0302020204030204" pitchFamily="34" charset="0"/>
            </a:endParaRPr>
          </a:p>
          <a:p>
            <a:pPr marL="233363" lvl="1" indent="-233363" algn="just" fontAlgn="auto">
              <a:spcAft>
                <a:spcPts val="0"/>
              </a:spcAft>
              <a:defRPr/>
            </a:pPr>
            <a:r>
              <a:rPr lang="en-US" altLang="en-US" sz="2800" dirty="0">
                <a:solidFill>
                  <a:schemeClr val="accent4">
                    <a:lumMod val="50000"/>
                  </a:schemeClr>
                </a:solidFill>
                <a:latin typeface="Calibri Light" panose="020F0302020204030204" pitchFamily="34" charset="0"/>
                <a:cs typeface="Calibri Light" panose="020F0302020204030204" pitchFamily="34" charset="0"/>
              </a:rPr>
              <a:t>   </a:t>
            </a:r>
          </a:p>
        </p:txBody>
      </p:sp>
      <p:sp>
        <p:nvSpPr>
          <p:cNvPr id="10" name="文本框 6">
            <a:extLst>
              <a:ext uri="{FF2B5EF4-FFF2-40B4-BE49-F238E27FC236}">
                <a16:creationId xmlns="" xmlns:a16="http://schemas.microsoft.com/office/drawing/2014/main" id="{3F23645D-A0FA-6D45-AC59-3B2C83CEBED9}"/>
              </a:ext>
            </a:extLst>
          </p:cNvPr>
          <p:cNvSpPr>
            <a:spLocks noChangeArrowheads="1"/>
          </p:cNvSpPr>
          <p:nvPr/>
        </p:nvSpPr>
        <p:spPr bwMode="auto">
          <a:xfrm>
            <a:off x="690854" y="320298"/>
            <a:ext cx="3254750" cy="345380"/>
          </a:xfrm>
          <a:prstGeom prst="rect">
            <a:avLst/>
          </a:prstGeom>
          <a:noFill/>
          <a:ln>
            <a:noFill/>
          </a:ln>
        </p:spPr>
        <p:txBody>
          <a:bodyPr lIns="67720" tIns="33860" rIns="67720" bIns="33860">
            <a:spAutoFit/>
          </a:bodyPr>
          <a:lstStyle/>
          <a:p>
            <a:pPr defTabSz="955740" fontAlgn="auto">
              <a:spcBef>
                <a:spcPts val="0"/>
              </a:spcBef>
              <a:spcAft>
                <a:spcPts val="0"/>
              </a:spcAft>
              <a:defRPr/>
            </a:pPr>
            <a:r>
              <a:rPr lang="vi-VN" altLang="zh-CN" sz="1800" b="1" dirty="0">
                <a:latin typeface="iCiel Cadena" panose="02000503000000020004" pitchFamily="2" charset="77"/>
                <a:ea typeface="微软雅黑" panose="020B0503020204020204" pitchFamily="34" charset="-122"/>
                <a:sym typeface="微软雅黑" panose="020B0503020204020204" pitchFamily="34" charset="-122"/>
              </a:rPr>
              <a:t>QUẢN LÍ TIỀN HIỆU QUẢ</a:t>
            </a:r>
            <a:endParaRPr lang="zh-CN" altLang="en-US" sz="1800" b="1" dirty="0">
              <a:latin typeface="iCiel Cadena" panose="02000503000000020004" pitchFamily="2" charset="77"/>
              <a:ea typeface="微软雅黑" panose="020B0503020204020204" pitchFamily="34" charset="-122"/>
              <a:sym typeface="微软雅黑" panose="020B0503020204020204" pitchFamily="34" charset="-122"/>
            </a:endParaRPr>
          </a:p>
        </p:txBody>
      </p:sp>
      <p:grpSp>
        <p:nvGrpSpPr>
          <p:cNvPr id="11" name="组合 52">
            <a:extLst>
              <a:ext uri="{FF2B5EF4-FFF2-40B4-BE49-F238E27FC236}">
                <a16:creationId xmlns="" xmlns:a16="http://schemas.microsoft.com/office/drawing/2014/main" id="{A5B76D09-73A0-A04C-A7BF-45890D91381E}"/>
              </a:ext>
            </a:extLst>
          </p:cNvPr>
          <p:cNvGrpSpPr/>
          <p:nvPr/>
        </p:nvGrpSpPr>
        <p:grpSpPr>
          <a:xfrm>
            <a:off x="0" y="320298"/>
            <a:ext cx="633155" cy="349397"/>
            <a:chOff x="0" y="252065"/>
            <a:chExt cx="641111" cy="392113"/>
          </a:xfrm>
        </p:grpSpPr>
        <p:sp>
          <p:nvSpPr>
            <p:cNvPr id="12" name="矩形 59">
              <a:extLst>
                <a:ext uri="{FF2B5EF4-FFF2-40B4-BE49-F238E27FC236}">
                  <a16:creationId xmlns="" xmlns:a16="http://schemas.microsoft.com/office/drawing/2014/main" id="{295241B1-F1A3-CE45-9F02-DA4721AE5A27}"/>
                </a:ext>
              </a:extLst>
            </p:cNvPr>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740" fontAlgn="auto">
                <a:lnSpc>
                  <a:spcPct val="100000"/>
                </a:lnSpc>
                <a:spcBef>
                  <a:spcPct val="0"/>
                </a:spcBef>
                <a:spcAft>
                  <a:spcPts val="0"/>
                </a:spcAft>
                <a:buNone/>
                <a:defRPr/>
              </a:pPr>
              <a:endParaRPr lang="zh-CN" altLang="en-US" sz="1383">
                <a:solidFill>
                  <a:srgbClr val="FFFFFF"/>
                </a:solidFill>
              </a:endParaRPr>
            </a:p>
          </p:txBody>
        </p:sp>
        <p:sp>
          <p:nvSpPr>
            <p:cNvPr id="13" name="矩形 60">
              <a:extLst>
                <a:ext uri="{FF2B5EF4-FFF2-40B4-BE49-F238E27FC236}">
                  <a16:creationId xmlns="" xmlns:a16="http://schemas.microsoft.com/office/drawing/2014/main" id="{C60949E7-E87F-3D48-8F06-0DD8E28998B6}"/>
                </a:ext>
              </a:extLst>
            </p:cNvPr>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740" fontAlgn="auto">
                <a:lnSpc>
                  <a:spcPct val="100000"/>
                </a:lnSpc>
                <a:spcBef>
                  <a:spcPct val="0"/>
                </a:spcBef>
                <a:spcAft>
                  <a:spcPts val="0"/>
                </a:spcAft>
                <a:buNone/>
                <a:defRPr/>
              </a:pPr>
              <a:endParaRPr lang="zh-CN" altLang="en-US" sz="1383">
                <a:solidFill>
                  <a:srgbClr val="FFFFFF"/>
                </a:solidFill>
              </a:endParaRPr>
            </a:p>
          </p:txBody>
        </p:sp>
        <p:sp>
          <p:nvSpPr>
            <p:cNvPr id="14" name="五边形 56">
              <a:extLst>
                <a:ext uri="{FF2B5EF4-FFF2-40B4-BE49-F238E27FC236}">
                  <a16:creationId xmlns="" xmlns:a16="http://schemas.microsoft.com/office/drawing/2014/main" id="{10EFD225-EC72-5E4D-BAF1-0AC9C0174243}"/>
                </a:ext>
              </a:extLst>
            </p:cNvPr>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p>
          </p:txBody>
        </p:sp>
      </p:grpSp>
      <p:pic>
        <p:nvPicPr>
          <p:cNvPr id="2" name="Picture 1" descr="A picture containing indoor&#10;&#10;Description automatically generated">
            <a:extLst>
              <a:ext uri="{FF2B5EF4-FFF2-40B4-BE49-F238E27FC236}">
                <a16:creationId xmlns="" xmlns:a16="http://schemas.microsoft.com/office/drawing/2014/main" id="{6ECD9252-B5D3-7ECF-4EF9-E569C8185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814" y="2124273"/>
            <a:ext cx="3807115" cy="2728954"/>
          </a:xfrm>
          <a:prstGeom prst="rect">
            <a:avLst/>
          </a:prstGeom>
        </p:spPr>
      </p:pic>
      <p:sp>
        <p:nvSpPr>
          <p:cNvPr id="3" name="矩形 36">
            <a:extLst>
              <a:ext uri="{FF2B5EF4-FFF2-40B4-BE49-F238E27FC236}">
                <a16:creationId xmlns="" xmlns:a16="http://schemas.microsoft.com/office/drawing/2014/main" id="{8E7355A7-C22C-7CD1-A233-056E0555C87C}"/>
              </a:ext>
            </a:extLst>
          </p:cNvPr>
          <p:cNvSpPr>
            <a:spLocks noChangeArrowheads="1"/>
          </p:cNvSpPr>
          <p:nvPr/>
        </p:nvSpPr>
        <p:spPr bwMode="auto">
          <a:xfrm>
            <a:off x="2554931" y="5027165"/>
            <a:ext cx="4326881" cy="373510"/>
          </a:xfrm>
          <a:prstGeom prst="rect">
            <a:avLst/>
          </a:prstGeom>
          <a:solidFill>
            <a:schemeClr val="accent2">
              <a:lumMod val="75000"/>
            </a:schemeClr>
          </a:solidFill>
          <a:ln>
            <a:noFill/>
          </a:ln>
        </p:spPr>
        <p:txBody>
          <a:bodyPr wrap="square" lIns="95579" tIns="47789" rIns="95579" bIns="47789">
            <a:spAutoFit/>
          </a:bodyPr>
          <a:lstStyle/>
          <a:p>
            <a:pPr algn="ctr"/>
            <a:r>
              <a:rPr lang="en-US" altLang="zh-CN" sz="1800">
                <a:solidFill>
                  <a:schemeClr val="bg1"/>
                </a:solidFill>
                <a:ea typeface="微软雅黑" panose="020B0503020204020204" pitchFamily="34" charset="-122"/>
              </a:rPr>
              <a:t>GVHD: Mỹ Lệ (IEC-QNI-iSC)</a:t>
            </a:r>
            <a:endParaRPr lang="zh-CN" altLang="en-US" sz="1800" dirty="0">
              <a:solidFill>
                <a:schemeClr val="bg1"/>
              </a:solidFill>
              <a:ea typeface="微软雅黑" panose="020B0503020204020204" pitchFamily="34" charset="-122"/>
            </a:endParaRPr>
          </a:p>
        </p:txBody>
      </p:sp>
      <p:sp>
        <p:nvSpPr>
          <p:cNvPr id="15" name="Rectangle 14"/>
          <p:cNvSpPr/>
          <p:nvPr/>
        </p:nvSpPr>
        <p:spPr>
          <a:xfrm>
            <a:off x="2554931" y="5027165"/>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653222"/>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 calcmode="lin" valueType="num">
                                      <p:cBhvr>
                                        <p:cTn id="1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0"/>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5" presetClass="entr" presetSubtype="1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heckerboard(across)">
                                      <p:cBhvr>
                                        <p:cTn id="30" dur="500"/>
                                        <p:tgtEl>
                                          <p:spTgt spid="2"/>
                                        </p:tgtEl>
                                      </p:cBhvr>
                                    </p:animEffect>
                                  </p:childTnLst>
                                </p:cTn>
                              </p:par>
                            </p:childTnLst>
                          </p:cTn>
                        </p:par>
                        <p:par>
                          <p:cTn id="31" fill="hold">
                            <p:stCondLst>
                              <p:cond delay="500"/>
                            </p:stCondLst>
                            <p:childTnLst>
                              <p:par>
                                <p:cTn id="32" presetID="2" presetClass="entr" presetSubtype="4" fill="hold" grpId="0" nodeType="afterEffect">
                                  <p:stCondLst>
                                    <p:cond delay="0"/>
                                  </p:stCondLst>
                                  <p:iterate type="lt">
                                    <p:tmPct val="10000"/>
                                  </p:iterate>
                                  <p:childTnLst>
                                    <p:set>
                                      <p:cBhvr>
                                        <p:cTn id="33" dur="1" fill="hold">
                                          <p:stCondLst>
                                            <p:cond delay="0"/>
                                          </p:stCondLst>
                                        </p:cTn>
                                        <p:tgtEl>
                                          <p:spTgt spid="3"/>
                                        </p:tgtEl>
                                        <p:attrNameLst>
                                          <p:attrName>style.visibility</p:attrName>
                                        </p:attrNameLst>
                                      </p:cBhvr>
                                      <p:to>
                                        <p:strVal val="visible"/>
                                      </p:to>
                                    </p:set>
                                    <p:anim calcmode="lin" valueType="num">
                                      <p:cBhvr additive="base">
                                        <p:cTn id="34" dur="1000" fill="hold"/>
                                        <p:tgtEl>
                                          <p:spTgt spid="3"/>
                                        </p:tgtEl>
                                        <p:attrNameLst>
                                          <p:attrName>ppt_x</p:attrName>
                                        </p:attrNameLst>
                                      </p:cBhvr>
                                      <p:tavLst>
                                        <p:tav tm="0">
                                          <p:val>
                                            <p:strVal val="#ppt_x"/>
                                          </p:val>
                                        </p:tav>
                                        <p:tav tm="100000">
                                          <p:val>
                                            <p:strVal val="#ppt_x"/>
                                          </p:val>
                                        </p:tav>
                                      </p:tavLst>
                                    </p:anim>
                                    <p:anim calcmode="lin" valueType="num">
                                      <p:cBhvr additive="base">
                                        <p:cTn id="35"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utoUpdateAnimBg="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a:xfrm>
            <a:off x="-1" y="33511"/>
            <a:ext cx="5597043" cy="5333653"/>
            <a:chOff x="175369" y="80153"/>
            <a:chExt cx="5492006" cy="5230924"/>
          </a:xfrm>
        </p:grpSpPr>
        <p:sp>
          <p:nvSpPr>
            <p:cNvPr id="10"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90305" tIns="45153" rIns="90305" bIns="45153" numCol="1" anchor="t" anchorCtr="0" compatLnSpc="1"/>
            <a:lstStyle/>
            <a:p>
              <a:endParaRPr lang="zh-CN" altLang="en-US" sz="1876" dirty="0">
                <a:latin typeface="iCiel Pony" panose="02000000000000000000" pitchFamily="2" charset="77"/>
              </a:endParaRPr>
            </a:p>
          </p:txBody>
        </p:sp>
        <p:sp>
          <p:nvSpPr>
            <p:cNvPr id="11"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6">
                <a:latin typeface="iCiel Pony" panose="02000000000000000000" pitchFamily="2" charset="77"/>
              </a:endParaRPr>
            </a:p>
          </p:txBody>
        </p:sp>
      </p:grpSp>
      <p:grpSp>
        <p:nvGrpSpPr>
          <p:cNvPr id="90" name="组合 89"/>
          <p:cNvGrpSpPr/>
          <p:nvPr/>
        </p:nvGrpSpPr>
        <p:grpSpPr>
          <a:xfrm>
            <a:off x="0" y="33512"/>
            <a:ext cx="5318774" cy="5333652"/>
            <a:chOff x="117866" y="80153"/>
            <a:chExt cx="5267744" cy="5237586"/>
          </a:xfrm>
          <a:gradFill flip="none" rotWithShape="1">
            <a:gsLst>
              <a:gs pos="0">
                <a:srgbClr val="D9AA27">
                  <a:shade val="30000"/>
                  <a:satMod val="115000"/>
                </a:srgbClr>
              </a:gs>
              <a:gs pos="50000">
                <a:srgbClr val="D9AA27">
                  <a:shade val="67500"/>
                  <a:satMod val="115000"/>
                </a:srgbClr>
              </a:gs>
              <a:gs pos="100000">
                <a:srgbClr val="D9AA27">
                  <a:shade val="100000"/>
                  <a:satMod val="115000"/>
                </a:srgbClr>
              </a:gs>
            </a:gsLst>
            <a:lin ang="18900000" scaled="1"/>
            <a:tileRect/>
          </a:gradFill>
        </p:grpSpPr>
        <p:sp>
          <p:nvSpPr>
            <p:cNvPr id="12"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grpFill/>
            <a:ln>
              <a:noFill/>
            </a:ln>
          </p:spPr>
          <p:txBody>
            <a:bodyPr vert="horz" wrap="square" lIns="90305" tIns="45153" rIns="90305" bIns="45153" numCol="1" anchor="t" anchorCtr="0" compatLnSpc="1"/>
            <a:lstStyle/>
            <a:p>
              <a:endParaRPr lang="zh-CN" altLang="en-US" sz="1876">
                <a:solidFill>
                  <a:srgbClr val="D9AA27"/>
                </a:solidFill>
                <a:latin typeface="iCiel Pony" panose="02000000000000000000" pitchFamily="2" charset="77"/>
              </a:endParaRPr>
            </a:p>
          </p:txBody>
        </p:sp>
        <p:sp>
          <p:nvSpPr>
            <p:cNvPr id="13"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rgbClr val="AE8102"/>
            </a:solidFill>
            <a:ln>
              <a:noFill/>
            </a:ln>
          </p:spPr>
          <p:txBody>
            <a:bodyPr vert="horz" wrap="square" lIns="90305" tIns="45153" rIns="90305" bIns="45153" numCol="1" anchor="t" anchorCtr="0" compatLnSpc="1"/>
            <a:lstStyle/>
            <a:p>
              <a:endParaRPr lang="zh-CN" altLang="en-US" sz="1876">
                <a:solidFill>
                  <a:srgbClr val="D9AA27"/>
                </a:solidFill>
                <a:latin typeface="iCiel Pony" panose="02000000000000000000" pitchFamily="2" charset="77"/>
              </a:endParaRPr>
            </a:p>
          </p:txBody>
        </p:sp>
        <p:sp>
          <p:nvSpPr>
            <p:cNvPr id="14"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grpFill/>
            <a:ln>
              <a:noFill/>
            </a:ln>
          </p:spPr>
          <p:txBody>
            <a:bodyPr vert="horz" wrap="square" lIns="90305" tIns="45153" rIns="90305" bIns="45153" numCol="1" anchor="t" anchorCtr="0" compatLnSpc="1"/>
            <a:lstStyle/>
            <a:p>
              <a:endParaRPr lang="zh-CN" altLang="en-US" sz="1876">
                <a:solidFill>
                  <a:srgbClr val="D9AA27"/>
                </a:solidFill>
                <a:latin typeface="iCiel Pony" panose="02000000000000000000" pitchFamily="2" charset="77"/>
              </a:endParaRPr>
            </a:p>
          </p:txBody>
        </p:sp>
        <p:sp>
          <p:nvSpPr>
            <p:cNvPr id="15"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rgbClr val="AE810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6">
                <a:solidFill>
                  <a:srgbClr val="D9AA27"/>
                </a:solidFill>
                <a:latin typeface="iCiel Pony" panose="02000000000000000000" pitchFamily="2" charset="77"/>
              </a:endParaRPr>
            </a:p>
          </p:txBody>
        </p:sp>
        <p:sp>
          <p:nvSpPr>
            <p:cNvPr id="16"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pFill/>
            <a:ln>
              <a:noFill/>
            </a:ln>
          </p:spPr>
          <p:txBody>
            <a:bodyPr vert="horz" wrap="square" lIns="90305" tIns="45153" rIns="90305" bIns="45153" numCol="1" anchor="t" anchorCtr="0" compatLnSpc="1"/>
            <a:lstStyle/>
            <a:p>
              <a:endParaRPr lang="zh-CN" altLang="en-US" sz="1876">
                <a:solidFill>
                  <a:srgbClr val="D9AA27"/>
                </a:solidFill>
                <a:latin typeface="iCiel Pony" panose="02000000000000000000" pitchFamily="2" charset="77"/>
              </a:endParaRPr>
            </a:p>
          </p:txBody>
        </p:sp>
        <p:sp>
          <p:nvSpPr>
            <p:cNvPr id="17"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rgbClr val="AE810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6">
                <a:solidFill>
                  <a:srgbClr val="D9AA27"/>
                </a:solidFill>
                <a:latin typeface="iCiel Pony" panose="02000000000000000000" pitchFamily="2" charset="77"/>
              </a:endParaRPr>
            </a:p>
          </p:txBody>
        </p:sp>
        <p:sp>
          <p:nvSpPr>
            <p:cNvPr id="18"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pFill/>
            <a:ln>
              <a:noFill/>
            </a:ln>
          </p:spPr>
          <p:txBody>
            <a:bodyPr vert="horz" wrap="square" lIns="90305" tIns="45153" rIns="90305" bIns="45153" numCol="1" anchor="t" anchorCtr="0" compatLnSpc="1"/>
            <a:lstStyle/>
            <a:p>
              <a:endParaRPr lang="zh-CN" altLang="en-US" sz="1876">
                <a:solidFill>
                  <a:srgbClr val="D9AA27"/>
                </a:solidFill>
                <a:latin typeface="iCiel Pony" panose="02000000000000000000" pitchFamily="2" charset="77"/>
              </a:endParaRPr>
            </a:p>
          </p:txBody>
        </p:sp>
        <p:sp>
          <p:nvSpPr>
            <p:cNvPr id="19"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pFill/>
            <a:ln>
              <a:noFill/>
            </a:ln>
          </p:spPr>
          <p:txBody>
            <a:bodyPr vert="horz" wrap="square" lIns="90305" tIns="45153" rIns="90305" bIns="45153" numCol="1" anchor="t" anchorCtr="0" compatLnSpc="1"/>
            <a:lstStyle/>
            <a:p>
              <a:endParaRPr lang="zh-CN" altLang="en-US" sz="1876">
                <a:solidFill>
                  <a:srgbClr val="D9AA27"/>
                </a:solidFill>
                <a:latin typeface="iCiel Pony" panose="02000000000000000000" pitchFamily="2" charset="77"/>
              </a:endParaRPr>
            </a:p>
          </p:txBody>
        </p:sp>
      </p:grpSp>
      <p:sp>
        <p:nvSpPr>
          <p:cNvPr id="58" name="Title 3"/>
          <p:cNvSpPr txBox="1"/>
          <p:nvPr/>
        </p:nvSpPr>
        <p:spPr>
          <a:xfrm>
            <a:off x="33643" y="324037"/>
            <a:ext cx="1951304" cy="593317"/>
          </a:xfrm>
          <a:prstGeom prst="rect">
            <a:avLst/>
          </a:prstGeom>
          <a:solidFill>
            <a:schemeClr val="accent2">
              <a:lumMod val="75000"/>
            </a:schemeClr>
          </a:solidFill>
          <a:ln w="28575"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algn="ctr">
              <a:defRPr kern="0">
                <a:solidFill>
                  <a:schemeClr val="accent5">
                    <a:lumMod val="50000"/>
                  </a:schemeClr>
                </a:solidFill>
                <a:latin typeface="Calibri" panose="020F0502020204030204"/>
              </a:defRPr>
            </a:lvl1pPr>
          </a:lstStyle>
          <a:p>
            <a:pPr defTabSz="955740" fontAlgn="auto">
              <a:spcBef>
                <a:spcPts val="0"/>
              </a:spcBef>
              <a:spcAft>
                <a:spcPts val="0"/>
              </a:spcAft>
              <a:defRPr/>
            </a:pPr>
            <a:r>
              <a:rPr lang="en-US" altLang="zh-CN" sz="2400" b="1">
                <a:solidFill>
                  <a:schemeClr val="bg1"/>
                </a:solidFill>
                <a:latin typeface="iCiel Pony" panose="02000000000000000000" pitchFamily="2" charset="77"/>
                <a:ea typeface="+mn-ea"/>
              </a:rPr>
              <a:t>MỤC ĐÍCH</a:t>
            </a:r>
            <a:endParaRPr lang="en-US" altLang="zh-CN" sz="2400" b="1" dirty="0">
              <a:solidFill>
                <a:schemeClr val="bg1"/>
              </a:solidFill>
              <a:latin typeface="iCiel Pony" panose="02000000000000000000" pitchFamily="2" charset="77"/>
              <a:ea typeface="+mn-ea"/>
            </a:endParaRPr>
          </a:p>
        </p:txBody>
      </p:sp>
      <p:sp>
        <p:nvSpPr>
          <p:cNvPr id="68" name="Title 3"/>
          <p:cNvSpPr txBox="1"/>
          <p:nvPr/>
        </p:nvSpPr>
        <p:spPr bwMode="auto">
          <a:xfrm>
            <a:off x="4594767" y="344277"/>
            <a:ext cx="629474" cy="46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3160" b="1" dirty="0">
                <a:solidFill>
                  <a:schemeClr val="bg1"/>
                </a:solidFill>
                <a:latin typeface="iCiel Pony" panose="02000000000000000000" pitchFamily="2" charset="77"/>
              </a:rPr>
              <a:t>1</a:t>
            </a:r>
          </a:p>
        </p:txBody>
      </p:sp>
      <p:grpSp>
        <p:nvGrpSpPr>
          <p:cNvPr id="8" name="组合 7"/>
          <p:cNvGrpSpPr/>
          <p:nvPr/>
        </p:nvGrpSpPr>
        <p:grpSpPr>
          <a:xfrm>
            <a:off x="5567289" y="520047"/>
            <a:ext cx="3042297" cy="892552"/>
            <a:chOff x="5637248" y="492648"/>
            <a:chExt cx="3080527" cy="903769"/>
          </a:xfrm>
        </p:grpSpPr>
        <p:sp>
          <p:nvSpPr>
            <p:cNvPr id="86" name="TextBox 85"/>
            <p:cNvSpPr txBox="1"/>
            <p:nvPr/>
          </p:nvSpPr>
          <p:spPr>
            <a:xfrm>
              <a:off x="5712198" y="492648"/>
              <a:ext cx="3005577" cy="903769"/>
            </a:xfrm>
            <a:prstGeom prst="rect">
              <a:avLst/>
            </a:prstGeom>
            <a:noFill/>
          </p:spPr>
          <p:txBody>
            <a:bodyPr wrap="square">
              <a:spAutoFit/>
            </a:bodyPr>
            <a:lstStyle/>
            <a:p>
              <a:pPr algn="just" defTabSz="955740" fontAlgn="auto">
                <a:spcBef>
                  <a:spcPts val="0"/>
                </a:spcBef>
                <a:spcAft>
                  <a:spcPts val="0"/>
                </a:spcAft>
                <a:defRPr/>
              </a:pPr>
              <a:r>
                <a:rPr lang="en-US" altLang="zh-CN" sz="1800" b="1" dirty="0">
                  <a:solidFill>
                    <a:srgbClr val="D9AA27"/>
                  </a:solidFill>
                  <a:latin typeface="iCiel Pony" panose="02000000000000000000" pitchFamily="2" charset="77"/>
                  <a:ea typeface="+mn-ea"/>
                </a:rPr>
                <a:t>Cân bằng tài chính hiện tại</a:t>
              </a:r>
            </a:p>
            <a:p>
              <a:pPr defTabSz="955740" fontAlgn="auto">
                <a:spcBef>
                  <a:spcPts val="0"/>
                </a:spcBef>
                <a:spcAft>
                  <a:spcPts val="0"/>
                </a:spcAft>
                <a:defRPr/>
              </a:pPr>
              <a:endParaRPr lang="en-US" altLang="zh-CN" sz="1600" dirty="0">
                <a:solidFill>
                  <a:schemeClr val="tx1">
                    <a:lumMod val="65000"/>
                    <a:lumOff val="35000"/>
                  </a:schemeClr>
                </a:solidFill>
                <a:latin typeface="iCiel Pony" panose="02000000000000000000" pitchFamily="2" charset="77"/>
              </a:endParaRPr>
            </a:p>
          </p:txBody>
        </p:sp>
        <p:sp>
          <p:nvSpPr>
            <p:cNvPr id="20" name="Freeform 65"/>
            <p:cNvSpPr/>
            <p:nvPr/>
          </p:nvSpPr>
          <p:spPr bwMode="auto">
            <a:xfrm>
              <a:off x="5637248" y="550461"/>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accent2">
                <a:lumMod val="75000"/>
              </a:schemeClr>
            </a:solidFill>
            <a:ln>
              <a:noFill/>
            </a:ln>
          </p:spPr>
          <p:txBody>
            <a:bodyPr vert="horz" wrap="square" lIns="90305" tIns="45153" rIns="90305" bIns="45153" numCol="1" anchor="t" anchorCtr="0" compatLnSpc="1"/>
            <a:lstStyle/>
            <a:p>
              <a:endParaRPr lang="zh-CN" altLang="en-US" sz="2800">
                <a:latin typeface="iCiel Pony" panose="02000000000000000000" pitchFamily="2" charset="77"/>
              </a:endParaRPr>
            </a:p>
          </p:txBody>
        </p:sp>
      </p:grpSp>
      <p:sp>
        <p:nvSpPr>
          <p:cNvPr id="92" name="Title 3"/>
          <p:cNvSpPr txBox="1"/>
          <p:nvPr/>
        </p:nvSpPr>
        <p:spPr bwMode="auto">
          <a:xfrm>
            <a:off x="3725355" y="959534"/>
            <a:ext cx="629474" cy="46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3160" b="1" dirty="0">
                <a:solidFill>
                  <a:schemeClr val="bg1"/>
                </a:solidFill>
                <a:latin typeface="iCiel Pony" panose="02000000000000000000" pitchFamily="2" charset="77"/>
              </a:rPr>
              <a:t>2</a:t>
            </a:r>
          </a:p>
        </p:txBody>
      </p:sp>
      <p:sp>
        <p:nvSpPr>
          <p:cNvPr id="93" name="Title 3"/>
          <p:cNvSpPr txBox="1"/>
          <p:nvPr/>
        </p:nvSpPr>
        <p:spPr bwMode="auto">
          <a:xfrm>
            <a:off x="2941059" y="1583541"/>
            <a:ext cx="629474" cy="46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3160" b="1" dirty="0">
                <a:solidFill>
                  <a:schemeClr val="bg1"/>
                </a:solidFill>
                <a:latin typeface="iCiel Pony" panose="02000000000000000000" pitchFamily="2" charset="77"/>
              </a:rPr>
              <a:t>3</a:t>
            </a:r>
          </a:p>
        </p:txBody>
      </p:sp>
      <p:sp>
        <p:nvSpPr>
          <p:cNvPr id="103" name="Title 3"/>
          <p:cNvSpPr txBox="1"/>
          <p:nvPr/>
        </p:nvSpPr>
        <p:spPr bwMode="auto">
          <a:xfrm>
            <a:off x="2153990" y="2330441"/>
            <a:ext cx="629474" cy="46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3160" b="1" dirty="0">
                <a:solidFill>
                  <a:schemeClr val="bg1"/>
                </a:solidFill>
                <a:latin typeface="iCiel Pony" panose="02000000000000000000" pitchFamily="2" charset="77"/>
              </a:rPr>
              <a:t>4</a:t>
            </a:r>
          </a:p>
        </p:txBody>
      </p:sp>
      <p:grpSp>
        <p:nvGrpSpPr>
          <p:cNvPr id="9" name="组合 8"/>
          <p:cNvGrpSpPr/>
          <p:nvPr/>
        </p:nvGrpSpPr>
        <p:grpSpPr>
          <a:xfrm>
            <a:off x="5002603" y="1477945"/>
            <a:ext cx="3445638" cy="646331"/>
            <a:chOff x="5065466" y="1462589"/>
            <a:chExt cx="3488936" cy="654455"/>
          </a:xfrm>
        </p:grpSpPr>
        <p:sp>
          <p:nvSpPr>
            <p:cNvPr id="107" name="TextBox 106"/>
            <p:cNvSpPr txBox="1"/>
            <p:nvPr/>
          </p:nvSpPr>
          <p:spPr>
            <a:xfrm>
              <a:off x="5140416" y="1462589"/>
              <a:ext cx="3413986" cy="654455"/>
            </a:xfrm>
            <a:prstGeom prst="rect">
              <a:avLst/>
            </a:prstGeom>
            <a:noFill/>
          </p:spPr>
          <p:txBody>
            <a:bodyPr wrap="square">
              <a:spAutoFit/>
            </a:bodyPr>
            <a:lstStyle/>
            <a:p>
              <a:pPr algn="just" defTabSz="955740" fontAlgn="auto">
                <a:spcBef>
                  <a:spcPts val="0"/>
                </a:spcBef>
                <a:spcAft>
                  <a:spcPts val="0"/>
                </a:spcAft>
                <a:defRPr/>
              </a:pPr>
              <a:r>
                <a:rPr lang="en-US" altLang="zh-CN" sz="1800" b="1" dirty="0">
                  <a:solidFill>
                    <a:srgbClr val="D9AA27"/>
                  </a:solidFill>
                  <a:latin typeface="iCiel Pony" panose="02000000000000000000" pitchFamily="2" charset="77"/>
                  <a:ea typeface="+mn-ea"/>
                </a:rPr>
                <a:t>Chủ động tiền bạc để thực hiện các dự định tương lai</a:t>
              </a:r>
              <a:endParaRPr lang="en-US" altLang="zh-CN" sz="1600" dirty="0">
                <a:solidFill>
                  <a:schemeClr val="tx1">
                    <a:lumMod val="65000"/>
                    <a:lumOff val="35000"/>
                  </a:schemeClr>
                </a:solidFill>
                <a:latin typeface="iCiel Pony" panose="02000000000000000000" pitchFamily="2" charset="77"/>
              </a:endParaRPr>
            </a:p>
          </p:txBody>
        </p:sp>
        <p:sp>
          <p:nvSpPr>
            <p:cNvPr id="108" name="Freeform 65"/>
            <p:cNvSpPr/>
            <p:nvPr/>
          </p:nvSpPr>
          <p:spPr bwMode="auto">
            <a:xfrm>
              <a:off x="5065466" y="1520402"/>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accent2">
                <a:lumMod val="75000"/>
              </a:schemeClr>
            </a:solidFill>
            <a:ln>
              <a:noFill/>
            </a:ln>
          </p:spPr>
          <p:txBody>
            <a:bodyPr vert="horz" wrap="square" lIns="90305" tIns="45153" rIns="90305" bIns="45153" numCol="1" anchor="t" anchorCtr="0" compatLnSpc="1"/>
            <a:lstStyle/>
            <a:p>
              <a:endParaRPr lang="zh-CN" altLang="en-US" sz="2800">
                <a:latin typeface="iCiel Pony" panose="02000000000000000000" pitchFamily="2" charset="77"/>
              </a:endParaRPr>
            </a:p>
          </p:txBody>
        </p:sp>
      </p:grpSp>
      <p:grpSp>
        <p:nvGrpSpPr>
          <p:cNvPr id="21" name="组合 20"/>
          <p:cNvGrpSpPr/>
          <p:nvPr/>
        </p:nvGrpSpPr>
        <p:grpSpPr>
          <a:xfrm>
            <a:off x="4332508" y="2393504"/>
            <a:ext cx="3042297" cy="892552"/>
            <a:chOff x="4386950" y="2389646"/>
            <a:chExt cx="3080527" cy="903767"/>
          </a:xfrm>
        </p:grpSpPr>
        <p:sp>
          <p:nvSpPr>
            <p:cNvPr id="109" name="TextBox 108"/>
            <p:cNvSpPr txBox="1"/>
            <p:nvPr/>
          </p:nvSpPr>
          <p:spPr>
            <a:xfrm>
              <a:off x="4461900" y="2389646"/>
              <a:ext cx="3005577" cy="903767"/>
            </a:xfrm>
            <a:prstGeom prst="rect">
              <a:avLst/>
            </a:prstGeom>
            <a:noFill/>
          </p:spPr>
          <p:txBody>
            <a:bodyPr wrap="square">
              <a:spAutoFit/>
            </a:bodyPr>
            <a:lstStyle/>
            <a:p>
              <a:pPr algn="just" defTabSz="955740" fontAlgn="auto">
                <a:spcBef>
                  <a:spcPts val="0"/>
                </a:spcBef>
                <a:spcAft>
                  <a:spcPts val="0"/>
                </a:spcAft>
                <a:defRPr/>
              </a:pPr>
              <a:r>
                <a:rPr lang="vi-VN" altLang="zh-CN" sz="1800" b="1" dirty="0">
                  <a:solidFill>
                    <a:srgbClr val="D9AA27"/>
                  </a:solidFill>
                  <a:latin typeface="iCiel Pony" panose="02000000000000000000" pitchFamily="2" charset="77"/>
                  <a:ea typeface="+mn-ea"/>
                </a:rPr>
                <a:t>Đề phòng trường hợp bất trắc xảy ra</a:t>
              </a:r>
              <a:endParaRPr lang="en-US" altLang="zh-CN" sz="1800" b="1" dirty="0">
                <a:solidFill>
                  <a:srgbClr val="D9AA27"/>
                </a:solidFill>
                <a:latin typeface="iCiel Pony" panose="02000000000000000000" pitchFamily="2" charset="77"/>
                <a:ea typeface="+mn-ea"/>
              </a:endParaRPr>
            </a:p>
            <a:p>
              <a:pPr defTabSz="955740" fontAlgn="auto">
                <a:spcBef>
                  <a:spcPts val="0"/>
                </a:spcBef>
                <a:spcAft>
                  <a:spcPts val="0"/>
                </a:spcAft>
                <a:defRPr/>
              </a:pPr>
              <a:endParaRPr lang="en-US" altLang="zh-CN" sz="1600" dirty="0">
                <a:solidFill>
                  <a:schemeClr val="tx1">
                    <a:lumMod val="65000"/>
                    <a:lumOff val="35000"/>
                  </a:schemeClr>
                </a:solidFill>
                <a:latin typeface="iCiel Pony" panose="02000000000000000000" pitchFamily="2" charset="77"/>
              </a:endParaRPr>
            </a:p>
          </p:txBody>
        </p:sp>
        <p:sp>
          <p:nvSpPr>
            <p:cNvPr id="110" name="Freeform 65"/>
            <p:cNvSpPr/>
            <p:nvPr/>
          </p:nvSpPr>
          <p:spPr bwMode="auto">
            <a:xfrm>
              <a:off x="4386950" y="2447459"/>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accent2">
                <a:lumMod val="75000"/>
              </a:schemeClr>
            </a:solidFill>
            <a:ln>
              <a:noFill/>
            </a:ln>
          </p:spPr>
          <p:txBody>
            <a:bodyPr vert="horz" wrap="square" lIns="90305" tIns="45153" rIns="90305" bIns="45153" numCol="1" anchor="t" anchorCtr="0" compatLnSpc="1"/>
            <a:lstStyle/>
            <a:p>
              <a:endParaRPr lang="zh-CN" altLang="en-US" sz="2800">
                <a:latin typeface="iCiel Pony" panose="02000000000000000000" pitchFamily="2" charset="77"/>
              </a:endParaRPr>
            </a:p>
          </p:txBody>
        </p:sp>
      </p:grpSp>
      <p:grpSp>
        <p:nvGrpSpPr>
          <p:cNvPr id="22" name="组合 21"/>
          <p:cNvGrpSpPr/>
          <p:nvPr/>
        </p:nvGrpSpPr>
        <p:grpSpPr>
          <a:xfrm>
            <a:off x="3693271" y="3342347"/>
            <a:ext cx="3042297" cy="892552"/>
            <a:chOff x="3739681" y="3350409"/>
            <a:chExt cx="3080527" cy="903767"/>
          </a:xfrm>
        </p:grpSpPr>
        <p:sp>
          <p:nvSpPr>
            <p:cNvPr id="111" name="TextBox 110"/>
            <p:cNvSpPr txBox="1"/>
            <p:nvPr/>
          </p:nvSpPr>
          <p:spPr>
            <a:xfrm>
              <a:off x="3814631" y="3350409"/>
              <a:ext cx="3005577" cy="903767"/>
            </a:xfrm>
            <a:prstGeom prst="rect">
              <a:avLst/>
            </a:prstGeom>
            <a:noFill/>
          </p:spPr>
          <p:txBody>
            <a:bodyPr wrap="square">
              <a:spAutoFit/>
            </a:bodyPr>
            <a:lstStyle/>
            <a:p>
              <a:pPr algn="just" defTabSz="955740" fontAlgn="auto">
                <a:spcBef>
                  <a:spcPts val="0"/>
                </a:spcBef>
                <a:spcAft>
                  <a:spcPts val="0"/>
                </a:spcAft>
                <a:defRPr/>
              </a:pPr>
              <a:r>
                <a:rPr lang="vi-VN" altLang="zh-CN" sz="1800" b="1" dirty="0">
                  <a:solidFill>
                    <a:srgbClr val="D9AA27"/>
                  </a:solidFill>
                  <a:latin typeface="iCiel Pony" panose="02000000000000000000" pitchFamily="2" charset="77"/>
                  <a:ea typeface="+mn-ea"/>
                </a:rPr>
                <a:t>Có thể giúp đỡ người khác khi gặp khó khăn</a:t>
              </a:r>
              <a:endParaRPr lang="en-US" altLang="zh-CN" sz="1800" b="1" dirty="0">
                <a:solidFill>
                  <a:srgbClr val="D9AA27"/>
                </a:solidFill>
                <a:latin typeface="iCiel Pony" panose="02000000000000000000" pitchFamily="2" charset="77"/>
                <a:ea typeface="+mn-ea"/>
              </a:endParaRPr>
            </a:p>
            <a:p>
              <a:pPr defTabSz="955740" fontAlgn="auto">
                <a:spcBef>
                  <a:spcPts val="0"/>
                </a:spcBef>
                <a:spcAft>
                  <a:spcPts val="0"/>
                </a:spcAft>
                <a:defRPr/>
              </a:pPr>
              <a:endParaRPr lang="en-US" altLang="zh-CN" sz="1600" dirty="0">
                <a:solidFill>
                  <a:schemeClr val="tx1">
                    <a:lumMod val="65000"/>
                    <a:lumOff val="35000"/>
                  </a:schemeClr>
                </a:solidFill>
                <a:latin typeface="iCiel Pony" panose="02000000000000000000" pitchFamily="2" charset="77"/>
              </a:endParaRPr>
            </a:p>
          </p:txBody>
        </p:sp>
        <p:sp>
          <p:nvSpPr>
            <p:cNvPr id="112" name="Freeform 65"/>
            <p:cNvSpPr/>
            <p:nvPr/>
          </p:nvSpPr>
          <p:spPr bwMode="auto">
            <a:xfrm>
              <a:off x="3739681" y="3408222"/>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accent2">
                <a:lumMod val="75000"/>
              </a:schemeClr>
            </a:solidFill>
            <a:ln>
              <a:noFill/>
            </a:ln>
          </p:spPr>
          <p:txBody>
            <a:bodyPr vert="horz" wrap="square" lIns="90305" tIns="45153" rIns="90305" bIns="45153" numCol="1" anchor="t" anchorCtr="0" compatLnSpc="1"/>
            <a:lstStyle/>
            <a:p>
              <a:endParaRPr lang="zh-CN" altLang="en-US" sz="2800">
                <a:latin typeface="iCiel Pony" panose="02000000000000000000" pitchFamily="2" charset="77"/>
              </a:endParaRPr>
            </a:p>
          </p:txBody>
        </p:sp>
      </p:grpSp>
      <p:grpSp>
        <p:nvGrpSpPr>
          <p:cNvPr id="23" name="组合 22"/>
          <p:cNvGrpSpPr/>
          <p:nvPr/>
        </p:nvGrpSpPr>
        <p:grpSpPr>
          <a:xfrm>
            <a:off x="8448241" y="4345868"/>
            <a:ext cx="648028" cy="648028"/>
            <a:chOff x="7008498" y="4342329"/>
            <a:chExt cx="656171" cy="656171"/>
          </a:xfrm>
          <a:solidFill>
            <a:schemeClr val="accent2">
              <a:lumMod val="75000"/>
            </a:schemeClr>
          </a:solidFill>
        </p:grpSpPr>
        <p:grpSp>
          <p:nvGrpSpPr>
            <p:cNvPr id="431" name="组合 430"/>
            <p:cNvGrpSpPr/>
            <p:nvPr/>
          </p:nvGrpSpPr>
          <p:grpSpPr>
            <a:xfrm>
              <a:off x="7008498" y="4342329"/>
              <a:ext cx="656171" cy="656171"/>
              <a:chOff x="8415028" y="1301255"/>
              <a:chExt cx="1491176" cy="1491176"/>
            </a:xfrm>
            <a:grpFill/>
            <a:effectLst>
              <a:outerShdw blurRad="304800" dist="63500" dir="8100000" algn="tr" rotWithShape="0">
                <a:schemeClr val="tx1">
                  <a:alpha val="60000"/>
                </a:schemeClr>
              </a:outerShdw>
            </a:effectLst>
          </p:grpSpPr>
          <p:sp>
            <p:nvSpPr>
              <p:cNvPr id="432" name="椭圆 431"/>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latin typeface="iCiel Pony" panose="02000000000000000000" pitchFamily="2" charset="77"/>
                </a:endParaRPr>
              </a:p>
            </p:txBody>
          </p:sp>
          <p:sp>
            <p:nvSpPr>
              <p:cNvPr id="433" name="椭圆 432"/>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latin typeface="iCiel Pony" panose="02000000000000000000" pitchFamily="2" charset="77"/>
                </a:endParaRPr>
              </a:p>
            </p:txBody>
          </p:sp>
        </p:grpSp>
        <p:grpSp>
          <p:nvGrpSpPr>
            <p:cNvPr id="438" name="组合 437"/>
            <p:cNvGrpSpPr/>
            <p:nvPr/>
          </p:nvGrpSpPr>
          <p:grpSpPr>
            <a:xfrm>
              <a:off x="7193414" y="4427385"/>
              <a:ext cx="286339" cy="498320"/>
              <a:chOff x="10990263" y="1525588"/>
              <a:chExt cx="1228725" cy="2138362"/>
            </a:xfrm>
            <a:grpFill/>
            <a:effectLst/>
          </p:grpSpPr>
          <p:sp>
            <p:nvSpPr>
              <p:cNvPr id="439"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solidFill>
                <a:schemeClr val="bg1">
                  <a:lumMod val="95000"/>
                </a:schemeClr>
              </a:solidFill>
              <a:ln>
                <a:noFill/>
              </a:ln>
            </p:spPr>
            <p:style>
              <a:lnRef idx="3">
                <a:schemeClr val="lt1"/>
              </a:lnRef>
              <a:fillRef idx="1">
                <a:schemeClr val="accent4"/>
              </a:fillRef>
              <a:effectRef idx="1">
                <a:schemeClr val="accent4"/>
              </a:effectRef>
              <a:fontRef idx="minor">
                <a:schemeClr val="lt1"/>
              </a:fontRef>
            </p:style>
            <p:txBody>
              <a:bodyPr vert="horz" wrap="square" lIns="90305" tIns="45153" rIns="90305" bIns="45153" numCol="1" anchor="t" anchorCtr="0" compatLnSpc="1">
                <a:noAutofit/>
              </a:bodyPr>
              <a:lstStyle/>
              <a:p>
                <a:endParaRPr lang="zh-CN" altLang="en-US" sz="1876">
                  <a:latin typeface="iCiel Pony" panose="02000000000000000000" pitchFamily="2" charset="77"/>
                </a:endParaRPr>
              </a:p>
            </p:txBody>
          </p:sp>
          <p:sp>
            <p:nvSpPr>
              <p:cNvPr id="440" name="任意多边形 439"/>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solidFill>
                <a:schemeClr val="bg1">
                  <a:lumMod val="95000"/>
                </a:schemeClr>
              </a:solidFill>
              <a:ln>
                <a:noFill/>
              </a:ln>
            </p:spPr>
            <p:style>
              <a:lnRef idx="3">
                <a:schemeClr val="lt1"/>
              </a:lnRef>
              <a:fillRef idx="1">
                <a:schemeClr val="accent4"/>
              </a:fillRef>
              <a:effectRef idx="1">
                <a:schemeClr val="accent4"/>
              </a:effectRef>
              <a:fontRef idx="minor">
                <a:schemeClr val="lt1"/>
              </a:fontRef>
            </p:style>
            <p:txBody>
              <a:bodyPr vert="horz" wrap="square" lIns="90305" tIns="45153" rIns="90305" bIns="45153" numCol="1" anchor="t" anchorCtr="0" compatLnSpc="1">
                <a:noAutofit/>
              </a:bodyPr>
              <a:lstStyle/>
              <a:p>
                <a:endParaRPr lang="zh-CN" altLang="en-US" sz="1876">
                  <a:latin typeface="iCiel Pony" panose="02000000000000000000" pitchFamily="2" charset="77"/>
                </a:endParaRPr>
              </a:p>
            </p:txBody>
          </p:sp>
        </p:grpSp>
      </p:grpSp>
      <p:grpSp>
        <p:nvGrpSpPr>
          <p:cNvPr id="26" name="组合 25"/>
          <p:cNvGrpSpPr/>
          <p:nvPr/>
        </p:nvGrpSpPr>
        <p:grpSpPr>
          <a:xfrm>
            <a:off x="6703636" y="4366960"/>
            <a:ext cx="648028" cy="648028"/>
            <a:chOff x="7021166" y="4387903"/>
            <a:chExt cx="656171" cy="656171"/>
          </a:xfrm>
          <a:solidFill>
            <a:schemeClr val="accent2">
              <a:lumMod val="75000"/>
            </a:schemeClr>
          </a:solidFill>
        </p:grpSpPr>
        <p:grpSp>
          <p:nvGrpSpPr>
            <p:cNvPr id="38" name="组合 37"/>
            <p:cNvGrpSpPr/>
            <p:nvPr/>
          </p:nvGrpSpPr>
          <p:grpSpPr>
            <a:xfrm>
              <a:off x="7021166" y="4387903"/>
              <a:ext cx="656171" cy="656171"/>
              <a:chOff x="8415028" y="1301255"/>
              <a:chExt cx="1491176" cy="1491176"/>
            </a:xfrm>
            <a:grpFill/>
            <a:effectLst>
              <a:outerShdw blurRad="304800" dist="63500" dir="8100000" algn="tr" rotWithShape="0">
                <a:schemeClr val="tx1">
                  <a:alpha val="60000"/>
                </a:schemeClr>
              </a:outerShdw>
            </a:effectLst>
          </p:grpSpPr>
          <p:sp>
            <p:nvSpPr>
              <p:cNvPr id="39" name="椭圆 3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latin typeface="iCiel Pony" panose="02000000000000000000" pitchFamily="2" charset="77"/>
                </a:endParaRPr>
              </a:p>
            </p:txBody>
          </p:sp>
          <p:sp>
            <p:nvSpPr>
              <p:cNvPr id="40" name="椭圆 39"/>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latin typeface="iCiel Pony" panose="02000000000000000000" pitchFamily="2" charset="77"/>
                </a:endParaRPr>
              </a:p>
            </p:txBody>
          </p:sp>
        </p:grpSp>
        <p:sp>
          <p:nvSpPr>
            <p:cNvPr id="437" name="任意多边形 436"/>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lumMod val="95000"/>
              </a:schemeClr>
            </a:solidFill>
            <a:ln>
              <a:noFill/>
            </a:ln>
          </p:spPr>
          <p:style>
            <a:lnRef idx="3">
              <a:schemeClr val="lt1"/>
            </a:lnRef>
            <a:fillRef idx="1">
              <a:schemeClr val="accent4"/>
            </a:fillRef>
            <a:effectRef idx="1">
              <a:schemeClr val="accent4"/>
            </a:effectRef>
            <a:fontRef idx="minor">
              <a:schemeClr val="lt1"/>
            </a:fontRef>
          </p:style>
          <p:txBody>
            <a:bodyPr vert="horz" wrap="square" lIns="90305" tIns="45153" rIns="90305" bIns="45153" numCol="1" anchor="t" anchorCtr="0" compatLnSpc="1">
              <a:noAutofit/>
            </a:bodyPr>
            <a:lstStyle/>
            <a:p>
              <a:endParaRPr lang="zh-CN" altLang="en-US" sz="1876">
                <a:latin typeface="iCiel Pony" panose="02000000000000000000" pitchFamily="2" charset="77"/>
              </a:endParaRPr>
            </a:p>
          </p:txBody>
        </p:sp>
      </p:grpSp>
      <p:grpSp>
        <p:nvGrpSpPr>
          <p:cNvPr id="4" name="组合 3"/>
          <p:cNvGrpSpPr/>
          <p:nvPr/>
        </p:nvGrpSpPr>
        <p:grpSpPr>
          <a:xfrm>
            <a:off x="5850262" y="4355840"/>
            <a:ext cx="648028" cy="648028"/>
            <a:chOff x="6157069" y="4376643"/>
            <a:chExt cx="656171" cy="656171"/>
          </a:xfrm>
          <a:solidFill>
            <a:schemeClr val="accent2">
              <a:lumMod val="75000"/>
            </a:schemeClr>
          </a:solidFill>
        </p:grpSpPr>
        <p:grpSp>
          <p:nvGrpSpPr>
            <p:cNvPr id="42" name="组合 41"/>
            <p:cNvGrpSpPr/>
            <p:nvPr/>
          </p:nvGrpSpPr>
          <p:grpSpPr>
            <a:xfrm>
              <a:off x="6157069" y="4376643"/>
              <a:ext cx="656171" cy="656171"/>
              <a:chOff x="8415028" y="1301255"/>
              <a:chExt cx="1491176" cy="1491176"/>
            </a:xfrm>
            <a:grpFill/>
            <a:effectLst>
              <a:outerShdw blurRad="304800" dist="63500" dir="8100000" algn="tr" rotWithShape="0">
                <a:schemeClr val="tx1">
                  <a:alpha val="60000"/>
                </a:schemeClr>
              </a:outerShdw>
            </a:effectLst>
          </p:grpSpPr>
          <p:sp>
            <p:nvSpPr>
              <p:cNvPr id="43" name="椭圆 42"/>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latin typeface="iCiel Pony" panose="02000000000000000000" pitchFamily="2" charset="77"/>
                </a:endParaRPr>
              </a:p>
            </p:txBody>
          </p:sp>
          <p:sp>
            <p:nvSpPr>
              <p:cNvPr id="44" name="椭圆 43"/>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latin typeface="iCiel Pony" panose="02000000000000000000" pitchFamily="2" charset="77"/>
                </a:endParaRPr>
              </a:p>
            </p:txBody>
          </p:sp>
        </p:grpSp>
        <p:sp>
          <p:nvSpPr>
            <p:cNvPr id="41"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lumMod val="95000"/>
              </a:schemeClr>
            </a:solidFill>
            <a:ln>
              <a:noFill/>
            </a:ln>
          </p:spPr>
          <p:style>
            <a:lnRef idx="3">
              <a:schemeClr val="lt1"/>
            </a:lnRef>
            <a:fillRef idx="1">
              <a:schemeClr val="accent4"/>
            </a:fillRef>
            <a:effectRef idx="1">
              <a:schemeClr val="accent4"/>
            </a:effectRef>
            <a:fontRef idx="minor">
              <a:schemeClr val="lt1"/>
            </a:fontRef>
          </p:style>
          <p:txBody>
            <a:bodyPr/>
            <a:lstStyle/>
            <a:p>
              <a:pPr defTabSz="955740" fontAlgn="auto">
                <a:spcBef>
                  <a:spcPts val="0"/>
                </a:spcBef>
                <a:spcAft>
                  <a:spcPts val="0"/>
                </a:spcAft>
                <a:defRPr/>
              </a:pPr>
              <a:endParaRPr lang="en-US" sz="1876" kern="0" dirty="0">
                <a:solidFill>
                  <a:sysClr val="windowText" lastClr="000000"/>
                </a:solidFill>
                <a:latin typeface="iCiel Pony" panose="02000000000000000000" pitchFamily="2" charset="77"/>
                <a:ea typeface="微软雅黑" panose="020B0503020204020204" pitchFamily="34" charset="-122"/>
              </a:endParaRPr>
            </a:p>
          </p:txBody>
        </p:sp>
      </p:grpSp>
      <p:grpSp>
        <p:nvGrpSpPr>
          <p:cNvPr id="25" name="组合 24"/>
          <p:cNvGrpSpPr/>
          <p:nvPr/>
        </p:nvGrpSpPr>
        <p:grpSpPr>
          <a:xfrm>
            <a:off x="7582060" y="4356989"/>
            <a:ext cx="648028" cy="648028"/>
            <a:chOff x="7910629" y="4377806"/>
            <a:chExt cx="656171" cy="656171"/>
          </a:xfrm>
          <a:solidFill>
            <a:schemeClr val="accent2">
              <a:lumMod val="75000"/>
            </a:schemeClr>
          </a:solidFill>
        </p:grpSpPr>
        <p:grpSp>
          <p:nvGrpSpPr>
            <p:cNvPr id="48" name="组合 47"/>
            <p:cNvGrpSpPr/>
            <p:nvPr/>
          </p:nvGrpSpPr>
          <p:grpSpPr>
            <a:xfrm>
              <a:off x="7910629" y="4377806"/>
              <a:ext cx="656171" cy="656171"/>
              <a:chOff x="8415028" y="1301255"/>
              <a:chExt cx="1491176" cy="1491176"/>
            </a:xfrm>
            <a:grpFill/>
            <a:effectLst>
              <a:outerShdw blurRad="304800" dist="63500" dir="8100000" algn="tr" rotWithShape="0">
                <a:schemeClr val="tx1">
                  <a:alpha val="60000"/>
                </a:schemeClr>
              </a:outerShdw>
            </a:effectLst>
          </p:grpSpPr>
          <p:sp>
            <p:nvSpPr>
              <p:cNvPr id="49" name="椭圆 4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latin typeface="iCiel Pony" panose="02000000000000000000" pitchFamily="2" charset="77"/>
                </a:endParaRPr>
              </a:p>
            </p:txBody>
          </p:sp>
          <p:sp>
            <p:nvSpPr>
              <p:cNvPr id="50" name="椭圆 49"/>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6">
                  <a:latin typeface="iCiel Pony" panose="02000000000000000000" pitchFamily="2" charset="77"/>
                </a:endParaRPr>
              </a:p>
            </p:txBody>
          </p:sp>
        </p:grpSp>
        <p:grpSp>
          <p:nvGrpSpPr>
            <p:cNvPr id="434" name="组合 433"/>
            <p:cNvGrpSpPr/>
            <p:nvPr/>
          </p:nvGrpSpPr>
          <p:grpSpPr>
            <a:xfrm>
              <a:off x="8030376" y="4502416"/>
              <a:ext cx="416676" cy="405480"/>
              <a:chOff x="5970999" y="1635369"/>
              <a:chExt cx="302366" cy="294242"/>
            </a:xfrm>
            <a:grpFill/>
            <a:effectLst/>
          </p:grpSpPr>
          <p:sp>
            <p:nvSpPr>
              <p:cNvPr id="435" name="Rectangle 11"/>
              <p:cNvSpPr>
                <a:spLocks noChangeArrowheads="1"/>
              </p:cNvSpPr>
              <p:nvPr/>
            </p:nvSpPr>
            <p:spPr bwMode="auto">
              <a:xfrm>
                <a:off x="6103263" y="1635369"/>
                <a:ext cx="37156" cy="135331"/>
              </a:xfrm>
              <a:prstGeom prst="rect">
                <a:avLst/>
              </a:prstGeom>
              <a:solidFill>
                <a:schemeClr val="bg1">
                  <a:lumMod val="95000"/>
                </a:schemeClr>
              </a:solidFill>
              <a:ln>
                <a:noFill/>
              </a:ln>
            </p:spPr>
            <p:style>
              <a:lnRef idx="3">
                <a:schemeClr val="lt1"/>
              </a:lnRef>
              <a:fillRef idx="1">
                <a:schemeClr val="accent4"/>
              </a:fillRef>
              <a:effectRef idx="1">
                <a:schemeClr val="accent4"/>
              </a:effectRef>
              <a:fontRef idx="minor">
                <a:schemeClr val="lt1"/>
              </a:fontRef>
            </p:style>
            <p:txBody>
              <a:bodyPr vert="horz" wrap="square" lIns="90305" tIns="45153" rIns="90305" bIns="45153" numCol="1" anchor="t" anchorCtr="0" compatLnSpc="1"/>
              <a:lstStyle/>
              <a:p>
                <a:endParaRPr lang="zh-CN" altLang="en-US" sz="1876"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Ciel Pony" panose="02000000000000000000" pitchFamily="2" charset="77"/>
                </a:endParaRPr>
              </a:p>
            </p:txBody>
          </p:sp>
          <p:sp>
            <p:nvSpPr>
              <p:cNvPr id="436"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solidFill>
                <a:schemeClr val="bg1">
                  <a:lumMod val="95000"/>
                </a:schemeClr>
              </a:solidFill>
              <a:ln>
                <a:noFill/>
              </a:ln>
            </p:spPr>
            <p:style>
              <a:lnRef idx="3">
                <a:schemeClr val="lt1"/>
              </a:lnRef>
              <a:fillRef idx="1">
                <a:schemeClr val="accent4"/>
              </a:fillRef>
              <a:effectRef idx="1">
                <a:schemeClr val="accent4"/>
              </a:effectRef>
              <a:fontRef idx="minor">
                <a:schemeClr val="lt1"/>
              </a:fontRef>
            </p:style>
            <p:txBody>
              <a:bodyPr vert="horz" wrap="square" lIns="90305" tIns="45153" rIns="90305" bIns="45153" numCol="1" anchor="t" anchorCtr="0" compatLnSpc="1"/>
              <a:lstStyle/>
              <a:p>
                <a:endParaRPr lang="zh-CN" altLang="en-US" sz="1876">
                  <a:latin typeface="iCiel Pony" panose="02000000000000000000" pitchFamily="2" charset="77"/>
                </a:endParaRPr>
              </a:p>
            </p:txBody>
          </p:sp>
        </p:grpSp>
      </p:grpSp>
      <p:sp>
        <p:nvSpPr>
          <p:cNvPr id="55" name="Rectangle 54"/>
          <p:cNvSpPr/>
          <p:nvPr/>
        </p:nvSpPr>
        <p:spPr>
          <a:xfrm>
            <a:off x="2655482" y="4927002"/>
            <a:ext cx="4439024" cy="3995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58"/>
                                        </p:tgtEl>
                                      </p:cBhvr>
                                    </p:animEffect>
                                    <p:animScale>
                                      <p:cBhvr>
                                        <p:cTn id="12" dur="250" autoRev="1" fill="hold"/>
                                        <p:tgtEl>
                                          <p:spTgt spid="58"/>
                                        </p:tgtEl>
                                      </p:cBhvr>
                                      <p:by x="105000" y="105000"/>
                                    </p:animScale>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up)">
                                      <p:cBhvr>
                                        <p:cTn id="16" dur="1000"/>
                                        <p:tgtEl>
                                          <p:spTgt spid="90"/>
                                        </p:tgtEl>
                                      </p:cBhvr>
                                    </p:animEffect>
                                  </p:childTnLst>
                                </p:cTn>
                              </p:par>
                              <p:par>
                                <p:cTn id="17" presetID="22" presetClass="entr" presetSubtype="1"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up)">
                                      <p:cBhvr>
                                        <p:cTn id="19" dur="1000"/>
                                        <p:tgtEl>
                                          <p:spTgt spid="9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500"/>
                                        <p:tgtEl>
                                          <p:spTgt spid="92"/>
                                        </p:tgtEl>
                                      </p:cBhvr>
                                    </p:animEffect>
                                  </p:childTnLst>
                                </p:cTn>
                              </p:par>
                              <p:par>
                                <p:cTn id="27" presetID="10" presetClass="entr" presetSubtype="0" fill="hold" grpId="0" nodeType="withEffect">
                                  <p:stCondLst>
                                    <p:cond delay="400"/>
                                  </p:stCondLst>
                                  <p:childTnLst>
                                    <p:set>
                                      <p:cBhvr>
                                        <p:cTn id="28" dur="1" fill="hold">
                                          <p:stCondLst>
                                            <p:cond delay="0"/>
                                          </p:stCondLst>
                                        </p:cTn>
                                        <p:tgtEl>
                                          <p:spTgt spid="93"/>
                                        </p:tgtEl>
                                        <p:attrNameLst>
                                          <p:attrName>style.visibility</p:attrName>
                                        </p:attrNameLst>
                                      </p:cBhvr>
                                      <p:to>
                                        <p:strVal val="visible"/>
                                      </p:to>
                                    </p:set>
                                    <p:animEffect transition="in" filter="fade">
                                      <p:cBhvr>
                                        <p:cTn id="29" dur="500"/>
                                        <p:tgtEl>
                                          <p:spTgt spid="93"/>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3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6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90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31" presetClass="entr" presetSubtype="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 calcmode="lin" valueType="num">
                                      <p:cBhvr>
                                        <p:cTn id="59" dur="500" fill="hold"/>
                                        <p:tgtEl>
                                          <p:spTgt spid="4"/>
                                        </p:tgtEl>
                                        <p:attrNameLst>
                                          <p:attrName>style.rotation</p:attrName>
                                        </p:attrNameLst>
                                      </p:cBhvr>
                                      <p:tavLst>
                                        <p:tav tm="0">
                                          <p:val>
                                            <p:fltVal val="90"/>
                                          </p:val>
                                        </p:tav>
                                        <p:tav tm="100000">
                                          <p:val>
                                            <p:fltVal val="0"/>
                                          </p:val>
                                        </p:tav>
                                      </p:tavLst>
                                    </p:anim>
                                    <p:animEffect transition="in" filter="fade">
                                      <p:cBhvr>
                                        <p:cTn id="60" dur="500"/>
                                        <p:tgtEl>
                                          <p:spTgt spid="4"/>
                                        </p:tgtEl>
                                      </p:cBhvr>
                                    </p:animEffect>
                                  </p:childTnLst>
                                </p:cTn>
                              </p:par>
                              <p:par>
                                <p:cTn id="61" presetID="31" presetClass="entr" presetSubtype="0" fill="hold" nodeType="withEffect">
                                  <p:stCondLst>
                                    <p:cond delay="30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 calcmode="lin" valueType="num">
                                      <p:cBhvr>
                                        <p:cTn id="65" dur="1000" fill="hold"/>
                                        <p:tgtEl>
                                          <p:spTgt spid="26"/>
                                        </p:tgtEl>
                                        <p:attrNameLst>
                                          <p:attrName>style.rotation</p:attrName>
                                        </p:attrNameLst>
                                      </p:cBhvr>
                                      <p:tavLst>
                                        <p:tav tm="0">
                                          <p:val>
                                            <p:fltVal val="90"/>
                                          </p:val>
                                        </p:tav>
                                        <p:tav tm="100000">
                                          <p:val>
                                            <p:fltVal val="0"/>
                                          </p:val>
                                        </p:tav>
                                      </p:tavLst>
                                    </p:anim>
                                    <p:animEffect transition="in" filter="fade">
                                      <p:cBhvr>
                                        <p:cTn id="66" dur="1000"/>
                                        <p:tgtEl>
                                          <p:spTgt spid="26"/>
                                        </p:tgtEl>
                                      </p:cBhvr>
                                    </p:animEffect>
                                  </p:childTnLst>
                                </p:cTn>
                              </p:par>
                              <p:par>
                                <p:cTn id="67" presetID="31" presetClass="entr" presetSubtype="0" fill="hold" nodeType="withEffect">
                                  <p:stCondLst>
                                    <p:cond delay="600"/>
                                  </p:stCondLst>
                                  <p:childTnLst>
                                    <p:set>
                                      <p:cBhvr>
                                        <p:cTn id="68" dur="1" fill="hold">
                                          <p:stCondLst>
                                            <p:cond delay="0"/>
                                          </p:stCondLst>
                                        </p:cTn>
                                        <p:tgtEl>
                                          <p:spTgt spid="25"/>
                                        </p:tgtEl>
                                        <p:attrNameLst>
                                          <p:attrName>style.visibility</p:attrName>
                                        </p:attrNameLst>
                                      </p:cBhvr>
                                      <p:to>
                                        <p:strVal val="visible"/>
                                      </p:to>
                                    </p:set>
                                    <p:anim calcmode="lin" valueType="num">
                                      <p:cBhvr>
                                        <p:cTn id="69" dur="1000" fill="hold"/>
                                        <p:tgtEl>
                                          <p:spTgt spid="25"/>
                                        </p:tgtEl>
                                        <p:attrNameLst>
                                          <p:attrName>ppt_w</p:attrName>
                                        </p:attrNameLst>
                                      </p:cBhvr>
                                      <p:tavLst>
                                        <p:tav tm="0">
                                          <p:val>
                                            <p:fltVal val="0"/>
                                          </p:val>
                                        </p:tav>
                                        <p:tav tm="100000">
                                          <p:val>
                                            <p:strVal val="#ppt_w"/>
                                          </p:val>
                                        </p:tav>
                                      </p:tavLst>
                                    </p:anim>
                                    <p:anim calcmode="lin" valueType="num">
                                      <p:cBhvr>
                                        <p:cTn id="70" dur="1000" fill="hold"/>
                                        <p:tgtEl>
                                          <p:spTgt spid="25"/>
                                        </p:tgtEl>
                                        <p:attrNameLst>
                                          <p:attrName>ppt_h</p:attrName>
                                        </p:attrNameLst>
                                      </p:cBhvr>
                                      <p:tavLst>
                                        <p:tav tm="0">
                                          <p:val>
                                            <p:fltVal val="0"/>
                                          </p:val>
                                        </p:tav>
                                        <p:tav tm="100000">
                                          <p:val>
                                            <p:strVal val="#ppt_h"/>
                                          </p:val>
                                        </p:tav>
                                      </p:tavLst>
                                    </p:anim>
                                    <p:anim calcmode="lin" valueType="num">
                                      <p:cBhvr>
                                        <p:cTn id="71" dur="1000" fill="hold"/>
                                        <p:tgtEl>
                                          <p:spTgt spid="25"/>
                                        </p:tgtEl>
                                        <p:attrNameLst>
                                          <p:attrName>style.rotation</p:attrName>
                                        </p:attrNameLst>
                                      </p:cBhvr>
                                      <p:tavLst>
                                        <p:tav tm="0">
                                          <p:val>
                                            <p:fltVal val="90"/>
                                          </p:val>
                                        </p:tav>
                                        <p:tav tm="100000">
                                          <p:val>
                                            <p:fltVal val="0"/>
                                          </p:val>
                                        </p:tav>
                                      </p:tavLst>
                                    </p:anim>
                                    <p:animEffect transition="in" filter="fade">
                                      <p:cBhvr>
                                        <p:cTn id="72" dur="1000"/>
                                        <p:tgtEl>
                                          <p:spTgt spid="25"/>
                                        </p:tgtEl>
                                      </p:cBhvr>
                                    </p:animEffect>
                                  </p:childTnLst>
                                </p:cTn>
                              </p:par>
                              <p:par>
                                <p:cTn id="73" presetID="31" presetClass="entr" presetSubtype="0" fill="hold" nodeType="withEffect">
                                  <p:stCondLst>
                                    <p:cond delay="900"/>
                                  </p:stCondLst>
                                  <p:childTnLst>
                                    <p:set>
                                      <p:cBhvr>
                                        <p:cTn id="74" dur="1" fill="hold">
                                          <p:stCondLst>
                                            <p:cond delay="0"/>
                                          </p:stCondLst>
                                        </p:cTn>
                                        <p:tgtEl>
                                          <p:spTgt spid="23"/>
                                        </p:tgtEl>
                                        <p:attrNameLst>
                                          <p:attrName>style.visibility</p:attrName>
                                        </p:attrNameLst>
                                      </p:cBhvr>
                                      <p:to>
                                        <p:strVal val="visible"/>
                                      </p:to>
                                    </p:set>
                                    <p:anim calcmode="lin" valueType="num">
                                      <p:cBhvr>
                                        <p:cTn id="75" dur="1000" fill="hold"/>
                                        <p:tgtEl>
                                          <p:spTgt spid="23"/>
                                        </p:tgtEl>
                                        <p:attrNameLst>
                                          <p:attrName>ppt_w</p:attrName>
                                        </p:attrNameLst>
                                      </p:cBhvr>
                                      <p:tavLst>
                                        <p:tav tm="0">
                                          <p:val>
                                            <p:fltVal val="0"/>
                                          </p:val>
                                        </p:tav>
                                        <p:tav tm="100000">
                                          <p:val>
                                            <p:strVal val="#ppt_w"/>
                                          </p:val>
                                        </p:tav>
                                      </p:tavLst>
                                    </p:anim>
                                    <p:anim calcmode="lin" valueType="num">
                                      <p:cBhvr>
                                        <p:cTn id="76" dur="1000" fill="hold"/>
                                        <p:tgtEl>
                                          <p:spTgt spid="23"/>
                                        </p:tgtEl>
                                        <p:attrNameLst>
                                          <p:attrName>ppt_h</p:attrName>
                                        </p:attrNameLst>
                                      </p:cBhvr>
                                      <p:tavLst>
                                        <p:tav tm="0">
                                          <p:val>
                                            <p:fltVal val="0"/>
                                          </p:val>
                                        </p:tav>
                                        <p:tav tm="100000">
                                          <p:val>
                                            <p:strVal val="#ppt_h"/>
                                          </p:val>
                                        </p:tav>
                                      </p:tavLst>
                                    </p:anim>
                                    <p:anim calcmode="lin" valueType="num">
                                      <p:cBhvr>
                                        <p:cTn id="77" dur="1000" fill="hold"/>
                                        <p:tgtEl>
                                          <p:spTgt spid="23"/>
                                        </p:tgtEl>
                                        <p:attrNameLst>
                                          <p:attrName>style.rotation</p:attrName>
                                        </p:attrNameLst>
                                      </p:cBhvr>
                                      <p:tavLst>
                                        <p:tav tm="0">
                                          <p:val>
                                            <p:fltVal val="90"/>
                                          </p:val>
                                        </p:tav>
                                        <p:tav tm="100000">
                                          <p:val>
                                            <p:fltVal val="0"/>
                                          </p:val>
                                        </p:tav>
                                      </p:tavLst>
                                    </p:anim>
                                    <p:animEffect transition="in" filter="fade">
                                      <p:cBhvr>
                                        <p:cTn id="7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68" grpId="0"/>
      <p:bldP spid="92" grpId="0"/>
      <p:bldP spid="93" grpId="0"/>
      <p:bldP spid="103"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TotalTime>
  <Words>776</Words>
  <Application>Microsoft Office PowerPoint</Application>
  <PresentationFormat>Custom</PresentationFormat>
  <Paragraphs>114</Paragraphs>
  <Slides>27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微软雅黑</vt:lpstr>
      <vt:lpstr>宋体</vt:lpstr>
      <vt:lpstr>Arial</vt:lpstr>
      <vt:lpstr>Calibri</vt:lpstr>
      <vt:lpstr>Calibri Light</vt:lpstr>
      <vt:lpstr>iCiel Cadena</vt:lpstr>
      <vt:lpstr>iCiel Pony</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 SÁT TRANH VÀ  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MyPC</dc:creator>
  <dc:description>http://www.ypppt.com/</dc:description>
  <cp:lastModifiedBy>admin</cp:lastModifiedBy>
  <cp:revision>462</cp:revision>
  <dcterms:created xsi:type="dcterms:W3CDTF">2013-07-25T03:25:00Z</dcterms:created>
  <dcterms:modified xsi:type="dcterms:W3CDTF">2023-06-05T02:00:29Z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