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696" r:id="rId2"/>
    <p:sldId id="697" r:id="rId3"/>
    <p:sldId id="663" r:id="rId4"/>
    <p:sldId id="717" r:id="rId5"/>
    <p:sldId id="718" r:id="rId6"/>
    <p:sldId id="719" r:id="rId7"/>
    <p:sldId id="720" r:id="rId8"/>
    <p:sldId id="722" r:id="rId9"/>
    <p:sldId id="723" r:id="rId10"/>
    <p:sldId id="724" r:id="rId11"/>
    <p:sldId id="725" r:id="rId12"/>
    <p:sldId id="726" r:id="rId13"/>
    <p:sldId id="727" r:id="rId14"/>
    <p:sldId id="730" r:id="rId15"/>
    <p:sldId id="731" r:id="rId16"/>
    <p:sldId id="646" r:id="rId17"/>
  </p:sldIdLst>
  <p:sldSz cx="12192000" cy="6858000"/>
  <p:notesSz cx="6858000" cy="9144000"/>
  <p:embeddedFontLst>
    <p:embeddedFont>
      <p:font typeface="#9Slide03 SFU Futura_12" panose="020B0604020202020204" charset="0"/>
      <p:regular r:id="rId19"/>
    </p:embeddedFont>
    <p:embeddedFont>
      <p:font typeface="#9Slide07 IcielKoni" panose="020B0604020202020204" charset="0"/>
      <p:bold r:id="rId20"/>
    </p:embeddedFon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0033CC"/>
    <a:srgbClr val="006C00"/>
    <a:srgbClr val="7BC666"/>
    <a:srgbClr val="B94867"/>
    <a:srgbClr val="4E5674"/>
    <a:srgbClr val="0078A0"/>
    <a:srgbClr val="008BF2"/>
    <a:srgbClr val="00C505"/>
    <a:srgbClr val="2B8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4364" autoAdjust="0"/>
  </p:normalViewPr>
  <p:slideViewPr>
    <p:cSldViewPr snapToGrid="0">
      <p:cViewPr varScale="1">
        <p:scale>
          <a:sx n="69" d="100"/>
          <a:sy n="69"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26885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Để</a:t>
            </a:r>
            <a:r>
              <a:rPr lang="en-US" sz="1200" i="1" kern="1200" dirty="0" smtClean="0">
                <a:solidFill>
                  <a:schemeClr val="tx1"/>
                </a:solidFill>
                <a:effectLst/>
                <a:latin typeface="+mn-lt"/>
                <a:ea typeface="+mn-ea"/>
                <a:cs typeface="+mn-cs"/>
              </a:rPr>
              <a:t> minh </a:t>
            </a:r>
            <a:r>
              <a:rPr lang="en-US" sz="1200" i="1" kern="1200" dirty="0" err="1" smtClean="0">
                <a:solidFill>
                  <a:schemeClr val="tx1"/>
                </a:solidFill>
                <a:effectLst/>
                <a:latin typeface="+mn-lt"/>
                <a:ea typeface="+mn-ea"/>
                <a:cs typeface="+mn-cs"/>
              </a:rPr>
              <a:t>họa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địa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ta </a:t>
            </a:r>
            <a:r>
              <a:rPr lang="en-US" sz="1200" i="1" kern="1200" dirty="0" err="1" smtClean="0">
                <a:solidFill>
                  <a:schemeClr val="tx1"/>
                </a:solidFill>
                <a:effectLst/>
                <a:latin typeface="+mn-lt"/>
                <a:ea typeface="+mn-ea"/>
                <a:cs typeface="+mn-cs"/>
              </a:rPr>
              <a:t>dùng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đồ</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lượng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2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tố</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quan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địa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sẽ</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giúp</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đồ</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như</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07396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333445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442723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9/5/2021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9/5/2021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microsoft.com/office/2007/relationships/hdphoto" Target="../media/hdphoto5.wdp"/><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7.png"/><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7.png"/><Relationship Id="rId4" Type="http://schemas.microsoft.com/office/2007/relationships/hdphoto" Target="../media/hdphoto19.wdp"/></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2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25.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27.wdp"/></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4.png"/><Relationship Id="rId4" Type="http://schemas.microsoft.com/office/2007/relationships/hdphoto" Target="../media/hdphoto9.wdp"/><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5.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6.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6.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6.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1.wdp"/><Relationship Id="rId7" Type="http://schemas.microsoft.com/office/2007/relationships/hdphoto" Target="../media/hdphoto13.wdp"/><Relationship Id="rId12" Type="http://schemas.microsoft.com/office/2007/relationships/hdphoto" Target="../media/hdphoto17.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12.wdp"/><Relationship Id="rId10" Type="http://schemas.openxmlformats.org/officeDocument/2006/relationships/image" Target="../media/image7.png"/><Relationship Id="rId4" Type="http://schemas.openxmlformats.org/officeDocument/2006/relationships/image" Target="../media/image19.png"/><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26.pn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Rectangle 604">
            <a:extLst>
              <a:ext uri="{FF2B5EF4-FFF2-40B4-BE49-F238E27FC236}">
                <a16:creationId xmlns:a16="http://schemas.microsoft.com/office/drawing/2014/main" id="{CEB92A88-B8D8-49AC-BF3C-42C4E913A825}"/>
              </a:ext>
            </a:extLst>
          </p:cNvPr>
          <p:cNvSpPr/>
          <p:nvPr/>
        </p:nvSpPr>
        <p:spPr>
          <a:xfrm>
            <a:off x="2512517" y="46460"/>
            <a:ext cx="6979825" cy="1200329"/>
          </a:xfrm>
          <a:prstGeom prst="rect">
            <a:avLst/>
          </a:prstGeom>
          <a:solidFill>
            <a:srgbClr val="0033CC"/>
          </a:solidFill>
        </p:spPr>
        <p:txBody>
          <a:bodyPr wrap="square" lIns="91440" tIns="45720" rIns="91440" bIns="45720">
            <a:spAutoFit/>
          </a:bodyPr>
          <a:lstStyle/>
          <a:p>
            <a:pPr algn="ctr"/>
            <a:r>
              <a:rPr lang="en-US" sz="5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       </a:t>
            </a:r>
            <a:r>
              <a:rPr lang="en-US" sz="72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KHỞI ĐỘNG</a:t>
            </a:r>
            <a:endParaRPr lang="en-US" sz="5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606"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E89C1555-E628-4770-AE0A-740991E2793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076314" y="-110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603" name="Rectangle: Rounded Corners 7">
            <a:extLst>
              <a:ext uri="{FF2B5EF4-FFF2-40B4-BE49-F238E27FC236}">
                <a16:creationId xmlns:a16="http://schemas.microsoft.com/office/drawing/2014/main" id="{9731B856-505B-4C12-AE96-B34567953D3E}"/>
              </a:ext>
            </a:extLst>
          </p:cNvPr>
          <p:cNvSpPr/>
          <p:nvPr/>
        </p:nvSpPr>
        <p:spPr>
          <a:xfrm>
            <a:off x="4129261" y="3040937"/>
            <a:ext cx="1942692" cy="2206996"/>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9Slide03 SFU Futura_12" panose="020B0604020202020204" charset="0"/>
                <a:cs typeface="Arial" panose="020B0604020202020204" pitchFamily="34" charset="0"/>
              </a:rPr>
              <a:t>Quan </a:t>
            </a:r>
            <a:r>
              <a:rPr lang="en-US" sz="2800" b="1" dirty="0" err="1">
                <a:solidFill>
                  <a:srgbClr val="FFFF00"/>
                </a:solidFill>
                <a:latin typeface="#9Slide03 SFU Futura_12" panose="020B0604020202020204" charset="0"/>
                <a:cs typeface="Arial" panose="020B0604020202020204" pitchFamily="34" charset="0"/>
              </a:rPr>
              <a:t>sát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hình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ảnh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trên</a:t>
            </a:r>
            <a:r>
              <a:rPr lang="en-US" sz="2800" b="1" dirty="0">
                <a:solidFill>
                  <a:srgbClr val="FFFF00"/>
                </a:solidFill>
                <a:latin typeface="#9Slide03 SFU Futura_12" panose="020B0604020202020204" charset="0"/>
                <a:cs typeface="Arial" panose="020B0604020202020204" pitchFamily="34" charset="0"/>
              </a:rPr>
              <a:t> slide</a:t>
            </a:r>
          </a:p>
        </p:txBody>
      </p:sp>
      <p:sp>
        <p:nvSpPr>
          <p:cNvPr id="604" name="Rectangle: Rounded Corners 7">
            <a:extLst>
              <a:ext uri="{FF2B5EF4-FFF2-40B4-BE49-F238E27FC236}">
                <a16:creationId xmlns:a16="http://schemas.microsoft.com/office/drawing/2014/main" id="{A3BA8D6A-4D01-49E4-8C32-23CAA2363653}"/>
              </a:ext>
            </a:extLst>
          </p:cNvPr>
          <p:cNvSpPr/>
          <p:nvPr/>
        </p:nvSpPr>
        <p:spPr>
          <a:xfrm>
            <a:off x="118793" y="3043361"/>
            <a:ext cx="1838921" cy="2204192"/>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nhóm</a:t>
            </a:r>
            <a:r>
              <a:rPr lang="en-US" sz="2800" b="1" dirty="0">
                <a:solidFill>
                  <a:srgbClr val="FFFF00"/>
                </a:solidFill>
                <a:latin typeface="#9Slide03 SFU Futura_12" panose="020B0604020202020204" charset="0"/>
                <a:cs typeface="Arial" panose="020B0604020202020204" pitchFamily="34" charset="0"/>
              </a:rPr>
              <a:t>: 6 </a:t>
            </a:r>
            <a:r>
              <a:rPr lang="en-US" sz="2800" b="1" dirty="0" err="1">
                <a:solidFill>
                  <a:srgbClr val="FFFF00"/>
                </a:solidFill>
                <a:latin typeface="#9Slide03 SFU Futura_12" panose="020B0604020202020204" charset="0"/>
                <a:cs typeface="Arial" panose="020B0604020202020204" pitchFamily="34" charset="0"/>
              </a:rPr>
              <a:t>nhóm</a:t>
            </a:r>
            <a:endParaRPr lang="en-US" sz="2800" b="1" dirty="0">
              <a:solidFill>
                <a:srgbClr val="FFFF00"/>
              </a:solidFill>
              <a:latin typeface="#9Slide03 SFU Futura_12" panose="020B0604020202020204" charset="0"/>
              <a:cs typeface="Arial" panose="020B0604020202020204" pitchFamily="34" charset="0"/>
            </a:endParaRPr>
          </a:p>
        </p:txBody>
      </p:sp>
      <p:sp>
        <p:nvSpPr>
          <p:cNvPr id="607" name="Rectangle: Rounded Corners 7">
            <a:extLst>
              <a:ext uri="{FF2B5EF4-FFF2-40B4-BE49-F238E27FC236}">
                <a16:creationId xmlns:a16="http://schemas.microsoft.com/office/drawing/2014/main" id="{D6CE6303-3C40-4361-9869-64BB994762E1}"/>
              </a:ext>
            </a:extLst>
          </p:cNvPr>
          <p:cNvSpPr/>
          <p:nvPr/>
        </p:nvSpPr>
        <p:spPr>
          <a:xfrm>
            <a:off x="6273849" y="3048001"/>
            <a:ext cx="1694479" cy="2170528"/>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33CC"/>
                </a:solidFill>
                <a:latin typeface="#9Slide03 SFU Futura_12" panose="020B0604020202020204" charset="0"/>
                <a:cs typeface="Arial" panose="020B0604020202020204" pitchFamily="34" charset="0"/>
              </a:rPr>
              <a:t>Cho </a:t>
            </a:r>
            <a:r>
              <a:rPr lang="en-US" sz="2800" b="1" dirty="0" err="1" smtClean="0">
                <a:solidFill>
                  <a:srgbClr val="0033CC"/>
                </a:solidFill>
                <a:latin typeface="#9Slide03 SFU Futura_12" panose="020B0604020202020204" charset="0"/>
                <a:cs typeface="Arial" panose="020B0604020202020204" pitchFamily="34" charset="0"/>
              </a:rPr>
              <a:t>biết</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đó</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là</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hình</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ảnh</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gì</a:t>
            </a:r>
            <a:r>
              <a:rPr lang="en-US" sz="2800" b="1" dirty="0" smtClean="0">
                <a:solidFill>
                  <a:srgbClr val="0033CC"/>
                </a:solidFill>
                <a:latin typeface="#9Slide03 SFU Futura_12" panose="020B0604020202020204" charset="0"/>
                <a:cs typeface="Arial" panose="020B0604020202020204" pitchFamily="34" charset="0"/>
              </a:rPr>
              <a:t>? </a:t>
            </a:r>
            <a:endParaRPr lang="en-US" sz="2800" b="1" dirty="0">
              <a:solidFill>
                <a:srgbClr val="0033CC"/>
              </a:solidFill>
              <a:latin typeface="#9Slide03 SFU Futura_12" panose="020B0604020202020204" charset="0"/>
              <a:cs typeface="Arial" panose="020B0604020202020204" pitchFamily="34" charset="0"/>
            </a:endParaRPr>
          </a:p>
        </p:txBody>
      </p:sp>
      <p:pic>
        <p:nvPicPr>
          <p:cNvPr id="608"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429" y="5173168"/>
            <a:ext cx="1634140" cy="1439425"/>
          </a:xfrm>
          <a:prstGeom prst="rect">
            <a:avLst/>
          </a:prstGeom>
          <a:noFill/>
          <a:extLst>
            <a:ext uri="{909E8E84-426E-40DD-AFC4-6F175D3DCCD1}">
              <a14:hiddenFill xmlns:a14="http://schemas.microsoft.com/office/drawing/2010/main">
                <a:solidFill>
                  <a:srgbClr val="FFFFFF"/>
                </a:solidFill>
              </a14:hiddenFill>
            </a:ext>
          </a:extLst>
        </p:spPr>
      </p:pic>
      <p:sp>
        <p:nvSpPr>
          <p:cNvPr id="609" name="Rectangle: Rounded Corners 7">
            <a:extLst>
              <a:ext uri="{FF2B5EF4-FFF2-40B4-BE49-F238E27FC236}">
                <a16:creationId xmlns:a16="http://schemas.microsoft.com/office/drawing/2014/main" id="{D2B680DB-E633-4DF1-9493-1C62B4D6F032}"/>
              </a:ext>
            </a:extLst>
          </p:cNvPr>
          <p:cNvSpPr/>
          <p:nvPr/>
        </p:nvSpPr>
        <p:spPr>
          <a:xfrm>
            <a:off x="8170225" y="3037269"/>
            <a:ext cx="1902030" cy="2170528"/>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cs typeface="Arial" panose="020B0604020202020204" pitchFamily="34" charset="0"/>
              </a:rPr>
              <a:t>Ghi</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vào</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bảng</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nhóm</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trong</a:t>
            </a:r>
            <a:r>
              <a:rPr lang="en-US" sz="2800" b="1" dirty="0" smtClean="0">
                <a:solidFill>
                  <a:srgbClr val="FFFF00"/>
                </a:solidFill>
                <a:latin typeface="#9Slide03 SFU Futura_12" panose="020B0604020202020204" charset="0"/>
                <a:cs typeface="Arial" panose="020B0604020202020204" pitchFamily="34" charset="0"/>
              </a:rPr>
              <a:t> 1 </a:t>
            </a:r>
            <a:r>
              <a:rPr lang="en-US" sz="2800" b="1" dirty="0" err="1">
                <a:solidFill>
                  <a:srgbClr val="FFFF00"/>
                </a:solidFill>
                <a:latin typeface="#9Slide03 SFU Futura_12" panose="020B0604020202020204" charset="0"/>
                <a:cs typeface="Arial" panose="020B0604020202020204" pitchFamily="34" charset="0"/>
              </a:rPr>
              <a:t>phút</a:t>
            </a:r>
            <a:endParaRPr lang="en-US" sz="2800" b="1" dirty="0">
              <a:solidFill>
                <a:srgbClr val="FFFF00"/>
              </a:solidFill>
              <a:latin typeface="#9Slide03 SFU Futura_12" panose="020B0604020202020204" charset="0"/>
              <a:cs typeface="Arial" panose="020B0604020202020204" pitchFamily="34" charset="0"/>
            </a:endParaRPr>
          </a:p>
        </p:txBody>
      </p:sp>
      <p:pic>
        <p:nvPicPr>
          <p:cNvPr id="610"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5302" y="5285526"/>
            <a:ext cx="1345551" cy="1299152"/>
          </a:xfrm>
          <a:prstGeom prst="rect">
            <a:avLst/>
          </a:prstGeom>
          <a:noFill/>
          <a:extLst>
            <a:ext uri="{909E8E84-426E-40DD-AFC4-6F175D3DCCD1}">
              <a14:hiddenFill xmlns:a14="http://schemas.microsoft.com/office/drawing/2010/main">
                <a:solidFill>
                  <a:srgbClr val="FFFFFF"/>
                </a:solidFill>
              </a14:hiddenFill>
            </a:ext>
          </a:extLst>
        </p:spPr>
      </p:pic>
      <p:sp>
        <p:nvSpPr>
          <p:cNvPr id="611" name="Rectangle: Rounded Corners 7">
            <a:extLst>
              <a:ext uri="{FF2B5EF4-FFF2-40B4-BE49-F238E27FC236}">
                <a16:creationId xmlns:a16="http://schemas.microsoft.com/office/drawing/2014/main" id="{67EE3694-8414-4DFD-926A-EB30DD533E39}"/>
              </a:ext>
            </a:extLst>
          </p:cNvPr>
          <p:cNvSpPr/>
          <p:nvPr/>
        </p:nvSpPr>
        <p:spPr>
          <a:xfrm>
            <a:off x="2088444" y="3070503"/>
            <a:ext cx="1838921" cy="2204192"/>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cs typeface="Arial" panose="020B0604020202020204" pitchFamily="34" charset="0"/>
              </a:rPr>
              <a:t>Chuẩn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bị</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bảng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nhóm</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bút</a:t>
            </a:r>
            <a:r>
              <a:rPr lang="en-US" sz="2800" b="1" dirty="0">
                <a:solidFill>
                  <a:srgbClr val="0033CC"/>
                </a:solidFill>
                <a:latin typeface="#9Slide03 SFU Futura_12" panose="020B0604020202020204" charset="0"/>
                <a:cs typeface="Arial" panose="020B0604020202020204" pitchFamily="34" charset="0"/>
              </a:rPr>
              <a:t>, </a:t>
            </a:r>
          </a:p>
        </p:txBody>
      </p:sp>
      <p:pic>
        <p:nvPicPr>
          <p:cNvPr id="612"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495993" y="5357078"/>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6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8775804" y="5309740"/>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614"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6525642" y="5409206"/>
            <a:ext cx="1442686" cy="1156049"/>
          </a:xfrm>
          <a:prstGeom prst="rect">
            <a:avLst/>
          </a:prstGeom>
          <a:noFill/>
          <a:extLst>
            <a:ext uri="{909E8E84-426E-40DD-AFC4-6F175D3DCCD1}">
              <a14:hiddenFill xmlns:a14="http://schemas.microsoft.com/office/drawing/2010/main">
                <a:solidFill>
                  <a:srgbClr val="FFFFFF"/>
                </a:solidFill>
              </a14:hiddenFill>
            </a:ext>
          </a:extLst>
        </p:spPr>
      </p:pic>
      <p:sp>
        <p:nvSpPr>
          <p:cNvPr id="615" name="Rectangle: Rounded Corners 7">
            <a:extLst>
              <a:ext uri="{FF2B5EF4-FFF2-40B4-BE49-F238E27FC236}">
                <a16:creationId xmlns:a16="http://schemas.microsoft.com/office/drawing/2014/main" id="{67B3FEC1-760E-4B1E-93CD-74D3D46FF791}"/>
              </a:ext>
            </a:extLst>
          </p:cNvPr>
          <p:cNvSpPr/>
          <p:nvPr/>
        </p:nvSpPr>
        <p:spPr>
          <a:xfrm>
            <a:off x="10296254" y="3002641"/>
            <a:ext cx="1777904" cy="2170528"/>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cs typeface="Arial" panose="020B0604020202020204" pitchFamily="34" charset="0"/>
              </a:rPr>
              <a:t>Hết</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giờ</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trình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bày</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và</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giải</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thích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tên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hình</a:t>
            </a:r>
            <a:endParaRPr lang="en-US" sz="2800" b="1" dirty="0">
              <a:solidFill>
                <a:srgbClr val="0033CC"/>
              </a:solidFill>
              <a:latin typeface="#9Slide03 SFU Futura_12" panose="020B0604020202020204" charset="0"/>
              <a:cs typeface="Arial" panose="020B0604020202020204" pitchFamily="34" charset="0"/>
            </a:endParaRPr>
          </a:p>
        </p:txBody>
      </p:sp>
      <p:pic>
        <p:nvPicPr>
          <p:cNvPr id="616"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54" t="79227" b="1915"/>
          <a:stretch/>
        </p:blipFill>
        <p:spPr bwMode="auto">
          <a:xfrm>
            <a:off x="10447327" y="5309740"/>
            <a:ext cx="1324971" cy="1255515"/>
          </a:xfrm>
          <a:prstGeom prst="rect">
            <a:avLst/>
          </a:prstGeom>
          <a:noFill/>
          <a:extLst>
            <a:ext uri="{909E8E84-426E-40DD-AFC4-6F175D3DCCD1}">
              <a14:hiddenFill xmlns:a14="http://schemas.microsoft.com/office/drawing/2010/main">
                <a:solidFill>
                  <a:srgbClr val="FFFFFF"/>
                </a:solidFill>
              </a14:hiddenFill>
            </a:ext>
          </a:extLst>
        </p:spPr>
      </p:pic>
      <p:cxnSp>
        <p:nvCxnSpPr>
          <p:cNvPr id="617" name="Straight Connector 616">
            <a:extLst>
              <a:ext uri="{FF2B5EF4-FFF2-40B4-BE49-F238E27FC236}">
                <a16:creationId xmlns:a16="http://schemas.microsoft.com/office/drawing/2014/main" id="{8529DE91-F9A3-4AAE-9D59-914616AB64F5}"/>
              </a:ext>
            </a:extLst>
          </p:cNvPr>
          <p:cNvCxnSpPr/>
          <p:nvPr/>
        </p:nvCxnSpPr>
        <p:spPr>
          <a:xfrm>
            <a:off x="-24047" y="289717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0" name="TextBox 619">
            <a:extLst>
              <a:ext uri="{FF2B5EF4-FFF2-40B4-BE49-F238E27FC236}">
                <a16:creationId xmlns:a16="http://schemas.microsoft.com/office/drawing/2014/main" id="{6DE35741-2083-4377-8A9B-E9E3E4A863A9}"/>
              </a:ext>
            </a:extLst>
          </p:cNvPr>
          <p:cNvSpPr txBox="1"/>
          <p:nvPr/>
        </p:nvSpPr>
        <p:spPr>
          <a:xfrm>
            <a:off x="2313709" y="1532519"/>
            <a:ext cx="7620710" cy="1015663"/>
          </a:xfrm>
          <a:prstGeom prst="rect">
            <a:avLst/>
          </a:prstGeom>
          <a:noFill/>
        </p:spPr>
        <p:txBody>
          <a:bodyPr wrap="square" rtlCol="0">
            <a:spAutoFit/>
          </a:bodyPr>
          <a:lstStyle/>
          <a:p>
            <a:r>
              <a:rPr lang="en-US" sz="6000" b="1" dirty="0" smtClean="0">
                <a:solidFill>
                  <a:srgbClr val="0033CC"/>
                </a:solidFill>
                <a:latin typeface="#9Slide03 SFU Futura_12" panose="020B0604020202020204" charset="0"/>
              </a:rPr>
              <a:t>NHÌN HÌNH ĐOÁN Ý</a:t>
            </a:r>
            <a:endParaRPr lang="en-US" sz="4800" b="1" dirty="0">
              <a:solidFill>
                <a:srgbClr val="0033CC"/>
              </a:solidFill>
              <a:latin typeface="#9Slide03 SFU Futura_12" panose="020B0604020202020204" charset="0"/>
            </a:endParaRPr>
          </a:p>
        </p:txBody>
      </p:sp>
      <p:pic>
        <p:nvPicPr>
          <p:cNvPr id="19" name="Picture 4" descr="Thinking Person PNG Image &amp;amp; PSD File Free Download - Lovepik | 401333021"/>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928545" y="873718"/>
            <a:ext cx="1530478" cy="188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wipe(down)">
                                      <p:cBhvr>
                                        <p:cTn id="7" dur="500"/>
                                        <p:tgtEl>
                                          <p:spTgt spid="604"/>
                                        </p:tgtEl>
                                      </p:cBhvr>
                                    </p:animEffect>
                                  </p:childTnLst>
                                </p:cTn>
                              </p:par>
                              <p:par>
                                <p:cTn id="8" presetID="2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Effect transition="in" filter="wipe(down)">
                                      <p:cBhvr>
                                        <p:cTn id="10" dur="500"/>
                                        <p:tgtEl>
                                          <p:spTgt spid="6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1"/>
                                        </p:tgtEl>
                                        <p:attrNameLst>
                                          <p:attrName>style.visibility</p:attrName>
                                        </p:attrNameLst>
                                      </p:cBhvr>
                                      <p:to>
                                        <p:strVal val="visible"/>
                                      </p:to>
                                    </p:set>
                                    <p:animEffect transition="in" filter="wipe(down)">
                                      <p:cBhvr>
                                        <p:cTn id="13" dur="500"/>
                                        <p:tgtEl>
                                          <p:spTgt spid="611"/>
                                        </p:tgtEl>
                                      </p:cBhvr>
                                    </p:animEffect>
                                  </p:childTnLst>
                                </p:cTn>
                              </p:par>
                              <p:par>
                                <p:cTn id="14" presetID="22" presetClass="entr" presetSubtype="4" fill="hold" nodeType="withEffect">
                                  <p:stCondLst>
                                    <p:cond delay="0"/>
                                  </p:stCondLst>
                                  <p:childTnLst>
                                    <p:set>
                                      <p:cBhvr>
                                        <p:cTn id="15" dur="1" fill="hold">
                                          <p:stCondLst>
                                            <p:cond delay="0"/>
                                          </p:stCondLst>
                                        </p:cTn>
                                        <p:tgtEl>
                                          <p:spTgt spid="612"/>
                                        </p:tgtEl>
                                        <p:attrNameLst>
                                          <p:attrName>style.visibility</p:attrName>
                                        </p:attrNameLst>
                                      </p:cBhvr>
                                      <p:to>
                                        <p:strVal val="visible"/>
                                      </p:to>
                                    </p:set>
                                    <p:animEffect transition="in" filter="wipe(down)">
                                      <p:cBhvr>
                                        <p:cTn id="16" dur="500"/>
                                        <p:tgtEl>
                                          <p:spTgt spid="6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03"/>
                                        </p:tgtEl>
                                        <p:attrNameLst>
                                          <p:attrName>style.visibility</p:attrName>
                                        </p:attrNameLst>
                                      </p:cBhvr>
                                      <p:to>
                                        <p:strVal val="visible"/>
                                      </p:to>
                                    </p:set>
                                    <p:animEffect transition="in" filter="wipe(down)">
                                      <p:cBhvr>
                                        <p:cTn id="19" dur="500"/>
                                        <p:tgtEl>
                                          <p:spTgt spid="603"/>
                                        </p:tgtEl>
                                      </p:cBhvr>
                                    </p:animEffect>
                                  </p:childTnLst>
                                </p:cTn>
                              </p:par>
                              <p:par>
                                <p:cTn id="20" presetID="22" presetClass="entr" presetSubtype="4" fill="hold" nodeType="withEffect">
                                  <p:stCondLst>
                                    <p:cond delay="0"/>
                                  </p:stCondLst>
                                  <p:childTnLst>
                                    <p:set>
                                      <p:cBhvr>
                                        <p:cTn id="21" dur="1" fill="hold">
                                          <p:stCondLst>
                                            <p:cond delay="0"/>
                                          </p:stCondLst>
                                        </p:cTn>
                                        <p:tgtEl>
                                          <p:spTgt spid="608"/>
                                        </p:tgtEl>
                                        <p:attrNameLst>
                                          <p:attrName>style.visibility</p:attrName>
                                        </p:attrNameLst>
                                      </p:cBhvr>
                                      <p:to>
                                        <p:strVal val="visible"/>
                                      </p:to>
                                    </p:set>
                                    <p:animEffect transition="in" filter="wipe(down)">
                                      <p:cBhvr>
                                        <p:cTn id="22" dur="500"/>
                                        <p:tgtEl>
                                          <p:spTgt spid="60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07"/>
                                        </p:tgtEl>
                                        <p:attrNameLst>
                                          <p:attrName>style.visibility</p:attrName>
                                        </p:attrNameLst>
                                      </p:cBhvr>
                                      <p:to>
                                        <p:strVal val="visible"/>
                                      </p:to>
                                    </p:set>
                                    <p:animEffect transition="in" filter="wipe(down)">
                                      <p:cBhvr>
                                        <p:cTn id="25" dur="500"/>
                                        <p:tgtEl>
                                          <p:spTgt spid="607"/>
                                        </p:tgtEl>
                                      </p:cBhvr>
                                    </p:animEffect>
                                  </p:childTnLst>
                                </p:cTn>
                              </p:par>
                              <p:par>
                                <p:cTn id="26" presetID="22" presetClass="entr" presetSubtype="4" fill="hold" nodeType="withEffect">
                                  <p:stCondLst>
                                    <p:cond delay="0"/>
                                  </p:stCondLst>
                                  <p:childTnLst>
                                    <p:set>
                                      <p:cBhvr>
                                        <p:cTn id="27" dur="1" fill="hold">
                                          <p:stCondLst>
                                            <p:cond delay="0"/>
                                          </p:stCondLst>
                                        </p:cTn>
                                        <p:tgtEl>
                                          <p:spTgt spid="614"/>
                                        </p:tgtEl>
                                        <p:attrNameLst>
                                          <p:attrName>style.visibility</p:attrName>
                                        </p:attrNameLst>
                                      </p:cBhvr>
                                      <p:to>
                                        <p:strVal val="visible"/>
                                      </p:to>
                                    </p:set>
                                    <p:animEffect transition="in" filter="wipe(down)">
                                      <p:cBhvr>
                                        <p:cTn id="28" dur="500"/>
                                        <p:tgtEl>
                                          <p:spTgt spid="6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09"/>
                                        </p:tgtEl>
                                        <p:attrNameLst>
                                          <p:attrName>style.visibility</p:attrName>
                                        </p:attrNameLst>
                                      </p:cBhvr>
                                      <p:to>
                                        <p:strVal val="visible"/>
                                      </p:to>
                                    </p:set>
                                    <p:animEffect transition="in" filter="wipe(down)">
                                      <p:cBhvr>
                                        <p:cTn id="31" dur="500"/>
                                        <p:tgtEl>
                                          <p:spTgt spid="609"/>
                                        </p:tgtEl>
                                      </p:cBhvr>
                                    </p:animEffect>
                                  </p:childTnLst>
                                </p:cTn>
                              </p:par>
                              <p:par>
                                <p:cTn id="32" presetID="22" presetClass="entr" presetSubtype="4" fill="hold" nodeType="withEffect">
                                  <p:stCondLst>
                                    <p:cond delay="0"/>
                                  </p:stCondLst>
                                  <p:childTnLst>
                                    <p:set>
                                      <p:cBhvr>
                                        <p:cTn id="33" dur="1" fill="hold">
                                          <p:stCondLst>
                                            <p:cond delay="0"/>
                                          </p:stCondLst>
                                        </p:cTn>
                                        <p:tgtEl>
                                          <p:spTgt spid="613"/>
                                        </p:tgtEl>
                                        <p:attrNameLst>
                                          <p:attrName>style.visibility</p:attrName>
                                        </p:attrNameLst>
                                      </p:cBhvr>
                                      <p:to>
                                        <p:strVal val="visible"/>
                                      </p:to>
                                    </p:set>
                                    <p:animEffect transition="in" filter="wipe(down)">
                                      <p:cBhvr>
                                        <p:cTn id="34" dur="500"/>
                                        <p:tgtEl>
                                          <p:spTgt spid="6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15"/>
                                        </p:tgtEl>
                                        <p:attrNameLst>
                                          <p:attrName>style.visibility</p:attrName>
                                        </p:attrNameLst>
                                      </p:cBhvr>
                                      <p:to>
                                        <p:strVal val="visible"/>
                                      </p:to>
                                    </p:set>
                                    <p:animEffect transition="in" filter="wipe(down)">
                                      <p:cBhvr>
                                        <p:cTn id="37" dur="500"/>
                                        <p:tgtEl>
                                          <p:spTgt spid="615"/>
                                        </p:tgtEl>
                                      </p:cBhvr>
                                    </p:animEffect>
                                  </p:childTnLst>
                                </p:cTn>
                              </p:par>
                              <p:par>
                                <p:cTn id="38" presetID="22" presetClass="entr" presetSubtype="4" fill="hold" nodeType="withEffect">
                                  <p:stCondLst>
                                    <p:cond delay="0"/>
                                  </p:stCondLst>
                                  <p:childTnLst>
                                    <p:set>
                                      <p:cBhvr>
                                        <p:cTn id="39" dur="1" fill="hold">
                                          <p:stCondLst>
                                            <p:cond delay="0"/>
                                          </p:stCondLst>
                                        </p:cTn>
                                        <p:tgtEl>
                                          <p:spTgt spid="616"/>
                                        </p:tgtEl>
                                        <p:attrNameLst>
                                          <p:attrName>style.visibility</p:attrName>
                                        </p:attrNameLst>
                                      </p:cBhvr>
                                      <p:to>
                                        <p:strVal val="visible"/>
                                      </p:to>
                                    </p:set>
                                    <p:animEffect transition="in" filter="wipe(down)">
                                      <p:cBhvr>
                                        <p:cTn id="40" dur="5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animBg="1"/>
      <p:bldP spid="604" grpId="0" animBg="1"/>
      <p:bldP spid="607" grpId="0" animBg="1"/>
      <p:bldP spid="609" grpId="0" animBg="1"/>
      <p:bldP spid="611" grpId="0" animBg="1"/>
      <p:bldP spid="6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3,4</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3449540739"/>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a16="http://schemas.microsoft.com/office/drawing/2014/main" val="4006572326"/>
                    </a:ext>
                  </a:extLst>
                </a:gridCol>
                <a:gridCol w="2701637">
                  <a:extLst>
                    <a:ext uri="{9D8B030D-6E8A-4147-A177-3AD203B41FA5}">
                      <a16:colId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XÊ-UN</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hart, histogram&#10;&#10;Description automatically generated">
            <a:extLst>
              <a:ext uri="{FF2B5EF4-FFF2-40B4-BE49-F238E27FC236}">
                <a16:creationId xmlns:a16="http://schemas.microsoft.com/office/drawing/2014/main" id="{EA790E8F-C8A8-4010-80CA-157EED7C784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804618" y="179424"/>
            <a:ext cx="3632053" cy="5195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161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5,6</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2026468119"/>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a16="http://schemas.microsoft.com/office/drawing/2014/main" val="4006572326"/>
                    </a:ext>
                  </a:extLst>
                </a:gridCol>
                <a:gridCol w="2701637">
                  <a:extLst>
                    <a:ext uri="{9D8B030D-6E8A-4147-A177-3AD203B41FA5}">
                      <a16:colId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MA-NI-LA</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hart, histogram&#10;&#10;Description automatically generated">
            <a:extLst>
              <a:ext uri="{FF2B5EF4-FFF2-40B4-BE49-F238E27FC236}">
                <a16:creationId xmlns:a16="http://schemas.microsoft.com/office/drawing/2014/main" id="{56DA7D54-8EA5-4360-9584-FCDF245ED77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72192" y="0"/>
            <a:ext cx="4696905" cy="5471550"/>
          </a:xfrm>
          <a:prstGeom prst="rect">
            <a:avLst/>
          </a:prstGeom>
        </p:spPr>
      </p:pic>
    </p:spTree>
    <p:extLst>
      <p:ext uri="{BB962C8B-B14F-4D97-AF65-F5344CB8AC3E}">
        <p14:creationId xmlns:p14="http://schemas.microsoft.com/office/powerpoint/2010/main" val="158752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2A4E065-26AE-42DA-9D35-367AC0CC99D8}"/>
              </a:ext>
            </a:extLst>
          </p:cNvPr>
          <p:cNvCxnSpPr/>
          <p:nvPr/>
        </p:nvCxnSpPr>
        <p:spPr>
          <a:xfrm flipV="1">
            <a:off x="0" y="1925782"/>
            <a:ext cx="8589818" cy="361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32991" y="1769784"/>
            <a:ext cx="8589818"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09CD7DA3-870E-45AC-9BA5-014F990F81AD}"/>
              </a:ext>
            </a:extLst>
          </p:cNvPr>
          <p:cNvSpPr/>
          <p:nvPr/>
        </p:nvSpPr>
        <p:spPr>
          <a:xfrm>
            <a:off x="321630" y="177677"/>
            <a:ext cx="7946557" cy="1562566"/>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PHÂN TÍCH BIỂU ĐỒ</a:t>
            </a:r>
          </a:p>
          <a:p>
            <a:pPr algn="ctr"/>
            <a:r>
              <a:rPr lang="en-US" sz="4400" b="1" dirty="0" smtClean="0">
                <a:solidFill>
                  <a:schemeClr val="tx1"/>
                </a:solidFill>
                <a:latin typeface="#9Slide03 SFU Futura_12" panose="00000400000000000000" pitchFamily="2" charset="0"/>
                <a:cs typeface="Arial" panose="020B0604020202020204" pitchFamily="34" charset="0"/>
              </a:rPr>
              <a:t>NHIỆT ĐỘ, LƯỢNG MƯA</a:t>
            </a:r>
            <a:endParaRPr lang="vi-VN" sz="4400" b="1" dirty="0">
              <a:solidFill>
                <a:schemeClr val="tx1"/>
              </a:solidFill>
              <a:latin typeface="#9Slide03 SFU Futura_12" panose="00000400000000000000" pitchFamily="2" charset="0"/>
              <a:cs typeface="Arial" panose="020B0604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573180479"/>
              </p:ext>
            </p:extLst>
          </p:nvPr>
        </p:nvGraphicFramePr>
        <p:xfrm>
          <a:off x="130957" y="2039457"/>
          <a:ext cx="11783951" cy="5266944"/>
        </p:xfrm>
        <a:graphic>
          <a:graphicData uri="http://schemas.openxmlformats.org/drawingml/2006/table">
            <a:tbl>
              <a:tblPr>
                <a:tableStyleId>{616DA210-FB5B-4158-B5E0-FEB733F419BA}</a:tableStyleId>
              </a:tblPr>
              <a:tblGrid>
                <a:gridCol w="6240469">
                  <a:extLst>
                    <a:ext uri="{9D8B030D-6E8A-4147-A177-3AD203B41FA5}">
                      <a16:colId xmlns:a16="http://schemas.microsoft.com/office/drawing/2014/main" val="3945758564"/>
                    </a:ext>
                  </a:extLst>
                </a:gridCol>
                <a:gridCol w="1750574">
                  <a:extLst>
                    <a:ext uri="{9D8B030D-6E8A-4147-A177-3AD203B41FA5}">
                      <a16:colId xmlns:a16="http://schemas.microsoft.com/office/drawing/2014/main" val="3614450099"/>
                    </a:ext>
                  </a:extLst>
                </a:gridCol>
                <a:gridCol w="1896454">
                  <a:extLst>
                    <a:ext uri="{9D8B030D-6E8A-4147-A177-3AD203B41FA5}">
                      <a16:colId xmlns:a16="http://schemas.microsoft.com/office/drawing/2014/main" val="2841661303"/>
                    </a:ext>
                  </a:extLst>
                </a:gridCol>
                <a:gridCol w="1896454">
                  <a:extLst>
                    <a:ext uri="{9D8B030D-6E8A-4147-A177-3AD203B41FA5}">
                      <a16:colId xmlns:a16="http://schemas.microsoft.com/office/drawing/2014/main" val="3735295825"/>
                    </a:ext>
                  </a:extLst>
                </a:gridCol>
              </a:tblGrid>
              <a:tr h="540831">
                <a:tc>
                  <a:txBody>
                    <a:bodyPr/>
                    <a:lstStyle/>
                    <a:p>
                      <a:pPr marL="0" marR="0" indent="95250" algn="just">
                        <a:lnSpc>
                          <a:spcPct val="106000"/>
                        </a:lnSpc>
                        <a:spcBef>
                          <a:spcPts val="0"/>
                        </a:spcBef>
                        <a:spcAft>
                          <a:spcPts val="0"/>
                        </a:spcAft>
                      </a:pPr>
                      <a:r>
                        <a:rPr lang="vi-VN" sz="3600" b="1" dirty="0">
                          <a:solidFill>
                            <a:srgbClr val="FFFF00"/>
                          </a:solidFill>
                          <a:effectLst/>
                          <a:latin typeface="#9Slide03 SFU Futura_12" panose="020B0604020202020204" charset="0"/>
                        </a:rPr>
                        <a:t> </a:t>
                      </a:r>
                      <a:endParaRPr lang="en-US" sz="36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rgbClr val="7F6000"/>
                    </a:solidFill>
                  </a:tcPr>
                </a:tc>
                <a:tc>
                  <a:txBody>
                    <a:bodyPr/>
                    <a:lstStyle/>
                    <a:p>
                      <a:pPr marL="0" marR="0" algn="ctr">
                        <a:lnSpc>
                          <a:spcPct val="120000"/>
                        </a:lnSpc>
                        <a:spcBef>
                          <a:spcPts val="0"/>
                        </a:spcBef>
                        <a:spcAft>
                          <a:spcPts val="0"/>
                        </a:spcAft>
                      </a:pPr>
                      <a:r>
                        <a:rPr lang="en-US" sz="3600" b="1" dirty="0" err="1">
                          <a:solidFill>
                            <a:srgbClr val="FFFF00"/>
                          </a:solidFill>
                          <a:effectLst/>
                          <a:latin typeface="#9Slide03 SFU Futura_12" panose="020B0604020202020204" charset="0"/>
                        </a:rPr>
                        <a:t>Tích</a:t>
                      </a:r>
                      <a:r>
                        <a:rPr lang="en-US" sz="3600" b="1" dirty="0">
                          <a:solidFill>
                            <a:srgbClr val="FFFF00"/>
                          </a:solidFill>
                          <a:effectLst/>
                          <a:latin typeface="#9Slide03 SFU Futura_12" panose="020B0604020202020204" charset="0"/>
                        </a:rPr>
                        <a:t>-xi</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3600" b="1" dirty="0" err="1">
                          <a:solidFill>
                            <a:srgbClr val="FFFF00"/>
                          </a:solidFill>
                          <a:effectLst/>
                          <a:latin typeface="#9Slide03 SFU Futura_12" panose="020B0604020202020204" charset="0"/>
                        </a:rPr>
                        <a:t>Xê</a:t>
                      </a:r>
                      <a:r>
                        <a:rPr lang="en-US" sz="3600" b="1" dirty="0">
                          <a:solidFill>
                            <a:srgbClr val="FFFF00"/>
                          </a:solidFill>
                          <a:effectLst/>
                          <a:latin typeface="#9Slide03 SFU Futura_12" panose="020B0604020202020204" charset="0"/>
                        </a:rPr>
                        <a:t>-un</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3600" b="1" dirty="0">
                          <a:solidFill>
                            <a:srgbClr val="FFFF00"/>
                          </a:solidFill>
                          <a:effectLst/>
                          <a:latin typeface="#9Slide03 SFU Futura_12" panose="020B0604020202020204" charset="0"/>
                        </a:rPr>
                        <a:t>Ma-</a:t>
                      </a:r>
                      <a:r>
                        <a:rPr lang="en-US" sz="3600" b="1" dirty="0" err="1">
                          <a:solidFill>
                            <a:srgbClr val="FFFF00"/>
                          </a:solidFill>
                          <a:effectLst/>
                          <a:latin typeface="#9Slide03 SFU Futura_12" panose="020B0604020202020204" charset="0"/>
                        </a:rPr>
                        <a:t>ni</a:t>
                      </a:r>
                      <a:r>
                        <a:rPr lang="en-US" sz="3600" b="1" dirty="0">
                          <a:solidFill>
                            <a:srgbClr val="FFFF00"/>
                          </a:solidFill>
                          <a:effectLst/>
                          <a:latin typeface="#9Slide03 SFU Futura_12" panose="020B0604020202020204" charset="0"/>
                        </a:rPr>
                        <a:t>-la</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extLst>
                  <a:ext uri="{0D108BD9-81ED-4DB2-BD59-A6C34878D82A}">
                    <a16:rowId xmlns:a16="http://schemas.microsoft.com/office/drawing/2014/main" val="1356511984"/>
                  </a:ext>
                </a:extLst>
              </a:tr>
              <a:tr h="420678">
                <a:tc gridSpan="4">
                  <a:txBody>
                    <a:bodyPr/>
                    <a:lstStyle/>
                    <a:p>
                      <a:pPr marL="0" marR="0" indent="95250" algn="ctr">
                        <a:lnSpc>
                          <a:spcPct val="120000"/>
                        </a:lnSpc>
                        <a:spcBef>
                          <a:spcPts val="0"/>
                        </a:spcBef>
                        <a:spcAft>
                          <a:spcPts val="0"/>
                        </a:spcAft>
                      </a:pPr>
                      <a:r>
                        <a:rPr lang="en-US" sz="2800" b="1" dirty="0" err="1">
                          <a:solidFill>
                            <a:srgbClr val="7F6000"/>
                          </a:solidFill>
                          <a:effectLst/>
                          <a:latin typeface="#9Slide03 SFU Futura_12" panose="020B0604020202020204" charset="0"/>
                        </a:rPr>
                        <a:t>Về</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nhiệt</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độ</a:t>
                      </a:r>
                      <a:endParaRPr lang="en-US" sz="18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5922194"/>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Nhiệt độ tháng cao nhất (°C)</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26</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29</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230536695"/>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Nhiệt độ tháng th</a:t>
                      </a:r>
                      <a:r>
                        <a:rPr lang="en-US" sz="2800" b="1">
                          <a:solidFill>
                            <a:srgbClr val="0033CC"/>
                          </a:solidFill>
                          <a:effectLst/>
                          <a:latin typeface="#9Slide03 SFU Futura_12" panose="020B0604020202020204" charset="0"/>
                        </a:rPr>
                        <a:t>ấ</a:t>
                      </a:r>
                      <a:r>
                        <a:rPr lang="vi-VN" sz="2800" b="1">
                          <a:solidFill>
                            <a:srgbClr val="0033CC"/>
                          </a:solidFill>
                          <a:effectLst/>
                          <a:latin typeface="#9Slide03 SFU Futura_12" panose="020B0604020202020204" charset="0"/>
                        </a:rPr>
                        <a:t>p nhất (°C)</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- 30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26</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336965645"/>
                  </a:ext>
                </a:extLst>
              </a:tr>
              <a:tr h="420678">
                <a:tc>
                  <a:txBody>
                    <a:bodyPr/>
                    <a:lstStyle/>
                    <a:p>
                      <a:pPr marL="0" marR="0" indent="95250">
                        <a:lnSpc>
                          <a:spcPct val="120000"/>
                        </a:lnSpc>
                        <a:spcBef>
                          <a:spcPts val="0"/>
                        </a:spcBef>
                        <a:spcAft>
                          <a:spcPts val="0"/>
                        </a:spcAft>
                      </a:pPr>
                      <a:r>
                        <a:rPr lang="vi-VN" sz="2800" b="1" dirty="0">
                          <a:solidFill>
                            <a:srgbClr val="0033CC"/>
                          </a:solidFill>
                          <a:effectLst/>
                          <a:latin typeface="#9Slide03 SFU Futura_12" panose="020B0604020202020204" charset="0"/>
                        </a:rPr>
                        <a:t>Biên độ nhiệt độ năm (°C)</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38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27</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3</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4244214214"/>
                  </a:ext>
                </a:extLst>
              </a:tr>
              <a:tr h="420678">
                <a:tc>
                  <a:txBody>
                    <a:bodyPr/>
                    <a:lstStyle/>
                    <a:p>
                      <a:pPr marL="0" marR="0" indent="95250">
                        <a:lnSpc>
                          <a:spcPct val="120000"/>
                        </a:lnSpc>
                        <a:spcBef>
                          <a:spcPts val="0"/>
                        </a:spcBef>
                        <a:spcAft>
                          <a:spcPts val="0"/>
                        </a:spcAft>
                      </a:pPr>
                      <a:r>
                        <a:rPr lang="en-US" sz="2800" b="1" dirty="0" err="1">
                          <a:solidFill>
                            <a:srgbClr val="0033CC"/>
                          </a:solidFill>
                          <a:effectLst/>
                          <a:latin typeface="#9Slide03 SFU Futura_12" panose="020B0604020202020204" charset="0"/>
                        </a:rPr>
                        <a:t>Nhiệt</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độ</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trung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bình</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năm</a:t>
                      </a:r>
                      <a:r>
                        <a:rPr lang="en-US" sz="2800" b="1" dirty="0">
                          <a:solidFill>
                            <a:srgbClr val="0033CC"/>
                          </a:solidFill>
                          <a:effectLst/>
                          <a:latin typeface="#9Slide03 SFU Futura_12" panose="020B0604020202020204" charset="0"/>
                        </a:rPr>
                        <a:t> (°C)</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- 12,8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13,3</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25,4</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468292875"/>
                  </a:ext>
                </a:extLst>
              </a:tr>
              <a:tr h="420678">
                <a:tc gridSpan="4">
                  <a:txBody>
                    <a:bodyPr/>
                    <a:lstStyle/>
                    <a:p>
                      <a:pPr marL="0" marR="0" indent="95250" algn="ctr">
                        <a:lnSpc>
                          <a:spcPct val="120000"/>
                        </a:lnSpc>
                        <a:spcBef>
                          <a:spcPts val="0"/>
                        </a:spcBef>
                        <a:spcAft>
                          <a:spcPts val="0"/>
                        </a:spcAft>
                      </a:pPr>
                      <a:r>
                        <a:rPr lang="en-US" sz="2800" b="1" dirty="0" err="1">
                          <a:solidFill>
                            <a:srgbClr val="7F6000"/>
                          </a:solidFill>
                          <a:effectLst/>
                          <a:latin typeface="#9Slide03 SFU Futura_12" panose="020B0604020202020204" charset="0"/>
                        </a:rPr>
                        <a:t>Về</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lượng</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mưa</a:t>
                      </a:r>
                      <a:endParaRPr lang="en-US" sz="18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2403954"/>
                  </a:ext>
                </a:extLst>
              </a:tr>
              <a:tr h="420678">
                <a:tc>
                  <a:txBody>
                    <a:bodyPr/>
                    <a:lstStyle/>
                    <a:p>
                      <a:pPr marL="0" marR="0" indent="95250">
                        <a:lnSpc>
                          <a:spcPct val="120000"/>
                        </a:lnSpc>
                        <a:spcBef>
                          <a:spcPts val="0"/>
                        </a:spcBef>
                        <a:spcAft>
                          <a:spcPts val="0"/>
                        </a:spcAft>
                      </a:pPr>
                      <a:r>
                        <a:rPr lang="vi-VN" sz="2800" b="1" dirty="0">
                          <a:solidFill>
                            <a:srgbClr val="0033CC"/>
                          </a:solidFill>
                          <a:effectLst/>
                          <a:latin typeface="#9Slide03 SFU Futura_12" panose="020B0604020202020204" charset="0"/>
                        </a:rPr>
                        <a:t>Lượng mưa tháng cao nhất (mm)</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50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385</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440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1345537747"/>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Lượng mưa tháng thấp nhất (mm)</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21</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084308641"/>
                  </a:ext>
                </a:extLst>
              </a:tr>
              <a:tr h="420678">
                <a:tc>
                  <a:txBody>
                    <a:bodyPr/>
                    <a:lstStyle/>
                    <a:p>
                      <a:pPr marL="0" marR="0" indent="95250">
                        <a:lnSpc>
                          <a:spcPct val="120000"/>
                        </a:lnSpc>
                        <a:spcBef>
                          <a:spcPts val="0"/>
                        </a:spcBef>
                        <a:spcAft>
                          <a:spcPts val="0"/>
                        </a:spcAft>
                      </a:pPr>
                      <a:r>
                        <a:rPr lang="en-US" sz="2800" b="1" dirty="0" err="1">
                          <a:solidFill>
                            <a:srgbClr val="0033CC"/>
                          </a:solidFill>
                          <a:effectLst/>
                          <a:latin typeface="#9Slide03 SFU Futura_12" panose="020B0604020202020204" charset="0"/>
                        </a:rPr>
                        <a:t>Lượng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mưa</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trung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bình</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năm</a:t>
                      </a:r>
                      <a:r>
                        <a:rPr lang="en-US" sz="2800" b="1" dirty="0">
                          <a:solidFill>
                            <a:srgbClr val="0033CC"/>
                          </a:solidFill>
                          <a:effectLst/>
                          <a:latin typeface="#9Slide03 SFU Futura_12" panose="020B0604020202020204" charset="0"/>
                        </a:rPr>
                        <a:t> (mm)</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321</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1373</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2047</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1899587400"/>
                  </a:ext>
                </a:extLst>
              </a:tr>
            </a:tbl>
          </a:graphicData>
        </a:graphic>
      </p:graphicFrame>
      <p:pic>
        <p:nvPicPr>
          <p:cNvPr id="39"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8829826" y="-170794"/>
            <a:ext cx="2152835" cy="194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2A4E065-26AE-42DA-9D35-367AC0CC99D8}"/>
              </a:ext>
            </a:extLst>
          </p:cNvPr>
          <p:cNvCxnSpPr/>
          <p:nvPr/>
        </p:nvCxnSpPr>
        <p:spPr>
          <a:xfrm flipV="1">
            <a:off x="0" y="1925782"/>
            <a:ext cx="8589818" cy="361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32991" y="1769784"/>
            <a:ext cx="8589818"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09CD7DA3-870E-45AC-9BA5-014F990F81AD}"/>
              </a:ext>
            </a:extLst>
          </p:cNvPr>
          <p:cNvSpPr/>
          <p:nvPr/>
        </p:nvSpPr>
        <p:spPr>
          <a:xfrm>
            <a:off x="321630" y="177677"/>
            <a:ext cx="7946557" cy="1562566"/>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PHÂN TÍCH BIỂU ĐỒ</a:t>
            </a:r>
          </a:p>
          <a:p>
            <a:pPr algn="ctr"/>
            <a:r>
              <a:rPr lang="en-US" sz="4400" b="1" dirty="0" smtClean="0">
                <a:solidFill>
                  <a:schemeClr val="tx1"/>
                </a:solidFill>
                <a:latin typeface="#9Slide03 SFU Futura_12" panose="00000400000000000000" pitchFamily="2" charset="0"/>
                <a:cs typeface="Arial" panose="020B0604020202020204" pitchFamily="34" charset="0"/>
              </a:rPr>
              <a:t>NHIỆT ĐỘ, LƯỢNG MƯA</a:t>
            </a:r>
            <a:endParaRPr lang="vi-VN" sz="4400" b="1" dirty="0">
              <a:solidFill>
                <a:schemeClr val="tx1"/>
              </a:solidFill>
              <a:latin typeface="#9Slide03 SFU Futura_12" panose="00000400000000000000" pitchFamily="2" charset="0"/>
              <a:cs typeface="Arial" panose="020B0604020202020204" pitchFamily="34" charset="0"/>
            </a:endParaRPr>
          </a:p>
        </p:txBody>
      </p:sp>
      <p:pic>
        <p:nvPicPr>
          <p:cNvPr id="7"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9079208" y="0"/>
            <a:ext cx="2136421" cy="1925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252374340"/>
              </p:ext>
            </p:extLst>
          </p:nvPr>
        </p:nvGraphicFramePr>
        <p:xfrm>
          <a:off x="6286343" y="2111806"/>
          <a:ext cx="5800592" cy="3657600"/>
        </p:xfrm>
        <a:graphic>
          <a:graphicData uri="http://schemas.openxmlformats.org/drawingml/2006/table">
            <a:tbl>
              <a:tblPr>
                <a:tableStyleId>{616DA210-FB5B-4158-B5E0-FEB733F419BA}</a:tableStyleId>
              </a:tblPr>
              <a:tblGrid>
                <a:gridCol w="2584283">
                  <a:extLst>
                    <a:ext uri="{9D8B030D-6E8A-4147-A177-3AD203B41FA5}">
                      <a16:colId xmlns:a16="http://schemas.microsoft.com/office/drawing/2014/main" val="3945758564"/>
                    </a:ext>
                  </a:extLst>
                </a:gridCol>
                <a:gridCol w="1095510">
                  <a:extLst>
                    <a:ext uri="{9D8B030D-6E8A-4147-A177-3AD203B41FA5}">
                      <a16:colId xmlns:a16="http://schemas.microsoft.com/office/drawing/2014/main" val="1359964336"/>
                    </a:ext>
                  </a:extLst>
                </a:gridCol>
                <a:gridCol w="898881">
                  <a:extLst>
                    <a:ext uri="{9D8B030D-6E8A-4147-A177-3AD203B41FA5}">
                      <a16:colId xmlns:a16="http://schemas.microsoft.com/office/drawing/2014/main" val="2099749375"/>
                    </a:ext>
                  </a:extLst>
                </a:gridCol>
                <a:gridCol w="1221918">
                  <a:extLst>
                    <a:ext uri="{9D8B030D-6E8A-4147-A177-3AD203B41FA5}">
                      <a16:colId xmlns:a16="http://schemas.microsoft.com/office/drawing/2014/main" val="3941365069"/>
                    </a:ext>
                  </a:extLst>
                </a:gridCol>
              </a:tblGrid>
              <a:tr h="362778">
                <a:tc>
                  <a:txBody>
                    <a:bodyPr/>
                    <a:lstStyle/>
                    <a:p>
                      <a:pPr marL="0" marR="0" indent="9525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0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rgbClr val="7F6000"/>
                    </a:solidFill>
                  </a:tcPr>
                </a:tc>
                <a:tc>
                  <a:txBody>
                    <a:bodyPr/>
                    <a:lstStyle/>
                    <a:p>
                      <a:pPr marL="0" marR="0" algn="ctr">
                        <a:lnSpc>
                          <a:spcPct val="120000"/>
                        </a:lnSpc>
                        <a:spcBef>
                          <a:spcPts val="0"/>
                        </a:spcBef>
                        <a:spcAft>
                          <a:spcPts val="0"/>
                        </a:spcAft>
                      </a:pPr>
                      <a:r>
                        <a:rPr lang="en-US" sz="2000" b="1" dirty="0" err="1">
                          <a:solidFill>
                            <a:srgbClr val="FFFF00"/>
                          </a:solidFill>
                          <a:effectLst/>
                          <a:latin typeface="#9Slide03 SFU Futura_12" panose="020B0604020202020204" charset="0"/>
                        </a:rPr>
                        <a:t>Tích</a:t>
                      </a:r>
                      <a:r>
                        <a:rPr lang="en-US" sz="2000" b="1" dirty="0">
                          <a:solidFill>
                            <a:srgbClr val="FFFF00"/>
                          </a:solidFill>
                          <a:effectLst/>
                          <a:latin typeface="#9Slide03 SFU Futura_12" panose="020B0604020202020204" charset="0"/>
                        </a:rPr>
                        <a:t>-xi</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2000" b="1" dirty="0" err="1">
                          <a:solidFill>
                            <a:srgbClr val="FFFF00"/>
                          </a:solidFill>
                          <a:effectLst/>
                          <a:latin typeface="#9Slide03 SFU Futura_12" panose="020B0604020202020204" charset="0"/>
                        </a:rPr>
                        <a:t>Xê</a:t>
                      </a:r>
                      <a:r>
                        <a:rPr lang="en-US" sz="2000" b="1" dirty="0">
                          <a:solidFill>
                            <a:srgbClr val="FFFF00"/>
                          </a:solidFill>
                          <a:effectLst/>
                          <a:latin typeface="#9Slide03 SFU Futura_12" panose="020B0604020202020204" charset="0"/>
                        </a:rPr>
                        <a:t>-un</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2000" b="1" dirty="0">
                          <a:solidFill>
                            <a:srgbClr val="FFFF00"/>
                          </a:solidFill>
                          <a:effectLst/>
                          <a:latin typeface="#9Slide03 SFU Futura_12" panose="020B0604020202020204" charset="0"/>
                        </a:rPr>
                        <a:t>Ma-</a:t>
                      </a:r>
                      <a:r>
                        <a:rPr lang="en-US" sz="2000" b="1" dirty="0" err="1">
                          <a:solidFill>
                            <a:srgbClr val="FFFF00"/>
                          </a:solidFill>
                          <a:effectLst/>
                          <a:latin typeface="#9Slide03 SFU Futura_12" panose="020B0604020202020204" charset="0"/>
                        </a:rPr>
                        <a:t>ni</a:t>
                      </a:r>
                      <a:r>
                        <a:rPr lang="en-US" sz="2000" b="1" dirty="0">
                          <a:solidFill>
                            <a:srgbClr val="FFFF00"/>
                          </a:solidFill>
                          <a:effectLst/>
                          <a:latin typeface="#9Slide03 SFU Futura_12" panose="020B0604020202020204" charset="0"/>
                        </a:rPr>
                        <a:t>-la</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extLst>
                  <a:ext uri="{0D108BD9-81ED-4DB2-BD59-A6C34878D82A}">
                    <a16:rowId xmlns:a16="http://schemas.microsoft.com/office/drawing/2014/main" val="1356511984"/>
                  </a:ext>
                </a:extLst>
              </a:tr>
              <a:tr h="362778">
                <a:tc gridSpan="4">
                  <a:txBody>
                    <a:bodyPr/>
                    <a:lstStyle/>
                    <a:p>
                      <a:pPr marL="0" marR="0" indent="95250" algn="ctr">
                        <a:lnSpc>
                          <a:spcPct val="120000"/>
                        </a:lnSpc>
                        <a:spcBef>
                          <a:spcPts val="0"/>
                        </a:spcBef>
                        <a:spcAft>
                          <a:spcPts val="0"/>
                        </a:spcAft>
                      </a:pPr>
                      <a:r>
                        <a:rPr lang="en-US" sz="2000" b="1" dirty="0" err="1" smtClean="0">
                          <a:solidFill>
                            <a:srgbClr val="7F6000"/>
                          </a:solidFill>
                          <a:effectLst/>
                          <a:latin typeface="#9Slide03 SFU Futura_12" panose="020B0604020202020204" charset="0"/>
                        </a:rPr>
                        <a:t>Về</a:t>
                      </a:r>
                      <a:r>
                        <a:rPr lang="en-US" sz="2000" b="1" dirty="0" smtClean="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nhiệt</a:t>
                      </a:r>
                      <a:r>
                        <a:rPr lang="en-US" sz="2000" b="1" dirty="0" smtClean="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độ</a:t>
                      </a:r>
                      <a:r>
                        <a:rPr lang="en-US" sz="2000" b="1" dirty="0" smtClean="0">
                          <a:solidFill>
                            <a:srgbClr val="7F6000"/>
                          </a:solidFill>
                          <a:effectLst/>
                          <a:latin typeface="#9Slide03 SFU Futura_12" panose="020B0604020202020204" charset="0"/>
                        </a:rPr>
                        <a:t> (°C)</a:t>
                      </a: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5922194"/>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N</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độ </a:t>
                      </a:r>
                      <a:r>
                        <a:rPr lang="vi-VN" sz="2000" b="1" dirty="0">
                          <a:solidFill>
                            <a:srgbClr val="0033CC"/>
                          </a:solidFill>
                          <a:effectLst/>
                          <a:latin typeface="#9Slide03 SFU Futura_12" panose="020B0604020202020204" charset="0"/>
                        </a:rPr>
                        <a:t>tháng cao </a:t>
                      </a:r>
                      <a:r>
                        <a:rPr lang="vi-VN" sz="2000" b="1" dirty="0" smtClean="0">
                          <a:solidFill>
                            <a:srgbClr val="0033CC"/>
                          </a:solidFill>
                          <a:effectLst/>
                          <a:latin typeface="#9Slide03 SFU Futura_12" panose="020B0604020202020204" charset="0"/>
                        </a:rPr>
                        <a:t>nhất</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26</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29</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230536695"/>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N</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độ </a:t>
                      </a:r>
                      <a:r>
                        <a:rPr lang="vi-VN" sz="2000" b="1" dirty="0">
                          <a:solidFill>
                            <a:srgbClr val="0033CC"/>
                          </a:solidFill>
                          <a:effectLst/>
                          <a:latin typeface="#9Slide03 SFU Futura_12" panose="020B0604020202020204" charset="0"/>
                        </a:rPr>
                        <a:t>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- 30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26</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336965645"/>
                  </a:ext>
                </a:extLst>
              </a:tr>
              <a:tr h="362778">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a:t>
                      </a:r>
                      <a:r>
                        <a:rPr lang="en-US" sz="2000" b="1" dirty="0" smtClean="0">
                          <a:solidFill>
                            <a:srgbClr val="0033CC"/>
                          </a:solidFill>
                          <a:effectLst/>
                          <a:latin typeface="#9Slide03 SFU Futura_12" panose="020B0604020202020204" charset="0"/>
                        </a:rPr>
                        <a:t>N.</a:t>
                      </a:r>
                      <a:r>
                        <a:rPr lang="vi-VN" sz="2000" b="1" dirty="0" smtClean="0">
                          <a:solidFill>
                            <a:srgbClr val="0033CC"/>
                          </a:solidFill>
                          <a:effectLst/>
                          <a:latin typeface="#9Slide03 SFU Futura_12" panose="020B0604020202020204" charset="0"/>
                        </a:rPr>
                        <a:t>độ năm</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38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27</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3</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4244214214"/>
                  </a:ext>
                </a:extLst>
              </a:tr>
              <a:tr h="362778">
                <a:tc>
                  <a:txBody>
                    <a:bodyPr/>
                    <a:lstStyle/>
                    <a:p>
                      <a:pPr marL="0" marR="0" indent="95250">
                        <a:lnSpc>
                          <a:spcPct val="120000"/>
                        </a:lnSpc>
                        <a:spcBef>
                          <a:spcPts val="0"/>
                        </a:spcBef>
                        <a:spcAft>
                          <a:spcPts val="0"/>
                        </a:spcAft>
                      </a:pPr>
                      <a:r>
                        <a:rPr lang="en-US" sz="2000" b="1" dirty="0" err="1" smtClean="0">
                          <a:solidFill>
                            <a:srgbClr val="0033CC"/>
                          </a:solidFill>
                          <a:effectLst/>
                          <a:latin typeface="#9Slide03 SFU Futura_12" panose="020B0604020202020204" charset="0"/>
                        </a:rPr>
                        <a:t>N.độ</a:t>
                      </a:r>
                      <a:r>
                        <a:rPr lang="en-US" sz="2000" b="1" dirty="0" smtClean="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- 12,8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13,3</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25,4</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468292875"/>
                  </a:ext>
                </a:extLst>
              </a:tr>
              <a:tr h="362778">
                <a:tc gridSpan="4">
                  <a:txBody>
                    <a:bodyPr/>
                    <a:lstStyle/>
                    <a:p>
                      <a:pPr marL="0" marR="0" indent="95250" algn="ctr">
                        <a:lnSpc>
                          <a:spcPct val="120000"/>
                        </a:lnSpc>
                        <a:spcBef>
                          <a:spcPts val="0"/>
                        </a:spcBef>
                        <a:spcAft>
                          <a:spcPts val="0"/>
                        </a:spcAft>
                      </a:pPr>
                      <a:r>
                        <a:rPr lang="en-US" sz="2000" b="1" dirty="0" err="1">
                          <a:solidFill>
                            <a:srgbClr val="7F6000"/>
                          </a:solidFill>
                          <a:effectLst/>
                          <a:latin typeface="#9Slide03 SFU Futura_12" panose="020B0604020202020204" charset="0"/>
                        </a:rPr>
                        <a:t>Về</a:t>
                      </a:r>
                      <a:r>
                        <a:rPr lang="en-US" sz="2000" b="1" dirty="0">
                          <a:solidFill>
                            <a:srgbClr val="7F6000"/>
                          </a:solidFill>
                          <a:effectLst/>
                          <a:latin typeface="#9Slide03 SFU Futura_12" panose="020B0604020202020204" charset="0"/>
                        </a:rPr>
                        <a:t> </a:t>
                      </a:r>
                      <a:r>
                        <a:rPr lang="en-US" sz="2000" b="1" dirty="0" err="1">
                          <a:solidFill>
                            <a:srgbClr val="7F6000"/>
                          </a:solidFill>
                          <a:effectLst/>
                          <a:latin typeface="#9Slide03 SFU Futura_12" panose="020B0604020202020204" charset="0"/>
                        </a:rPr>
                        <a:t>lượng</a:t>
                      </a:r>
                      <a:r>
                        <a:rPr lang="en-US" sz="2000" b="1" dirty="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mưa</a:t>
                      </a:r>
                      <a:r>
                        <a:rPr lang="en-US" sz="2000" b="1" dirty="0" smtClean="0">
                          <a:solidFill>
                            <a:srgbClr val="7F6000"/>
                          </a:solidFill>
                          <a:effectLst/>
                          <a:latin typeface="#9Slide03 SFU Futura_12" panose="020B0604020202020204" charset="0"/>
                        </a:rPr>
                        <a:t> (mm)</a:t>
                      </a:r>
                      <a:endParaRPr lang="en-US" sz="20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2403954"/>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L</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mưa </a:t>
                      </a:r>
                      <a:r>
                        <a:rPr lang="vi-VN" sz="2000" b="1" dirty="0">
                          <a:solidFill>
                            <a:srgbClr val="0033CC"/>
                          </a:solidFill>
                          <a:effectLst/>
                          <a:latin typeface="#9Slide03 SFU Futura_12" panose="020B0604020202020204" charset="0"/>
                        </a:rPr>
                        <a:t>tháng cao nhất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50</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385</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440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1345537747"/>
                  </a:ext>
                </a:extLst>
              </a:tr>
              <a:tr h="362778">
                <a:tc>
                  <a:txBody>
                    <a:bodyPr/>
                    <a:lstStyle/>
                    <a:p>
                      <a:pPr marL="0" marR="0" indent="95250">
                        <a:lnSpc>
                          <a:spcPct val="120000"/>
                        </a:lnSpc>
                        <a:spcBef>
                          <a:spcPts val="0"/>
                        </a:spcBef>
                        <a:spcAft>
                          <a:spcPts val="0"/>
                        </a:spcAft>
                      </a:pPr>
                      <a:r>
                        <a:rPr lang="en-US" sz="2000" b="1" dirty="0" smtClean="0">
                          <a:solidFill>
                            <a:srgbClr val="0033CC"/>
                          </a:solidFill>
                          <a:effectLst/>
                          <a:latin typeface="#9Slide03 SFU Futura_12" panose="020B0604020202020204" charset="0"/>
                        </a:rPr>
                        <a:t>L.</a:t>
                      </a:r>
                      <a:r>
                        <a:rPr lang="vi-VN" sz="2000" b="1" dirty="0" smtClean="0">
                          <a:solidFill>
                            <a:srgbClr val="0033CC"/>
                          </a:solidFill>
                          <a:effectLst/>
                          <a:latin typeface="#9Slide03 SFU Futura_12" panose="020B0604020202020204" charset="0"/>
                        </a:rPr>
                        <a:t>mưa </a:t>
                      </a:r>
                      <a:r>
                        <a:rPr lang="vi-VN" sz="2000" b="1" dirty="0">
                          <a:solidFill>
                            <a:srgbClr val="0033CC"/>
                          </a:solidFill>
                          <a:effectLst/>
                          <a:latin typeface="#9Slide03 SFU Futura_12" panose="020B0604020202020204" charset="0"/>
                        </a:rPr>
                        <a:t>tháng thấp </a:t>
                      </a:r>
                      <a:r>
                        <a:rPr lang="vi-VN" sz="2000" b="1" dirty="0" smtClean="0">
                          <a:solidFill>
                            <a:srgbClr val="0033CC"/>
                          </a:solidFill>
                          <a:effectLst/>
                          <a:latin typeface="#9Slide03 SFU Futura_12" panose="020B0604020202020204" charset="0"/>
                        </a:rPr>
                        <a:t>nhất</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21</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2084308641"/>
                  </a:ext>
                </a:extLst>
              </a:tr>
              <a:tr h="362778">
                <a:tc>
                  <a:txBody>
                    <a:bodyPr/>
                    <a:lstStyle/>
                    <a:p>
                      <a:pPr marL="0" marR="0" indent="95250">
                        <a:lnSpc>
                          <a:spcPct val="120000"/>
                        </a:lnSpc>
                        <a:spcBef>
                          <a:spcPts val="0"/>
                        </a:spcBef>
                        <a:spcAft>
                          <a:spcPts val="0"/>
                        </a:spcAft>
                      </a:pPr>
                      <a:r>
                        <a:rPr lang="en-US" sz="2000" b="1" dirty="0" err="1" smtClean="0">
                          <a:solidFill>
                            <a:srgbClr val="0033CC"/>
                          </a:solidFill>
                          <a:effectLst/>
                          <a:latin typeface="#9Slide03 SFU Futura_12" panose="020B0604020202020204" charset="0"/>
                        </a:rPr>
                        <a:t>L.mưa</a:t>
                      </a:r>
                      <a:r>
                        <a:rPr lang="en-US" sz="2000" b="1" dirty="0" smtClean="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smtClean="0">
                          <a:solidFill>
                            <a:srgbClr val="0033CC"/>
                          </a:solidFill>
                          <a:effectLst/>
                          <a:latin typeface="#9Slide03 SFU Futura_12" panose="020B0604020202020204" charset="0"/>
                        </a:rPr>
                        <a:t>năm</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321</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1373</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2047</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a16="http://schemas.microsoft.com/office/drawing/2014/main" val="1899587400"/>
                  </a:ext>
                </a:extLst>
              </a:tr>
            </a:tbl>
          </a:graphicData>
        </a:graphic>
      </p:graphicFrame>
      <p:pic>
        <p:nvPicPr>
          <p:cNvPr id="9" name="Picture 2" descr="Conjunto de modelo de balões de diálogo de quatro aspas preto | Vetor Grátis"/>
          <p:cNvPicPr>
            <a:picLocks noChangeAspect="1" noChangeArrowheads="1"/>
          </p:cNvPicPr>
          <p:nvPr/>
        </p:nvPicPr>
        <p:blipFill rotWithShape="1">
          <a:blip r:embed="rId4">
            <a:extLst>
              <a:ext uri="{28A0092B-C50C-407E-A947-70E740481C1C}">
                <a14:useLocalDpi xmlns:a14="http://schemas.microsoft.com/office/drawing/2010/main" val="0"/>
              </a:ext>
            </a:extLst>
          </a:blip>
          <a:srcRect l="7037" t="9910" r="47653" b="48593"/>
          <a:stretch/>
        </p:blipFill>
        <p:spPr bwMode="auto">
          <a:xfrm>
            <a:off x="321629" y="2111807"/>
            <a:ext cx="4828467" cy="16352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09CD7DA3-870E-45AC-9BA5-014F990F81AD}"/>
              </a:ext>
            </a:extLst>
          </p:cNvPr>
          <p:cNvSpPr/>
          <p:nvPr/>
        </p:nvSpPr>
        <p:spPr>
          <a:xfrm>
            <a:off x="1136247" y="1943866"/>
            <a:ext cx="3906807" cy="140893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bg1"/>
                </a:solidFill>
                <a:latin typeface="#9Slide03 SFU Futura_12" panose="00000400000000000000" pitchFamily="2" charset="0"/>
                <a:cs typeface="Arial" panose="020B0604020202020204" pitchFamily="34" charset="0"/>
              </a:rPr>
              <a:t>Dựa</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vào</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bảng</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số</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liệu</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nhận</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xét</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về</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nhiệt</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độ</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lượng</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mưa</a:t>
            </a:r>
            <a:r>
              <a:rPr lang="en-US" sz="2400" b="1" dirty="0" smtClean="0">
                <a:solidFill>
                  <a:schemeClr val="bg1"/>
                </a:solidFill>
                <a:latin typeface="#9Slide03 SFU Futura_12" panose="00000400000000000000" pitchFamily="2" charset="0"/>
                <a:cs typeface="Arial" panose="020B0604020202020204" pitchFamily="34" charset="0"/>
              </a:rPr>
              <a:t> ở </a:t>
            </a:r>
            <a:r>
              <a:rPr lang="en-US" sz="2400" b="1" dirty="0" err="1" smtClean="0">
                <a:solidFill>
                  <a:schemeClr val="bg1"/>
                </a:solidFill>
                <a:latin typeface="#9Slide03 SFU Futura_12" panose="00000400000000000000" pitchFamily="2" charset="0"/>
                <a:cs typeface="Arial" panose="020B0604020202020204" pitchFamily="34" charset="0"/>
              </a:rPr>
              <a:t>các</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địa</a:t>
            </a:r>
            <a:r>
              <a:rPr lang="en-US" sz="2400" b="1" dirty="0" smtClean="0">
                <a:solidFill>
                  <a:schemeClr val="bg1"/>
                </a:solidFill>
                <a:latin typeface="#9Slide03 SFU Futura_12" panose="00000400000000000000" pitchFamily="2" charset="0"/>
                <a:cs typeface="Arial" panose="020B0604020202020204" pitchFamily="34" charset="0"/>
              </a:rPr>
              <a:t> </a:t>
            </a:r>
            <a:r>
              <a:rPr lang="en-US" sz="2400" b="1" dirty="0" err="1" smtClean="0">
                <a:solidFill>
                  <a:schemeClr val="bg1"/>
                </a:solidFill>
                <a:latin typeface="#9Slide03 SFU Futura_12" panose="00000400000000000000" pitchFamily="2" charset="0"/>
                <a:cs typeface="Arial" panose="020B0604020202020204" pitchFamily="34" charset="0"/>
              </a:rPr>
              <a:t>điểm</a:t>
            </a:r>
            <a:r>
              <a:rPr lang="en-US" sz="2400" b="1" dirty="0" smtClean="0">
                <a:solidFill>
                  <a:schemeClr val="bg1"/>
                </a:solidFill>
                <a:latin typeface="#9Slide03 SFU Futura_12" panose="00000400000000000000" pitchFamily="2" charset="0"/>
                <a:cs typeface="Arial" panose="020B0604020202020204" pitchFamily="34" charset="0"/>
              </a:rPr>
              <a:t> ?</a:t>
            </a:r>
            <a:endParaRPr lang="vi-VN" sz="2400" b="1" dirty="0">
              <a:solidFill>
                <a:schemeClr val="bg1"/>
              </a:solidFill>
              <a:latin typeface="#9Slide03 SFU Futura_12" panose="00000400000000000000" pitchFamily="2" charset="0"/>
              <a:cs typeface="Arial" panose="020B0604020202020204" pitchFamily="34" charset="0"/>
            </a:endParaRPr>
          </a:p>
        </p:txBody>
      </p:sp>
      <p:pic>
        <p:nvPicPr>
          <p:cNvPr id="13" name="Picture 4" descr="Hình ảnh Vẽ đường Trà Lá Trà Xanh, Lá Clipart, Trà Vẽ đường, Trà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4063" y1="64063" x2="34063" y2="64063"/>
                        <a14:foregroundMark x1="55625" y1="52500" x2="55625" y2="52500"/>
                        <a14:foregroundMark x1="52969" y1="87813" x2="52969" y2="87813"/>
                      </a14:backgroundRemoval>
                    </a14:imgEffect>
                  </a14:imgLayer>
                </a14:imgProps>
              </a:ext>
              <a:ext uri="{28A0092B-C50C-407E-A947-70E740481C1C}">
                <a14:useLocalDpi xmlns:a14="http://schemas.microsoft.com/office/drawing/2010/main" val="0"/>
              </a:ext>
            </a:extLst>
          </a:blip>
          <a:srcRect l="14947" t="27086" r="13234" b="7687"/>
          <a:stretch/>
        </p:blipFill>
        <p:spPr bwMode="auto">
          <a:xfrm>
            <a:off x="879352" y="3485734"/>
            <a:ext cx="3713019" cy="33722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09CD7DA3-870E-45AC-9BA5-014F990F81AD}"/>
              </a:ext>
            </a:extLst>
          </p:cNvPr>
          <p:cNvSpPr/>
          <p:nvPr/>
        </p:nvSpPr>
        <p:spPr>
          <a:xfrm>
            <a:off x="110836" y="3747008"/>
            <a:ext cx="5971310" cy="287546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Tích-xi </a:t>
            </a:r>
            <a:r>
              <a:rPr lang="vi-VN" sz="2400" b="1" dirty="0">
                <a:solidFill>
                  <a:schemeClr val="tx1"/>
                </a:solidFill>
                <a:latin typeface="#9Slide03 SFU Futura_12" panose="00000400000000000000" pitchFamily="2" charset="0"/>
                <a:cs typeface="Arial" panose="020B0604020202020204" pitchFamily="34" charset="0"/>
              </a:rPr>
              <a:t>thuộc </a:t>
            </a:r>
            <a:r>
              <a:rPr lang="vi-VN" sz="2400" b="1" dirty="0">
                <a:solidFill>
                  <a:srgbClr val="C00000"/>
                </a:solidFill>
                <a:latin typeface="#9Slide03 SFU Futura_12" panose="00000400000000000000" pitchFamily="2" charset="0"/>
                <a:cs typeface="Arial" panose="020B0604020202020204" pitchFamily="34" charset="0"/>
              </a:rPr>
              <a:t>đới lạnh</a:t>
            </a:r>
            <a:r>
              <a:rPr lang="vi-VN" sz="2400" b="1" dirty="0">
                <a:solidFill>
                  <a:schemeClr val="tx1"/>
                </a:solidFill>
                <a:latin typeface="#9Slide03 SFU Futura_12" panose="00000400000000000000" pitchFamily="2" charset="0"/>
                <a:cs typeface="Arial" panose="020B0604020202020204" pitchFamily="34" charset="0"/>
              </a:rPr>
              <a:t>: Nhiệt độ trung bình năm thấp dưới 0°C, lượng mưa nhỏ.</a:t>
            </a:r>
          </a:p>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Xê-un </a:t>
            </a:r>
            <a:r>
              <a:rPr lang="vi-VN" sz="2400" b="1" dirty="0">
                <a:solidFill>
                  <a:schemeClr val="tx1"/>
                </a:solidFill>
                <a:latin typeface="#9Slide03 SFU Futura_12" panose="00000400000000000000" pitchFamily="2" charset="0"/>
                <a:cs typeface="Arial" panose="020B0604020202020204" pitchFamily="34" charset="0"/>
              </a:rPr>
              <a:t>thuộc đới </a:t>
            </a:r>
            <a:r>
              <a:rPr lang="vi-VN" sz="2400" b="1" dirty="0">
                <a:solidFill>
                  <a:srgbClr val="C00000"/>
                </a:solidFill>
                <a:latin typeface="#9Slide03 SFU Futura_12" panose="00000400000000000000" pitchFamily="2" charset="0"/>
                <a:cs typeface="Arial" panose="020B0604020202020204" pitchFamily="34" charset="0"/>
              </a:rPr>
              <a:t>ôn hòa</a:t>
            </a:r>
            <a:r>
              <a:rPr lang="vi-VN" sz="2400" b="1" dirty="0">
                <a:solidFill>
                  <a:schemeClr val="tx1"/>
                </a:solidFill>
                <a:latin typeface="#9Slide03 SFU Futura_12" panose="00000400000000000000" pitchFamily="2" charset="0"/>
                <a:cs typeface="Arial" panose="020B0604020202020204" pitchFamily="34" charset="0"/>
              </a:rPr>
              <a:t>: Nhiệt độ trung bình năm nhỏ hơn 20°C, tháng nóng nhất là 26 °C, lượng mưa tương đối nhiều.</a:t>
            </a:r>
          </a:p>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Ma-ni-la </a:t>
            </a:r>
            <a:r>
              <a:rPr lang="vi-VN" sz="2400" b="1" dirty="0">
                <a:solidFill>
                  <a:schemeClr val="tx1"/>
                </a:solidFill>
                <a:latin typeface="#9Slide03 SFU Futura_12" panose="00000400000000000000" pitchFamily="2" charset="0"/>
                <a:cs typeface="Arial" panose="020B0604020202020204" pitchFamily="34" charset="0"/>
              </a:rPr>
              <a:t>thuộc </a:t>
            </a:r>
            <a:r>
              <a:rPr lang="vi-VN" sz="2400" b="1" dirty="0">
                <a:solidFill>
                  <a:srgbClr val="C00000"/>
                </a:solidFill>
                <a:latin typeface="#9Slide03 SFU Futura_12" panose="00000400000000000000" pitchFamily="2" charset="0"/>
                <a:cs typeface="Arial" panose="020B0604020202020204" pitchFamily="34" charset="0"/>
              </a:rPr>
              <a:t>đới nóng</a:t>
            </a:r>
            <a:r>
              <a:rPr lang="vi-VN" sz="2400" b="1" dirty="0">
                <a:solidFill>
                  <a:schemeClr val="tx1"/>
                </a:solidFill>
                <a:latin typeface="#9Slide03 SFU Futura_12" panose="00000400000000000000" pitchFamily="2" charset="0"/>
                <a:cs typeface="Arial" panose="020B0604020202020204" pitchFamily="34" charset="0"/>
              </a:rPr>
              <a:t>: Nhiệt độ trung bình năm cao, biên độ nhiệt năm nhỏ, lượng mưa lớn.</a:t>
            </a:r>
          </a:p>
        </p:txBody>
      </p:sp>
    </p:spTree>
    <p:extLst>
      <p:ext uri="{BB962C8B-B14F-4D97-AF65-F5344CB8AC3E}">
        <p14:creationId xmlns:p14="http://schemas.microsoft.com/office/powerpoint/2010/main" val="135645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76F7E54B-A78F-4A2F-B177-008BDE8CF2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98618" y="1070414"/>
            <a:ext cx="8213821" cy="4980099"/>
          </a:xfrm>
          <a:prstGeom prst="rect">
            <a:avLst/>
          </a:prstGeom>
        </p:spPr>
      </p:pic>
      <p:sp>
        <p:nvSpPr>
          <p:cNvPr id="6" name="Rectangle 5">
            <a:extLst>
              <a:ext uri="{FF2B5EF4-FFF2-40B4-BE49-F238E27FC236}">
                <a16:creationId xmlns:a16="http://schemas.microsoft.com/office/drawing/2014/main" id="{D30BF636-546A-4D73-90B5-88C50645071E}"/>
              </a:ext>
            </a:extLst>
          </p:cNvPr>
          <p:cNvSpPr/>
          <p:nvPr/>
        </p:nvSpPr>
        <p:spPr>
          <a:xfrm>
            <a:off x="9189177" y="1204574"/>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1.……..</a:t>
            </a:r>
            <a:r>
              <a:rPr lang="en-US" dirty="0">
                <a:latin typeface="#9Slide03 SFU Futura_12" panose="020B0604020202020204" charset="0"/>
              </a:rPr>
              <a:t>f</a:t>
            </a:r>
          </a:p>
        </p:txBody>
      </p:sp>
      <p:sp>
        <p:nvSpPr>
          <p:cNvPr id="7" name="Rectangle 6">
            <a:extLst>
              <a:ext uri="{FF2B5EF4-FFF2-40B4-BE49-F238E27FC236}">
                <a16:creationId xmlns:a16="http://schemas.microsoft.com/office/drawing/2014/main" id="{682D70F4-D78A-410C-BB7E-673ABC60B44A}"/>
              </a:ext>
            </a:extLst>
          </p:cNvPr>
          <p:cNvSpPr/>
          <p:nvPr/>
        </p:nvSpPr>
        <p:spPr>
          <a:xfrm>
            <a:off x="9931900" y="2084117"/>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2.……..</a:t>
            </a:r>
            <a:r>
              <a:rPr lang="en-US" dirty="0">
                <a:latin typeface="#9Slide03 SFU Futura_12" panose="020B0604020202020204" charset="0"/>
              </a:rPr>
              <a:t>f</a:t>
            </a:r>
          </a:p>
        </p:txBody>
      </p:sp>
      <p:sp>
        <p:nvSpPr>
          <p:cNvPr id="8" name="Rectangle 7">
            <a:extLst>
              <a:ext uri="{FF2B5EF4-FFF2-40B4-BE49-F238E27FC236}">
                <a16:creationId xmlns:a16="http://schemas.microsoft.com/office/drawing/2014/main" id="{50F0DCCC-1AEF-4349-99EC-D36ADB89704B}"/>
              </a:ext>
            </a:extLst>
          </p:cNvPr>
          <p:cNvSpPr/>
          <p:nvPr/>
        </p:nvSpPr>
        <p:spPr>
          <a:xfrm>
            <a:off x="10501744" y="2645616"/>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3.……..</a:t>
            </a:r>
            <a:r>
              <a:rPr lang="en-US" dirty="0">
                <a:latin typeface="#9Slide03 SFU Futura_12" panose="020B0604020202020204" charset="0"/>
              </a:rPr>
              <a:t>f</a:t>
            </a:r>
          </a:p>
        </p:txBody>
      </p:sp>
      <p:sp>
        <p:nvSpPr>
          <p:cNvPr id="2" name="Rectangle 1"/>
          <p:cNvSpPr/>
          <p:nvPr/>
        </p:nvSpPr>
        <p:spPr>
          <a:xfrm>
            <a:off x="6180272" y="6115321"/>
            <a:ext cx="3970959" cy="461665"/>
          </a:xfrm>
          <a:prstGeom prst="rect">
            <a:avLst/>
          </a:prstGeom>
        </p:spPr>
        <p:txBody>
          <a:bodyPr wrap="none">
            <a:spAutoFit/>
          </a:bodyPr>
          <a:lstStyle/>
          <a:p>
            <a:pPr algn="just"/>
            <a:r>
              <a:rPr lang="en-US" sz="2400" b="1" dirty="0" err="1" smtClean="0">
                <a:latin typeface="#9Slide03 SFU Futura_12" panose="00000400000000000000" pitchFamily="2" charset="0"/>
                <a:cs typeface="Arial" panose="020B0604020202020204" pitchFamily="34" charset="0"/>
              </a:rPr>
              <a:t>Các</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đới</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khí</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hậu</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trên</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Trái</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Đất</a:t>
            </a:r>
            <a:endParaRPr lang="vi-VN" sz="2400" b="1" dirty="0">
              <a:latin typeface="#9Slide03 SFU Futura_12" panose="00000400000000000000"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D5397E9F-57CE-4CBC-BF7D-C7F3ACC44961}"/>
              </a:ext>
            </a:extLst>
          </p:cNvPr>
          <p:cNvSpPr/>
          <p:nvPr/>
        </p:nvSpPr>
        <p:spPr>
          <a:xfrm>
            <a:off x="180109" y="1298493"/>
            <a:ext cx="3699163" cy="133280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33CC"/>
                </a:solidFill>
                <a:latin typeface="#9Slide03 SFU Futura_12" panose="00000400000000000000" pitchFamily="2" charset="0"/>
                <a:cs typeface="Arial" panose="020B0604020202020204" pitchFamily="34" charset="0"/>
              </a:rPr>
              <a:t>S</a:t>
            </a:r>
            <a:r>
              <a:rPr lang="vi-VN" sz="2800" b="1" dirty="0" smtClean="0">
                <a:solidFill>
                  <a:srgbClr val="0033CC"/>
                </a:solidFill>
                <a:latin typeface="#9Slide03 SFU Futura_12" panose="00000400000000000000" pitchFamily="2" charset="0"/>
                <a:cs typeface="Arial" panose="020B0604020202020204" pitchFamily="34" charset="0"/>
              </a:rPr>
              <a:t>ắp </a:t>
            </a:r>
            <a:r>
              <a:rPr lang="vi-VN" sz="2800" b="1" dirty="0">
                <a:solidFill>
                  <a:srgbClr val="0033CC"/>
                </a:solidFill>
                <a:latin typeface="#9Slide03 SFU Futura_12" panose="00000400000000000000" pitchFamily="2" charset="0"/>
                <a:cs typeface="Arial" panose="020B0604020202020204" pitchFamily="34" charset="0"/>
              </a:rPr>
              <a:t>xếp các </a:t>
            </a:r>
            <a:r>
              <a:rPr lang="en-US" sz="2800" b="1" dirty="0" err="1" smtClean="0">
                <a:solidFill>
                  <a:srgbClr val="0033CC"/>
                </a:solidFill>
                <a:latin typeface="#9Slide03 SFU Futura_12" panose="00000400000000000000" pitchFamily="2" charset="0"/>
                <a:cs typeface="Arial" panose="020B0604020202020204" pitchFamily="34" charset="0"/>
              </a:rPr>
              <a:t>địa</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điểm</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sau</a:t>
            </a:r>
            <a:r>
              <a:rPr lang="vi-VN" sz="2800" b="1" dirty="0" smtClean="0">
                <a:solidFill>
                  <a:srgbClr val="0033CC"/>
                </a:solidFill>
                <a:latin typeface="#9Slide03 SFU Futura_12" panose="00000400000000000000" pitchFamily="2" charset="0"/>
                <a:cs typeface="Arial" panose="020B0604020202020204" pitchFamily="34" charset="0"/>
              </a:rPr>
              <a:t> </a:t>
            </a:r>
            <a:r>
              <a:rPr lang="vi-VN" sz="2800" b="1" dirty="0">
                <a:solidFill>
                  <a:srgbClr val="0033CC"/>
                </a:solidFill>
                <a:latin typeface="#9Slide03 SFU Futura_12" panose="00000400000000000000" pitchFamily="2" charset="0"/>
                <a:cs typeface="Arial" panose="020B0604020202020204" pitchFamily="34" charset="0"/>
              </a:rPr>
              <a:t>vào vị trí tương ứng trên </a:t>
            </a:r>
            <a:r>
              <a:rPr lang="vi-VN" sz="2800" b="1" dirty="0" smtClean="0">
                <a:solidFill>
                  <a:srgbClr val="0033CC"/>
                </a:solidFill>
                <a:latin typeface="#9Slide03 SFU Futura_12" panose="00000400000000000000" pitchFamily="2" charset="0"/>
                <a:cs typeface="Arial" panose="020B0604020202020204" pitchFamily="34" charset="0"/>
              </a:rPr>
              <a:t>hình</a:t>
            </a:r>
            <a:endParaRPr lang="en-US" sz="2800" b="1" dirty="0">
              <a:solidFill>
                <a:srgbClr val="0033CC"/>
              </a:solidFill>
              <a:latin typeface="#9Slide03 SFU Futura_12" panose="000004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02A4E065-26AE-42DA-9D35-367AC0CC99D8}"/>
              </a:ext>
            </a:extLst>
          </p:cNvPr>
          <p:cNvCxnSpPr/>
          <p:nvPr/>
        </p:nvCxnSpPr>
        <p:spPr>
          <a:xfrm flipV="1">
            <a:off x="0" y="1019926"/>
            <a:ext cx="12192000" cy="80889"/>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493815-81D7-4DFB-BC03-7ABE761D9402}"/>
              </a:ext>
            </a:extLst>
          </p:cNvPr>
          <p:cNvCxnSpPr>
            <a:cxnSpLocks/>
          </p:cNvCxnSpPr>
          <p:nvPr/>
        </p:nvCxnSpPr>
        <p:spPr>
          <a:xfrm flipV="1">
            <a:off x="0" y="916167"/>
            <a:ext cx="12192000" cy="76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a16="http://schemas.microsoft.com/office/drawing/2014/main" id="{09CD7DA3-870E-45AC-9BA5-014F990F81AD}"/>
              </a:ext>
            </a:extLst>
          </p:cNvPr>
          <p:cNvSpPr/>
          <p:nvPr/>
        </p:nvSpPr>
        <p:spPr>
          <a:xfrm>
            <a:off x="4469578" y="108478"/>
            <a:ext cx="4167243" cy="74288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LUYỆN TẬP</a:t>
            </a:r>
            <a:endParaRPr lang="vi-VN" sz="4400" b="1" dirty="0">
              <a:solidFill>
                <a:schemeClr val="tx1"/>
              </a:solidFill>
              <a:latin typeface="#9Slide03 SFU Futura_12" panose="00000400000000000000" pitchFamily="2" charset="0"/>
              <a:cs typeface="Arial" panose="020B0604020202020204" pitchFamily="34"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79272" y="27404"/>
            <a:ext cx="886691" cy="9441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440685" y="1121863"/>
            <a:ext cx="891591" cy="427296"/>
          </a:xfrm>
          <a:prstGeom prst="rect">
            <a:avLst/>
          </a:prstGeom>
        </p:spPr>
        <p:txBody>
          <a:bodyPr wrap="none">
            <a:spAutoFit/>
          </a:bodyPr>
          <a:lstStyle/>
          <a:p>
            <a:pPr algn="ctr">
              <a:lnSpc>
                <a:spcPct val="120000"/>
              </a:lnSpc>
            </a:pPr>
            <a:r>
              <a:rPr lang="en-US" sz="2000" b="1" dirty="0" err="1">
                <a:solidFill>
                  <a:srgbClr val="C00000"/>
                </a:solidFill>
                <a:latin typeface="#9Slide03 SFU Futura_12" panose="020B0604020202020204" charset="0"/>
              </a:rPr>
              <a:t>Tích</a:t>
            </a:r>
            <a:r>
              <a:rPr lang="en-US" sz="2000" b="1" dirty="0">
                <a:solidFill>
                  <a:srgbClr val="C00000"/>
                </a:solidFill>
                <a:latin typeface="#9Slide03 SFU Futura_12" panose="020B0604020202020204" charset="0"/>
              </a:rPr>
              <a:t>-xi</a:t>
            </a:r>
            <a:endParaRPr lang="en-US" sz="1400" b="1" dirty="0">
              <a:solidFill>
                <a:srgbClr val="C00000"/>
              </a:solidFill>
              <a:latin typeface="#9Slide03 SFU Futura_12" panose="020B0604020202020204" charset="0"/>
              <a:ea typeface="Arial" panose="020B0604020202020204" pitchFamily="34" charset="0"/>
            </a:endParaRPr>
          </a:p>
        </p:txBody>
      </p:sp>
      <p:sp>
        <p:nvSpPr>
          <p:cNvPr id="18" name="Rectangle 17"/>
          <p:cNvSpPr/>
          <p:nvPr/>
        </p:nvSpPr>
        <p:spPr>
          <a:xfrm>
            <a:off x="10151231" y="1950472"/>
            <a:ext cx="808235" cy="427296"/>
          </a:xfrm>
          <a:prstGeom prst="rect">
            <a:avLst/>
          </a:prstGeom>
        </p:spPr>
        <p:txBody>
          <a:bodyPr wrap="none">
            <a:spAutoFit/>
          </a:bodyPr>
          <a:lstStyle/>
          <a:p>
            <a:pPr algn="ctr">
              <a:lnSpc>
                <a:spcPct val="120000"/>
              </a:lnSpc>
            </a:pPr>
            <a:r>
              <a:rPr lang="en-US" sz="2000" b="1" dirty="0" err="1">
                <a:solidFill>
                  <a:srgbClr val="C00000"/>
                </a:solidFill>
                <a:latin typeface="#9Slide03 SFU Futura_12" panose="020B0604020202020204" charset="0"/>
              </a:rPr>
              <a:t>Xê</a:t>
            </a:r>
            <a:r>
              <a:rPr lang="en-US" sz="2000" b="1" dirty="0">
                <a:solidFill>
                  <a:srgbClr val="C00000"/>
                </a:solidFill>
                <a:latin typeface="#9Slide03 SFU Futura_12" panose="020B0604020202020204" charset="0"/>
              </a:rPr>
              <a:t>-un</a:t>
            </a:r>
            <a:endParaRPr lang="en-US" sz="1400" b="1" dirty="0">
              <a:solidFill>
                <a:srgbClr val="C00000"/>
              </a:solidFill>
              <a:latin typeface="#9Slide03 SFU Futura_12" panose="020B0604020202020204" charset="0"/>
              <a:ea typeface="Arial" panose="020B0604020202020204" pitchFamily="34" charset="0"/>
            </a:endParaRPr>
          </a:p>
        </p:txBody>
      </p:sp>
      <p:sp>
        <p:nvSpPr>
          <p:cNvPr id="19" name="Rectangle 18"/>
          <p:cNvSpPr/>
          <p:nvPr/>
        </p:nvSpPr>
        <p:spPr>
          <a:xfrm>
            <a:off x="10709000" y="2537216"/>
            <a:ext cx="1116010" cy="427296"/>
          </a:xfrm>
          <a:prstGeom prst="rect">
            <a:avLst/>
          </a:prstGeom>
        </p:spPr>
        <p:txBody>
          <a:bodyPr wrap="none">
            <a:spAutoFit/>
          </a:bodyPr>
          <a:lstStyle/>
          <a:p>
            <a:pPr algn="ctr">
              <a:lnSpc>
                <a:spcPct val="120000"/>
              </a:lnSpc>
            </a:pPr>
            <a:r>
              <a:rPr lang="en-US" sz="2000" b="1" dirty="0">
                <a:solidFill>
                  <a:srgbClr val="C00000"/>
                </a:solidFill>
                <a:latin typeface="#9Slide03 SFU Futura_12" panose="020B0604020202020204" charset="0"/>
              </a:rPr>
              <a:t>Ma-</a:t>
            </a:r>
            <a:r>
              <a:rPr lang="en-US" sz="2000" b="1" dirty="0" err="1">
                <a:solidFill>
                  <a:srgbClr val="C00000"/>
                </a:solidFill>
                <a:latin typeface="#9Slide03 SFU Futura_12" panose="020B0604020202020204" charset="0"/>
              </a:rPr>
              <a:t>ni</a:t>
            </a:r>
            <a:r>
              <a:rPr lang="en-US" sz="2000" b="1" dirty="0">
                <a:solidFill>
                  <a:srgbClr val="C00000"/>
                </a:solidFill>
                <a:latin typeface="#9Slide03 SFU Futura_12" panose="020B0604020202020204" charset="0"/>
              </a:rPr>
              <a:t>-la</a:t>
            </a:r>
            <a:endParaRPr lang="en-US" sz="1400" b="1" dirty="0">
              <a:solidFill>
                <a:srgbClr val="C00000"/>
              </a:solidFill>
              <a:latin typeface="#9Slide03 SFU Futura_12" panose="020B0604020202020204" charset="0"/>
              <a:ea typeface="Arial" panose="020B0604020202020204" pitchFamily="34" charset="0"/>
            </a:endParaRPr>
          </a:p>
        </p:txBody>
      </p:sp>
      <p:sp>
        <p:nvSpPr>
          <p:cNvPr id="20" name="Flowchart: Terminator 19">
            <a:extLst>
              <a:ext uri="{FF2B5EF4-FFF2-40B4-BE49-F238E27FC236}">
                <a16:creationId xmlns:a16="http://schemas.microsoft.com/office/drawing/2014/main" id="{454EC65F-9461-4D3A-AD62-5A0132ABA328}"/>
              </a:ext>
            </a:extLst>
          </p:cNvPr>
          <p:cNvSpPr/>
          <p:nvPr/>
        </p:nvSpPr>
        <p:spPr>
          <a:xfrm>
            <a:off x="156340" y="2906795"/>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1" name="Flowchart: Terminator 20">
            <a:extLst>
              <a:ext uri="{FF2B5EF4-FFF2-40B4-BE49-F238E27FC236}">
                <a16:creationId xmlns:a16="http://schemas.microsoft.com/office/drawing/2014/main" id="{454EC65F-9461-4D3A-AD62-5A0132ABA328}"/>
              </a:ext>
            </a:extLst>
          </p:cNvPr>
          <p:cNvSpPr/>
          <p:nvPr/>
        </p:nvSpPr>
        <p:spPr>
          <a:xfrm>
            <a:off x="156341" y="4224306"/>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2" name="Flowchart: Terminator 21">
            <a:extLst>
              <a:ext uri="{FF2B5EF4-FFF2-40B4-BE49-F238E27FC236}">
                <a16:creationId xmlns:a16="http://schemas.microsoft.com/office/drawing/2014/main" id="{454EC65F-9461-4D3A-AD62-5A0132ABA328}"/>
              </a:ext>
            </a:extLst>
          </p:cNvPr>
          <p:cNvSpPr/>
          <p:nvPr/>
        </p:nvSpPr>
        <p:spPr>
          <a:xfrm>
            <a:off x="133591" y="5541817"/>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3" name="Rectangle 22"/>
          <p:cNvSpPr/>
          <p:nvPr/>
        </p:nvSpPr>
        <p:spPr>
          <a:xfrm>
            <a:off x="1047045" y="2918910"/>
            <a:ext cx="1600118" cy="762260"/>
          </a:xfrm>
          <a:prstGeom prst="rect">
            <a:avLst/>
          </a:prstGeom>
        </p:spPr>
        <p:txBody>
          <a:bodyPr wrap="none">
            <a:spAutoFit/>
          </a:bodyPr>
          <a:lstStyle/>
          <a:p>
            <a:pPr algn="ctr">
              <a:lnSpc>
                <a:spcPct val="120000"/>
              </a:lnSpc>
            </a:pPr>
            <a:r>
              <a:rPr lang="en-US" sz="4000" b="1" dirty="0" err="1">
                <a:solidFill>
                  <a:srgbClr val="FFFF00"/>
                </a:solidFill>
                <a:latin typeface="#9Slide03 SFU Futura_12" panose="020B0604020202020204" charset="0"/>
              </a:rPr>
              <a:t>Tích</a:t>
            </a:r>
            <a:r>
              <a:rPr lang="en-US" sz="4000" b="1" dirty="0">
                <a:solidFill>
                  <a:srgbClr val="FFFF00"/>
                </a:solidFill>
                <a:latin typeface="#9Slide03 SFU Futura_12" panose="020B0604020202020204" charset="0"/>
              </a:rPr>
              <a:t>-xi</a:t>
            </a:r>
            <a:endParaRPr lang="en-US" sz="2800" b="1" dirty="0">
              <a:solidFill>
                <a:srgbClr val="FFFF00"/>
              </a:solidFill>
              <a:latin typeface="#9Slide03 SFU Futura_12" panose="020B0604020202020204" charset="0"/>
              <a:ea typeface="Arial" panose="020B0604020202020204" pitchFamily="34" charset="0"/>
            </a:endParaRPr>
          </a:p>
        </p:txBody>
      </p:sp>
      <p:sp>
        <p:nvSpPr>
          <p:cNvPr id="24" name="Rectangle 23"/>
          <p:cNvSpPr/>
          <p:nvPr/>
        </p:nvSpPr>
        <p:spPr>
          <a:xfrm>
            <a:off x="1057036" y="4224306"/>
            <a:ext cx="1433406" cy="762260"/>
          </a:xfrm>
          <a:prstGeom prst="rect">
            <a:avLst/>
          </a:prstGeom>
        </p:spPr>
        <p:txBody>
          <a:bodyPr wrap="none">
            <a:spAutoFit/>
          </a:bodyPr>
          <a:lstStyle/>
          <a:p>
            <a:pPr algn="ctr">
              <a:lnSpc>
                <a:spcPct val="120000"/>
              </a:lnSpc>
            </a:pPr>
            <a:r>
              <a:rPr lang="en-US" sz="4000" b="1" dirty="0" err="1">
                <a:solidFill>
                  <a:srgbClr val="FFFF00"/>
                </a:solidFill>
                <a:latin typeface="#9Slide03 SFU Futura_12" panose="020B0604020202020204" charset="0"/>
              </a:rPr>
              <a:t>Xê</a:t>
            </a:r>
            <a:r>
              <a:rPr lang="en-US" sz="4000" b="1" dirty="0">
                <a:solidFill>
                  <a:srgbClr val="FFFF00"/>
                </a:solidFill>
                <a:latin typeface="#9Slide03 SFU Futura_12" panose="020B0604020202020204" charset="0"/>
              </a:rPr>
              <a:t>-un</a:t>
            </a:r>
            <a:endParaRPr lang="en-US" sz="2800" b="1" dirty="0">
              <a:solidFill>
                <a:srgbClr val="FFFF00"/>
              </a:solidFill>
              <a:latin typeface="#9Slide03 SFU Futura_12" panose="020B0604020202020204" charset="0"/>
              <a:ea typeface="Arial" panose="020B0604020202020204" pitchFamily="34" charset="0"/>
            </a:endParaRPr>
          </a:p>
        </p:txBody>
      </p:sp>
      <p:sp>
        <p:nvSpPr>
          <p:cNvPr id="25" name="Rectangle 24"/>
          <p:cNvSpPr/>
          <p:nvPr/>
        </p:nvSpPr>
        <p:spPr>
          <a:xfrm>
            <a:off x="940253" y="5541817"/>
            <a:ext cx="2050561" cy="762260"/>
          </a:xfrm>
          <a:prstGeom prst="rect">
            <a:avLst/>
          </a:prstGeom>
        </p:spPr>
        <p:txBody>
          <a:bodyPr wrap="none">
            <a:spAutoFit/>
          </a:bodyPr>
          <a:lstStyle/>
          <a:p>
            <a:pPr algn="ctr">
              <a:lnSpc>
                <a:spcPct val="120000"/>
              </a:lnSpc>
            </a:pPr>
            <a:r>
              <a:rPr lang="en-US" sz="4000" b="1" dirty="0">
                <a:solidFill>
                  <a:srgbClr val="FFFF00"/>
                </a:solidFill>
                <a:latin typeface="#9Slide03 SFU Futura_12" panose="020B0604020202020204" charset="0"/>
              </a:rPr>
              <a:t>Ma-</a:t>
            </a:r>
            <a:r>
              <a:rPr lang="en-US" sz="4000" b="1" dirty="0" err="1">
                <a:solidFill>
                  <a:srgbClr val="FFFF00"/>
                </a:solidFill>
                <a:latin typeface="#9Slide03 SFU Futura_12" panose="020B0604020202020204" charset="0"/>
              </a:rPr>
              <a:t>ni</a:t>
            </a:r>
            <a:r>
              <a:rPr lang="en-US" sz="4000" b="1" dirty="0">
                <a:solidFill>
                  <a:srgbClr val="FFFF00"/>
                </a:solidFill>
                <a:latin typeface="#9Slide03 SFU Futura_12" panose="020B0604020202020204" charset="0"/>
              </a:rPr>
              <a:t>-la</a:t>
            </a:r>
            <a:endParaRPr lang="en-US" sz="2800" b="1" dirty="0">
              <a:solidFill>
                <a:srgbClr val="FFFF00"/>
              </a:solidFill>
              <a:latin typeface="#9Slide03 SFU Futura_12" panose="020B0604020202020204" charset="0"/>
              <a:ea typeface="Arial" panose="020B0604020202020204" pitchFamily="34" charset="0"/>
            </a:endParaRPr>
          </a:p>
        </p:txBody>
      </p:sp>
    </p:spTree>
    <p:extLst>
      <p:ext uri="{BB962C8B-B14F-4D97-AF65-F5344CB8AC3E}">
        <p14:creationId xmlns:p14="http://schemas.microsoft.com/office/powerpoint/2010/main" val="21648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a:extLst>
              <a:ext uri="{FF2B5EF4-FFF2-40B4-BE49-F238E27FC236}">
                <a16:creationId xmlns:a16="http://schemas.microsoft.com/office/drawing/2014/main" id="{D5397E9F-57CE-4CBC-BF7D-C7F3ACC44961}"/>
              </a:ext>
            </a:extLst>
          </p:cNvPr>
          <p:cNvSpPr/>
          <p:nvPr/>
        </p:nvSpPr>
        <p:spPr>
          <a:xfrm>
            <a:off x="468605" y="1202615"/>
            <a:ext cx="5864725" cy="129238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Hoàn</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thành</a:t>
            </a:r>
            <a:r>
              <a:rPr lang="en-US" sz="2800" b="1" dirty="0">
                <a:solidFill>
                  <a:srgbClr val="0033CC"/>
                </a:solidFill>
                <a:latin typeface="#9Slide03 SFU Futura_12" panose="00000400000000000000" pitchFamily="2" charset="0"/>
                <a:cs typeface="Arial" panose="020B0604020202020204" pitchFamily="34" charset="0"/>
              </a:rPr>
              <a:t> 2 </a:t>
            </a:r>
            <a:r>
              <a:rPr lang="en-US" sz="2800" b="1" dirty="0" err="1">
                <a:solidFill>
                  <a:srgbClr val="0033CC"/>
                </a:solidFill>
                <a:latin typeface="#9Slide03 SFU Futura_12" panose="00000400000000000000" pitchFamily="2" charset="0"/>
                <a:cs typeface="Arial" panose="020B0604020202020204" pitchFamily="34" charset="0"/>
              </a:rPr>
              <a:t>bài</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tập</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trong</a:t>
            </a:r>
            <a:r>
              <a:rPr lang="en-US" sz="2800" b="1" dirty="0">
                <a:solidFill>
                  <a:srgbClr val="0033CC"/>
                </a:solidFill>
                <a:latin typeface="#9Slide03 SFU Futura_12" panose="00000400000000000000" pitchFamily="2" charset="0"/>
                <a:cs typeface="Arial" panose="020B0604020202020204" pitchFamily="34" charset="0"/>
              </a:rPr>
              <a:t> SBT/43 </a:t>
            </a:r>
            <a:r>
              <a:rPr lang="en-US" sz="2800" b="1" dirty="0" err="1">
                <a:solidFill>
                  <a:srgbClr val="0033CC"/>
                </a:solidFill>
                <a:latin typeface="#9Slide03 SFU Futura_12" panose="00000400000000000000" pitchFamily="2" charset="0"/>
                <a:cs typeface="Arial" panose="020B0604020202020204" pitchFamily="34" charset="0"/>
              </a:rPr>
              <a:t>vào</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vở</a:t>
            </a:r>
            <a:r>
              <a:rPr lang="en-US" sz="2800" b="1" dirty="0" smtClean="0">
                <a:solidFill>
                  <a:srgbClr val="0033CC"/>
                </a:solidFill>
                <a:latin typeface="#9Slide03 SFU Futura_12" panose="00000400000000000000" pitchFamily="2" charset="0"/>
                <a:cs typeface="Arial" panose="020B0604020202020204" pitchFamily="34" charset="0"/>
              </a:rPr>
              <a:t>.</a:t>
            </a:r>
          </a:p>
          <a:p>
            <a:pPr algn="just"/>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Nộp</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bài</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tiết</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sau</a:t>
            </a:r>
            <a:endParaRPr lang="en-US" sz="2800" b="1" dirty="0">
              <a:solidFill>
                <a:srgbClr val="0033CC"/>
              </a:solidFill>
              <a:latin typeface="#9Slide03 SFU Futura_12" panose="000004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02A4E065-26AE-42DA-9D35-367AC0CC99D8}"/>
              </a:ext>
            </a:extLst>
          </p:cNvPr>
          <p:cNvCxnSpPr/>
          <p:nvPr/>
        </p:nvCxnSpPr>
        <p:spPr>
          <a:xfrm flipV="1">
            <a:off x="0" y="1019926"/>
            <a:ext cx="12192000" cy="80889"/>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493815-81D7-4DFB-BC03-7ABE761D9402}"/>
              </a:ext>
            </a:extLst>
          </p:cNvPr>
          <p:cNvCxnSpPr>
            <a:cxnSpLocks/>
          </p:cNvCxnSpPr>
          <p:nvPr/>
        </p:nvCxnSpPr>
        <p:spPr>
          <a:xfrm flipV="1">
            <a:off x="0" y="916167"/>
            <a:ext cx="12192000" cy="76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75769" y="-21418"/>
            <a:ext cx="886691" cy="9441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a16="http://schemas.microsoft.com/office/drawing/2014/main" id="{BA82641E-3201-4492-91D4-87379E758E19}"/>
              </a:ext>
            </a:extLst>
          </p:cNvPr>
          <p:cNvSpPr/>
          <p:nvPr/>
        </p:nvSpPr>
        <p:spPr>
          <a:xfrm>
            <a:off x="3345527" y="90004"/>
            <a:ext cx="6469508" cy="812408"/>
          </a:xfrm>
          <a:prstGeom prst="roundRect">
            <a:avLst/>
          </a:prstGeom>
          <a:noFill/>
          <a:ln w="38100">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6C00"/>
                </a:solidFill>
                <a:latin typeface="#9Slide03 SFU Futura_12" panose="020B0604020202020204" charset="0"/>
                <a:cs typeface="Arial" panose="020B0604020202020204" pitchFamily="34" charset="0"/>
              </a:rPr>
              <a:t>HOẠT ĐỘNG Ở NHÀ</a:t>
            </a:r>
            <a:endParaRPr lang="en-US" sz="4800" b="1" dirty="0">
              <a:solidFill>
                <a:srgbClr val="006C00"/>
              </a:solidFill>
              <a:latin typeface="#9Slide03 SFU Futura_12" panose="020B0604020202020204" charset="0"/>
              <a:cs typeface="Arial" panose="020B0604020202020204" pitchFamily="34" charset="0"/>
            </a:endParaRPr>
          </a:p>
        </p:txBody>
      </p:sp>
      <p:pic>
        <p:nvPicPr>
          <p:cNvPr id="21" name="Picture 4" descr="Home Icon Images #386631 - Free Icons Librar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30312" y="1096173"/>
            <a:ext cx="5650852" cy="56508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50"/>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6907" y="2651645"/>
            <a:ext cx="58864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Premium Vector | Glossy green leaves for nature concep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rot="12800136">
            <a:off x="10514942" y="-161592"/>
            <a:ext cx="2304556" cy="182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a:extLst>
              <a:ext uri="{FF2B5EF4-FFF2-40B4-BE49-F238E27FC236}">
                <a16:creationId xmlns:a16="http://schemas.microsoft.com/office/drawing/2014/main"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a:extLst>
              <a:ext uri="{FF2B5EF4-FFF2-40B4-BE49-F238E27FC236}">
                <a16:creationId xmlns:a16="http://schemas.microsoft.com/office/drawing/2014/main" id="{8A2D9B27-0834-4F81-BEC0-F3802F2B13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6096000" y="787700"/>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77012" y="607590"/>
            <a:ext cx="5829511" cy="5590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42231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7" name="Straight Connector 616">
            <a:extLst>
              <a:ext uri="{FF2B5EF4-FFF2-40B4-BE49-F238E27FC236}">
                <a16:creationId xmlns:a16="http://schemas.microsoft.com/office/drawing/2014/main" id="{8529DE91-F9A3-4AAE-9D59-914616AB64F5}"/>
              </a:ext>
            </a:extLst>
          </p:cNvPr>
          <p:cNvCxnSpPr/>
          <p:nvPr/>
        </p:nvCxnSpPr>
        <p:spPr>
          <a:xfrm flipV="1">
            <a:off x="0" y="1204290"/>
            <a:ext cx="12192000" cy="10978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1360608" y="-104292"/>
            <a:ext cx="991074" cy="1221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E35741-2083-4377-8A9B-E9E3E4A863A9}"/>
              </a:ext>
            </a:extLst>
          </p:cNvPr>
          <p:cNvSpPr txBox="1"/>
          <p:nvPr/>
        </p:nvSpPr>
        <p:spPr>
          <a:xfrm>
            <a:off x="4017818" y="145272"/>
            <a:ext cx="7620710" cy="1015663"/>
          </a:xfrm>
          <a:prstGeom prst="rect">
            <a:avLst/>
          </a:prstGeom>
          <a:noFill/>
        </p:spPr>
        <p:txBody>
          <a:bodyPr wrap="square" rtlCol="0">
            <a:spAutoFit/>
          </a:bodyPr>
          <a:lstStyle/>
          <a:p>
            <a:r>
              <a:rPr lang="en-US" sz="6000" b="1" dirty="0" smtClean="0">
                <a:solidFill>
                  <a:srgbClr val="0033CC"/>
                </a:solidFill>
                <a:latin typeface="#9Slide03 SFU Futura_12" panose="020B0604020202020204" charset="0"/>
              </a:rPr>
              <a:t>NHÌN HÌNH ĐOÁN Ý</a:t>
            </a:r>
            <a:endParaRPr lang="en-US" sz="4800" b="1" dirty="0">
              <a:solidFill>
                <a:srgbClr val="0033CC"/>
              </a:solidFill>
              <a:latin typeface="#9Slide03 SFU Futura_12" panose="020B0604020202020204" charset="0"/>
            </a:endParaRPr>
          </a:p>
        </p:txBody>
      </p:sp>
      <p:pic>
        <p:nvPicPr>
          <p:cNvPr id="5" name="Picture 2" descr="4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7094" y="1492678"/>
            <a:ext cx="4607739" cy="52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rtoon Cute Yellow Rectangle White Border Bubble Box Element, Cartoon,  Lovely,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626026" y="0"/>
            <a:ext cx="2996630" cy="18181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648D752-BF5C-4466-86C9-578981A27C92}"/>
              </a:ext>
            </a:extLst>
          </p:cNvPr>
          <p:cNvSpPr txBox="1"/>
          <p:nvPr/>
        </p:nvSpPr>
        <p:spPr>
          <a:xfrm>
            <a:off x="1051849" y="667865"/>
            <a:ext cx="2412498" cy="63402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solidFill>
                  <a:srgbClr val="0033CC"/>
                </a:solidFill>
                <a:latin typeface="#9Slide03 SFU Futura_12" panose="00000400000000000000" pitchFamily="2" charset="0"/>
              </a:rPr>
              <a:t>ĐÂY LÀ GÌ?</a:t>
            </a:r>
          </a:p>
        </p:txBody>
      </p:sp>
      <p:pic>
        <p:nvPicPr>
          <p:cNvPr id="19" name="Picture 4" descr="Caixa De Texto Bobina De Vírgula Preta, Caixa De Texto, Preto, Vírgula  Imagem PNG e PSD Para Download Gratuit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5635158" y="1160935"/>
            <a:ext cx="6003370" cy="58189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648D752-BF5C-4466-86C9-578981A27C92}"/>
              </a:ext>
            </a:extLst>
          </p:cNvPr>
          <p:cNvSpPr txBox="1"/>
          <p:nvPr/>
        </p:nvSpPr>
        <p:spPr>
          <a:xfrm>
            <a:off x="6844240" y="2765737"/>
            <a:ext cx="4003963" cy="2123658"/>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err="1" smtClean="0">
                <a:solidFill>
                  <a:srgbClr val="0033CC"/>
                </a:solidFill>
                <a:latin typeface="#9Slide03 SFU Futura_12" panose="00000400000000000000" pitchFamily="2" charset="0"/>
              </a:rPr>
              <a:t>Biểu</a:t>
            </a:r>
            <a:r>
              <a:rPr lang="en-US" altLang="en-US" sz="4000" b="1" dirty="0" smtClean="0">
                <a:solidFill>
                  <a:srgbClr val="0033CC"/>
                </a:solidFill>
                <a:latin typeface="#9Slide03 SFU Futura_12" panose="00000400000000000000" pitchFamily="2" charset="0"/>
              </a:rPr>
              <a:t> </a:t>
            </a:r>
            <a:r>
              <a:rPr lang="en-US" altLang="en-US" sz="4000" b="1" dirty="0" err="1" smtClean="0">
                <a:solidFill>
                  <a:srgbClr val="0033CC"/>
                </a:solidFill>
                <a:latin typeface="#9Slide03 SFU Futura_12" panose="00000400000000000000" pitchFamily="2" charset="0"/>
              </a:rPr>
              <a:t>đồ</a:t>
            </a:r>
            <a:r>
              <a:rPr lang="en-US" altLang="en-US" sz="4000" b="1" dirty="0" smtClean="0">
                <a:solidFill>
                  <a:srgbClr val="0033CC"/>
                </a:solidFill>
                <a:latin typeface="#9Slide03 SFU Futura_12" panose="00000400000000000000" pitchFamily="2" charset="0"/>
              </a:rPr>
              <a:t> </a:t>
            </a:r>
          </a:p>
          <a:p>
            <a:pPr marL="0" indent="0" algn="ctr">
              <a:lnSpc>
                <a:spcPct val="110000"/>
              </a:lnSpc>
              <a:spcBef>
                <a:spcPts val="0"/>
              </a:spcBef>
              <a:buFont typeface="Times New Roman" panose="02020603050405020304" pitchFamily="18" charset="0"/>
              <a:buNone/>
            </a:pPr>
            <a:r>
              <a:rPr lang="en-US" altLang="en-US" sz="4000" b="1" dirty="0" smtClean="0">
                <a:solidFill>
                  <a:srgbClr val="0033CC"/>
                </a:solidFill>
                <a:latin typeface="#9Slide03 SFU Futura_12" panose="00000400000000000000" pitchFamily="2" charset="0"/>
              </a:rPr>
              <a:t>NHIỆT ĐỘ LƯỢNG MƯA</a:t>
            </a:r>
          </a:p>
        </p:txBody>
      </p:sp>
      <p:pic>
        <p:nvPicPr>
          <p:cNvPr id="21" name="Picture 2" descr="icon-ban-tay - Nha Khoa Quốc Tế Á Châu"/>
          <p:cNvPicPr>
            <a:picLocks noChangeAspect="1" noChangeArrowheads="1"/>
          </p:cNvPicPr>
          <p:nvPr/>
        </p:nvPicPr>
        <p:blipFill rotWithShape="1">
          <a:blip r:embed="rId11">
            <a:extLst>
              <a:ext uri="{28A0092B-C50C-407E-A947-70E740481C1C}">
                <a14:useLocalDpi xmlns:a14="http://schemas.microsoft.com/office/drawing/2010/main" val="0"/>
              </a:ext>
            </a:extLst>
          </a:blip>
          <a:srcRect t="22938" b="27061"/>
          <a:stretch/>
        </p:blipFill>
        <p:spPr bwMode="auto">
          <a:xfrm>
            <a:off x="4717090" y="3501658"/>
            <a:ext cx="1303634" cy="6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1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Mark x1="81744" y1="86034" x2="81744" y2="86034"/>
                      </a14:backgroundRemoval>
                    </a14:imgEffect>
                  </a14:imgLayer>
                </a14:imgProps>
              </a:ext>
              <a:ext uri="{28A0092B-C50C-407E-A947-70E740481C1C}">
                <a14:useLocalDpi xmlns:a14="http://schemas.microsoft.com/office/drawing/2010/main" val="0"/>
              </a:ext>
            </a:extLst>
          </a:blip>
          <a:srcRect l="59045" t="56638" r="7846" b="-1"/>
          <a:stretch/>
        </p:blipFill>
        <p:spPr bwMode="auto">
          <a:xfrm>
            <a:off x="7924267" y="255327"/>
            <a:ext cx="1605324" cy="1615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5FE3C8-8779-4328-81F5-6B38A83C891A}"/>
              </a:ext>
            </a:extLst>
          </p:cNvPr>
          <p:cNvSpPr txBox="1"/>
          <p:nvPr/>
        </p:nvSpPr>
        <p:spPr>
          <a:xfrm>
            <a:off x="59501" y="34096"/>
            <a:ext cx="8132618" cy="2711512"/>
          </a:xfrm>
          <a:prstGeom prst="rect">
            <a:avLst/>
          </a:prstGeom>
          <a:noFill/>
        </p:spPr>
        <p:txBody>
          <a:bodyPr wrap="square">
            <a:spAutoFit/>
          </a:bodyPr>
          <a:lstStyle/>
          <a:p>
            <a:pPr indent="180340" algn="ctr">
              <a:lnSpc>
                <a:spcPct val="115000"/>
              </a:lnSpc>
            </a:pPr>
            <a:r>
              <a:rPr lang="en-US" sz="40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BÀI</a:t>
            </a:r>
            <a:r>
              <a:rPr lang="vi-VN" sz="40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 1</a:t>
            </a:r>
            <a:r>
              <a:rPr lang="en-US" sz="40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8: </a:t>
            </a:r>
            <a:r>
              <a:rPr lang="vi-VN" sz="4000" b="1" kern="1400" spc="-50" dirty="0" smtClean="0">
                <a:solidFill>
                  <a:schemeClr val="bg1"/>
                </a:solidFill>
                <a:latin typeface="#9Slide07 IcielKoni" pitchFamily="2" charset="0"/>
                <a:ea typeface="Times New Roman" panose="02020603050405020304" pitchFamily="18" charset="0"/>
                <a:cs typeface="Times New Roman" panose="02020603050405020304" pitchFamily="18" charset="0"/>
              </a:rPr>
              <a:t>THỰC HÀNH</a:t>
            </a:r>
            <a:endParaRPr lang="vi-VN" sz="4000" b="1" kern="1400" spc="-50" dirty="0">
              <a:solidFill>
                <a:schemeClr val="bg1"/>
              </a:solidFill>
              <a:latin typeface="#9Slide07 IcielKoni" pitchFamily="2" charset="0"/>
              <a:ea typeface="Times New Roman" panose="02020603050405020304" pitchFamily="18" charset="0"/>
              <a:cs typeface="Times New Roman" panose="02020603050405020304" pitchFamily="18" charset="0"/>
            </a:endParaRPr>
          </a:p>
          <a:p>
            <a:pPr indent="180340" algn="ctr">
              <a:lnSpc>
                <a:spcPct val="115000"/>
              </a:lnSpc>
            </a:pPr>
            <a:r>
              <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rPr>
              <a:t>PHÂN TÍCH BIỂU ĐỒ </a:t>
            </a:r>
            <a:endParaRPr lang="en-US" sz="5400" b="1" kern="1400" spc="-50" dirty="0" smtClean="0">
              <a:solidFill>
                <a:srgbClr val="FFFF00"/>
              </a:solidFill>
              <a:latin typeface="#9Slide07 IcielKoni" pitchFamily="2" charset="0"/>
              <a:ea typeface="Times New Roman" panose="02020603050405020304" pitchFamily="18" charset="0"/>
              <a:cs typeface="Times New Roman" panose="02020603050405020304" pitchFamily="18" charset="0"/>
            </a:endParaRPr>
          </a:p>
          <a:p>
            <a:pPr indent="180340" algn="ctr">
              <a:lnSpc>
                <a:spcPct val="115000"/>
              </a:lnSpc>
            </a:pPr>
            <a:r>
              <a:rPr lang="vi-VN" sz="5400" b="1" kern="1400" spc="-50" dirty="0" smtClean="0">
                <a:solidFill>
                  <a:srgbClr val="FFFF00"/>
                </a:solidFill>
                <a:latin typeface="#9Slide07 IcielKoni" pitchFamily="2" charset="0"/>
                <a:ea typeface="Times New Roman" panose="02020603050405020304" pitchFamily="18" charset="0"/>
                <a:cs typeface="Times New Roman" panose="02020603050405020304" pitchFamily="18" charset="0"/>
              </a:rPr>
              <a:t>NHIỆT </a:t>
            </a:r>
            <a:r>
              <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rPr>
              <a:t>ĐỘ, LƯỢNG </a:t>
            </a:r>
            <a:r>
              <a:rPr lang="vi-VN" sz="5400" b="1" kern="1400" spc="-50" dirty="0" smtClean="0">
                <a:solidFill>
                  <a:srgbClr val="FFFF00"/>
                </a:solidFill>
                <a:latin typeface="#9Slide07 IcielKoni" pitchFamily="2" charset="0"/>
                <a:ea typeface="Times New Roman" panose="02020603050405020304" pitchFamily="18" charset="0"/>
                <a:cs typeface="Times New Roman" panose="02020603050405020304" pitchFamily="18" charset="0"/>
              </a:rPr>
              <a:t>MƯA</a:t>
            </a:r>
            <a:endParaRPr lang="vi-VN" sz="5400" b="1" kern="1400" spc="-50" dirty="0">
              <a:solidFill>
                <a:srgbClr val="FFFF00"/>
              </a:solidFill>
              <a:latin typeface="#9Slide07 IcielKoni" pitchFamily="2" charset="0"/>
              <a:ea typeface="Times New Roman" panose="02020603050405020304" pitchFamily="18" charset="0"/>
              <a:cs typeface="Times New Roman" panose="02020603050405020304" pitchFamily="18" charset="0"/>
            </a:endParaRPr>
          </a:p>
        </p:txBody>
      </p:sp>
      <p:cxnSp>
        <p:nvCxnSpPr>
          <p:cNvPr id="3" name="Straight Connector 2"/>
          <p:cNvCxnSpPr/>
          <p:nvPr/>
        </p:nvCxnSpPr>
        <p:spPr>
          <a:xfrm flipV="1">
            <a:off x="77581" y="2745608"/>
            <a:ext cx="11945129" cy="35779"/>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descr="Chart Graph of a function Infographic Information, market, angle, text png  | PNGEg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44" y1="26667" x2="60444" y2="26667"/>
                        <a14:foregroundMark x1="60444" y1="26778" x2="60444" y2="26778"/>
                        <a14:foregroundMark x1="32333" y1="60444" x2="32333" y2="60444"/>
                        <a14:foregroundMark x1="21333" y1="70333" x2="21333" y2="70333"/>
                        <a14:foregroundMark x1="19222" y1="72222" x2="19222" y2="72222"/>
                      </a14:backgroundRemoval>
                    </a14:imgEffect>
                  </a14:imgLayer>
                </a14:imgProps>
              </a:ext>
              <a:ext uri="{28A0092B-C50C-407E-A947-70E740481C1C}">
                <a14:useLocalDpi xmlns:a14="http://schemas.microsoft.com/office/drawing/2010/main" val="0"/>
              </a:ext>
            </a:extLst>
          </a:blip>
          <a:srcRect l="16771" t="19717" r="17774" b="15475"/>
          <a:stretch/>
        </p:blipFill>
        <p:spPr bwMode="auto">
          <a:xfrm>
            <a:off x="9399957" y="67054"/>
            <a:ext cx="2622753" cy="25968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ả lại trận mưa theo quan sát và tưởng tượng của em - Văn 6 (6 mẫ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979" y="3620852"/>
            <a:ext cx="2996367" cy="273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Tản văn MƯA ĐẦU MÙA của Nguyễn Thị Như 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946" y="3656631"/>
            <a:ext cx="2959327" cy="2775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6" name="Picture 8" descr="NTO - Nắng hè"/>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2306" y="3027738"/>
            <a:ext cx="4055818" cy="3733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74388" y="2895466"/>
            <a:ext cx="11945129" cy="35779"/>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42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255534" y="4559408"/>
            <a:ext cx="1983779" cy="1401957"/>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Hoạt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động</a:t>
            </a:r>
            <a:r>
              <a:rPr lang="en-US" sz="2600" b="1" dirty="0">
                <a:solidFill>
                  <a:srgbClr val="FFFF00"/>
                </a:solidFill>
                <a:latin typeface="#9Slide03 SFU Futura_12" panose="00000400000000000000" pitchFamily="2" charset="0"/>
                <a:cs typeface="Arial" panose="020B0604020202020204" pitchFamily="34" charset="0"/>
              </a:rPr>
              <a:t>: 6 </a:t>
            </a:r>
            <a:r>
              <a:rPr lang="en-US" sz="2600" b="1" dirty="0" err="1">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2518007" y="4546958"/>
            <a:ext cx="2077756"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Chuẩn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bị</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bảng</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nhóm</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bút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lông</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0" name="Rectangle: Rounded Corners 7">
            <a:extLst>
              <a:ext uri="{FF2B5EF4-FFF2-40B4-BE49-F238E27FC236}">
                <a16:creationId xmlns:a16="http://schemas.microsoft.com/office/drawing/2014/main" id="{3582B86B-BF97-4986-B5E7-3EF41E0CF4DB}"/>
              </a:ext>
            </a:extLst>
          </p:cNvPr>
          <p:cNvSpPr/>
          <p:nvPr/>
        </p:nvSpPr>
        <p:spPr>
          <a:xfrm>
            <a:off x="4787188" y="4128531"/>
            <a:ext cx="2617624" cy="2416472"/>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FFFF00"/>
                </a:solidFill>
                <a:latin typeface="#9Slide03 SFU Futura_12" panose="00000400000000000000" pitchFamily="2" charset="0"/>
                <a:cs typeface="Arial" panose="020B0604020202020204" pitchFamily="34" charset="0"/>
              </a:rPr>
              <a:t>GV </a:t>
            </a:r>
            <a:r>
              <a:rPr lang="en-US" sz="2600" b="1" dirty="0" err="1" smtClean="0">
                <a:solidFill>
                  <a:srgbClr val="FFFF00"/>
                </a:solidFill>
                <a:latin typeface="#9Slide03 SFU Futura_12" panose="00000400000000000000" pitchFamily="2" charset="0"/>
                <a:cs typeface="Arial" panose="020B0604020202020204" pitchFamily="34" charset="0"/>
              </a:rPr>
              <a:t>đọc</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câu</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hỏi</a:t>
            </a:r>
            <a:r>
              <a:rPr lang="en-US" sz="2600" b="1" dirty="0" smtClean="0">
                <a:solidFill>
                  <a:srgbClr val="FFFF00"/>
                </a:solidFill>
                <a:latin typeface="#9Slide03 SFU Futura_12" panose="00000400000000000000" pitchFamily="2" charset="0"/>
                <a:cs typeface="Arial" panose="020B0604020202020204" pitchFamily="34" charset="0"/>
              </a:rPr>
              <a:t>, HS </a:t>
            </a:r>
            <a:r>
              <a:rPr lang="en-US" sz="2600" b="1" dirty="0" err="1" smtClean="0">
                <a:solidFill>
                  <a:srgbClr val="FFFF00"/>
                </a:solidFill>
                <a:latin typeface="#9Slide03 SFU Futura_12" panose="00000400000000000000" pitchFamily="2" charset="0"/>
                <a:cs typeface="Arial" panose="020B0604020202020204" pitchFamily="34" charset="0"/>
              </a:rPr>
              <a:t>ghi</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thật</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nhanh</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đáp</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án</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vào</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bảng</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7596237" y="4559409"/>
            <a:ext cx="2093874"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Thời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gian</a:t>
            </a:r>
            <a:r>
              <a:rPr lang="en-US" sz="2600" b="1" dirty="0" smtClean="0">
                <a:solidFill>
                  <a:srgbClr val="0033CC"/>
                </a:solidFill>
                <a:latin typeface="#9Slide03 SFU Futura_12" panose="00000400000000000000" pitchFamily="2" charset="0"/>
                <a:cs typeface="Arial" panose="020B0604020202020204" pitchFamily="34" charset="0"/>
              </a:rPr>
              <a:t>: 5 </a:t>
            </a:r>
            <a:r>
              <a:rPr lang="en-US" sz="2600" b="1" dirty="0" err="1" smtClean="0">
                <a:solidFill>
                  <a:srgbClr val="0033CC"/>
                </a:solidFill>
                <a:latin typeface="#9Slide03 SFU Futura_12" panose="00000400000000000000" pitchFamily="2" charset="0"/>
                <a:cs typeface="Arial" panose="020B0604020202020204" pitchFamily="34" charset="0"/>
              </a:rPr>
              <a:t>tiếng</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đếm</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của</a:t>
            </a:r>
            <a:r>
              <a:rPr lang="en-US" sz="2600" b="1" dirty="0" smtClean="0">
                <a:solidFill>
                  <a:srgbClr val="0033CC"/>
                </a:solidFill>
                <a:latin typeface="#9Slide03 SFU Futura_12" panose="00000400000000000000" pitchFamily="2" charset="0"/>
                <a:cs typeface="Arial" panose="020B0604020202020204" pitchFamily="34" charset="0"/>
              </a:rPr>
              <a:t> GV</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9881536" y="4559408"/>
            <a:ext cx="2247820" cy="1401957"/>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Nhóm</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đúng</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nhiều</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nhất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a:solidFill>
                  <a:srgbClr val="FFFF00"/>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rgbClr val="FFFF00"/>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rgbClr val="FFFF00"/>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rgbClr val="FFFF00"/>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rgbClr val="FFFF00"/>
              </a:solidFill>
              <a:latin typeface="#9Slide03 SFU Futura_12" panose="00000400000000000000" pitchFamily="2" charset="0"/>
              <a:cs typeface="Arial" panose="020B0604020202020204" pitchFamily="34" charset="0"/>
            </a:endParaRP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951" y="2976373"/>
            <a:ext cx="1466735" cy="14667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5535" y="5961365"/>
            <a:ext cx="1823920" cy="983486"/>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035032" y="3574473"/>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122919" y="3574473"/>
            <a:ext cx="1233758" cy="1207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567216" y="5948915"/>
            <a:ext cx="876459" cy="89257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105851"/>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18182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2959133" y="584896"/>
            <a:ext cx="3381743" cy="66410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smtClean="0">
                <a:solidFill>
                  <a:srgbClr val="4E5674"/>
                </a:solidFill>
                <a:latin typeface="#9Slide03 SFU Futura_12" panose="00000400000000000000" pitchFamily="2" charset="0"/>
                <a:cs typeface="Arial" panose="020B0604020202020204" pitchFamily="34" charset="0"/>
              </a:rPr>
              <a:t>TRÒ CHƠI</a:t>
            </a:r>
            <a:endParaRPr lang="en-US" sz="4400" b="1" dirty="0">
              <a:solidFill>
                <a:srgbClr val="4E5674"/>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09CD7DA3-870E-45AC-9BA5-014F990F81AD}"/>
              </a:ext>
            </a:extLst>
          </p:cNvPr>
          <p:cNvSpPr/>
          <p:nvPr/>
        </p:nvSpPr>
        <p:spPr>
          <a:xfrm>
            <a:off x="427104" y="1603075"/>
            <a:ext cx="7946557" cy="75247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smtClean="0">
                <a:solidFill>
                  <a:srgbClr val="0033CC"/>
                </a:solidFill>
                <a:latin typeface="#9Slide03 SFU Futura_12" panose="00000400000000000000" pitchFamily="2" charset="0"/>
                <a:cs typeface="Arial" panose="020B0604020202020204" pitchFamily="34" charset="0"/>
              </a:rPr>
              <a:t>AI TINH MẮT HƠN ?</a:t>
            </a:r>
            <a:endParaRPr lang="vi-VN" sz="6600" b="1" dirty="0">
              <a:solidFill>
                <a:srgbClr val="0033CC"/>
              </a:solidFill>
              <a:latin typeface="#9Slide03 SFU Futura_12" panose="00000400000000000000" pitchFamily="2" charset="0"/>
              <a:cs typeface="Arial" panose="020B0604020202020204" pitchFamily="34" charset="0"/>
            </a:endParaRPr>
          </a:p>
        </p:txBody>
      </p:sp>
      <p:pic>
        <p:nvPicPr>
          <p:cNvPr id="26"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8373661" y="-124293"/>
            <a:ext cx="3202189" cy="320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barn(inVertical)">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03672"/>
            <a:ext cx="6941441" cy="103909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a16="http://schemas.microsoft.com/office/drawing/2014/main" id="{9C8CB8A0-CA76-4A71-B990-0741CE8ED4AB}"/>
              </a:ext>
            </a:extLst>
          </p:cNvPr>
          <p:cNvSpPr/>
          <p:nvPr/>
        </p:nvSpPr>
        <p:spPr>
          <a:xfrm>
            <a:off x="1453762" y="642667"/>
            <a:ext cx="5654757"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biểu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đồ</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của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1 </a:t>
            </a:r>
            <a:r>
              <a:rPr lang="en-US" sz="2800" b="1" dirty="0" err="1">
                <a:solidFill>
                  <a:schemeClr val="tx1"/>
                </a:solidFill>
                <a:latin typeface="#9Slide03 SFU Futura_12" panose="00000400000000000000" pitchFamily="2" charset="0"/>
                <a:cs typeface="Arial" panose="020B0604020202020204" pitchFamily="34" charset="0"/>
              </a:rPr>
              <a:t>là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gì</a:t>
            </a:r>
            <a:r>
              <a:rPr lang="en-US" sz="2800" b="1" dirty="0">
                <a:solidFill>
                  <a:schemeClr val="tx1"/>
                </a:solidFill>
                <a:latin typeface="#9Slide03 SFU Futura_12" panose="00000400000000000000" pitchFamily="2" charset="0"/>
                <a:cs typeface="Arial" panose="020B0604020202020204" pitchFamily="34" charset="0"/>
              </a:rPr>
              <a:t>?</a:t>
            </a:r>
          </a:p>
        </p:txBody>
      </p:sp>
      <p:sp>
        <p:nvSpPr>
          <p:cNvPr id="22" name="Rectangle: Rounded Corners 7">
            <a:extLst>
              <a:ext uri="{FF2B5EF4-FFF2-40B4-BE49-F238E27FC236}">
                <a16:creationId xmlns:a16="http://schemas.microsoft.com/office/drawing/2014/main" id="{9C8CB8A0-CA76-4A71-B990-0741CE8ED4AB}"/>
              </a:ext>
            </a:extLst>
          </p:cNvPr>
          <p:cNvSpPr/>
          <p:nvPr/>
        </p:nvSpPr>
        <p:spPr>
          <a:xfrm>
            <a:off x="621525" y="421415"/>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1</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a16="http://schemas.microsoft.com/office/drawing/2014/main" id="{09CD7DA3-870E-45AC-9BA5-014F990F81AD}"/>
              </a:ext>
            </a:extLst>
          </p:cNvPr>
          <p:cNvSpPr/>
          <p:nvPr/>
        </p:nvSpPr>
        <p:spPr>
          <a:xfrm>
            <a:off x="1522103" y="1474360"/>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Biểu </a:t>
            </a:r>
            <a:r>
              <a:rPr lang="vi-VN" sz="2800" b="1" dirty="0">
                <a:solidFill>
                  <a:srgbClr val="0033CC"/>
                </a:solidFill>
                <a:latin typeface="#9Slide03 SFU Futura_12" panose="00000400000000000000" pitchFamily="2" charset="0"/>
                <a:cs typeface="Arial" panose="020B0604020202020204" pitchFamily="34" charset="0"/>
              </a:rPr>
              <a:t>đồ nhiệt độ, lượng mưa tại trạm Láng (Hà Nội</a:t>
            </a:r>
            <a:r>
              <a:rPr lang="vi-VN" sz="2800" b="1" dirty="0" smtClean="0">
                <a:solidFill>
                  <a:srgbClr val="0033CC"/>
                </a:solidFill>
                <a:latin typeface="#9Slide03 SFU Futura_12" panose="00000400000000000000" pitchFamily="2" charset="0"/>
                <a:cs typeface="Arial" panose="020B0604020202020204" pitchFamily="34" charset="0"/>
              </a:rPr>
              <a:t>)</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1630471"/>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2438400"/>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9C8CB8A0-CA76-4A71-B990-0741CE8ED4AB}"/>
              </a:ext>
            </a:extLst>
          </p:cNvPr>
          <p:cNvSpPr/>
          <p:nvPr/>
        </p:nvSpPr>
        <p:spPr>
          <a:xfrm>
            <a:off x="1346650" y="2777395"/>
            <a:ext cx="6027692"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Trục</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trái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thể</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yếu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tố</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nào</a:t>
            </a:r>
            <a:r>
              <a:rPr lang="en-US"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C8CB8A0-CA76-4A71-B990-0741CE8ED4AB}"/>
              </a:ext>
            </a:extLst>
          </p:cNvPr>
          <p:cNvSpPr/>
          <p:nvPr/>
        </p:nvSpPr>
        <p:spPr>
          <a:xfrm>
            <a:off x="553185" y="2556143"/>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2</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09CD7DA3-870E-45AC-9BA5-014F990F81AD}"/>
              </a:ext>
            </a:extLst>
          </p:cNvPr>
          <p:cNvSpPr/>
          <p:nvPr/>
        </p:nvSpPr>
        <p:spPr>
          <a:xfrm>
            <a:off x="1453763" y="3609088"/>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Nhiệt </a:t>
            </a:r>
            <a:r>
              <a:rPr lang="vi-VN" sz="2800" b="1" dirty="0">
                <a:solidFill>
                  <a:srgbClr val="0033CC"/>
                </a:solidFill>
                <a:latin typeface="#9Slide03 SFU Futura_12" panose="00000400000000000000" pitchFamily="2" charset="0"/>
                <a:cs typeface="Arial" panose="020B0604020202020204" pitchFamily="34" charset="0"/>
              </a:rPr>
              <a:t>độ</a:t>
            </a: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24160" y="3765199"/>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4573128"/>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9C8CB8A0-CA76-4A71-B990-0741CE8ED4AB}"/>
              </a:ext>
            </a:extLst>
          </p:cNvPr>
          <p:cNvSpPr/>
          <p:nvPr/>
        </p:nvSpPr>
        <p:spPr>
          <a:xfrm>
            <a:off x="1453763" y="4912123"/>
            <a:ext cx="5654756"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Đơn </a:t>
            </a:r>
            <a:r>
              <a:rPr lang="vi-VN" sz="2800" b="1" dirty="0">
                <a:solidFill>
                  <a:schemeClr val="tx1"/>
                </a:solidFill>
                <a:latin typeface="#9Slide03 SFU Futura_12" panose="00000400000000000000" pitchFamily="2" charset="0"/>
                <a:cs typeface="Arial" panose="020B0604020202020204" pitchFamily="34" charset="0"/>
              </a:rPr>
              <a:t>vị đo của yếu tố ở cột bên </a:t>
            </a:r>
            <a:r>
              <a:rPr lang="vi-VN" sz="2800" b="1" dirty="0" smtClean="0">
                <a:solidFill>
                  <a:schemeClr val="tx1"/>
                </a:solidFill>
                <a:latin typeface="#9Slide03 SFU Futura_12" panose="00000400000000000000" pitchFamily="2" charset="0"/>
                <a:cs typeface="Arial" panose="020B0604020202020204" pitchFamily="34" charset="0"/>
              </a:rPr>
              <a:t>trái?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9C8CB8A0-CA76-4A71-B990-0741CE8ED4AB}"/>
              </a:ext>
            </a:extLst>
          </p:cNvPr>
          <p:cNvSpPr/>
          <p:nvPr/>
        </p:nvSpPr>
        <p:spPr>
          <a:xfrm>
            <a:off x="621525" y="4690871"/>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3</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09CD7DA3-870E-45AC-9BA5-014F990F81AD}"/>
              </a:ext>
            </a:extLst>
          </p:cNvPr>
          <p:cNvSpPr/>
          <p:nvPr/>
        </p:nvSpPr>
        <p:spPr>
          <a:xfrm>
            <a:off x="1522103" y="5743816"/>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baseline="30000" dirty="0" smtClean="0">
                <a:solidFill>
                  <a:srgbClr val="0033CC"/>
                </a:solidFill>
                <a:latin typeface="#9Slide03 SFU Futura_12" panose="00000400000000000000" pitchFamily="2" charset="0"/>
                <a:cs typeface="Arial" panose="020B0604020202020204" pitchFamily="34" charset="0"/>
              </a:rPr>
              <a:t>0</a:t>
            </a:r>
            <a:r>
              <a:rPr lang="en-US" sz="2800" b="1" dirty="0" smtClean="0">
                <a:solidFill>
                  <a:srgbClr val="0033CC"/>
                </a:solidFill>
                <a:latin typeface="#9Slide03 SFU Futura_12" panose="00000400000000000000" pitchFamily="2" charset="0"/>
                <a:cs typeface="Arial" panose="020B0604020202020204" pitchFamily="34" charset="0"/>
              </a:rPr>
              <a:t>C</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5899927"/>
            <a:ext cx="1303634" cy="6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animBg="1"/>
      <p:bldP spid="29" grpId="0"/>
      <p:bldP spid="30" grpId="0"/>
      <p:bldP spid="31" grpId="0" animBg="1"/>
      <p:bldP spid="34" grpId="0"/>
      <p:bldP spid="3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03672"/>
            <a:ext cx="6941441" cy="10390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a16="http://schemas.microsoft.com/office/drawing/2014/main" id="{9C8CB8A0-CA76-4A71-B990-0741CE8ED4AB}"/>
              </a:ext>
            </a:extLst>
          </p:cNvPr>
          <p:cNvSpPr/>
          <p:nvPr/>
        </p:nvSpPr>
        <p:spPr>
          <a:xfrm>
            <a:off x="621525" y="421415"/>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4</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a16="http://schemas.microsoft.com/office/drawing/2014/main" id="{09CD7DA3-870E-45AC-9BA5-014F990F81AD}"/>
              </a:ext>
            </a:extLst>
          </p:cNvPr>
          <p:cNvSpPr/>
          <p:nvPr/>
        </p:nvSpPr>
        <p:spPr>
          <a:xfrm>
            <a:off x="1522103" y="1474360"/>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3CC"/>
                </a:solidFill>
                <a:latin typeface="#9Slide03 SFU Futura_12" panose="00000400000000000000" pitchFamily="2" charset="0"/>
                <a:cs typeface="Arial" panose="020B0604020202020204" pitchFamily="34" charset="0"/>
              </a:rPr>
              <a:t>L</a:t>
            </a:r>
            <a:r>
              <a:rPr lang="vi-VN" sz="2800" b="1" dirty="0" smtClean="0">
                <a:solidFill>
                  <a:srgbClr val="0033CC"/>
                </a:solidFill>
                <a:latin typeface="#9Slide03 SFU Futura_12" panose="00000400000000000000" pitchFamily="2" charset="0"/>
                <a:cs typeface="Arial" panose="020B0604020202020204" pitchFamily="34" charset="0"/>
              </a:rPr>
              <a:t>ượng mưa</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1630471"/>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2438400"/>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9C8CB8A0-CA76-4A71-B990-0741CE8ED4AB}"/>
              </a:ext>
            </a:extLst>
          </p:cNvPr>
          <p:cNvSpPr/>
          <p:nvPr/>
        </p:nvSpPr>
        <p:spPr>
          <a:xfrm>
            <a:off x="1411331" y="566070"/>
            <a:ext cx="6027692"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Trục</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phải</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thể</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yếu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tố</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nào</a:t>
            </a:r>
            <a:r>
              <a:rPr lang="en-US"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C8CB8A0-CA76-4A71-B990-0741CE8ED4AB}"/>
              </a:ext>
            </a:extLst>
          </p:cNvPr>
          <p:cNvSpPr/>
          <p:nvPr/>
        </p:nvSpPr>
        <p:spPr>
          <a:xfrm>
            <a:off x="553185" y="2556143"/>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5</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09CD7DA3-870E-45AC-9BA5-014F990F81AD}"/>
              </a:ext>
            </a:extLst>
          </p:cNvPr>
          <p:cNvSpPr/>
          <p:nvPr/>
        </p:nvSpPr>
        <p:spPr>
          <a:xfrm>
            <a:off x="1453763" y="3609088"/>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33CC"/>
                </a:solidFill>
                <a:latin typeface="#9Slide03 SFU Futura_12" panose="00000400000000000000" pitchFamily="2" charset="0"/>
                <a:cs typeface="Arial" panose="020B0604020202020204" pitchFamily="34" charset="0"/>
              </a:rPr>
              <a:t>mm</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24160" y="3765199"/>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4495503"/>
            <a:ext cx="7009781" cy="12399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9C8CB8A0-CA76-4A71-B990-0741CE8ED4AB}"/>
              </a:ext>
            </a:extLst>
          </p:cNvPr>
          <p:cNvSpPr/>
          <p:nvPr/>
        </p:nvSpPr>
        <p:spPr>
          <a:xfrm>
            <a:off x="1427794" y="2765138"/>
            <a:ext cx="5931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Đơn </a:t>
            </a:r>
            <a:r>
              <a:rPr lang="vi-VN" sz="2800" b="1" dirty="0">
                <a:solidFill>
                  <a:schemeClr val="tx1"/>
                </a:solidFill>
                <a:latin typeface="#9Slide03 SFU Futura_12" panose="00000400000000000000" pitchFamily="2" charset="0"/>
                <a:cs typeface="Arial" panose="020B0604020202020204" pitchFamily="34" charset="0"/>
              </a:rPr>
              <a:t>vị đo của yếu tố ở cột bên </a:t>
            </a:r>
            <a:r>
              <a:rPr lang="en-US" sz="2800" b="1" dirty="0" err="1" smtClean="0">
                <a:solidFill>
                  <a:schemeClr val="tx1"/>
                </a:solidFill>
                <a:latin typeface="#9Slide03 SFU Futura_12" panose="00000400000000000000" pitchFamily="2" charset="0"/>
                <a:cs typeface="Arial" panose="020B0604020202020204" pitchFamily="34" charset="0"/>
              </a:rPr>
              <a:t>phải</a:t>
            </a:r>
            <a:r>
              <a:rPr lang="vi-VN"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9C8CB8A0-CA76-4A71-B990-0741CE8ED4AB}"/>
              </a:ext>
            </a:extLst>
          </p:cNvPr>
          <p:cNvSpPr/>
          <p:nvPr/>
        </p:nvSpPr>
        <p:spPr>
          <a:xfrm>
            <a:off x="621525" y="4690871"/>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6</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5899927"/>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9C8CB8A0-CA76-4A71-B990-0741CE8ED4AB}"/>
              </a:ext>
            </a:extLst>
          </p:cNvPr>
          <p:cNvSpPr/>
          <p:nvPr/>
        </p:nvSpPr>
        <p:spPr>
          <a:xfrm>
            <a:off x="1579525" y="4926452"/>
            <a:ext cx="4794077"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Biểu </a:t>
            </a:r>
            <a:r>
              <a:rPr lang="vi-VN" sz="2800" b="1" dirty="0">
                <a:solidFill>
                  <a:schemeClr val="tx1"/>
                </a:solidFill>
                <a:latin typeface="#9Slide03 SFU Futura_12" panose="00000400000000000000" pitchFamily="2" charset="0"/>
                <a:cs typeface="Arial" panose="020B0604020202020204" pitchFamily="34" charset="0"/>
              </a:rPr>
              <a:t>đồ cột màu xanh thể hiện cho yếu tố </a:t>
            </a:r>
            <a:r>
              <a:rPr lang="vi-VN" sz="2800" b="1" dirty="0" smtClean="0">
                <a:solidFill>
                  <a:schemeClr val="tx1"/>
                </a:solidFill>
                <a:latin typeface="#9Slide03 SFU Futura_12" panose="00000400000000000000" pitchFamily="2" charset="0"/>
                <a:cs typeface="Arial" panose="020B0604020202020204" pitchFamily="34" charset="0"/>
              </a:rPr>
              <a:t>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09CD7DA3-870E-45AC-9BA5-014F990F81AD}"/>
              </a:ext>
            </a:extLst>
          </p:cNvPr>
          <p:cNvSpPr/>
          <p:nvPr/>
        </p:nvSpPr>
        <p:spPr>
          <a:xfrm>
            <a:off x="1427794" y="5747667"/>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3CC"/>
                </a:solidFill>
                <a:latin typeface="#9Slide03 SFU Futura_12" panose="00000400000000000000" pitchFamily="2" charset="0"/>
                <a:cs typeface="Arial" panose="020B0604020202020204" pitchFamily="34" charset="0"/>
              </a:rPr>
              <a:t>L</a:t>
            </a:r>
            <a:r>
              <a:rPr lang="vi-VN" sz="2800" b="1" dirty="0" smtClean="0">
                <a:solidFill>
                  <a:srgbClr val="0033CC"/>
                </a:solidFill>
                <a:latin typeface="#9Slide03 SFU Futura_12" panose="00000400000000000000" pitchFamily="2" charset="0"/>
                <a:cs typeface="Arial" panose="020B0604020202020204" pitchFamily="34" charset="0"/>
              </a:rPr>
              <a:t>ượng mưa</a:t>
            </a:r>
            <a:endParaRPr lang="vi-VN" sz="2800" b="1" dirty="0">
              <a:solidFill>
                <a:srgbClr val="0033CC"/>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34105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9" grpId="0"/>
      <p:bldP spid="30" grpId="0"/>
      <p:bldP spid="31" grpId="0" animBg="1"/>
      <p:bldP spid="34" grpId="0"/>
      <p:bldP spid="35" grpId="0"/>
      <p:bldP spid="21"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8550"/>
            <a:ext cx="6941441" cy="13513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a16="http://schemas.microsoft.com/office/drawing/2014/main" id="{9C8CB8A0-CA76-4A71-B990-0741CE8ED4AB}"/>
              </a:ext>
            </a:extLst>
          </p:cNvPr>
          <p:cNvSpPr/>
          <p:nvPr/>
        </p:nvSpPr>
        <p:spPr>
          <a:xfrm>
            <a:off x="774716" y="266494"/>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7</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a16="http://schemas.microsoft.com/office/drawing/2014/main" id="{09CD7DA3-870E-45AC-9BA5-014F990F81AD}"/>
              </a:ext>
            </a:extLst>
          </p:cNvPr>
          <p:cNvSpPr/>
          <p:nvPr/>
        </p:nvSpPr>
        <p:spPr>
          <a:xfrm>
            <a:off x="1522103" y="1474360"/>
            <a:ext cx="5459502" cy="51907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Nhiệt</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độ</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810" y="1365024"/>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1955217"/>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9C8CB8A0-CA76-4A71-B990-0741CE8ED4AB}"/>
              </a:ext>
            </a:extLst>
          </p:cNvPr>
          <p:cNvSpPr/>
          <p:nvPr/>
        </p:nvSpPr>
        <p:spPr>
          <a:xfrm>
            <a:off x="1496134" y="514529"/>
            <a:ext cx="5044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Đường </a:t>
            </a:r>
            <a:r>
              <a:rPr lang="vi-VN" sz="2800" b="1" dirty="0">
                <a:solidFill>
                  <a:schemeClr val="tx1"/>
                </a:solidFill>
                <a:latin typeface="#9Slide03 SFU Futura_12" panose="00000400000000000000" pitchFamily="2" charset="0"/>
                <a:cs typeface="Arial" panose="020B0604020202020204" pitchFamily="34" charset="0"/>
              </a:rPr>
              <a:t>biểu diễn màu đỏ thể hiện yếu tố 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C8CB8A0-CA76-4A71-B990-0741CE8ED4AB}"/>
              </a:ext>
            </a:extLst>
          </p:cNvPr>
          <p:cNvSpPr/>
          <p:nvPr/>
        </p:nvSpPr>
        <p:spPr>
          <a:xfrm>
            <a:off x="553185" y="2072960"/>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8</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09CD7DA3-870E-45AC-9BA5-014F990F81AD}"/>
              </a:ext>
            </a:extLst>
          </p:cNvPr>
          <p:cNvSpPr/>
          <p:nvPr/>
        </p:nvSpPr>
        <p:spPr>
          <a:xfrm>
            <a:off x="1496134" y="3023237"/>
            <a:ext cx="5459502" cy="54997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Tháng</a:t>
            </a:r>
            <a:r>
              <a:rPr lang="en-US" sz="2800" b="1" dirty="0" smtClean="0">
                <a:solidFill>
                  <a:srgbClr val="0033CC"/>
                </a:solidFill>
                <a:latin typeface="#9Slide03 SFU Futura_12" panose="00000400000000000000" pitchFamily="2" charset="0"/>
                <a:cs typeface="Arial" panose="020B0604020202020204" pitchFamily="34" charset="0"/>
              </a:rPr>
              <a:t> </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231948" y="2972315"/>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606405"/>
            <a:ext cx="7009781" cy="99245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9C8CB8A0-CA76-4A71-B990-0741CE8ED4AB}"/>
              </a:ext>
            </a:extLst>
          </p:cNvPr>
          <p:cNvSpPr/>
          <p:nvPr/>
        </p:nvSpPr>
        <p:spPr>
          <a:xfrm>
            <a:off x="1427794" y="2281955"/>
            <a:ext cx="5931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Trục ngang thể hiện yếu tố </a:t>
            </a:r>
            <a:r>
              <a:rPr lang="vi-VN" sz="2800" b="1" dirty="0" smtClean="0">
                <a:solidFill>
                  <a:schemeClr val="tx1"/>
                </a:solidFill>
                <a:latin typeface="#9Slide03 SFU Futura_12" panose="00000400000000000000" pitchFamily="2" charset="0"/>
                <a:cs typeface="Arial" panose="020B0604020202020204" pitchFamily="34" charset="0"/>
              </a:rPr>
              <a:t>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9C8CB8A0-CA76-4A71-B990-0741CE8ED4AB}"/>
              </a:ext>
            </a:extLst>
          </p:cNvPr>
          <p:cNvSpPr/>
          <p:nvPr/>
        </p:nvSpPr>
        <p:spPr>
          <a:xfrm>
            <a:off x="669795" y="3673718"/>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9</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4559141"/>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9C8CB8A0-CA76-4A71-B990-0741CE8ED4AB}"/>
              </a:ext>
            </a:extLst>
          </p:cNvPr>
          <p:cNvSpPr/>
          <p:nvPr/>
        </p:nvSpPr>
        <p:spPr>
          <a:xfrm>
            <a:off x="1579525" y="3920397"/>
            <a:ext cx="5402080"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Kí hiệu chữ T biểu hiện yếu tố gì?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09CD7DA3-870E-45AC-9BA5-014F990F81AD}"/>
              </a:ext>
            </a:extLst>
          </p:cNvPr>
          <p:cNvSpPr/>
          <p:nvPr/>
        </p:nvSpPr>
        <p:spPr>
          <a:xfrm>
            <a:off x="1427794" y="4632055"/>
            <a:ext cx="5459502" cy="53681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Nhiệt </a:t>
            </a:r>
            <a:r>
              <a:rPr lang="vi-VN" sz="2800" b="1" dirty="0">
                <a:solidFill>
                  <a:srgbClr val="0033CC"/>
                </a:solidFill>
                <a:latin typeface="#9Slide03 SFU Futura_12" panose="00000400000000000000" pitchFamily="2" charset="0"/>
                <a:cs typeface="Arial" panose="020B0604020202020204" pitchFamily="34" charset="0"/>
              </a:rPr>
              <a:t>độ trung bình năm</a:t>
            </a:r>
          </a:p>
        </p:txBody>
      </p:sp>
      <p:pic>
        <p:nvPicPr>
          <p:cNvPr id="2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30389" y="5168043"/>
            <a:ext cx="7009781" cy="9924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a16="http://schemas.microsoft.com/office/drawing/2014/main" id="{9C8CB8A0-CA76-4A71-B990-0741CE8ED4AB}"/>
              </a:ext>
            </a:extLst>
          </p:cNvPr>
          <p:cNvSpPr/>
          <p:nvPr/>
        </p:nvSpPr>
        <p:spPr>
          <a:xfrm>
            <a:off x="628510" y="5235356"/>
            <a:ext cx="893593"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10</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26"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51215" y="6120779"/>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9C8CB8A0-CA76-4A71-B990-0741CE8ED4AB}"/>
              </a:ext>
            </a:extLst>
          </p:cNvPr>
          <p:cNvSpPr/>
          <p:nvPr/>
        </p:nvSpPr>
        <p:spPr>
          <a:xfrm>
            <a:off x="1538240" y="5482035"/>
            <a:ext cx="5402080"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Kí hiệu chữ </a:t>
            </a:r>
            <a:r>
              <a:rPr lang="en-US" sz="2800" b="1" dirty="0" smtClean="0">
                <a:solidFill>
                  <a:schemeClr val="tx1"/>
                </a:solidFill>
                <a:latin typeface="#9Slide03 SFU Futura_12" panose="00000400000000000000" pitchFamily="2" charset="0"/>
                <a:cs typeface="Arial" panose="020B0604020202020204" pitchFamily="34" charset="0"/>
              </a:rPr>
              <a:t>P</a:t>
            </a:r>
            <a:r>
              <a:rPr lang="vi-VN" sz="2800" b="1" dirty="0" smtClean="0">
                <a:solidFill>
                  <a:schemeClr val="tx1"/>
                </a:solidFill>
                <a:latin typeface="#9Slide03 SFU Futura_12" panose="00000400000000000000" pitchFamily="2" charset="0"/>
                <a:cs typeface="Arial" panose="020B0604020202020204" pitchFamily="34" charset="0"/>
              </a:rPr>
              <a:t> </a:t>
            </a:r>
            <a:r>
              <a:rPr lang="vi-VN" sz="2800" b="1" dirty="0">
                <a:solidFill>
                  <a:schemeClr val="tx1"/>
                </a:solidFill>
                <a:latin typeface="#9Slide03 SFU Futura_12" panose="00000400000000000000" pitchFamily="2" charset="0"/>
                <a:cs typeface="Arial" panose="020B0604020202020204" pitchFamily="34" charset="0"/>
              </a:rPr>
              <a:t>biểu hiện yếu tố gì?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8" name="Rectangle: Rounded Corners 7">
            <a:extLst>
              <a:ext uri="{FF2B5EF4-FFF2-40B4-BE49-F238E27FC236}">
                <a16:creationId xmlns:a16="http://schemas.microsoft.com/office/drawing/2014/main" id="{09CD7DA3-870E-45AC-9BA5-014F990F81AD}"/>
              </a:ext>
            </a:extLst>
          </p:cNvPr>
          <p:cNvSpPr/>
          <p:nvPr/>
        </p:nvSpPr>
        <p:spPr>
          <a:xfrm>
            <a:off x="1386509" y="6193693"/>
            <a:ext cx="5459502" cy="53681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Lượng</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mưa</a:t>
            </a:r>
            <a:r>
              <a:rPr lang="en-US" sz="2800" b="1" dirty="0" smtClean="0">
                <a:solidFill>
                  <a:srgbClr val="0033CC"/>
                </a:solidFill>
                <a:latin typeface="#9Slide03 SFU Futura_12" panose="00000400000000000000" pitchFamily="2" charset="0"/>
                <a:cs typeface="Arial" panose="020B0604020202020204" pitchFamily="34" charset="0"/>
              </a:rPr>
              <a:t> </a:t>
            </a:r>
            <a:r>
              <a:rPr lang="vi-VN" sz="2800" b="1" dirty="0" smtClean="0">
                <a:solidFill>
                  <a:srgbClr val="0033CC"/>
                </a:solidFill>
                <a:latin typeface="#9Slide03 SFU Futura_12" panose="00000400000000000000" pitchFamily="2" charset="0"/>
                <a:cs typeface="Arial" panose="020B0604020202020204" pitchFamily="34" charset="0"/>
              </a:rPr>
              <a:t>trung </a:t>
            </a:r>
            <a:r>
              <a:rPr lang="vi-VN" sz="2800" b="1" dirty="0">
                <a:solidFill>
                  <a:srgbClr val="0033CC"/>
                </a:solidFill>
                <a:latin typeface="#9Slide03 SFU Futura_12" panose="00000400000000000000" pitchFamily="2" charset="0"/>
                <a:cs typeface="Arial" panose="020B0604020202020204" pitchFamily="34" charset="0"/>
              </a:rPr>
              <a:t>bình năm</a:t>
            </a:r>
          </a:p>
        </p:txBody>
      </p:sp>
    </p:spTree>
    <p:extLst>
      <p:ext uri="{BB962C8B-B14F-4D97-AF65-F5344CB8AC3E}">
        <p14:creationId xmlns:p14="http://schemas.microsoft.com/office/powerpoint/2010/main" val="1346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9" grpId="0"/>
      <p:bldP spid="30" grpId="0"/>
      <p:bldP spid="31" grpId="0" animBg="1"/>
      <p:bldP spid="34" grpId="0"/>
      <p:bldP spid="35" grpId="0"/>
      <p:bldP spid="21" grpId="0"/>
      <p:bldP spid="23" grpId="0" animBg="1"/>
      <p:bldP spid="25" grpId="0"/>
      <p:bldP spid="36"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158946" y="3315286"/>
            <a:ext cx="1907228" cy="1344980"/>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Hoạt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động</a:t>
            </a:r>
            <a:r>
              <a:rPr lang="en-US" sz="2600" b="1" dirty="0">
                <a:solidFill>
                  <a:srgbClr val="FFFF00"/>
                </a:solidFill>
                <a:latin typeface="#9Slide03 SFU Futura_12" panose="00000400000000000000" pitchFamily="2" charset="0"/>
                <a:cs typeface="Arial" panose="020B0604020202020204" pitchFamily="34" charset="0"/>
              </a:rPr>
              <a:t>: 6 </a:t>
            </a:r>
            <a:r>
              <a:rPr lang="en-US" sz="2600" b="1" dirty="0" err="1">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68595" y="5069676"/>
            <a:ext cx="1997579" cy="13449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33CC"/>
                </a:solidFill>
                <a:latin typeface="#9Slide03 SFU Futura_12" panose="00000400000000000000" pitchFamily="2" charset="0"/>
                <a:cs typeface="Arial" panose="020B0604020202020204" pitchFamily="34" charset="0"/>
              </a:rPr>
              <a:t>Thảo</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luận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hoàn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thành</a:t>
            </a:r>
            <a:r>
              <a:rPr lang="en-US" sz="2600" b="1" dirty="0" smtClean="0">
                <a:solidFill>
                  <a:srgbClr val="0033CC"/>
                </a:solidFill>
                <a:latin typeface="#9Slide03 SFU Futura_12" panose="00000400000000000000" pitchFamily="2" charset="0"/>
                <a:cs typeface="Arial" panose="020B0604020202020204" pitchFamily="34" charset="0"/>
              </a:rPr>
              <a:t> PHT (</a:t>
            </a:r>
            <a:r>
              <a:rPr lang="en-US" sz="2600" b="1" dirty="0" err="1" smtClean="0">
                <a:solidFill>
                  <a:srgbClr val="0033CC"/>
                </a:solidFill>
                <a:latin typeface="#9Slide03 SFU Futura_12" panose="00000400000000000000" pitchFamily="2" charset="0"/>
                <a:cs typeface="Arial" panose="020B0604020202020204" pitchFamily="34" charset="0"/>
              </a:rPr>
              <a:t>bảng</a:t>
            </a:r>
            <a:r>
              <a:rPr lang="en-US" sz="2600" b="1" dirty="0" smtClean="0">
                <a:solidFill>
                  <a:srgbClr val="0033CC"/>
                </a:solidFill>
                <a:latin typeface="#9Slide03 SFU Futura_12" panose="00000400000000000000" pitchFamily="2" charset="0"/>
                <a:cs typeface="Arial" panose="020B0604020202020204" pitchFamily="34" charset="0"/>
              </a:rPr>
              <a:t>)</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3810168" y="3317000"/>
            <a:ext cx="2161080" cy="13449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Thời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gian</a:t>
            </a:r>
            <a:r>
              <a:rPr lang="en-US" sz="2600" b="1" dirty="0" smtClean="0">
                <a:solidFill>
                  <a:srgbClr val="0033CC"/>
                </a:solidFill>
                <a:latin typeface="#9Slide03 SFU Futura_12" panose="00000400000000000000" pitchFamily="2" charset="0"/>
                <a:cs typeface="Arial" panose="020B0604020202020204" pitchFamily="34" charset="0"/>
              </a:rPr>
              <a:t>: 5 </a:t>
            </a:r>
            <a:r>
              <a:rPr lang="en-US" sz="2600" b="1" dirty="0" err="1" smtClean="0">
                <a:solidFill>
                  <a:srgbClr val="0033CC"/>
                </a:solidFill>
                <a:latin typeface="#9Slide03 SFU Futura_12" panose="00000400000000000000" pitchFamily="2" charset="0"/>
                <a:cs typeface="Arial" panose="020B0604020202020204" pitchFamily="34" charset="0"/>
              </a:rPr>
              <a:t>phút</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3810168" y="5069676"/>
            <a:ext cx="2161080" cy="1344980"/>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FFFF00"/>
                </a:solidFill>
                <a:latin typeface="#9Slide03 SFU Futura_12" panose="00000400000000000000" pitchFamily="2" charset="0"/>
                <a:cs typeface="Arial" panose="020B0604020202020204" pitchFamily="34" charset="0"/>
              </a:rPr>
              <a:t>Hết</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giờ</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các</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nhóm</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báo</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cáo</a:t>
            </a:r>
            <a:endParaRPr lang="en-US" sz="2600" b="1" dirty="0">
              <a:solidFill>
                <a:srgbClr val="FFFF00"/>
              </a:solidFill>
              <a:latin typeface="#9Slide03 SFU Futura_12" panose="000004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877322" y="3542161"/>
            <a:ext cx="1932846" cy="1042221"/>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442328" y="5194834"/>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6096000" y="3417505"/>
            <a:ext cx="1233758" cy="12075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105851"/>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18182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2442328" y="565333"/>
            <a:ext cx="3878000" cy="66410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smtClean="0">
                <a:solidFill>
                  <a:srgbClr val="0033CC"/>
                </a:solidFill>
                <a:latin typeface="#9Slide03 SFU Futura_12" panose="00000400000000000000" pitchFamily="2" charset="0"/>
                <a:cs typeface="Arial" panose="020B0604020202020204" pitchFamily="34" charset="0"/>
              </a:rPr>
              <a:t>HOẠT ĐỘNG</a:t>
            </a:r>
            <a:endParaRPr lang="en-US" sz="4400" b="1" dirty="0">
              <a:solidFill>
                <a:srgbClr val="0033CC"/>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09CD7DA3-870E-45AC-9BA5-014F990F81AD}"/>
              </a:ext>
            </a:extLst>
          </p:cNvPr>
          <p:cNvSpPr/>
          <p:nvPr/>
        </p:nvSpPr>
        <p:spPr>
          <a:xfrm>
            <a:off x="96753" y="1574980"/>
            <a:ext cx="7946557" cy="85925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smtClean="0">
                <a:solidFill>
                  <a:srgbClr val="006C00"/>
                </a:solidFill>
                <a:latin typeface="#9Slide03 SFU Futura_12" panose="00000400000000000000" pitchFamily="2" charset="0"/>
                <a:cs typeface="Arial" panose="020B0604020202020204" pitchFamily="34" charset="0"/>
              </a:rPr>
              <a:t>PHÂN TÍCH BIỂU ĐỒ</a:t>
            </a:r>
            <a:endParaRPr lang="vi-VN" sz="6600" b="1" dirty="0">
              <a:solidFill>
                <a:srgbClr val="006C00"/>
              </a:solidFill>
              <a:latin typeface="#9Slide03 SFU Futura_12" panose="00000400000000000000" pitchFamily="2" charset="0"/>
              <a:cs typeface="Arial" panose="020B0604020202020204" pitchFamily="34" charset="0"/>
            </a:endParaRPr>
          </a:p>
        </p:txBody>
      </p:sp>
      <p:pic>
        <p:nvPicPr>
          <p:cNvPr id="26"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9237517" y="-15395"/>
            <a:ext cx="1873168" cy="18731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7654" t="79227" b="1915"/>
          <a:stretch/>
        </p:blipFill>
        <p:spPr bwMode="auto">
          <a:xfrm>
            <a:off x="6108448" y="5163522"/>
            <a:ext cx="1221310" cy="11572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EF8788-B109-4C3A-86F4-8B0AB626282D}"/>
              </a:ext>
            </a:extLst>
          </p:cNvPr>
          <p:cNvSpPr txBox="1"/>
          <p:nvPr/>
        </p:nvSpPr>
        <p:spPr>
          <a:xfrm>
            <a:off x="8294209" y="2233017"/>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err="1" smtClean="0">
                <a:solidFill>
                  <a:srgbClr val="FF0000"/>
                </a:solidFill>
                <a:latin typeface="#9Slide03 SFU Futura_12" panose="020B0604020202020204" charset="0"/>
                <a:cs typeface="#9Slide05 Cimochi" panose="02000504060000020004" pitchFamily="2" charset="-34"/>
              </a:rPr>
              <a:t>Tích</a:t>
            </a:r>
            <a:r>
              <a:rPr lang="en-US" sz="2400" b="1" dirty="0" smtClean="0">
                <a:solidFill>
                  <a:srgbClr val="FF0000"/>
                </a:solidFill>
                <a:latin typeface="#9Slide03 SFU Futura_12" panose="020B0604020202020204" charset="0"/>
                <a:cs typeface="#9Slide05 Cimochi" panose="02000504060000020004" pitchFamily="2" charset="-34"/>
              </a:rPr>
              <a:t>-xi </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24" name="Flowchart: Terminator 23">
            <a:extLst>
              <a:ext uri="{FF2B5EF4-FFF2-40B4-BE49-F238E27FC236}">
                <a16:creationId xmlns:a16="http://schemas.microsoft.com/office/drawing/2014/main" id="{F5739BFE-E2F6-4C61-9F35-A0BDEAD5D893}"/>
              </a:ext>
            </a:extLst>
          </p:cNvPr>
          <p:cNvSpPr/>
          <p:nvPr/>
        </p:nvSpPr>
        <p:spPr>
          <a:xfrm>
            <a:off x="8694931" y="2010817"/>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1, 2</a:t>
            </a:r>
            <a:endParaRPr lang="en-US" sz="2800" b="1" dirty="0">
              <a:solidFill>
                <a:srgbClr val="FFFF00"/>
              </a:solidFill>
              <a:latin typeface="#9Slide03 SFU Futura_12" panose="020B0604020202020204" charset="0"/>
            </a:endParaRPr>
          </a:p>
        </p:txBody>
      </p:sp>
      <p:pic>
        <p:nvPicPr>
          <p:cNvPr id="27" name="Picture 26">
            <a:extLst>
              <a:ext uri="{FF2B5EF4-FFF2-40B4-BE49-F238E27FC236}">
                <a16:creationId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30933" y="1704728"/>
            <a:ext cx="1168082" cy="1168082"/>
          </a:xfrm>
          <a:prstGeom prst="rect">
            <a:avLst/>
          </a:prstGeom>
        </p:spPr>
      </p:pic>
      <p:sp>
        <p:nvSpPr>
          <p:cNvPr id="31" name="TextBox 30">
            <a:extLst>
              <a:ext uri="{FF2B5EF4-FFF2-40B4-BE49-F238E27FC236}">
                <a16:creationId xmlns:a16="http://schemas.microsoft.com/office/drawing/2014/main" id="{AEEF8788-B109-4C3A-86F4-8B0AB626282D}"/>
              </a:ext>
            </a:extLst>
          </p:cNvPr>
          <p:cNvSpPr txBox="1"/>
          <p:nvPr/>
        </p:nvSpPr>
        <p:spPr>
          <a:xfrm>
            <a:off x="8294209" y="3905032"/>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err="1" smtClean="0">
                <a:solidFill>
                  <a:srgbClr val="FF0000"/>
                </a:solidFill>
                <a:latin typeface="#9Slide03 SFU Futura_12" panose="020B0604020202020204" charset="0"/>
                <a:cs typeface="#9Slide05 Cimochi" panose="02000504060000020004" pitchFamily="2" charset="-34"/>
              </a:rPr>
              <a:t>Xê</a:t>
            </a:r>
            <a:r>
              <a:rPr lang="en-US" sz="2400" b="1" dirty="0" smtClean="0">
                <a:solidFill>
                  <a:srgbClr val="FF0000"/>
                </a:solidFill>
                <a:latin typeface="#9Slide03 SFU Futura_12" panose="020B0604020202020204" charset="0"/>
                <a:cs typeface="#9Slide05 Cimochi" panose="02000504060000020004" pitchFamily="2" charset="-34"/>
              </a:rPr>
              <a:t>-un</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32" name="Flowchart: Terminator 31">
            <a:extLst>
              <a:ext uri="{FF2B5EF4-FFF2-40B4-BE49-F238E27FC236}">
                <a16:creationId xmlns:a16="http://schemas.microsoft.com/office/drawing/2014/main" id="{F5739BFE-E2F6-4C61-9F35-A0BDEAD5D893}"/>
              </a:ext>
            </a:extLst>
          </p:cNvPr>
          <p:cNvSpPr/>
          <p:nvPr/>
        </p:nvSpPr>
        <p:spPr>
          <a:xfrm>
            <a:off x="8694931" y="3682832"/>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3, 4</a:t>
            </a:r>
            <a:endParaRPr lang="en-US" sz="2800" b="1" dirty="0">
              <a:solidFill>
                <a:srgbClr val="FFFF00"/>
              </a:solidFill>
              <a:latin typeface="#9Slide03 SFU Futura_12" panose="020B0604020202020204" charset="0"/>
            </a:endParaRPr>
          </a:p>
        </p:txBody>
      </p:sp>
      <p:pic>
        <p:nvPicPr>
          <p:cNvPr id="33" name="Picture 32">
            <a:extLst>
              <a:ext uri="{FF2B5EF4-FFF2-40B4-BE49-F238E27FC236}">
                <a16:creationId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30933" y="3376743"/>
            <a:ext cx="1168082" cy="1168082"/>
          </a:xfrm>
          <a:prstGeom prst="rect">
            <a:avLst/>
          </a:prstGeom>
        </p:spPr>
      </p:pic>
      <p:sp>
        <p:nvSpPr>
          <p:cNvPr id="34" name="TextBox 33">
            <a:extLst>
              <a:ext uri="{FF2B5EF4-FFF2-40B4-BE49-F238E27FC236}">
                <a16:creationId xmlns:a16="http://schemas.microsoft.com/office/drawing/2014/main" id="{AEEF8788-B109-4C3A-86F4-8B0AB626282D}"/>
              </a:ext>
            </a:extLst>
          </p:cNvPr>
          <p:cNvSpPr txBox="1"/>
          <p:nvPr/>
        </p:nvSpPr>
        <p:spPr>
          <a:xfrm>
            <a:off x="8282618" y="5523534"/>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smtClean="0">
                <a:solidFill>
                  <a:srgbClr val="FF0000"/>
                </a:solidFill>
                <a:latin typeface="#9Slide03 SFU Futura_12" panose="020B0604020202020204" charset="0"/>
                <a:cs typeface="#9Slide05 Cimochi" panose="02000504060000020004" pitchFamily="2" charset="-34"/>
              </a:rPr>
              <a:t>Ma-</a:t>
            </a:r>
            <a:r>
              <a:rPr lang="en-US" sz="2400" b="1" dirty="0" err="1" smtClean="0">
                <a:solidFill>
                  <a:srgbClr val="FF0000"/>
                </a:solidFill>
                <a:latin typeface="#9Slide03 SFU Futura_12" panose="020B0604020202020204" charset="0"/>
                <a:cs typeface="#9Slide05 Cimochi" panose="02000504060000020004" pitchFamily="2" charset="-34"/>
              </a:rPr>
              <a:t>ni</a:t>
            </a:r>
            <a:r>
              <a:rPr lang="en-US" sz="2400" b="1" dirty="0" smtClean="0">
                <a:solidFill>
                  <a:srgbClr val="FF0000"/>
                </a:solidFill>
                <a:latin typeface="#9Slide03 SFU Futura_12" panose="020B0604020202020204" charset="0"/>
                <a:cs typeface="#9Slide05 Cimochi" panose="02000504060000020004" pitchFamily="2" charset="-34"/>
              </a:rPr>
              <a:t>-la</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35" name="Flowchart: Terminator 34">
            <a:extLst>
              <a:ext uri="{FF2B5EF4-FFF2-40B4-BE49-F238E27FC236}">
                <a16:creationId xmlns:a16="http://schemas.microsoft.com/office/drawing/2014/main" id="{F5739BFE-E2F6-4C61-9F35-A0BDEAD5D893}"/>
              </a:ext>
            </a:extLst>
          </p:cNvPr>
          <p:cNvSpPr/>
          <p:nvPr/>
        </p:nvSpPr>
        <p:spPr>
          <a:xfrm>
            <a:off x="8683340" y="5301334"/>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5, 6</a:t>
            </a:r>
            <a:endParaRPr lang="en-US" sz="2800" b="1" dirty="0">
              <a:solidFill>
                <a:srgbClr val="FFFF00"/>
              </a:solidFill>
              <a:latin typeface="#9Slide03 SFU Futura_12" panose="020B0604020202020204" charset="0"/>
            </a:endParaRPr>
          </a:p>
        </p:txBody>
      </p:sp>
      <p:pic>
        <p:nvPicPr>
          <p:cNvPr id="36" name="Picture 35">
            <a:extLst>
              <a:ext uri="{FF2B5EF4-FFF2-40B4-BE49-F238E27FC236}">
                <a16:creationId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19342" y="4995245"/>
            <a:ext cx="1168082" cy="1168082"/>
          </a:xfrm>
          <a:prstGeom prst="rect">
            <a:avLst/>
          </a:prstGeom>
        </p:spPr>
      </p:pic>
    </p:spTree>
    <p:extLst>
      <p:ext uri="{BB962C8B-B14F-4D97-AF65-F5344CB8AC3E}">
        <p14:creationId xmlns:p14="http://schemas.microsoft.com/office/powerpoint/2010/main" val="5982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20" grpId="0" animBg="1"/>
      <p:bldP spid="24" grpId="0" animBg="1"/>
      <p:bldP spid="31" grpId="0" animBg="1"/>
      <p:bldP spid="32"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1,2</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pic>
        <p:nvPicPr>
          <p:cNvPr id="4098" name="Picture 2" descr="4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4897" y="179424"/>
            <a:ext cx="3798544" cy="5317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440057355"/>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a16="http://schemas.microsoft.com/office/drawing/2014/main" val="4006572326"/>
                    </a:ext>
                  </a:extLst>
                </a:gridCol>
                <a:gridCol w="2701637">
                  <a:extLst>
                    <a:ext uri="{9D8B030D-6E8A-4147-A177-3AD203B41FA5}">
                      <a16:colId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TÍCH-XI</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a16="http://schemas.microsoft.com/office/drawing/2014/main" id="{0100486B-ABC2-47CF-B989-4C3780D43EA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5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4986</TotalTime>
  <Words>1036</Words>
  <Application>Microsoft Office PowerPoint</Application>
  <PresentationFormat>Widescreen</PresentationFormat>
  <Paragraphs>226</Paragraphs>
  <Slides>16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#9Slide03 SFU Futura_12</vt:lpstr>
      <vt:lpstr>#9Slide05 Cimochi</vt:lpstr>
      <vt:lpstr>Times New Roman</vt:lpstr>
      <vt:lpstr>Arial</vt:lpstr>
      <vt:lpstr>#9Slide07 IcielKoni</vt:lpstr>
      <vt:lpstr>Calibri Light</vt:lpstr>
      <vt:lpstr>Calibri</vt:lpstr>
      <vt:lpstr>Wingdings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172</cp:revision>
  <dcterms:created xsi:type="dcterms:W3CDTF">2021-07-21T02:55:04Z</dcterms:created>
  <dcterms:modified xsi:type="dcterms:W3CDTF">2021-09-05T08:40:19Z</dcterms:modified>
</cp:coreProperties>
</file>