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34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8" r:id="rId12"/>
    <p:sldId id="270" r:id="rId13"/>
    <p:sldId id="343" r:id="rId14"/>
    <p:sldId id="344" r:id="rId15"/>
    <p:sldId id="345" r:id="rId16"/>
    <p:sldId id="334" r:id="rId17"/>
    <p:sldId id="1478" r:id="rId18"/>
    <p:sldId id="333" r:id="rId19"/>
    <p:sldId id="1479" r:id="rId20"/>
    <p:sldId id="335" r:id="rId21"/>
    <p:sldId id="339" r:id="rId22"/>
    <p:sldId id="1480" r:id="rId23"/>
    <p:sldId id="1481" r:id="rId24"/>
    <p:sldId id="300" r:id="rId25"/>
    <p:sldId id="341" r:id="rId26"/>
    <p:sldId id="331" r:id="rId27"/>
    <p:sldId id="6246" r:id="rId28"/>
    <p:sldId id="6044" r:id="rId29"/>
  </p:sldIdLst>
  <p:sldSz cx="12192000" cy="6858000"/>
  <p:notesSz cx="6858000" cy="9144000"/>
  <p:embeddedFontLst>
    <p:embeddedFont>
      <p:font typeface="#9Slide03 Arima Madurai ExtraLi" panose="00000300000000000000" pitchFamily="2" charset="0"/>
      <p:regular r:id="rId31"/>
    </p:embeddedFont>
    <p:embeddedFont>
      <p:font typeface="#9Slide03 SFU Futura_12" panose="00000400000000000000" pitchFamily="2" charset="0"/>
      <p:regular r:id="rId32"/>
    </p:embeddedFont>
    <p:embeddedFont>
      <p:font typeface="#9Slide05 Great Vibes" panose="02000507080000020002" pitchFamily="2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EFF27A"/>
    <a:srgbClr val="FAFBD7"/>
    <a:srgbClr val="D5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339" autoAdjust="0"/>
  </p:normalViewPr>
  <p:slideViewPr>
    <p:cSldViewPr snapToGrid="0">
      <p:cViewPr varScale="1">
        <p:scale>
          <a:sx n="57" d="100"/>
          <a:sy n="57" d="100"/>
        </p:scale>
        <p:origin x="101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E1DF4-0AB0-4312-ABC0-EEC7EB7BDA45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04062-50A3-4F70-95C7-AF3D0DFE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13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8C77D-F9E7-4FB3-B953-0922B29A5D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06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44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https://www.facebook.com/ti.gon.566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Nhóm chia sẻ tài liệu: </a:t>
            </a:r>
            <a:r>
              <a:rPr lang="en-US" sz="1200" u="sng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https://www.facebook.com/groups/1448467355535530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76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b63a33390f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Google Shape;1739;gb63a33390f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Ấn vào pipi để vào bài 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13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Gohome vè lại trang đầu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60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63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61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0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79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17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04062-50A3-4F70-95C7-AF3D0DFE44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1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7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4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836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3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75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97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13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46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18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"/>
          <p:cNvSpPr/>
          <p:nvPr/>
        </p:nvSpPr>
        <p:spPr>
          <a:xfrm flipH="1">
            <a:off x="6042067" y="1405437"/>
            <a:ext cx="4642400" cy="4642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6419667" y="3735561"/>
            <a:ext cx="3887200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>
            <a:off x="7060267" y="2380396"/>
            <a:ext cx="2606000" cy="15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9pPr>
          </a:lstStyle>
          <a:p>
            <a:r>
              <a:t>xx%</a:t>
            </a:r>
          </a:p>
        </p:txBody>
      </p:sp>
      <p:sp>
        <p:nvSpPr>
          <p:cNvPr id="243" name="Google Shape;243;p11"/>
          <p:cNvSpPr/>
          <p:nvPr/>
        </p:nvSpPr>
        <p:spPr>
          <a:xfrm>
            <a:off x="0" y="5503333"/>
            <a:ext cx="12192000" cy="1354800"/>
          </a:xfrm>
          <a:prstGeom prst="rect">
            <a:avLst/>
          </a:prstGeom>
          <a:solidFill>
            <a:srgbClr val="AAF1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4310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2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9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2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4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4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73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7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9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3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2" r:id="rId3"/>
    <p:sldLayoutId id="2147483650" r:id="rId4"/>
    <p:sldLayoutId id="2147483665" r:id="rId5"/>
    <p:sldLayoutId id="2147483664" r:id="rId6"/>
    <p:sldLayoutId id="2147483661" r:id="rId7"/>
    <p:sldLayoutId id="214748366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3.xml"/><Relationship Id="rId7" Type="http://schemas.openxmlformats.org/officeDocument/2006/relationships/slide" Target="slide6.xml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0.xml"/><Relationship Id="rId9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slide" Target="slide2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709578-9C91-407F-8645-F392348EF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67" t="16297" r="22084" b="607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455459-689D-4715-9C1D-B2B4EBBC52B3}"/>
              </a:ext>
            </a:extLst>
          </p:cNvPr>
          <p:cNvSpPr txBox="1"/>
          <p:nvPr/>
        </p:nvSpPr>
        <p:spPr>
          <a:xfrm>
            <a:off x="6295419" y="5924698"/>
            <a:ext cx="600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viên: Lê Thị </a:t>
            </a:r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Chinh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      : lethichinh09sdl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@gmail.com</a:t>
            </a:r>
          </a:p>
        </p:txBody>
      </p:sp>
    </p:spTree>
    <p:extLst>
      <p:ext uri="{BB962C8B-B14F-4D97-AF65-F5344CB8AC3E}">
        <p14:creationId xmlns:p14="http://schemas.microsoft.com/office/powerpoint/2010/main" val="144875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 8 : Kể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tên 3 cao nguyên ở nước ta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Văn, Mộc Châu, Lâm Viên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7 candies</a:t>
            </a:r>
          </a:p>
        </p:txBody>
      </p:sp>
    </p:spTree>
    <p:extLst>
      <p:ext uri="{BB962C8B-B14F-4D97-AF65-F5344CB8AC3E}">
        <p14:creationId xmlns:p14="http://schemas.microsoft.com/office/powerpoint/2010/main" val="337616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3606712" y="157969"/>
            <a:ext cx="8546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HÀNH: ĐỌC LƯỢC ĐỒ 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 TỈ LỆ LỚN 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LÁT CẮT ĐỊA HÌNH ĐƠN GIẢN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E630DEA8-A82C-4999-8F18-4CC975E5156D}"/>
              </a:ext>
            </a:extLst>
          </p:cNvPr>
          <p:cNvSpPr/>
          <p:nvPr/>
        </p:nvSpPr>
        <p:spPr>
          <a:xfrm>
            <a:off x="168993" y="124904"/>
            <a:ext cx="3541616" cy="1425991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6C170-07C4-489B-BB56-D4E29A286BFB}"/>
              </a:ext>
            </a:extLst>
          </p:cNvPr>
          <p:cNvSpPr txBox="1"/>
          <p:nvPr/>
        </p:nvSpPr>
        <p:spPr>
          <a:xfrm>
            <a:off x="492868" y="253666"/>
            <a:ext cx="3217741" cy="101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32BC3F-27A5-40C3-91D9-8B02B07C8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7" t="35031" r="23727" b="27884"/>
          <a:stretch/>
        </p:blipFill>
        <p:spPr>
          <a:xfrm>
            <a:off x="71120" y="1988769"/>
            <a:ext cx="12192000" cy="474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B67813DD-1784-4616-8F4E-55B75D4E196B}"/>
              </a:ext>
            </a:extLst>
          </p:cNvPr>
          <p:cNvSpPr/>
          <p:nvPr/>
        </p:nvSpPr>
        <p:spPr>
          <a:xfrm>
            <a:off x="50800" y="2568391"/>
            <a:ext cx="1246248" cy="1214545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01D71F2D-819C-4B44-8712-F9EB5E069125}"/>
              </a:ext>
            </a:extLst>
          </p:cNvPr>
          <p:cNvSpPr/>
          <p:nvPr/>
        </p:nvSpPr>
        <p:spPr>
          <a:xfrm>
            <a:off x="50800" y="4876284"/>
            <a:ext cx="1310768" cy="1293708"/>
          </a:xfrm>
          <a:prstGeom prst="flowChartConnector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27D11F-9EBF-46D2-B639-067C5B7130D3}"/>
              </a:ext>
            </a:extLst>
          </p:cNvPr>
          <p:cNvSpPr/>
          <p:nvPr/>
        </p:nvSpPr>
        <p:spPr>
          <a:xfrm>
            <a:off x="1412877" y="4959825"/>
            <a:ext cx="7111363" cy="1107632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Đọc lát cắt địa hình đơn giản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D75515-C577-4425-89F9-2F36EDA9EBD2}"/>
              </a:ext>
            </a:extLst>
          </p:cNvPr>
          <p:cNvSpPr/>
          <p:nvPr/>
        </p:nvSpPr>
        <p:spPr>
          <a:xfrm>
            <a:off x="1341218" y="2676640"/>
            <a:ext cx="7179148" cy="11076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Đọc lược đồ địa hình tỉ lệ lớn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2893250" y="189744"/>
            <a:ext cx="6405501" cy="110763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17" tIns="34258" rIns="68517" bIns="3425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596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34E8D4-3BA2-4930-9458-496337744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7" t="35031" r="23727" b="27884"/>
          <a:stretch/>
        </p:blipFill>
        <p:spPr>
          <a:xfrm>
            <a:off x="8582940" y="4998482"/>
            <a:ext cx="3324579" cy="12937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53FCF4-67BF-449F-A64F-283AAAB1E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0" t="25926" r="24583" b="8251"/>
          <a:stretch/>
        </p:blipFill>
        <p:spPr>
          <a:xfrm>
            <a:off x="8797429" y="2138514"/>
            <a:ext cx="2895600" cy="20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FEDFEA-D628-4FCA-B26B-6C53897B1A04}"/>
              </a:ext>
            </a:extLst>
          </p:cNvPr>
          <p:cNvSpPr/>
          <p:nvPr/>
        </p:nvSpPr>
        <p:spPr>
          <a:xfrm>
            <a:off x="134790" y="55218"/>
            <a:ext cx="7179148" cy="7472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1.Đọc lược đồ địa hình tỉ lệ lớn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697A5F-D44E-4A0C-B8F7-8B8DD671AB12}"/>
              </a:ext>
            </a:extLst>
          </p:cNvPr>
          <p:cNvGrpSpPr/>
          <p:nvPr/>
        </p:nvGrpSpPr>
        <p:grpSpPr>
          <a:xfrm>
            <a:off x="5218430" y="1326995"/>
            <a:ext cx="6493687" cy="5252224"/>
            <a:chOff x="2111103" y="818729"/>
            <a:chExt cx="8430477" cy="60392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6ACC7F-263C-4BD1-AB7B-B513C0013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730" t="25926" r="24583" b="8251"/>
            <a:stretch/>
          </p:blipFill>
          <p:spPr>
            <a:xfrm>
              <a:off x="2111103" y="818729"/>
              <a:ext cx="8430477" cy="603927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B91C0E-5C10-4816-87EA-504CD1A596CC}"/>
                </a:ext>
              </a:extLst>
            </p:cNvPr>
            <p:cNvSpPr/>
            <p:nvPr/>
          </p:nvSpPr>
          <p:spPr>
            <a:xfrm>
              <a:off x="3472968" y="6539900"/>
              <a:ext cx="6007447" cy="318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L</a:t>
              </a:r>
              <a:r>
                <a:rPr lang="vi-VN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0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ợc đồ địa hình tỉ lệ lớn</a:t>
              </a:r>
            </a:p>
          </p:txBody>
        </p:sp>
      </p:grpSp>
      <p:sp>
        <p:nvSpPr>
          <p:cNvPr id="11" name="Cloud 10">
            <a:extLst>
              <a:ext uri="{FF2B5EF4-FFF2-40B4-BE49-F238E27FC236}">
                <a16:creationId xmlns:a16="http://schemas.microsoft.com/office/drawing/2014/main" id="{16BB8989-11CA-44D0-8602-736F648BE708}"/>
              </a:ext>
            </a:extLst>
          </p:cNvPr>
          <p:cNvSpPr/>
          <p:nvPr/>
        </p:nvSpPr>
        <p:spPr>
          <a:xfrm>
            <a:off x="201511" y="2295220"/>
            <a:ext cx="4324350" cy="354330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09138E-71CA-42D5-95B3-5E3DF685A137}"/>
              </a:ext>
            </a:extLst>
          </p:cNvPr>
          <p:cNvSpPr txBox="1"/>
          <p:nvPr/>
        </p:nvSpPr>
        <p:spPr>
          <a:xfrm>
            <a:off x="738086" y="3189707"/>
            <a:ext cx="325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 địa hình tỉ lệ lớn</a:t>
            </a:r>
          </a:p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gì?</a:t>
            </a:r>
          </a:p>
        </p:txBody>
      </p:sp>
    </p:spTree>
    <p:extLst>
      <p:ext uri="{BB962C8B-B14F-4D97-AF65-F5344CB8AC3E}">
        <p14:creationId xmlns:p14="http://schemas.microsoft.com/office/powerpoint/2010/main" val="308642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9015C7-1046-4273-B49F-06CE06BFEC33}"/>
              </a:ext>
            </a:extLst>
          </p:cNvPr>
          <p:cNvSpPr txBox="1"/>
          <p:nvPr/>
        </p:nvSpPr>
        <p:spPr>
          <a:xfrm>
            <a:off x="222928" y="2326747"/>
            <a:ext cx="116865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</a:rPr>
              <a:t> </a:t>
            </a:r>
            <a:r>
              <a:rPr lang="en-US" sz="36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 đồ địa hình tỉ lệ lớn là lược đồ thể hiện </a:t>
            </a:r>
            <a:endParaRPr lang="en-US" sz="3600">
              <a:solidFill>
                <a:srgbClr val="280C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6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đặc điểm địa hình (độ cao, độ dốc,…) của </a:t>
            </a:r>
            <a:endParaRPr lang="en-US" sz="3600">
              <a:solidFill>
                <a:srgbClr val="280C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6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khu vực có diện tích nhỏ bằng các đường đồng mức</a:t>
            </a:r>
            <a:endParaRPr lang="en-US" sz="3600">
              <a:solidFill>
                <a:srgbClr val="280C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màu sắc</a:t>
            </a:r>
          </a:p>
        </p:txBody>
      </p:sp>
      <p:pic>
        <p:nvPicPr>
          <p:cNvPr id="11" name="Picture 11" descr="book9">
            <a:extLst>
              <a:ext uri="{FF2B5EF4-FFF2-40B4-BE49-F238E27FC236}">
                <a16:creationId xmlns:a16="http://schemas.microsoft.com/office/drawing/2014/main" id="{64F8BF2F-017E-4CD4-A850-20310E374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856" y="963237"/>
            <a:ext cx="1191803" cy="85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1DD855-B64C-403D-8A4C-011F79406C1C}"/>
              </a:ext>
            </a:extLst>
          </p:cNvPr>
          <p:cNvSpPr txBox="1"/>
          <p:nvPr/>
        </p:nvSpPr>
        <p:spPr>
          <a:xfrm>
            <a:off x="350880" y="1005494"/>
            <a:ext cx="7179148" cy="769441"/>
          </a:xfrm>
          <a:prstGeom prst="rect">
            <a:avLst/>
          </a:prstGeom>
          <a:solidFill>
            <a:srgbClr val="FCF9D6"/>
          </a:solidFill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L</a:t>
            </a:r>
            <a:r>
              <a:rPr lang="vi-VN" sz="44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 địa hình tỉ lệ lớn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3E2CA-0042-4D11-9DB2-9F07506E75C8}"/>
              </a:ext>
            </a:extLst>
          </p:cNvPr>
          <p:cNvSpPr txBox="1"/>
          <p:nvPr/>
        </p:nvSpPr>
        <p:spPr>
          <a:xfrm>
            <a:off x="7530028" y="6636132"/>
            <a:ext cx="481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3399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Kho giáo án PPT Địa lí -Lê Chinh- 0982.276.629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09B50FE-9ABA-4CB0-B2BD-F38A32B69D6C}"/>
              </a:ext>
            </a:extLst>
          </p:cNvPr>
          <p:cNvSpPr/>
          <p:nvPr/>
        </p:nvSpPr>
        <p:spPr>
          <a:xfrm>
            <a:off x="134790" y="55218"/>
            <a:ext cx="7179148" cy="7472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1.Đọc lược đồ địa hình tỉ lệ lớn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9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ED69F-7F3E-464B-AA84-444AB5735E69}"/>
              </a:ext>
            </a:extLst>
          </p:cNvPr>
          <p:cNvGrpSpPr/>
          <p:nvPr/>
        </p:nvGrpSpPr>
        <p:grpSpPr>
          <a:xfrm>
            <a:off x="1016002" y="67417"/>
            <a:ext cx="5867684" cy="786316"/>
            <a:chOff x="2811115" y="962767"/>
            <a:chExt cx="4272527" cy="78631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FF15CEA-86A9-4C9E-9BD6-994372AAF2A6}"/>
                </a:ext>
              </a:extLst>
            </p:cNvPr>
            <p:cNvSpPr/>
            <p:nvPr/>
          </p:nvSpPr>
          <p:spPr>
            <a:xfrm>
              <a:off x="2811115" y="971158"/>
              <a:ext cx="4122906" cy="777925"/>
            </a:xfrm>
            <a:prstGeom prst="rect">
              <a:avLst/>
            </a:prstGeom>
            <a:solidFill>
              <a:srgbClr val="FCF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75D5B4-FE7C-4A0D-90B9-809439614179}"/>
                </a:ext>
              </a:extLst>
            </p:cNvPr>
            <p:cNvSpPr txBox="1"/>
            <p:nvPr/>
          </p:nvSpPr>
          <p:spPr>
            <a:xfrm>
              <a:off x="3017520" y="962767"/>
              <a:ext cx="406612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280CF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Đ</a:t>
              </a:r>
              <a:r>
                <a:rPr lang="vi-VN" sz="4400">
                  <a:solidFill>
                    <a:srgbClr val="280CF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400">
                  <a:solidFill>
                    <a:srgbClr val="280CF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ờng đồng mức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59015C7-1046-4273-B49F-06CE06BFEC33}"/>
              </a:ext>
            </a:extLst>
          </p:cNvPr>
          <p:cNvSpPr txBox="1"/>
          <p:nvPr/>
        </p:nvSpPr>
        <p:spPr>
          <a:xfrm>
            <a:off x="214673" y="910594"/>
            <a:ext cx="1230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đ</a:t>
            </a:r>
            <a:r>
              <a:rPr lang="vi-VN" sz="36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280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nối liền các điểm có cùng độ cao.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7E92ED-6A85-4465-A787-AB707766AF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0" t="25926" r="24583" b="8251"/>
          <a:stretch/>
        </p:blipFill>
        <p:spPr>
          <a:xfrm>
            <a:off x="4761565" y="1573800"/>
            <a:ext cx="7397080" cy="5298985"/>
          </a:xfrm>
          <a:prstGeom prst="rect">
            <a:avLst/>
          </a:prstGeom>
        </p:spPr>
      </p:pic>
      <p:pic>
        <p:nvPicPr>
          <p:cNvPr id="11" name="Picture 11" descr="book9">
            <a:extLst>
              <a:ext uri="{FF2B5EF4-FFF2-40B4-BE49-F238E27FC236}">
                <a16:creationId xmlns:a16="http://schemas.microsoft.com/office/drawing/2014/main" id="{E9E0A3AB-81F7-4C9B-8EF6-9B14E3EBEF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188" y="75808"/>
            <a:ext cx="1348485" cy="7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6D18BC-925E-42DC-959E-EA121C7A37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446" t="33080" r="54018" b="40541"/>
          <a:stretch/>
        </p:blipFill>
        <p:spPr>
          <a:xfrm>
            <a:off x="214673" y="1573800"/>
            <a:ext cx="4405087" cy="4207239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7A7A6D53-D547-4F19-AA1D-96B858071B55}"/>
              </a:ext>
            </a:extLst>
          </p:cNvPr>
          <p:cNvSpPr/>
          <p:nvPr/>
        </p:nvSpPr>
        <p:spPr>
          <a:xfrm>
            <a:off x="3597909" y="1887398"/>
            <a:ext cx="5926078" cy="389364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bước đọc  lược đồ địa hình tỉ lệ lớn?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EB113-F123-4E9B-9439-9C012479CAE2}"/>
              </a:ext>
            </a:extLst>
          </p:cNvPr>
          <p:cNvSpPr txBox="1"/>
          <p:nvPr/>
        </p:nvSpPr>
        <p:spPr>
          <a:xfrm>
            <a:off x="793064" y="5672456"/>
            <a:ext cx="36967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cắt ngang của địa hình núi và hình biểu hiện của nó trên bản đồ</a:t>
            </a:r>
          </a:p>
        </p:txBody>
      </p:sp>
    </p:spTree>
    <p:extLst>
      <p:ext uri="{BB962C8B-B14F-4D97-AF65-F5344CB8AC3E}">
        <p14:creationId xmlns:p14="http://schemas.microsoft.com/office/powerpoint/2010/main" val="113381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FEDFEA-D628-4FCA-B26B-6C53897B1A04}"/>
              </a:ext>
            </a:extLst>
          </p:cNvPr>
          <p:cNvSpPr/>
          <p:nvPr/>
        </p:nvSpPr>
        <p:spPr>
          <a:xfrm>
            <a:off x="277779" y="111461"/>
            <a:ext cx="7179148" cy="7472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1. Đọc lược đồ địa hình tỉ lệ lớn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F5E2CD-1BDC-4E0F-AFDD-368AB4A59893}"/>
              </a:ext>
            </a:extLst>
          </p:cNvPr>
          <p:cNvSpPr/>
          <p:nvPr/>
        </p:nvSpPr>
        <p:spPr>
          <a:xfrm>
            <a:off x="2757884" y="1314776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7684A3-C47A-4BE6-BE56-28E98144AC1A}"/>
              </a:ext>
            </a:extLst>
          </p:cNvPr>
          <p:cNvSpPr/>
          <p:nvPr/>
        </p:nvSpPr>
        <p:spPr>
          <a:xfrm>
            <a:off x="2866334" y="4946602"/>
            <a:ext cx="9057634" cy="8967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Căn cứ vào tỉ lệ lược đồ, tính khoảng cách thực tế giữa các địa điểm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DE59FF-4AB4-4919-9737-1E6EC859CF26}"/>
              </a:ext>
            </a:extLst>
          </p:cNvPr>
          <p:cNvSpPr/>
          <p:nvPr/>
        </p:nvSpPr>
        <p:spPr>
          <a:xfrm>
            <a:off x="2944631" y="3661802"/>
            <a:ext cx="9024592" cy="9576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Căn cứ vào độ gần xa đường đồng mức, biết được độ dốc của địa hình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4F2B4D2-7038-4ECA-ACF4-F48A3851195F}"/>
              </a:ext>
            </a:extLst>
          </p:cNvPr>
          <p:cNvSpPr/>
          <p:nvPr/>
        </p:nvSpPr>
        <p:spPr>
          <a:xfrm>
            <a:off x="2282003" y="3647523"/>
            <a:ext cx="947569" cy="957607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327DA8-B686-49D2-BB85-9100E84EF3FF}"/>
              </a:ext>
            </a:extLst>
          </p:cNvPr>
          <p:cNvSpPr/>
          <p:nvPr/>
        </p:nvSpPr>
        <p:spPr>
          <a:xfrm>
            <a:off x="2877382" y="2508713"/>
            <a:ext cx="9046586" cy="75861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độ cao các địa điểm trên lược đồ</a:t>
            </a:r>
            <a:endParaRPr lang="en-US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D0BFFC-589C-4D37-88D4-8B6593E314D5}"/>
              </a:ext>
            </a:extLst>
          </p:cNvPr>
          <p:cNvSpPr/>
          <p:nvPr/>
        </p:nvSpPr>
        <p:spPr>
          <a:xfrm>
            <a:off x="2284100" y="2383875"/>
            <a:ext cx="947568" cy="957608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978FB0-8D53-4417-80B8-31C30C01E1D5}"/>
              </a:ext>
            </a:extLst>
          </p:cNvPr>
          <p:cNvSpPr/>
          <p:nvPr/>
        </p:nvSpPr>
        <p:spPr>
          <a:xfrm>
            <a:off x="2877382" y="1490901"/>
            <a:ext cx="9046586" cy="7148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Xác định khoảng cao đều giữa các đường đồng mức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9B3E6BD-0997-4FAC-900E-4FF50B8A05E3}"/>
              </a:ext>
            </a:extLst>
          </p:cNvPr>
          <p:cNvSpPr/>
          <p:nvPr/>
        </p:nvSpPr>
        <p:spPr>
          <a:xfrm>
            <a:off x="2256410" y="1379538"/>
            <a:ext cx="947567" cy="937603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1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03DFEC-BD60-436F-A064-4E6272049F25}"/>
              </a:ext>
            </a:extLst>
          </p:cNvPr>
          <p:cNvSpPr/>
          <p:nvPr/>
        </p:nvSpPr>
        <p:spPr>
          <a:xfrm>
            <a:off x="2256410" y="4900274"/>
            <a:ext cx="989643" cy="957608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Flowchart: Delay 2">
            <a:extLst>
              <a:ext uri="{FF2B5EF4-FFF2-40B4-BE49-F238E27FC236}">
                <a16:creationId xmlns:a16="http://schemas.microsoft.com/office/drawing/2014/main" id="{9105F7FB-D1C8-4FD7-8AE1-9CEE7C4CD682}"/>
              </a:ext>
            </a:extLst>
          </p:cNvPr>
          <p:cNvSpPr/>
          <p:nvPr/>
        </p:nvSpPr>
        <p:spPr>
          <a:xfrm>
            <a:off x="0" y="1239520"/>
            <a:ext cx="2282003" cy="4734560"/>
          </a:xfrm>
          <a:prstGeom prst="flowChartDelay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DB68-10E2-4BA3-BB9C-42C287AB2114}"/>
              </a:ext>
            </a:extLst>
          </p:cNvPr>
          <p:cNvSpPr txBox="1"/>
          <p:nvPr/>
        </p:nvSpPr>
        <p:spPr>
          <a:xfrm>
            <a:off x="-8881" y="2113166"/>
            <a:ext cx="21224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 địa hình tỉ lệ lớn</a:t>
            </a:r>
          </a:p>
        </p:txBody>
      </p:sp>
    </p:spTree>
    <p:extLst>
      <p:ext uri="{BB962C8B-B14F-4D97-AF65-F5344CB8AC3E}">
        <p14:creationId xmlns:p14="http://schemas.microsoft.com/office/powerpoint/2010/main" val="168888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" grpId="0" animBg="1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1B0461-E7DA-4AFD-B498-00C7F383E6CC}"/>
              </a:ext>
            </a:extLst>
          </p:cNvPr>
          <p:cNvSpPr/>
          <p:nvPr/>
        </p:nvSpPr>
        <p:spPr>
          <a:xfrm>
            <a:off x="4199640" y="1176905"/>
            <a:ext cx="3692487" cy="7381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NHANH HƠN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D32350-9D36-4EC4-9605-CD5F01A34183}"/>
              </a:ext>
            </a:extLst>
          </p:cNvPr>
          <p:cNvGrpSpPr/>
          <p:nvPr/>
        </p:nvGrpSpPr>
        <p:grpSpPr>
          <a:xfrm>
            <a:off x="845596" y="4982132"/>
            <a:ext cx="10829581" cy="1706261"/>
            <a:chOff x="171487" y="106348"/>
            <a:chExt cx="10910371" cy="2208660"/>
          </a:xfrm>
        </p:grpSpPr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EDE9194E-F44A-428C-AE1F-D9CEE82D6EA6}"/>
                </a:ext>
              </a:extLst>
            </p:cNvPr>
            <p:cNvSpPr/>
            <p:nvPr/>
          </p:nvSpPr>
          <p:spPr>
            <a:xfrm>
              <a:off x="171487" y="106348"/>
              <a:ext cx="10910371" cy="2089076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noFill/>
            <a:ln w="22225">
              <a:solidFill>
                <a:srgbClr val="0000FF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BCBBF2-BFFF-428F-AAB0-7C7363D36EC3}"/>
                </a:ext>
              </a:extLst>
            </p:cNvPr>
            <p:cNvSpPr txBox="1"/>
            <p:nvPr/>
          </p:nvSpPr>
          <p:spPr>
            <a:xfrm>
              <a:off x="358774" y="283170"/>
              <a:ext cx="10723084" cy="2031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32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2,4:</a:t>
              </a:r>
              <a:r>
                <a:rPr lang="vi-VN" sz="32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biết bạn muốn leo đỉnh A</a:t>
              </a:r>
              <a:r>
                <a:rPr lang="nl-NL" sz="3200" baseline="-25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nl-NL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,để đ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ỡ </a:t>
              </a:r>
            </a:p>
            <a:p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leo dốc, thì nên đi theo s</a:t>
              </a:r>
              <a:r>
                <a:rPr lang="vi-VN" sz="3200">
                  <a:solidFill>
                    <a:srgbClr val="0000FF"/>
                  </a:solidFill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ờn D</a:t>
              </a:r>
              <a:r>
                <a:rPr lang="nl-NL" sz="3200" baseline="-25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nl-NL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A</a:t>
              </a:r>
              <a:r>
                <a:rPr lang="nl-NL" sz="3200" baseline="-25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,hay</a:t>
              </a:r>
            </a:p>
            <a:p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</a:t>
              </a:r>
              <a:r>
                <a:rPr lang="vi-VN" sz="3200">
                  <a:solidFill>
                    <a:srgbClr val="0000FF"/>
                  </a:solidFill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ờn </a:t>
              </a:r>
              <a:r>
                <a:rPr lang="nl-NL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</a:t>
              </a:r>
              <a:r>
                <a:rPr lang="nl-NL" sz="3200" baseline="-25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</a:t>
              </a:r>
              <a:r>
                <a:rPr lang="nl-NL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l-NL" sz="3200" baseline="-25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3200">
                <a:solidFill>
                  <a:srgbClr val="0000FF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88F9BA-14BE-461C-B458-2ABBDDA7B085}"/>
              </a:ext>
            </a:extLst>
          </p:cNvPr>
          <p:cNvGrpSpPr/>
          <p:nvPr/>
        </p:nvGrpSpPr>
        <p:grpSpPr>
          <a:xfrm>
            <a:off x="744826" y="2212226"/>
            <a:ext cx="10829581" cy="2723847"/>
            <a:chOff x="171487" y="106349"/>
            <a:chExt cx="10910371" cy="2400009"/>
          </a:xfrm>
        </p:grpSpPr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CB933D5B-34F8-4DC4-A288-A915170B946D}"/>
                </a:ext>
              </a:extLst>
            </p:cNvPr>
            <p:cNvSpPr/>
            <p:nvPr/>
          </p:nvSpPr>
          <p:spPr>
            <a:xfrm>
              <a:off x="171487" y="106349"/>
              <a:ext cx="10910371" cy="1528360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noFill/>
            <a:ln w="22225">
              <a:solidFill>
                <a:srgbClr val="0000FF"/>
              </a:solidFill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D0C543-CE08-4C03-B7B8-B1427C8005A7}"/>
                </a:ext>
              </a:extLst>
            </p:cNvPr>
            <p:cNvSpPr txBox="1"/>
            <p:nvPr/>
          </p:nvSpPr>
          <p:spPr>
            <a:xfrm>
              <a:off x="358774" y="255523"/>
              <a:ext cx="10723084" cy="2250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3200" b="1">
                  <a:solidFill>
                    <a:srgbClr val="FF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1,3:  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đ</a:t>
              </a:r>
              <a:r>
                <a:rPr lang="vi-VN" sz="3200">
                  <a:solidFill>
                    <a:srgbClr val="0000FF"/>
                  </a:solidFill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ờng đồng mức có khoảng </a:t>
              </a:r>
            </a:p>
            <a:p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cao đều cách bao nhiêu mét. So sánh độ cao các điểm  </a:t>
              </a:r>
              <a:r>
                <a:rPr lang="nl-NL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nl-NL" sz="3200" baseline="-25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nl-NL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B</a:t>
              </a:r>
              <a:r>
                <a:rPr lang="nl-NL" sz="3200" baseline="-25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2, </a:t>
              </a:r>
              <a:r>
                <a:rPr lang="nl-NL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nl-NL" sz="3200" baseline="-250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  <a:endParaRPr lang="en-US" sz="3200">
                <a:solidFill>
                  <a:srgbClr val="0000FF"/>
                </a:solidFill>
              </a:endParaRPr>
            </a:p>
            <a:p>
              <a:endPara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AB80A69F-66E7-485C-A1C8-B39E24063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0677" y="4126147"/>
            <a:ext cx="1284765" cy="7221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E94785-EFFF-494F-B15E-5D8C3CFB1726}"/>
              </a:ext>
            </a:extLst>
          </p:cNvPr>
          <p:cNvSpPr/>
          <p:nvPr/>
        </p:nvSpPr>
        <p:spPr>
          <a:xfrm>
            <a:off x="1925653" y="4344210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:</a:t>
            </a:r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00B05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Nhóm 4</a:t>
            </a:r>
            <a:endParaRPr lang="en-US" sz="2800" b="1" dirty="0">
              <a:solidFill>
                <a:srgbClr val="00B05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71EC46F-8E31-41F1-A813-C15EF17D8BF1}"/>
              </a:ext>
            </a:extLst>
          </p:cNvPr>
          <p:cNvSpPr/>
          <p:nvPr/>
        </p:nvSpPr>
        <p:spPr>
          <a:xfrm>
            <a:off x="7309933" y="4281491"/>
            <a:ext cx="341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 gian </a:t>
            </a:r>
            <a:r>
              <a:rPr lang="en-US" sz="2800" b="1">
                <a:solidFill>
                  <a:srgbClr val="00B05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( 3 phút)</a:t>
            </a:r>
            <a:r>
              <a:rPr lang="en-US" sz="2800" b="1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solidFill>
                <a:srgbClr val="00B05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CA7AD97C-8352-4EB6-B4DD-CCF053E90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4115191" y="4124232"/>
            <a:ext cx="1838761" cy="79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B9292-5932-4E89-B52E-03D91B716EDF}"/>
              </a:ext>
            </a:extLst>
          </p:cNvPr>
          <p:cNvSpPr/>
          <p:nvPr/>
        </p:nvSpPr>
        <p:spPr>
          <a:xfrm>
            <a:off x="300800" y="132434"/>
            <a:ext cx="7179148" cy="7472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1. Đọc lược đồ địa hình tỉ lệ lớn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Hình ảnh 4">
            <a:extLst>
              <a:ext uri="{FF2B5EF4-FFF2-40B4-BE49-F238E27FC236}">
                <a16:creationId xmlns:a16="http://schemas.microsoft.com/office/drawing/2014/main" id="{D9CA87FC-E318-422F-8364-D8C9FCBEA1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2154" y1="77297" x2="42154" y2="77297"/>
                        <a14:foregroundMark x1="50308" y1="87568" x2="50308" y2="87568"/>
                        <a14:foregroundMark x1="58462" y1="80090" x2="58462" y2="80090"/>
                        <a14:foregroundMark x1="52615" y1="41171" x2="52615" y2="41171"/>
                        <a14:foregroundMark x1="49077" y1="39099" x2="49077" y2="39099"/>
                        <a14:foregroundMark x1="51385" y1="37117" x2="51385" y2="37117"/>
                        <a14:foregroundMark x1="51385" y1="37117" x2="51385" y2="37117"/>
                        <a14:foregroundMark x1="51385" y1="37117" x2="51385" y2="371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296129" y="924785"/>
            <a:ext cx="819062" cy="13081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DB92D0-B533-40A6-A197-0FC7A8F274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749" t="43556" r="43417" b="27111"/>
          <a:stretch/>
        </p:blipFill>
        <p:spPr>
          <a:xfrm>
            <a:off x="8247441" y="924785"/>
            <a:ext cx="1161419" cy="113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5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" grpId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FD9404-4CC8-43F1-9776-2CBAF3A1DE1B}"/>
              </a:ext>
            </a:extLst>
          </p:cNvPr>
          <p:cNvSpPr/>
          <p:nvPr/>
        </p:nvSpPr>
        <p:spPr>
          <a:xfrm>
            <a:off x="489460" y="133488"/>
            <a:ext cx="7179148" cy="7472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1.Đọc lược đồ địa hình tỉ lệ lớn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19733C-CC38-4F07-88CC-ECB91D1EA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30" t="25926" r="24583" b="8251"/>
          <a:stretch/>
        </p:blipFill>
        <p:spPr>
          <a:xfrm>
            <a:off x="4794920" y="1425527"/>
            <a:ext cx="7397080" cy="5298985"/>
          </a:xfrm>
          <a:prstGeom prst="rect">
            <a:avLst/>
          </a:prstGeom>
        </p:spPr>
      </p:pic>
      <p:sp>
        <p:nvSpPr>
          <p:cNvPr id="11" name="Google Shape;147;p19">
            <a:extLst>
              <a:ext uri="{FF2B5EF4-FFF2-40B4-BE49-F238E27FC236}">
                <a16:creationId xmlns:a16="http://schemas.microsoft.com/office/drawing/2014/main" id="{4C792FDF-99B2-49CC-AE20-48A4A21BCF57}"/>
              </a:ext>
            </a:extLst>
          </p:cNvPr>
          <p:cNvSpPr txBox="1"/>
          <p:nvPr/>
        </p:nvSpPr>
        <p:spPr>
          <a:xfrm>
            <a:off x="278183" y="1425527"/>
            <a:ext cx="4416480" cy="1608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Các đường đồng mức có khoảng cao đều cách nhau 100m</a:t>
            </a:r>
          </a:p>
          <a:p>
            <a:r>
              <a:rPr lang="vi-VN" sz="6000" b="1">
                <a:solidFill>
                  <a:srgbClr val="0000FF"/>
                </a:solidFill>
              </a:rPr>
              <a:t> </a:t>
            </a:r>
            <a:endParaRPr lang="en-US" sz="6000">
              <a:solidFill>
                <a:srgbClr val="0000FF"/>
              </a:solidFill>
            </a:endParaRPr>
          </a:p>
          <a:p>
            <a:endParaRPr lang="en-US" sz="440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023DDC-7060-4828-863B-4677E042E007}"/>
              </a:ext>
            </a:extLst>
          </p:cNvPr>
          <p:cNvSpPr txBox="1"/>
          <p:nvPr/>
        </p:nvSpPr>
        <p:spPr>
          <a:xfrm>
            <a:off x="5636941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C100D2-951E-4EA4-9245-D7D96B2CF1A8}"/>
              </a:ext>
            </a:extLst>
          </p:cNvPr>
          <p:cNvSpPr txBox="1"/>
          <p:nvPr/>
        </p:nvSpPr>
        <p:spPr>
          <a:xfrm rot="1318391">
            <a:off x="7242791" y="1879685"/>
            <a:ext cx="1213676" cy="461665"/>
          </a:xfrm>
          <a:prstGeom prst="rect">
            <a:avLst/>
          </a:prstGeom>
          <a:solidFill>
            <a:schemeClr val="accent2">
              <a:lumMod val="60000"/>
              <a:lumOff val="4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10B7AC-D8BB-4C56-989A-BBCE31D968FD}"/>
              </a:ext>
            </a:extLst>
          </p:cNvPr>
          <p:cNvSpPr txBox="1"/>
          <p:nvPr/>
        </p:nvSpPr>
        <p:spPr>
          <a:xfrm rot="19586333">
            <a:off x="9734974" y="3280908"/>
            <a:ext cx="969771" cy="461665"/>
          </a:xfrm>
          <a:prstGeom prst="rect">
            <a:avLst/>
          </a:prstGeom>
          <a:solidFill>
            <a:schemeClr val="accent2">
              <a:lumMod val="60000"/>
              <a:lumOff val="4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E067C6-FFC8-4D9A-B32B-0A3A5DD5E128}"/>
              </a:ext>
            </a:extLst>
          </p:cNvPr>
          <p:cNvSpPr txBox="1"/>
          <p:nvPr/>
        </p:nvSpPr>
        <p:spPr>
          <a:xfrm rot="20560704">
            <a:off x="7954509" y="3671788"/>
            <a:ext cx="969771" cy="461665"/>
          </a:xfrm>
          <a:prstGeom prst="rect">
            <a:avLst/>
          </a:prstGeom>
          <a:solidFill>
            <a:schemeClr val="accent2">
              <a:lumMod val="60000"/>
              <a:lumOff val="4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FD3AC3-2CED-47B3-81FE-9FA7DAAC5135}"/>
              </a:ext>
            </a:extLst>
          </p:cNvPr>
          <p:cNvSpPr txBox="1"/>
          <p:nvPr/>
        </p:nvSpPr>
        <p:spPr>
          <a:xfrm rot="234349">
            <a:off x="8679825" y="3408463"/>
            <a:ext cx="969771" cy="461665"/>
          </a:xfrm>
          <a:prstGeom prst="rect">
            <a:avLst/>
          </a:prstGeom>
          <a:solidFill>
            <a:schemeClr val="accent2">
              <a:lumMod val="60000"/>
              <a:lumOff val="4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15" name="Google Shape;147;p19">
            <a:extLst>
              <a:ext uri="{FF2B5EF4-FFF2-40B4-BE49-F238E27FC236}">
                <a16:creationId xmlns:a16="http://schemas.microsoft.com/office/drawing/2014/main" id="{BD7F6764-69C8-43AD-99F4-2B1FC59D1109}"/>
              </a:ext>
            </a:extLst>
          </p:cNvPr>
          <p:cNvSpPr txBox="1"/>
          <p:nvPr/>
        </p:nvSpPr>
        <p:spPr>
          <a:xfrm>
            <a:off x="152330" y="3146212"/>
            <a:ext cx="4319309" cy="43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Độ cao các điểm:</a:t>
            </a:r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147;p19">
            <a:extLst>
              <a:ext uri="{FF2B5EF4-FFF2-40B4-BE49-F238E27FC236}">
                <a16:creationId xmlns:a16="http://schemas.microsoft.com/office/drawing/2014/main" id="{B90ECEEC-162C-49B0-B74E-3E59AC0A9DC3}"/>
              </a:ext>
            </a:extLst>
          </p:cNvPr>
          <p:cNvSpPr txBox="1"/>
          <p:nvPr/>
        </p:nvSpPr>
        <p:spPr>
          <a:xfrm>
            <a:off x="386430" y="5582424"/>
            <a:ext cx="4791434" cy="9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sz="32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sz="3200" baseline="-250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32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=C&lt;B</a:t>
            </a:r>
            <a:r>
              <a:rPr lang="nl-NL" sz="3200" baseline="-250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l-NL" sz="32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B</a:t>
            </a:r>
            <a:r>
              <a:rPr lang="nl-NL" sz="3200" baseline="-250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200" b="1">
                <a:solidFill>
                  <a:srgbClr val="0000FF"/>
                </a:solidFill>
              </a:rPr>
              <a:t> </a:t>
            </a:r>
            <a:endParaRPr lang="en-US" sz="2200">
              <a:solidFill>
                <a:srgbClr val="0000FF"/>
              </a:solidFill>
            </a:endParaRPr>
          </a:p>
          <a:p>
            <a:endParaRPr lang="en-US" sz="44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147;p19">
            <a:extLst>
              <a:ext uri="{FF2B5EF4-FFF2-40B4-BE49-F238E27FC236}">
                <a16:creationId xmlns:a16="http://schemas.microsoft.com/office/drawing/2014/main" id="{6339752F-D032-440B-BE6B-EBF0E15835E3}"/>
              </a:ext>
            </a:extLst>
          </p:cNvPr>
          <p:cNvSpPr txBox="1"/>
          <p:nvPr/>
        </p:nvSpPr>
        <p:spPr>
          <a:xfrm>
            <a:off x="769374" y="3690970"/>
            <a:ext cx="4085704" cy="1826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nl-NL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sz="2800" baseline="-25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l-NL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=1000m</a:t>
            </a:r>
          </a:p>
          <a:p>
            <a:r>
              <a:rPr lang="nl-NL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sz="2800" baseline="-25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=1100m</a:t>
            </a:r>
          </a:p>
          <a:p>
            <a:r>
              <a:rPr lang="nl-NL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sz="2800" baseline="-25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=900m</a:t>
            </a:r>
          </a:p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C= 900m</a:t>
            </a:r>
          </a:p>
          <a:p>
            <a:r>
              <a:rPr lang="vi-VN" sz="2800" b="1">
                <a:solidFill>
                  <a:srgbClr val="0000FF"/>
                </a:solidFill>
              </a:rPr>
              <a:t> </a:t>
            </a:r>
            <a:endParaRPr lang="en-US" sz="2800">
              <a:solidFill>
                <a:srgbClr val="0000FF"/>
              </a:solidFill>
            </a:endParaRPr>
          </a:p>
          <a:p>
            <a:endParaRPr lang="en-US" sz="280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94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2" grpId="0" animBg="1"/>
      <p:bldP spid="13" grpId="0" animBg="1"/>
      <p:bldP spid="14" grpId="0" animBg="1"/>
      <p:bldP spid="15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7;p19">
            <a:extLst>
              <a:ext uri="{FF2B5EF4-FFF2-40B4-BE49-F238E27FC236}">
                <a16:creationId xmlns:a16="http://schemas.microsoft.com/office/drawing/2014/main" id="{9D2E73D4-8D8B-49C4-ACB3-69264884E8EF}"/>
              </a:ext>
            </a:extLst>
          </p:cNvPr>
          <p:cNvSpPr txBox="1"/>
          <p:nvPr/>
        </p:nvSpPr>
        <p:spPr>
          <a:xfrm>
            <a:off x="110915" y="2207941"/>
            <a:ext cx="5642394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đi theo sườn </a:t>
            </a:r>
            <a:r>
              <a:rPr lang="en-US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nl-NL" sz="3600" baseline="-250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l-NL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</a:t>
            </a:r>
            <a:r>
              <a:rPr lang="nl-NL" sz="3600" baseline="-250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vì các đường đồng mức ở sườn này thưa hơn các đường đồng mức ở sườn </a:t>
            </a:r>
            <a:r>
              <a:rPr lang="nl-NL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nl-NL" sz="3600" baseline="-250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-A</a:t>
            </a:r>
            <a:r>
              <a:rPr lang="nl-NL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600" baseline="-250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đường sẽ dốc ít hơn, dễ đi hơn.</a:t>
            </a:r>
            <a:endParaRPr lang="nl-NL" sz="3600" baseline="-250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3600" baseline="-25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600" b="1">
                <a:solidFill>
                  <a:srgbClr val="0070C0"/>
                </a:solidFill>
              </a:rPr>
              <a:t> </a:t>
            </a:r>
            <a:endParaRPr lang="en-US" sz="3600">
              <a:solidFill>
                <a:srgbClr val="0070C0"/>
              </a:solidFill>
            </a:endParaRPr>
          </a:p>
          <a:p>
            <a:pPr algn="just"/>
            <a:endParaRPr lang="en-US" sz="36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6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8FD9404-4CC8-43F1-9776-2CBAF3A1DE1B}"/>
              </a:ext>
            </a:extLst>
          </p:cNvPr>
          <p:cNvSpPr/>
          <p:nvPr/>
        </p:nvSpPr>
        <p:spPr>
          <a:xfrm>
            <a:off x="489460" y="133488"/>
            <a:ext cx="7179148" cy="74728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1.Đọc lược đồ địa hình tỉ lệ lớn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6FAFB4-C2D8-4D2C-AF06-70800D141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30" t="25926" r="24583" b="8251"/>
          <a:stretch/>
        </p:blipFill>
        <p:spPr>
          <a:xfrm>
            <a:off x="5887124" y="2207941"/>
            <a:ext cx="6304875" cy="451657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8D58592-DA6C-4478-B207-6E50134B40EF}"/>
              </a:ext>
            </a:extLst>
          </p:cNvPr>
          <p:cNvCxnSpPr>
            <a:cxnSpLocks/>
          </p:cNvCxnSpPr>
          <p:nvPr/>
        </p:nvCxnSpPr>
        <p:spPr>
          <a:xfrm>
            <a:off x="10816683" y="4443924"/>
            <a:ext cx="434897" cy="51836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FE1C16-FA95-4094-AE7D-B0CCABEE4524}"/>
              </a:ext>
            </a:extLst>
          </p:cNvPr>
          <p:cNvCxnSpPr>
            <a:cxnSpLocks/>
          </p:cNvCxnSpPr>
          <p:nvPr/>
        </p:nvCxnSpPr>
        <p:spPr>
          <a:xfrm flipV="1">
            <a:off x="10816683" y="3713356"/>
            <a:ext cx="802888" cy="64879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12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20475" y="52715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>
            <a:hlinkClick r:id="rId3" action="ppaction://hlinksldjump"/>
          </p:cNvPr>
          <p:cNvSpPr/>
          <p:nvPr/>
        </p:nvSpPr>
        <p:spPr>
          <a:xfrm>
            <a:off x="1710558" y="961436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533330" y="138629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53" name="5-Point Star 52">
            <a:hlinkClick r:id="rId4" action="ppaction://hlinksldjump"/>
          </p:cNvPr>
          <p:cNvSpPr/>
          <p:nvPr/>
        </p:nvSpPr>
        <p:spPr>
          <a:xfrm>
            <a:off x="3300287" y="1820576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346086" y="52245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55" name="5-Point Star 54">
            <a:hlinkClick r:id="rId5" action="ppaction://hlinksldjump"/>
          </p:cNvPr>
          <p:cNvSpPr/>
          <p:nvPr/>
        </p:nvSpPr>
        <p:spPr>
          <a:xfrm>
            <a:off x="6113043" y="956728"/>
            <a:ext cx="859141" cy="859141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9158842" y="181586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57" name="5-Point Star 56">
            <a:hlinkClick r:id="rId6" action="ppaction://hlinksldjump"/>
          </p:cNvPr>
          <p:cNvSpPr/>
          <p:nvPr/>
        </p:nvSpPr>
        <p:spPr>
          <a:xfrm>
            <a:off x="8925799" y="2250146"/>
            <a:ext cx="859141" cy="859141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088705" y="279717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59" name="5-Point Star 58">
            <a:hlinkClick r:id="rId7" action="ppaction://hlinksldjump"/>
          </p:cNvPr>
          <p:cNvSpPr/>
          <p:nvPr/>
        </p:nvSpPr>
        <p:spPr>
          <a:xfrm>
            <a:off x="6972184" y="3231447"/>
            <a:ext cx="626099" cy="626099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0325605" y="24337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61" name="5-Point Star 60">
            <a:hlinkClick r:id="rId8" action="ppaction://hlinksldjump"/>
          </p:cNvPr>
          <p:cNvSpPr/>
          <p:nvPr/>
        </p:nvSpPr>
        <p:spPr>
          <a:xfrm>
            <a:off x="10092562" y="677655"/>
            <a:ext cx="859141" cy="859141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50954" y="181586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63" name="5-Point Star 62">
            <a:hlinkClick r:id="rId9" action="ppaction://hlinksldjump"/>
          </p:cNvPr>
          <p:cNvSpPr/>
          <p:nvPr/>
        </p:nvSpPr>
        <p:spPr>
          <a:xfrm>
            <a:off x="732697" y="2250146"/>
            <a:ext cx="429571" cy="42957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4568198" y="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65" name="5-Point Star 64">
            <a:hlinkClick r:id="rId10" action="ppaction://hlinksldjump"/>
          </p:cNvPr>
          <p:cNvSpPr/>
          <p:nvPr/>
        </p:nvSpPr>
        <p:spPr>
          <a:xfrm>
            <a:off x="4503501" y="434277"/>
            <a:ext cx="744774" cy="672949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entagon 69">
            <a:hlinkClick r:id="rId11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82448" y="4848027"/>
            <a:ext cx="57415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247650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0" y="1889180"/>
            <a:ext cx="174279" cy="15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/>
      <p:bldP spid="61" grpId="0" animBg="1"/>
      <p:bldP spid="61" grpId="1" animBg="1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7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C82722-A1AB-4CE8-BA48-CE43545DFDF1}"/>
              </a:ext>
            </a:extLst>
          </p:cNvPr>
          <p:cNvSpPr/>
          <p:nvPr/>
        </p:nvSpPr>
        <p:spPr>
          <a:xfrm>
            <a:off x="227131" y="113699"/>
            <a:ext cx="7534118" cy="739935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Đọc lát cắt địa hình đơn giản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75008E-81E6-4CEE-B9B2-FC2F0585617D}"/>
              </a:ext>
            </a:extLst>
          </p:cNvPr>
          <p:cNvGrpSpPr/>
          <p:nvPr/>
        </p:nvGrpSpPr>
        <p:grpSpPr>
          <a:xfrm>
            <a:off x="730245" y="1556788"/>
            <a:ext cx="10974073" cy="4864332"/>
            <a:chOff x="730246" y="1566948"/>
            <a:chExt cx="10974073" cy="486433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633B46-0C93-41C7-B393-AFDA8F2AEE38}"/>
                </a:ext>
              </a:extLst>
            </p:cNvPr>
            <p:cNvGrpSpPr/>
            <p:nvPr/>
          </p:nvGrpSpPr>
          <p:grpSpPr>
            <a:xfrm>
              <a:off x="730246" y="1566948"/>
              <a:ext cx="10974073" cy="4864332"/>
              <a:chOff x="576911" y="937028"/>
              <a:chExt cx="10731506" cy="436649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395C9E0-71D8-4DA2-870E-C62328A015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2667" t="35031" r="23727" b="27884"/>
              <a:stretch/>
            </p:blipFill>
            <p:spPr>
              <a:xfrm>
                <a:off x="576911" y="1127522"/>
                <a:ext cx="10731506" cy="4175998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FFDC156-D51A-42A9-BA4B-D90738960EB1}"/>
                  </a:ext>
                </a:extLst>
              </p:cNvPr>
              <p:cNvSpPr/>
              <p:nvPr/>
            </p:nvSpPr>
            <p:spPr>
              <a:xfrm>
                <a:off x="3982720" y="937028"/>
                <a:ext cx="4236720" cy="739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52AA16E-3E9B-4E44-B120-15AEEAEE09C7}"/>
                  </a:ext>
                </a:extLst>
              </p:cNvPr>
              <p:cNvSpPr/>
              <p:nvPr/>
            </p:nvSpPr>
            <p:spPr>
              <a:xfrm>
                <a:off x="4216400" y="1343990"/>
                <a:ext cx="4236720" cy="739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C53768-32B0-46FB-8D20-6279BBC678D8}"/>
                </a:ext>
              </a:extLst>
            </p:cNvPr>
            <p:cNvSpPr/>
            <p:nvPr/>
          </p:nvSpPr>
          <p:spPr>
            <a:xfrm>
              <a:off x="2357120" y="6004560"/>
              <a:ext cx="8382000" cy="426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Lát cắt địa hình từ dãy Bạch Mã đến Phan Thiết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96BEB3-08F0-4D50-AE9B-24D2A32E2EE7}"/>
              </a:ext>
            </a:extLst>
          </p:cNvPr>
          <p:cNvGrpSpPr/>
          <p:nvPr/>
        </p:nvGrpSpPr>
        <p:grpSpPr>
          <a:xfrm>
            <a:off x="6557020" y="898238"/>
            <a:ext cx="5121278" cy="1666240"/>
            <a:chOff x="5249730" y="843989"/>
            <a:chExt cx="5121278" cy="1666240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35DC3C47-21E8-4D96-87B4-DDE3DD9EE99D}"/>
                </a:ext>
              </a:extLst>
            </p:cNvPr>
            <p:cNvSpPr/>
            <p:nvPr/>
          </p:nvSpPr>
          <p:spPr>
            <a:xfrm>
              <a:off x="5249730" y="843989"/>
              <a:ext cx="5121278" cy="1666240"/>
            </a:xfrm>
            <a:prstGeom prst="wedgeRoundRectCallout">
              <a:avLst>
                <a:gd name="adj1" fmla="val -19099"/>
                <a:gd name="adj2" fmla="val 9542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18B924-2E25-434D-A1B8-CB09471AA7E5}"/>
                </a:ext>
              </a:extLst>
            </p:cNvPr>
            <p:cNvSpPr txBox="1"/>
            <p:nvPr/>
          </p:nvSpPr>
          <p:spPr>
            <a:xfrm>
              <a:off x="5553315" y="1064252"/>
              <a:ext cx="43484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nào là lát cắt địa hình?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4AC8AB-5C9D-49D3-960F-FFB8F908F6D5}"/>
              </a:ext>
            </a:extLst>
          </p:cNvPr>
          <p:cNvGrpSpPr/>
          <p:nvPr/>
        </p:nvGrpSpPr>
        <p:grpSpPr>
          <a:xfrm>
            <a:off x="5617911" y="923229"/>
            <a:ext cx="6060387" cy="1666240"/>
            <a:chOff x="14651442" y="-2599006"/>
            <a:chExt cx="5121278" cy="1666240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4F084D19-677C-4443-9588-3611E85952BA}"/>
                </a:ext>
              </a:extLst>
            </p:cNvPr>
            <p:cNvSpPr/>
            <p:nvPr/>
          </p:nvSpPr>
          <p:spPr>
            <a:xfrm>
              <a:off x="14651442" y="-2599006"/>
              <a:ext cx="5121278" cy="1666240"/>
            </a:xfrm>
            <a:prstGeom prst="wedgeRoundRectCallout">
              <a:avLst>
                <a:gd name="adj1" fmla="val -19099"/>
                <a:gd name="adj2" fmla="val 95427"/>
                <a:gd name="adj3" fmla="val 16667"/>
              </a:avLst>
            </a:prstGeom>
            <a:solidFill>
              <a:srgbClr val="FCFAA4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AEA1BB-EEDD-4D1D-A536-6566E981BE62}"/>
                </a:ext>
              </a:extLst>
            </p:cNvPr>
            <p:cNvSpPr txBox="1"/>
            <p:nvPr/>
          </p:nvSpPr>
          <p:spPr>
            <a:xfrm>
              <a:off x="14753905" y="-2474060"/>
              <a:ext cx="491635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b</a:t>
              </a:r>
              <a:r>
                <a:rPr lang="vi-VN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 đọc lát cắt địa hình đ</a:t>
              </a:r>
              <a:r>
                <a:rPr lang="vi-VN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giản?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932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F5E2CD-1BDC-4E0F-AFDD-368AB4A59893}"/>
              </a:ext>
            </a:extLst>
          </p:cNvPr>
          <p:cNvSpPr/>
          <p:nvPr/>
        </p:nvSpPr>
        <p:spPr>
          <a:xfrm>
            <a:off x="2757884" y="1314776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7684A3-C47A-4BE6-BE56-28E98144AC1A}"/>
              </a:ext>
            </a:extLst>
          </p:cNvPr>
          <p:cNvSpPr/>
          <p:nvPr/>
        </p:nvSpPr>
        <p:spPr>
          <a:xfrm>
            <a:off x="2892198" y="5645557"/>
            <a:ext cx="9208361" cy="89673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Dựa vào tỉ lệ cắt, tính khoảng cách giữa các địa điểm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DE59FF-4AB4-4919-9737-1E6EC859CF26}"/>
              </a:ext>
            </a:extLst>
          </p:cNvPr>
          <p:cNvSpPr/>
          <p:nvPr/>
        </p:nvSpPr>
        <p:spPr>
          <a:xfrm>
            <a:off x="2950175" y="4299797"/>
            <a:ext cx="9150383" cy="9576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Mô tả sự thay đổi địa hình từ điểm đầu đến </a:t>
            </a:r>
          </a:p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cuối lát cắt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4F2B4D2-7038-4ECA-ACF4-F48A3851195F}"/>
              </a:ext>
            </a:extLst>
          </p:cNvPr>
          <p:cNvSpPr/>
          <p:nvPr/>
        </p:nvSpPr>
        <p:spPr>
          <a:xfrm>
            <a:off x="2340328" y="4224748"/>
            <a:ext cx="1172445" cy="1184865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327DA8-B686-49D2-BB85-9100E84EF3FF}"/>
              </a:ext>
            </a:extLst>
          </p:cNvPr>
          <p:cNvSpPr/>
          <p:nvPr/>
        </p:nvSpPr>
        <p:spPr>
          <a:xfrm>
            <a:off x="2978982" y="2660359"/>
            <a:ext cx="9121576" cy="132689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hướng của lát cắt, đi qua những điểm </a:t>
            </a:r>
          </a:p>
          <a:p>
            <a:pPr algn="ctr"/>
            <a:r>
              <a:rPr lang="en-US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cao,   dạng địa hình đặc biệt nào, độ dốc của </a:t>
            </a:r>
          </a:p>
          <a:p>
            <a:pPr algn="ctr"/>
            <a:r>
              <a:rPr lang="en-US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 biến đổi ra sao</a:t>
            </a:r>
            <a:endParaRPr lang="en-US" sz="2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D0BFFC-589C-4D37-88D4-8B6593E314D5}"/>
              </a:ext>
            </a:extLst>
          </p:cNvPr>
          <p:cNvSpPr/>
          <p:nvPr/>
        </p:nvSpPr>
        <p:spPr>
          <a:xfrm>
            <a:off x="2224021" y="2670651"/>
            <a:ext cx="1172442" cy="1184865"/>
          </a:xfrm>
          <a:prstGeom prst="ellipse">
            <a:avLst/>
          </a:prstGeom>
          <a:solidFill>
            <a:schemeClr val="accent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4978FB0-8D53-4417-80B8-31C30C01E1D5}"/>
              </a:ext>
            </a:extLst>
          </p:cNvPr>
          <p:cNvSpPr/>
          <p:nvPr/>
        </p:nvSpPr>
        <p:spPr>
          <a:xfrm>
            <a:off x="2877382" y="1490901"/>
            <a:ext cx="9223176" cy="7148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Xác định điểm bắt đầu và điểm cuối của lát cắt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9B3E6BD-0997-4FAC-900E-4FF50B8A05E3}"/>
              </a:ext>
            </a:extLst>
          </p:cNvPr>
          <p:cNvSpPr/>
          <p:nvPr/>
        </p:nvSpPr>
        <p:spPr>
          <a:xfrm>
            <a:off x="2236748" y="1299435"/>
            <a:ext cx="1089073" cy="1077621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1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103DFEC-BD60-436F-A064-4E6272049F25}"/>
              </a:ext>
            </a:extLst>
          </p:cNvPr>
          <p:cNvSpPr/>
          <p:nvPr/>
        </p:nvSpPr>
        <p:spPr>
          <a:xfrm>
            <a:off x="2244341" y="5464870"/>
            <a:ext cx="1149497" cy="1112287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Flowchart: Delay 2">
            <a:extLst>
              <a:ext uri="{FF2B5EF4-FFF2-40B4-BE49-F238E27FC236}">
                <a16:creationId xmlns:a16="http://schemas.microsoft.com/office/drawing/2014/main" id="{9105F7FB-D1C8-4FD7-8AE1-9CEE7C4CD682}"/>
              </a:ext>
            </a:extLst>
          </p:cNvPr>
          <p:cNvSpPr/>
          <p:nvPr/>
        </p:nvSpPr>
        <p:spPr>
          <a:xfrm>
            <a:off x="0" y="1239520"/>
            <a:ext cx="2282003" cy="4734560"/>
          </a:xfrm>
          <a:prstGeom prst="flowChartDelay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31DB68-10E2-4BA3-BB9C-42C287AB2114}"/>
              </a:ext>
            </a:extLst>
          </p:cNvPr>
          <p:cNvSpPr txBox="1"/>
          <p:nvPr/>
        </p:nvSpPr>
        <p:spPr>
          <a:xfrm>
            <a:off x="0" y="2508713"/>
            <a:ext cx="21224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 cắt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345E129-FF9F-4477-9E8E-07F1D97210BC}"/>
              </a:ext>
            </a:extLst>
          </p:cNvPr>
          <p:cNvSpPr/>
          <p:nvPr/>
        </p:nvSpPr>
        <p:spPr>
          <a:xfrm>
            <a:off x="211330" y="82203"/>
            <a:ext cx="7277640" cy="739935"/>
          </a:xfrm>
          <a:prstGeom prst="roundRect">
            <a:avLst/>
          </a:prstGeom>
          <a:solidFill>
            <a:srgbClr val="0070C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Đọc lát cắt địa hình đơn giản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2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34C3F62-D0CE-49F5-87B1-8BC92E8F6DDF}"/>
              </a:ext>
            </a:extLst>
          </p:cNvPr>
          <p:cNvGrpSpPr/>
          <p:nvPr/>
        </p:nvGrpSpPr>
        <p:grpSpPr>
          <a:xfrm>
            <a:off x="1342493" y="1158131"/>
            <a:ext cx="9340353" cy="1709144"/>
            <a:chOff x="10209226" y="-2274367"/>
            <a:chExt cx="4710771" cy="173105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3315D26C-4C7C-4CC7-ACDE-ECAED0B82870}"/>
                </a:ext>
              </a:extLst>
            </p:cNvPr>
            <p:cNvSpPr/>
            <p:nvPr/>
          </p:nvSpPr>
          <p:spPr>
            <a:xfrm>
              <a:off x="10209226" y="-2274367"/>
              <a:ext cx="4710771" cy="1666240"/>
            </a:xfrm>
            <a:prstGeom prst="wedgeRoundRectCallout">
              <a:avLst>
                <a:gd name="adj1" fmla="val -18541"/>
                <a:gd name="adj2" fmla="val 42458"/>
                <a:gd name="adj3" fmla="val 16667"/>
              </a:avLst>
            </a:prstGeom>
            <a:solidFill>
              <a:srgbClr val="FCFAA4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BC32F5-9183-43E6-92D0-7C04F61DED68}"/>
                </a:ext>
              </a:extLst>
            </p:cNvPr>
            <p:cNvSpPr txBox="1"/>
            <p:nvPr/>
          </p:nvSpPr>
          <p:spPr>
            <a:xfrm>
              <a:off x="10401523" y="-2133094"/>
              <a:ext cx="4518474" cy="1589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biết lát cắt lần l</a:t>
              </a:r>
              <a:r>
                <a:rPr lang="vi-VN" sz="3200">
                  <a:solidFill>
                    <a:srgbClr val="0000FF"/>
                  </a:solidFill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ợt đi qua các dạng địa hình nào</a:t>
              </a: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32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độ cao của đỉnh Ngọc Linh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337C54-F115-49D0-BAEE-1E59E07D2740}"/>
              </a:ext>
            </a:extLst>
          </p:cNvPr>
          <p:cNvSpPr/>
          <p:nvPr/>
        </p:nvSpPr>
        <p:spPr>
          <a:xfrm>
            <a:off x="3887371" y="315902"/>
            <a:ext cx="3692487" cy="7381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TÀI CỦA EM</a:t>
            </a:r>
          </a:p>
        </p:txBody>
      </p:sp>
      <p:pic>
        <p:nvPicPr>
          <p:cNvPr id="11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6A559FDA-7E93-41B9-8F4E-17F951C762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0779" y="226197"/>
            <a:ext cx="1299425" cy="8278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6AC699A-9349-4338-B626-A87B076D5C0E}"/>
              </a:ext>
            </a:extLst>
          </p:cNvPr>
          <p:cNvSpPr/>
          <p:nvPr/>
        </p:nvSpPr>
        <p:spPr>
          <a:xfrm>
            <a:off x="1613383" y="582861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</a:t>
            </a:r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cặp đôi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9BB23A-1D70-4E0B-B3B9-95DCC6A16E73}"/>
              </a:ext>
            </a:extLst>
          </p:cNvPr>
          <p:cNvGrpSpPr/>
          <p:nvPr/>
        </p:nvGrpSpPr>
        <p:grpSpPr>
          <a:xfrm>
            <a:off x="421383" y="172643"/>
            <a:ext cx="1094053" cy="848554"/>
            <a:chOff x="3634055" y="3302115"/>
            <a:chExt cx="848449" cy="79646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F4A2CEA-5956-4D79-BF0B-1B75A785E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0BE8C4F-4AD9-43E2-8B73-9AB7700D8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DE60DF2-6269-4CE4-95CC-87E3BBB38B2D}"/>
              </a:ext>
            </a:extLst>
          </p:cNvPr>
          <p:cNvSpPr/>
          <p:nvPr/>
        </p:nvSpPr>
        <p:spPr>
          <a:xfrm>
            <a:off x="7604986" y="582861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Thời gian: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3 Phút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426921-BBDC-4610-A7D2-93D796D22ADB}"/>
              </a:ext>
            </a:extLst>
          </p:cNvPr>
          <p:cNvGrpSpPr/>
          <p:nvPr/>
        </p:nvGrpSpPr>
        <p:grpSpPr>
          <a:xfrm>
            <a:off x="646771" y="2940211"/>
            <a:ext cx="10443044" cy="3917789"/>
            <a:chOff x="730246" y="1566948"/>
            <a:chExt cx="10974073" cy="486433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4DD3ED-A40A-436E-9D75-4996D4E93BD3}"/>
                </a:ext>
              </a:extLst>
            </p:cNvPr>
            <p:cNvGrpSpPr/>
            <p:nvPr/>
          </p:nvGrpSpPr>
          <p:grpSpPr>
            <a:xfrm>
              <a:off x="730246" y="1566948"/>
              <a:ext cx="10974073" cy="4864332"/>
              <a:chOff x="576911" y="937028"/>
              <a:chExt cx="10731506" cy="4366492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56E8ECE-5D31-4F92-8AEC-BC71583FBB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2667" t="35031" r="23727" b="27884"/>
              <a:stretch/>
            </p:blipFill>
            <p:spPr>
              <a:xfrm>
                <a:off x="576911" y="1127522"/>
                <a:ext cx="10731506" cy="4175998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24CC218-7EB9-42DF-BF11-66C9442E5628}"/>
                  </a:ext>
                </a:extLst>
              </p:cNvPr>
              <p:cNvSpPr/>
              <p:nvPr/>
            </p:nvSpPr>
            <p:spPr>
              <a:xfrm>
                <a:off x="3982720" y="937028"/>
                <a:ext cx="4236720" cy="739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B69DE67-6469-42BD-891D-5DBCD921B3D1}"/>
                  </a:ext>
                </a:extLst>
              </p:cNvPr>
              <p:cNvSpPr/>
              <p:nvPr/>
            </p:nvSpPr>
            <p:spPr>
              <a:xfrm>
                <a:off x="4216400" y="1343990"/>
                <a:ext cx="4236720" cy="739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5380BF9-E4BD-4806-AEFC-491D345C13D2}"/>
                </a:ext>
              </a:extLst>
            </p:cNvPr>
            <p:cNvSpPr/>
            <p:nvPr/>
          </p:nvSpPr>
          <p:spPr>
            <a:xfrm>
              <a:off x="2357120" y="6004560"/>
              <a:ext cx="8382000" cy="426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Lát cắt địa hình từ dãy Bạch Mã đến Phan Thiết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77545D3-0D09-4A44-8B61-496491F129BD}"/>
              </a:ext>
            </a:extLst>
          </p:cNvPr>
          <p:cNvSpPr/>
          <p:nvPr/>
        </p:nvSpPr>
        <p:spPr>
          <a:xfrm>
            <a:off x="4454175" y="2964456"/>
            <a:ext cx="7577991" cy="120032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2:</a:t>
            </a:r>
          </a:p>
          <a:p>
            <a:pPr algn="just"/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Chú ý độ cao của địa hình =&gt; Xác định các dạng địa hình lát cắt đi qua.</a:t>
            </a:r>
          </a:p>
        </p:txBody>
      </p:sp>
    </p:spTree>
    <p:extLst>
      <p:ext uri="{BB962C8B-B14F-4D97-AF65-F5344CB8AC3E}">
        <p14:creationId xmlns:p14="http://schemas.microsoft.com/office/powerpoint/2010/main" val="241629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 animBg="1"/>
      <p:bldP spid="12" grpId="0"/>
      <p:bldP spid="21" grpId="0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B66AB6-B8AF-4902-8DDE-0E6760168141}"/>
              </a:ext>
            </a:extLst>
          </p:cNvPr>
          <p:cNvSpPr/>
          <p:nvPr/>
        </p:nvSpPr>
        <p:spPr>
          <a:xfrm>
            <a:off x="1408006" y="103463"/>
            <a:ext cx="7853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>
                <a:solidFill>
                  <a:srgbClr val="FF3399"/>
                </a:solidFill>
                <a:latin typeface="OpenSans"/>
              </a:rPr>
              <a:t> </a:t>
            </a:r>
            <a:r>
              <a:rPr lang="en-US">
                <a:solidFill>
                  <a:srgbClr val="00B050"/>
                </a:solidFill>
                <a:latin typeface="OpenSans"/>
              </a:rPr>
              <a:t>- </a:t>
            </a:r>
            <a:r>
              <a:rPr lang="vi-VN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Lát cắt lần lượt đi qua các dạng địa hình:</a:t>
            </a:r>
            <a:endParaRPr lang="en-US" sz="3200">
              <a:solidFill>
                <a:srgbClr val="00B05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C94CDF-6FB4-4265-B350-B8A23129D794}"/>
              </a:ext>
            </a:extLst>
          </p:cNvPr>
          <p:cNvGrpSpPr/>
          <p:nvPr/>
        </p:nvGrpSpPr>
        <p:grpSpPr>
          <a:xfrm>
            <a:off x="646771" y="2940211"/>
            <a:ext cx="10443044" cy="3917789"/>
            <a:chOff x="730246" y="1566948"/>
            <a:chExt cx="10974073" cy="48643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64B4B6A-ECB9-4455-95F7-E1A949BDD877}"/>
                </a:ext>
              </a:extLst>
            </p:cNvPr>
            <p:cNvGrpSpPr/>
            <p:nvPr/>
          </p:nvGrpSpPr>
          <p:grpSpPr>
            <a:xfrm>
              <a:off x="730246" y="1566948"/>
              <a:ext cx="10974073" cy="4864332"/>
              <a:chOff x="576911" y="937028"/>
              <a:chExt cx="10731506" cy="436649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1445AFC-9704-4657-837D-FABBEDB101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2667" t="35031" r="23727" b="27884"/>
              <a:stretch/>
            </p:blipFill>
            <p:spPr>
              <a:xfrm>
                <a:off x="576911" y="1127522"/>
                <a:ext cx="10731506" cy="417599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2BDA6D7-6C1C-4905-B0F2-2FAEB578B3FD}"/>
                  </a:ext>
                </a:extLst>
              </p:cNvPr>
              <p:cNvSpPr/>
              <p:nvPr/>
            </p:nvSpPr>
            <p:spPr>
              <a:xfrm>
                <a:off x="3982720" y="937028"/>
                <a:ext cx="4236720" cy="739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4FE4CA-3C15-40BE-9A05-11AA99BA3517}"/>
                  </a:ext>
                </a:extLst>
              </p:cNvPr>
              <p:cNvSpPr/>
              <p:nvPr/>
            </p:nvSpPr>
            <p:spPr>
              <a:xfrm>
                <a:off x="4216400" y="1343990"/>
                <a:ext cx="4236720" cy="7399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4BB076-4C92-4457-8464-EF5D5398E0F8}"/>
                </a:ext>
              </a:extLst>
            </p:cNvPr>
            <p:cNvSpPr/>
            <p:nvPr/>
          </p:nvSpPr>
          <p:spPr>
            <a:xfrm>
              <a:off x="2357120" y="6004560"/>
              <a:ext cx="8382000" cy="426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2. Lát cắt địa hình từ dãy Bạch Mã đến Phan Thiết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E63D342-69E7-4755-A0A4-C40795EC83A7}"/>
              </a:ext>
            </a:extLst>
          </p:cNvPr>
          <p:cNvSpPr/>
          <p:nvPr/>
        </p:nvSpPr>
        <p:spPr>
          <a:xfrm>
            <a:off x="2853947" y="780996"/>
            <a:ext cx="785300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ồng bằng</a:t>
            </a:r>
            <a:endParaRPr lang="en-US" sz="32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 nguyên</a:t>
            </a:r>
            <a:endParaRPr lang="en-US" sz="32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</a:t>
            </a:r>
            <a:r>
              <a:rPr lang="vi-VN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úi.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0D0ED9-FC38-4E3D-9BE0-47EFFBFA938A}"/>
              </a:ext>
            </a:extLst>
          </p:cNvPr>
          <p:cNvSpPr/>
          <p:nvPr/>
        </p:nvSpPr>
        <p:spPr>
          <a:xfrm>
            <a:off x="1420486" y="2286277"/>
            <a:ext cx="78530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Đỉnh Ngọc Linh có độ cao trên 2 </a:t>
            </a: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m.</a:t>
            </a:r>
            <a:endParaRPr lang="en-US" sz="32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63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9">
            <a:extLst>
              <a:ext uri="{FF2B5EF4-FFF2-40B4-BE49-F238E27FC236}">
                <a16:creationId xmlns:a16="http://schemas.microsoft.com/office/drawing/2014/main" id="{3C4A49F7-961E-4947-A8D3-6890F250A5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72501" y="2960559"/>
            <a:ext cx="7246998" cy="355957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0E6434-3412-452F-BB5D-8E970BAEB8EA}"/>
              </a:ext>
            </a:extLst>
          </p:cNvPr>
          <p:cNvSpPr/>
          <p:nvPr/>
        </p:nvSpPr>
        <p:spPr>
          <a:xfrm>
            <a:off x="390419" y="152932"/>
            <a:ext cx="11620072" cy="267175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Dựa vào lược đồ địa hình tỉ lệ lớn, em hãy cho biết: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Độ cao của đỉnh núi A1, A2?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Tính khoảng cách trên thực tế từ đỉnh núi A1 đến đỉnh núi A2.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Dựa vào khoảng cách của các đường đồng mức, em hãy cho biết ở đỉnh núi A1 sườn nào có độ dốc cao hơn? Vì sao?</a:t>
            </a:r>
            <a:endParaRPr lang="en-US" sz="280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6BE2DD-C73E-43DD-BD74-D09622503146}"/>
              </a:ext>
            </a:extLst>
          </p:cNvPr>
          <p:cNvSpPr/>
          <p:nvPr/>
        </p:nvSpPr>
        <p:spPr>
          <a:xfrm>
            <a:off x="4144624" y="6520402"/>
            <a:ext cx="3569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LƯỢC ĐỒ ĐỊA HÌNH TỈ LỆ LỚN</a:t>
            </a:r>
            <a:endParaRPr lang="en-US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923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A14DCC-284F-45C5-B3FE-5FA706C4DF7B}"/>
              </a:ext>
            </a:extLst>
          </p:cNvPr>
          <p:cNvSpPr txBox="1"/>
          <p:nvPr/>
        </p:nvSpPr>
        <p:spPr>
          <a:xfrm>
            <a:off x="0" y="285906"/>
            <a:ext cx="11358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Hãy kể tên một số dạng địa hình ở n</a:t>
            </a:r>
            <a:r>
              <a:rPr lang="vi-VN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848D62-659E-436D-AD86-B67A5551E516}"/>
              </a:ext>
            </a:extLst>
          </p:cNvPr>
          <p:cNvSpPr txBox="1"/>
          <p:nvPr/>
        </p:nvSpPr>
        <p:spPr>
          <a:xfrm>
            <a:off x="2443268" y="1047030"/>
            <a:ext cx="5762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3 đỉnh núi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8D6F84-B7AC-4799-BA20-52DC5EDF3690}"/>
              </a:ext>
            </a:extLst>
          </p:cNvPr>
          <p:cNvSpPr txBox="1"/>
          <p:nvPr/>
        </p:nvSpPr>
        <p:spPr>
          <a:xfrm>
            <a:off x="2679574" y="1921170"/>
            <a:ext cx="5762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3 đồng bằng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F9D8C4-7425-4204-9812-8162AACA3E89}"/>
              </a:ext>
            </a:extLst>
          </p:cNvPr>
          <p:cNvSpPr txBox="1"/>
          <p:nvPr/>
        </p:nvSpPr>
        <p:spPr>
          <a:xfrm>
            <a:off x="2782316" y="2669653"/>
            <a:ext cx="5762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3 cao nguyên</a:t>
            </a:r>
          </a:p>
        </p:txBody>
      </p:sp>
    </p:spTree>
    <p:extLst>
      <p:ext uri="{BB962C8B-B14F-4D97-AF65-F5344CB8AC3E}">
        <p14:creationId xmlns:p14="http://schemas.microsoft.com/office/powerpoint/2010/main" val="526415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B6C74-3822-4779-A78A-6D1412DB4F0A}"/>
              </a:ext>
            </a:extLst>
          </p:cNvPr>
          <p:cNvSpPr txBox="1"/>
          <p:nvPr/>
        </p:nvSpPr>
        <p:spPr>
          <a:xfrm>
            <a:off x="3395720" y="3287932"/>
            <a:ext cx="56159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3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Google Shape;639;p21">
            <a:extLst>
              <a:ext uri="{FF2B5EF4-FFF2-40B4-BE49-F238E27FC236}">
                <a16:creationId xmlns:a16="http://schemas.microsoft.com/office/drawing/2014/main" id="{2BC96683-AAEB-4340-B2BE-2AE24E110AF0}"/>
              </a:ext>
            </a:extLst>
          </p:cNvPr>
          <p:cNvSpPr/>
          <p:nvPr/>
        </p:nvSpPr>
        <p:spPr>
          <a:xfrm>
            <a:off x="5230015" y="1908197"/>
            <a:ext cx="173484" cy="174309"/>
          </a:xfrm>
          <a:custGeom>
            <a:avLst/>
            <a:gdLst/>
            <a:ahLst/>
            <a:cxnLst/>
            <a:rect l="l" t="t" r="r" b="b"/>
            <a:pathLst>
              <a:path w="2525" h="2537" extrusionOk="0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" name="Google Shape;640;p21">
            <a:extLst>
              <a:ext uri="{FF2B5EF4-FFF2-40B4-BE49-F238E27FC236}">
                <a16:creationId xmlns:a16="http://schemas.microsoft.com/office/drawing/2014/main" id="{423379C8-1C90-47FF-AE98-76A78B18DFCA}"/>
              </a:ext>
            </a:extLst>
          </p:cNvPr>
          <p:cNvSpPr/>
          <p:nvPr/>
        </p:nvSpPr>
        <p:spPr>
          <a:xfrm>
            <a:off x="5230015" y="5114704"/>
            <a:ext cx="173484" cy="173484"/>
          </a:xfrm>
          <a:custGeom>
            <a:avLst/>
            <a:gdLst/>
            <a:ahLst/>
            <a:cxnLst/>
            <a:rect l="l" t="t" r="r" b="b"/>
            <a:pathLst>
              <a:path w="2525" h="2525" extrusionOk="0">
                <a:moveTo>
                  <a:pt x="1263" y="1"/>
                </a:moveTo>
                <a:cubicBezTo>
                  <a:pt x="560" y="1"/>
                  <a:pt x="0" y="560"/>
                  <a:pt x="0" y="1263"/>
                </a:cubicBezTo>
                <a:cubicBezTo>
                  <a:pt x="0" y="1965"/>
                  <a:pt x="560" y="2525"/>
                  <a:pt x="1263" y="2525"/>
                </a:cubicBezTo>
                <a:cubicBezTo>
                  <a:pt x="1965" y="2525"/>
                  <a:pt x="2525" y="1965"/>
                  <a:pt x="2525" y="1263"/>
                </a:cubicBezTo>
                <a:cubicBezTo>
                  <a:pt x="2525" y="560"/>
                  <a:pt x="1965" y="1"/>
                  <a:pt x="126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" name="Google Shape;643;p21">
            <a:extLst>
              <a:ext uri="{FF2B5EF4-FFF2-40B4-BE49-F238E27FC236}">
                <a16:creationId xmlns:a16="http://schemas.microsoft.com/office/drawing/2014/main" id="{491DD866-98BD-4A4F-8CE9-03A512B54BC1}"/>
              </a:ext>
            </a:extLst>
          </p:cNvPr>
          <p:cNvSpPr/>
          <p:nvPr/>
        </p:nvSpPr>
        <p:spPr>
          <a:xfrm>
            <a:off x="6890567" y="1562140"/>
            <a:ext cx="4202785" cy="983399"/>
          </a:xfrm>
          <a:custGeom>
            <a:avLst/>
            <a:gdLst/>
            <a:ahLst/>
            <a:cxnLst/>
            <a:rect l="l" t="t" r="r" b="b"/>
            <a:pathLst>
              <a:path w="45078" h="14313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30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12"/>
                </a:lnTo>
                <a:lnTo>
                  <a:pt x="42029" y="14312"/>
                </a:lnTo>
                <a:cubicBezTo>
                  <a:pt x="43708" y="14312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Google Shape;644;p21">
            <a:extLst>
              <a:ext uri="{FF2B5EF4-FFF2-40B4-BE49-F238E27FC236}">
                <a16:creationId xmlns:a16="http://schemas.microsoft.com/office/drawing/2014/main" id="{58D40C60-7666-42B8-8D49-9374FF9AA2BB}"/>
              </a:ext>
            </a:extLst>
          </p:cNvPr>
          <p:cNvSpPr/>
          <p:nvPr/>
        </p:nvSpPr>
        <p:spPr>
          <a:xfrm>
            <a:off x="6890567" y="3106515"/>
            <a:ext cx="4202785" cy="984223"/>
          </a:xfrm>
          <a:custGeom>
            <a:avLst/>
            <a:gdLst/>
            <a:ahLst/>
            <a:cxnLst/>
            <a:rect l="l" t="t" r="r" b="b"/>
            <a:pathLst>
              <a:path w="45078" h="14325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42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24"/>
                </a:lnTo>
                <a:lnTo>
                  <a:pt x="42029" y="14324"/>
                </a:lnTo>
                <a:cubicBezTo>
                  <a:pt x="43708" y="14324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" name="Google Shape;645;p21">
            <a:extLst>
              <a:ext uri="{FF2B5EF4-FFF2-40B4-BE49-F238E27FC236}">
                <a16:creationId xmlns:a16="http://schemas.microsoft.com/office/drawing/2014/main" id="{77A24635-7EA6-4DD4-A1E9-D338E269C830}"/>
              </a:ext>
            </a:extLst>
          </p:cNvPr>
          <p:cNvSpPr/>
          <p:nvPr/>
        </p:nvSpPr>
        <p:spPr>
          <a:xfrm>
            <a:off x="6873390" y="4655836"/>
            <a:ext cx="4218261" cy="1056908"/>
          </a:xfrm>
          <a:custGeom>
            <a:avLst/>
            <a:gdLst/>
            <a:ahLst/>
            <a:cxnLst/>
            <a:rect l="l" t="t" r="r" b="b"/>
            <a:pathLst>
              <a:path w="45244" h="14169" extrusionOk="0">
                <a:moveTo>
                  <a:pt x="250" y="0"/>
                </a:moveTo>
                <a:cubicBezTo>
                  <a:pt x="119" y="0"/>
                  <a:pt x="0" y="119"/>
                  <a:pt x="0" y="250"/>
                </a:cubicBezTo>
                <a:cubicBezTo>
                  <a:pt x="0" y="393"/>
                  <a:pt x="119" y="512"/>
                  <a:pt x="250" y="512"/>
                </a:cubicBezTo>
                <a:lnTo>
                  <a:pt x="42279" y="512"/>
                </a:lnTo>
                <a:cubicBezTo>
                  <a:pt x="43637" y="512"/>
                  <a:pt x="44744" y="1560"/>
                  <a:pt x="44744" y="2858"/>
                </a:cubicBezTo>
                <a:lnTo>
                  <a:pt x="44744" y="11311"/>
                </a:lnTo>
                <a:cubicBezTo>
                  <a:pt x="44744" y="12609"/>
                  <a:pt x="43637" y="13669"/>
                  <a:pt x="42279" y="13669"/>
                </a:cubicBezTo>
                <a:lnTo>
                  <a:pt x="250" y="13669"/>
                </a:lnTo>
                <a:cubicBezTo>
                  <a:pt x="119" y="13669"/>
                  <a:pt x="0" y="13788"/>
                  <a:pt x="0" y="13919"/>
                </a:cubicBezTo>
                <a:cubicBezTo>
                  <a:pt x="0" y="14061"/>
                  <a:pt x="119" y="14169"/>
                  <a:pt x="250" y="14169"/>
                </a:cubicBezTo>
                <a:lnTo>
                  <a:pt x="42279" y="14169"/>
                </a:lnTo>
                <a:cubicBezTo>
                  <a:pt x="43910" y="14169"/>
                  <a:pt x="45244" y="12895"/>
                  <a:pt x="45244" y="11311"/>
                </a:cubicBezTo>
                <a:lnTo>
                  <a:pt x="45244" y="2858"/>
                </a:lnTo>
                <a:cubicBezTo>
                  <a:pt x="45244" y="1286"/>
                  <a:pt x="43910" y="0"/>
                  <a:pt x="422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Google Shape;646;p21">
            <a:extLst>
              <a:ext uri="{FF2B5EF4-FFF2-40B4-BE49-F238E27FC236}">
                <a16:creationId xmlns:a16="http://schemas.microsoft.com/office/drawing/2014/main" id="{0BDEE219-DA18-4AA2-9E59-926CC2BC195D}"/>
              </a:ext>
            </a:extLst>
          </p:cNvPr>
          <p:cNvSpPr/>
          <p:nvPr/>
        </p:nvSpPr>
        <p:spPr>
          <a:xfrm>
            <a:off x="5230015" y="3495924"/>
            <a:ext cx="173484" cy="174309"/>
          </a:xfrm>
          <a:custGeom>
            <a:avLst/>
            <a:gdLst/>
            <a:ahLst/>
            <a:cxnLst/>
            <a:rect l="l" t="t" r="r" b="b"/>
            <a:pathLst>
              <a:path w="2525" h="2537" extrusionOk="0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Google Shape;647;p21">
            <a:extLst>
              <a:ext uri="{FF2B5EF4-FFF2-40B4-BE49-F238E27FC236}">
                <a16:creationId xmlns:a16="http://schemas.microsoft.com/office/drawing/2014/main" id="{9DDB9B8F-4C01-4946-AEF7-CADB41185D99}"/>
              </a:ext>
            </a:extLst>
          </p:cNvPr>
          <p:cNvSpPr txBox="1">
            <a:spLocks/>
          </p:cNvSpPr>
          <p:nvPr/>
        </p:nvSpPr>
        <p:spPr>
          <a:xfrm>
            <a:off x="7106666" y="1789438"/>
            <a:ext cx="3866133" cy="528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57994">
              <a:spcBef>
                <a:spcPct val="0"/>
              </a:spcBef>
              <a:spcAft>
                <a:spcPct val="35000"/>
              </a:spcAft>
            </a:pPr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29" name="Google Shape;648;p21">
            <a:extLst>
              <a:ext uri="{FF2B5EF4-FFF2-40B4-BE49-F238E27FC236}">
                <a16:creationId xmlns:a16="http://schemas.microsoft.com/office/drawing/2014/main" id="{35F9603F-5FDA-4E08-A1EC-601567C86B42}"/>
              </a:ext>
            </a:extLst>
          </p:cNvPr>
          <p:cNvSpPr txBox="1">
            <a:spLocks/>
          </p:cNvSpPr>
          <p:nvPr/>
        </p:nvSpPr>
        <p:spPr>
          <a:xfrm>
            <a:off x="7106666" y="3334226"/>
            <a:ext cx="3866133" cy="528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57994">
              <a:spcBef>
                <a:spcPct val="0"/>
              </a:spcBef>
              <a:spcAft>
                <a:spcPct val="35000"/>
              </a:spcAft>
            </a:pPr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Hoàn thành bài tập SGK</a:t>
            </a:r>
          </a:p>
        </p:txBody>
      </p:sp>
      <p:sp>
        <p:nvSpPr>
          <p:cNvPr id="30" name="Google Shape;649;p21">
            <a:extLst>
              <a:ext uri="{FF2B5EF4-FFF2-40B4-BE49-F238E27FC236}">
                <a16:creationId xmlns:a16="http://schemas.microsoft.com/office/drawing/2014/main" id="{43A37707-1A19-4933-A7CA-B2D52AC139E7}"/>
              </a:ext>
            </a:extLst>
          </p:cNvPr>
          <p:cNvSpPr txBox="1">
            <a:spLocks/>
          </p:cNvSpPr>
          <p:nvPr/>
        </p:nvSpPr>
        <p:spPr>
          <a:xfrm flipH="1">
            <a:off x="6912808" y="4708097"/>
            <a:ext cx="4178842" cy="118437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Chuẩn bị bài 15: Lớp vỏ khí của Trái Đất. Khí áp và gió</a:t>
            </a:r>
          </a:p>
        </p:txBody>
      </p:sp>
      <p:grpSp>
        <p:nvGrpSpPr>
          <p:cNvPr id="31" name="Google Shape;654;p21">
            <a:extLst>
              <a:ext uri="{FF2B5EF4-FFF2-40B4-BE49-F238E27FC236}">
                <a16:creationId xmlns:a16="http://schemas.microsoft.com/office/drawing/2014/main" id="{EA249E57-391C-4A0A-9407-A38EDDB1D2F6}"/>
              </a:ext>
            </a:extLst>
          </p:cNvPr>
          <p:cNvGrpSpPr/>
          <p:nvPr/>
        </p:nvGrpSpPr>
        <p:grpSpPr>
          <a:xfrm>
            <a:off x="5555952" y="1346550"/>
            <a:ext cx="1316800" cy="1316800"/>
            <a:chOff x="5140486" y="1429965"/>
            <a:chExt cx="987600" cy="9876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2" name="Google Shape;655;p21">
              <a:extLst>
                <a:ext uri="{FF2B5EF4-FFF2-40B4-BE49-F238E27FC236}">
                  <a16:creationId xmlns:a16="http://schemas.microsoft.com/office/drawing/2014/main" id="{7B9675AA-2FF1-4887-BD2D-BFFBDBA6E135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42386"/>
                <a:gd name="adj2" fmla="val 16126097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656;p21">
              <a:extLst>
                <a:ext uri="{FF2B5EF4-FFF2-40B4-BE49-F238E27FC236}">
                  <a16:creationId xmlns:a16="http://schemas.microsoft.com/office/drawing/2014/main" id="{4F8086BB-2DF3-4C7E-AA9F-22CC50D3BAF7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07154"/>
                <a:gd name="adj2" fmla="val 18757646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4" name="Google Shape;657;p21">
            <a:extLst>
              <a:ext uri="{FF2B5EF4-FFF2-40B4-BE49-F238E27FC236}">
                <a16:creationId xmlns:a16="http://schemas.microsoft.com/office/drawing/2014/main" id="{07FC87C9-BB33-4B26-ABB7-F10300D30941}"/>
              </a:ext>
            </a:extLst>
          </p:cNvPr>
          <p:cNvGrpSpPr/>
          <p:nvPr/>
        </p:nvGrpSpPr>
        <p:grpSpPr>
          <a:xfrm>
            <a:off x="-700566" y="1249430"/>
            <a:ext cx="6020717" cy="4700400"/>
            <a:chOff x="417550" y="1357125"/>
            <a:chExt cx="4515538" cy="3525300"/>
          </a:xfrm>
          <a:solidFill>
            <a:srgbClr val="E555B2"/>
          </a:solidFill>
        </p:grpSpPr>
        <p:sp>
          <p:nvSpPr>
            <p:cNvPr id="35" name="Google Shape;658;p21">
              <a:extLst>
                <a:ext uri="{FF2B5EF4-FFF2-40B4-BE49-F238E27FC236}">
                  <a16:creationId xmlns:a16="http://schemas.microsoft.com/office/drawing/2014/main" id="{6C727AC2-8A9C-49B2-AFC8-B5F4DFF1CB53}"/>
                </a:ext>
              </a:extLst>
            </p:cNvPr>
            <p:cNvSpPr/>
            <p:nvPr/>
          </p:nvSpPr>
          <p:spPr>
            <a:xfrm>
              <a:off x="3985709" y="1903964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8145" y="0"/>
                  </a:moveTo>
                  <a:cubicBezTo>
                    <a:pt x="7002" y="0"/>
                    <a:pt x="5918" y="441"/>
                    <a:pt x="5109" y="1250"/>
                  </a:cubicBezTo>
                  <a:lnTo>
                    <a:pt x="96" y="6275"/>
                  </a:lnTo>
                  <a:cubicBezTo>
                    <a:pt x="1" y="6370"/>
                    <a:pt x="1" y="6525"/>
                    <a:pt x="96" y="6620"/>
                  </a:cubicBezTo>
                  <a:cubicBezTo>
                    <a:pt x="144" y="6668"/>
                    <a:pt x="203" y="6691"/>
                    <a:pt x="263" y="6691"/>
                  </a:cubicBezTo>
                  <a:cubicBezTo>
                    <a:pt x="322" y="6691"/>
                    <a:pt x="394" y="6668"/>
                    <a:pt x="441" y="6620"/>
                  </a:cubicBezTo>
                  <a:lnTo>
                    <a:pt x="5454" y="1596"/>
                  </a:lnTo>
                  <a:cubicBezTo>
                    <a:pt x="6168" y="881"/>
                    <a:pt x="7133" y="488"/>
                    <a:pt x="8145" y="488"/>
                  </a:cubicBezTo>
                  <a:lnTo>
                    <a:pt x="18146" y="488"/>
                  </a:lnTo>
                  <a:cubicBezTo>
                    <a:pt x="18277" y="488"/>
                    <a:pt x="18384" y="381"/>
                    <a:pt x="18384" y="250"/>
                  </a:cubicBezTo>
                  <a:cubicBezTo>
                    <a:pt x="18384" y="107"/>
                    <a:pt x="18277" y="0"/>
                    <a:pt x="181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659;p21">
              <a:extLst>
                <a:ext uri="{FF2B5EF4-FFF2-40B4-BE49-F238E27FC236}">
                  <a16:creationId xmlns:a16="http://schemas.microsoft.com/office/drawing/2014/main" id="{DA2AB6F0-A30A-47F1-8A65-8082B7D9A93A}"/>
                </a:ext>
              </a:extLst>
            </p:cNvPr>
            <p:cNvSpPr/>
            <p:nvPr/>
          </p:nvSpPr>
          <p:spPr>
            <a:xfrm>
              <a:off x="3985709" y="3989220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269" y="0"/>
                  </a:moveTo>
                  <a:cubicBezTo>
                    <a:pt x="206" y="0"/>
                    <a:pt x="144" y="24"/>
                    <a:pt x="96" y="72"/>
                  </a:cubicBezTo>
                  <a:cubicBezTo>
                    <a:pt x="1" y="167"/>
                    <a:pt x="1" y="322"/>
                    <a:pt x="96" y="417"/>
                  </a:cubicBezTo>
                  <a:lnTo>
                    <a:pt x="5109" y="5430"/>
                  </a:lnTo>
                  <a:cubicBezTo>
                    <a:pt x="5918" y="6239"/>
                    <a:pt x="7002" y="6692"/>
                    <a:pt x="8145" y="6692"/>
                  </a:cubicBezTo>
                  <a:lnTo>
                    <a:pt x="18146" y="6692"/>
                  </a:lnTo>
                  <a:cubicBezTo>
                    <a:pt x="18277" y="6692"/>
                    <a:pt x="18384" y="6573"/>
                    <a:pt x="18384" y="6442"/>
                  </a:cubicBezTo>
                  <a:cubicBezTo>
                    <a:pt x="18384" y="6311"/>
                    <a:pt x="18277" y="6204"/>
                    <a:pt x="18146" y="6204"/>
                  </a:cubicBezTo>
                  <a:lnTo>
                    <a:pt x="8145" y="6204"/>
                  </a:lnTo>
                  <a:cubicBezTo>
                    <a:pt x="7133" y="6204"/>
                    <a:pt x="6168" y="5811"/>
                    <a:pt x="5454" y="5084"/>
                  </a:cubicBezTo>
                  <a:lnTo>
                    <a:pt x="441" y="72"/>
                  </a:lnTo>
                  <a:cubicBezTo>
                    <a:pt x="394" y="24"/>
                    <a:pt x="331" y="0"/>
                    <a:pt x="2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660;p21">
              <a:extLst>
                <a:ext uri="{FF2B5EF4-FFF2-40B4-BE49-F238E27FC236}">
                  <a16:creationId xmlns:a16="http://schemas.microsoft.com/office/drawing/2014/main" id="{E857C03D-D9F2-4796-A3C3-A7B1CEC79E66}"/>
                </a:ext>
              </a:extLst>
            </p:cNvPr>
            <p:cNvSpPr/>
            <p:nvPr/>
          </p:nvSpPr>
          <p:spPr>
            <a:xfrm>
              <a:off x="4166106" y="3094758"/>
              <a:ext cx="766973" cy="25198"/>
            </a:xfrm>
            <a:custGeom>
              <a:avLst/>
              <a:gdLst/>
              <a:ahLst/>
              <a:cxnLst/>
              <a:rect l="l" t="t" r="r" b="b"/>
              <a:pathLst>
                <a:path w="14884" h="489" extrusionOk="0">
                  <a:moveTo>
                    <a:pt x="238" y="0"/>
                  </a:moveTo>
                  <a:cubicBezTo>
                    <a:pt x="108" y="0"/>
                    <a:pt x="0" y="107"/>
                    <a:pt x="0" y="250"/>
                  </a:cubicBezTo>
                  <a:cubicBezTo>
                    <a:pt x="0" y="381"/>
                    <a:pt x="108" y="488"/>
                    <a:pt x="238" y="488"/>
                  </a:cubicBezTo>
                  <a:lnTo>
                    <a:pt x="14645" y="488"/>
                  </a:lnTo>
                  <a:cubicBezTo>
                    <a:pt x="14776" y="488"/>
                    <a:pt x="14883" y="381"/>
                    <a:pt x="14883" y="250"/>
                  </a:cubicBezTo>
                  <a:cubicBezTo>
                    <a:pt x="14883" y="107"/>
                    <a:pt x="14776" y="0"/>
                    <a:pt x="146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664;p21">
              <a:extLst>
                <a:ext uri="{FF2B5EF4-FFF2-40B4-BE49-F238E27FC236}">
                  <a16:creationId xmlns:a16="http://schemas.microsoft.com/office/drawing/2014/main" id="{E63BF215-1FB3-48B7-8249-89E0433A34B0}"/>
                </a:ext>
              </a:extLst>
            </p:cNvPr>
            <p:cNvSpPr/>
            <p:nvPr/>
          </p:nvSpPr>
          <p:spPr>
            <a:xfrm>
              <a:off x="1181546" y="2034124"/>
              <a:ext cx="2169886" cy="2169886"/>
            </a:xfrm>
            <a:custGeom>
              <a:avLst/>
              <a:gdLst/>
              <a:ahLst/>
              <a:cxnLst/>
              <a:rect l="l" t="t" r="r" b="b"/>
              <a:pathLst>
                <a:path w="47661" h="47661" extrusionOk="0">
                  <a:moveTo>
                    <a:pt x="23825" y="0"/>
                  </a:moveTo>
                  <a:cubicBezTo>
                    <a:pt x="10668" y="0"/>
                    <a:pt x="0" y="10668"/>
                    <a:pt x="0" y="23824"/>
                  </a:cubicBezTo>
                  <a:cubicBezTo>
                    <a:pt x="0" y="36993"/>
                    <a:pt x="10668" y="47661"/>
                    <a:pt x="23825" y="47661"/>
                  </a:cubicBezTo>
                  <a:cubicBezTo>
                    <a:pt x="36981" y="47661"/>
                    <a:pt x="47661" y="36993"/>
                    <a:pt x="47661" y="23824"/>
                  </a:cubicBezTo>
                  <a:cubicBezTo>
                    <a:pt x="47661" y="10668"/>
                    <a:pt x="36981" y="0"/>
                    <a:pt x="23825" y="0"/>
                  </a:cubicBezTo>
                  <a:close/>
                </a:path>
              </a:pathLst>
            </a:custGeom>
            <a:solidFill>
              <a:srgbClr val="E5A5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666;p21">
              <a:extLst>
                <a:ext uri="{FF2B5EF4-FFF2-40B4-BE49-F238E27FC236}">
                  <a16:creationId xmlns:a16="http://schemas.microsoft.com/office/drawing/2014/main" id="{DFF37796-89F3-41EA-A4AE-03F0EBD9F695}"/>
                </a:ext>
              </a:extLst>
            </p:cNvPr>
            <p:cNvSpPr/>
            <p:nvPr/>
          </p:nvSpPr>
          <p:spPr>
            <a:xfrm rot="5400000" flipH="1">
              <a:off x="417550" y="1357125"/>
              <a:ext cx="3525300" cy="3525300"/>
            </a:xfrm>
            <a:prstGeom prst="blockArc">
              <a:avLst>
                <a:gd name="adj1" fmla="val 10775262"/>
                <a:gd name="adj2" fmla="val 25083"/>
                <a:gd name="adj3" fmla="val 623"/>
              </a:avLst>
            </a:prstGeom>
            <a:grpFill/>
            <a:ln>
              <a:solidFill>
                <a:srgbClr val="FFFF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667;p21">
              <a:extLst>
                <a:ext uri="{FF2B5EF4-FFF2-40B4-BE49-F238E27FC236}">
                  <a16:creationId xmlns:a16="http://schemas.microsoft.com/office/drawing/2014/main" id="{F4A833AE-0CFE-4DEF-BAEB-B086B3A3EA0A}"/>
                </a:ext>
              </a:extLst>
            </p:cNvPr>
            <p:cNvSpPr/>
            <p:nvPr/>
          </p:nvSpPr>
          <p:spPr>
            <a:xfrm rot="5400000" flipH="1">
              <a:off x="794225" y="1713225"/>
              <a:ext cx="2776800" cy="2776800"/>
            </a:xfrm>
            <a:prstGeom prst="blockArc">
              <a:avLst>
                <a:gd name="adj1" fmla="val 10744979"/>
                <a:gd name="adj2" fmla="val 46670"/>
                <a:gd name="adj3" fmla="val 856"/>
              </a:avLst>
            </a:prstGeom>
            <a:solidFill>
              <a:srgbClr val="1414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668;p21">
              <a:extLst>
                <a:ext uri="{FF2B5EF4-FFF2-40B4-BE49-F238E27FC236}">
                  <a16:creationId xmlns:a16="http://schemas.microsoft.com/office/drawing/2014/main" id="{5461EF5F-940B-49CD-86A1-F50C60FF7699}"/>
                </a:ext>
              </a:extLst>
            </p:cNvPr>
            <p:cNvSpPr/>
            <p:nvPr/>
          </p:nvSpPr>
          <p:spPr>
            <a:xfrm rot="5400000" flipH="1">
              <a:off x="586988" y="1523175"/>
              <a:ext cx="3181800" cy="3181800"/>
            </a:xfrm>
            <a:prstGeom prst="blockArc">
              <a:avLst>
                <a:gd name="adj1" fmla="val 10775262"/>
                <a:gd name="adj2" fmla="val 25083"/>
                <a:gd name="adj3" fmla="val 623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2" name="Google Shape;669;p21">
            <a:extLst>
              <a:ext uri="{FF2B5EF4-FFF2-40B4-BE49-F238E27FC236}">
                <a16:creationId xmlns:a16="http://schemas.microsoft.com/office/drawing/2014/main" id="{ACC7AA5E-4BAD-4AD1-A65A-8677F46F1DD9}"/>
              </a:ext>
            </a:extLst>
          </p:cNvPr>
          <p:cNvSpPr/>
          <p:nvPr/>
        </p:nvSpPr>
        <p:spPr>
          <a:xfrm>
            <a:off x="5554997" y="2942283"/>
            <a:ext cx="1316800" cy="1316800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" name="Google Shape;671;p21">
            <a:extLst>
              <a:ext uri="{FF2B5EF4-FFF2-40B4-BE49-F238E27FC236}">
                <a16:creationId xmlns:a16="http://schemas.microsoft.com/office/drawing/2014/main" id="{68328C81-961D-4A9F-998E-2D5FDA4C74A0}"/>
              </a:ext>
            </a:extLst>
          </p:cNvPr>
          <p:cNvSpPr/>
          <p:nvPr/>
        </p:nvSpPr>
        <p:spPr>
          <a:xfrm>
            <a:off x="5555031" y="4484183"/>
            <a:ext cx="1316800" cy="1316800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9F6D14-49E4-4D68-B1C4-313D981647B0}"/>
              </a:ext>
            </a:extLst>
          </p:cNvPr>
          <p:cNvSpPr txBox="1"/>
          <p:nvPr/>
        </p:nvSpPr>
        <p:spPr>
          <a:xfrm>
            <a:off x="749674" y="3172758"/>
            <a:ext cx="219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36559CB-CEE8-499A-A3DF-B053DF868747}"/>
              </a:ext>
            </a:extLst>
          </p:cNvPr>
          <p:cNvSpPr txBox="1"/>
          <p:nvPr/>
        </p:nvSpPr>
        <p:spPr>
          <a:xfrm>
            <a:off x="5981074" y="16187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C347FA-2345-4D3B-9064-25FCFAC54C07}"/>
              </a:ext>
            </a:extLst>
          </p:cNvPr>
          <p:cNvSpPr txBox="1"/>
          <p:nvPr/>
        </p:nvSpPr>
        <p:spPr>
          <a:xfrm>
            <a:off x="5958670" y="32431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8A30CF-3726-4870-AD40-0C443E382AC5}"/>
              </a:ext>
            </a:extLst>
          </p:cNvPr>
          <p:cNvSpPr txBox="1"/>
          <p:nvPr/>
        </p:nvSpPr>
        <p:spPr>
          <a:xfrm>
            <a:off x="5936266" y="48675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FA9CAAC-90D3-4ED9-81A5-AEDB2D7FA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28" y="105285"/>
            <a:ext cx="2220280" cy="155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5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3" name="Google Shape;1743;p54"/>
          <p:cNvGrpSpPr/>
          <p:nvPr/>
        </p:nvGrpSpPr>
        <p:grpSpPr>
          <a:xfrm>
            <a:off x="6987005" y="1963636"/>
            <a:ext cx="2461795" cy="833355"/>
            <a:chOff x="5736824" y="1306229"/>
            <a:chExt cx="998278" cy="307106"/>
          </a:xfrm>
        </p:grpSpPr>
        <p:sp>
          <p:nvSpPr>
            <p:cNvPr id="1744" name="Google Shape;1744;p54"/>
            <p:cNvSpPr/>
            <p:nvPr/>
          </p:nvSpPr>
          <p:spPr>
            <a:xfrm rot="29745">
              <a:off x="6066655" y="1307562"/>
              <a:ext cx="309130" cy="233147"/>
            </a:xfrm>
            <a:custGeom>
              <a:avLst/>
              <a:gdLst/>
              <a:ahLst/>
              <a:cxnLst/>
              <a:rect l="l" t="t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54"/>
            <p:cNvSpPr/>
            <p:nvPr/>
          </p:nvSpPr>
          <p:spPr>
            <a:xfrm rot="-5662215" flipH="1">
              <a:off x="5699741" y="1387793"/>
              <a:ext cx="266330" cy="172372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rgbClr val="F7F1E6"/>
            </a:solidFill>
            <a:ln>
              <a:noFill/>
            </a:ln>
          </p:spPr>
        </p:sp>
        <p:sp>
          <p:nvSpPr>
            <p:cNvPr id="1746" name="Google Shape;1746;p54"/>
            <p:cNvSpPr/>
            <p:nvPr/>
          </p:nvSpPr>
          <p:spPr>
            <a:xfrm rot="-654913" flipH="1">
              <a:off x="6454894" y="1407325"/>
              <a:ext cx="266291" cy="172386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rgbClr val="F7F1E6"/>
            </a:solidFill>
            <a:ln>
              <a:noFill/>
            </a:ln>
          </p:spPr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2F961E20-A278-4B6C-9158-AD68D542C072}"/>
              </a:ext>
            </a:extLst>
          </p:cNvPr>
          <p:cNvSpPr txBox="1"/>
          <p:nvPr/>
        </p:nvSpPr>
        <p:spPr>
          <a:xfrm>
            <a:off x="5839767" y="3330322"/>
            <a:ext cx="47923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sz="7200" dirty="0">
                <a:solidFill>
                  <a:prstClr val="white"/>
                </a:solidFill>
                <a:latin typeface="#9Slide05 Great Vibes" panose="02000507080000020002" pitchFamily="2" charset="-93"/>
                <a:ea typeface="#9Slide03 Roboto Medium" panose="02000000000000000000" pitchFamily="2" charset="0"/>
              </a:rPr>
              <a:t>Thank You</a:t>
            </a:r>
            <a:endParaRPr lang="en-US" sz="7200" dirty="0">
              <a:solidFill>
                <a:prstClr val="white"/>
              </a:solidFill>
              <a:latin typeface="#9Slide05 Great Vibes" panose="02000507080000020002" pitchFamily="2" charset="-9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75DCA-63DB-4EDC-9585-241D79017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97" y="212320"/>
            <a:ext cx="11145805" cy="1028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600701" y="6381750"/>
            <a:ext cx="1432557" cy="37638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219200" y="233300"/>
            <a:ext cx="10504714" cy="2124075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>
                <a:solidFill>
                  <a:prstClr val="white"/>
                </a:solidFill>
              </a:rPr>
              <a:t>Star 1. 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Tỉ lệ bản đồ có ý nghĩa để?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07645" y="3013502"/>
            <a:ext cx="6976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Chúc bạn may mắn lần sau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F8CE05-DB30-4DE2-BE85-04BBE0F5348D}"/>
              </a:ext>
            </a:extLst>
          </p:cNvPr>
          <p:cNvSpPr/>
          <p:nvPr/>
        </p:nvSpPr>
        <p:spPr>
          <a:xfrm>
            <a:off x="2075092" y="2357375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88FBF6-21B5-4CF4-840F-23D7906A6863}"/>
              </a:ext>
            </a:extLst>
          </p:cNvPr>
          <p:cNvSpPr/>
          <p:nvPr/>
        </p:nvSpPr>
        <p:spPr>
          <a:xfrm>
            <a:off x="2077091" y="5761172"/>
            <a:ext cx="9057634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Tính khoảng cách thực tế trên bản đồ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95A129-1F37-4138-A776-3D91014FBA69}"/>
              </a:ext>
            </a:extLst>
          </p:cNvPr>
          <p:cNvSpPr/>
          <p:nvPr/>
        </p:nvSpPr>
        <p:spPr>
          <a:xfrm>
            <a:off x="2088139" y="3605979"/>
            <a:ext cx="9046586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Thể hiện các đối tượng, hiện tượng địa lí trên bản đồ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0B2DB3C-36D5-480A-AD5D-B2336C8C552B}"/>
              </a:ext>
            </a:extLst>
          </p:cNvPr>
          <p:cNvSpPr/>
          <p:nvPr/>
        </p:nvSpPr>
        <p:spPr>
          <a:xfrm>
            <a:off x="1591297" y="5751261"/>
            <a:ext cx="783993" cy="760239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F7C2912-F28E-4AC5-9962-459B53652332}"/>
              </a:ext>
            </a:extLst>
          </p:cNvPr>
          <p:cNvSpPr/>
          <p:nvPr/>
        </p:nvSpPr>
        <p:spPr>
          <a:xfrm>
            <a:off x="1659137" y="3605979"/>
            <a:ext cx="727202" cy="73490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B4417C-3D83-4ABA-AF82-0A01A1B3ABFC}"/>
              </a:ext>
            </a:extLst>
          </p:cNvPr>
          <p:cNvSpPr/>
          <p:nvPr/>
        </p:nvSpPr>
        <p:spPr>
          <a:xfrm>
            <a:off x="2110133" y="4689713"/>
            <a:ext cx="9024592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Quy định mức độ chi tiết, tỉ mỉ của nội dung bản đồ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0874408-314E-4DB5-94F8-2297CE7B50CE}"/>
              </a:ext>
            </a:extLst>
          </p:cNvPr>
          <p:cNvSpPr/>
          <p:nvPr/>
        </p:nvSpPr>
        <p:spPr>
          <a:xfrm>
            <a:off x="1602346" y="4679086"/>
            <a:ext cx="783993" cy="694733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5A2F288-C1F6-4CB4-B170-A2338DC91DFC}"/>
              </a:ext>
            </a:extLst>
          </p:cNvPr>
          <p:cNvSpPr/>
          <p:nvPr/>
        </p:nvSpPr>
        <p:spPr>
          <a:xfrm>
            <a:off x="2088139" y="2588167"/>
            <a:ext cx="9046586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Mô tả bản đồ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D1E399D-DC21-46B5-9698-4D11D936221B}"/>
              </a:ext>
            </a:extLst>
          </p:cNvPr>
          <p:cNvSpPr/>
          <p:nvPr/>
        </p:nvSpPr>
        <p:spPr>
          <a:xfrm>
            <a:off x="1659136" y="2586362"/>
            <a:ext cx="727202" cy="71955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21" grpId="0" animBg="1"/>
      <p:bldP spid="22" grpId="0" animBg="1"/>
      <p:bldP spid="22" grpId="1" animBg="1"/>
      <p:bldP spid="23" grpId="0" animBg="1"/>
      <p:bldP spid="24" grpId="0" animBg="1"/>
      <p:bldP spid="24" grpId="1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374085" y="6367490"/>
            <a:ext cx="1659174" cy="39064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258404" y="338214"/>
            <a:ext cx="9675190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 2 : </a:t>
            </a:r>
            <a:r>
              <a:rPr lang="en-US" sz="40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có tỉ lệ càng nhỏ thì?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1 candies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E32344-259A-4A19-B0C2-C2595AAA6A4E}"/>
              </a:ext>
            </a:extLst>
          </p:cNvPr>
          <p:cNvSpPr/>
          <p:nvPr/>
        </p:nvSpPr>
        <p:spPr>
          <a:xfrm>
            <a:off x="2107644" y="2213365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FA075A-494B-403F-88CB-7CE53F61366C}"/>
              </a:ext>
            </a:extLst>
          </p:cNvPr>
          <p:cNvSpPr/>
          <p:nvPr/>
        </p:nvSpPr>
        <p:spPr>
          <a:xfrm>
            <a:off x="2109643" y="5617162"/>
            <a:ext cx="9057634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Lãnh thổ thể hiện càng nhỏ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119E71-6068-44B6-98BD-C26402EF44A4}"/>
              </a:ext>
            </a:extLst>
          </p:cNvPr>
          <p:cNvSpPr/>
          <p:nvPr/>
        </p:nvSpPr>
        <p:spPr>
          <a:xfrm>
            <a:off x="2120691" y="3461969"/>
            <a:ext cx="9046586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Kích thước bản đồ càng lớn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82AB720-41EB-4054-A8D2-E7E3BC7EEC28}"/>
              </a:ext>
            </a:extLst>
          </p:cNvPr>
          <p:cNvSpPr/>
          <p:nvPr/>
        </p:nvSpPr>
        <p:spPr>
          <a:xfrm>
            <a:off x="1623849" y="5608876"/>
            <a:ext cx="783993" cy="75861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CC3944-43CE-4CB9-9548-1285DB185E78}"/>
              </a:ext>
            </a:extLst>
          </p:cNvPr>
          <p:cNvSpPr/>
          <p:nvPr/>
        </p:nvSpPr>
        <p:spPr>
          <a:xfrm>
            <a:off x="1691689" y="3461969"/>
            <a:ext cx="727202" cy="73490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60A03E-3283-4578-8E89-20B76E110CFE}"/>
              </a:ext>
            </a:extLst>
          </p:cNvPr>
          <p:cNvSpPr/>
          <p:nvPr/>
        </p:nvSpPr>
        <p:spPr>
          <a:xfrm>
            <a:off x="2142685" y="4545703"/>
            <a:ext cx="9024592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Lãnh thổ thể hiện càng lớn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AE24F1-3C36-462D-AB45-03EB472AFD7B}"/>
              </a:ext>
            </a:extLst>
          </p:cNvPr>
          <p:cNvSpPr/>
          <p:nvPr/>
        </p:nvSpPr>
        <p:spPr>
          <a:xfrm>
            <a:off x="1634898" y="4503852"/>
            <a:ext cx="783993" cy="75861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FBCDD4-4385-43B4-A8F1-005EC0283732}"/>
              </a:ext>
            </a:extLst>
          </p:cNvPr>
          <p:cNvSpPr/>
          <p:nvPr/>
        </p:nvSpPr>
        <p:spPr>
          <a:xfrm>
            <a:off x="2120691" y="2444157"/>
            <a:ext cx="9046586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Càng thể hiện được nhiều đối tượng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E2202CF-845F-477A-8C8A-A1DF9D8FA810}"/>
              </a:ext>
            </a:extLst>
          </p:cNvPr>
          <p:cNvSpPr/>
          <p:nvPr/>
        </p:nvSpPr>
        <p:spPr>
          <a:xfrm>
            <a:off x="1691688" y="2442352"/>
            <a:ext cx="727202" cy="71955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8" grpId="0" animBg="1"/>
      <p:bldP spid="10" grpId="0" animBg="1"/>
      <p:bldP spid="10" grpId="1" animBg="1"/>
      <p:bldP spid="11" grpId="0" animBg="1"/>
      <p:bldP spid="13" grpId="0" animBg="1"/>
      <p:bldP spid="13" grpId="1" animBg="1"/>
      <p:bldP spid="14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564433" y="645944"/>
            <a:ext cx="11234057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 3 : Hãy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chú thích tên dạng tỉ lệ cho hình sau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29650" y="3022224"/>
            <a:ext cx="7955280" cy="260569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73222" y="3013502"/>
            <a:ext cx="62455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</a:t>
            </a:r>
            <a:r>
              <a:rPr lang="en-US" sz="4800" b="1">
                <a:solidFill>
                  <a:srgbClr val="FF0000"/>
                </a:solidFill>
                <a:latin typeface="Calibri" panose="020F0502020204030204"/>
              </a:rPr>
              <a:t> 2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A10B8-CD91-45A5-B34A-BD5662500AC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554" t="30635" r="50893" b="62153"/>
          <a:stretch/>
        </p:blipFill>
        <p:spPr>
          <a:xfrm>
            <a:off x="2604842" y="3375141"/>
            <a:ext cx="7153237" cy="159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623849" y="306692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 4 : Kí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hiệu bản đồ dùng để?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2952" y="3013502"/>
            <a:ext cx="61060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</a:t>
            </a:r>
            <a:r>
              <a:rPr lang="en-US" sz="4800" b="1">
                <a:solidFill>
                  <a:srgbClr val="FF0000"/>
                </a:solidFill>
                <a:latin typeface="Calibri" panose="020F0502020204030204"/>
              </a:rPr>
              <a:t>1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candies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8ADFE8-0C8E-42B0-9836-CFD809ED3CF4}"/>
              </a:ext>
            </a:extLst>
          </p:cNvPr>
          <p:cNvSpPr/>
          <p:nvPr/>
        </p:nvSpPr>
        <p:spPr>
          <a:xfrm>
            <a:off x="2107644" y="2310456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810C6-2DA5-4D6B-8593-D0FC7202E85D}"/>
              </a:ext>
            </a:extLst>
          </p:cNvPr>
          <p:cNvSpPr/>
          <p:nvPr/>
        </p:nvSpPr>
        <p:spPr>
          <a:xfrm>
            <a:off x="2216094" y="5617162"/>
            <a:ext cx="9057634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Biết tỉ lệ của bản đồ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42F2EE-7165-4CA4-8334-FCADFD0C1204}"/>
              </a:ext>
            </a:extLst>
          </p:cNvPr>
          <p:cNvSpPr/>
          <p:nvPr/>
        </p:nvSpPr>
        <p:spPr>
          <a:xfrm>
            <a:off x="1623849" y="5608876"/>
            <a:ext cx="783993" cy="75861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59847A-6E5D-49FB-A7CD-828C23661F0A}"/>
              </a:ext>
            </a:extLst>
          </p:cNvPr>
          <p:cNvSpPr/>
          <p:nvPr/>
        </p:nvSpPr>
        <p:spPr>
          <a:xfrm>
            <a:off x="2249136" y="4545703"/>
            <a:ext cx="9024592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Thể hiện các đối tượng địa lí trên bản đồ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F95D5D-590F-48BD-B599-00529171F7B0}"/>
              </a:ext>
            </a:extLst>
          </p:cNvPr>
          <p:cNvSpPr/>
          <p:nvPr/>
        </p:nvSpPr>
        <p:spPr>
          <a:xfrm>
            <a:off x="1741349" y="4503852"/>
            <a:ext cx="783993" cy="75861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6178C8-7657-4201-AA96-930E19FC84C7}"/>
              </a:ext>
            </a:extLst>
          </p:cNvPr>
          <p:cNvSpPr/>
          <p:nvPr/>
        </p:nvSpPr>
        <p:spPr>
          <a:xfrm>
            <a:off x="2227142" y="3504393"/>
            <a:ext cx="9046586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Xác định tọa độ địa lí trên bản đồ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F9860AC-9D09-42C9-9016-CE6E31D2D2E8}"/>
              </a:ext>
            </a:extLst>
          </p:cNvPr>
          <p:cNvSpPr/>
          <p:nvPr/>
        </p:nvSpPr>
        <p:spPr>
          <a:xfrm>
            <a:off x="1798140" y="3504393"/>
            <a:ext cx="727202" cy="73490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2A407DC-C001-48E3-AD01-AFEA8FA618D1}"/>
              </a:ext>
            </a:extLst>
          </p:cNvPr>
          <p:cNvSpPr/>
          <p:nvPr/>
        </p:nvSpPr>
        <p:spPr>
          <a:xfrm>
            <a:off x="2227142" y="2486581"/>
            <a:ext cx="9046586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Xác định phương hướng trên bản đồ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4D25137-EAEF-4E97-9EF7-EDE392725359}"/>
              </a:ext>
            </a:extLst>
          </p:cNvPr>
          <p:cNvSpPr/>
          <p:nvPr/>
        </p:nvSpPr>
        <p:spPr>
          <a:xfrm>
            <a:off x="1830797" y="2484776"/>
            <a:ext cx="727202" cy="71955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963832" y="354315"/>
            <a:ext cx="10698448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 5 : Để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thể hiện một nhà máy trên bản đồ, người ta sử dụng loại kí hiệu nào?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07646" y="3013502"/>
            <a:ext cx="697671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bạn may mắn lần sau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FDE75B-3270-43B7-8322-8CD4F02A7473}"/>
              </a:ext>
            </a:extLst>
          </p:cNvPr>
          <p:cNvSpPr/>
          <p:nvPr/>
        </p:nvSpPr>
        <p:spPr>
          <a:xfrm>
            <a:off x="2107644" y="2310456"/>
            <a:ext cx="216900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9F9486-9F94-4CCF-9146-ED5B845F3795}"/>
              </a:ext>
            </a:extLst>
          </p:cNvPr>
          <p:cNvSpPr/>
          <p:nvPr/>
        </p:nvSpPr>
        <p:spPr>
          <a:xfrm>
            <a:off x="2216094" y="5617162"/>
            <a:ext cx="6958002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Cả 3 loại kí hiệu trên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4740BC-8473-4CD4-8624-A92D6C365558}"/>
              </a:ext>
            </a:extLst>
          </p:cNvPr>
          <p:cNvSpPr/>
          <p:nvPr/>
        </p:nvSpPr>
        <p:spPr>
          <a:xfrm>
            <a:off x="1623849" y="5608876"/>
            <a:ext cx="783993" cy="75861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33D88E-AB0C-4B96-91F7-721F4B17DD7D}"/>
              </a:ext>
            </a:extLst>
          </p:cNvPr>
          <p:cNvSpPr/>
          <p:nvPr/>
        </p:nvSpPr>
        <p:spPr>
          <a:xfrm>
            <a:off x="2249136" y="4501940"/>
            <a:ext cx="6932619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Kí hiệu diện tích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9A529F1-5182-4399-9D97-9B8D908D0BEF}"/>
              </a:ext>
            </a:extLst>
          </p:cNvPr>
          <p:cNvSpPr/>
          <p:nvPr/>
        </p:nvSpPr>
        <p:spPr>
          <a:xfrm>
            <a:off x="1741349" y="4460089"/>
            <a:ext cx="783993" cy="75861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6B7331C-D9EC-4794-B871-E3854FF33A37}"/>
              </a:ext>
            </a:extLst>
          </p:cNvPr>
          <p:cNvSpPr/>
          <p:nvPr/>
        </p:nvSpPr>
        <p:spPr>
          <a:xfrm>
            <a:off x="2227142" y="3460630"/>
            <a:ext cx="6949515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Kí hiệu đường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91F5D58-DED4-4134-B080-4227F8CFDCEE}"/>
              </a:ext>
            </a:extLst>
          </p:cNvPr>
          <p:cNvSpPr/>
          <p:nvPr/>
        </p:nvSpPr>
        <p:spPr>
          <a:xfrm>
            <a:off x="1798140" y="3460630"/>
            <a:ext cx="727202" cy="73490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067C42-F200-4EAE-B7EF-BAFE3E07458D}"/>
              </a:ext>
            </a:extLst>
          </p:cNvPr>
          <p:cNvSpPr/>
          <p:nvPr/>
        </p:nvSpPr>
        <p:spPr>
          <a:xfrm>
            <a:off x="2227142" y="2486581"/>
            <a:ext cx="6949515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Kí hiệu điểm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609DABA-A0A3-43A2-A610-C8015338457A}"/>
              </a:ext>
            </a:extLst>
          </p:cNvPr>
          <p:cNvSpPr/>
          <p:nvPr/>
        </p:nvSpPr>
        <p:spPr>
          <a:xfrm>
            <a:off x="1830797" y="2484776"/>
            <a:ext cx="727202" cy="71955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2 candies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3AC6BB-26DA-4A01-8549-6F2E90911662}"/>
              </a:ext>
            </a:extLst>
          </p:cNvPr>
          <p:cNvGrpSpPr/>
          <p:nvPr/>
        </p:nvGrpSpPr>
        <p:grpSpPr>
          <a:xfrm>
            <a:off x="1288245" y="62318"/>
            <a:ext cx="9615508" cy="3460367"/>
            <a:chOff x="1288245" y="62318"/>
            <a:chExt cx="9615508" cy="3460367"/>
          </a:xfrm>
        </p:grpSpPr>
        <p:sp>
          <p:nvSpPr>
            <p:cNvPr id="12" name="Snip Diagonal Corner Rectangle 11"/>
            <p:cNvSpPr/>
            <p:nvPr/>
          </p:nvSpPr>
          <p:spPr>
            <a:xfrm>
              <a:off x="1288245" y="62318"/>
              <a:ext cx="9615508" cy="3460367"/>
            </a:xfrm>
            <a:prstGeom prst="snip2DiagRect">
              <a:avLst>
                <a:gd name="adj1" fmla="val 0"/>
                <a:gd name="adj2" fmla="val 24222"/>
              </a:avLst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993316D-F55C-46F4-B9DB-4F87B9A97FF9}"/>
                </a:ext>
              </a:extLst>
            </p:cNvPr>
            <p:cNvSpPr txBox="1"/>
            <p:nvPr/>
          </p:nvSpPr>
          <p:spPr>
            <a:xfrm>
              <a:off x="2037079" y="130507"/>
              <a:ext cx="8117840" cy="332398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 6 : Một khu vực có đặc điểm: bề mặt tương đối bằng phẳng, cao 150m so với mực nước biển, có diện tích khoảng 1 triệu km</a:t>
              </a:r>
              <a:r>
                <a:rPr lang="en-US" sz="3200" b="1" baseline="30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Khu vực đó được xếp vào dạng địa hình nào?</a:t>
              </a:r>
            </a:p>
            <a:p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D8E6933-20C5-4EC5-A5FE-F15279D44D44}"/>
              </a:ext>
            </a:extLst>
          </p:cNvPr>
          <p:cNvSpPr/>
          <p:nvPr/>
        </p:nvSpPr>
        <p:spPr>
          <a:xfrm>
            <a:off x="6571211" y="4997334"/>
            <a:ext cx="3136949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Cao nguyên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9BC4CE9-C522-4A33-8FDE-E9B20FE224FA}"/>
              </a:ext>
            </a:extLst>
          </p:cNvPr>
          <p:cNvSpPr/>
          <p:nvPr/>
        </p:nvSpPr>
        <p:spPr>
          <a:xfrm>
            <a:off x="6096000" y="4989048"/>
            <a:ext cx="783993" cy="758614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E298A0-930A-45C7-94D8-20920BF9AAB1}"/>
              </a:ext>
            </a:extLst>
          </p:cNvPr>
          <p:cNvSpPr/>
          <p:nvPr/>
        </p:nvSpPr>
        <p:spPr>
          <a:xfrm>
            <a:off x="6571211" y="3840261"/>
            <a:ext cx="3125505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0AAC70-7F02-49D6-90CC-0117AF1DF4B3}"/>
              </a:ext>
            </a:extLst>
          </p:cNvPr>
          <p:cNvSpPr/>
          <p:nvPr/>
        </p:nvSpPr>
        <p:spPr>
          <a:xfrm>
            <a:off x="6096000" y="3840261"/>
            <a:ext cx="783993" cy="75861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298E2E-E7ED-4B1B-9E99-48441EE1DBFB}"/>
              </a:ext>
            </a:extLst>
          </p:cNvPr>
          <p:cNvSpPr/>
          <p:nvPr/>
        </p:nvSpPr>
        <p:spPr>
          <a:xfrm>
            <a:off x="2497060" y="5022322"/>
            <a:ext cx="3076378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Vùng đồi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B383DE3-2EAC-462A-8738-0E9F8338B428}"/>
              </a:ext>
            </a:extLst>
          </p:cNvPr>
          <p:cNvSpPr/>
          <p:nvPr/>
        </p:nvSpPr>
        <p:spPr>
          <a:xfrm>
            <a:off x="2068057" y="5022322"/>
            <a:ext cx="727202" cy="734907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33C56E-4D16-469E-B167-7643F17A4D4A}"/>
              </a:ext>
            </a:extLst>
          </p:cNvPr>
          <p:cNvSpPr/>
          <p:nvPr/>
        </p:nvSpPr>
        <p:spPr>
          <a:xfrm>
            <a:off x="2497060" y="3840261"/>
            <a:ext cx="3076378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 Vùng núi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07298BB-026A-40B8-91E1-DDDB31F9B877}"/>
              </a:ext>
            </a:extLst>
          </p:cNvPr>
          <p:cNvSpPr/>
          <p:nvPr/>
        </p:nvSpPr>
        <p:spPr>
          <a:xfrm>
            <a:off x="2100714" y="3840261"/>
            <a:ext cx="727202" cy="71955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2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1" grpId="0" animBg="1"/>
      <p:bldP spid="13" grpId="0" animBg="1"/>
      <p:bldP spid="14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6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 7 : Kể tên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đồng bằng lớn ở nước ta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ĐB sông Hồng, ĐB sông Cửu Long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35899" y="3013502"/>
            <a:ext cx="61202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are given 4 candies</a:t>
            </a:r>
          </a:p>
        </p:txBody>
      </p:sp>
    </p:spTree>
    <p:extLst>
      <p:ext uri="{BB962C8B-B14F-4D97-AF65-F5344CB8AC3E}">
        <p14:creationId xmlns:p14="http://schemas.microsoft.com/office/powerpoint/2010/main" val="357231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851765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1864</Words>
  <Application>Microsoft Office PowerPoint</Application>
  <PresentationFormat>Widescreen</PresentationFormat>
  <Paragraphs>241</Paragraphs>
  <Slides>28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#9Slide03 Arima Madurai ExtraLi</vt:lpstr>
      <vt:lpstr>Arial</vt:lpstr>
      <vt:lpstr>OpenSans</vt:lpstr>
      <vt:lpstr>#9Slide03 SFU Futura_12</vt:lpstr>
      <vt:lpstr>Calibri Light</vt:lpstr>
      <vt:lpstr>Wingdings</vt:lpstr>
      <vt:lpstr>#9Slide05 Great Vibes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PC</cp:lastModifiedBy>
  <cp:revision>59</cp:revision>
  <dcterms:created xsi:type="dcterms:W3CDTF">2018-04-11T05:48:28Z</dcterms:created>
  <dcterms:modified xsi:type="dcterms:W3CDTF">2022-08-04T10:26:46Z</dcterms:modified>
</cp:coreProperties>
</file>