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6200" r:id="rId2"/>
    <p:sldId id="345" r:id="rId3"/>
    <p:sldId id="6203" r:id="rId4"/>
    <p:sldId id="6204" r:id="rId5"/>
    <p:sldId id="260" r:id="rId6"/>
    <p:sldId id="6201" r:id="rId7"/>
    <p:sldId id="589" r:id="rId8"/>
    <p:sldId id="438" r:id="rId9"/>
    <p:sldId id="6202" r:id="rId10"/>
    <p:sldId id="6199" r:id="rId11"/>
    <p:sldId id="6228" r:id="rId12"/>
    <p:sldId id="6229" r:id="rId13"/>
    <p:sldId id="602" r:id="rId14"/>
    <p:sldId id="6232" r:id="rId15"/>
    <p:sldId id="6233" r:id="rId16"/>
    <p:sldId id="6235" r:id="rId17"/>
    <p:sldId id="6205" r:id="rId18"/>
    <p:sldId id="6236" r:id="rId19"/>
    <p:sldId id="6238" r:id="rId20"/>
    <p:sldId id="6240" r:id="rId21"/>
    <p:sldId id="6242" r:id="rId22"/>
    <p:sldId id="6241" r:id="rId23"/>
    <p:sldId id="590" r:id="rId24"/>
    <p:sldId id="6244" r:id="rId25"/>
    <p:sldId id="6243" r:id="rId26"/>
    <p:sldId id="579" r:id="rId27"/>
    <p:sldId id="264" r:id="rId28"/>
    <p:sldId id="6239" r:id="rId29"/>
    <p:sldId id="300" r:id="rId30"/>
    <p:sldId id="582" r:id="rId31"/>
    <p:sldId id="583" r:id="rId32"/>
    <p:sldId id="577" r:id="rId33"/>
    <p:sldId id="586" r:id="rId34"/>
    <p:sldId id="587" r:id="rId35"/>
    <p:sldId id="580" r:id="rId36"/>
    <p:sldId id="6245" r:id="rId37"/>
    <p:sldId id="584" r:id="rId38"/>
    <p:sldId id="6221" r:id="rId39"/>
    <p:sldId id="6246" r:id="rId40"/>
    <p:sldId id="604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14F8"/>
    <a:srgbClr val="E5A5D9"/>
    <a:srgbClr val="E555B2"/>
    <a:srgbClr val="2913F5"/>
    <a:srgbClr val="4DDA00"/>
    <a:srgbClr val="CCFF99"/>
    <a:srgbClr val="99FF33"/>
    <a:srgbClr val="66FF3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4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C18B08-FF41-496D-A6EC-CD27A53FD9C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C2538-004B-4CDE-A76A-AD795BBB0A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5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1448467355535530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0E1906-85CF-4B65-B3A5-F915753F51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0353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043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70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32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</a:t>
            </a: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Bản đồ có tỉ lệ 1 : 6 000 000 tức là 1 cm trên bản đồ tương ứng với 6 000 000 ngoài thực tế.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Khoảng cách trên thực tế = Khoảng cách trên bản đồ x 6 000 000.</a:t>
            </a:r>
          </a:p>
          <a:p>
            <a:r>
              <a:rPr lang="vi-VN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</a:t>
            </a:r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Bản đồ tỉ lệ 1 : 500 000 có khoảng cách trên thực tế là 25 km (=2 500 000)</a:t>
            </a:r>
          </a:p>
          <a:p>
            <a: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=&gt; Khoảng cách trên bản đồ = 2 500 000 : 500 000.</a:t>
            </a:r>
          </a:p>
          <a:p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vi-VN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197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Facebook cá nhân: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https://www.facebook.com/ti.gon.566</a:t>
            </a: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Nhóm chia sẻ tài liệu: </a:t>
            </a:r>
            <a:r>
              <a:rPr lang="en-US" sz="1200" u="sng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https://www.facebook.com/groups/1448467355535530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Hãy liên hệ chính chủ sản phẩm để được hỗ trợ và đồng hành trong suốt năm học nhé!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986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1200" u="sng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https://www.facebook.com/ti.gon.566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 Nhóm chia sẻ tài liệu: </a:t>
            </a:r>
            <a:r>
              <a:rPr lang="en-US" sz="1200" u="sng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https://www.facebook.com/groups/1448467355535530</a:t>
            </a:r>
            <a:endParaRPr lang="en-US" sz="1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C2538-004B-4CDE-A76A-AD795BBB0AD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876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8" name="Google Shape;1738;gb63a33390f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9" name="Google Shape;1739;gb63a33390f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4133A-A468-4824-A960-2FD2A5EB8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9C5052-9EA9-43E6-A714-1F91145D82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FC6F08-75A7-4B7A-AD5D-57FD1C024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33951-E6CA-4B41-ADAA-995F46565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94009-4981-424E-88CB-969261E49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43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65DD0-3D8A-4F78-8A61-55395FA2C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605197-5F02-49FE-9696-CB23F8B0E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4A3F3-8012-4C88-AA20-D23E27B78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0EBF8-E924-430A-BDA9-29B4CE0E1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3545C-CCA9-4933-B368-E587CDBE9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9019AA-B60A-4F5F-B720-8E6ED7005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6C0A0-29E7-4097-86BB-002CCAC4DA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E5656-65DE-4545-A826-0C8581BA7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0E8720-6F40-4659-AA63-21804AE20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BFD0C2-9B1B-464A-B835-F6F36A8E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01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1"/>
          <p:cNvSpPr/>
          <p:nvPr/>
        </p:nvSpPr>
        <p:spPr>
          <a:xfrm flipH="1">
            <a:off x="6042067" y="1405437"/>
            <a:ext cx="4642400" cy="4642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1" name="Google Shape;241;p11"/>
          <p:cNvSpPr txBox="1">
            <a:spLocks noGrp="1"/>
          </p:cNvSpPr>
          <p:nvPr>
            <p:ph type="subTitle" idx="1"/>
          </p:nvPr>
        </p:nvSpPr>
        <p:spPr>
          <a:xfrm>
            <a:off x="6419667" y="3735561"/>
            <a:ext cx="3887200" cy="13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42" name="Google Shape;242;p11"/>
          <p:cNvSpPr txBox="1">
            <a:spLocks noGrp="1"/>
          </p:cNvSpPr>
          <p:nvPr>
            <p:ph type="title" hasCustomPrompt="1"/>
          </p:nvPr>
        </p:nvSpPr>
        <p:spPr>
          <a:xfrm>
            <a:off x="7060267" y="2380396"/>
            <a:ext cx="2606000" cy="15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1pPr>
            <a:lvl2pPr lvl="1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2pPr>
            <a:lvl3pPr lvl="2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3pPr>
            <a:lvl4pPr lvl="3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4pPr>
            <a:lvl5pPr lvl="4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5pPr>
            <a:lvl6pPr lvl="5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6pPr>
            <a:lvl7pPr lvl="6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7pPr>
            <a:lvl8pPr lvl="7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8pPr>
            <a:lvl9pPr lvl="8" algn="ctr">
              <a:spcBef>
                <a:spcPts val="0"/>
              </a:spcBef>
              <a:spcAft>
                <a:spcPts val="0"/>
              </a:spcAft>
              <a:buSzPts val="6400"/>
              <a:buNone/>
              <a:defRPr sz="8533"/>
            </a:lvl9pPr>
          </a:lstStyle>
          <a:p>
            <a:r>
              <a:t>xx%</a:t>
            </a:r>
          </a:p>
        </p:txBody>
      </p:sp>
      <p:sp>
        <p:nvSpPr>
          <p:cNvPr id="243" name="Google Shape;243;p11"/>
          <p:cNvSpPr/>
          <p:nvPr/>
        </p:nvSpPr>
        <p:spPr>
          <a:xfrm>
            <a:off x="0" y="5503333"/>
            <a:ext cx="12192000" cy="1354800"/>
          </a:xfrm>
          <a:prstGeom prst="rect">
            <a:avLst/>
          </a:prstGeom>
          <a:solidFill>
            <a:srgbClr val="AAF1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13228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A4665-57B2-4895-82FC-64ECF2263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31F7C-BA2C-475C-83F0-1684B8A17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95BE53-C4D4-4488-BDC8-909C8D1F1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9DF59-7D67-40EC-A7B8-0008B6A2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BC81F-9CB8-4F4B-8C9A-64692DA2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298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02284-6A57-4DEB-B735-50205410B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BB467-E64F-4866-BEE7-E852930E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F8B52-1E07-494B-9F38-E482D488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A08AF-054E-4CC1-B369-8C59267C8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DACEA0-C158-48CA-811B-3C7C78150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0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BC33A-3371-410E-9E7E-6CF38636A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7F5DD0-21C3-448A-808C-6B4F1E555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69A786-E494-42DE-974E-19444CDDB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AF8D23-1CEB-43C0-9DBB-3AF65FAD9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F9607-FCB5-4BA0-B8D5-6F9C714D2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693AA5-73DB-42AE-8EEB-06D163DFF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022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7046F-5D13-4CC5-94AF-9D34B1A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5A2AA-0EA7-403F-BCA0-2DCF32902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904013-0380-4852-8015-A574DD9E0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AB04A2-8E2C-4C35-B795-5AFB589C53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27476E-F110-4E33-A967-4A5AD9CD8A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8B6082-A5BB-4620-A32D-8CD57994E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12742C-011C-410D-AD2C-5E7CDAF43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EFC768-A1E5-410B-A507-0D6246A2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40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688E-2D05-4866-892C-8425C536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4DFE48-014F-45F4-9D10-E6ADDD2F6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2CB292-E3D4-4C28-93A3-3247678E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C0CBFC-996F-471B-BF29-C33608252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96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720D78-C173-4165-B062-1CB61202C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9BCF48-876D-4509-A783-4CA00E463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A4CC2-B0CB-4173-86E5-24D1AA04A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52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E459E-3A56-4F59-B11E-A118CB5C5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92FBC-94B3-4A2F-A964-05C355FA7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CBE86-82A0-4247-AA74-C61E3D21AE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8F519-764A-414F-AE0B-EB90613E1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93C5EA-D77C-4F7B-889A-906A6456C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C65B5-3569-45D5-8A64-65AAA66BF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50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5EC51-40DA-46B0-B4BE-221552D9F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A362E2-F513-436F-BAB5-1AF580142C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4EBA50-4B60-4A93-86C9-17768FBD6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E74E0-15CE-4A15-AA6D-627E84753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F9DB7-2505-4345-82BE-E6CA63E51C7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08F21C-A2CA-4C9B-8A7F-84C614302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4605A0-832C-45E1-88AD-5CCAF8C85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27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AC2CF5-61FB-4A8B-A5A9-D6331F23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870B8-C6AA-4CC8-B0FC-4069271F6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83E87-AFBB-4C5C-BC29-184043D286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F9DB7-2505-4345-82BE-E6CA63E51C75}" type="datetimeFigureOut">
              <a:rPr lang="en-US" smtClean="0"/>
              <a:t>9/6/2022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7AF6C-988F-4901-92A0-690D549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E82929-9DB9-4ED1-85A7-7EE034A453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D0E41-11B0-420D-8D6A-9AF9E19B57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060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144846735553553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slide" Target="slide28.xml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slide" Target="slide2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10" Type="http://schemas.openxmlformats.org/officeDocument/2006/relationships/slide" Target="slide5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5.xml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ti.gon.566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facebook.com/groups/1448467355535530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709578-9C91-407F-8645-F392348EF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67" t="16297" r="22084" b="6074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423310"/>
      </p:ext>
    </p:extLst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47800" y="11684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42709" y="451115"/>
            <a:ext cx="5948130" cy="163135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1026" name="Picture 2" descr="Có thể là hình ảnh về Chinh Lê và đang cười">
            <a:extLst>
              <a:ext uri="{FF2B5EF4-FFF2-40B4-BE49-F238E27FC236}">
                <a16:creationId xmlns:a16="http://schemas.microsoft.com/office/drawing/2014/main" id="{B6F0CEC5-1133-43C2-AFAB-A10F3311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09" y="152246"/>
            <a:ext cx="1832840" cy="244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E44E7B-E7C4-453D-A519-71111945DD4E}"/>
              </a:ext>
            </a:extLst>
          </p:cNvPr>
          <p:cNvSpPr txBox="1"/>
          <p:nvPr/>
        </p:nvSpPr>
        <p:spPr>
          <a:xfrm>
            <a:off x="1380276" y="2780976"/>
            <a:ext cx="943144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6789</a:t>
            </a:r>
          </a:p>
          <a:p>
            <a:pPr algn="ctr"/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THẦY CÔ CẦN IB NHẬN BÀI THAM KHẢO NHÉ! CẢM </a:t>
            </a:r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8C024C-DD4C-46C0-BB04-513CF44AA15E}"/>
              </a:ext>
            </a:extLst>
          </p:cNvPr>
          <p:cNvSpPr/>
          <p:nvPr/>
        </p:nvSpPr>
        <p:spPr>
          <a:xfrm>
            <a:off x="1127448" y="3790940"/>
            <a:ext cx="10153128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2400" u="sng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https://www.facebook.com/ti.gon.566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Nhóm chia sẻ tài liệu: </a:t>
            </a:r>
            <a:r>
              <a:rPr lang="en-US" sz="2400" u="sng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https://www.facebook.com/groups/1448467355535530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</p:txBody>
      </p:sp>
    </p:spTree>
    <p:extLst>
      <p:ext uri="{BB962C8B-B14F-4D97-AF65-F5344CB8AC3E}">
        <p14:creationId xmlns:p14="http://schemas.microsoft.com/office/powerpoint/2010/main" val="3387862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6167E9DB-F767-4507-A756-52F558A70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27" y="996642"/>
            <a:ext cx="7073371" cy="55280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AA03D4-7C13-4AD3-B3A5-AC5AB74D5119}"/>
              </a:ext>
            </a:extLst>
          </p:cNvPr>
          <p:cNvSpPr txBox="1"/>
          <p:nvPr/>
        </p:nvSpPr>
        <p:spPr>
          <a:xfrm>
            <a:off x="4693187" y="6396335"/>
            <a:ext cx="7813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8. Bản đồ một khu vực của thành phố Đà Nẵng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C7161E-B605-49B8-9E1F-1C232A92A890}"/>
              </a:ext>
            </a:extLst>
          </p:cNvPr>
          <p:cNvSpPr txBox="1"/>
          <p:nvPr/>
        </p:nvSpPr>
        <p:spPr>
          <a:xfrm>
            <a:off x="322064" y="1980941"/>
            <a:ext cx="4318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của bản đồ  là bao nhiêu?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AB53B3-E132-43B3-9F76-AF1BD35D862A}"/>
              </a:ext>
            </a:extLst>
          </p:cNvPr>
          <p:cNvSpPr/>
          <p:nvPr/>
        </p:nvSpPr>
        <p:spPr>
          <a:xfrm>
            <a:off x="8813494" y="5739788"/>
            <a:ext cx="3345455" cy="73558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F796EF-5B09-4819-9AD0-9BF4B2417EBC}"/>
              </a:ext>
            </a:extLst>
          </p:cNvPr>
          <p:cNvSpPr txBox="1"/>
          <p:nvPr/>
        </p:nvSpPr>
        <p:spPr>
          <a:xfrm>
            <a:off x="650976" y="4384864"/>
            <a:ext cx="431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1: 7.500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7367D21-8937-43AB-8BCF-264B4AB59F00}"/>
              </a:ext>
            </a:extLst>
          </p:cNvPr>
          <p:cNvGrpSpPr/>
          <p:nvPr/>
        </p:nvGrpSpPr>
        <p:grpSpPr>
          <a:xfrm>
            <a:off x="44574" y="44068"/>
            <a:ext cx="6567292" cy="872949"/>
            <a:chOff x="44574" y="44068"/>
            <a:chExt cx="6567292" cy="87294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6D60C27-E1A6-46FD-85A2-88C98D9CE41B}"/>
                </a:ext>
              </a:extLst>
            </p:cNvPr>
            <p:cNvGrpSpPr/>
            <p:nvPr/>
          </p:nvGrpSpPr>
          <p:grpSpPr>
            <a:xfrm>
              <a:off x="806803" y="44068"/>
              <a:ext cx="5805063" cy="872949"/>
              <a:chOff x="1133366" y="2220084"/>
              <a:chExt cx="5351192" cy="914400"/>
            </a:xfrm>
          </p:grpSpPr>
          <p:sp>
            <p:nvSpPr>
              <p:cNvPr id="20" name="Arrow: Pentagon 19">
                <a:extLst>
                  <a:ext uri="{FF2B5EF4-FFF2-40B4-BE49-F238E27FC236}">
                    <a16:creationId xmlns:a16="http://schemas.microsoft.com/office/drawing/2014/main" id="{53A7390A-E9E2-4979-876A-332E1FC6305B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3905127" cy="914400"/>
              </a:xfrm>
              <a:prstGeom prst="homePlate">
                <a:avLst/>
              </a:prstGeom>
              <a:solidFill>
                <a:srgbClr val="FFFC9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E383B96-3CC9-469D-8C4C-191ACFCC6132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22890F-31F2-42FD-9666-C38E1DF2EDEA}"/>
                </a:ext>
              </a:extLst>
            </p:cNvPr>
            <p:cNvSpPr txBox="1"/>
            <p:nvPr/>
          </p:nvSpPr>
          <p:spPr>
            <a:xfrm>
              <a:off x="1846662" y="214032"/>
              <a:ext cx="2478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 lệ bản đồ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33C3E6B-A02F-4A69-9583-BF69E0922E2B}"/>
                </a:ext>
              </a:extLst>
            </p:cNvPr>
            <p:cNvGrpSpPr/>
            <p:nvPr/>
          </p:nvGrpSpPr>
          <p:grpSpPr>
            <a:xfrm>
              <a:off x="44574" y="44068"/>
              <a:ext cx="1301952" cy="872949"/>
              <a:chOff x="344605" y="154323"/>
              <a:chExt cx="1301952" cy="872949"/>
            </a:xfrm>
          </p:grpSpPr>
          <p:sp>
            <p:nvSpPr>
              <p:cNvPr id="18" name="Arrow: Pentagon 17">
                <a:extLst>
                  <a:ext uri="{FF2B5EF4-FFF2-40B4-BE49-F238E27FC236}">
                    <a16:creationId xmlns:a16="http://schemas.microsoft.com/office/drawing/2014/main" id="{BE0280A3-9C90-411C-9BF5-3EDFB46B359E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I</a:t>
                </a:r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AFAD61C9-D21C-4749-A14B-2D03C62A1937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2D9C726-7102-457F-BCDB-5C0BF5D329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1169072" y="60430"/>
            <a:ext cx="978354" cy="89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31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641DBD1-4F45-4FBB-AFFF-B8AC04358013}"/>
              </a:ext>
            </a:extLst>
          </p:cNvPr>
          <p:cNvSpPr txBox="1"/>
          <p:nvPr/>
        </p:nvSpPr>
        <p:spPr>
          <a:xfrm>
            <a:off x="1722120" y="1451899"/>
            <a:ext cx="8092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1 : 7.500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6AB19C-3ABE-41B6-9B40-B371B8A3DAEF}"/>
              </a:ext>
            </a:extLst>
          </p:cNvPr>
          <p:cNvGrpSpPr/>
          <p:nvPr/>
        </p:nvGrpSpPr>
        <p:grpSpPr>
          <a:xfrm>
            <a:off x="2606985" y="3648041"/>
            <a:ext cx="4226560" cy="1386091"/>
            <a:chOff x="2198223" y="3260337"/>
            <a:chExt cx="4226560" cy="138609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EFC6C9-F68E-4D7D-A47F-03CC6607C50A}"/>
                </a:ext>
              </a:extLst>
            </p:cNvPr>
            <p:cNvSpPr/>
            <p:nvPr/>
          </p:nvSpPr>
          <p:spPr>
            <a:xfrm>
              <a:off x="2969202" y="3260338"/>
              <a:ext cx="2684603" cy="138609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Google Shape;124;p18">
              <a:extLst>
                <a:ext uri="{FF2B5EF4-FFF2-40B4-BE49-F238E27FC236}">
                  <a16:creationId xmlns:a16="http://schemas.microsoft.com/office/drawing/2014/main" id="{FB9EB63B-0BF2-419C-B0DE-A9DFA19EA77D}"/>
                </a:ext>
              </a:extLst>
            </p:cNvPr>
            <p:cNvSpPr txBox="1"/>
            <p:nvPr/>
          </p:nvSpPr>
          <p:spPr>
            <a:xfrm>
              <a:off x="2198223" y="3260337"/>
              <a:ext cx="4226560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1cm trên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sz="4000" b="1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bản đồ</a:t>
              </a: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Left Brace 3">
            <a:extLst>
              <a:ext uri="{FF2B5EF4-FFF2-40B4-BE49-F238E27FC236}">
                <a16:creationId xmlns:a16="http://schemas.microsoft.com/office/drawing/2014/main" id="{3B3034D4-A2E9-4612-AE60-2013839E625B}"/>
              </a:ext>
            </a:extLst>
          </p:cNvPr>
          <p:cNvSpPr/>
          <p:nvPr/>
        </p:nvSpPr>
        <p:spPr>
          <a:xfrm rot="16200000">
            <a:off x="4622504" y="2771967"/>
            <a:ext cx="650240" cy="624840"/>
          </a:xfrm>
          <a:prstGeom prst="leftBrace">
            <a:avLst>
              <a:gd name="adj1" fmla="val 0"/>
              <a:gd name="adj2" fmla="val 50000"/>
            </a:avLst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71D72F82-B196-4EF3-BBA3-B2DBFFF236BC}"/>
              </a:ext>
            </a:extLst>
          </p:cNvPr>
          <p:cNvSpPr/>
          <p:nvPr/>
        </p:nvSpPr>
        <p:spPr>
          <a:xfrm rot="16200000">
            <a:off x="7456199" y="2032502"/>
            <a:ext cx="650240" cy="2227580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7C632B9-2388-40E1-A8F1-9C7FEBA904F9}"/>
              </a:ext>
            </a:extLst>
          </p:cNvPr>
          <p:cNvGrpSpPr/>
          <p:nvPr/>
        </p:nvGrpSpPr>
        <p:grpSpPr>
          <a:xfrm>
            <a:off x="6431990" y="3666871"/>
            <a:ext cx="3046698" cy="1386090"/>
            <a:chOff x="5768340" y="3260338"/>
            <a:chExt cx="3046698" cy="138609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80D6CC2-882F-4E28-8C71-489BB3DD34F7}"/>
                </a:ext>
              </a:extLst>
            </p:cNvPr>
            <p:cNvSpPr/>
            <p:nvPr/>
          </p:nvSpPr>
          <p:spPr>
            <a:xfrm>
              <a:off x="5768340" y="3260338"/>
              <a:ext cx="3022363" cy="138609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Google Shape;124;p18">
              <a:extLst>
                <a:ext uri="{FF2B5EF4-FFF2-40B4-BE49-F238E27FC236}">
                  <a16:creationId xmlns:a16="http://schemas.microsoft.com/office/drawing/2014/main" id="{109141D2-0CC9-4684-B5F1-E666C78A7198}"/>
                </a:ext>
              </a:extLst>
            </p:cNvPr>
            <p:cNvSpPr txBox="1"/>
            <p:nvPr/>
          </p:nvSpPr>
          <p:spPr>
            <a:xfrm>
              <a:off x="5792675" y="3300957"/>
              <a:ext cx="3022363" cy="822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7500 cm 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FF"/>
                </a:buClr>
                <a:buSzPts val="2400"/>
                <a:buFont typeface="Arial"/>
                <a:buNone/>
              </a:pPr>
              <a:r>
                <a:rPr lang="en-US" sz="4000" b="1" i="0" u="none" strike="noStrike" cap="none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trên thực tế</a:t>
              </a:r>
              <a:endParaRPr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2FB4A2F-6882-49B0-BC90-0E216FA9A935}"/>
              </a:ext>
            </a:extLst>
          </p:cNvPr>
          <p:cNvSpPr txBox="1"/>
          <p:nvPr/>
        </p:nvSpPr>
        <p:spPr>
          <a:xfrm>
            <a:off x="1563369" y="2228671"/>
            <a:ext cx="1020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bản đồ  là gì?</a:t>
            </a:r>
          </a:p>
        </p:txBody>
      </p:sp>
      <p:grpSp>
        <p:nvGrpSpPr>
          <p:cNvPr id="19" name="Google Shape;130;p18">
            <a:extLst>
              <a:ext uri="{FF2B5EF4-FFF2-40B4-BE49-F238E27FC236}">
                <a16:creationId xmlns:a16="http://schemas.microsoft.com/office/drawing/2014/main" id="{DF5DAA6C-9218-4B52-B271-32238B44FBF3}"/>
              </a:ext>
            </a:extLst>
          </p:cNvPr>
          <p:cNvGrpSpPr/>
          <p:nvPr/>
        </p:nvGrpSpPr>
        <p:grpSpPr>
          <a:xfrm>
            <a:off x="208273" y="4085910"/>
            <a:ext cx="2454275" cy="1528763"/>
            <a:chOff x="1369" y="2372"/>
            <a:chExt cx="1546" cy="963"/>
          </a:xfrm>
        </p:grpSpPr>
        <p:sp>
          <p:nvSpPr>
            <p:cNvPr id="20" name="Google Shape;131;p18">
              <a:extLst>
                <a:ext uri="{FF2B5EF4-FFF2-40B4-BE49-F238E27FC236}">
                  <a16:creationId xmlns:a16="http://schemas.microsoft.com/office/drawing/2014/main" id="{7486A48D-580C-4A9D-8D6C-1BD0D830803B}"/>
                </a:ext>
              </a:extLst>
            </p:cNvPr>
            <p:cNvSpPr txBox="1"/>
            <p:nvPr/>
          </p:nvSpPr>
          <p:spPr>
            <a:xfrm>
              <a:off x="1745" y="2372"/>
              <a:ext cx="336" cy="2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4800" b="1" i="0" u="none" strike="noStrike" cap="none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4800" b="1">
                <a:solidFill>
                  <a:srgbClr val="00B0F0"/>
                </a:solidFill>
              </a:endParaRPr>
            </a:p>
          </p:txBody>
        </p:sp>
        <p:sp>
          <p:nvSpPr>
            <p:cNvPr id="21" name="Google Shape;132;p18">
              <a:extLst>
                <a:ext uri="{FF2B5EF4-FFF2-40B4-BE49-F238E27FC236}">
                  <a16:creationId xmlns:a16="http://schemas.microsoft.com/office/drawing/2014/main" id="{66030CC0-071F-4093-97BF-161A749D1C63}"/>
                </a:ext>
              </a:extLst>
            </p:cNvPr>
            <p:cNvSpPr txBox="1"/>
            <p:nvPr/>
          </p:nvSpPr>
          <p:spPr>
            <a:xfrm>
              <a:off x="1369" y="3013"/>
              <a:ext cx="1546" cy="3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4800" b="1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7 </a:t>
              </a:r>
              <a:r>
                <a:rPr lang="en-US" sz="4800" b="1" i="0" u="none" strike="noStrike" cap="none">
                  <a:solidFill>
                    <a:srgbClr val="00B0F0"/>
                  </a:solidFill>
                  <a:latin typeface="Arial"/>
                  <a:ea typeface="Arial"/>
                  <a:cs typeface="Arial"/>
                  <a:sym typeface="Arial"/>
                </a:rPr>
                <a:t>500</a:t>
              </a:r>
              <a:endParaRPr sz="4800" b="1">
                <a:solidFill>
                  <a:srgbClr val="00B0F0"/>
                </a:solidFill>
              </a:endParaRPr>
            </a:p>
          </p:txBody>
        </p:sp>
        <p:cxnSp>
          <p:nvCxnSpPr>
            <p:cNvPr id="22" name="Google Shape;133;p18">
              <a:extLst>
                <a:ext uri="{FF2B5EF4-FFF2-40B4-BE49-F238E27FC236}">
                  <a16:creationId xmlns:a16="http://schemas.microsoft.com/office/drawing/2014/main" id="{EE6D9C9C-F51A-414A-A5FD-BE564E7C7B03}"/>
                </a:ext>
              </a:extLst>
            </p:cNvPr>
            <p:cNvCxnSpPr>
              <a:cxnSpLocks/>
            </p:cNvCxnSpPr>
            <p:nvPr/>
          </p:nvCxnSpPr>
          <p:spPr>
            <a:xfrm>
              <a:off x="1455" y="2967"/>
              <a:ext cx="1091" cy="0"/>
            </a:xfrm>
            <a:prstGeom prst="straightConnector1">
              <a:avLst/>
            </a:prstGeom>
            <a:noFill/>
            <a:ln w="38100" cap="flat" cmpd="sng">
              <a:solidFill>
                <a:srgbClr val="00B0F0"/>
              </a:solidFill>
              <a:prstDash val="solid"/>
              <a:miter lim="800000"/>
              <a:headEnd type="none" w="med" len="med"/>
              <a:tailEnd type="none" w="med" len="med"/>
            </a:ln>
          </p:spPr>
        </p:cxnSp>
      </p:grpSp>
      <p:sp>
        <p:nvSpPr>
          <p:cNvPr id="23" name="Google Shape;134;p18">
            <a:extLst>
              <a:ext uri="{FF2B5EF4-FFF2-40B4-BE49-F238E27FC236}">
                <a16:creationId xmlns:a16="http://schemas.microsoft.com/office/drawing/2014/main" id="{2F6FE188-D594-4CE1-A38F-B0562407D02A}"/>
              </a:ext>
            </a:extLst>
          </p:cNvPr>
          <p:cNvSpPr txBox="1"/>
          <p:nvPr/>
        </p:nvSpPr>
        <p:spPr>
          <a:xfrm>
            <a:off x="4272280" y="4049227"/>
            <a:ext cx="7689348" cy="170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480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Khoảng cách trên bản đồ</a:t>
            </a:r>
            <a:endParaRPr sz="4800">
              <a:solidFill>
                <a:srgbClr val="00B050"/>
              </a:solidFill>
            </a:endParaRPr>
          </a:p>
        </p:txBody>
      </p:sp>
      <p:cxnSp>
        <p:nvCxnSpPr>
          <p:cNvPr id="24" name="Google Shape;135;p18">
            <a:extLst>
              <a:ext uri="{FF2B5EF4-FFF2-40B4-BE49-F238E27FC236}">
                <a16:creationId xmlns:a16="http://schemas.microsoft.com/office/drawing/2014/main" id="{0A36F8E8-8D9D-4004-A0E3-EE95B95CD5AD}"/>
              </a:ext>
            </a:extLst>
          </p:cNvPr>
          <p:cNvCxnSpPr>
            <a:cxnSpLocks/>
          </p:cNvCxnSpPr>
          <p:nvPr/>
        </p:nvCxnSpPr>
        <p:spPr>
          <a:xfrm>
            <a:off x="4393005" y="4976303"/>
            <a:ext cx="7305040" cy="0"/>
          </a:xfrm>
          <a:prstGeom prst="straightConnector1">
            <a:avLst/>
          </a:prstGeom>
          <a:noFill/>
          <a:ln w="38100" cap="flat" cmpd="sng">
            <a:solidFill>
              <a:srgbClr val="0070C0"/>
            </a:soli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25" name="Google Shape;136;p18">
            <a:extLst>
              <a:ext uri="{FF2B5EF4-FFF2-40B4-BE49-F238E27FC236}">
                <a16:creationId xmlns:a16="http://schemas.microsoft.com/office/drawing/2014/main" id="{D9C4CF38-75F6-4093-A5C8-E8D68951811D}"/>
              </a:ext>
            </a:extLst>
          </p:cNvPr>
          <p:cNvSpPr txBox="1"/>
          <p:nvPr/>
        </p:nvSpPr>
        <p:spPr>
          <a:xfrm>
            <a:off x="4213564" y="5099150"/>
            <a:ext cx="8103928" cy="71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4800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Khoảng cách ngoài thực tế</a:t>
            </a:r>
            <a:endParaRPr sz="4800">
              <a:solidFill>
                <a:srgbClr val="00B050"/>
              </a:solidFill>
            </a:endParaRPr>
          </a:p>
        </p:txBody>
      </p:sp>
      <p:sp>
        <p:nvSpPr>
          <p:cNvPr id="26" name="Google Shape;137;p18">
            <a:extLst>
              <a:ext uri="{FF2B5EF4-FFF2-40B4-BE49-F238E27FC236}">
                <a16:creationId xmlns:a16="http://schemas.microsoft.com/office/drawing/2014/main" id="{CE347222-C02A-4E84-A447-30B47420CE1E}"/>
              </a:ext>
            </a:extLst>
          </p:cNvPr>
          <p:cNvSpPr txBox="1"/>
          <p:nvPr/>
        </p:nvSpPr>
        <p:spPr>
          <a:xfrm>
            <a:off x="2142565" y="4541348"/>
            <a:ext cx="2250440" cy="24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4400" b="1" i="0" u="none" strike="noStrike" cap="none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Là tỉ số</a:t>
            </a:r>
            <a:endParaRPr sz="4400" b="1">
              <a:solidFill>
                <a:srgbClr val="00B05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8EB184D-4E65-4421-90AE-91247E91A57A}"/>
              </a:ext>
            </a:extLst>
          </p:cNvPr>
          <p:cNvGrpSpPr/>
          <p:nvPr/>
        </p:nvGrpSpPr>
        <p:grpSpPr>
          <a:xfrm>
            <a:off x="44574" y="44068"/>
            <a:ext cx="6567292" cy="872949"/>
            <a:chOff x="44574" y="44068"/>
            <a:chExt cx="6567292" cy="87294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5F34E33-FB61-4A9B-80D0-9939A70C33EA}"/>
                </a:ext>
              </a:extLst>
            </p:cNvPr>
            <p:cNvGrpSpPr/>
            <p:nvPr/>
          </p:nvGrpSpPr>
          <p:grpSpPr>
            <a:xfrm>
              <a:off x="806803" y="44068"/>
              <a:ext cx="5805063" cy="872949"/>
              <a:chOff x="1133366" y="2220084"/>
              <a:chExt cx="5351192" cy="914400"/>
            </a:xfrm>
          </p:grpSpPr>
          <p:sp>
            <p:nvSpPr>
              <p:cNvPr id="38" name="Arrow: Pentagon 37">
                <a:extLst>
                  <a:ext uri="{FF2B5EF4-FFF2-40B4-BE49-F238E27FC236}">
                    <a16:creationId xmlns:a16="http://schemas.microsoft.com/office/drawing/2014/main" id="{5BA2856C-BF54-4C26-B494-57FB19A9AED4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3905127" cy="914400"/>
              </a:xfrm>
              <a:prstGeom prst="homePlate">
                <a:avLst/>
              </a:prstGeom>
              <a:solidFill>
                <a:srgbClr val="FFFC9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8007FA6-0AFC-46C7-AD9A-0E65B5CBFB13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8251D24-6E2B-43AE-9942-F0F27DA5E913}"/>
                </a:ext>
              </a:extLst>
            </p:cNvPr>
            <p:cNvSpPr txBox="1"/>
            <p:nvPr/>
          </p:nvSpPr>
          <p:spPr>
            <a:xfrm>
              <a:off x="1846662" y="214032"/>
              <a:ext cx="2478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 lệ bản đồ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AF21C2E-6769-4E30-ABFB-DEFD77649256}"/>
                </a:ext>
              </a:extLst>
            </p:cNvPr>
            <p:cNvGrpSpPr/>
            <p:nvPr/>
          </p:nvGrpSpPr>
          <p:grpSpPr>
            <a:xfrm>
              <a:off x="44574" y="44068"/>
              <a:ext cx="1301952" cy="872949"/>
              <a:chOff x="344605" y="154323"/>
              <a:chExt cx="1301952" cy="872949"/>
            </a:xfrm>
          </p:grpSpPr>
          <p:sp>
            <p:nvSpPr>
              <p:cNvPr id="31" name="Arrow: Pentagon 30">
                <a:extLst>
                  <a:ext uri="{FF2B5EF4-FFF2-40B4-BE49-F238E27FC236}">
                    <a16:creationId xmlns:a16="http://schemas.microsoft.com/office/drawing/2014/main" id="{9F585567-8A65-499A-9C6E-86292930A6BE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I</a:t>
                </a:r>
              </a:p>
            </p:txBody>
          </p:sp>
          <p:sp>
            <p:nvSpPr>
              <p:cNvPr id="37" name="Isosceles Triangle 36">
                <a:extLst>
                  <a:ext uri="{FF2B5EF4-FFF2-40B4-BE49-F238E27FC236}">
                    <a16:creationId xmlns:a16="http://schemas.microsoft.com/office/drawing/2014/main" id="{3625A662-F716-4971-93DB-3085F5FB274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EFCFFC64-CE02-4910-8DC2-FF1B79E502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72527" y="7950"/>
            <a:ext cx="1301951" cy="119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33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8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  <p:bldP spid="4" grpId="1" animBg="1"/>
      <p:bldP spid="10" grpId="0" animBg="1"/>
      <p:bldP spid="10" grpId="1" animBg="1"/>
      <p:bldP spid="17" grpId="0"/>
      <p:bldP spid="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C25D968-D444-490B-8165-00F0AEFAFAEF}"/>
              </a:ext>
            </a:extLst>
          </p:cNvPr>
          <p:cNvGrpSpPr/>
          <p:nvPr/>
        </p:nvGrpSpPr>
        <p:grpSpPr>
          <a:xfrm>
            <a:off x="44574" y="44068"/>
            <a:ext cx="6567292" cy="872949"/>
            <a:chOff x="44574" y="44068"/>
            <a:chExt cx="6567292" cy="87294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E0A5F33-EB82-4DCE-B5B9-8DAD08BA6EED}"/>
                </a:ext>
              </a:extLst>
            </p:cNvPr>
            <p:cNvGrpSpPr/>
            <p:nvPr/>
          </p:nvGrpSpPr>
          <p:grpSpPr>
            <a:xfrm>
              <a:off x="806803" y="44068"/>
              <a:ext cx="5805063" cy="872949"/>
              <a:chOff x="1133366" y="2220084"/>
              <a:chExt cx="5351192" cy="914400"/>
            </a:xfrm>
          </p:grpSpPr>
          <p:sp>
            <p:nvSpPr>
              <p:cNvPr id="4" name="Arrow: Pentagon 3">
                <a:extLst>
                  <a:ext uri="{FF2B5EF4-FFF2-40B4-BE49-F238E27FC236}">
                    <a16:creationId xmlns:a16="http://schemas.microsoft.com/office/drawing/2014/main" id="{EB7DFD6B-1022-4E9C-A6E2-F2EF82FA2E83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3905127" cy="914400"/>
              </a:xfrm>
              <a:prstGeom prst="homePlate">
                <a:avLst/>
              </a:prstGeom>
              <a:solidFill>
                <a:srgbClr val="FFFC9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3AFB47E-962C-4787-9A9C-7E3BCBAAFA17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31B731B-FA4E-4743-9048-B97A987153EE}"/>
                </a:ext>
              </a:extLst>
            </p:cNvPr>
            <p:cNvSpPr txBox="1"/>
            <p:nvPr/>
          </p:nvSpPr>
          <p:spPr>
            <a:xfrm>
              <a:off x="1846662" y="214032"/>
              <a:ext cx="2478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 lệ bản đồ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F4AD80-ED09-4856-939C-C4637E33CC35}"/>
                </a:ext>
              </a:extLst>
            </p:cNvPr>
            <p:cNvGrpSpPr/>
            <p:nvPr/>
          </p:nvGrpSpPr>
          <p:grpSpPr>
            <a:xfrm>
              <a:off x="44574" y="44068"/>
              <a:ext cx="1301952" cy="872949"/>
              <a:chOff x="344605" y="154323"/>
              <a:chExt cx="1301952" cy="872949"/>
            </a:xfrm>
          </p:grpSpPr>
          <p:sp>
            <p:nvSpPr>
              <p:cNvPr id="8" name="Arrow: Pentagon 7">
                <a:extLst>
                  <a:ext uri="{FF2B5EF4-FFF2-40B4-BE49-F238E27FC236}">
                    <a16:creationId xmlns:a16="http://schemas.microsoft.com/office/drawing/2014/main" id="{5D53BDF2-9F19-4682-A7E6-08256A9BD0BD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I</a:t>
                </a:r>
              </a:p>
            </p:txBody>
          </p:sp>
          <p:sp>
            <p:nvSpPr>
              <p:cNvPr id="9" name="Isosceles Triangle 8">
                <a:extLst>
                  <a:ext uri="{FF2B5EF4-FFF2-40B4-BE49-F238E27FC236}">
                    <a16:creationId xmlns:a16="http://schemas.microsoft.com/office/drawing/2014/main" id="{A0575A03-F7DA-4DF7-9AC6-E020E07F9251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5E294AC-0D5B-413C-9AB2-4047022EA5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72527" y="7950"/>
            <a:ext cx="1301951" cy="11928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9DC7E9B-947F-4956-8FF3-4DA990DB13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249" t="26595" r="27333" b="10991"/>
          <a:stretch/>
        </p:blipFill>
        <p:spPr>
          <a:xfrm>
            <a:off x="5894516" y="1301189"/>
            <a:ext cx="6113485" cy="50488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B605075-C83D-401D-A2C3-262AE79B686D}"/>
              </a:ext>
            </a:extLst>
          </p:cNvPr>
          <p:cNvSpPr txBox="1"/>
          <p:nvPr/>
        </p:nvSpPr>
        <p:spPr>
          <a:xfrm>
            <a:off x="5733730" y="6402377"/>
            <a:ext cx="674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Một khu vực của Thành phố Hồ Chí Minh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57B9CB-920C-49F7-B772-011D8A1464DA}"/>
              </a:ext>
            </a:extLst>
          </p:cNvPr>
          <p:cNvSpPr txBox="1"/>
          <p:nvPr/>
        </p:nvSpPr>
        <p:spPr>
          <a:xfrm>
            <a:off x="248275" y="4167423"/>
            <a:ext cx="5485455" cy="2554545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tỉ lệ 1 : 10 000</a:t>
            </a:r>
          </a:p>
          <a:p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thì 1 cm trên bản đồ t</a:t>
            </a:r>
            <a:r>
              <a:rPr lang="vi-VN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ứng với bao nhiêu m trên thực địa?</a:t>
            </a:r>
          </a:p>
        </p:txBody>
      </p:sp>
      <p:sp>
        <p:nvSpPr>
          <p:cNvPr id="15" name="Google Shape;125;p18">
            <a:extLst>
              <a:ext uri="{FF2B5EF4-FFF2-40B4-BE49-F238E27FC236}">
                <a16:creationId xmlns:a16="http://schemas.microsoft.com/office/drawing/2014/main" id="{D5704710-EC3E-4FCD-ACB0-4D51AD4C8BA7}"/>
              </a:ext>
            </a:extLst>
          </p:cNvPr>
          <p:cNvSpPr txBox="1"/>
          <p:nvPr/>
        </p:nvSpPr>
        <p:spPr>
          <a:xfrm>
            <a:off x="360587" y="1621152"/>
            <a:ext cx="4953000" cy="1367273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  <a:prstDash val="dash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4400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ỉ lệ của bản đồ là bao nhiêu? </a:t>
            </a:r>
            <a:endParaRPr sz="4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335375-DCDC-4379-B6F4-E536FBCDC1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749" t="43556" r="43417" b="27111"/>
          <a:stretch/>
        </p:blipFill>
        <p:spPr>
          <a:xfrm>
            <a:off x="2283962" y="3006669"/>
            <a:ext cx="1130797" cy="110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8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80DB64C-0EF6-44CD-9E81-9429EF627957}"/>
              </a:ext>
            </a:extLst>
          </p:cNvPr>
          <p:cNvGrpSpPr/>
          <p:nvPr/>
        </p:nvGrpSpPr>
        <p:grpSpPr>
          <a:xfrm>
            <a:off x="1608167" y="1787181"/>
            <a:ext cx="8179167" cy="3507160"/>
            <a:chOff x="1608167" y="1787181"/>
            <a:chExt cx="8179167" cy="3507160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49716840-0C11-4375-89AC-AC1ECC6F734B}"/>
                </a:ext>
              </a:extLst>
            </p:cNvPr>
            <p:cNvSpPr/>
            <p:nvPr/>
          </p:nvSpPr>
          <p:spPr>
            <a:xfrm>
              <a:off x="3117773" y="1787181"/>
              <a:ext cx="5336226" cy="3507160"/>
            </a:xfrm>
            <a:prstGeom prst="cloud">
              <a:avLst/>
            </a:prstGeom>
            <a:solidFill>
              <a:srgbClr val="FFFED8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BD6E18F-E977-4226-837A-2A7706A6DF17}"/>
                </a:ext>
              </a:extLst>
            </p:cNvPr>
            <p:cNvSpPr txBox="1"/>
            <p:nvPr/>
          </p:nvSpPr>
          <p:spPr>
            <a:xfrm>
              <a:off x="1608167" y="2551837"/>
              <a:ext cx="817916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1223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 lệ bản đồ </a:t>
              </a:r>
            </a:p>
            <a:p>
              <a:pPr algn="ctr"/>
              <a:r>
                <a:rPr lang="en-US" sz="3600">
                  <a:solidFill>
                    <a:srgbClr val="1223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 chúng ta</a:t>
              </a:r>
            </a:p>
            <a:p>
              <a:pPr algn="ctr"/>
              <a:r>
                <a:rPr lang="en-US" sz="3600">
                  <a:solidFill>
                    <a:srgbClr val="1223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biết điều gì?</a:t>
              </a:r>
            </a:p>
          </p:txBody>
        </p:sp>
      </p:grpSp>
      <p:sp>
        <p:nvSpPr>
          <p:cNvPr id="11" name="Google Shape;147;p19">
            <a:extLst>
              <a:ext uri="{FF2B5EF4-FFF2-40B4-BE49-F238E27FC236}">
                <a16:creationId xmlns:a16="http://schemas.microsoft.com/office/drawing/2014/main" id="{7FB42691-69C3-4018-9E30-B74C5FD5A81F}"/>
              </a:ext>
            </a:extLst>
          </p:cNvPr>
          <p:cNvSpPr txBox="1"/>
          <p:nvPr/>
        </p:nvSpPr>
        <p:spPr>
          <a:xfrm>
            <a:off x="404212" y="1381359"/>
            <a:ext cx="11610025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CC"/>
              </a:buClr>
              <a:buSzPts val="2400"/>
              <a:buFont typeface="Arial"/>
              <a:buNone/>
            </a:pPr>
            <a:r>
              <a:rPr lang="en-US" sz="6000" i="0" u="none" strike="noStrike" cap="none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- </a:t>
            </a:r>
            <a:r>
              <a:rPr lang="en-US" sz="4400" i="0" u="none" strike="noStrike" cap="none">
                <a:solidFill>
                  <a:srgbClr val="0000CC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Tỉ lệ bản đồ cho biết mức độ thu nhỏ độ dài giữa các đối tượng trên bản đồ so với thực tế là bao nhiêu. </a:t>
            </a:r>
            <a:endParaRPr sz="4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DE4E4F7-092B-4C4F-B664-918B742E0C76}"/>
              </a:ext>
            </a:extLst>
          </p:cNvPr>
          <p:cNvGrpSpPr/>
          <p:nvPr/>
        </p:nvGrpSpPr>
        <p:grpSpPr>
          <a:xfrm>
            <a:off x="44574" y="44068"/>
            <a:ext cx="6567292" cy="872949"/>
            <a:chOff x="44574" y="44068"/>
            <a:chExt cx="6567292" cy="87294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4383539-E3B1-4557-9AC8-DBFA217A2763}"/>
                </a:ext>
              </a:extLst>
            </p:cNvPr>
            <p:cNvGrpSpPr/>
            <p:nvPr/>
          </p:nvGrpSpPr>
          <p:grpSpPr>
            <a:xfrm>
              <a:off x="806803" y="44068"/>
              <a:ext cx="5805063" cy="872949"/>
              <a:chOff x="1133366" y="2220084"/>
              <a:chExt cx="5351192" cy="914400"/>
            </a:xfrm>
          </p:grpSpPr>
          <p:sp>
            <p:nvSpPr>
              <p:cNvPr id="19" name="Arrow: Pentagon 18">
                <a:extLst>
                  <a:ext uri="{FF2B5EF4-FFF2-40B4-BE49-F238E27FC236}">
                    <a16:creationId xmlns:a16="http://schemas.microsoft.com/office/drawing/2014/main" id="{02D751D2-D415-49B3-963D-7AB357522FB3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3905127" cy="914400"/>
              </a:xfrm>
              <a:prstGeom prst="homePlate">
                <a:avLst/>
              </a:prstGeom>
              <a:solidFill>
                <a:srgbClr val="FFFC9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B366D86-A886-42B6-8776-507D5B8CCE60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118134-D1D3-496D-B4E8-B3245C86EAD4}"/>
                </a:ext>
              </a:extLst>
            </p:cNvPr>
            <p:cNvSpPr txBox="1"/>
            <p:nvPr/>
          </p:nvSpPr>
          <p:spPr>
            <a:xfrm>
              <a:off x="1846662" y="214032"/>
              <a:ext cx="2478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 lệ bản đồ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E226E49-75C9-4628-A2F7-2236D14D209B}"/>
                </a:ext>
              </a:extLst>
            </p:cNvPr>
            <p:cNvGrpSpPr/>
            <p:nvPr/>
          </p:nvGrpSpPr>
          <p:grpSpPr>
            <a:xfrm>
              <a:off x="44574" y="44068"/>
              <a:ext cx="1301952" cy="872949"/>
              <a:chOff x="344605" y="154323"/>
              <a:chExt cx="1301952" cy="872949"/>
            </a:xfrm>
          </p:grpSpPr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DE9C31C8-E917-4307-9326-AAA2F7F030D2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I</a:t>
                </a:r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8FACB608-3050-4FD7-9ECE-7CE5694E4694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23" name="Picture 22" descr="book9">
            <a:extLst>
              <a:ext uri="{FF2B5EF4-FFF2-40B4-BE49-F238E27FC236}">
                <a16:creationId xmlns:a16="http://schemas.microsoft.com/office/drawing/2014/main" id="{B62EF259-B4AA-4953-A050-ED804588FF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547" y="597787"/>
            <a:ext cx="1139740" cy="78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BDCE6D5-AB07-4F01-AFA9-834BD8856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90049" y="0"/>
            <a:ext cx="1301951" cy="119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5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3B6B753A-527A-4E2A-9013-5949653A9F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5" t="86056" b="-533"/>
          <a:stretch/>
        </p:blipFill>
        <p:spPr>
          <a:xfrm>
            <a:off x="2263904" y="3516792"/>
            <a:ext cx="7664192" cy="1965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82B4ED-24F8-4F96-A9AC-9A951C69EAA6}"/>
              </a:ext>
            </a:extLst>
          </p:cNvPr>
          <p:cNvSpPr txBox="1"/>
          <p:nvPr/>
        </p:nvSpPr>
        <p:spPr>
          <a:xfrm>
            <a:off x="2172048" y="1841244"/>
            <a:ext cx="7756048" cy="144655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số và tỉ lệ th</a:t>
            </a:r>
            <a:r>
              <a:rPr lang="vi-VN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khác nhau nh</a:t>
            </a:r>
            <a:r>
              <a:rPr lang="vi-VN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thế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E4109A2-94B0-4415-8FDD-ED66217322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90049" y="0"/>
            <a:ext cx="1301951" cy="11928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9BE8BE1-CAC9-49B2-9865-868B273289A9}"/>
              </a:ext>
            </a:extLst>
          </p:cNvPr>
          <p:cNvGrpSpPr/>
          <p:nvPr/>
        </p:nvGrpSpPr>
        <p:grpSpPr>
          <a:xfrm>
            <a:off x="44574" y="44068"/>
            <a:ext cx="6567292" cy="872949"/>
            <a:chOff x="44574" y="44068"/>
            <a:chExt cx="6567292" cy="87294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F36C4C5-08B6-42B7-88D6-A4344D945C6A}"/>
                </a:ext>
              </a:extLst>
            </p:cNvPr>
            <p:cNvGrpSpPr/>
            <p:nvPr/>
          </p:nvGrpSpPr>
          <p:grpSpPr>
            <a:xfrm>
              <a:off x="806803" y="44068"/>
              <a:ext cx="5805063" cy="872949"/>
              <a:chOff x="1133366" y="2220084"/>
              <a:chExt cx="5351192" cy="914400"/>
            </a:xfrm>
          </p:grpSpPr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6DC63518-558A-4BDD-A12E-393C8558F6DF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3905127" cy="914400"/>
              </a:xfrm>
              <a:prstGeom prst="homePlate">
                <a:avLst/>
              </a:prstGeom>
              <a:solidFill>
                <a:srgbClr val="FFFC9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28644F1-2CA0-448E-A8CB-00DE3BD16BBB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03C093-7EE8-4C55-8BD4-682B56E5ADAF}"/>
                </a:ext>
              </a:extLst>
            </p:cNvPr>
            <p:cNvSpPr txBox="1"/>
            <p:nvPr/>
          </p:nvSpPr>
          <p:spPr>
            <a:xfrm>
              <a:off x="1846662" y="214032"/>
              <a:ext cx="2478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 lệ bản đồ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3590B5D-B383-4150-8F03-9A41942D34C4}"/>
                </a:ext>
              </a:extLst>
            </p:cNvPr>
            <p:cNvGrpSpPr/>
            <p:nvPr/>
          </p:nvGrpSpPr>
          <p:grpSpPr>
            <a:xfrm>
              <a:off x="44574" y="44068"/>
              <a:ext cx="1301952" cy="872949"/>
              <a:chOff x="344605" y="154323"/>
              <a:chExt cx="1301952" cy="872949"/>
            </a:xfrm>
          </p:grpSpPr>
          <p:sp>
            <p:nvSpPr>
              <p:cNvPr id="15" name="Arrow: Pentagon 14">
                <a:extLst>
                  <a:ext uri="{FF2B5EF4-FFF2-40B4-BE49-F238E27FC236}">
                    <a16:creationId xmlns:a16="http://schemas.microsoft.com/office/drawing/2014/main" id="{1E35B0AD-60DF-4AC4-87DE-75093A294B56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I</a:t>
                </a:r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ACC79F78-C0D6-4DBE-9261-7CF44CDE202B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2434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25;p18">
            <a:extLst>
              <a:ext uri="{FF2B5EF4-FFF2-40B4-BE49-F238E27FC236}">
                <a16:creationId xmlns:a16="http://schemas.microsoft.com/office/drawing/2014/main" id="{9D67CA67-C8CD-4C88-B0F0-F3F2ADE35F6F}"/>
              </a:ext>
            </a:extLst>
          </p:cNvPr>
          <p:cNvSpPr txBox="1"/>
          <p:nvPr/>
        </p:nvSpPr>
        <p:spPr>
          <a:xfrm>
            <a:off x="-42106" y="1114481"/>
            <a:ext cx="4953000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200" b="1">
                <a:solidFill>
                  <a:srgbClr val="1223FA"/>
                </a:solidFill>
                <a:latin typeface="Arial"/>
                <a:ea typeface="Arial"/>
                <a:cs typeface="Arial"/>
                <a:sym typeface="Arial"/>
              </a:rPr>
              <a:t>+ Tỉ lệ thước :</a:t>
            </a:r>
            <a:endParaRPr sz="3200">
              <a:solidFill>
                <a:srgbClr val="1223FA"/>
              </a:solidFill>
            </a:endParaRPr>
          </a:p>
        </p:txBody>
      </p:sp>
      <p:sp>
        <p:nvSpPr>
          <p:cNvPr id="10" name="Google Shape;125;p18">
            <a:extLst>
              <a:ext uri="{FF2B5EF4-FFF2-40B4-BE49-F238E27FC236}">
                <a16:creationId xmlns:a16="http://schemas.microsoft.com/office/drawing/2014/main" id="{00DD63E0-4E18-4BD9-A67B-3EE30A2E1DD3}"/>
              </a:ext>
            </a:extLst>
          </p:cNvPr>
          <p:cNvSpPr txBox="1"/>
          <p:nvPr/>
        </p:nvSpPr>
        <p:spPr>
          <a:xfrm>
            <a:off x="0" y="4921194"/>
            <a:ext cx="4953000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 b="1">
                <a:solidFill>
                  <a:srgbClr val="3829FB"/>
                </a:solidFill>
                <a:latin typeface="Arial"/>
                <a:ea typeface="Arial"/>
                <a:cs typeface="Arial"/>
                <a:sym typeface="Arial"/>
              </a:rPr>
              <a:t>+ Tỉ lệ số :</a:t>
            </a:r>
            <a:endParaRPr sz="3600">
              <a:solidFill>
                <a:srgbClr val="3829FB"/>
              </a:solidFill>
            </a:endParaRP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8D60F378-A064-441F-8E20-2A222592AE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75" t="86056" b="-533"/>
          <a:stretch/>
        </p:blipFill>
        <p:spPr>
          <a:xfrm>
            <a:off x="1783114" y="2722225"/>
            <a:ext cx="7664192" cy="1965153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8F2691-A7CB-4B91-A97D-0ED72B51EA2B}"/>
              </a:ext>
            </a:extLst>
          </p:cNvPr>
          <p:cNvCxnSpPr>
            <a:cxnSpLocks/>
          </p:cNvCxnSpPr>
          <p:nvPr/>
        </p:nvCxnSpPr>
        <p:spPr>
          <a:xfrm flipV="1">
            <a:off x="2313542" y="4208443"/>
            <a:ext cx="2203374" cy="87164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EBD6CCA-8A77-498F-9F89-6D46499B92BA}"/>
              </a:ext>
            </a:extLst>
          </p:cNvPr>
          <p:cNvCxnSpPr>
            <a:cxnSpLocks/>
          </p:cNvCxnSpPr>
          <p:nvPr/>
        </p:nvCxnSpPr>
        <p:spPr>
          <a:xfrm>
            <a:off x="1783114" y="1624111"/>
            <a:ext cx="1786351" cy="18926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A01A9232-5109-43A1-9DDC-7E388DEA4A94}"/>
              </a:ext>
            </a:extLst>
          </p:cNvPr>
          <p:cNvSpPr/>
          <p:nvPr/>
        </p:nvSpPr>
        <p:spPr>
          <a:xfrm>
            <a:off x="2930001" y="1024350"/>
            <a:ext cx="9149085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tỉ lệ được vẽ dưới dạng thước đo tính sẵn, mỗi đoạn đều ghi số đo độ dài tương ứng trên thực địa.</a:t>
            </a:r>
            <a:endParaRPr lang="en-US" sz="2800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BFF67DD-FF07-41AE-BAC8-BD355E9B7F05}"/>
              </a:ext>
            </a:extLst>
          </p:cNvPr>
          <p:cNvSpPr/>
          <p:nvPr/>
        </p:nvSpPr>
        <p:spPr>
          <a:xfrm>
            <a:off x="2827662" y="4813281"/>
            <a:ext cx="8508694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28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à một phân số luôn có tử là 1. Mẫu số càng lớn thì tỉ lệ càng nhỏ và ngược lại.</a:t>
            </a:r>
            <a:endParaRPr lang="en-US" sz="2800" dirty="0">
              <a:solidFill>
                <a:srgbClr val="FF33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FFFA17F-07A0-42F4-A839-CC6517FC7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9AB18080-4625-4314-91CB-C9A81855BE59}"/>
              </a:ext>
            </a:extLst>
          </p:cNvPr>
          <p:cNvGrpSpPr/>
          <p:nvPr/>
        </p:nvGrpSpPr>
        <p:grpSpPr>
          <a:xfrm>
            <a:off x="44574" y="44068"/>
            <a:ext cx="6567292" cy="872949"/>
            <a:chOff x="44574" y="44068"/>
            <a:chExt cx="6567292" cy="872949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F31CABF-343D-4DC8-95FA-7E24BE45D3E0}"/>
                </a:ext>
              </a:extLst>
            </p:cNvPr>
            <p:cNvGrpSpPr/>
            <p:nvPr/>
          </p:nvGrpSpPr>
          <p:grpSpPr>
            <a:xfrm>
              <a:off x="806803" y="44068"/>
              <a:ext cx="5805063" cy="872949"/>
              <a:chOff x="1133366" y="2220084"/>
              <a:chExt cx="5351192" cy="914400"/>
            </a:xfrm>
          </p:grpSpPr>
          <p:sp>
            <p:nvSpPr>
              <p:cNvPr id="24" name="Arrow: Pentagon 23">
                <a:extLst>
                  <a:ext uri="{FF2B5EF4-FFF2-40B4-BE49-F238E27FC236}">
                    <a16:creationId xmlns:a16="http://schemas.microsoft.com/office/drawing/2014/main" id="{304B4E21-8296-404F-8274-5C2108A554D4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3905127" cy="914400"/>
              </a:xfrm>
              <a:prstGeom prst="homePlate">
                <a:avLst/>
              </a:prstGeom>
              <a:solidFill>
                <a:srgbClr val="FFFC9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F375938-2137-4B66-B055-0FC021501A26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E907492-C610-449A-AF70-08DBDDAC989B}"/>
                </a:ext>
              </a:extLst>
            </p:cNvPr>
            <p:cNvSpPr txBox="1"/>
            <p:nvPr/>
          </p:nvSpPr>
          <p:spPr>
            <a:xfrm>
              <a:off x="1846662" y="214032"/>
              <a:ext cx="2478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 lệ bản đồ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1A1ED9B-9550-43F6-A8AB-98AEAF9BD543}"/>
                </a:ext>
              </a:extLst>
            </p:cNvPr>
            <p:cNvGrpSpPr/>
            <p:nvPr/>
          </p:nvGrpSpPr>
          <p:grpSpPr>
            <a:xfrm>
              <a:off x="44574" y="44068"/>
              <a:ext cx="1301952" cy="872949"/>
              <a:chOff x="344605" y="154323"/>
              <a:chExt cx="1301952" cy="872949"/>
            </a:xfrm>
          </p:grpSpPr>
          <p:sp>
            <p:nvSpPr>
              <p:cNvPr id="22" name="Arrow: Pentagon 21">
                <a:extLst>
                  <a:ext uri="{FF2B5EF4-FFF2-40B4-BE49-F238E27FC236}">
                    <a16:creationId xmlns:a16="http://schemas.microsoft.com/office/drawing/2014/main" id="{2C9FC9ED-0011-4CC7-85A0-BA52554278E3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I</a:t>
                </a:r>
              </a:p>
            </p:txBody>
          </p: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24ECE377-D761-48D3-BA85-F7B46F82CB52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448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AEF7FF-5768-4D62-892B-F92149648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CB6C74-3822-4779-A78A-6D1412DB4F0A}"/>
              </a:ext>
            </a:extLst>
          </p:cNvPr>
          <p:cNvSpPr txBox="1"/>
          <p:nvPr/>
        </p:nvSpPr>
        <p:spPr>
          <a:xfrm>
            <a:off x="3395720" y="3287932"/>
            <a:ext cx="56159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3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52611EA-7637-41D8-A2CC-10D52E6BEF0A}"/>
              </a:ext>
            </a:extLst>
          </p:cNvPr>
          <p:cNvGrpSpPr/>
          <p:nvPr/>
        </p:nvGrpSpPr>
        <p:grpSpPr>
          <a:xfrm>
            <a:off x="1631004" y="956559"/>
            <a:ext cx="6567292" cy="872949"/>
            <a:chOff x="2523370" y="3170950"/>
            <a:chExt cx="6567292" cy="87294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017185D-6EAE-4379-81E4-75B84C2F19B5}"/>
                </a:ext>
              </a:extLst>
            </p:cNvPr>
            <p:cNvGrpSpPr/>
            <p:nvPr/>
          </p:nvGrpSpPr>
          <p:grpSpPr>
            <a:xfrm>
              <a:off x="3285600" y="3170950"/>
              <a:ext cx="5805062" cy="872949"/>
              <a:chOff x="1133367" y="2220084"/>
              <a:chExt cx="5351191" cy="914400"/>
            </a:xfrm>
          </p:grpSpPr>
          <p:sp>
            <p:nvSpPr>
              <p:cNvPr id="8" name="Arrow: Pentagon 7">
                <a:extLst>
                  <a:ext uri="{FF2B5EF4-FFF2-40B4-BE49-F238E27FC236}">
                    <a16:creationId xmlns:a16="http://schemas.microsoft.com/office/drawing/2014/main" id="{7DB20882-1134-4074-9F50-BD45B419E415}"/>
                  </a:ext>
                </a:extLst>
              </p:cNvPr>
              <p:cNvSpPr/>
              <p:nvPr/>
            </p:nvSpPr>
            <p:spPr>
              <a:xfrm>
                <a:off x="1133367" y="2220084"/>
                <a:ext cx="3095059" cy="914400"/>
              </a:xfrm>
              <a:prstGeom prst="homePlate">
                <a:avLst/>
              </a:prstGeom>
              <a:solidFill>
                <a:srgbClr val="FFFC93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02D6264-8BCA-4E0C-A870-CE35BBB3FBCC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1ACB9E3-47EB-4205-A92E-B22B2BB33E14}"/>
                </a:ext>
              </a:extLst>
            </p:cNvPr>
            <p:cNvSpPr txBox="1"/>
            <p:nvPr/>
          </p:nvSpPr>
          <p:spPr>
            <a:xfrm>
              <a:off x="3964953" y="3328437"/>
              <a:ext cx="24785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 lệ bản đồ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11AAC87-4A37-4EAC-B8AC-93AD9DB9D1F1}"/>
                </a:ext>
              </a:extLst>
            </p:cNvPr>
            <p:cNvGrpSpPr/>
            <p:nvPr/>
          </p:nvGrpSpPr>
          <p:grpSpPr>
            <a:xfrm>
              <a:off x="2523370" y="3170950"/>
              <a:ext cx="1301952" cy="872949"/>
              <a:chOff x="344605" y="154323"/>
              <a:chExt cx="1301952" cy="872949"/>
            </a:xfrm>
          </p:grpSpPr>
          <p:sp>
            <p:nvSpPr>
              <p:cNvPr id="13" name="Arrow: Pentagon 12">
                <a:extLst>
                  <a:ext uri="{FF2B5EF4-FFF2-40B4-BE49-F238E27FC236}">
                    <a16:creationId xmlns:a16="http://schemas.microsoft.com/office/drawing/2014/main" id="{2984B284-1F25-4443-9AD9-01DB96A579B9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I</a:t>
                </a:r>
              </a:p>
            </p:txBody>
          </p:sp>
          <p:sp>
            <p:nvSpPr>
              <p:cNvPr id="14" name="Isosceles Triangle 13">
                <a:extLst>
                  <a:ext uri="{FF2B5EF4-FFF2-40B4-BE49-F238E27FC236}">
                    <a16:creationId xmlns:a16="http://schemas.microsoft.com/office/drawing/2014/main" id="{89688E94-6577-4B49-A82F-89D05C3605A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FD9CE33-FD28-47F7-A498-AC35207B7A5A}"/>
              </a:ext>
            </a:extLst>
          </p:cNvPr>
          <p:cNvSpPr/>
          <p:nvPr/>
        </p:nvSpPr>
        <p:spPr>
          <a:xfrm>
            <a:off x="1374361" y="2453194"/>
            <a:ext cx="98738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3600">
                <a:solidFill>
                  <a:srgbClr val="1414F8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Tỉ lệ bản đồ cho biết mức độ thu nhỏ độ dài giữa các đối tượng trên bản đồ so với thực tế là bao nhiêu. </a:t>
            </a:r>
          </a:p>
          <a:p>
            <a:pPr algn="just"/>
            <a:r>
              <a:rPr lang="en-US" sz="36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Để thể hiện tỉ lệ bản đồ người ta dùng tỉ lệ số </a:t>
            </a:r>
            <a:r>
              <a:rPr lang="en-US" sz="36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</a:t>
            </a:r>
            <a:r>
              <a:rPr lang="vi-VN" sz="36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tỉ lệ thước</a:t>
            </a:r>
            <a:r>
              <a:rPr lang="en-US" sz="36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8" name="Picture 27" descr="book9">
            <a:extLst>
              <a:ext uri="{FF2B5EF4-FFF2-40B4-BE49-F238E27FC236}">
                <a16:creationId xmlns:a16="http://schemas.microsoft.com/office/drawing/2014/main" id="{6599AC93-6F5E-4D56-9A5F-3C826E8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716" y="1321753"/>
            <a:ext cx="1139740" cy="78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3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164251-77E6-48B3-A6FE-469652041931}"/>
              </a:ext>
            </a:extLst>
          </p:cNvPr>
          <p:cNvGrpSpPr/>
          <p:nvPr/>
        </p:nvGrpSpPr>
        <p:grpSpPr>
          <a:xfrm>
            <a:off x="69774" y="73342"/>
            <a:ext cx="9152286" cy="881212"/>
            <a:chOff x="2556071" y="4447039"/>
            <a:chExt cx="10479281" cy="88121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93F3E4F-FF58-43C2-9EBB-56C75A87FF8E}"/>
                </a:ext>
              </a:extLst>
            </p:cNvPr>
            <p:cNvGrpSpPr/>
            <p:nvPr/>
          </p:nvGrpSpPr>
          <p:grpSpPr>
            <a:xfrm>
              <a:off x="2633190" y="4455302"/>
              <a:ext cx="10402162" cy="872949"/>
              <a:chOff x="1133366" y="2220084"/>
              <a:chExt cx="7471954" cy="914400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6" name="Arrow: Pentagon 15">
                <a:extLst>
                  <a:ext uri="{FF2B5EF4-FFF2-40B4-BE49-F238E27FC236}">
                    <a16:creationId xmlns:a16="http://schemas.microsoft.com/office/drawing/2014/main" id="{4BA713B3-586E-4F5C-9E48-95B9027991E1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7471954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6D8B63E-5453-4B4C-9271-F3D6B9180C4E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7079E6-65C0-4CAA-91CB-A9A9C3C271A6}"/>
                </a:ext>
              </a:extLst>
            </p:cNvPr>
            <p:cNvSpPr txBox="1"/>
            <p:nvPr/>
          </p:nvSpPr>
          <p:spPr>
            <a:xfrm>
              <a:off x="3731785" y="4597274"/>
              <a:ext cx="8919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khoảng cách thực tế dựa vào tỉ lệ bản đồ</a:t>
              </a:r>
            </a:p>
          </p:txBody>
        </p:sp>
        <p:sp>
          <p:nvSpPr>
            <p:cNvPr id="19" name="Arrow: Pentagon 18">
              <a:extLst>
                <a:ext uri="{FF2B5EF4-FFF2-40B4-BE49-F238E27FC236}">
                  <a16:creationId xmlns:a16="http://schemas.microsoft.com/office/drawing/2014/main" id="{41C361E8-7149-4F8B-B7C8-F4E160479C2B}"/>
                </a:ext>
              </a:extLst>
            </p:cNvPr>
            <p:cNvSpPr/>
            <p:nvPr/>
          </p:nvSpPr>
          <p:spPr>
            <a:xfrm>
              <a:off x="2556071" y="4447039"/>
              <a:ext cx="1301952" cy="872949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II</a:t>
              </a: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924589D-471E-46B0-A977-6061E3229888}"/>
                </a:ext>
              </a:extLst>
            </p:cNvPr>
            <p:cNvSpPr/>
            <p:nvPr/>
          </p:nvSpPr>
          <p:spPr>
            <a:xfrm rot="5400000">
              <a:off x="3600588" y="4736295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EA56A17-D17F-41E0-BBBA-38D4FBBD0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7A2A78-3206-4F3B-9868-916A7C769E07}"/>
              </a:ext>
            </a:extLst>
          </p:cNvPr>
          <p:cNvSpPr txBox="1"/>
          <p:nvPr/>
        </p:nvSpPr>
        <p:spPr>
          <a:xfrm>
            <a:off x="688163" y="1160668"/>
            <a:ext cx="10815673" cy="1200329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các bước 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tính khoảng cách trên thực tế theo đường chim bay dựa vào tỉ lệ bản đồ: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5146EE-5A95-4400-A783-5B0E28514DE8}"/>
              </a:ext>
            </a:extLst>
          </p:cNvPr>
          <p:cNvSpPr/>
          <p:nvPr/>
        </p:nvSpPr>
        <p:spPr>
          <a:xfrm>
            <a:off x="861277" y="2835010"/>
            <a:ext cx="102018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1:</a:t>
            </a:r>
            <a:r>
              <a:rPr lang="vi-VN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>
                <a:solidFill>
                  <a:srgbClr val="122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 khoảng cách giữa 2 điểm trên bản đồ bằng thước kẻ.</a:t>
            </a:r>
          </a:p>
          <a:p>
            <a:pPr algn="just"/>
            <a:r>
              <a:rPr lang="vi-VN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2: </a:t>
            </a:r>
            <a:r>
              <a:rPr lang="vi-VN" sz="3600">
                <a:solidFill>
                  <a:srgbClr val="122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độ dài vừa đo trên thước kẻ.</a:t>
            </a:r>
          </a:p>
          <a:p>
            <a:pPr algn="just"/>
            <a:r>
              <a:rPr lang="vi-VN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3600">
                <a:solidFill>
                  <a:srgbClr val="FF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 3: </a:t>
            </a:r>
            <a:r>
              <a:rPr lang="vi-VN" sz="3600">
                <a:solidFill>
                  <a:srgbClr val="122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tỉ lệ bản đồ để tính khoảng cách trên thực địa.</a:t>
            </a:r>
            <a:endParaRPr lang="en-US" sz="3600">
              <a:solidFill>
                <a:srgbClr val="1223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12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164251-77E6-48B3-A6FE-469652041931}"/>
              </a:ext>
            </a:extLst>
          </p:cNvPr>
          <p:cNvGrpSpPr/>
          <p:nvPr/>
        </p:nvGrpSpPr>
        <p:grpSpPr>
          <a:xfrm>
            <a:off x="69774" y="73342"/>
            <a:ext cx="9152286" cy="881212"/>
            <a:chOff x="2556071" y="4447039"/>
            <a:chExt cx="10479281" cy="88121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93F3E4F-FF58-43C2-9EBB-56C75A87FF8E}"/>
                </a:ext>
              </a:extLst>
            </p:cNvPr>
            <p:cNvGrpSpPr/>
            <p:nvPr/>
          </p:nvGrpSpPr>
          <p:grpSpPr>
            <a:xfrm>
              <a:off x="2633190" y="4455302"/>
              <a:ext cx="10402162" cy="872949"/>
              <a:chOff x="1133366" y="2220084"/>
              <a:chExt cx="7471954" cy="914400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6" name="Arrow: Pentagon 15">
                <a:extLst>
                  <a:ext uri="{FF2B5EF4-FFF2-40B4-BE49-F238E27FC236}">
                    <a16:creationId xmlns:a16="http://schemas.microsoft.com/office/drawing/2014/main" id="{4BA713B3-586E-4F5C-9E48-95B9027991E1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7471954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6D8B63E-5453-4B4C-9271-F3D6B9180C4E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7079E6-65C0-4CAA-91CB-A9A9C3C271A6}"/>
                </a:ext>
              </a:extLst>
            </p:cNvPr>
            <p:cNvSpPr txBox="1"/>
            <p:nvPr/>
          </p:nvSpPr>
          <p:spPr>
            <a:xfrm>
              <a:off x="3731785" y="4597274"/>
              <a:ext cx="8919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khoảng cách thực tế dựa vào tỉ lệ bản đồ</a:t>
              </a:r>
            </a:p>
          </p:txBody>
        </p:sp>
        <p:sp>
          <p:nvSpPr>
            <p:cNvPr id="19" name="Arrow: Pentagon 18">
              <a:extLst>
                <a:ext uri="{FF2B5EF4-FFF2-40B4-BE49-F238E27FC236}">
                  <a16:creationId xmlns:a16="http://schemas.microsoft.com/office/drawing/2014/main" id="{41C361E8-7149-4F8B-B7C8-F4E160479C2B}"/>
                </a:ext>
              </a:extLst>
            </p:cNvPr>
            <p:cNvSpPr/>
            <p:nvPr/>
          </p:nvSpPr>
          <p:spPr>
            <a:xfrm>
              <a:off x="2556071" y="4447039"/>
              <a:ext cx="1301952" cy="872949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II</a:t>
              </a: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924589D-471E-46B0-A977-6061E3229888}"/>
                </a:ext>
              </a:extLst>
            </p:cNvPr>
            <p:cNvSpPr/>
            <p:nvPr/>
          </p:nvSpPr>
          <p:spPr>
            <a:xfrm rot="5400000">
              <a:off x="3600588" y="4736295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EA56A17-D17F-41E0-BBBA-38D4FBBD0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707A5AC6-6089-4254-8EEA-FE62E5A49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504" y="1161339"/>
            <a:ext cx="7745031" cy="1138773"/>
          </a:xfrm>
          <a:prstGeom prst="rect">
            <a:avLst/>
          </a:prstGeom>
          <a:noFill/>
          <a:ln>
            <a:solidFill>
              <a:srgbClr val="00B0F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Tính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khoảng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thực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tế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dựa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vào</a:t>
            </a:r>
            <a:r>
              <a:rPr lang="en-US" sz="3200" b="1" dirty="0">
                <a:solidFill>
                  <a:srgbClr val="FF0000"/>
                </a:solidFill>
              </a:rPr>
              <a:t>   </a:t>
            </a: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tỉ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lệ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1" name="Google Shape;125;p18">
            <a:extLst>
              <a:ext uri="{FF2B5EF4-FFF2-40B4-BE49-F238E27FC236}">
                <a16:creationId xmlns:a16="http://schemas.microsoft.com/office/drawing/2014/main" id="{C3E9B951-5397-411A-A64A-3077AF368709}"/>
              </a:ext>
            </a:extLst>
          </p:cNvPr>
          <p:cNvSpPr txBox="1"/>
          <p:nvPr/>
        </p:nvSpPr>
        <p:spPr>
          <a:xfrm>
            <a:off x="224438" y="3379181"/>
            <a:ext cx="12647047" cy="1185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+ Bước 1: </a:t>
            </a:r>
            <a:r>
              <a:rPr lang="en-US" sz="3600">
                <a:solidFill>
                  <a:srgbClr val="2913F5"/>
                </a:solidFill>
                <a:latin typeface="Arial"/>
                <a:ea typeface="Arial"/>
                <a:cs typeface="Arial"/>
                <a:sym typeface="Arial"/>
              </a:rPr>
              <a:t>Dùng thước tỉ lệ đo khoảng cách trên bản đồ 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>
                <a:solidFill>
                  <a:srgbClr val="2913F5"/>
                </a:solidFill>
                <a:latin typeface="Arial"/>
                <a:ea typeface="Arial"/>
                <a:cs typeface="Arial"/>
                <a:sym typeface="Arial"/>
              </a:rPr>
              <a:t>từ  A đến B.</a:t>
            </a:r>
            <a:endParaRPr sz="3600">
              <a:solidFill>
                <a:srgbClr val="2913F5"/>
              </a:solidFill>
            </a:endParaRPr>
          </a:p>
        </p:txBody>
      </p:sp>
      <p:sp>
        <p:nvSpPr>
          <p:cNvPr id="23" name="Google Shape;125;p18">
            <a:extLst>
              <a:ext uri="{FF2B5EF4-FFF2-40B4-BE49-F238E27FC236}">
                <a16:creationId xmlns:a16="http://schemas.microsoft.com/office/drawing/2014/main" id="{9CE53234-B90F-497D-BAB9-DB262E93A710}"/>
              </a:ext>
            </a:extLst>
          </p:cNvPr>
          <p:cNvSpPr txBox="1"/>
          <p:nvPr/>
        </p:nvSpPr>
        <p:spPr>
          <a:xfrm>
            <a:off x="37305" y="4705570"/>
            <a:ext cx="13021312" cy="1405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+ Bước 2: </a:t>
            </a:r>
            <a:r>
              <a:rPr lang="en-US" sz="3600">
                <a:solidFill>
                  <a:srgbClr val="2913F5"/>
                </a:solidFill>
                <a:latin typeface="Arial"/>
                <a:ea typeface="Arial"/>
                <a:cs typeface="Arial"/>
                <a:sym typeface="Arial"/>
              </a:rPr>
              <a:t>Lấy số đo khoảng cách  trên bản đồ từ A đến B nhân với mẫu số  của tỉ lệ bản đồ.</a:t>
            </a:r>
            <a:endParaRPr sz="3600">
              <a:solidFill>
                <a:srgbClr val="2913F5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BA13DF-239F-4F83-AC9D-2D7744D72816}"/>
              </a:ext>
            </a:extLst>
          </p:cNvPr>
          <p:cNvSpPr txBox="1"/>
          <p:nvPr/>
        </p:nvSpPr>
        <p:spPr>
          <a:xfrm>
            <a:off x="224438" y="2506897"/>
            <a:ext cx="7085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ü"/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tỉ lệ số:</a:t>
            </a:r>
          </a:p>
        </p:txBody>
      </p:sp>
    </p:spTree>
    <p:extLst>
      <p:ext uri="{BB962C8B-B14F-4D97-AF65-F5344CB8AC3E}">
        <p14:creationId xmlns:p14="http://schemas.microsoft.com/office/powerpoint/2010/main" val="123802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114"/>
          <p:cNvSpPr/>
          <p:nvPr/>
        </p:nvSpPr>
        <p:spPr>
          <a:xfrm>
            <a:off x="0" y="-292"/>
            <a:ext cx="6806220" cy="685829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3629454" y="125995"/>
            <a:ext cx="6413548" cy="6431836"/>
            <a:chOff x="2889226" y="213081"/>
            <a:chExt cx="6413548" cy="6431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89226" y="213081"/>
              <a:ext cx="6413548" cy="643183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300000">
              <a:off x="7009153" y="3339989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34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 rot="900000">
              <a:off x="6953878" y="3662742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33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500000">
              <a:off x="6844403" y="399751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 rot="2100000">
              <a:off x="6696828" y="428147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31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2700000">
              <a:off x="6473053" y="454004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30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3300000">
              <a:off x="6206353" y="475594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29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3900000">
              <a:off x="5922584" y="4916393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28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 rot="4500000">
              <a:off x="5600715" y="503874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27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rot="5100000">
              <a:off x="5257815" y="511494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26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5700000">
              <a:off x="4874415" y="5118564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25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6300000">
              <a:off x="4601043" y="507865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24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6900000">
              <a:off x="4282544" y="4835239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23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 rot="7500000">
              <a:off x="3987813" y="476661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rot="8100000">
              <a:off x="3731997" y="455253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21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rot="8700000">
              <a:off x="3505209" y="426588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FF00"/>
                  </a:solidFill>
                </a:rPr>
                <a:t>20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rot="9300000">
              <a:off x="3320115" y="3975819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19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9900000">
              <a:off x="3211287" y="367806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1">
                      <a:lumMod val="50000"/>
                    </a:schemeClr>
                  </a:solidFill>
                </a:rPr>
                <a:t>18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0500000">
              <a:off x="3144153" y="3347874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FF"/>
                  </a:solidFill>
                </a:rPr>
                <a:t>17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 rot="11100000">
              <a:off x="3164103" y="300316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16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1700000">
              <a:off x="3213081" y="268749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15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 rot="12300000">
              <a:off x="3320115" y="2371812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FF0000"/>
                  </a:solidFill>
                </a:rPr>
                <a:t>14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 rot="12900000">
              <a:off x="3499719" y="207064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13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 rot="13500000">
              <a:off x="3722865" y="181302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4100000">
              <a:off x="3975039" y="159894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11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4700000">
              <a:off x="4270755" y="142840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10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 rot="15300000">
              <a:off x="4580985" y="131592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9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rot="15900000">
              <a:off x="4905729" y="124698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7030A0"/>
                  </a:solidFill>
                </a:rPr>
                <a:t>8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rot="16500000">
              <a:off x="5259501" y="125061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7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 rot="17100000">
              <a:off x="5584245" y="1312302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6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 rot="17700000">
              <a:off x="5894475" y="1432044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accent4">
                      <a:lumMod val="20000"/>
                      <a:lumOff val="80000"/>
                    </a:schemeClr>
                  </a:solidFill>
                </a:rPr>
                <a:t>5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 rot="18300000">
              <a:off x="6190191" y="159532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rot="18900000">
              <a:off x="6442365" y="181666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 rot="19500000">
              <a:off x="6652821" y="2070666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7030A0"/>
                  </a:solidFill>
                </a:rPr>
                <a:t>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 rot="20100000">
              <a:off x="6834249" y="233917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1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 rot="20700000">
              <a:off x="6972135" y="2680260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36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 rot="21300000">
              <a:off x="7022937" y="3006828"/>
              <a:ext cx="2019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35</a:t>
              </a: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017" y="5658585"/>
            <a:ext cx="2798307" cy="1115665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09" name="Picture 10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318">
            <a:off x="9580273" y="2697441"/>
            <a:ext cx="1295450" cy="713697"/>
          </a:xfrm>
          <a:prstGeom prst="rect">
            <a:avLst/>
          </a:prstGeom>
        </p:spPr>
      </p:pic>
      <p:pic>
        <p:nvPicPr>
          <p:cNvPr id="110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96724" y="-609892"/>
            <a:ext cx="609600" cy="609600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94517" y="841620"/>
            <a:ext cx="373326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>
                <a:solidFill>
                  <a:srgbClr val="FF6600"/>
                </a:solidFill>
              </a:rPr>
              <a:t>VÒNG QUAY</a:t>
            </a:r>
          </a:p>
          <a:p>
            <a:pPr algn="ctr"/>
            <a:r>
              <a:rPr lang="en-US" sz="5400" b="1">
                <a:solidFill>
                  <a:srgbClr val="FF6600"/>
                </a:solidFill>
              </a:rPr>
              <a:t>MAY MẮN</a:t>
            </a:r>
          </a:p>
        </p:txBody>
      </p:sp>
      <p:pic>
        <p:nvPicPr>
          <p:cNvPr id="116" name="Far_Away_St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89736" y="-797130"/>
            <a:ext cx="609600" cy="609600"/>
          </a:xfrm>
          <a:prstGeom prst="rect">
            <a:avLst/>
          </a:prstGeom>
        </p:spPr>
      </p:pic>
      <p:sp>
        <p:nvSpPr>
          <p:cNvPr id="117" name="Rounded Rectangle 116">
            <a:hlinkClick r:id="rId12" action="ppaction://hlinksldjump"/>
          </p:cNvPr>
          <p:cNvSpPr/>
          <p:nvPr/>
        </p:nvSpPr>
        <p:spPr>
          <a:xfrm>
            <a:off x="9577050" y="125995"/>
            <a:ext cx="2429274" cy="710955"/>
          </a:xfrm>
          <a:prstGeom prst="roundRect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Qua </a:t>
            </a:r>
            <a:r>
              <a:rPr lang="en-US">
                <a:hlinkClick r:id="rId13" action="ppaction://hlinksldjump"/>
              </a:rPr>
              <a:t>nội</a:t>
            </a:r>
            <a:r>
              <a:rPr lang="en-US"/>
              <a:t> dung tiếp theo </a:t>
            </a:r>
          </a:p>
        </p:txBody>
      </p:sp>
    </p:spTree>
    <p:extLst>
      <p:ext uri="{BB962C8B-B14F-4D97-AF65-F5344CB8AC3E}">
        <p14:creationId xmlns:p14="http://schemas.microsoft.com/office/powerpoint/2010/main" val="110431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4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1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1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1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1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1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8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1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5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1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2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1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9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1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6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1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0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7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1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4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1" dur="1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3" fill="hold">
                      <p:stCondLst>
                        <p:cond delay="0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6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3" dur="30406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audio>
              <p:cMediaNode vol="80000">
                <p:cTn id="37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3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</p:childTnLst>
        </p:cTn>
      </p:par>
    </p:tnLst>
    <p:bldLst>
      <p:bldP spid="1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an do mot khu vuc cua thanh pho Da Nang (ti le 1750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2777" r="908"/>
          <a:stretch>
            <a:fillRect/>
          </a:stretch>
        </p:blipFill>
        <p:spPr bwMode="auto">
          <a:xfrm>
            <a:off x="2885440" y="957262"/>
            <a:ext cx="86868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2" name="Group 10"/>
          <p:cNvGrpSpPr>
            <a:grpSpLocks/>
          </p:cNvGrpSpPr>
          <p:nvPr/>
        </p:nvGrpSpPr>
        <p:grpSpPr bwMode="auto">
          <a:xfrm>
            <a:off x="8067041" y="6443663"/>
            <a:ext cx="3192463" cy="119063"/>
            <a:chOff x="2544" y="3120"/>
            <a:chExt cx="1287" cy="46"/>
          </a:xfrm>
        </p:grpSpPr>
        <p:sp>
          <p:nvSpPr>
            <p:cNvPr id="17419" name="Rectangle 11"/>
            <p:cNvSpPr>
              <a:spLocks noChangeArrowheads="1"/>
            </p:cNvSpPr>
            <p:nvPr/>
          </p:nvSpPr>
          <p:spPr bwMode="auto">
            <a:xfrm>
              <a:off x="2544" y="3120"/>
              <a:ext cx="259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0" name="Rectangle 12"/>
            <p:cNvSpPr>
              <a:spLocks noChangeArrowheads="1"/>
            </p:cNvSpPr>
            <p:nvPr/>
          </p:nvSpPr>
          <p:spPr bwMode="auto">
            <a:xfrm>
              <a:off x="2798" y="3120"/>
              <a:ext cx="259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1" name="Rectangle 13"/>
            <p:cNvSpPr>
              <a:spLocks noChangeArrowheads="1"/>
            </p:cNvSpPr>
            <p:nvPr/>
          </p:nvSpPr>
          <p:spPr bwMode="auto">
            <a:xfrm>
              <a:off x="3058" y="3120"/>
              <a:ext cx="259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2" name="Rectangle 14"/>
            <p:cNvSpPr>
              <a:spLocks noChangeArrowheads="1"/>
            </p:cNvSpPr>
            <p:nvPr/>
          </p:nvSpPr>
          <p:spPr bwMode="auto">
            <a:xfrm>
              <a:off x="3312" y="3120"/>
              <a:ext cx="259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3" name="Rectangle 15"/>
            <p:cNvSpPr>
              <a:spLocks noChangeArrowheads="1"/>
            </p:cNvSpPr>
            <p:nvPr/>
          </p:nvSpPr>
          <p:spPr bwMode="auto">
            <a:xfrm>
              <a:off x="3572" y="3120"/>
              <a:ext cx="259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8" name="Oval 16"/>
          <p:cNvSpPr>
            <a:spLocks noChangeArrowheads="1"/>
          </p:cNvSpPr>
          <p:nvPr/>
        </p:nvSpPr>
        <p:spPr bwMode="auto">
          <a:xfrm flipH="1">
            <a:off x="8332294" y="2418917"/>
            <a:ext cx="309385" cy="22860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6006179" y="4663053"/>
            <a:ext cx="228600" cy="22859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V="1">
            <a:off x="6123940" y="2543174"/>
            <a:ext cx="2335213" cy="224803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788CBA-366D-453E-B0E2-366682DCB024}"/>
              </a:ext>
            </a:extLst>
          </p:cNvPr>
          <p:cNvSpPr txBox="1"/>
          <p:nvPr/>
        </p:nvSpPr>
        <p:spPr>
          <a:xfrm rot="18634288">
            <a:off x="6581843" y="3124725"/>
            <a:ext cx="9245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D71AE3-6E30-49C4-AFE8-CE57E405BA04}"/>
              </a:ext>
            </a:extLst>
          </p:cNvPr>
          <p:cNvSpPr txBox="1"/>
          <p:nvPr/>
        </p:nvSpPr>
        <p:spPr>
          <a:xfrm>
            <a:off x="184961" y="183436"/>
            <a:ext cx="11283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4075" indent="-228600">
              <a:buClr>
                <a:srgbClr val="0033CC"/>
              </a:buClr>
              <a:buSzPts val="2000"/>
            </a:pPr>
            <a:r>
              <a:rPr lang="en-US" sz="2400" b="1" u="sng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Tính khoảng cách từ khách sạn Hải Vân   -   Thu Bồn  theo tỉ lệ số           </a:t>
            </a:r>
            <a:endParaRPr lang="en-US"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C7BF66-DACE-4FBD-8214-F9DF5581A826}"/>
              </a:ext>
            </a:extLst>
          </p:cNvPr>
          <p:cNvSpPr txBox="1"/>
          <p:nvPr/>
        </p:nvSpPr>
        <p:spPr>
          <a:xfrm>
            <a:off x="380823" y="6180028"/>
            <a:ext cx="717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1223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4cm x 7500= 30000 cm = 300m</a:t>
            </a:r>
          </a:p>
        </p:txBody>
      </p:sp>
    </p:spTree>
    <p:extLst>
      <p:ext uri="{BB962C8B-B14F-4D97-AF65-F5344CB8AC3E}">
        <p14:creationId xmlns:p14="http://schemas.microsoft.com/office/powerpoint/2010/main" val="309970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8" grpId="0" animBg="1"/>
      <p:bldP spid="13328" grpId="1" animBg="1"/>
      <p:bldP spid="13329" grpId="0" animBg="1"/>
      <p:bldP spid="13329" grpId="1" animBg="1"/>
      <p:bldP spid="13330" grpId="0" animBg="1"/>
      <p:bldP spid="2" grpId="0" animBg="1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164251-77E6-48B3-A6FE-469652041931}"/>
              </a:ext>
            </a:extLst>
          </p:cNvPr>
          <p:cNvGrpSpPr/>
          <p:nvPr/>
        </p:nvGrpSpPr>
        <p:grpSpPr>
          <a:xfrm>
            <a:off x="69774" y="73342"/>
            <a:ext cx="9152286" cy="881212"/>
            <a:chOff x="2556071" y="4447039"/>
            <a:chExt cx="10479281" cy="88121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93F3E4F-FF58-43C2-9EBB-56C75A87FF8E}"/>
                </a:ext>
              </a:extLst>
            </p:cNvPr>
            <p:cNvGrpSpPr/>
            <p:nvPr/>
          </p:nvGrpSpPr>
          <p:grpSpPr>
            <a:xfrm>
              <a:off x="2633190" y="4455302"/>
              <a:ext cx="10402162" cy="872949"/>
              <a:chOff x="1133366" y="2220084"/>
              <a:chExt cx="7471954" cy="914400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6" name="Arrow: Pentagon 15">
                <a:extLst>
                  <a:ext uri="{FF2B5EF4-FFF2-40B4-BE49-F238E27FC236}">
                    <a16:creationId xmlns:a16="http://schemas.microsoft.com/office/drawing/2014/main" id="{4BA713B3-586E-4F5C-9E48-95B9027991E1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7471954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6D8B63E-5453-4B4C-9271-F3D6B9180C4E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7079E6-65C0-4CAA-91CB-A9A9C3C271A6}"/>
                </a:ext>
              </a:extLst>
            </p:cNvPr>
            <p:cNvSpPr txBox="1"/>
            <p:nvPr/>
          </p:nvSpPr>
          <p:spPr>
            <a:xfrm>
              <a:off x="3731785" y="4597274"/>
              <a:ext cx="8919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khoảng cách thực tế dựa vào tỉ lệ bản đồ</a:t>
              </a:r>
            </a:p>
          </p:txBody>
        </p:sp>
        <p:sp>
          <p:nvSpPr>
            <p:cNvPr id="19" name="Arrow: Pentagon 18">
              <a:extLst>
                <a:ext uri="{FF2B5EF4-FFF2-40B4-BE49-F238E27FC236}">
                  <a16:creationId xmlns:a16="http://schemas.microsoft.com/office/drawing/2014/main" id="{41C361E8-7149-4F8B-B7C8-F4E160479C2B}"/>
                </a:ext>
              </a:extLst>
            </p:cNvPr>
            <p:cNvSpPr/>
            <p:nvPr/>
          </p:nvSpPr>
          <p:spPr>
            <a:xfrm>
              <a:off x="2556071" y="4447039"/>
              <a:ext cx="1301952" cy="872949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II</a:t>
              </a: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924589D-471E-46B0-A977-6061E3229888}"/>
                </a:ext>
              </a:extLst>
            </p:cNvPr>
            <p:cNvSpPr/>
            <p:nvPr/>
          </p:nvSpPr>
          <p:spPr>
            <a:xfrm rot="5400000">
              <a:off x="3600588" y="4736295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EA56A17-D17F-41E0-BBBA-38D4FBBD0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707A5AC6-6089-4254-8EEA-FE62E5A49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504" y="1161339"/>
            <a:ext cx="7745031" cy="1138773"/>
          </a:xfrm>
          <a:prstGeom prst="rect">
            <a:avLst/>
          </a:prstGeom>
          <a:noFill/>
          <a:ln>
            <a:solidFill>
              <a:srgbClr val="00B0F0"/>
            </a:solidFill>
          </a:ln>
          <a:effectLst/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Tính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khoảng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cách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thực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tế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dựa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vào</a:t>
            </a:r>
            <a:r>
              <a:rPr lang="en-US" sz="3200" b="1" dirty="0">
                <a:solidFill>
                  <a:srgbClr val="FF0000"/>
                </a:solidFill>
              </a:rPr>
              <a:t>   </a:t>
            </a:r>
          </a:p>
          <a:p>
            <a:pPr algn="ctr" eaLnBrk="1" hangingPunct="1"/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tỉ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lệ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bản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đồ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Google Shape;125;p18">
            <a:extLst>
              <a:ext uri="{FF2B5EF4-FFF2-40B4-BE49-F238E27FC236}">
                <a16:creationId xmlns:a16="http://schemas.microsoft.com/office/drawing/2014/main" id="{9693CE6E-436B-416F-949D-D638835311E0}"/>
              </a:ext>
            </a:extLst>
          </p:cNvPr>
          <p:cNvSpPr txBox="1"/>
          <p:nvPr/>
        </p:nvSpPr>
        <p:spPr>
          <a:xfrm>
            <a:off x="650124" y="3688101"/>
            <a:ext cx="12572850" cy="1138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+ Bước 1: </a:t>
            </a:r>
            <a:r>
              <a:rPr lang="en-US" sz="3600">
                <a:solidFill>
                  <a:srgbClr val="2913F5"/>
                </a:solidFill>
                <a:latin typeface="Arial"/>
                <a:ea typeface="Arial"/>
                <a:cs typeface="Arial"/>
                <a:sym typeface="Arial"/>
              </a:rPr>
              <a:t>Dùng thước đo khoảng cách từ A đến B 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>
                <a:solidFill>
                  <a:srgbClr val="2913F5"/>
                </a:solidFill>
                <a:latin typeface="Arial"/>
                <a:ea typeface="Arial"/>
                <a:cs typeface="Arial"/>
                <a:sym typeface="Arial"/>
              </a:rPr>
              <a:t>trên bản đồ .</a:t>
            </a:r>
            <a:endParaRPr sz="3600">
              <a:solidFill>
                <a:srgbClr val="2913F5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A59000-6226-49CE-B3D5-79D7C6E2B2E1}"/>
              </a:ext>
            </a:extLst>
          </p:cNvPr>
          <p:cNvSpPr txBox="1"/>
          <p:nvPr/>
        </p:nvSpPr>
        <p:spPr>
          <a:xfrm>
            <a:off x="650124" y="2782669"/>
            <a:ext cx="7070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Bản đồ tỉ lệ th</a:t>
            </a:r>
            <a:r>
              <a:rPr lang="vi-VN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ớc:</a:t>
            </a:r>
          </a:p>
        </p:txBody>
      </p:sp>
      <p:sp>
        <p:nvSpPr>
          <p:cNvPr id="14" name="Google Shape;125;p18">
            <a:extLst>
              <a:ext uri="{FF2B5EF4-FFF2-40B4-BE49-F238E27FC236}">
                <a16:creationId xmlns:a16="http://schemas.microsoft.com/office/drawing/2014/main" id="{5CA3F1A7-FCB9-4C56-BAC3-FD6B92D7AE57}"/>
              </a:ext>
            </a:extLst>
          </p:cNvPr>
          <p:cNvSpPr txBox="1"/>
          <p:nvPr/>
        </p:nvSpPr>
        <p:spPr>
          <a:xfrm>
            <a:off x="638316" y="5076090"/>
            <a:ext cx="12572850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Arial"/>
              <a:buNone/>
            </a:pPr>
            <a:r>
              <a:rPr lang="en-US" sz="3600" b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+ Bước 2: </a:t>
            </a:r>
            <a:r>
              <a:rPr lang="en-US" sz="3600">
                <a:solidFill>
                  <a:srgbClr val="2913F5"/>
                </a:solidFill>
                <a:latin typeface="Arial"/>
                <a:ea typeface="Arial"/>
                <a:cs typeface="Arial"/>
                <a:sym typeface="Arial"/>
              </a:rPr>
              <a:t>Áp thước vào thước tỉ lệ trên bản đồ</a:t>
            </a:r>
            <a:endParaRPr sz="3600">
              <a:solidFill>
                <a:srgbClr val="2913F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85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Ban do mot khu vuc cua thanh pho Da Nang (ti le 1750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2777" r="908"/>
          <a:stretch>
            <a:fillRect/>
          </a:stretch>
        </p:blipFill>
        <p:spPr bwMode="auto">
          <a:xfrm>
            <a:off x="1828800" y="194632"/>
            <a:ext cx="8686800" cy="590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22" name="Group 10"/>
          <p:cNvGrpSpPr>
            <a:grpSpLocks/>
          </p:cNvGrpSpPr>
          <p:nvPr/>
        </p:nvGrpSpPr>
        <p:grpSpPr bwMode="auto">
          <a:xfrm>
            <a:off x="7021418" y="5670014"/>
            <a:ext cx="3192463" cy="119063"/>
            <a:chOff x="2544" y="3120"/>
            <a:chExt cx="1287" cy="46"/>
          </a:xfrm>
        </p:grpSpPr>
        <p:sp>
          <p:nvSpPr>
            <p:cNvPr id="17419" name="Rectangle 11"/>
            <p:cNvSpPr>
              <a:spLocks noChangeArrowheads="1"/>
            </p:cNvSpPr>
            <p:nvPr/>
          </p:nvSpPr>
          <p:spPr bwMode="auto">
            <a:xfrm>
              <a:off x="2544" y="3120"/>
              <a:ext cx="259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0" name="Rectangle 12"/>
            <p:cNvSpPr>
              <a:spLocks noChangeArrowheads="1"/>
            </p:cNvSpPr>
            <p:nvPr/>
          </p:nvSpPr>
          <p:spPr bwMode="auto">
            <a:xfrm>
              <a:off x="2798" y="3120"/>
              <a:ext cx="259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1" name="Rectangle 13"/>
            <p:cNvSpPr>
              <a:spLocks noChangeArrowheads="1"/>
            </p:cNvSpPr>
            <p:nvPr/>
          </p:nvSpPr>
          <p:spPr bwMode="auto">
            <a:xfrm>
              <a:off x="3058" y="3120"/>
              <a:ext cx="259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2" name="Rectangle 14"/>
            <p:cNvSpPr>
              <a:spLocks noChangeArrowheads="1"/>
            </p:cNvSpPr>
            <p:nvPr/>
          </p:nvSpPr>
          <p:spPr bwMode="auto">
            <a:xfrm>
              <a:off x="3312" y="3120"/>
              <a:ext cx="259" cy="4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3" name="Rectangle 15"/>
            <p:cNvSpPr>
              <a:spLocks noChangeArrowheads="1"/>
            </p:cNvSpPr>
            <p:nvPr/>
          </p:nvSpPr>
          <p:spPr bwMode="auto">
            <a:xfrm>
              <a:off x="3572" y="3120"/>
              <a:ext cx="259" cy="4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328" name="Oval 16"/>
          <p:cNvSpPr>
            <a:spLocks noChangeArrowheads="1"/>
          </p:cNvSpPr>
          <p:nvPr/>
        </p:nvSpPr>
        <p:spPr bwMode="auto">
          <a:xfrm flipH="1">
            <a:off x="7275654" y="1766455"/>
            <a:ext cx="309385" cy="22860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329" name="Oval 17"/>
          <p:cNvSpPr>
            <a:spLocks noChangeArrowheads="1"/>
          </p:cNvSpPr>
          <p:nvPr/>
        </p:nvSpPr>
        <p:spPr bwMode="auto">
          <a:xfrm>
            <a:off x="4949539" y="4010591"/>
            <a:ext cx="228600" cy="22859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 flipV="1">
            <a:off x="5067300" y="1890712"/>
            <a:ext cx="2335213" cy="224803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Google Shape;307;p31"/>
          <p:cNvSpPr txBox="1"/>
          <p:nvPr/>
        </p:nvSpPr>
        <p:spPr>
          <a:xfrm>
            <a:off x="-304750" y="5906453"/>
            <a:ext cx="13982693" cy="1260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54075" indent="-228600">
              <a:buClr>
                <a:srgbClr val="0033CC"/>
              </a:buClr>
              <a:buSzPts val="2000"/>
            </a:pPr>
            <a:r>
              <a:rPr lang="en-US" sz="2400" b="1" u="sng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</a:t>
            </a:r>
            <a:r>
              <a:rPr lang="en-US" sz="2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Tính khoảng cách từ khách sạn Hải Vân   -   Thu Bồn theo tỉ lệ thước             </a:t>
            </a:r>
            <a:endParaRPr sz="240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41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33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282 0.16255 L -0.13282 0.3956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65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33" dur="2000" fill="hold"/>
                                        <p:tgtEl>
                                          <p:spTgt spid="133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341 0.00231 L -0.32864 -0.0018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68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8" grpId="0" animBg="1"/>
      <p:bldP spid="13328" grpId="1" animBg="1"/>
      <p:bldP spid="13329" grpId="0" animBg="1"/>
      <p:bldP spid="13329" grpId="1" animBg="1"/>
      <p:bldP spid="13330" grpId="0" animBg="1"/>
      <p:bldP spid="13330" grpId="1" animBg="1"/>
      <p:bldP spid="13330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1D3D274-3F37-44D7-8D9B-1C3568E64519}"/>
              </a:ext>
            </a:extLst>
          </p:cNvPr>
          <p:cNvSpPr txBox="1"/>
          <p:nvPr/>
        </p:nvSpPr>
        <p:spPr>
          <a:xfrm>
            <a:off x="4089882" y="945237"/>
            <a:ext cx="3813505" cy="707886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FF00"/>
                </a:solidFill>
                <a:latin typeface="#9Slide07 IcielBC Cubano Normal" panose="00000500000000000000" pitchFamily="2" charset="0"/>
              </a:rPr>
              <a:t>NHÓM TÀI NĂNG</a:t>
            </a:r>
            <a:endParaRPr lang="en-US" sz="4000" b="1" dirty="0">
              <a:solidFill>
                <a:srgbClr val="FFFF00"/>
              </a:solidFill>
              <a:latin typeface="#9Slide07 IcielBC Cubano Normal" panose="00000500000000000000" pitchFamily="2" charset="0"/>
            </a:endParaRPr>
          </a:p>
        </p:txBody>
      </p:sp>
      <p:pic>
        <p:nvPicPr>
          <p:cNvPr id="9" name="4 Minute Timer (Nho)">
            <a:hlinkClick r:id="" action="ppaction://media"/>
            <a:extLst>
              <a:ext uri="{FF2B5EF4-FFF2-40B4-BE49-F238E27FC236}">
                <a16:creationId xmlns:a16="http://schemas.microsoft.com/office/drawing/2014/main" id="{1F46447D-DD25-4D3C-8502-33151E8693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26381" y="373466"/>
            <a:ext cx="1295980" cy="7666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D49F5FA-CBA3-4B21-B45A-FDF9E1612AAB}"/>
              </a:ext>
            </a:extLst>
          </p:cNvPr>
          <p:cNvSpPr/>
          <p:nvPr/>
        </p:nvSpPr>
        <p:spPr>
          <a:xfrm>
            <a:off x="1070908" y="1375236"/>
            <a:ext cx="41202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3829FB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solidFill>
                  <a:srgbClr val="3829FB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solidFill>
                  <a:srgbClr val="3829FB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err="1">
                <a:solidFill>
                  <a:srgbClr val="3829FB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>
                <a:solidFill>
                  <a:srgbClr val="3829FB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3CD040-C5E5-4798-AC30-E60D3E25FE40}"/>
              </a:ext>
            </a:extLst>
          </p:cNvPr>
          <p:cNvSpPr/>
          <p:nvPr/>
        </p:nvSpPr>
        <p:spPr>
          <a:xfrm>
            <a:off x="8035545" y="1262912"/>
            <a:ext cx="4120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solidFill>
                  <a:srgbClr val="3829FB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Thời gian (</a:t>
            </a:r>
            <a:r>
              <a:rPr lang="en-US" sz="4000" b="1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r>
              <a:rPr lang="en-US" sz="4000" b="1">
                <a:solidFill>
                  <a:srgbClr val="3829FB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3829FB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phút)</a:t>
            </a:r>
            <a:endParaRPr lang="en-US" sz="2800" b="1" dirty="0">
              <a:solidFill>
                <a:srgbClr val="3829FB"/>
              </a:solidFill>
              <a:latin typeface="#9Slide03 SFU Futura_12" panose="00000400000000000000" pitchFamily="2" charset="0"/>
            </a:endParaRPr>
          </a:p>
        </p:txBody>
      </p:sp>
      <p:pic>
        <p:nvPicPr>
          <p:cNvPr id="13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4BADF7D3-D42D-46F5-8F97-61EDCE933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591026" y="462423"/>
            <a:ext cx="1838761" cy="79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CBF1B66-4CA4-4976-BE6B-74C60AD4F094}"/>
              </a:ext>
            </a:extLst>
          </p:cNvPr>
          <p:cNvSpPr/>
          <p:nvPr/>
        </p:nvSpPr>
        <p:spPr>
          <a:xfrm>
            <a:off x="384293" y="1931220"/>
            <a:ext cx="11423414" cy="3108543"/>
          </a:xfrm>
          <a:prstGeom prst="rect">
            <a:avLst/>
          </a:prstGeom>
          <a:ln>
            <a:solidFill>
              <a:schemeClr val="accent1"/>
            </a:solidFill>
            <a:prstDash val="sysDash"/>
          </a:ln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1,2: </a:t>
            </a:r>
          </a:p>
          <a:p>
            <a:r>
              <a:rPr lang="en-US" sz="28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bản đồ hành chính có tỉ lệ 1 : 6 000 000, khoảng cách từ Hà Nội đến TP  Hải Phòng và TP Vinh ( Nghệ An) lần lượt là1,5 cm và 5 cm, vậy trên thực tế hai TP đó cách thủ đô Hà Nội là bao nhiêu km?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3,4:</a:t>
            </a:r>
          </a:p>
          <a:p>
            <a:r>
              <a:rPr lang="en-US" sz="28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địa điểm có khoảng  cách thực tế là  25 km, thì trên bản đồ có tỉ lệ 1: 500 000, khoảng cách giữa hai địa điểm đó là bao nhiêu cm?</a:t>
            </a:r>
            <a:endParaRPr lang="en-US" b="1">
              <a:solidFill>
                <a:srgbClr val="1414F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C12829E-246F-4A27-8C86-C096E47ABE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89" y="4597527"/>
            <a:ext cx="2630471" cy="2630471"/>
          </a:xfrm>
          <a:prstGeom prst="rect">
            <a:avLst/>
          </a:prstGeom>
        </p:spPr>
      </p:pic>
      <p:pic>
        <p:nvPicPr>
          <p:cNvPr id="14" name="Picture 4" descr="Soạn bài Thảo luận nhóm nhỏ về một vấn đề cần có giải pháp thống nhất -  Chân trời sáng tạo 6 Ngữ văn lớp 6 trang 38 sách Chân trời sáng">
            <a:extLst>
              <a:ext uri="{FF2B5EF4-FFF2-40B4-BE49-F238E27FC236}">
                <a16:creationId xmlns:a16="http://schemas.microsoft.com/office/drawing/2014/main" id="{5D54C5BC-B2FD-40D2-B8A2-BB7C8EEFF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97" b="100000" l="10000" r="90000">
                        <a14:foregroundMark x1="43857" y1="11172" x2="48571" y2="8447"/>
                        <a14:foregroundMark x1="49000" y1="7357" x2="49000" y2="7357"/>
                        <a14:foregroundMark x1="53000" y1="8992" x2="42429" y2="13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966" y="5114446"/>
            <a:ext cx="3045351" cy="159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41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animBg="1"/>
      <p:bldP spid="11" grpId="0"/>
      <p:bldP spid="12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3196B-2127-426F-B14E-FA731575CD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086" y="709562"/>
            <a:ext cx="10265735" cy="642642"/>
          </a:xfrm>
        </p:spPr>
        <p:txBody>
          <a:bodyPr>
            <a:normAutofit fontScale="90000"/>
          </a:bodyPr>
          <a:lstStyle/>
          <a:p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đổi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tính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tỉ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lệ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trên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đồ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theo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đơn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vị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yêu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cầu</a:t>
            </a:r>
            <a:r>
              <a:rPr lang="en-US" sz="4000" dirty="0">
                <a:solidFill>
                  <a:srgbClr val="FF3399"/>
                </a:solidFill>
                <a:latin typeface="Arial" panose="020B0604020202020204" pitchFamily="34" charset="0"/>
                <a:ea typeface="Roboto Slab" pitchFamily="2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Bảng đơn vị đo độ dài và cách quy đổi, học thuộc cực đầy đủ, chính xác -  Thegioididong.com">
            <a:extLst>
              <a:ext uri="{FF2B5EF4-FFF2-40B4-BE49-F238E27FC236}">
                <a16:creationId xmlns:a16="http://schemas.microsoft.com/office/drawing/2014/main" id="{7328C043-0555-45B2-9E09-C58738CFB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5" y="1575412"/>
            <a:ext cx="12194735" cy="457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488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3;p33">
            <a:extLst>
              <a:ext uri="{FF2B5EF4-FFF2-40B4-BE49-F238E27FC236}">
                <a16:creationId xmlns:a16="http://schemas.microsoft.com/office/drawing/2014/main" id="{4B15E7F5-5D2F-4F39-A8F2-5D6D40301118}"/>
              </a:ext>
            </a:extLst>
          </p:cNvPr>
          <p:cNvSpPr txBox="1"/>
          <p:nvPr/>
        </p:nvSpPr>
        <p:spPr>
          <a:xfrm>
            <a:off x="-86784" y="1184909"/>
            <a:ext cx="12169193" cy="3431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25475">
              <a:buClr>
                <a:srgbClr val="0033CC"/>
              </a:buClr>
              <a:buSzPts val="2000"/>
            </a:pPr>
            <a:r>
              <a:rPr lang="en-US" sz="3600" b="1" i="0" u="none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*</a:t>
            </a:r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 thực tế khoảng cách từ Thủ đô Hà Nội đến thành phố Hải Phòng là: </a:t>
            </a:r>
          </a:p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3600" i="0" u="none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Cách 1:</a:t>
            </a:r>
          </a:p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3600" i="0" u="non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1,5 cm  x  6000 000 =   9 000 000 cm  =  90 km 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4075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lang="en-US" sz="36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sz="3600" i="0" u="none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 2:</a:t>
            </a:r>
            <a:r>
              <a:rPr lang="en-US" sz="3600" i="0" u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</a:t>
            </a:r>
            <a:r>
              <a:rPr lang="en-US" sz="3600" i="0" u="none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đổi 6000000cm= 60km</a:t>
            </a:r>
            <a:endParaRPr lang="en-US" sz="3600">
              <a:solidFill>
                <a:srgbClr val="2913F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854075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lang="en-US" sz="3600" i="0" u="non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1,5 cm  x  60    =  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90</a:t>
            </a:r>
            <a:r>
              <a:rPr lang="en-US" sz="3600" i="0" u="non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km 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CB588F-8052-4AD0-85E9-448A0A5EF45F}"/>
              </a:ext>
            </a:extLst>
          </p:cNvPr>
          <p:cNvSpPr/>
          <p:nvPr/>
        </p:nvSpPr>
        <p:spPr>
          <a:xfrm>
            <a:off x="277401" y="102465"/>
            <a:ext cx="2702105" cy="88723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Nhóm 1,2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60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2CB588F-8052-4AD0-85E9-448A0A5EF45F}"/>
              </a:ext>
            </a:extLst>
          </p:cNvPr>
          <p:cNvSpPr/>
          <p:nvPr/>
        </p:nvSpPr>
        <p:spPr>
          <a:xfrm>
            <a:off x="698441" y="123013"/>
            <a:ext cx="2702305" cy="88723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 Nhóm 1,2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343;p33">
            <a:extLst>
              <a:ext uri="{FF2B5EF4-FFF2-40B4-BE49-F238E27FC236}">
                <a16:creationId xmlns:a16="http://schemas.microsoft.com/office/drawing/2014/main" id="{A4B2B0E6-E0AB-4286-AECC-18B1C4D95229}"/>
              </a:ext>
            </a:extLst>
          </p:cNvPr>
          <p:cNvSpPr txBox="1"/>
          <p:nvPr/>
        </p:nvSpPr>
        <p:spPr>
          <a:xfrm>
            <a:off x="-357884" y="1500615"/>
            <a:ext cx="12549884" cy="989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25475" lvl="0">
              <a:buClr>
                <a:srgbClr val="0033CC"/>
              </a:buClr>
              <a:buSzPts val="2000"/>
            </a:pPr>
            <a:r>
              <a:rPr lang="en-US" sz="4000" b="1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*Trên thực tế khoảng cách từ Thủ đô Hà Nội </a:t>
            </a:r>
          </a:p>
          <a:p>
            <a:pPr marL="625475" lvl="0">
              <a:buClr>
                <a:srgbClr val="0033CC"/>
              </a:buClr>
              <a:buSzPts val="2000"/>
            </a:pPr>
            <a:r>
              <a:rPr lang="en-US" sz="4000" b="1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thành phố Vinh (Nghệ An) là:</a:t>
            </a:r>
            <a:r>
              <a:rPr lang="en-US" sz="40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endParaRPr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Google Shape;343;p33">
            <a:extLst>
              <a:ext uri="{FF2B5EF4-FFF2-40B4-BE49-F238E27FC236}">
                <a16:creationId xmlns:a16="http://schemas.microsoft.com/office/drawing/2014/main" id="{7CA4C109-2432-4CF7-90D8-A3253687FA98}"/>
              </a:ext>
            </a:extLst>
          </p:cNvPr>
          <p:cNvSpPr txBox="1"/>
          <p:nvPr/>
        </p:nvSpPr>
        <p:spPr>
          <a:xfrm>
            <a:off x="-178942" y="2152204"/>
            <a:ext cx="12549884" cy="130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625475" lvl="0">
              <a:buClr>
                <a:srgbClr val="0033CC"/>
              </a:buClr>
              <a:buSzPts val="2000"/>
            </a:pPr>
            <a:r>
              <a:rPr lang="en-US" sz="4000" b="1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i="0" u="none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Cách 1:</a:t>
            </a:r>
          </a:p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4000" i="0" u="non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5 cm  x  6000 000 =   30 000 000 cm  =  300 km </a:t>
            </a:r>
            <a:endParaRPr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Google Shape;343;p33">
            <a:extLst>
              <a:ext uri="{FF2B5EF4-FFF2-40B4-BE49-F238E27FC236}">
                <a16:creationId xmlns:a16="http://schemas.microsoft.com/office/drawing/2014/main" id="{866C0962-A4E2-412B-ABC8-DC5191739FAF}"/>
              </a:ext>
            </a:extLst>
          </p:cNvPr>
          <p:cNvSpPr txBox="1"/>
          <p:nvPr/>
        </p:nvSpPr>
        <p:spPr>
          <a:xfrm>
            <a:off x="-178942" y="3482924"/>
            <a:ext cx="12549884" cy="2790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854075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lang="en-US"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</a:t>
            </a:r>
            <a:r>
              <a:rPr lang="en-US" sz="4000" i="0" u="none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Cách 2:</a:t>
            </a:r>
            <a:r>
              <a:rPr lang="en-US" sz="4000" i="0" u="none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 </a:t>
            </a:r>
            <a:r>
              <a:rPr lang="en-US" sz="4000" i="0" u="none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đổi 6000000cm= 60km</a:t>
            </a:r>
            <a:endParaRPr lang="en-US" sz="4000">
              <a:solidFill>
                <a:srgbClr val="2913F5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marL="854075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00"/>
              </a:buClr>
              <a:buSzPts val="2000"/>
              <a:buFont typeface="Arial"/>
              <a:buNone/>
            </a:pPr>
            <a:r>
              <a:rPr lang="en-US" sz="4000" i="0" u="non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	5 cm  x  60    =   300 km </a:t>
            </a:r>
            <a:endParaRPr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7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43;p33">
            <a:extLst>
              <a:ext uri="{FF2B5EF4-FFF2-40B4-BE49-F238E27FC236}">
                <a16:creationId xmlns:a16="http://schemas.microsoft.com/office/drawing/2014/main" id="{8BD0A9FD-0BF6-4EDF-ABE8-081821D4F434}"/>
              </a:ext>
            </a:extLst>
          </p:cNvPr>
          <p:cNvSpPr txBox="1"/>
          <p:nvPr/>
        </p:nvSpPr>
        <p:spPr>
          <a:xfrm>
            <a:off x="-286385" y="1918735"/>
            <a:ext cx="12478385" cy="2080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96975" marR="0" lvl="0" indent="-571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Wingdings" panose="05000000000000000000" pitchFamily="2" charset="2"/>
              <a:buChar char="Ø"/>
            </a:pPr>
            <a:r>
              <a:rPr lang="en-US" sz="4000" i="0" u="none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Khoảng cách gi</a:t>
            </a:r>
            <a:r>
              <a:rPr lang="en-US" sz="40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ữa</a:t>
            </a:r>
            <a:r>
              <a:rPr lang="en-US" sz="4000" i="0" u="none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 địa điểm </a:t>
            </a:r>
            <a:r>
              <a:rPr lang="en-US" sz="40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đó </a:t>
            </a:r>
            <a:r>
              <a:rPr lang="en-US" sz="4000" i="0" u="none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trên bản đồ tỉ lệ 1:500 000 là:</a:t>
            </a:r>
          </a:p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3600" i="0" u="non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	25 00 000 : 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500 000</a:t>
            </a:r>
            <a:r>
              <a:rPr lang="en-US" sz="3600" i="0" u="non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 =   5 cm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B3564D-6603-47B9-AAC8-62B8F5B40CA7}"/>
              </a:ext>
            </a:extLst>
          </p:cNvPr>
          <p:cNvSpPr/>
          <p:nvPr/>
        </p:nvSpPr>
        <p:spPr>
          <a:xfrm>
            <a:off x="698441" y="123013"/>
            <a:ext cx="3213159" cy="88723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    Nhóm 3,4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679B77-8851-4E32-8EB4-FEB4E71262B5}"/>
              </a:ext>
            </a:extLst>
          </p:cNvPr>
          <p:cNvSpPr/>
          <p:nvPr/>
        </p:nvSpPr>
        <p:spPr>
          <a:xfrm>
            <a:off x="-286385" y="1257652"/>
            <a:ext cx="89098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25475" lvl="0">
              <a:buClr>
                <a:srgbClr val="0033CC"/>
              </a:buClr>
              <a:buSzPts val="2000"/>
            </a:pPr>
            <a:r>
              <a:rPr lang="en-US" sz="40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</a:t>
            </a:r>
            <a:r>
              <a:rPr lang="en-US"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-Cách 1: Đổi 25 km = 2500000 cm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81C32D8-FA6A-49AD-8EBC-1AECF7F117E8}"/>
              </a:ext>
            </a:extLst>
          </p:cNvPr>
          <p:cNvSpPr/>
          <p:nvPr/>
        </p:nvSpPr>
        <p:spPr>
          <a:xfrm>
            <a:off x="-178052" y="3952275"/>
            <a:ext cx="848180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25475" lvl="0">
              <a:buClr>
                <a:srgbClr val="0033CC"/>
              </a:buClr>
              <a:buSzPts val="2000"/>
            </a:pPr>
            <a:r>
              <a:rPr lang="en-US" sz="40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</a:t>
            </a:r>
            <a:r>
              <a:rPr lang="en-US" sz="4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- Cách 2: Đổi 500 000 cm = 5km</a:t>
            </a:r>
          </a:p>
        </p:txBody>
      </p:sp>
      <p:sp>
        <p:nvSpPr>
          <p:cNvPr id="9" name="Google Shape;343;p33">
            <a:extLst>
              <a:ext uri="{FF2B5EF4-FFF2-40B4-BE49-F238E27FC236}">
                <a16:creationId xmlns:a16="http://schemas.microsoft.com/office/drawing/2014/main" id="{0947327C-EF5A-418B-9540-194FDA39D173}"/>
              </a:ext>
            </a:extLst>
          </p:cNvPr>
          <p:cNvSpPr txBox="1"/>
          <p:nvPr/>
        </p:nvSpPr>
        <p:spPr>
          <a:xfrm>
            <a:off x="-178052" y="4590342"/>
            <a:ext cx="12478385" cy="1936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196975" marR="0" lvl="0" indent="-571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  <a:buFont typeface="Wingdings" panose="05000000000000000000" pitchFamily="2" charset="2"/>
              <a:buChar char="Ø"/>
            </a:pPr>
            <a:r>
              <a:rPr lang="en-US" sz="4000" i="0" u="none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Khoảng cách gi</a:t>
            </a:r>
            <a:r>
              <a:rPr lang="en-US" sz="40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ữa</a:t>
            </a:r>
            <a:r>
              <a:rPr lang="en-US" sz="4000" i="0" u="none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 địa điểm </a:t>
            </a:r>
            <a:r>
              <a:rPr lang="en-US" sz="40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đó </a:t>
            </a:r>
            <a:r>
              <a:rPr lang="en-US" sz="4000" i="0" u="none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trên bản đồ tỉ lệ 1:500 000 là:</a:t>
            </a:r>
          </a:p>
          <a:p>
            <a:pPr marL="625475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ts val="2000"/>
            </a:pPr>
            <a:r>
              <a:rPr lang="en-US" sz="3600" i="0" u="non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		25 : 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</a:t>
            </a:r>
            <a:r>
              <a:rPr lang="en-US" sz="3600" i="0" u="none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=   5 cm</a:t>
            </a:r>
            <a:endParaRPr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135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8164251-77E6-48B3-A6FE-469652041931}"/>
              </a:ext>
            </a:extLst>
          </p:cNvPr>
          <p:cNvGrpSpPr/>
          <p:nvPr/>
        </p:nvGrpSpPr>
        <p:grpSpPr>
          <a:xfrm>
            <a:off x="69774" y="73342"/>
            <a:ext cx="9152286" cy="881212"/>
            <a:chOff x="2556071" y="4447039"/>
            <a:chExt cx="10479281" cy="88121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93F3E4F-FF58-43C2-9EBB-56C75A87FF8E}"/>
                </a:ext>
              </a:extLst>
            </p:cNvPr>
            <p:cNvGrpSpPr/>
            <p:nvPr/>
          </p:nvGrpSpPr>
          <p:grpSpPr>
            <a:xfrm>
              <a:off x="2633190" y="4455302"/>
              <a:ext cx="10402162" cy="872949"/>
              <a:chOff x="1133366" y="2220084"/>
              <a:chExt cx="7471954" cy="914400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6" name="Arrow: Pentagon 15">
                <a:extLst>
                  <a:ext uri="{FF2B5EF4-FFF2-40B4-BE49-F238E27FC236}">
                    <a16:creationId xmlns:a16="http://schemas.microsoft.com/office/drawing/2014/main" id="{4BA713B3-586E-4F5C-9E48-95B9027991E1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7471954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36D8B63E-5453-4B4C-9271-F3D6B9180C4E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7079E6-65C0-4CAA-91CB-A9A9C3C271A6}"/>
                </a:ext>
              </a:extLst>
            </p:cNvPr>
            <p:cNvSpPr txBox="1"/>
            <p:nvPr/>
          </p:nvSpPr>
          <p:spPr>
            <a:xfrm>
              <a:off x="3731785" y="4597274"/>
              <a:ext cx="89198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>
                  <a:solidFill>
                    <a:srgbClr val="2913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 khoảng cách thực tế dựa vào tỉ lệ bản đồ</a:t>
              </a:r>
            </a:p>
          </p:txBody>
        </p:sp>
        <p:sp>
          <p:nvSpPr>
            <p:cNvPr id="19" name="Arrow: Pentagon 18">
              <a:extLst>
                <a:ext uri="{FF2B5EF4-FFF2-40B4-BE49-F238E27FC236}">
                  <a16:creationId xmlns:a16="http://schemas.microsoft.com/office/drawing/2014/main" id="{41C361E8-7149-4F8B-B7C8-F4E160479C2B}"/>
                </a:ext>
              </a:extLst>
            </p:cNvPr>
            <p:cNvSpPr/>
            <p:nvPr/>
          </p:nvSpPr>
          <p:spPr>
            <a:xfrm>
              <a:off x="2556071" y="4447039"/>
              <a:ext cx="1301952" cy="872949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II</a:t>
              </a:r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924589D-471E-46B0-A977-6061E3229888}"/>
                </a:ext>
              </a:extLst>
            </p:cNvPr>
            <p:cNvSpPr/>
            <p:nvPr/>
          </p:nvSpPr>
          <p:spPr>
            <a:xfrm rot="5400000">
              <a:off x="3600588" y="4736295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EA56A17-D17F-41E0-BBBA-38D4FBBD06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872528" y="7950"/>
            <a:ext cx="1207698" cy="110653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6BA11BA-4531-432C-896D-1B3EA6283F61}"/>
              </a:ext>
            </a:extLst>
          </p:cNvPr>
          <p:cNvSpPr/>
          <p:nvPr/>
        </p:nvSpPr>
        <p:spPr>
          <a:xfrm>
            <a:off x="349041" y="1602821"/>
            <a:ext cx="1135839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2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Khoảng cách thực tế từ Thủ đô Hà Nội đến thành phố Hải Phòng và thành phố Vinh (Nghệ An)</a:t>
            </a:r>
          </a:p>
          <a:p>
            <a:pPr algn="just"/>
            <a:r>
              <a:rPr lang="en-US" sz="32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Trên thực tế khoảng cách từ Thủ đô Hà Nội đến thành phố Hải Phòng là: </a:t>
            </a:r>
          </a:p>
          <a:p>
            <a:pPr algn="just"/>
            <a:r>
              <a:rPr lang="en-US" sz="32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 x 6 000 000 = 9 000 000 (cm) = 90 (km).</a:t>
            </a:r>
          </a:p>
          <a:p>
            <a:pPr algn="just"/>
            <a:r>
              <a:rPr lang="en-US" sz="32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 Trên thực tế khoảng cách từ Thủ đô Hà Nội đến thành phố Vinh (Nghệ An) là: </a:t>
            </a:r>
          </a:p>
          <a:p>
            <a:pPr algn="just"/>
            <a:r>
              <a:rPr lang="en-US" sz="32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x 6 000 000 = 30 000 000 (cm) = 300 (km).</a:t>
            </a:r>
          </a:p>
          <a:p>
            <a:pPr algn="just"/>
            <a:r>
              <a:rPr lang="en-US" sz="3200" b="1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32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Khoảng cách giữa hai địa điểm đó trên bản đồ là:</a:t>
            </a:r>
          </a:p>
          <a:p>
            <a:pPr algn="just"/>
            <a:r>
              <a:rPr lang="en-US" sz="32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2 500 000: 500 000 = 5 (cm).</a:t>
            </a:r>
            <a:endParaRPr lang="en-US">
              <a:solidFill>
                <a:srgbClr val="2913F5"/>
              </a:solidFill>
            </a:endParaRPr>
          </a:p>
        </p:txBody>
      </p:sp>
      <p:pic>
        <p:nvPicPr>
          <p:cNvPr id="11" name="Picture 10" descr="book9">
            <a:extLst>
              <a:ext uri="{FF2B5EF4-FFF2-40B4-BE49-F238E27FC236}">
                <a16:creationId xmlns:a16="http://schemas.microsoft.com/office/drawing/2014/main" id="{5E402EBB-FC6B-4036-9EA7-EB0DB85071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756" y="722695"/>
            <a:ext cx="1139740" cy="783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45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AEF7FF-5768-4D62-892B-F92149648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04B241-2F58-4BA4-B32E-C18528C60EB1}"/>
              </a:ext>
            </a:extLst>
          </p:cNvPr>
          <p:cNvSpPr txBox="1"/>
          <p:nvPr/>
        </p:nvSpPr>
        <p:spPr>
          <a:xfrm>
            <a:off x="1432194" y="1032136"/>
            <a:ext cx="9702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1.Bản đồ là gì. Bản đồ có vai trò gì trong học tập và đời sống.Kể tên một số bản đồ mà em biết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561E87-B650-4756-97E2-F24B624629D9}"/>
              </a:ext>
            </a:extLst>
          </p:cNvPr>
          <p:cNvSpPr txBox="1"/>
          <p:nvPr/>
        </p:nvSpPr>
        <p:spPr>
          <a:xfrm>
            <a:off x="1635943" y="1943032"/>
            <a:ext cx="97024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Bản đồ là hình vẽ thu nhỏ một phần hay toàn bộ bề mặt Trái Đất lên mặt phẳng trên c</a:t>
            </a:r>
            <a:r>
              <a:rPr lang="vi-VN" sz="28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sở toán học.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BE8FCF-EDF8-455B-974D-5CEB2204A225}"/>
              </a:ext>
            </a:extLst>
          </p:cNvPr>
          <p:cNvSpPr txBox="1"/>
          <p:nvPr/>
        </p:nvSpPr>
        <p:spPr>
          <a:xfrm>
            <a:off x="1540839" y="5564254"/>
            <a:ext cx="90776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Bản đồ tự nhiên, bản đồ địa hình, giao thông, du lịch…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D27112-2378-4033-98D6-A74DC4CDD22B}"/>
              </a:ext>
            </a:extLst>
          </p:cNvPr>
          <p:cNvSpPr/>
          <p:nvPr/>
        </p:nvSpPr>
        <p:spPr>
          <a:xfrm>
            <a:off x="1542363" y="2793413"/>
            <a:ext cx="10295323" cy="2835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vi-VN" sz="2800">
                <a:solidFill>
                  <a:srgbClr val="1414F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Xác định được vị trí địa lí một điếm nào đó trên mặt đất (toạ độ địa lí), ở vào đới khí hậu nào,...</a:t>
            </a:r>
            <a:endParaRPr lang="en-US" sz="2800">
              <a:solidFill>
                <a:srgbClr val="1414F8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2800">
                <a:solidFill>
                  <a:srgbClr val="1414F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Dùng để chỉ đường.</a:t>
            </a:r>
            <a:endParaRPr lang="en-US" sz="2800">
              <a:solidFill>
                <a:srgbClr val="1414F8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2800">
                <a:solidFill>
                  <a:srgbClr val="1414F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Dùng trong các ngành kinh tế: nông nghiệp, công nghiệp, du lịch,...</a:t>
            </a:r>
            <a:endParaRPr lang="en-US" sz="2800">
              <a:solidFill>
                <a:srgbClr val="1414F8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vi-VN" sz="2800">
                <a:solidFill>
                  <a:srgbClr val="1414F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+ Dùng trong quân sự</a:t>
            </a:r>
            <a:endParaRPr lang="en-US" sz="2800">
              <a:solidFill>
                <a:srgbClr val="1414F8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36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D920519C-2C41-49BE-BF92-FF69755DF6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3" t="23111" r="11667" b="15111"/>
          <a:stretch/>
        </p:blipFill>
        <p:spPr>
          <a:xfrm>
            <a:off x="-21905" y="12276"/>
            <a:ext cx="12213905" cy="68457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A5CD4D-9922-4F97-94B1-83ECC597777E}"/>
              </a:ext>
            </a:extLst>
          </p:cNvPr>
          <p:cNvSpPr/>
          <p:nvPr/>
        </p:nvSpPr>
        <p:spPr>
          <a:xfrm>
            <a:off x="1523999" y="1996440"/>
            <a:ext cx="237691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392014F-4BAB-4280-887D-30C32D4163AE}"/>
              </a:ext>
            </a:extLst>
          </p:cNvPr>
          <p:cNvSpPr/>
          <p:nvPr/>
        </p:nvSpPr>
        <p:spPr>
          <a:xfrm>
            <a:off x="1422400" y="916035"/>
            <a:ext cx="9448800" cy="1213354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Tỉ lệ bản đồ có ý nghĩa để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8A6CF23-4C58-4162-8BF0-F892A984063F}"/>
              </a:ext>
            </a:extLst>
          </p:cNvPr>
          <p:cNvSpPr/>
          <p:nvPr/>
        </p:nvSpPr>
        <p:spPr>
          <a:xfrm>
            <a:off x="1567830" y="5627737"/>
            <a:ext cx="9292320" cy="7586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khoảng cách thực tế trên bản đồ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6E432C-4653-4439-A96D-875FDC7A2AFA}"/>
              </a:ext>
            </a:extLst>
          </p:cNvPr>
          <p:cNvSpPr/>
          <p:nvPr/>
        </p:nvSpPr>
        <p:spPr>
          <a:xfrm>
            <a:off x="1578878" y="3483684"/>
            <a:ext cx="9292322" cy="7586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 hiện các đối t</a:t>
            </a:r>
            <a:r>
              <a:rPr lang="vi-VN" sz="2800">
                <a:solidFill>
                  <a:srgbClr val="00B050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ợng, hiện t</a:t>
            </a:r>
            <a:r>
              <a:rPr lang="vi-VN" sz="2800">
                <a:solidFill>
                  <a:srgbClr val="00B050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địa lí trên bản đồ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C943DBF-3EEF-47D2-B272-DA30B2535C20}"/>
              </a:ext>
            </a:extLst>
          </p:cNvPr>
          <p:cNvSpPr/>
          <p:nvPr/>
        </p:nvSpPr>
        <p:spPr>
          <a:xfrm>
            <a:off x="1309751" y="5658216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FD8666E-2999-4291-A00A-9E393D5E689D}"/>
              </a:ext>
            </a:extLst>
          </p:cNvPr>
          <p:cNvSpPr/>
          <p:nvPr/>
        </p:nvSpPr>
        <p:spPr>
          <a:xfrm>
            <a:off x="1320800" y="3518082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F5B81B2-F135-4F66-8873-D9D912BA1FDF}"/>
              </a:ext>
            </a:extLst>
          </p:cNvPr>
          <p:cNvSpPr/>
          <p:nvPr/>
        </p:nvSpPr>
        <p:spPr>
          <a:xfrm>
            <a:off x="1600872" y="4567418"/>
            <a:ext cx="9292321" cy="7148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 định mức độ chi tiết, tỉ mỉ của nội dung bản đồ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44DDB7-2957-4617-BCB8-7148A075AD6B}"/>
              </a:ext>
            </a:extLst>
          </p:cNvPr>
          <p:cNvSpPr/>
          <p:nvPr/>
        </p:nvSpPr>
        <p:spPr>
          <a:xfrm>
            <a:off x="1320800" y="4520535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ACF45D-F90C-4359-8671-3A3B3861132B}"/>
              </a:ext>
            </a:extLst>
          </p:cNvPr>
          <p:cNvSpPr/>
          <p:nvPr/>
        </p:nvSpPr>
        <p:spPr>
          <a:xfrm>
            <a:off x="1578878" y="2465872"/>
            <a:ext cx="9292322" cy="7148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tả bản đồ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0B37F2C-E8D8-4A31-8060-3E965BD3C715}"/>
              </a:ext>
            </a:extLst>
          </p:cNvPr>
          <p:cNvSpPr/>
          <p:nvPr/>
        </p:nvSpPr>
        <p:spPr>
          <a:xfrm>
            <a:off x="1320799" y="2469789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A210BCBC-9C11-466C-B6C3-CCDB622F9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581" y="79435"/>
            <a:ext cx="3604437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B0F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47727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3" descr="Graphical user interface, application, PowerPoint&#10;&#10;Description automatically generated">
            <a:extLst>
              <a:ext uri="{FF2B5EF4-FFF2-40B4-BE49-F238E27FC236}">
                <a16:creationId xmlns:a16="http://schemas.microsoft.com/office/drawing/2014/main" id="{86C17966-3726-4186-A30E-50BF5D9FCF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333" t="23111" r="11667" b="15111"/>
          <a:stretch/>
        </p:blipFill>
        <p:spPr>
          <a:xfrm>
            <a:off x="-21905" y="12276"/>
            <a:ext cx="12213905" cy="684572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EC6FAF7-39D2-449E-B55B-13A269AB3325}"/>
              </a:ext>
            </a:extLst>
          </p:cNvPr>
          <p:cNvSpPr/>
          <p:nvPr/>
        </p:nvSpPr>
        <p:spPr>
          <a:xfrm>
            <a:off x="1523999" y="1996440"/>
            <a:ext cx="237691" cy="45161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D83DC75C-4306-4B95-BAD7-C15CF5BC7980}"/>
              </a:ext>
            </a:extLst>
          </p:cNvPr>
          <p:cNvSpPr/>
          <p:nvPr/>
        </p:nvSpPr>
        <p:spPr>
          <a:xfrm>
            <a:off x="1411350" y="751638"/>
            <a:ext cx="9448800" cy="1355037"/>
          </a:xfrm>
          <a:prstGeom prst="roundRect">
            <a:avLst/>
          </a:prstGeom>
          <a:solidFill>
            <a:srgbClr val="1CC4D6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Bản đồ có tỉ lệ càng lớn thì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BC9A557-E360-4BEF-A1A2-5BB023ABECC3}"/>
              </a:ext>
            </a:extLst>
          </p:cNvPr>
          <p:cNvSpPr/>
          <p:nvPr/>
        </p:nvSpPr>
        <p:spPr>
          <a:xfrm>
            <a:off x="1567830" y="5627737"/>
            <a:ext cx="9292320" cy="7586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 thổ thể hiện càng nhỏ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47662A-0C61-4419-8D72-9094FC492B93}"/>
              </a:ext>
            </a:extLst>
          </p:cNvPr>
          <p:cNvSpPr/>
          <p:nvPr/>
        </p:nvSpPr>
        <p:spPr>
          <a:xfrm>
            <a:off x="1578878" y="3483684"/>
            <a:ext cx="9292322" cy="75861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Kích thước bản đồ càng nhỏ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592B7DD-24C1-486D-9432-32461F37A26E}"/>
              </a:ext>
            </a:extLst>
          </p:cNvPr>
          <p:cNvSpPr/>
          <p:nvPr/>
        </p:nvSpPr>
        <p:spPr>
          <a:xfrm>
            <a:off x="1309751" y="5658216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6D6BAAF-59B6-4665-B228-72896573DF6F}"/>
              </a:ext>
            </a:extLst>
          </p:cNvPr>
          <p:cNvSpPr/>
          <p:nvPr/>
        </p:nvSpPr>
        <p:spPr>
          <a:xfrm>
            <a:off x="1320800" y="3518082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71EA39-E542-4646-B4E3-5F5207A77916}"/>
              </a:ext>
            </a:extLst>
          </p:cNvPr>
          <p:cNvSpPr/>
          <p:nvPr/>
        </p:nvSpPr>
        <p:spPr>
          <a:xfrm>
            <a:off x="1600872" y="4567418"/>
            <a:ext cx="9292321" cy="7148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</a:t>
            </a: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Lãnh thổ thể hiện càng lớn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000819F-2E81-4E78-9007-0EBAA57A4472}"/>
              </a:ext>
            </a:extLst>
          </p:cNvPr>
          <p:cNvSpPr/>
          <p:nvPr/>
        </p:nvSpPr>
        <p:spPr>
          <a:xfrm>
            <a:off x="1320800" y="4520535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1AF64C-F4A7-41E6-886A-C30E1120BB16}"/>
              </a:ext>
            </a:extLst>
          </p:cNvPr>
          <p:cNvSpPr/>
          <p:nvPr/>
        </p:nvSpPr>
        <p:spPr>
          <a:xfrm>
            <a:off x="1578878" y="2465872"/>
            <a:ext cx="9292322" cy="71487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Càng thể hiện hiện được nhiều đối tượng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C6FDADA-84C2-45C5-92F4-A5CBFA274C81}"/>
              </a:ext>
            </a:extLst>
          </p:cNvPr>
          <p:cNvSpPr/>
          <p:nvPr/>
        </p:nvSpPr>
        <p:spPr>
          <a:xfrm>
            <a:off x="1320799" y="2469789"/>
            <a:ext cx="609600" cy="66040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imes New Roman" pitchFamily="18" charset="0"/>
                <a:cs typeface="Times New Roman" pitchFamily="18" charset="0"/>
              </a:rPr>
              <a:t>A</a:t>
            </a:r>
            <a:endParaRPr lang="en-US" sz="3733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4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6" grpId="1" animBg="1"/>
      <p:bldP spid="17" grpId="0" animBg="1"/>
      <p:bldP spid="18" grpId="0" animBg="1"/>
      <p:bldP spid="18" grpId="1" animBg="1"/>
      <p:bldP spid="19" grpId="0" animBg="1"/>
      <p:bldP spid="20" grpId="0" animBg="1"/>
      <p:bldP spid="21" grpId="0" animBg="1"/>
      <p:bldP spid="22" grpId="0" animBg="1"/>
      <p:bldP spid="22" grpId="1" animBg="1"/>
      <p:bldP spid="23" grpId="0" animBg="1"/>
      <p:bldP spid="23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89635BB4-6CAB-4670-93FA-B4A8055EC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5944" y="50729"/>
            <a:ext cx="3604437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1AE70B-1B4F-411C-91C8-5CFD630113C1}"/>
              </a:ext>
            </a:extLst>
          </p:cNvPr>
          <p:cNvSpPr txBox="1"/>
          <p:nvPr/>
        </p:nvSpPr>
        <p:spPr>
          <a:xfrm>
            <a:off x="201236" y="813291"/>
            <a:ext cx="114575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Căn cứ vào tỉ lệ số hoặc tỉ lệ thước của bản đồ hình 1, em hãy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903001-15CB-4E1C-AFD2-32AD96609D4E}"/>
              </a:ext>
            </a:extLst>
          </p:cNvPr>
          <p:cNvSpPr txBox="1"/>
          <p:nvPr/>
        </p:nvSpPr>
        <p:spPr>
          <a:xfrm>
            <a:off x="88135" y="2360683"/>
            <a:ext cx="11902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Đo và tính khoảng cách theo đường chim bay từ chợ Bến Thành đến công viên Thống Nhất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938022-594D-4FF9-AA42-C1CA23CE3CF0}"/>
              </a:ext>
            </a:extLst>
          </p:cNvPr>
          <p:cNvSpPr txBox="1"/>
          <p:nvPr/>
        </p:nvSpPr>
        <p:spPr>
          <a:xfrm>
            <a:off x="88135" y="3870952"/>
            <a:ext cx="11789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sz="4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chiều dài đường Lê Thánh Tôn từ ngã ba giao với đường Phạm Hồng Thái đến ngã tư giao với đường Hai Bà Trưng</a:t>
            </a:r>
          </a:p>
        </p:txBody>
      </p:sp>
    </p:spTree>
    <p:extLst>
      <p:ext uri="{BB962C8B-B14F-4D97-AF65-F5344CB8AC3E}">
        <p14:creationId xmlns:p14="http://schemas.microsoft.com/office/powerpoint/2010/main" val="3668432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CE80E9-A2E9-42FB-951D-A0F5FF6E2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9" t="26595" r="27333" b="10991"/>
          <a:stretch/>
        </p:blipFill>
        <p:spPr>
          <a:xfrm>
            <a:off x="4848647" y="110169"/>
            <a:ext cx="7281659" cy="601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23882A-5132-4B80-8089-DE5F38CC44E1}"/>
              </a:ext>
            </a:extLst>
          </p:cNvPr>
          <p:cNvSpPr txBox="1"/>
          <p:nvPr/>
        </p:nvSpPr>
        <p:spPr>
          <a:xfrm>
            <a:off x="5445760" y="6215088"/>
            <a:ext cx="674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một khu vực của Thành phố Hồ Chí Minh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1011A-D077-40CF-B49E-2948849E7434}"/>
              </a:ext>
            </a:extLst>
          </p:cNvPr>
          <p:cNvSpPr txBox="1"/>
          <p:nvPr/>
        </p:nvSpPr>
        <p:spPr>
          <a:xfrm>
            <a:off x="61694" y="268311"/>
            <a:ext cx="4760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cách từ chợ Bến Thành đến công viên Thống Nhất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F158-2CF0-479E-AE1D-F606D6AC1D84}"/>
              </a:ext>
            </a:extLst>
          </p:cNvPr>
          <p:cNvSpPr txBox="1"/>
          <p:nvPr/>
        </p:nvSpPr>
        <p:spPr>
          <a:xfrm>
            <a:off x="79075" y="3627993"/>
            <a:ext cx="49289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đường Lê Thánh Tôn từ ngã ba Phạm Hồng Thái đến ngã tư Hai Bà Trưng: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EF1DF56-9E0C-4300-BEB7-5B9F95FFB212}"/>
              </a:ext>
            </a:extLst>
          </p:cNvPr>
          <p:cNvCxnSpPr/>
          <p:nvPr/>
        </p:nvCxnSpPr>
        <p:spPr>
          <a:xfrm flipH="1" flipV="1">
            <a:off x="6644640" y="325120"/>
            <a:ext cx="416560" cy="3616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A9804B6-C31A-4A38-9C45-FB9730DE9520}"/>
              </a:ext>
            </a:extLst>
          </p:cNvPr>
          <p:cNvSpPr/>
          <p:nvPr/>
        </p:nvSpPr>
        <p:spPr>
          <a:xfrm>
            <a:off x="6953724" y="3901563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0D958B80-350D-4620-B3C4-E9E18C9B9B4F}"/>
              </a:ext>
            </a:extLst>
          </p:cNvPr>
          <p:cNvSpPr/>
          <p:nvPr/>
        </p:nvSpPr>
        <p:spPr>
          <a:xfrm>
            <a:off x="6523087" y="251101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CC69AF38-19BA-421D-875F-6DEEF9C7FFCA}"/>
              </a:ext>
            </a:extLst>
          </p:cNvPr>
          <p:cNvSpPr/>
          <p:nvPr/>
        </p:nvSpPr>
        <p:spPr>
          <a:xfrm>
            <a:off x="5288585" y="4444094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81C128D-77EA-4EF9-8F3D-0DBFF455AAF9}"/>
              </a:ext>
            </a:extLst>
          </p:cNvPr>
          <p:cNvSpPr/>
          <p:nvPr/>
        </p:nvSpPr>
        <p:spPr>
          <a:xfrm>
            <a:off x="9394208" y="268311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324B5F-289E-4ABF-83BA-F332F38FC5CB}"/>
              </a:ext>
            </a:extLst>
          </p:cNvPr>
          <p:cNvCxnSpPr>
            <a:cxnSpLocks/>
          </p:cNvCxnSpPr>
          <p:nvPr/>
        </p:nvCxnSpPr>
        <p:spPr>
          <a:xfrm flipV="1">
            <a:off x="5445760" y="2997200"/>
            <a:ext cx="2011680" cy="150869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DB864F-FAB4-4F31-A588-FA2A77D6A11D}"/>
              </a:ext>
            </a:extLst>
          </p:cNvPr>
          <p:cNvCxnSpPr>
            <a:cxnSpLocks/>
          </p:cNvCxnSpPr>
          <p:nvPr/>
        </p:nvCxnSpPr>
        <p:spPr>
          <a:xfrm flipV="1">
            <a:off x="7382528" y="451783"/>
            <a:ext cx="2043159" cy="259913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073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CE80E9-A2E9-42FB-951D-A0F5FF6E2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9" t="26595" r="27333" b="10991"/>
          <a:stretch/>
        </p:blipFill>
        <p:spPr>
          <a:xfrm>
            <a:off x="4848647" y="110169"/>
            <a:ext cx="7281659" cy="601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23882A-5132-4B80-8089-DE5F38CC44E1}"/>
              </a:ext>
            </a:extLst>
          </p:cNvPr>
          <p:cNvSpPr txBox="1"/>
          <p:nvPr/>
        </p:nvSpPr>
        <p:spPr>
          <a:xfrm>
            <a:off x="5445760" y="6215088"/>
            <a:ext cx="674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một khu vực của Thành phố Hồ Chí Minh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1011A-D077-40CF-B49E-2948849E7434}"/>
              </a:ext>
            </a:extLst>
          </p:cNvPr>
          <p:cNvSpPr txBox="1"/>
          <p:nvPr/>
        </p:nvSpPr>
        <p:spPr>
          <a:xfrm>
            <a:off x="61694" y="268311"/>
            <a:ext cx="47605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cách từ chợ Bến Thành đến công viên Thống Nhất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F158-2CF0-479E-AE1D-F606D6AC1D84}"/>
              </a:ext>
            </a:extLst>
          </p:cNvPr>
          <p:cNvSpPr txBox="1"/>
          <p:nvPr/>
        </p:nvSpPr>
        <p:spPr>
          <a:xfrm>
            <a:off x="79075" y="3627993"/>
            <a:ext cx="49289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đường Lê Thánh Tôn từ ngã ba Phạm Hồng Thái đến ngã tư Hai Bà Trưng: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EF1DF56-9E0C-4300-BEB7-5B9F95FFB212}"/>
              </a:ext>
            </a:extLst>
          </p:cNvPr>
          <p:cNvCxnSpPr/>
          <p:nvPr/>
        </p:nvCxnSpPr>
        <p:spPr>
          <a:xfrm flipH="1" flipV="1">
            <a:off x="6644640" y="325120"/>
            <a:ext cx="416560" cy="3616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A9804B6-C31A-4A38-9C45-FB9730DE9520}"/>
              </a:ext>
            </a:extLst>
          </p:cNvPr>
          <p:cNvSpPr/>
          <p:nvPr/>
        </p:nvSpPr>
        <p:spPr>
          <a:xfrm>
            <a:off x="6953724" y="3901563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0D958B80-350D-4620-B3C4-E9E18C9B9B4F}"/>
              </a:ext>
            </a:extLst>
          </p:cNvPr>
          <p:cNvSpPr/>
          <p:nvPr/>
        </p:nvSpPr>
        <p:spPr>
          <a:xfrm>
            <a:off x="6523087" y="251101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CC69AF38-19BA-421D-875F-6DEEF9C7FFCA}"/>
              </a:ext>
            </a:extLst>
          </p:cNvPr>
          <p:cNvSpPr/>
          <p:nvPr/>
        </p:nvSpPr>
        <p:spPr>
          <a:xfrm>
            <a:off x="5288585" y="4444094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81C128D-77EA-4EF9-8F3D-0DBFF455AAF9}"/>
              </a:ext>
            </a:extLst>
          </p:cNvPr>
          <p:cNvSpPr/>
          <p:nvPr/>
        </p:nvSpPr>
        <p:spPr>
          <a:xfrm>
            <a:off x="9394208" y="268311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A64EA6-C5A1-4587-A00D-9219EF714344}"/>
              </a:ext>
            </a:extLst>
          </p:cNvPr>
          <p:cNvSpPr/>
          <p:nvPr/>
        </p:nvSpPr>
        <p:spPr>
          <a:xfrm>
            <a:off x="559815" y="2120180"/>
            <a:ext cx="39116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7cm x 100m= 700m</a:t>
            </a:r>
            <a:endParaRPr lang="en-US" sz="320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B324B5F-289E-4ABF-83BA-F332F38FC5CB}"/>
              </a:ext>
            </a:extLst>
          </p:cNvPr>
          <p:cNvCxnSpPr>
            <a:cxnSpLocks/>
          </p:cNvCxnSpPr>
          <p:nvPr/>
        </p:nvCxnSpPr>
        <p:spPr>
          <a:xfrm flipV="1">
            <a:off x="5445760" y="2997200"/>
            <a:ext cx="2011680" cy="150869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CDB864F-FAB4-4F31-A588-FA2A77D6A11D}"/>
              </a:ext>
            </a:extLst>
          </p:cNvPr>
          <p:cNvCxnSpPr>
            <a:cxnSpLocks/>
          </p:cNvCxnSpPr>
          <p:nvPr/>
        </p:nvCxnSpPr>
        <p:spPr>
          <a:xfrm flipV="1">
            <a:off x="7382528" y="451783"/>
            <a:ext cx="2043159" cy="259913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29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CE80E9-A2E9-42FB-951D-A0F5FF6E24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49" t="26595" r="27333" b="10991"/>
          <a:stretch/>
        </p:blipFill>
        <p:spPr>
          <a:xfrm>
            <a:off x="4848647" y="110169"/>
            <a:ext cx="7281659" cy="60135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23882A-5132-4B80-8089-DE5F38CC44E1}"/>
              </a:ext>
            </a:extLst>
          </p:cNvPr>
          <p:cNvSpPr txBox="1"/>
          <p:nvPr/>
        </p:nvSpPr>
        <p:spPr>
          <a:xfrm>
            <a:off x="5445760" y="6215088"/>
            <a:ext cx="6746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 Bản đồ một khu vực của Thành phố Hồ Chí Minh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CEF158-2CF0-479E-AE1D-F606D6AC1D84}"/>
              </a:ext>
            </a:extLst>
          </p:cNvPr>
          <p:cNvSpPr txBox="1"/>
          <p:nvPr/>
        </p:nvSpPr>
        <p:spPr>
          <a:xfrm>
            <a:off x="-51412" y="2193156"/>
            <a:ext cx="49289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từ ngã tư Lê Thánh Tôn-Nguyễn Trung Trực: đến ngã tư Hai Bà Trưng: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EF1DF56-9E0C-4300-BEB7-5B9F95FFB212}"/>
              </a:ext>
            </a:extLst>
          </p:cNvPr>
          <p:cNvCxnSpPr/>
          <p:nvPr/>
        </p:nvCxnSpPr>
        <p:spPr>
          <a:xfrm flipH="1" flipV="1">
            <a:off x="6644640" y="325120"/>
            <a:ext cx="416560" cy="3616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62E1EDE-228B-44AA-8D4A-AA048F544855}"/>
              </a:ext>
            </a:extLst>
          </p:cNvPr>
          <p:cNvCxnSpPr>
            <a:cxnSpLocks/>
          </p:cNvCxnSpPr>
          <p:nvPr/>
        </p:nvCxnSpPr>
        <p:spPr>
          <a:xfrm flipV="1">
            <a:off x="5445760" y="2997200"/>
            <a:ext cx="2011680" cy="150869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FA9804B6-C31A-4A38-9C45-FB9730DE9520}"/>
              </a:ext>
            </a:extLst>
          </p:cNvPr>
          <p:cNvSpPr/>
          <p:nvPr/>
        </p:nvSpPr>
        <p:spPr>
          <a:xfrm>
            <a:off x="6953724" y="3901563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0D958B80-350D-4620-B3C4-E9E18C9B9B4F}"/>
              </a:ext>
            </a:extLst>
          </p:cNvPr>
          <p:cNvSpPr/>
          <p:nvPr/>
        </p:nvSpPr>
        <p:spPr>
          <a:xfrm>
            <a:off x="6523087" y="251101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CC69AF38-19BA-421D-875F-6DEEF9C7FFCA}"/>
              </a:ext>
            </a:extLst>
          </p:cNvPr>
          <p:cNvSpPr/>
          <p:nvPr/>
        </p:nvSpPr>
        <p:spPr>
          <a:xfrm>
            <a:off x="5288585" y="4444094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F81C128D-77EA-4EF9-8F3D-0DBFF455AAF9}"/>
              </a:ext>
            </a:extLst>
          </p:cNvPr>
          <p:cNvSpPr/>
          <p:nvPr/>
        </p:nvSpPr>
        <p:spPr>
          <a:xfrm>
            <a:off x="9394208" y="268311"/>
            <a:ext cx="214951" cy="214951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3E8AA5E-2413-405D-8E9A-7C0FED4720FD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7382528" y="451783"/>
            <a:ext cx="2043159" cy="2599136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533DF59-D50C-409D-BA2C-CA4B13EBF1B2}"/>
              </a:ext>
            </a:extLst>
          </p:cNvPr>
          <p:cNvSpPr txBox="1"/>
          <p:nvPr/>
        </p:nvSpPr>
        <p:spPr>
          <a:xfrm>
            <a:off x="-22524" y="38249"/>
            <a:ext cx="49289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từ ngã ba Phạm Hồng Thái đến ngã tư Lê Thánh Tôn-Nguyễn Trung Trực: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A3106FC-236E-409D-BC50-46035593EF64}"/>
              </a:ext>
            </a:extLst>
          </p:cNvPr>
          <p:cNvSpPr/>
          <p:nvPr/>
        </p:nvSpPr>
        <p:spPr>
          <a:xfrm>
            <a:off x="432136" y="1751351"/>
            <a:ext cx="3817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5,5cm x 100m= 550m</a:t>
            </a:r>
            <a:endParaRPr lang="en-US" sz="2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81FC58-6040-4B6C-A168-7090D9F365F1}"/>
              </a:ext>
            </a:extLst>
          </p:cNvPr>
          <p:cNvSpPr/>
          <p:nvPr/>
        </p:nvSpPr>
        <p:spPr>
          <a:xfrm>
            <a:off x="533413" y="6113711"/>
            <a:ext cx="31261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550+ 670= 1220m</a:t>
            </a:r>
            <a:endParaRPr lang="en-US" sz="28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1C96933-4A0D-4583-BB50-7AA5D5CA1CE8}"/>
              </a:ext>
            </a:extLst>
          </p:cNvPr>
          <p:cNvSpPr txBox="1"/>
          <p:nvPr/>
        </p:nvSpPr>
        <p:spPr>
          <a:xfrm>
            <a:off x="59918" y="4400670"/>
            <a:ext cx="49289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 dài đường Lê Thánh Tôn từ ngã ba Phạm Hồng Thái đến ngã tư Hai Bà Trưng: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08D122-5FE0-4DDC-BFB5-73C770289B51}"/>
              </a:ext>
            </a:extLst>
          </p:cNvPr>
          <p:cNvSpPr/>
          <p:nvPr/>
        </p:nvSpPr>
        <p:spPr>
          <a:xfrm>
            <a:off x="490082" y="3942080"/>
            <a:ext cx="38170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6,7cm x 100m= 670m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64848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9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  <p:bldP spid="19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74B5B5-2640-43E5-9C50-65884811E377}"/>
              </a:ext>
            </a:extLst>
          </p:cNvPr>
          <p:cNvSpPr/>
          <p:nvPr/>
        </p:nvSpPr>
        <p:spPr>
          <a:xfrm>
            <a:off x="1424057" y="164487"/>
            <a:ext cx="10583231" cy="1441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solidFill>
                  <a:srgbClr val="1414F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 hai bản đồ tự nhiên Việt Nam có tỉ lệ 1: 10 000 000 và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solidFill>
                  <a:srgbClr val="1414F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15 000 000, bản đồ nào có tỉ lệ lớn hơn, bản đồ nào thể hiện được nhiều đối tượng địa lí hơn?</a:t>
            </a:r>
            <a:r>
              <a:rPr lang="vi-VN" sz="2800">
                <a:solidFill>
                  <a:srgbClr val="1414F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Giải thích?</a:t>
            </a:r>
            <a:endParaRPr lang="en-US" sz="2800">
              <a:solidFill>
                <a:srgbClr val="1414F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ADBB5-EB13-4FEB-B6CE-6B68651B4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04"/>
            <a:ext cx="1424057" cy="147491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F82394-10B9-40BB-A813-9CF408D14629}"/>
              </a:ext>
            </a:extLst>
          </p:cNvPr>
          <p:cNvSpPr/>
          <p:nvPr/>
        </p:nvSpPr>
        <p:spPr>
          <a:xfrm>
            <a:off x="395509" y="2048154"/>
            <a:ext cx="11611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 số 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tỉ lệ càng 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thì 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càng 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thể hiện đ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đối t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địa lí.</a:t>
            </a:r>
            <a:endParaRPr lang="vi-VN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1C8A56-647A-4DFC-B960-967C95759313}"/>
              </a:ext>
            </a:extLst>
          </p:cNvPr>
          <p:cNvSpPr/>
          <p:nvPr/>
        </p:nvSpPr>
        <p:spPr>
          <a:xfrm>
            <a:off x="290110" y="3248483"/>
            <a:ext cx="116117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 số 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tỉ lệ càng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thì 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càng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vi-VN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-&gt; thể hiện đ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đối t</a:t>
            </a:r>
            <a:r>
              <a:rPr lang="vi-VN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ợng địa lí.</a:t>
            </a:r>
            <a:endParaRPr lang="vi-VN" sz="36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39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74B5B5-2640-43E5-9C50-65884811E377}"/>
              </a:ext>
            </a:extLst>
          </p:cNvPr>
          <p:cNvSpPr/>
          <p:nvPr/>
        </p:nvSpPr>
        <p:spPr>
          <a:xfrm>
            <a:off x="1424057" y="164487"/>
            <a:ext cx="10583231" cy="1441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solidFill>
                  <a:srgbClr val="1414F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Giữa hai bản đồ tự nhiên Việt Nam có tỉ lệ 1: 10 000 000 và</a:t>
            </a: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>
                <a:solidFill>
                  <a:srgbClr val="1414F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1: 15 000 000, bản đồ nào có tỉ lệ lớn hơn, bản đồ nào thể hiện được nhiều đối tượng địa lí hơn?</a:t>
            </a:r>
            <a:r>
              <a:rPr lang="vi-VN" sz="2800">
                <a:solidFill>
                  <a:srgbClr val="1414F8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Giải thích?</a:t>
            </a:r>
            <a:endParaRPr lang="en-US" sz="2800">
              <a:solidFill>
                <a:srgbClr val="1414F8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ADBB5-EB13-4FEB-B6CE-6B68651B4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504"/>
            <a:ext cx="1424057" cy="14749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59B20D-F104-49FB-961F-6658BEB30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238" y="1639403"/>
            <a:ext cx="7876201" cy="2293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12308B-488B-4C5D-8FBD-A5D6FAB1C1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917" r="45220"/>
          <a:stretch/>
        </p:blipFill>
        <p:spPr>
          <a:xfrm>
            <a:off x="1057620" y="3854133"/>
            <a:ext cx="4042583" cy="27289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6A37C2-0F9C-4A2A-A7A9-D99BF4F4F1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62" t="3917"/>
          <a:stretch/>
        </p:blipFill>
        <p:spPr>
          <a:xfrm>
            <a:off x="7448752" y="3854133"/>
            <a:ext cx="3244851" cy="254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47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47800" y="11684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42709" y="451115"/>
            <a:ext cx="5948130" cy="163135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2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1026" name="Picture 2" descr="Có thể là hình ảnh về Chinh Lê và đang cười">
            <a:extLst>
              <a:ext uri="{FF2B5EF4-FFF2-40B4-BE49-F238E27FC236}">
                <a16:creationId xmlns:a16="http://schemas.microsoft.com/office/drawing/2014/main" id="{B6F0CEC5-1133-43C2-AFAB-A10F3311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09" y="152246"/>
            <a:ext cx="1832840" cy="244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E44E7B-E7C4-453D-A519-71111945DD4E}"/>
              </a:ext>
            </a:extLst>
          </p:cNvPr>
          <p:cNvSpPr txBox="1"/>
          <p:nvPr/>
        </p:nvSpPr>
        <p:spPr>
          <a:xfrm>
            <a:off x="1380276" y="2780976"/>
            <a:ext cx="9431447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6789</a:t>
            </a:r>
          </a:p>
          <a:p>
            <a:pPr algn="ctr"/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THẦY CÔ CẦN IB NHẬN BÀI THAM KHẢO NHÉ! CẢM </a:t>
            </a:r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98C024C-DD4C-46C0-BB04-513CF44AA15E}"/>
              </a:ext>
            </a:extLst>
          </p:cNvPr>
          <p:cNvSpPr/>
          <p:nvPr/>
        </p:nvSpPr>
        <p:spPr>
          <a:xfrm>
            <a:off x="1127448" y="3790940"/>
            <a:ext cx="10153128" cy="30469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Tác giả bộ ppt Địa Lí KNTT- CTST (6-7),ppt Địa 8,9: Lê Chinh – Đà Nẵng    Sđt lh: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Zalo: 0982.276.629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Facebook cá nhân: </a:t>
            </a:r>
            <a:r>
              <a:rPr lang="en-US" sz="2400" u="sng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https://www.facebook.com/ti.gon.566</a:t>
            </a: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 Nhóm chia sẻ tài liệu: </a:t>
            </a:r>
            <a:r>
              <a:rPr lang="en-US" sz="2400" u="sng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https://www.facebook.com/groups/1448467355535530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Hãy liên hệ chính chủ sản phẩm để được hỗ trợ và đồng hành trong suốt năm học nhé!</a:t>
            </a:r>
          </a:p>
        </p:txBody>
      </p:sp>
    </p:spTree>
    <p:extLst>
      <p:ext uri="{BB962C8B-B14F-4D97-AF65-F5344CB8AC3E}">
        <p14:creationId xmlns:p14="http://schemas.microsoft.com/office/powerpoint/2010/main" val="36569235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AEF7FF-5768-4D62-892B-F92149648A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CB6C74-3822-4779-A78A-6D1412DB4F0A}"/>
              </a:ext>
            </a:extLst>
          </p:cNvPr>
          <p:cNvSpPr txBox="1"/>
          <p:nvPr/>
        </p:nvSpPr>
        <p:spPr>
          <a:xfrm>
            <a:off x="3395720" y="3287932"/>
            <a:ext cx="56159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3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Google Shape;639;p21">
            <a:extLst>
              <a:ext uri="{FF2B5EF4-FFF2-40B4-BE49-F238E27FC236}">
                <a16:creationId xmlns:a16="http://schemas.microsoft.com/office/drawing/2014/main" id="{2BC96683-AAEB-4340-B2BE-2AE24E110AF0}"/>
              </a:ext>
            </a:extLst>
          </p:cNvPr>
          <p:cNvSpPr/>
          <p:nvPr/>
        </p:nvSpPr>
        <p:spPr>
          <a:xfrm>
            <a:off x="5230015" y="1908197"/>
            <a:ext cx="173484" cy="174309"/>
          </a:xfrm>
          <a:custGeom>
            <a:avLst/>
            <a:gdLst/>
            <a:ahLst/>
            <a:cxnLst/>
            <a:rect l="l" t="t" r="r" b="b"/>
            <a:pathLst>
              <a:path w="2525" h="2537" extrusionOk="0">
                <a:moveTo>
                  <a:pt x="1263" y="0"/>
                </a:moveTo>
                <a:cubicBezTo>
                  <a:pt x="560" y="0"/>
                  <a:pt x="0" y="572"/>
                  <a:pt x="0" y="1274"/>
                </a:cubicBezTo>
                <a:cubicBezTo>
                  <a:pt x="0" y="1965"/>
                  <a:pt x="560" y="2536"/>
                  <a:pt x="1263" y="2536"/>
                </a:cubicBezTo>
                <a:cubicBezTo>
                  <a:pt x="1965" y="2536"/>
                  <a:pt x="2525" y="1965"/>
                  <a:pt x="2525" y="1274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" name="Google Shape;640;p21">
            <a:extLst>
              <a:ext uri="{FF2B5EF4-FFF2-40B4-BE49-F238E27FC236}">
                <a16:creationId xmlns:a16="http://schemas.microsoft.com/office/drawing/2014/main" id="{423379C8-1C90-47FF-AE98-76A78B18DFCA}"/>
              </a:ext>
            </a:extLst>
          </p:cNvPr>
          <p:cNvSpPr/>
          <p:nvPr/>
        </p:nvSpPr>
        <p:spPr>
          <a:xfrm>
            <a:off x="5230015" y="5114704"/>
            <a:ext cx="173484" cy="173484"/>
          </a:xfrm>
          <a:custGeom>
            <a:avLst/>
            <a:gdLst/>
            <a:ahLst/>
            <a:cxnLst/>
            <a:rect l="l" t="t" r="r" b="b"/>
            <a:pathLst>
              <a:path w="2525" h="2525" extrusionOk="0">
                <a:moveTo>
                  <a:pt x="1263" y="1"/>
                </a:moveTo>
                <a:cubicBezTo>
                  <a:pt x="560" y="1"/>
                  <a:pt x="0" y="560"/>
                  <a:pt x="0" y="1263"/>
                </a:cubicBezTo>
                <a:cubicBezTo>
                  <a:pt x="0" y="1965"/>
                  <a:pt x="560" y="2525"/>
                  <a:pt x="1263" y="2525"/>
                </a:cubicBezTo>
                <a:cubicBezTo>
                  <a:pt x="1965" y="2525"/>
                  <a:pt x="2525" y="1965"/>
                  <a:pt x="2525" y="1263"/>
                </a:cubicBezTo>
                <a:cubicBezTo>
                  <a:pt x="2525" y="560"/>
                  <a:pt x="1965" y="1"/>
                  <a:pt x="126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" name="Google Shape;643;p21">
            <a:extLst>
              <a:ext uri="{FF2B5EF4-FFF2-40B4-BE49-F238E27FC236}">
                <a16:creationId xmlns:a16="http://schemas.microsoft.com/office/drawing/2014/main" id="{491DD866-98BD-4A4F-8CE9-03A512B54BC1}"/>
              </a:ext>
            </a:extLst>
          </p:cNvPr>
          <p:cNvSpPr/>
          <p:nvPr/>
        </p:nvSpPr>
        <p:spPr>
          <a:xfrm>
            <a:off x="6890567" y="1562140"/>
            <a:ext cx="4202785" cy="983399"/>
          </a:xfrm>
          <a:custGeom>
            <a:avLst/>
            <a:gdLst/>
            <a:ahLst/>
            <a:cxnLst/>
            <a:rect l="l" t="t" r="r" b="b"/>
            <a:pathLst>
              <a:path w="45078" h="14313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30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12"/>
                </a:lnTo>
                <a:lnTo>
                  <a:pt x="42029" y="14312"/>
                </a:lnTo>
                <a:cubicBezTo>
                  <a:pt x="43708" y="14312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Google Shape;644;p21">
            <a:extLst>
              <a:ext uri="{FF2B5EF4-FFF2-40B4-BE49-F238E27FC236}">
                <a16:creationId xmlns:a16="http://schemas.microsoft.com/office/drawing/2014/main" id="{58D40C60-7666-42B8-8D49-9374FF9AA2BB}"/>
              </a:ext>
            </a:extLst>
          </p:cNvPr>
          <p:cNvSpPr/>
          <p:nvPr/>
        </p:nvSpPr>
        <p:spPr>
          <a:xfrm>
            <a:off x="6890567" y="3106515"/>
            <a:ext cx="4202785" cy="984223"/>
          </a:xfrm>
          <a:custGeom>
            <a:avLst/>
            <a:gdLst/>
            <a:ahLst/>
            <a:cxnLst/>
            <a:rect l="l" t="t" r="r" b="b"/>
            <a:pathLst>
              <a:path w="45078" h="14325" extrusionOk="0">
                <a:moveTo>
                  <a:pt x="0" y="1"/>
                </a:moveTo>
                <a:lnTo>
                  <a:pt x="0" y="656"/>
                </a:lnTo>
                <a:lnTo>
                  <a:pt x="42029" y="656"/>
                </a:lnTo>
                <a:cubicBezTo>
                  <a:pt x="43339" y="656"/>
                  <a:pt x="44422" y="1680"/>
                  <a:pt x="44422" y="2942"/>
                </a:cubicBezTo>
                <a:lnTo>
                  <a:pt x="44422" y="11383"/>
                </a:lnTo>
                <a:cubicBezTo>
                  <a:pt x="44422" y="12645"/>
                  <a:pt x="43339" y="13669"/>
                  <a:pt x="42029" y="13669"/>
                </a:cubicBezTo>
                <a:lnTo>
                  <a:pt x="0" y="13669"/>
                </a:lnTo>
                <a:lnTo>
                  <a:pt x="0" y="14324"/>
                </a:lnTo>
                <a:lnTo>
                  <a:pt x="42029" y="14324"/>
                </a:lnTo>
                <a:cubicBezTo>
                  <a:pt x="43708" y="14324"/>
                  <a:pt x="45077" y="13002"/>
                  <a:pt x="45077" y="11383"/>
                </a:cubicBezTo>
                <a:lnTo>
                  <a:pt x="45077" y="2942"/>
                </a:lnTo>
                <a:cubicBezTo>
                  <a:pt x="45077" y="1322"/>
                  <a:pt x="43708" y="1"/>
                  <a:pt x="420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" name="Google Shape;645;p21">
            <a:extLst>
              <a:ext uri="{FF2B5EF4-FFF2-40B4-BE49-F238E27FC236}">
                <a16:creationId xmlns:a16="http://schemas.microsoft.com/office/drawing/2014/main" id="{77A24635-7EA6-4DD4-A1E9-D338E269C830}"/>
              </a:ext>
            </a:extLst>
          </p:cNvPr>
          <p:cNvSpPr/>
          <p:nvPr/>
        </p:nvSpPr>
        <p:spPr>
          <a:xfrm>
            <a:off x="6873390" y="4655836"/>
            <a:ext cx="4218261" cy="1056908"/>
          </a:xfrm>
          <a:custGeom>
            <a:avLst/>
            <a:gdLst/>
            <a:ahLst/>
            <a:cxnLst/>
            <a:rect l="l" t="t" r="r" b="b"/>
            <a:pathLst>
              <a:path w="45244" h="14169" extrusionOk="0">
                <a:moveTo>
                  <a:pt x="250" y="0"/>
                </a:moveTo>
                <a:cubicBezTo>
                  <a:pt x="119" y="0"/>
                  <a:pt x="0" y="119"/>
                  <a:pt x="0" y="250"/>
                </a:cubicBezTo>
                <a:cubicBezTo>
                  <a:pt x="0" y="393"/>
                  <a:pt x="119" y="512"/>
                  <a:pt x="250" y="512"/>
                </a:cubicBezTo>
                <a:lnTo>
                  <a:pt x="42279" y="512"/>
                </a:lnTo>
                <a:cubicBezTo>
                  <a:pt x="43637" y="512"/>
                  <a:pt x="44744" y="1560"/>
                  <a:pt x="44744" y="2858"/>
                </a:cubicBezTo>
                <a:lnTo>
                  <a:pt x="44744" y="11311"/>
                </a:lnTo>
                <a:cubicBezTo>
                  <a:pt x="44744" y="12609"/>
                  <a:pt x="43637" y="13669"/>
                  <a:pt x="42279" y="13669"/>
                </a:cubicBezTo>
                <a:lnTo>
                  <a:pt x="250" y="13669"/>
                </a:lnTo>
                <a:cubicBezTo>
                  <a:pt x="119" y="13669"/>
                  <a:pt x="0" y="13788"/>
                  <a:pt x="0" y="13919"/>
                </a:cubicBezTo>
                <a:cubicBezTo>
                  <a:pt x="0" y="14061"/>
                  <a:pt x="119" y="14169"/>
                  <a:pt x="250" y="14169"/>
                </a:cubicBezTo>
                <a:lnTo>
                  <a:pt x="42279" y="14169"/>
                </a:lnTo>
                <a:cubicBezTo>
                  <a:pt x="43910" y="14169"/>
                  <a:pt x="45244" y="12895"/>
                  <a:pt x="45244" y="11311"/>
                </a:cubicBezTo>
                <a:lnTo>
                  <a:pt x="45244" y="2858"/>
                </a:lnTo>
                <a:cubicBezTo>
                  <a:pt x="45244" y="1286"/>
                  <a:pt x="43910" y="0"/>
                  <a:pt x="422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Google Shape;646;p21">
            <a:extLst>
              <a:ext uri="{FF2B5EF4-FFF2-40B4-BE49-F238E27FC236}">
                <a16:creationId xmlns:a16="http://schemas.microsoft.com/office/drawing/2014/main" id="{0BDEE219-DA18-4AA2-9E59-926CC2BC195D}"/>
              </a:ext>
            </a:extLst>
          </p:cNvPr>
          <p:cNvSpPr/>
          <p:nvPr/>
        </p:nvSpPr>
        <p:spPr>
          <a:xfrm>
            <a:off x="5230015" y="3495924"/>
            <a:ext cx="173484" cy="174309"/>
          </a:xfrm>
          <a:custGeom>
            <a:avLst/>
            <a:gdLst/>
            <a:ahLst/>
            <a:cxnLst/>
            <a:rect l="l" t="t" r="r" b="b"/>
            <a:pathLst>
              <a:path w="2525" h="2537" extrusionOk="0">
                <a:moveTo>
                  <a:pt x="1263" y="0"/>
                </a:moveTo>
                <a:cubicBezTo>
                  <a:pt x="560" y="0"/>
                  <a:pt x="0" y="572"/>
                  <a:pt x="0" y="1274"/>
                </a:cubicBezTo>
                <a:cubicBezTo>
                  <a:pt x="0" y="1965"/>
                  <a:pt x="560" y="2536"/>
                  <a:pt x="1263" y="2536"/>
                </a:cubicBezTo>
                <a:cubicBezTo>
                  <a:pt x="1965" y="2536"/>
                  <a:pt x="2525" y="1965"/>
                  <a:pt x="2525" y="1274"/>
                </a:cubicBezTo>
                <a:cubicBezTo>
                  <a:pt x="2525" y="572"/>
                  <a:pt x="1965" y="0"/>
                  <a:pt x="12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Google Shape;647;p21">
            <a:extLst>
              <a:ext uri="{FF2B5EF4-FFF2-40B4-BE49-F238E27FC236}">
                <a16:creationId xmlns:a16="http://schemas.microsoft.com/office/drawing/2014/main" id="{9DDB9B8F-4C01-4946-AEF7-CADB41185D99}"/>
              </a:ext>
            </a:extLst>
          </p:cNvPr>
          <p:cNvSpPr txBox="1">
            <a:spLocks/>
          </p:cNvSpPr>
          <p:nvPr/>
        </p:nvSpPr>
        <p:spPr>
          <a:xfrm>
            <a:off x="7106666" y="1789438"/>
            <a:ext cx="3866133" cy="528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57994">
              <a:spcBef>
                <a:spcPct val="0"/>
              </a:spcBef>
              <a:spcAft>
                <a:spcPct val="35000"/>
              </a:spcAft>
            </a:pPr>
            <a:r>
              <a:rPr lang="en-US" sz="2400">
                <a:solidFill>
                  <a:srgbClr val="1414F8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29" name="Google Shape;648;p21">
            <a:extLst>
              <a:ext uri="{FF2B5EF4-FFF2-40B4-BE49-F238E27FC236}">
                <a16:creationId xmlns:a16="http://schemas.microsoft.com/office/drawing/2014/main" id="{35F9603F-5FDA-4E08-A1EC-601567C86B42}"/>
              </a:ext>
            </a:extLst>
          </p:cNvPr>
          <p:cNvSpPr txBox="1">
            <a:spLocks/>
          </p:cNvSpPr>
          <p:nvPr/>
        </p:nvSpPr>
        <p:spPr>
          <a:xfrm>
            <a:off x="7106666" y="3334226"/>
            <a:ext cx="3866133" cy="528800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657994">
              <a:spcBef>
                <a:spcPct val="0"/>
              </a:spcBef>
              <a:spcAft>
                <a:spcPct val="35000"/>
              </a:spcAft>
            </a:pPr>
            <a:r>
              <a:rPr lang="en-US" sz="2400">
                <a:solidFill>
                  <a:srgbClr val="1414F8"/>
                </a:solidFill>
                <a:latin typeface="Arial" pitchFamily="34" charset="0"/>
                <a:cs typeface="Arial" pitchFamily="34" charset="0"/>
              </a:rPr>
              <a:t>Hoàn thành bài tập  LTVD và SBT</a:t>
            </a:r>
          </a:p>
        </p:txBody>
      </p:sp>
      <p:sp>
        <p:nvSpPr>
          <p:cNvPr id="30" name="Google Shape;649;p21">
            <a:extLst>
              <a:ext uri="{FF2B5EF4-FFF2-40B4-BE49-F238E27FC236}">
                <a16:creationId xmlns:a16="http://schemas.microsoft.com/office/drawing/2014/main" id="{43A37707-1A19-4933-A7CA-B2D52AC139E7}"/>
              </a:ext>
            </a:extLst>
          </p:cNvPr>
          <p:cNvSpPr txBox="1">
            <a:spLocks/>
          </p:cNvSpPr>
          <p:nvPr/>
        </p:nvSpPr>
        <p:spPr>
          <a:xfrm flipH="1">
            <a:off x="7142214" y="4604881"/>
            <a:ext cx="3949437" cy="1075403"/>
          </a:xfrm>
          <a:prstGeom prst="rect">
            <a:avLst/>
          </a:prstGeom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rgbClr val="1414F8"/>
                </a:solidFill>
                <a:latin typeface="Arial" pitchFamily="34" charset="0"/>
                <a:cs typeface="Arial" pitchFamily="34" charset="0"/>
              </a:rPr>
              <a:t>Chuẩn bị bài 4: “Kí hiệu và bảng chú giải bản đồ. Tìm đường đi trên bản đồ”.</a:t>
            </a:r>
          </a:p>
        </p:txBody>
      </p:sp>
      <p:grpSp>
        <p:nvGrpSpPr>
          <p:cNvPr id="31" name="Google Shape;654;p21">
            <a:extLst>
              <a:ext uri="{FF2B5EF4-FFF2-40B4-BE49-F238E27FC236}">
                <a16:creationId xmlns:a16="http://schemas.microsoft.com/office/drawing/2014/main" id="{EA249E57-391C-4A0A-9407-A38EDDB1D2F6}"/>
              </a:ext>
            </a:extLst>
          </p:cNvPr>
          <p:cNvGrpSpPr/>
          <p:nvPr/>
        </p:nvGrpSpPr>
        <p:grpSpPr>
          <a:xfrm>
            <a:off x="5555952" y="1346550"/>
            <a:ext cx="1316800" cy="1316800"/>
            <a:chOff x="5140486" y="1429965"/>
            <a:chExt cx="987600" cy="9876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2" name="Google Shape;655;p21">
              <a:extLst>
                <a:ext uri="{FF2B5EF4-FFF2-40B4-BE49-F238E27FC236}">
                  <a16:creationId xmlns:a16="http://schemas.microsoft.com/office/drawing/2014/main" id="{7B9675AA-2FF1-4887-BD2D-BFFBDBA6E135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42386"/>
                <a:gd name="adj2" fmla="val 16126097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656;p21">
              <a:extLst>
                <a:ext uri="{FF2B5EF4-FFF2-40B4-BE49-F238E27FC236}">
                  <a16:creationId xmlns:a16="http://schemas.microsoft.com/office/drawing/2014/main" id="{4F8086BB-2DF3-4C7E-AA9F-22CC50D3BAF7}"/>
                </a:ext>
              </a:extLst>
            </p:cNvPr>
            <p:cNvSpPr/>
            <p:nvPr/>
          </p:nvSpPr>
          <p:spPr>
            <a:xfrm>
              <a:off x="5140486" y="1429965"/>
              <a:ext cx="987600" cy="987600"/>
            </a:xfrm>
            <a:prstGeom prst="pie">
              <a:avLst>
                <a:gd name="adj1" fmla="val 16107154"/>
                <a:gd name="adj2" fmla="val 18757646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4" name="Google Shape;657;p21">
            <a:extLst>
              <a:ext uri="{FF2B5EF4-FFF2-40B4-BE49-F238E27FC236}">
                <a16:creationId xmlns:a16="http://schemas.microsoft.com/office/drawing/2014/main" id="{07FC87C9-BB33-4B26-ABB7-F10300D30941}"/>
              </a:ext>
            </a:extLst>
          </p:cNvPr>
          <p:cNvGrpSpPr/>
          <p:nvPr/>
        </p:nvGrpSpPr>
        <p:grpSpPr>
          <a:xfrm>
            <a:off x="-700566" y="1249430"/>
            <a:ext cx="6020717" cy="4700400"/>
            <a:chOff x="417550" y="1357125"/>
            <a:chExt cx="4515538" cy="3525300"/>
          </a:xfrm>
          <a:solidFill>
            <a:srgbClr val="E555B2"/>
          </a:solidFill>
        </p:grpSpPr>
        <p:sp>
          <p:nvSpPr>
            <p:cNvPr id="35" name="Google Shape;658;p21">
              <a:extLst>
                <a:ext uri="{FF2B5EF4-FFF2-40B4-BE49-F238E27FC236}">
                  <a16:creationId xmlns:a16="http://schemas.microsoft.com/office/drawing/2014/main" id="{6C727AC2-8A9C-49B2-AFC8-B5F4DFF1CB53}"/>
                </a:ext>
              </a:extLst>
            </p:cNvPr>
            <p:cNvSpPr/>
            <p:nvPr/>
          </p:nvSpPr>
          <p:spPr>
            <a:xfrm>
              <a:off x="3985709" y="1903964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8145" y="0"/>
                  </a:moveTo>
                  <a:cubicBezTo>
                    <a:pt x="7002" y="0"/>
                    <a:pt x="5918" y="441"/>
                    <a:pt x="5109" y="1250"/>
                  </a:cubicBezTo>
                  <a:lnTo>
                    <a:pt x="96" y="6275"/>
                  </a:lnTo>
                  <a:cubicBezTo>
                    <a:pt x="1" y="6370"/>
                    <a:pt x="1" y="6525"/>
                    <a:pt x="96" y="6620"/>
                  </a:cubicBezTo>
                  <a:cubicBezTo>
                    <a:pt x="144" y="6668"/>
                    <a:pt x="203" y="6691"/>
                    <a:pt x="263" y="6691"/>
                  </a:cubicBezTo>
                  <a:cubicBezTo>
                    <a:pt x="322" y="6691"/>
                    <a:pt x="394" y="6668"/>
                    <a:pt x="441" y="6620"/>
                  </a:cubicBezTo>
                  <a:lnTo>
                    <a:pt x="5454" y="1596"/>
                  </a:lnTo>
                  <a:cubicBezTo>
                    <a:pt x="6168" y="881"/>
                    <a:pt x="7133" y="488"/>
                    <a:pt x="8145" y="488"/>
                  </a:cubicBezTo>
                  <a:lnTo>
                    <a:pt x="18146" y="488"/>
                  </a:lnTo>
                  <a:cubicBezTo>
                    <a:pt x="18277" y="488"/>
                    <a:pt x="18384" y="381"/>
                    <a:pt x="18384" y="250"/>
                  </a:cubicBezTo>
                  <a:cubicBezTo>
                    <a:pt x="18384" y="107"/>
                    <a:pt x="18277" y="0"/>
                    <a:pt x="1814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659;p21">
              <a:extLst>
                <a:ext uri="{FF2B5EF4-FFF2-40B4-BE49-F238E27FC236}">
                  <a16:creationId xmlns:a16="http://schemas.microsoft.com/office/drawing/2014/main" id="{DA2AB6F0-A30A-47F1-8A65-8082B7D9A93A}"/>
                </a:ext>
              </a:extLst>
            </p:cNvPr>
            <p:cNvSpPr/>
            <p:nvPr/>
          </p:nvSpPr>
          <p:spPr>
            <a:xfrm>
              <a:off x="3985709" y="3989220"/>
              <a:ext cx="947379" cy="344839"/>
            </a:xfrm>
            <a:custGeom>
              <a:avLst/>
              <a:gdLst/>
              <a:ahLst/>
              <a:cxnLst/>
              <a:rect l="l" t="t" r="r" b="b"/>
              <a:pathLst>
                <a:path w="18385" h="6692" extrusionOk="0">
                  <a:moveTo>
                    <a:pt x="269" y="0"/>
                  </a:moveTo>
                  <a:cubicBezTo>
                    <a:pt x="206" y="0"/>
                    <a:pt x="144" y="24"/>
                    <a:pt x="96" y="72"/>
                  </a:cubicBezTo>
                  <a:cubicBezTo>
                    <a:pt x="1" y="167"/>
                    <a:pt x="1" y="322"/>
                    <a:pt x="96" y="417"/>
                  </a:cubicBezTo>
                  <a:lnTo>
                    <a:pt x="5109" y="5430"/>
                  </a:lnTo>
                  <a:cubicBezTo>
                    <a:pt x="5918" y="6239"/>
                    <a:pt x="7002" y="6692"/>
                    <a:pt x="8145" y="6692"/>
                  </a:cubicBezTo>
                  <a:lnTo>
                    <a:pt x="18146" y="6692"/>
                  </a:lnTo>
                  <a:cubicBezTo>
                    <a:pt x="18277" y="6692"/>
                    <a:pt x="18384" y="6573"/>
                    <a:pt x="18384" y="6442"/>
                  </a:cubicBezTo>
                  <a:cubicBezTo>
                    <a:pt x="18384" y="6311"/>
                    <a:pt x="18277" y="6204"/>
                    <a:pt x="18146" y="6204"/>
                  </a:cubicBezTo>
                  <a:lnTo>
                    <a:pt x="8145" y="6204"/>
                  </a:lnTo>
                  <a:cubicBezTo>
                    <a:pt x="7133" y="6204"/>
                    <a:pt x="6168" y="5811"/>
                    <a:pt x="5454" y="5084"/>
                  </a:cubicBezTo>
                  <a:lnTo>
                    <a:pt x="441" y="72"/>
                  </a:lnTo>
                  <a:cubicBezTo>
                    <a:pt x="394" y="24"/>
                    <a:pt x="331" y="0"/>
                    <a:pt x="2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660;p21">
              <a:extLst>
                <a:ext uri="{FF2B5EF4-FFF2-40B4-BE49-F238E27FC236}">
                  <a16:creationId xmlns:a16="http://schemas.microsoft.com/office/drawing/2014/main" id="{E857C03D-D9F2-4796-A3C3-A7B1CEC79E66}"/>
                </a:ext>
              </a:extLst>
            </p:cNvPr>
            <p:cNvSpPr/>
            <p:nvPr/>
          </p:nvSpPr>
          <p:spPr>
            <a:xfrm>
              <a:off x="4166106" y="3094758"/>
              <a:ext cx="766973" cy="25198"/>
            </a:xfrm>
            <a:custGeom>
              <a:avLst/>
              <a:gdLst/>
              <a:ahLst/>
              <a:cxnLst/>
              <a:rect l="l" t="t" r="r" b="b"/>
              <a:pathLst>
                <a:path w="14884" h="489" extrusionOk="0">
                  <a:moveTo>
                    <a:pt x="238" y="0"/>
                  </a:moveTo>
                  <a:cubicBezTo>
                    <a:pt x="108" y="0"/>
                    <a:pt x="0" y="107"/>
                    <a:pt x="0" y="250"/>
                  </a:cubicBezTo>
                  <a:cubicBezTo>
                    <a:pt x="0" y="381"/>
                    <a:pt x="108" y="488"/>
                    <a:pt x="238" y="488"/>
                  </a:cubicBezTo>
                  <a:lnTo>
                    <a:pt x="14645" y="488"/>
                  </a:lnTo>
                  <a:cubicBezTo>
                    <a:pt x="14776" y="488"/>
                    <a:pt x="14883" y="381"/>
                    <a:pt x="14883" y="250"/>
                  </a:cubicBezTo>
                  <a:cubicBezTo>
                    <a:pt x="14883" y="107"/>
                    <a:pt x="14776" y="0"/>
                    <a:pt x="1464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664;p21">
              <a:extLst>
                <a:ext uri="{FF2B5EF4-FFF2-40B4-BE49-F238E27FC236}">
                  <a16:creationId xmlns:a16="http://schemas.microsoft.com/office/drawing/2014/main" id="{E63BF215-1FB3-48B7-8249-89E0433A34B0}"/>
                </a:ext>
              </a:extLst>
            </p:cNvPr>
            <p:cNvSpPr/>
            <p:nvPr/>
          </p:nvSpPr>
          <p:spPr>
            <a:xfrm>
              <a:off x="1181546" y="2034124"/>
              <a:ext cx="2169886" cy="2169886"/>
            </a:xfrm>
            <a:custGeom>
              <a:avLst/>
              <a:gdLst/>
              <a:ahLst/>
              <a:cxnLst/>
              <a:rect l="l" t="t" r="r" b="b"/>
              <a:pathLst>
                <a:path w="47661" h="47661" extrusionOk="0">
                  <a:moveTo>
                    <a:pt x="23825" y="0"/>
                  </a:moveTo>
                  <a:cubicBezTo>
                    <a:pt x="10668" y="0"/>
                    <a:pt x="0" y="10668"/>
                    <a:pt x="0" y="23824"/>
                  </a:cubicBezTo>
                  <a:cubicBezTo>
                    <a:pt x="0" y="36993"/>
                    <a:pt x="10668" y="47661"/>
                    <a:pt x="23825" y="47661"/>
                  </a:cubicBezTo>
                  <a:cubicBezTo>
                    <a:pt x="36981" y="47661"/>
                    <a:pt x="47661" y="36993"/>
                    <a:pt x="47661" y="23824"/>
                  </a:cubicBezTo>
                  <a:cubicBezTo>
                    <a:pt x="47661" y="10668"/>
                    <a:pt x="36981" y="0"/>
                    <a:pt x="23825" y="0"/>
                  </a:cubicBezTo>
                  <a:close/>
                </a:path>
              </a:pathLst>
            </a:custGeom>
            <a:solidFill>
              <a:srgbClr val="E5A5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666;p21">
              <a:extLst>
                <a:ext uri="{FF2B5EF4-FFF2-40B4-BE49-F238E27FC236}">
                  <a16:creationId xmlns:a16="http://schemas.microsoft.com/office/drawing/2014/main" id="{DFF37796-89F3-41EA-A4AE-03F0EBD9F695}"/>
                </a:ext>
              </a:extLst>
            </p:cNvPr>
            <p:cNvSpPr/>
            <p:nvPr/>
          </p:nvSpPr>
          <p:spPr>
            <a:xfrm rot="5400000" flipH="1">
              <a:off x="417550" y="1357125"/>
              <a:ext cx="3525300" cy="3525300"/>
            </a:xfrm>
            <a:prstGeom prst="blockArc">
              <a:avLst>
                <a:gd name="adj1" fmla="val 10775262"/>
                <a:gd name="adj2" fmla="val 25083"/>
                <a:gd name="adj3" fmla="val 623"/>
              </a:avLst>
            </a:prstGeom>
            <a:grpFill/>
            <a:ln>
              <a:solidFill>
                <a:srgbClr val="FFFF00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667;p21">
              <a:extLst>
                <a:ext uri="{FF2B5EF4-FFF2-40B4-BE49-F238E27FC236}">
                  <a16:creationId xmlns:a16="http://schemas.microsoft.com/office/drawing/2014/main" id="{F4A833AE-0CFE-4DEF-BAEB-B086B3A3EA0A}"/>
                </a:ext>
              </a:extLst>
            </p:cNvPr>
            <p:cNvSpPr/>
            <p:nvPr/>
          </p:nvSpPr>
          <p:spPr>
            <a:xfrm rot="5400000" flipH="1">
              <a:off x="794225" y="1713225"/>
              <a:ext cx="2776800" cy="2776800"/>
            </a:xfrm>
            <a:prstGeom prst="blockArc">
              <a:avLst>
                <a:gd name="adj1" fmla="val 10744979"/>
                <a:gd name="adj2" fmla="val 46670"/>
                <a:gd name="adj3" fmla="val 856"/>
              </a:avLst>
            </a:prstGeom>
            <a:solidFill>
              <a:srgbClr val="1414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668;p21">
              <a:extLst>
                <a:ext uri="{FF2B5EF4-FFF2-40B4-BE49-F238E27FC236}">
                  <a16:creationId xmlns:a16="http://schemas.microsoft.com/office/drawing/2014/main" id="{5461EF5F-940B-49CD-86A1-F50C60FF7699}"/>
                </a:ext>
              </a:extLst>
            </p:cNvPr>
            <p:cNvSpPr/>
            <p:nvPr/>
          </p:nvSpPr>
          <p:spPr>
            <a:xfrm rot="5400000" flipH="1">
              <a:off x="586988" y="1523175"/>
              <a:ext cx="3181800" cy="3181800"/>
            </a:xfrm>
            <a:prstGeom prst="blockArc">
              <a:avLst>
                <a:gd name="adj1" fmla="val 10775262"/>
                <a:gd name="adj2" fmla="val 25083"/>
                <a:gd name="adj3" fmla="val 623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2" name="Google Shape;669;p21">
            <a:extLst>
              <a:ext uri="{FF2B5EF4-FFF2-40B4-BE49-F238E27FC236}">
                <a16:creationId xmlns:a16="http://schemas.microsoft.com/office/drawing/2014/main" id="{ACC7AA5E-4BAD-4AD1-A65A-8677F46F1DD9}"/>
              </a:ext>
            </a:extLst>
          </p:cNvPr>
          <p:cNvSpPr/>
          <p:nvPr/>
        </p:nvSpPr>
        <p:spPr>
          <a:xfrm>
            <a:off x="5554997" y="2942283"/>
            <a:ext cx="1316800" cy="1316800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3" name="Google Shape;671;p21">
            <a:extLst>
              <a:ext uri="{FF2B5EF4-FFF2-40B4-BE49-F238E27FC236}">
                <a16:creationId xmlns:a16="http://schemas.microsoft.com/office/drawing/2014/main" id="{68328C81-961D-4A9F-998E-2D5FDA4C74A0}"/>
              </a:ext>
            </a:extLst>
          </p:cNvPr>
          <p:cNvSpPr/>
          <p:nvPr/>
        </p:nvSpPr>
        <p:spPr>
          <a:xfrm>
            <a:off x="5555031" y="4484183"/>
            <a:ext cx="1316800" cy="1316800"/>
          </a:xfrm>
          <a:prstGeom prst="pie">
            <a:avLst>
              <a:gd name="adj1" fmla="val 16142386"/>
              <a:gd name="adj2" fmla="val 1612609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79F6D14-49E4-4D68-B1C4-313D981647B0}"/>
              </a:ext>
            </a:extLst>
          </p:cNvPr>
          <p:cNvSpPr txBox="1"/>
          <p:nvPr/>
        </p:nvSpPr>
        <p:spPr>
          <a:xfrm>
            <a:off x="749674" y="3172758"/>
            <a:ext cx="2194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36559CB-CEE8-499A-A3DF-B053DF868747}"/>
              </a:ext>
            </a:extLst>
          </p:cNvPr>
          <p:cNvSpPr txBox="1"/>
          <p:nvPr/>
        </p:nvSpPr>
        <p:spPr>
          <a:xfrm>
            <a:off x="5981074" y="16187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0C347FA-2345-4D3B-9064-25FCFAC54C07}"/>
              </a:ext>
            </a:extLst>
          </p:cNvPr>
          <p:cNvSpPr txBox="1"/>
          <p:nvPr/>
        </p:nvSpPr>
        <p:spPr>
          <a:xfrm>
            <a:off x="5958670" y="32431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B8A30CF-3726-4870-AD40-0C443E382AC5}"/>
              </a:ext>
            </a:extLst>
          </p:cNvPr>
          <p:cNvSpPr txBox="1"/>
          <p:nvPr/>
        </p:nvSpPr>
        <p:spPr>
          <a:xfrm>
            <a:off x="5936266" y="4867508"/>
            <a:ext cx="59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4FA9CAAC-90D3-4ED9-81A5-AEDB2D7FA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928" y="105285"/>
            <a:ext cx="2220280" cy="155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5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AEF7FF-5768-4D62-892B-F92149648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73304A-3D34-418F-8A9F-184F76E763A6}"/>
              </a:ext>
            </a:extLst>
          </p:cNvPr>
          <p:cNvSpPr txBox="1"/>
          <p:nvPr/>
        </p:nvSpPr>
        <p:spPr>
          <a:xfrm>
            <a:off x="1344058" y="1229995"/>
            <a:ext cx="98380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Trình bày cách xác định ph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h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ớng trên bản đồ?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24EFBF3-3D91-4786-AD29-10B1BD050CAE}"/>
              </a:ext>
            </a:extLst>
          </p:cNvPr>
          <p:cNvCxnSpPr>
            <a:cxnSpLocks/>
          </p:cNvCxnSpPr>
          <p:nvPr/>
        </p:nvCxnSpPr>
        <p:spPr>
          <a:xfrm>
            <a:off x="5982998" y="4137808"/>
            <a:ext cx="2575560" cy="0"/>
          </a:xfrm>
          <a:prstGeom prst="straightConnector1">
            <a:avLst/>
          </a:prstGeom>
          <a:ln w="38100">
            <a:solidFill>
              <a:srgbClr val="53B57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AC6B6C8-CD2E-4DE3-B252-E5B537096EC9}"/>
              </a:ext>
            </a:extLst>
          </p:cNvPr>
          <p:cNvCxnSpPr>
            <a:cxnSpLocks/>
          </p:cNvCxnSpPr>
          <p:nvPr/>
        </p:nvCxnSpPr>
        <p:spPr>
          <a:xfrm>
            <a:off x="7264111" y="2834788"/>
            <a:ext cx="0" cy="2529840"/>
          </a:xfrm>
          <a:prstGeom prst="straightConnector1">
            <a:avLst/>
          </a:prstGeom>
          <a:ln w="38100">
            <a:solidFill>
              <a:srgbClr val="53B57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66F3D32-30E1-4B11-983C-22158B569E80}"/>
              </a:ext>
            </a:extLst>
          </p:cNvPr>
          <p:cNvCxnSpPr>
            <a:cxnSpLocks/>
          </p:cNvCxnSpPr>
          <p:nvPr/>
        </p:nvCxnSpPr>
        <p:spPr>
          <a:xfrm flipV="1">
            <a:off x="6364952" y="3238648"/>
            <a:ext cx="1797367" cy="1771650"/>
          </a:xfrm>
          <a:prstGeom prst="straightConnector1">
            <a:avLst/>
          </a:prstGeom>
          <a:ln w="38100">
            <a:solidFill>
              <a:srgbClr val="53B57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BDEB0D3-1274-426F-8F0E-C6F8E9EA865F}"/>
              </a:ext>
            </a:extLst>
          </p:cNvPr>
          <p:cNvSpPr txBox="1"/>
          <p:nvPr/>
        </p:nvSpPr>
        <p:spPr>
          <a:xfrm>
            <a:off x="7049798" y="2528414"/>
            <a:ext cx="6934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29994BD-F3F0-4924-87C1-92DDDD09B754}"/>
              </a:ext>
            </a:extLst>
          </p:cNvPr>
          <p:cNvCxnSpPr>
            <a:cxnSpLocks/>
          </p:cNvCxnSpPr>
          <p:nvPr/>
        </p:nvCxnSpPr>
        <p:spPr>
          <a:xfrm>
            <a:off x="6372095" y="3238648"/>
            <a:ext cx="1797367" cy="1821180"/>
          </a:xfrm>
          <a:prstGeom prst="straightConnector1">
            <a:avLst/>
          </a:prstGeom>
          <a:ln w="38100">
            <a:solidFill>
              <a:srgbClr val="53B57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EACE350-22DE-4554-B805-89FEAD5FE4FE}"/>
              </a:ext>
            </a:extLst>
          </p:cNvPr>
          <p:cNvSpPr txBox="1"/>
          <p:nvPr/>
        </p:nvSpPr>
        <p:spPr>
          <a:xfrm>
            <a:off x="8280905" y="2921287"/>
            <a:ext cx="10939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Bắc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427721-E2CB-4A40-A089-6CF8C70A38DC}"/>
              </a:ext>
            </a:extLst>
          </p:cNvPr>
          <p:cNvSpPr txBox="1"/>
          <p:nvPr/>
        </p:nvSpPr>
        <p:spPr>
          <a:xfrm>
            <a:off x="5670580" y="2912680"/>
            <a:ext cx="9396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Bắc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E7EDC14-84A2-461F-9EC5-B2FF793E5BE4}"/>
              </a:ext>
            </a:extLst>
          </p:cNvPr>
          <p:cNvSpPr txBox="1"/>
          <p:nvPr/>
        </p:nvSpPr>
        <p:spPr>
          <a:xfrm>
            <a:off x="5504371" y="3972527"/>
            <a:ext cx="10939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E92E4C-00BC-4A72-A524-FEE391EE9E4F}"/>
              </a:ext>
            </a:extLst>
          </p:cNvPr>
          <p:cNvSpPr txBox="1"/>
          <p:nvPr/>
        </p:nvSpPr>
        <p:spPr>
          <a:xfrm>
            <a:off x="5465553" y="4963127"/>
            <a:ext cx="10939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Nam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9C7FBB-0F85-4F5E-A37E-8D815F677FC0}"/>
              </a:ext>
            </a:extLst>
          </p:cNvPr>
          <p:cNvSpPr txBox="1"/>
          <p:nvPr/>
        </p:nvSpPr>
        <p:spPr>
          <a:xfrm>
            <a:off x="6849537" y="5414158"/>
            <a:ext cx="10939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487FDA-6EE3-4461-A0F5-E0CCADC4032A}"/>
              </a:ext>
            </a:extLst>
          </p:cNvPr>
          <p:cNvSpPr txBox="1"/>
          <p:nvPr/>
        </p:nvSpPr>
        <p:spPr>
          <a:xfrm>
            <a:off x="8237812" y="5010298"/>
            <a:ext cx="10939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89BD52-F06D-4BD0-9DF4-59FDAB958923}"/>
              </a:ext>
            </a:extLst>
          </p:cNvPr>
          <p:cNvSpPr txBox="1"/>
          <p:nvPr/>
        </p:nvSpPr>
        <p:spPr>
          <a:xfrm>
            <a:off x="5817979" y="5770062"/>
            <a:ext cx="3170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2. Các hướng chính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B88EDB-AF96-4C6A-AD3C-38D8D60A8A74}"/>
              </a:ext>
            </a:extLst>
          </p:cNvPr>
          <p:cNvSpPr txBox="1"/>
          <p:nvPr/>
        </p:nvSpPr>
        <p:spPr>
          <a:xfrm>
            <a:off x="8677384" y="3987767"/>
            <a:ext cx="109394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>
                <a:solidFill>
                  <a:srgbClr val="1414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</a:t>
            </a:r>
          </a:p>
        </p:txBody>
      </p:sp>
    </p:spTree>
    <p:extLst>
      <p:ext uri="{BB962C8B-B14F-4D97-AF65-F5344CB8AC3E}">
        <p14:creationId xmlns:p14="http://schemas.microsoft.com/office/powerpoint/2010/main" val="18580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  <p:bldP spid="17" grpId="0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3" name="Google Shape;1743;p54"/>
          <p:cNvGrpSpPr/>
          <p:nvPr/>
        </p:nvGrpSpPr>
        <p:grpSpPr>
          <a:xfrm>
            <a:off x="6987005" y="1963636"/>
            <a:ext cx="2461795" cy="833355"/>
            <a:chOff x="5736824" y="1306229"/>
            <a:chExt cx="998278" cy="307106"/>
          </a:xfrm>
        </p:grpSpPr>
        <p:sp>
          <p:nvSpPr>
            <p:cNvPr id="1744" name="Google Shape;1744;p54"/>
            <p:cNvSpPr/>
            <p:nvPr/>
          </p:nvSpPr>
          <p:spPr>
            <a:xfrm rot="29745">
              <a:off x="6066655" y="1307562"/>
              <a:ext cx="309130" cy="233147"/>
            </a:xfrm>
            <a:custGeom>
              <a:avLst/>
              <a:gdLst/>
              <a:ahLst/>
              <a:cxnLst/>
              <a:rect l="l" t="t" r="r" b="b"/>
              <a:pathLst>
                <a:path w="39411" h="29724" extrusionOk="0">
                  <a:moveTo>
                    <a:pt x="29588" y="1"/>
                  </a:moveTo>
                  <a:cubicBezTo>
                    <a:pt x="26032" y="1"/>
                    <a:pt x="22390" y="1886"/>
                    <a:pt x="20600" y="5896"/>
                  </a:cubicBezTo>
                  <a:cubicBezTo>
                    <a:pt x="18544" y="2545"/>
                    <a:pt x="15626" y="1160"/>
                    <a:pt x="12750" y="1160"/>
                  </a:cubicBezTo>
                  <a:cubicBezTo>
                    <a:pt x="6266" y="1160"/>
                    <a:pt x="0" y="8198"/>
                    <a:pt x="4333" y="15610"/>
                  </a:cubicBezTo>
                  <a:cubicBezTo>
                    <a:pt x="7770" y="22575"/>
                    <a:pt x="18423" y="29517"/>
                    <a:pt x="20577" y="29724"/>
                  </a:cubicBezTo>
                  <a:cubicBezTo>
                    <a:pt x="29008" y="26654"/>
                    <a:pt x="39410" y="17283"/>
                    <a:pt x="38654" y="7591"/>
                  </a:cubicBezTo>
                  <a:cubicBezTo>
                    <a:pt x="37920" y="2664"/>
                    <a:pt x="33814" y="1"/>
                    <a:pt x="29588" y="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4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5" name="Google Shape;1745;p54"/>
            <p:cNvSpPr/>
            <p:nvPr/>
          </p:nvSpPr>
          <p:spPr>
            <a:xfrm rot="-5662215" flipH="1">
              <a:off x="5699741" y="1387793"/>
              <a:ext cx="266330" cy="172372"/>
            </a:xfrm>
            <a:custGeom>
              <a:avLst/>
              <a:gdLst/>
              <a:ahLst/>
              <a:cxnLst/>
              <a:rect l="l" t="t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rgbClr val="F7F1E6"/>
            </a:solidFill>
            <a:ln>
              <a:noFill/>
            </a:ln>
          </p:spPr>
        </p:sp>
        <p:sp>
          <p:nvSpPr>
            <p:cNvPr id="1746" name="Google Shape;1746;p54"/>
            <p:cNvSpPr/>
            <p:nvPr/>
          </p:nvSpPr>
          <p:spPr>
            <a:xfrm rot="-654913" flipH="1">
              <a:off x="6454894" y="1407325"/>
              <a:ext cx="266291" cy="172386"/>
            </a:xfrm>
            <a:custGeom>
              <a:avLst/>
              <a:gdLst/>
              <a:ahLst/>
              <a:cxnLst/>
              <a:rect l="l" t="t" r="r" b="b"/>
              <a:pathLst>
                <a:path w="5387" h="3487" extrusionOk="0">
                  <a:moveTo>
                    <a:pt x="133" y="14"/>
                  </a:moveTo>
                  <a:cubicBezTo>
                    <a:pt x="714" y="205"/>
                    <a:pt x="5075" y="3029"/>
                    <a:pt x="5366" y="3403"/>
                  </a:cubicBezTo>
                  <a:cubicBezTo>
                    <a:pt x="5657" y="3777"/>
                    <a:pt x="2750" y="2822"/>
                    <a:pt x="1878" y="2257"/>
                  </a:cubicBezTo>
                  <a:cubicBezTo>
                    <a:pt x="1006" y="1692"/>
                    <a:pt x="-448" y="-177"/>
                    <a:pt x="133" y="14"/>
                  </a:cubicBezTo>
                  <a:close/>
                </a:path>
              </a:pathLst>
            </a:custGeom>
            <a:solidFill>
              <a:srgbClr val="F7F1E6"/>
            </a:solidFill>
            <a:ln>
              <a:noFill/>
            </a:ln>
          </p:spPr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2F961E20-A278-4B6C-9158-AD68D542C072}"/>
              </a:ext>
            </a:extLst>
          </p:cNvPr>
          <p:cNvSpPr txBox="1"/>
          <p:nvPr/>
        </p:nvSpPr>
        <p:spPr>
          <a:xfrm>
            <a:off x="5839767" y="3330322"/>
            <a:ext cx="47923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4">
              <a:defRPr/>
            </a:pPr>
            <a:r>
              <a:rPr lang="en-US" sz="7200" dirty="0">
                <a:solidFill>
                  <a:prstClr val="white"/>
                </a:solidFill>
                <a:latin typeface="#9Slide05 Great Vibes" panose="02000507080000020002" pitchFamily="2" charset="-93"/>
                <a:ea typeface="#9Slide03 Roboto Medium" panose="02000000000000000000" pitchFamily="2" charset="0"/>
              </a:rPr>
              <a:t>Thank You</a:t>
            </a:r>
            <a:endParaRPr lang="en-US" sz="7200" dirty="0">
              <a:solidFill>
                <a:prstClr val="white"/>
              </a:solidFill>
              <a:latin typeface="#9Slide05 Great Vibes" panose="02000507080000020002" pitchFamily="2" charset="-93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875DCA-63DB-4EDC-9585-241D79017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97" y="212320"/>
            <a:ext cx="11145805" cy="10288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2740DA-E98E-46B6-91C8-333935F99B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52"/>
          <a:stretch/>
        </p:blipFill>
        <p:spPr>
          <a:xfrm>
            <a:off x="0" y="1574124"/>
            <a:ext cx="12192000" cy="70680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2721105" y="27840"/>
            <a:ext cx="8554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BẢN ĐỒ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TÍNH KHOẢNG CÁCH THỰC TẾ </a:t>
            </a:r>
          </a:p>
          <a:p>
            <a:pPr algn="ctr"/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 VÀO TỈ LỆ BẢN ĐỒ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58DB02-0076-40D0-8907-16EF3153611F}"/>
              </a:ext>
            </a:extLst>
          </p:cNvPr>
          <p:cNvGrpSpPr/>
          <p:nvPr/>
        </p:nvGrpSpPr>
        <p:grpSpPr>
          <a:xfrm>
            <a:off x="91440" y="91440"/>
            <a:ext cx="3514320" cy="1373803"/>
            <a:chOff x="91440" y="91440"/>
            <a:chExt cx="3514320" cy="1373803"/>
          </a:xfrm>
        </p:grpSpPr>
        <p:sp>
          <p:nvSpPr>
            <p:cNvPr id="2" name="Rectangle: Single Corner Snipped 1">
              <a:extLst>
                <a:ext uri="{FF2B5EF4-FFF2-40B4-BE49-F238E27FC236}">
                  <a16:creationId xmlns:a16="http://schemas.microsoft.com/office/drawing/2014/main" id="{E630DEA8-A82C-4999-8F18-4CC975E5156D}"/>
                </a:ext>
              </a:extLst>
            </p:cNvPr>
            <p:cNvSpPr/>
            <p:nvPr/>
          </p:nvSpPr>
          <p:spPr>
            <a:xfrm>
              <a:off x="91440" y="91440"/>
              <a:ext cx="2794979" cy="1373803"/>
            </a:xfrm>
            <a:prstGeom prst="snip1Rect">
              <a:avLst/>
            </a:prstGeom>
            <a:solidFill>
              <a:srgbClr val="4DDA00"/>
            </a:solidFill>
            <a:ln>
              <a:solidFill>
                <a:srgbClr val="4DDA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26C170-07C4-489B-BB56-D4E29A286BFB}"/>
                </a:ext>
              </a:extLst>
            </p:cNvPr>
            <p:cNvSpPr txBox="1"/>
            <p:nvPr/>
          </p:nvSpPr>
          <p:spPr>
            <a:xfrm>
              <a:off x="385040" y="304839"/>
              <a:ext cx="32207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AEF7FF-5768-4D62-892B-F92149648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04F95B9A-D19C-48B0-8F75-B6EBEE6A0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4" t="10853" r="51090" b="14572"/>
          <a:stretch/>
        </p:blipFill>
        <p:spPr>
          <a:xfrm>
            <a:off x="1954996" y="1273261"/>
            <a:ext cx="1300456" cy="2071572"/>
          </a:xfrm>
          <a:prstGeom prst="rect">
            <a:avLst/>
          </a:prstGeom>
          <a:noFill/>
        </p:spPr>
      </p:pic>
      <p:pic>
        <p:nvPicPr>
          <p:cNvPr id="7" name="Picture 6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71AC9B3D-9A3C-4F9B-BCD6-4A1300BDAB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72" t="10853" r="5648" b="14572"/>
          <a:stretch/>
        </p:blipFill>
        <p:spPr>
          <a:xfrm>
            <a:off x="3156464" y="2918604"/>
            <a:ext cx="1101993" cy="1480571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C52001-BBE5-438A-BF0B-9E1D1D224F05}"/>
              </a:ext>
            </a:extLst>
          </p:cNvPr>
          <p:cNvSpPr/>
          <p:nvPr/>
        </p:nvSpPr>
        <p:spPr>
          <a:xfrm>
            <a:off x="4280979" y="3617072"/>
            <a:ext cx="7424231" cy="113136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spcAft>
                <a:spcPts val="800"/>
              </a:spcAft>
            </a:pPr>
            <a:r>
              <a:rPr lang="en-US" sz="32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Bạn B: Đưa bản đồ đây mình tính cho.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9AEA1F-64DF-4F6E-9C09-FCFC2E203ACD}"/>
              </a:ext>
            </a:extLst>
          </p:cNvPr>
          <p:cNvSpPr/>
          <p:nvPr/>
        </p:nvSpPr>
        <p:spPr>
          <a:xfrm>
            <a:off x="3104327" y="1647415"/>
            <a:ext cx="6814261" cy="1232292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/>
          <a:p>
            <a:pPr algn="just">
              <a:lnSpc>
                <a:spcPct val="90000"/>
              </a:lnSpc>
              <a:spcAft>
                <a:spcPts val="800"/>
              </a:spcAft>
            </a:pPr>
            <a:r>
              <a:rPr lang="en-US" sz="36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A: Không biết hải Phòng cách Hà Nội bao nhiêu ki-lô-mét nhỉ?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B167A2-FB71-423E-A7F3-BD51FD173430}"/>
              </a:ext>
            </a:extLst>
          </p:cNvPr>
          <p:cNvSpPr/>
          <p:nvPr/>
        </p:nvSpPr>
        <p:spPr>
          <a:xfrm>
            <a:off x="3465087" y="4655550"/>
            <a:ext cx="7997751" cy="120426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algn="just">
              <a:lnSpc>
                <a:spcPct val="90000"/>
              </a:lnSpc>
              <a:spcAft>
                <a:spcPts val="800"/>
              </a:spcAft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em tại sao dựa vào bản đồ lại tính được khoảng cách từ Hải Phòng đến </a:t>
            </a:r>
          </a:p>
          <a:p>
            <a:pPr algn="just">
              <a:lnSpc>
                <a:spcPct val="90000"/>
              </a:lnSpc>
              <a:spcAft>
                <a:spcPts val="800"/>
              </a:spcAft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Nội?</a:t>
            </a:r>
          </a:p>
        </p:txBody>
      </p:sp>
      <p:pic>
        <p:nvPicPr>
          <p:cNvPr id="12" name="Picture 2" descr="Hình ảnh Dấu Chấm Hỏi, Câu Hỏi, Dấu Chấm Hỏi, Bạc Vector và PNG với nền  trong suốt để tải xuống miễn phí">
            <a:extLst>
              <a:ext uri="{FF2B5EF4-FFF2-40B4-BE49-F238E27FC236}">
                <a16:creationId xmlns:a16="http://schemas.microsoft.com/office/drawing/2014/main" id="{E2FF7C97-47F4-4125-9FF8-3839E6699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212" y="4639181"/>
            <a:ext cx="1149419" cy="1405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609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12">
            <a:extLst>
              <a:ext uri="{FF2B5EF4-FFF2-40B4-BE49-F238E27FC236}">
                <a16:creationId xmlns:a16="http://schemas.microsoft.com/office/drawing/2014/main" id="{1A727D50-A5FE-481B-AC56-E28CF39F57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24453" y="220338"/>
            <a:ext cx="11252577" cy="645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602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341BFF-6C2C-4617-AE45-EDBEAEDB7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57" y="718458"/>
            <a:ext cx="2474554" cy="2327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C9C0F7-93E7-4098-8B75-77924980286E}"/>
              </a:ext>
            </a:extLst>
          </p:cNvPr>
          <p:cNvSpPr txBox="1"/>
          <p:nvPr/>
        </p:nvSpPr>
        <p:spPr>
          <a:xfrm>
            <a:off x="3791744" y="302959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#9Slide03 SVNNeutraface 2" panose="02000600040000020004" pitchFamily="2" charset="0"/>
              </a:rPr>
              <a:t>MỤC TIÊU BÀI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E6D2C8-2571-4171-B132-3EADF3026F83}"/>
              </a:ext>
            </a:extLst>
          </p:cNvPr>
          <p:cNvSpPr txBox="1"/>
          <p:nvPr/>
        </p:nvSpPr>
        <p:spPr>
          <a:xfrm>
            <a:off x="3575720" y="1628800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50"/>
                </a:solidFill>
                <a:latin typeface="#9Slide03 SVNNeutraface 2" panose="02000600040000020004" pitchFamily="2" charset="0"/>
              </a:rPr>
              <a:t>KIẾN THỨC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B1E855-69C8-4898-9011-D0D62FD7742A}"/>
              </a:ext>
            </a:extLst>
          </p:cNvPr>
          <p:cNvSpPr txBox="1"/>
          <p:nvPr/>
        </p:nvSpPr>
        <p:spPr>
          <a:xfrm>
            <a:off x="2058328" y="2388746"/>
            <a:ext cx="96448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0070C0"/>
                </a:solidFill>
              </a:rPr>
              <a:t>Biết được tỉ lệ bản đồ</a:t>
            </a:r>
            <a:endParaRPr lang="en-US" sz="2800">
              <a:solidFill>
                <a:srgbClr val="0070C0"/>
              </a:solidFill>
            </a:endParaRPr>
          </a:p>
          <a:p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24240-EBA0-46B7-BBF2-B699A28A03AF}"/>
              </a:ext>
            </a:extLst>
          </p:cNvPr>
          <p:cNvSpPr txBox="1"/>
          <p:nvPr/>
        </p:nvSpPr>
        <p:spPr>
          <a:xfrm>
            <a:off x="1959732" y="2964337"/>
            <a:ext cx="96448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ính </a:t>
            </a:r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</a:t>
            </a: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 cách thực tế giữa hai địa điểm trên bản đồ theo tỉ lệ bản đồ.</a:t>
            </a:r>
          </a:p>
          <a:p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739D5F-3B51-4A4A-9AC0-889C6BE653BB}"/>
              </a:ext>
            </a:extLst>
          </p:cNvPr>
          <p:cNvSpPr txBox="1"/>
          <p:nvPr/>
        </p:nvSpPr>
        <p:spPr>
          <a:xfrm>
            <a:off x="3502461" y="4096237"/>
            <a:ext cx="324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B0F0"/>
                </a:solidFill>
                <a:latin typeface="#9Slide03 SVNNeutraface 2" panose="02000600040000020004" pitchFamily="2" charset="0"/>
              </a:rPr>
              <a:t>NĂNG LỰC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09495B2-A2C7-4FC4-B4D3-2AF3B228F6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558" t="34030" r="19381" b="37620"/>
          <a:stretch/>
        </p:blipFill>
        <p:spPr>
          <a:xfrm>
            <a:off x="9452766" y="3485868"/>
            <a:ext cx="1319281" cy="13968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0F6863-C02C-4507-B730-9C197BFE8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82" t="62130" r="70081" b="10476"/>
          <a:stretch/>
        </p:blipFill>
        <p:spPr>
          <a:xfrm>
            <a:off x="49829" y="4931628"/>
            <a:ext cx="1818487" cy="169441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1C3051-8629-4880-A7AA-D58F04A522FA}"/>
              </a:ext>
            </a:extLst>
          </p:cNvPr>
          <p:cNvSpPr/>
          <p:nvPr/>
        </p:nvSpPr>
        <p:spPr>
          <a:xfrm>
            <a:off x="1960189" y="4932234"/>
            <a:ext cx="984115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0070C0"/>
                </a:solidFill>
              </a:rPr>
              <a:t>Xác định được vị trí cỉa các đối tượng địa lí trên lược đồ.</a:t>
            </a:r>
            <a:endParaRPr lang="en-US" sz="2800">
              <a:solidFill>
                <a:srgbClr val="0070C0"/>
              </a:solidFill>
            </a:endParaRPr>
          </a:p>
          <a:p>
            <a:r>
              <a:rPr lang="vi-VN" sz="2800">
                <a:solidFill>
                  <a:srgbClr val="0070C0"/>
                </a:solidFill>
              </a:rPr>
              <a:t> Đo tính được khoảng cách của các đối tượng trên bản đồ.</a:t>
            </a:r>
            <a:endParaRPr lang="en-US" sz="280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B23563-4BE9-40E4-B45F-E06180837749}"/>
              </a:ext>
            </a:extLst>
          </p:cNvPr>
          <p:cNvSpPr/>
          <p:nvPr/>
        </p:nvSpPr>
        <p:spPr>
          <a:xfrm>
            <a:off x="1959732" y="5845177"/>
            <a:ext cx="9180655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Tính được khoảng cách thực tế giữa hai địa điểm trên</a:t>
            </a:r>
            <a:endParaRPr lang="en-US" sz="280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bản đồ theo tỉ lệ bản đồ</a:t>
            </a:r>
            <a:r>
              <a:rPr lang="vi-VN">
                <a:solidFill>
                  <a:srgbClr val="0070C0"/>
                </a:solidFill>
              </a:rPr>
              <a:t>.</a:t>
            </a:r>
            <a:endParaRPr lang="en-US">
              <a:solidFill>
                <a:srgbClr val="0070C0"/>
              </a:solidFill>
            </a:endParaRPr>
          </a:p>
          <a:p>
            <a:endParaRPr lang="en-US" sz="28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67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AEF7FF-5768-4D62-892B-F92149648A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440271-48D2-4363-8E62-3C2CB108D7EB}"/>
              </a:ext>
            </a:extLst>
          </p:cNvPr>
          <p:cNvSpPr txBox="1"/>
          <p:nvPr/>
        </p:nvSpPr>
        <p:spPr>
          <a:xfrm>
            <a:off x="3924577" y="1310196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CB6C74-3822-4779-A78A-6D1412DB4F0A}"/>
              </a:ext>
            </a:extLst>
          </p:cNvPr>
          <p:cNvSpPr txBox="1"/>
          <p:nvPr/>
        </p:nvSpPr>
        <p:spPr>
          <a:xfrm>
            <a:off x="3395720" y="3287932"/>
            <a:ext cx="561599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3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017185D-6EAE-4379-81E4-75B84C2F19B5}"/>
              </a:ext>
            </a:extLst>
          </p:cNvPr>
          <p:cNvGrpSpPr/>
          <p:nvPr/>
        </p:nvGrpSpPr>
        <p:grpSpPr>
          <a:xfrm>
            <a:off x="3285599" y="3170950"/>
            <a:ext cx="5805063" cy="872949"/>
            <a:chOff x="1133366" y="2220084"/>
            <a:chExt cx="5351192" cy="914400"/>
          </a:xfrm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7DB20882-1134-4074-9F50-BD45B419E415}"/>
                </a:ext>
              </a:extLst>
            </p:cNvPr>
            <p:cNvSpPr/>
            <p:nvPr/>
          </p:nvSpPr>
          <p:spPr>
            <a:xfrm>
              <a:off x="1133366" y="2220084"/>
              <a:ext cx="3905127" cy="914400"/>
            </a:xfrm>
            <a:prstGeom prst="homePlate">
              <a:avLst/>
            </a:prstGeom>
            <a:solidFill>
              <a:srgbClr val="FFFC9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2D6264-8BCA-4E0C-A870-CE35BBB3FBCC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1ACB9E3-47EB-4205-A92E-B22B2BB33E14}"/>
              </a:ext>
            </a:extLst>
          </p:cNvPr>
          <p:cNvSpPr txBox="1"/>
          <p:nvPr/>
        </p:nvSpPr>
        <p:spPr>
          <a:xfrm>
            <a:off x="4325458" y="3340914"/>
            <a:ext cx="24785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bản đồ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1AAC87-4A37-4EAC-B8AC-93AD9DB9D1F1}"/>
              </a:ext>
            </a:extLst>
          </p:cNvPr>
          <p:cNvGrpSpPr/>
          <p:nvPr/>
        </p:nvGrpSpPr>
        <p:grpSpPr>
          <a:xfrm>
            <a:off x="2523370" y="3170950"/>
            <a:ext cx="1301952" cy="872949"/>
            <a:chOff x="344605" y="154323"/>
            <a:chExt cx="1301952" cy="872949"/>
          </a:xfrm>
        </p:grpSpPr>
        <p:sp>
          <p:nvSpPr>
            <p:cNvPr id="13" name="Arrow: Pentagon 12">
              <a:extLst>
                <a:ext uri="{FF2B5EF4-FFF2-40B4-BE49-F238E27FC236}">
                  <a16:creationId xmlns:a16="http://schemas.microsoft.com/office/drawing/2014/main" id="{2984B284-1F25-4443-9AD9-01DB96A579B9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I</a:t>
              </a:r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89688E94-6577-4B49-A82F-89D05C3605A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93F3E4F-FF58-43C2-9EBB-56C75A87FF8E}"/>
              </a:ext>
            </a:extLst>
          </p:cNvPr>
          <p:cNvGrpSpPr/>
          <p:nvPr/>
        </p:nvGrpSpPr>
        <p:grpSpPr>
          <a:xfrm>
            <a:off x="2633190" y="4455302"/>
            <a:ext cx="7909952" cy="872949"/>
            <a:chOff x="1133366" y="2220084"/>
            <a:chExt cx="5681780" cy="9144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6" name="Arrow: Pentagon 15">
              <a:extLst>
                <a:ext uri="{FF2B5EF4-FFF2-40B4-BE49-F238E27FC236}">
                  <a16:creationId xmlns:a16="http://schemas.microsoft.com/office/drawing/2014/main" id="{4BA713B3-586E-4F5C-9E48-95B9027991E1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6D8B63E-5453-4B4C-9271-F3D6B9180C4E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57079E6-65C0-4CAA-91CB-A9A9C3C271A6}"/>
              </a:ext>
            </a:extLst>
          </p:cNvPr>
          <p:cNvSpPr txBox="1"/>
          <p:nvPr/>
        </p:nvSpPr>
        <p:spPr>
          <a:xfrm>
            <a:off x="3748202" y="4487248"/>
            <a:ext cx="6387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2913F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khoảng cách thực tế dựa vào tỉ lệ      bản đồ</a:t>
            </a: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41C361E8-7149-4F8B-B7C8-F4E160479C2B}"/>
              </a:ext>
            </a:extLst>
          </p:cNvPr>
          <p:cNvSpPr/>
          <p:nvPr/>
        </p:nvSpPr>
        <p:spPr>
          <a:xfrm>
            <a:off x="2556071" y="4447039"/>
            <a:ext cx="1301952" cy="872949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II</a:t>
            </a: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924589D-471E-46B0-A977-6061E3229888}"/>
              </a:ext>
            </a:extLst>
          </p:cNvPr>
          <p:cNvSpPr/>
          <p:nvPr/>
        </p:nvSpPr>
        <p:spPr>
          <a:xfrm rot="5400000">
            <a:off x="3600588" y="4736295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Hình ảnh 9">
            <a:extLst>
              <a:ext uri="{FF2B5EF4-FFF2-40B4-BE49-F238E27FC236}">
                <a16:creationId xmlns:a16="http://schemas.microsoft.com/office/drawing/2014/main" id="{28381212-A6A0-475E-B2A0-4CF1923A8C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7012" y="992647"/>
            <a:ext cx="1557416" cy="162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3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8" grpId="0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2769</Words>
  <Application>Microsoft Office PowerPoint</Application>
  <PresentationFormat>Widescreen</PresentationFormat>
  <Paragraphs>300</Paragraphs>
  <Slides>40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1" baseType="lpstr">
      <vt:lpstr>#9Slide03 IcielNovecento sans E</vt:lpstr>
      <vt:lpstr>#9Slide03 SFU Futura_12</vt:lpstr>
      <vt:lpstr>#9Slide03 SVNNeutraface 2</vt:lpstr>
      <vt:lpstr>#9Slide05 Great Vibes</vt:lpstr>
      <vt:lpstr>#9Slide07 IcielBC Cubano Normal</vt:lpstr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đổi đơn vị để tính tỉ lệ trên bản đồ theo đơn vị yêu cầu.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19</cp:revision>
  <dcterms:created xsi:type="dcterms:W3CDTF">2022-07-30T03:58:22Z</dcterms:created>
  <dcterms:modified xsi:type="dcterms:W3CDTF">2022-09-06T05:59:36Z</dcterms:modified>
</cp:coreProperties>
</file>