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41" r:id="rId2"/>
    <p:sldMasterId id="2147483792" r:id="rId3"/>
    <p:sldMasterId id="2147483804" r:id="rId4"/>
    <p:sldMasterId id="2147483817" r:id="rId5"/>
  </p:sldMasterIdLst>
  <p:notesMasterIdLst>
    <p:notesMasterId r:id="rId28"/>
  </p:notesMasterIdLst>
  <p:sldIdLst>
    <p:sldId id="324" r:id="rId6"/>
    <p:sldId id="317" r:id="rId7"/>
    <p:sldId id="302" r:id="rId8"/>
    <p:sldId id="284" r:id="rId9"/>
    <p:sldId id="304" r:id="rId10"/>
    <p:sldId id="322" r:id="rId11"/>
    <p:sldId id="305" r:id="rId12"/>
    <p:sldId id="306" r:id="rId13"/>
    <p:sldId id="289" r:id="rId14"/>
    <p:sldId id="295" r:id="rId15"/>
    <p:sldId id="296" r:id="rId16"/>
    <p:sldId id="307" r:id="rId17"/>
    <p:sldId id="291" r:id="rId18"/>
    <p:sldId id="308" r:id="rId19"/>
    <p:sldId id="292" r:id="rId20"/>
    <p:sldId id="319" r:id="rId21"/>
    <p:sldId id="312" r:id="rId22"/>
    <p:sldId id="309" r:id="rId23"/>
    <p:sldId id="315" r:id="rId24"/>
    <p:sldId id="316" r:id="rId25"/>
    <p:sldId id="320" r:id="rId26"/>
    <p:sldId id="313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99"/>
    <a:srgbClr val="339966"/>
    <a:srgbClr val="006600"/>
    <a:srgbClr val="00FFFF"/>
    <a:srgbClr val="008080"/>
    <a:srgbClr val="FF66FF"/>
    <a:srgbClr val="FF99FF"/>
    <a:srgbClr val="FFFF66"/>
    <a:srgbClr val="D05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8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9ABC-C202-416F-8D45-4DA96DC70B1A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12AB-BFA6-4620-8792-2F23CA89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1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95D8A-6930-445C-B451-4BDEBB82BE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2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D1259B51-A27D-4BA6-AD8A-5FB6900788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6D144-8FB7-4007-9137-C61F89E8611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4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68335-EEF4-4F5F-8E55-15E3DAB38D3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4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53A2E-5B7C-48F4-81FD-C3E110BD8B3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1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BE01E6-08B8-480F-8F2D-A958C331471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2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6603-D60A-4E3D-8B01-27C1A39D6EE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8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34D6-9258-4373-9426-4D90AC24E81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0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A5AE-DC1F-4370-BF2C-579F9188E0DB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45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E6C2F-E4B7-43F7-BB73-346B2AC5FF6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9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26C06-5651-4C21-844A-DED0C5815F3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2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E75CD-6F73-481A-B926-AD427A1C144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1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81C2-8354-48FB-8805-A76EF2933A4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7255-153C-4902-AC03-CA58240A5FB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7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DAB48-3E87-47A7-91EB-B50A01D5388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64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4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3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8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6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2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E3C93-16AB-4C48-AE0A-E81BEDD7C8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09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389A-3F0A-446B-A07F-F6785D9F0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53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B5AF2-EA5A-48E1-9291-813821E770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1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1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8E220-E935-4FB2-A2C3-6D7F89AF47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031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99BE2-0695-499D-A1F7-C8F3FA01FD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276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AAB19-7E38-4ACE-AA3F-4B741AF3FB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1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3FBB8-818A-41D2-A9B6-2D97E0C5D6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70BFD-C26F-4327-899B-F1CE582B440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80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F7406-5F7F-4C45-88B4-E067280195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D1B15-AE41-4512-A52C-C06F2879D1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88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2DE84-057A-4834-9BF4-60137D5D2E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08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1DC95-4D5E-407C-B796-A194A386C7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6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8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7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9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1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2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94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4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24729-7F89-4AD1-A867-0CF9CB19CD0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5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0BBF-BB17-4D48-827D-6D3CE77B28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1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1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0.bin"/><Relationship Id="rId2" Type="http://schemas.openxmlformats.org/officeDocument/2006/relationships/image" Target="../media/image11.png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8317" y="488855"/>
            <a:ext cx="9684253" cy="1077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              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2544" y="1566071"/>
            <a:ext cx="8217846" cy="1446432"/>
            <a:chOff x="1762544" y="1566071"/>
            <a:chExt cx="8217846" cy="1446432"/>
          </a:xfrm>
        </p:grpSpPr>
        <p:sp>
          <p:nvSpPr>
            <p:cNvPr id="15" name="Down Arrow 14"/>
            <p:cNvSpPr/>
            <p:nvPr/>
          </p:nvSpPr>
          <p:spPr>
            <a:xfrm>
              <a:off x="5715644" y="1566071"/>
              <a:ext cx="304800" cy="562689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36659" y="2128760"/>
              <a:ext cx="8062771" cy="184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762544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675590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7013998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273169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5585" y="3026791"/>
            <a:ext cx="2438717" cy="30088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50213" y="3026791"/>
            <a:ext cx="2310016" cy="30614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 về cạnh và góc trong tam giác vuông.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60371" y="3020927"/>
            <a:ext cx="2078117" cy="30924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 tỉ số lượng giác.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425135" y="3009819"/>
            <a:ext cx="2145196" cy="30085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916" y="338103"/>
            <a:ext cx="901809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850" y="369588"/>
            <a:ext cx="1039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6461" y="1489613"/>
            <a:ext cx="3321049" cy="4763671"/>
            <a:chOff x="8046461" y="1489614"/>
            <a:chExt cx="3321049" cy="4759406"/>
          </a:xfrm>
        </p:grpSpPr>
        <p:sp>
          <p:nvSpPr>
            <p:cNvPr id="2" name="Rectangle 1"/>
            <p:cNvSpPr/>
            <p:nvPr/>
          </p:nvSpPr>
          <p:spPr>
            <a:xfrm>
              <a:off x="8046461" y="1489614"/>
              <a:ext cx="3297814" cy="47594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70"/>
            <p:cNvGrpSpPr>
              <a:grpSpLocks/>
            </p:cNvGrpSpPr>
            <p:nvPr/>
          </p:nvGrpSpPr>
          <p:grpSpPr bwMode="auto">
            <a:xfrm>
              <a:off x="8163935" y="1970095"/>
              <a:ext cx="3203575" cy="3867151"/>
              <a:chOff x="1680" y="336"/>
              <a:chExt cx="2018" cy="2436"/>
            </a:xfrm>
            <a:solidFill>
              <a:schemeClr val="bg2"/>
            </a:solidFill>
          </p:grpSpPr>
          <p:pic>
            <p:nvPicPr>
              <p:cNvPr id="30" name="Picture 71" descr="chu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9" y="1725"/>
                <a:ext cx="471" cy="7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 rot="-2118962">
                <a:off x="2640" y="1728"/>
                <a:ext cx="336" cy="240"/>
                <a:chOff x="1152" y="2976"/>
                <a:chExt cx="336" cy="240"/>
              </a:xfrm>
              <a:grpFill/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336" cy="48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2976"/>
                  <a:ext cx="48" cy="240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75" descr="cay ca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52"/>
                <a:ext cx="576" cy="1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 flipH="1">
                <a:off x="2160" y="1920"/>
                <a:ext cx="720" cy="4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 flipH="1" flipV="1">
                <a:off x="2064" y="576"/>
                <a:ext cx="816" cy="110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3024" y="1872"/>
                <a:ext cx="0" cy="57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1728" cy="0"/>
              </a:xfrm>
              <a:prstGeom prst="line">
                <a:avLst/>
              </a:prstGeom>
              <a:grp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flipH="1">
                <a:off x="2016" y="1872"/>
                <a:ext cx="1008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3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auto">
              <a:xfrm>
                <a:off x="2936" y="2541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>
                <a:off x="3159" y="1577"/>
                <a:ext cx="191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3" name="Text Box 86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1776" y="33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3266" y="2126"/>
                <a:ext cx="4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1,5m</a:t>
                </a: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2236" y="2547"/>
                <a:ext cx="52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2,25m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494371" y="1970525"/>
            <a:ext cx="3606909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 AB + BC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4371" y="3277744"/>
            <a:ext cx="3174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DE = 1,5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4825" y="4682734"/>
            <a:ext cx="585788" cy="9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5843" y="4164087"/>
            <a:ext cx="3359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14825" y="1489613"/>
            <a:ext cx="3731636" cy="4759407"/>
            <a:chOff x="4314825" y="1489613"/>
            <a:chExt cx="3731636" cy="4759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4825" y="1489613"/>
              <a:ext cx="3731636" cy="47594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14901" y="5607425"/>
              <a:ext cx="285750" cy="23365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977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9" grpId="0"/>
      <p:bldP spid="50" grpId="0"/>
      <p:bldP spid="4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932" y="455637"/>
            <a:ext cx="3758061" cy="5173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392" y="3875299"/>
            <a:ext cx="6942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Symbol" panose="05050102010706020507" pitchFamily="18" charset="2"/>
              <a:buChar char="Þ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AB + BC = 1,5 + 3,375 = 4,875 (m)</a:t>
            </a: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4508" y="504993"/>
                <a:ext cx="70831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D,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DB, ta </a:t>
                </a:r>
                <a:r>
                  <a:rPr lang="en-US" sz="280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8" y="504993"/>
                <a:ext cx="7083126" cy="523220"/>
              </a:xfrm>
              <a:prstGeom prst="rect">
                <a:avLst/>
              </a:prstGeom>
              <a:blipFill>
                <a:blip r:embed="rId4"/>
                <a:stretch>
                  <a:fillRect l="-1807"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90436" y="1221282"/>
            <a:ext cx="3681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AB. BC    (Đlí 2)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392" y="1916672"/>
            <a:ext cx="3957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=&gt; (2,25)</a:t>
            </a:r>
            <a:r>
              <a:rPr lang="en-US" sz="3000" baseline="30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sz="3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= 1,5. BC</a:t>
            </a:r>
            <a:endParaRPr lang="en-US" sz="300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53648"/>
              </p:ext>
            </p:extLst>
          </p:nvPr>
        </p:nvGraphicFramePr>
        <p:xfrm>
          <a:off x="663771" y="2652284"/>
          <a:ext cx="367093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640" imgH="507960" progId="Equation.DSMT4">
                  <p:embed/>
                </p:oleObj>
              </mc:Choice>
              <mc:Fallback>
                <p:oleObj name="Equation" r:id="rId5" imgW="1790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771" y="2652284"/>
                        <a:ext cx="367093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865221" y="4763758"/>
            <a:ext cx="3963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cây cao 4,875 m.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6" grpId="0"/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Một số hệ thức liên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3: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650" y="293154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88180" y="2096149"/>
            <a:ext cx="955983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Trong một tam giác vuông, 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 hai cạnh góc vuông bằng tích của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tương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97420" y="4305194"/>
            <a:ext cx="235383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b.c</a:t>
            </a:r>
            <a:r>
              <a:rPr lang="en-US" sz="32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a.h 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40109" y="3483066"/>
            <a:ext cx="326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AB.AC = AH. BC</a:t>
            </a:r>
          </a:p>
        </p:txBody>
      </p:sp>
    </p:spTree>
    <p:extLst>
      <p:ext uri="{BB962C8B-B14F-4D97-AF65-F5344CB8AC3E}">
        <p14:creationId xmlns:p14="http://schemas.microsoft.com/office/powerpoint/2010/main" val="205277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2198" y="847126"/>
            <a:ext cx="4786312" cy="3471863"/>
            <a:chOff x="1320" y="2037"/>
            <a:chExt cx="3015" cy="2187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59" y="2037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20" y="337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47" y="338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74" y="351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70" y="267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15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21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28067"/>
              </p:ext>
            </p:extLst>
          </p:nvPr>
        </p:nvGraphicFramePr>
        <p:xfrm>
          <a:off x="6678613" y="4001091"/>
          <a:ext cx="3117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203040" progId="Equation.DSMT4">
                  <p:embed/>
                </p:oleObj>
              </mc:Choice>
              <mc:Fallback>
                <p:oleObj name="Equation" r:id="rId2" imgW="124452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001091"/>
                        <a:ext cx="3117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2989" y="254806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77455" y="816521"/>
            <a:ext cx="6115050" cy="1046268"/>
            <a:chOff x="5424341" y="1442342"/>
            <a:chExt cx="5467822" cy="1046268"/>
          </a:xfrm>
        </p:grpSpPr>
        <p:sp>
          <p:nvSpPr>
            <p:cNvPr id="31" name="Rectangle 30"/>
            <p:cNvSpPr/>
            <p:nvPr/>
          </p:nvSpPr>
          <p:spPr>
            <a:xfrm>
              <a:off x="5424341" y="1472947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lí Pytago vào              vuông </a:t>
              </a:r>
              <a:r>
                <a:rPr lang="en-US" sz="3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057029"/>
                </p:ext>
              </p:extLst>
            </p:nvPr>
          </p:nvGraphicFramePr>
          <p:xfrm>
            <a:off x="9335376" y="1442342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5000" imgH="190440" progId="Equation.DSMT4">
                    <p:embed/>
                  </p:oleObj>
                </mc:Choice>
                <mc:Fallback>
                  <p:oleObj name="Equation" r:id="rId4" imgW="495000" imgH="1904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35376" y="1442342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26366"/>
              </p:ext>
            </p:extLst>
          </p:nvPr>
        </p:nvGraphicFramePr>
        <p:xfrm>
          <a:off x="6842420" y="1744932"/>
          <a:ext cx="3568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41200" progId="Equation.DSMT4">
                  <p:embed/>
                </p:oleObj>
              </mc:Choice>
              <mc:Fallback>
                <p:oleObj name="Equation" r:id="rId6" imgW="134604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420" y="1744932"/>
                        <a:ext cx="3568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80048"/>
              </p:ext>
            </p:extLst>
          </p:nvPr>
        </p:nvGraphicFramePr>
        <p:xfrm>
          <a:off x="7226300" y="2438400"/>
          <a:ext cx="3168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41200" progId="Equation.DSMT4">
                  <p:embed/>
                </p:oleObj>
              </mc:Choice>
              <mc:Fallback>
                <p:oleObj name="Equation" r:id="rId8" imgW="1307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438400"/>
                        <a:ext cx="31686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11363"/>
              </p:ext>
            </p:extLst>
          </p:nvPr>
        </p:nvGraphicFramePr>
        <p:xfrm>
          <a:off x="7353300" y="3122613"/>
          <a:ext cx="26463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66400" progId="Equation.DSMT4">
                  <p:embed/>
                </p:oleObj>
              </mc:Choice>
              <mc:Fallback>
                <p:oleObj name="Equation" r:id="rId10" imgW="1091880" imgH="2664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26463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92815"/>
              </p:ext>
            </p:extLst>
          </p:nvPr>
        </p:nvGraphicFramePr>
        <p:xfrm>
          <a:off x="7310438" y="4659313"/>
          <a:ext cx="226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203040" progId="Equation.DSMT4">
                  <p:embed/>
                </p:oleObj>
              </mc:Choice>
              <mc:Fallback>
                <p:oleObj name="Equation" r:id="rId12" imgW="85068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659313"/>
                        <a:ext cx="2260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74138"/>
              </p:ext>
            </p:extLst>
          </p:nvPr>
        </p:nvGraphicFramePr>
        <p:xfrm>
          <a:off x="7275513" y="5238750"/>
          <a:ext cx="2632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360" imgH="419040" progId="Equation.DSMT4">
                  <p:embed/>
                </p:oleObj>
              </mc:Choice>
              <mc:Fallback>
                <p:oleObj name="Equation" r:id="rId14" imgW="990360" imgH="419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5238750"/>
                        <a:ext cx="26320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289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Một số hệ thức liên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4: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650" y="293154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57884" y="2045193"/>
            <a:ext cx="9533820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17405"/>
              </p:ext>
            </p:extLst>
          </p:nvPr>
        </p:nvGraphicFramePr>
        <p:xfrm>
          <a:off x="6166419" y="3444563"/>
          <a:ext cx="3421719" cy="127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31640" progId="Equation.DSMT4">
                  <p:embed/>
                </p:oleObj>
              </mc:Choice>
              <mc:Fallback>
                <p:oleObj name="Equation" r:id="rId2" imgW="129528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6419" y="3444563"/>
                        <a:ext cx="3421719" cy="127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80476"/>
              </p:ext>
            </p:extLst>
          </p:nvPr>
        </p:nvGraphicFramePr>
        <p:xfrm>
          <a:off x="6958512" y="4932940"/>
          <a:ext cx="22320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457200" progId="Equation.DSMT4">
                  <p:embed/>
                </p:oleObj>
              </mc:Choice>
              <mc:Fallback>
                <p:oleObj name="Equation" r:id="rId4" imgW="100296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8512" y="4932940"/>
                        <a:ext cx="2232025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20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89914"/>
              </p:ext>
            </p:extLst>
          </p:nvPr>
        </p:nvGraphicFramePr>
        <p:xfrm>
          <a:off x="8013409" y="751876"/>
          <a:ext cx="2997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31640" progId="Equation.DSMT4">
                  <p:embed/>
                </p:oleObj>
              </mc:Choice>
              <mc:Fallback>
                <p:oleObj name="Equation" r:id="rId2" imgW="12315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13409" y="751876"/>
                        <a:ext cx="29972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78447"/>
              </p:ext>
            </p:extLst>
          </p:nvPr>
        </p:nvGraphicFramePr>
        <p:xfrm>
          <a:off x="8105775" y="2062163"/>
          <a:ext cx="3030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5775" y="2062163"/>
                        <a:ext cx="3030538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72825"/>
              </p:ext>
            </p:extLst>
          </p:nvPr>
        </p:nvGraphicFramePr>
        <p:xfrm>
          <a:off x="7862888" y="3254375"/>
          <a:ext cx="1916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2888" y="3254375"/>
                        <a:ext cx="1916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596473" y="932851"/>
            <a:ext cx="4786312" cy="3471863"/>
            <a:chOff x="1320" y="2037"/>
            <a:chExt cx="3015" cy="2187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259" y="2037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320" y="337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047" y="338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2274" y="351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758" y="265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50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52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5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56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55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53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307264" y="340531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</a:t>
            </a:r>
            <a:r>
              <a:rPr lang="en-US" sz="3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41076"/>
              </p:ext>
            </p:extLst>
          </p:nvPr>
        </p:nvGraphicFramePr>
        <p:xfrm>
          <a:off x="1338785" y="5252772"/>
          <a:ext cx="1016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785" y="5252772"/>
                        <a:ext cx="10160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43706"/>
              </p:ext>
            </p:extLst>
          </p:nvPr>
        </p:nvGraphicFramePr>
        <p:xfrm>
          <a:off x="1304925" y="4500563"/>
          <a:ext cx="12811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190440" progId="Equation.DSMT4">
                  <p:embed/>
                </p:oleObj>
              </mc:Choice>
              <mc:Fallback>
                <p:oleObj name="Equation" r:id="rId10" imgW="482400" imgH="1904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500563"/>
                        <a:ext cx="12811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946438" y="1006471"/>
            <a:ext cx="299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2: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74814"/>
              </p:ext>
            </p:extLst>
          </p:nvPr>
        </p:nvGraphicFramePr>
        <p:xfrm>
          <a:off x="7604125" y="4562475"/>
          <a:ext cx="2905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457200" progId="Equation.DSMT4">
                  <p:embed/>
                </p:oleObj>
              </mc:Choice>
              <mc:Fallback>
                <p:oleObj name="Equation" r:id="rId12" imgW="1193760" imgH="4572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04125" y="4562475"/>
                        <a:ext cx="2905125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8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94A5B-FEE4-4D08-81CA-C69F61959E8D}"/>
              </a:ext>
            </a:extLst>
          </p:cNvPr>
          <p:cNvSpPr txBox="1"/>
          <p:nvPr/>
        </p:nvSpPr>
        <p:spPr>
          <a:xfrm>
            <a:off x="1529830" y="364465"/>
            <a:ext cx="9072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HỆ THỨC VỀ CẠNH VÀ ĐƯỜNG CAO </a:t>
            </a:r>
          </a:p>
          <a:p>
            <a:pPr algn="ctr" defTabSz="1219170"/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TAM GIÁC VUÔNG: 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 343">
            <a:extLst>
              <a:ext uri="{FF2B5EF4-FFF2-40B4-BE49-F238E27FC236}">
                <a16:creationId xmlns:a16="http://schemas.microsoft.com/office/drawing/2014/main" id="{CA7B19F9-7775-4569-8BE7-2C4454D3E704}"/>
              </a:ext>
            </a:extLst>
          </p:cNvPr>
          <p:cNvSpPr/>
          <p:nvPr/>
        </p:nvSpPr>
        <p:spPr>
          <a:xfrm>
            <a:off x="1090806" y="372662"/>
            <a:ext cx="992351" cy="704600"/>
          </a:xfrm>
          <a:custGeom>
            <a:avLst/>
            <a:gdLst/>
            <a:ahLst/>
            <a:cxnLst/>
            <a:rect l="l" t="t" r="r" b="b"/>
            <a:pathLst>
              <a:path w="504826" h="432707">
                <a:moveTo>
                  <a:pt x="252413" y="0"/>
                </a:moveTo>
                <a:cubicBezTo>
                  <a:pt x="275889" y="0"/>
                  <a:pt x="295280" y="6292"/>
                  <a:pt x="310586" y="18875"/>
                </a:cubicBezTo>
                <a:cubicBezTo>
                  <a:pt x="325892" y="31458"/>
                  <a:pt x="333545" y="49205"/>
                  <a:pt x="333545" y="72118"/>
                </a:cubicBezTo>
                <a:cubicBezTo>
                  <a:pt x="333545" y="84889"/>
                  <a:pt x="331480" y="96908"/>
                  <a:pt x="327348" y="108177"/>
                </a:cubicBezTo>
                <a:lnTo>
                  <a:pt x="432708" y="108177"/>
                </a:lnTo>
                <a:cubicBezTo>
                  <a:pt x="452239" y="108177"/>
                  <a:pt x="469142" y="115313"/>
                  <a:pt x="483415" y="129587"/>
                </a:cubicBezTo>
                <a:cubicBezTo>
                  <a:pt x="497689" y="143860"/>
                  <a:pt x="504826" y="160669"/>
                  <a:pt x="504826" y="180013"/>
                </a:cubicBezTo>
                <a:cubicBezTo>
                  <a:pt x="504826" y="199733"/>
                  <a:pt x="497736" y="216729"/>
                  <a:pt x="483556" y="231003"/>
                </a:cubicBezTo>
                <a:cubicBezTo>
                  <a:pt x="469377" y="245276"/>
                  <a:pt x="452428" y="252412"/>
                  <a:pt x="432708" y="252412"/>
                </a:cubicBezTo>
                <a:lnTo>
                  <a:pt x="385099" y="252412"/>
                </a:lnTo>
                <a:cubicBezTo>
                  <a:pt x="384347" y="264056"/>
                  <a:pt x="380873" y="275231"/>
                  <a:pt x="374675" y="285936"/>
                </a:cubicBezTo>
                <a:cubicBezTo>
                  <a:pt x="375238" y="289880"/>
                  <a:pt x="375521" y="293918"/>
                  <a:pt x="375521" y="298050"/>
                </a:cubicBezTo>
                <a:cubicBezTo>
                  <a:pt x="375521" y="317018"/>
                  <a:pt x="369886" y="333733"/>
                  <a:pt x="358618" y="348194"/>
                </a:cubicBezTo>
                <a:cubicBezTo>
                  <a:pt x="358805" y="374299"/>
                  <a:pt x="350824" y="394911"/>
                  <a:pt x="334673" y="410029"/>
                </a:cubicBezTo>
                <a:cubicBezTo>
                  <a:pt x="318521" y="425148"/>
                  <a:pt x="297205" y="432707"/>
                  <a:pt x="270724" y="432707"/>
                </a:cubicBezTo>
                <a:cubicBezTo>
                  <a:pt x="245746" y="432707"/>
                  <a:pt x="215509" y="426228"/>
                  <a:pt x="180013" y="413269"/>
                </a:cubicBezTo>
                <a:cubicBezTo>
                  <a:pt x="149213" y="402188"/>
                  <a:pt x="128272" y="396648"/>
                  <a:pt x="117192" y="396648"/>
                </a:cubicBezTo>
                <a:lnTo>
                  <a:pt x="36059" y="396648"/>
                </a:lnTo>
                <a:cubicBezTo>
                  <a:pt x="26106" y="396648"/>
                  <a:pt x="17608" y="393127"/>
                  <a:pt x="10565" y="386084"/>
                </a:cubicBezTo>
                <a:cubicBezTo>
                  <a:pt x="3522" y="379041"/>
                  <a:pt x="0" y="370543"/>
                  <a:pt x="0" y="360589"/>
                </a:cubicBezTo>
                <a:lnTo>
                  <a:pt x="0" y="180295"/>
                </a:lnTo>
                <a:cubicBezTo>
                  <a:pt x="0" y="170341"/>
                  <a:pt x="3522" y="161843"/>
                  <a:pt x="10565" y="154800"/>
                </a:cubicBezTo>
                <a:cubicBezTo>
                  <a:pt x="17608" y="147757"/>
                  <a:pt x="26106" y="144236"/>
                  <a:pt x="36059" y="144236"/>
                </a:cubicBezTo>
                <a:lnTo>
                  <a:pt x="117192" y="144236"/>
                </a:lnTo>
                <a:cubicBezTo>
                  <a:pt x="119070" y="144236"/>
                  <a:pt x="121089" y="143813"/>
                  <a:pt x="123248" y="142968"/>
                </a:cubicBezTo>
                <a:cubicBezTo>
                  <a:pt x="125409" y="142123"/>
                  <a:pt x="127615" y="140808"/>
                  <a:pt x="129869" y="139024"/>
                </a:cubicBezTo>
                <a:cubicBezTo>
                  <a:pt x="132122" y="137240"/>
                  <a:pt x="134235" y="135550"/>
                  <a:pt x="136207" y="133953"/>
                </a:cubicBezTo>
                <a:cubicBezTo>
                  <a:pt x="138180" y="132357"/>
                  <a:pt x="140433" y="130244"/>
                  <a:pt x="142968" y="127615"/>
                </a:cubicBezTo>
                <a:cubicBezTo>
                  <a:pt x="145504" y="124985"/>
                  <a:pt x="147429" y="122967"/>
                  <a:pt x="148744" y="121558"/>
                </a:cubicBezTo>
                <a:cubicBezTo>
                  <a:pt x="150059" y="120149"/>
                  <a:pt x="151842" y="118130"/>
                  <a:pt x="154096" y="115501"/>
                </a:cubicBezTo>
                <a:cubicBezTo>
                  <a:pt x="156350" y="112872"/>
                  <a:pt x="157665" y="111276"/>
                  <a:pt x="158040" y="110712"/>
                </a:cubicBezTo>
                <a:cubicBezTo>
                  <a:pt x="170247" y="96814"/>
                  <a:pt x="179638" y="84701"/>
                  <a:pt x="186211" y="74372"/>
                </a:cubicBezTo>
                <a:cubicBezTo>
                  <a:pt x="188653" y="70428"/>
                  <a:pt x="191752" y="64606"/>
                  <a:pt x="195507" y="56905"/>
                </a:cubicBezTo>
                <a:cubicBezTo>
                  <a:pt x="199264" y="49205"/>
                  <a:pt x="202738" y="42444"/>
                  <a:pt x="205931" y="36622"/>
                </a:cubicBezTo>
                <a:cubicBezTo>
                  <a:pt x="209124" y="30800"/>
                  <a:pt x="212927" y="24884"/>
                  <a:pt x="217340" y="18875"/>
                </a:cubicBezTo>
                <a:cubicBezTo>
                  <a:pt x="221753" y="12865"/>
                  <a:pt x="226918" y="8217"/>
                  <a:pt x="232834" y="4930"/>
                </a:cubicBezTo>
                <a:cubicBezTo>
                  <a:pt x="238750" y="1643"/>
                  <a:pt x="245277" y="0"/>
                  <a:pt x="252413" y="0"/>
                </a:cubicBezTo>
                <a:close/>
                <a:moveTo>
                  <a:pt x="252413" y="36059"/>
                </a:moveTo>
                <a:cubicBezTo>
                  <a:pt x="247906" y="36059"/>
                  <a:pt x="239455" y="49111"/>
                  <a:pt x="227059" y="75217"/>
                </a:cubicBezTo>
                <a:cubicBezTo>
                  <a:pt x="222552" y="83480"/>
                  <a:pt x="219077" y="89584"/>
                  <a:pt x="216636" y="93528"/>
                </a:cubicBezTo>
                <a:cubicBezTo>
                  <a:pt x="209124" y="105548"/>
                  <a:pt x="198606" y="119163"/>
                  <a:pt x="185084" y="134376"/>
                </a:cubicBezTo>
                <a:cubicBezTo>
                  <a:pt x="171750" y="149588"/>
                  <a:pt x="162266" y="159542"/>
                  <a:pt x="156631" y="164237"/>
                </a:cubicBezTo>
                <a:cubicBezTo>
                  <a:pt x="143673" y="174942"/>
                  <a:pt x="130526" y="180295"/>
                  <a:pt x="117192" y="180295"/>
                </a:cubicBezTo>
                <a:lnTo>
                  <a:pt x="108177" y="180295"/>
                </a:lnTo>
                <a:lnTo>
                  <a:pt x="108177" y="360589"/>
                </a:lnTo>
                <a:lnTo>
                  <a:pt x="117192" y="360589"/>
                </a:lnTo>
                <a:cubicBezTo>
                  <a:pt x="130714" y="360589"/>
                  <a:pt x="146396" y="363594"/>
                  <a:pt x="164237" y="369604"/>
                </a:cubicBezTo>
                <a:cubicBezTo>
                  <a:pt x="182079" y="375614"/>
                  <a:pt x="200250" y="381624"/>
                  <a:pt x="218749" y="387634"/>
                </a:cubicBezTo>
                <a:cubicBezTo>
                  <a:pt x="237248" y="393643"/>
                  <a:pt x="254103" y="396648"/>
                  <a:pt x="269316" y="396648"/>
                </a:cubicBezTo>
                <a:cubicBezTo>
                  <a:pt x="304811" y="396648"/>
                  <a:pt x="322559" y="380966"/>
                  <a:pt x="322559" y="349603"/>
                </a:cubicBezTo>
                <a:cubicBezTo>
                  <a:pt x="322559" y="344720"/>
                  <a:pt x="322089" y="339461"/>
                  <a:pt x="321150" y="333827"/>
                </a:cubicBezTo>
                <a:cubicBezTo>
                  <a:pt x="326784" y="330822"/>
                  <a:pt x="331245" y="325892"/>
                  <a:pt x="334532" y="319037"/>
                </a:cubicBezTo>
                <a:cubicBezTo>
                  <a:pt x="337818" y="312182"/>
                  <a:pt x="339462" y="305280"/>
                  <a:pt x="339462" y="298331"/>
                </a:cubicBezTo>
                <a:cubicBezTo>
                  <a:pt x="339462" y="291382"/>
                  <a:pt x="337771" y="284903"/>
                  <a:pt x="334391" y="278893"/>
                </a:cubicBezTo>
                <a:cubicBezTo>
                  <a:pt x="344344" y="269503"/>
                  <a:pt x="349321" y="258328"/>
                  <a:pt x="349321" y="245370"/>
                </a:cubicBezTo>
                <a:cubicBezTo>
                  <a:pt x="349321" y="240675"/>
                  <a:pt x="348382" y="235463"/>
                  <a:pt x="346504" y="229735"/>
                </a:cubicBezTo>
                <a:cubicBezTo>
                  <a:pt x="344626" y="224007"/>
                  <a:pt x="342279" y="219546"/>
                  <a:pt x="339462" y="216354"/>
                </a:cubicBezTo>
                <a:lnTo>
                  <a:pt x="432708" y="216354"/>
                </a:lnTo>
                <a:cubicBezTo>
                  <a:pt x="442473" y="216354"/>
                  <a:pt x="450925" y="212785"/>
                  <a:pt x="458062" y="205649"/>
                </a:cubicBezTo>
                <a:cubicBezTo>
                  <a:pt x="465198" y="198512"/>
                  <a:pt x="468767" y="190061"/>
                  <a:pt x="468767" y="180295"/>
                </a:cubicBezTo>
                <a:cubicBezTo>
                  <a:pt x="468767" y="170717"/>
                  <a:pt x="465104" y="162312"/>
                  <a:pt x="457780" y="155082"/>
                </a:cubicBezTo>
                <a:cubicBezTo>
                  <a:pt x="450456" y="147851"/>
                  <a:pt x="442098" y="144236"/>
                  <a:pt x="432708" y="144236"/>
                </a:cubicBezTo>
                <a:lnTo>
                  <a:pt x="270442" y="144236"/>
                </a:lnTo>
                <a:cubicBezTo>
                  <a:pt x="270442" y="140480"/>
                  <a:pt x="271851" y="135925"/>
                  <a:pt x="274668" y="130573"/>
                </a:cubicBezTo>
                <a:cubicBezTo>
                  <a:pt x="277485" y="125220"/>
                  <a:pt x="280584" y="120056"/>
                  <a:pt x="283964" y="115079"/>
                </a:cubicBezTo>
                <a:cubicBezTo>
                  <a:pt x="287345" y="110102"/>
                  <a:pt x="290444" y="103716"/>
                  <a:pt x="293261" y="95922"/>
                </a:cubicBezTo>
                <a:cubicBezTo>
                  <a:pt x="296078" y="88128"/>
                  <a:pt x="297487" y="80194"/>
                  <a:pt x="297487" y="72118"/>
                </a:cubicBezTo>
                <a:cubicBezTo>
                  <a:pt x="297487" y="59535"/>
                  <a:pt x="293308" y="50379"/>
                  <a:pt x="284951" y="44651"/>
                </a:cubicBezTo>
                <a:cubicBezTo>
                  <a:pt x="276593" y="38923"/>
                  <a:pt x="265747" y="36059"/>
                  <a:pt x="252413" y="36059"/>
                </a:cubicBezTo>
                <a:close/>
                <a:moveTo>
                  <a:pt x="54089" y="324530"/>
                </a:moveTo>
                <a:cubicBezTo>
                  <a:pt x="49206" y="324530"/>
                  <a:pt x="44980" y="326314"/>
                  <a:pt x="41412" y="329883"/>
                </a:cubicBezTo>
                <a:cubicBezTo>
                  <a:pt x="37843" y="333451"/>
                  <a:pt x="36059" y="337677"/>
                  <a:pt x="36059" y="342560"/>
                </a:cubicBezTo>
                <a:cubicBezTo>
                  <a:pt x="36059" y="347443"/>
                  <a:pt x="37843" y="351668"/>
                  <a:pt x="41412" y="355237"/>
                </a:cubicBezTo>
                <a:cubicBezTo>
                  <a:pt x="44980" y="358805"/>
                  <a:pt x="49206" y="360589"/>
                  <a:pt x="54089" y="360589"/>
                </a:cubicBezTo>
                <a:cubicBezTo>
                  <a:pt x="58972" y="360589"/>
                  <a:pt x="63197" y="358805"/>
                  <a:pt x="66766" y="355237"/>
                </a:cubicBezTo>
                <a:cubicBezTo>
                  <a:pt x="70334" y="351668"/>
                  <a:pt x="72118" y="347443"/>
                  <a:pt x="72118" y="342560"/>
                </a:cubicBezTo>
                <a:cubicBezTo>
                  <a:pt x="72118" y="337677"/>
                  <a:pt x="70334" y="333451"/>
                  <a:pt x="66766" y="329883"/>
                </a:cubicBezTo>
                <a:cubicBezTo>
                  <a:pt x="63197" y="326314"/>
                  <a:pt x="58972" y="324530"/>
                  <a:pt x="54089" y="324530"/>
                </a:cubicBezTo>
                <a:close/>
              </a:path>
            </a:pathLst>
          </a:custGeom>
          <a:solidFill>
            <a:srgbClr val="00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66179" y="1605176"/>
            <a:ext cx="5830183" cy="4371843"/>
            <a:chOff x="238293" y="2107918"/>
            <a:chExt cx="5830183" cy="4371843"/>
          </a:xfrm>
        </p:grpSpPr>
        <p:grpSp>
          <p:nvGrpSpPr>
            <p:cNvPr id="7" name="Group 6"/>
            <p:cNvGrpSpPr/>
            <p:nvPr/>
          </p:nvGrpSpPr>
          <p:grpSpPr>
            <a:xfrm>
              <a:off x="238293" y="2107918"/>
              <a:ext cx="5830183" cy="4371843"/>
              <a:chOff x="-21706" y="892721"/>
              <a:chExt cx="3972418" cy="3194240"/>
            </a:xfrm>
          </p:grpSpPr>
          <p:sp>
            <p:nvSpPr>
              <p:cNvPr id="10" name="Text Box 47"/>
              <p:cNvSpPr txBox="1">
                <a:spLocks noChangeArrowheads="1"/>
              </p:cNvSpPr>
              <p:nvPr/>
            </p:nvSpPr>
            <p:spPr bwMode="auto">
              <a:xfrm>
                <a:off x="981876" y="892721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-21706" y="1295396"/>
                <a:ext cx="3972418" cy="2676797"/>
                <a:chOff x="-21706" y="1295396"/>
                <a:chExt cx="3972418" cy="2676797"/>
              </a:xfrm>
            </p:grpSpPr>
            <p:sp>
              <p:nvSpPr>
                <p:cNvPr id="13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21706" y="266933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00897" y="1793908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6002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85800" y="2498725"/>
                  <a:ext cx="3810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2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68345" y="4644510"/>
              <a:ext cx="223672" cy="200781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EC692-F3B8-43C1-AE03-3B3D87C04B2C}"/>
                  </a:ext>
                </a:extLst>
              </p:cNvPr>
              <p:cNvSpPr txBox="1"/>
              <p:nvPr/>
            </p:nvSpPr>
            <p:spPr>
              <a:xfrm>
                <a:off x="1333078" y="2034027"/>
                <a:ext cx="258756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1219170"/>
                <a:r>
                  <a:rPr 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EC692-F3B8-43C1-AE03-3B3D87C0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78" y="2034027"/>
                <a:ext cx="2587568" cy="553998"/>
              </a:xfrm>
              <a:prstGeom prst="rect">
                <a:avLst/>
              </a:prstGeom>
              <a:blipFill>
                <a:blip r:embed="rId2"/>
                <a:stretch>
                  <a:fillRect l="-10849" t="-25275" b="-483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365C2-DD5D-4FE3-9E2D-2D66702E8C5E}"/>
                  </a:ext>
                </a:extLst>
              </p:cNvPr>
              <p:cNvSpPr txBox="1"/>
              <p:nvPr/>
            </p:nvSpPr>
            <p:spPr>
              <a:xfrm>
                <a:off x="3874155" y="2034027"/>
                <a:ext cx="175214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365C2-DD5D-4FE3-9E2D-2D66702E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55" y="2034027"/>
                <a:ext cx="175214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92CA66-BD46-4FEF-B982-DD15D474CD8E}"/>
                  </a:ext>
                </a:extLst>
              </p:cNvPr>
              <p:cNvSpPr txBox="1"/>
              <p:nvPr/>
            </p:nvSpPr>
            <p:spPr>
              <a:xfrm>
                <a:off x="1272508" y="3021860"/>
                <a:ext cx="246535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2) </m:t>
                      </m:r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92CA66-BD46-4FEF-B982-DD15D474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08" y="3021860"/>
                <a:ext cx="246535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5DCE1C-775A-4639-8AF7-21EAE98FE9F8}"/>
                  </a:ext>
                </a:extLst>
              </p:cNvPr>
              <p:cNvSpPr txBox="1"/>
              <p:nvPr/>
            </p:nvSpPr>
            <p:spPr>
              <a:xfrm>
                <a:off x="1280599" y="4009693"/>
                <a:ext cx="224914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𝑎h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5DCE1C-775A-4639-8AF7-21EAE98F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99" y="4009693"/>
                <a:ext cx="224914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7F5A9-52DA-4BDD-A468-A5EE7AAC86AD}"/>
                  </a:ext>
                </a:extLst>
              </p:cNvPr>
              <p:cNvSpPr txBox="1"/>
              <p:nvPr/>
            </p:nvSpPr>
            <p:spPr>
              <a:xfrm>
                <a:off x="1843492" y="4848102"/>
                <a:ext cx="2660985" cy="1040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7F5A9-52DA-4BDD-A468-A5EE7AAC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2" y="4848102"/>
                <a:ext cx="2660985" cy="104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4B957F-0227-4A4B-9600-CE8225799F7E}"/>
                  </a:ext>
                </a:extLst>
              </p:cNvPr>
              <p:cNvSpPr txBox="1"/>
              <p:nvPr/>
            </p:nvSpPr>
            <p:spPr>
              <a:xfrm>
                <a:off x="1247350" y="5018832"/>
                <a:ext cx="55143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4)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4B957F-0227-4A4B-9600-CE822579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50" y="5018832"/>
                <a:ext cx="55143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2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860801D8-3A4F-4C59-ADAA-7377FAB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12" y="401470"/>
            <a:ext cx="10966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vẽ. Điền vào chỗ trống để được các khẳng định đúng.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A5EB2133-A1EF-4248-ADD2-3DDC8B10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093" y="4313619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1B1B0162-59AE-4883-A17C-89114281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744" y="4313619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F6E4933C-058F-4C8B-B7FE-D741621D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39" y="3297755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1E5B4F39-4412-4507-B596-8247164C8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809" y="3805687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5701F1FD-7DD3-45E1-8C0C-B9B35D79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358" y="1679496"/>
            <a:ext cx="3467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en-US" sz="3200" baseline="30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EK.EF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F2957747-CBF9-463B-A479-32E447B5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2511235"/>
            <a:ext cx="3070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3200" baseline="300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KF. 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5DB72B9D-9252-4C45-8F22-13759F95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3222339"/>
            <a:ext cx="423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DE. DF =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DK.EF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51142CC7-30AA-4F72-BE1B-A5E6932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3933445"/>
            <a:ext cx="3002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en-US" altLang="en-US" sz="3200" baseline="30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EK.KF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194226-980B-41A5-9D86-5199FDEAB77B}"/>
              </a:ext>
            </a:extLst>
          </p:cNvPr>
          <p:cNvGrpSpPr/>
          <p:nvPr/>
        </p:nvGrpSpPr>
        <p:grpSpPr>
          <a:xfrm>
            <a:off x="6122516" y="1775255"/>
            <a:ext cx="5499783" cy="3941596"/>
            <a:chOff x="237665" y="2333625"/>
            <a:chExt cx="3308513" cy="23656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1D0C92-22CA-43B8-A1BD-0091AB7EAEFA}"/>
                </a:ext>
              </a:extLst>
            </p:cNvPr>
            <p:cNvGrpSpPr/>
            <p:nvPr/>
          </p:nvGrpSpPr>
          <p:grpSpPr>
            <a:xfrm>
              <a:off x="237665" y="2333625"/>
              <a:ext cx="3308513" cy="2365674"/>
              <a:chOff x="5659785" y="1232779"/>
              <a:chExt cx="3308513" cy="2365674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52AB28E9-97C4-46B6-AC62-89E548B2FA36}"/>
                  </a:ext>
                </a:extLst>
              </p:cNvPr>
              <p:cNvSpPr/>
              <p:nvPr/>
            </p:nvSpPr>
            <p:spPr>
              <a:xfrm rot="12673640" flipH="1">
                <a:off x="6143110" y="2130629"/>
                <a:ext cx="2492497" cy="1467824"/>
              </a:xfrm>
              <a:prstGeom prst="rt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AF789F-1A48-47D8-87FA-930CF7256DCA}"/>
                  </a:ext>
                </a:extLst>
              </p:cNvPr>
              <p:cNvSpPr txBox="1"/>
              <p:nvPr/>
            </p:nvSpPr>
            <p:spPr>
              <a:xfrm>
                <a:off x="6553200" y="1232779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3C680D-F0A8-4084-8011-F49590F81424}"/>
                  </a:ext>
                </a:extLst>
              </p:cNvPr>
              <p:cNvSpPr txBox="1"/>
              <p:nvPr/>
            </p:nvSpPr>
            <p:spPr>
              <a:xfrm>
                <a:off x="8663887" y="2839347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44997F-B67B-4087-8FDC-56A8BF45A3C0}"/>
                  </a:ext>
                </a:extLst>
              </p:cNvPr>
              <p:cNvSpPr txBox="1"/>
              <p:nvPr/>
            </p:nvSpPr>
            <p:spPr>
              <a:xfrm>
                <a:off x="5659785" y="2668649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130F0E-2058-4556-BCBF-122930AA5F1B}"/>
                </a:ext>
              </a:extLst>
            </p:cNvPr>
            <p:cNvCxnSpPr>
              <a:cxnSpLocks/>
            </p:cNvCxnSpPr>
            <p:nvPr/>
          </p:nvCxnSpPr>
          <p:spPr>
            <a:xfrm>
              <a:off x="512023" y="3948157"/>
              <a:ext cx="2880360" cy="289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D8D14E-06DF-41DC-B65E-D96064C66AC7}"/>
                </a:ext>
              </a:extLst>
            </p:cNvPr>
            <p:cNvSpPr/>
            <p:nvPr/>
          </p:nvSpPr>
          <p:spPr>
            <a:xfrm rot="10800000">
              <a:off x="1280621" y="3865783"/>
              <a:ext cx="93428" cy="8461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2E5527-5BE6-4981-A8BF-E963FB2155E6}"/>
                </a:ext>
              </a:extLst>
            </p:cNvPr>
            <p:cNvSpPr/>
            <p:nvPr/>
          </p:nvSpPr>
          <p:spPr>
            <a:xfrm rot="1920865">
              <a:off x="1251384" y="2713372"/>
              <a:ext cx="93428" cy="8461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7F612A-33C5-4808-BFAB-7D77BC2F82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0621" y="2688561"/>
              <a:ext cx="1444" cy="125567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C088FBB-A909-4188-A915-C65B3C6CFA00}"/>
                </a:ext>
              </a:extLst>
            </p:cNvPr>
            <p:cNvCxnSpPr>
              <a:cxnSpLocks/>
            </p:cNvCxnSpPr>
            <p:nvPr/>
          </p:nvCxnSpPr>
          <p:spPr>
            <a:xfrm>
              <a:off x="1280384" y="3939906"/>
              <a:ext cx="2103120" cy="3724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D39ADF-1D0C-412A-AF57-255660B19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174" y="3950395"/>
              <a:ext cx="73152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58E5BA-9C96-4493-8681-CBA8A4F72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28" y="2713266"/>
              <a:ext cx="747573" cy="12192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6E0B7A-F0A2-4036-89C9-80D808952F55}"/>
                </a:ext>
              </a:extLst>
            </p:cNvPr>
            <p:cNvCxnSpPr>
              <a:cxnSpLocks/>
            </p:cNvCxnSpPr>
            <p:nvPr/>
          </p:nvCxnSpPr>
          <p:spPr>
            <a:xfrm>
              <a:off x="1318415" y="2709723"/>
              <a:ext cx="2082737" cy="126743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ABEF3-669A-4B86-8E28-A1B7558BBB6B}"/>
                </a:ext>
              </a:extLst>
            </p:cNvPr>
            <p:cNvSpPr txBox="1"/>
            <p:nvPr/>
          </p:nvSpPr>
          <p:spPr>
            <a:xfrm>
              <a:off x="1127568" y="3955018"/>
              <a:ext cx="304411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C53A62EE-2FDB-4936-B085-4DF2E673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357" y="4929135"/>
                <a:ext cx="4732646" cy="874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189" indent="-457189" defTabSz="1219170" eaLnBrk="1" hangingPunct="1"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36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𝐷𝐾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altLang="en-US" sz="3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altLang="en-US" sz="3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C53A62EE-2FDB-4936-B085-4DF2E6731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357" y="4929135"/>
                <a:ext cx="4732646" cy="874663"/>
              </a:xfrm>
              <a:prstGeom prst="rect">
                <a:avLst/>
              </a:prstGeom>
              <a:blipFill>
                <a:blip r:embed="rId5"/>
                <a:stretch>
                  <a:fillRect l="-3861" b="-11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371" y="1580261"/>
            <a:ext cx="1742484" cy="7207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98" y="3115828"/>
            <a:ext cx="1742484" cy="7207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627" y="3836540"/>
            <a:ext cx="1742484" cy="7207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500" y="4958561"/>
            <a:ext cx="1961477" cy="811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49" y="2504913"/>
            <a:ext cx="719139" cy="59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27579"/>
      </p:ext>
    </p:extLst>
  </p:cSld>
  <p:clrMapOvr>
    <a:masterClrMapping/>
  </p:clrMapOvr>
  <p:transition spd="med" advTm="137917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1/68 SGK: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9167" y="4916859"/>
            <a:ext cx="84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84307" y="1144591"/>
            <a:ext cx="4895743" cy="3599132"/>
            <a:chOff x="384307" y="1144591"/>
            <a:chExt cx="4895743" cy="3599132"/>
          </a:xfrm>
        </p:grpSpPr>
        <p:grpSp>
          <p:nvGrpSpPr>
            <p:cNvPr id="23" name="Group 22"/>
            <p:cNvGrpSpPr/>
            <p:nvPr/>
          </p:nvGrpSpPr>
          <p:grpSpPr>
            <a:xfrm>
              <a:off x="521577" y="1157040"/>
              <a:ext cx="4683034" cy="3586683"/>
              <a:chOff x="193792" y="1972635"/>
              <a:chExt cx="5871985" cy="458045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93792" y="1972635"/>
                <a:ext cx="5871985" cy="4580459"/>
                <a:chOff x="-52027" y="793878"/>
                <a:chExt cx="4000900" cy="3346663"/>
              </a:xfrm>
            </p:grpSpPr>
            <p:sp>
              <p:nvSpPr>
                <p:cNvPr id="2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35160" y="793878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8" name="Arc 56"/>
                <p:cNvSpPr>
                  <a:spLocks/>
                </p:cNvSpPr>
                <p:nvPr/>
              </p:nvSpPr>
              <p:spPr bwMode="auto">
                <a:xfrm rot="2523860" flipV="1">
                  <a:off x="688420" y="1770822"/>
                  <a:ext cx="2402730" cy="2316139"/>
                </a:xfrm>
                <a:custGeom>
                  <a:avLst/>
                  <a:gdLst>
                    <a:gd name="T0" fmla="*/ 0 w 21587"/>
                    <a:gd name="T1" fmla="*/ 0 h 21600"/>
                    <a:gd name="T2" fmla="*/ 2147483646 w 21587"/>
                    <a:gd name="T3" fmla="*/ 2147483646 h 21600"/>
                    <a:gd name="T4" fmla="*/ 0 w 21587"/>
                    <a:gd name="T5" fmla="*/ 2147483646 h 21600"/>
                    <a:gd name="T6" fmla="*/ 0 60000 65536"/>
                    <a:gd name="T7" fmla="*/ 0 60000 65536"/>
                    <a:gd name="T8" fmla="*/ 0 60000 65536"/>
                    <a:gd name="T9" fmla="*/ 0 w 21587"/>
                    <a:gd name="T10" fmla="*/ 0 h 21600"/>
                    <a:gd name="T11" fmla="*/ 21587 w 2158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7" h="21600" fill="none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</a:path>
                    <a:path w="21587" h="21600" stroke="0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-52027" y="1295396"/>
                  <a:ext cx="4000900" cy="2845145"/>
                  <a:chOff x="-52027" y="1295396"/>
                  <a:chExt cx="4000900" cy="2845145"/>
                </a:xfrm>
              </p:grpSpPr>
              <p:sp>
                <p:nvSpPr>
                  <p:cNvPr id="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4531" y="2895600"/>
                    <a:ext cx="32706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294" y="1295396"/>
                    <a:ext cx="910706" cy="1578268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23622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066800" y="1358900"/>
                    <a:ext cx="190500" cy="152400"/>
                    <a:chOff x="1104" y="952"/>
                    <a:chExt cx="120" cy="96"/>
                  </a:xfrm>
                </p:grpSpPr>
                <p:sp>
                  <p:nvSpPr>
                    <p:cNvPr id="44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79" y="952"/>
                      <a:ext cx="45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04" y="990"/>
                      <a:ext cx="72" cy="5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127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027" y="2707544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3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673" y="2621703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4100" y="2873665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3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130" y="1750030"/>
                    <a:ext cx="485516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5822" y="2440686"/>
                    <a:ext cx="429058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x</a:t>
                    </a:r>
                  </a:p>
                </p:txBody>
              </p:sp>
              <p:sp>
                <p:nvSpPr>
                  <p:cNvPr id="42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6680" y="2451233"/>
                    <a:ext cx="457200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y</a:t>
                    </a:r>
                  </a:p>
                </p:txBody>
              </p:sp>
              <p:sp>
                <p:nvSpPr>
                  <p:cNvPr id="4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5186" y="3652335"/>
                    <a:ext cx="606295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 rot="18243037">
                <a:off x="1892583" y="2718195"/>
                <a:ext cx="192278" cy="207526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8345" y="4618384"/>
                <a:ext cx="223672" cy="200781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8780" y="3115955"/>
              <a:ext cx="571270" cy="47191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0377" y="1144591"/>
              <a:ext cx="571270" cy="47191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307" y="3228768"/>
              <a:ext cx="463390" cy="47191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1477" y="3517339"/>
              <a:ext cx="571270" cy="471919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770893" y="31159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1072" y="337327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2768" y="308109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2052" y="1105768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28145" y="1152985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78742"/>
              </p:ext>
            </p:extLst>
          </p:nvPr>
        </p:nvGraphicFramePr>
        <p:xfrm>
          <a:off x="7191371" y="1876425"/>
          <a:ext cx="1770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66400" progId="Equation.DSMT4">
                  <p:embed/>
                </p:oleObj>
              </mc:Choice>
              <mc:Fallback>
                <p:oleObj name="Equation" r:id="rId3" imgW="77436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71" y="1876425"/>
                        <a:ext cx="17700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0438"/>
              </p:ext>
            </p:extLst>
          </p:nvPr>
        </p:nvGraphicFramePr>
        <p:xfrm>
          <a:off x="6908800" y="2559050"/>
          <a:ext cx="27574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57200" progId="Equation.DSMT4">
                  <p:embed/>
                </p:oleObj>
              </mc:Choice>
              <mc:Fallback>
                <p:oleObj name="Equation" r:id="rId5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8800" y="2559050"/>
                        <a:ext cx="275748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62407"/>
              </p:ext>
            </p:extLst>
          </p:nvPr>
        </p:nvGraphicFramePr>
        <p:xfrm>
          <a:off x="7023894" y="1134070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66400" progId="Equation.DSMT4">
                  <p:embed/>
                </p:oleObj>
              </mc:Choice>
              <mc:Fallback>
                <p:oleObj name="Equation" r:id="rId7" imgW="107928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23894" y="1134070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469057" y="3819604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BC = BH + CH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9056" y="4618138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20 = 7,2 + y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51599" y="5366403"/>
            <a:ext cx="42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y = 20 - 7,2 = 12,8   </a:t>
            </a:r>
          </a:p>
        </p:txBody>
      </p:sp>
    </p:spTree>
    <p:extLst>
      <p:ext uri="{BB962C8B-B14F-4D97-AF65-F5344CB8AC3E}">
        <p14:creationId xmlns:p14="http://schemas.microsoft.com/office/powerpoint/2010/main" val="39210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  <p:bldP spid="54" grpId="0"/>
      <p:bldP spid="55" grpId="0"/>
      <p:bldP spid="56" grpId="0"/>
      <p:bldP spid="58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281C25-58A5-49CD-B529-69285CC56E7E}"/>
              </a:ext>
            </a:extLst>
          </p:cNvPr>
          <p:cNvCxnSpPr>
            <a:cxnSpLocks/>
          </p:cNvCxnSpPr>
          <p:nvPr/>
        </p:nvCxnSpPr>
        <p:spPr>
          <a:xfrm>
            <a:off x="952952" y="4197857"/>
            <a:ext cx="3840480" cy="3866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28D98-9CEA-4251-9618-63167F034532}"/>
              </a:ext>
            </a:extLst>
          </p:cNvPr>
          <p:cNvSpPr/>
          <p:nvPr/>
        </p:nvSpPr>
        <p:spPr>
          <a:xfrm rot="10800000">
            <a:off x="1977749" y="4088025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960DB-069C-4159-B85F-1D6D07C0C6C7}"/>
              </a:ext>
            </a:extLst>
          </p:cNvPr>
          <p:cNvSpPr/>
          <p:nvPr/>
        </p:nvSpPr>
        <p:spPr>
          <a:xfrm rot="1920865">
            <a:off x="1938767" y="2551477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0BABC4-755D-4DE8-B461-F29C56C0A242}"/>
              </a:ext>
            </a:extLst>
          </p:cNvPr>
          <p:cNvCxnSpPr>
            <a:cxnSpLocks/>
          </p:cNvCxnSpPr>
          <p:nvPr/>
        </p:nvCxnSpPr>
        <p:spPr>
          <a:xfrm flipH="1" flipV="1">
            <a:off x="1977750" y="2518396"/>
            <a:ext cx="1925" cy="16742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1AB961-CA5F-4BD7-A15A-6E948825408A}"/>
              </a:ext>
            </a:extLst>
          </p:cNvPr>
          <p:cNvCxnSpPr>
            <a:cxnSpLocks/>
          </p:cNvCxnSpPr>
          <p:nvPr/>
        </p:nvCxnSpPr>
        <p:spPr>
          <a:xfrm flipV="1">
            <a:off x="969093" y="2551337"/>
            <a:ext cx="996764" cy="162571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7146E2-283F-41DC-AEDB-302068713291}"/>
              </a:ext>
            </a:extLst>
          </p:cNvPr>
          <p:cNvCxnSpPr>
            <a:cxnSpLocks/>
          </p:cNvCxnSpPr>
          <p:nvPr/>
        </p:nvCxnSpPr>
        <p:spPr>
          <a:xfrm>
            <a:off x="2028142" y="2546612"/>
            <a:ext cx="2776983" cy="168990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7">
            <a:extLst>
              <a:ext uri="{FF2B5EF4-FFF2-40B4-BE49-F238E27FC236}">
                <a16:creationId xmlns:a16="http://schemas.microsoft.com/office/drawing/2014/main" id="{2EB5EEF5-F775-4AC4-A576-E67525AA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"/>
            <a:ext cx="1087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415A8-7DAF-43DB-B4D3-186F02C994F5}"/>
              </a:ext>
            </a:extLst>
          </p:cNvPr>
          <p:cNvGrpSpPr/>
          <p:nvPr/>
        </p:nvGrpSpPr>
        <p:grpSpPr>
          <a:xfrm>
            <a:off x="1107801" y="2776955"/>
            <a:ext cx="2577953" cy="2275096"/>
            <a:chOff x="573762" y="1770038"/>
            <a:chExt cx="1933465" cy="17063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85DF5F-DF56-49BA-8FB5-CC072841A7AB}"/>
                </a:ext>
              </a:extLst>
            </p:cNvPr>
            <p:cNvSpPr txBox="1"/>
            <p:nvPr/>
          </p:nvSpPr>
          <p:spPr>
            <a:xfrm>
              <a:off x="1810271" y="3130111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F0A8C0-6B45-40E3-B46C-EE346F980D0F}"/>
                </a:ext>
              </a:extLst>
            </p:cNvPr>
            <p:cNvSpPr txBox="1"/>
            <p:nvPr/>
          </p:nvSpPr>
          <p:spPr>
            <a:xfrm>
              <a:off x="2202816" y="1770038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40024-EAD9-4613-A676-0353C35EB960}"/>
                </a:ext>
              </a:extLst>
            </p:cNvPr>
            <p:cNvSpPr txBox="1"/>
            <p:nvPr/>
          </p:nvSpPr>
          <p:spPr>
            <a:xfrm>
              <a:off x="573762" y="1843226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5E754-059C-4F38-8B3B-110D9AAF0121}"/>
                </a:ext>
              </a:extLst>
            </p:cNvPr>
            <p:cNvSpPr txBox="1"/>
            <p:nvPr/>
          </p:nvSpPr>
          <p:spPr>
            <a:xfrm>
              <a:off x="802551" y="2493846"/>
              <a:ext cx="415142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6B92DF-4EF1-434E-841A-F314AAAC3D5B}"/>
                </a:ext>
              </a:extLst>
            </p:cNvPr>
            <p:cNvSpPr txBox="1"/>
            <p:nvPr/>
          </p:nvSpPr>
          <p:spPr>
            <a:xfrm>
              <a:off x="2098569" y="2476184"/>
              <a:ext cx="408658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60BA9-79AB-46B3-B571-D3D32A3D6460}"/>
                </a:ext>
              </a:extLst>
            </p:cNvPr>
            <p:cNvSpPr txBox="1"/>
            <p:nvPr/>
          </p:nvSpPr>
          <p:spPr>
            <a:xfrm>
              <a:off x="1243879" y="2014484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53" y="107410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00B7E89-0B33-4C55-9E3D-0D810B41D959}"/>
              </a:ext>
            </a:extLst>
          </p:cNvPr>
          <p:cNvSpPr/>
          <p:nvPr/>
        </p:nvSpPr>
        <p:spPr>
          <a:xfrm rot="12673640" flipH="1">
            <a:off x="1177799" y="3249043"/>
            <a:ext cx="3323330" cy="1957099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96800" y="2551874"/>
            <a:ext cx="3711575" cy="2922588"/>
            <a:chOff x="6627812" y="1447800"/>
            <a:chExt cx="3711575" cy="2922588"/>
          </a:xfrm>
        </p:grpSpPr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6627812" y="1447800"/>
              <a:ext cx="3711575" cy="2922588"/>
              <a:chOff x="3134" y="1197"/>
              <a:chExt cx="2338" cy="1841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3834" y="1197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3252" y="1632"/>
                <a:ext cx="2016" cy="1406"/>
                <a:chOff x="1824" y="2818"/>
                <a:chExt cx="2016" cy="1406"/>
              </a:xfrm>
            </p:grpSpPr>
            <p:grpSp>
              <p:nvGrpSpPr>
                <p:cNvPr id="57" name="Group 16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6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60" name="Arc 20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 rot="-941172">
                <a:off x="3858" y="2112"/>
                <a:ext cx="1614" cy="452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 rot="8201678">
                <a:off x="3134" y="2055"/>
                <a:ext cx="605" cy="574"/>
              </a:xfrm>
              <a:custGeom>
                <a:avLst/>
                <a:gdLst>
                  <a:gd name="T0" fmla="*/ 0 w 480"/>
                  <a:gd name="T1" fmla="*/ 0 h 480"/>
                  <a:gd name="T2" fmla="*/ 288 w 480"/>
                  <a:gd name="T3" fmla="*/ 144 h 480"/>
                  <a:gd name="T4" fmla="*/ 480 w 480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80">
                    <a:moveTo>
                      <a:pt x="0" y="0"/>
                    </a:moveTo>
                    <a:cubicBezTo>
                      <a:pt x="104" y="32"/>
                      <a:pt x="208" y="64"/>
                      <a:pt x="288" y="144"/>
                    </a:cubicBezTo>
                    <a:cubicBezTo>
                      <a:pt x="368" y="224"/>
                      <a:pt x="448" y="424"/>
                      <a:pt x="480" y="480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8753046" y="1592830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6953723" y="3483075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678606" y="1840836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8624842" y="3571357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47" y="1099061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2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39"/>
    </mc:Choice>
    <mc:Fallback xmlns="">
      <p:transition spd="slow" advTm="901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32060" y="443662"/>
            <a:ext cx="4232625" cy="5394513"/>
            <a:chOff x="8046461" y="1489614"/>
            <a:chExt cx="3321049" cy="4759406"/>
          </a:xfrm>
        </p:grpSpPr>
        <p:sp>
          <p:nvSpPr>
            <p:cNvPr id="2" name="Rectangle 1"/>
            <p:cNvSpPr/>
            <p:nvPr/>
          </p:nvSpPr>
          <p:spPr>
            <a:xfrm>
              <a:off x="8046461" y="1489614"/>
              <a:ext cx="3297814" cy="47594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70"/>
            <p:cNvGrpSpPr>
              <a:grpSpLocks/>
            </p:cNvGrpSpPr>
            <p:nvPr/>
          </p:nvGrpSpPr>
          <p:grpSpPr bwMode="auto">
            <a:xfrm>
              <a:off x="8163935" y="1970095"/>
              <a:ext cx="3203575" cy="3867151"/>
              <a:chOff x="1680" y="336"/>
              <a:chExt cx="2018" cy="2436"/>
            </a:xfrm>
            <a:solidFill>
              <a:schemeClr val="bg2"/>
            </a:solidFill>
          </p:grpSpPr>
          <p:pic>
            <p:nvPicPr>
              <p:cNvPr id="30" name="Picture 71" descr="chu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88"/>
                <a:ext cx="471" cy="10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 rot="-2118962">
                <a:off x="2640" y="1728"/>
                <a:ext cx="336" cy="240"/>
                <a:chOff x="1152" y="2976"/>
                <a:chExt cx="336" cy="240"/>
              </a:xfrm>
              <a:grpFill/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336" cy="48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2976"/>
                  <a:ext cx="48" cy="240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75" descr="cay ca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52"/>
                <a:ext cx="576" cy="1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 flipH="1">
                <a:off x="2160" y="1920"/>
                <a:ext cx="720" cy="4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 flipH="1" flipV="1">
                <a:off x="2064" y="576"/>
                <a:ext cx="816" cy="110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3024" y="1872"/>
                <a:ext cx="0" cy="57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1728" cy="0"/>
              </a:xfrm>
              <a:prstGeom prst="line">
                <a:avLst/>
              </a:prstGeom>
              <a:grp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flipH="1">
                <a:off x="2016" y="1872"/>
                <a:ext cx="1008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3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auto">
              <a:xfrm>
                <a:off x="2936" y="2541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>
                <a:off x="3159" y="1577"/>
                <a:ext cx="191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3" name="Text Box 86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1776" y="33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3266" y="2126"/>
                <a:ext cx="4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1,5m</a:t>
                </a: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2236" y="2547"/>
                <a:ext cx="52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2,25m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3" y="4268582"/>
            <a:ext cx="2350725" cy="2350725"/>
          </a:xfrm>
          <a:prstGeom prst="rect">
            <a:avLst/>
          </a:prstGeom>
        </p:spPr>
      </p:pic>
      <p:sp>
        <p:nvSpPr>
          <p:cNvPr id="52" name="Cloud Callout 51"/>
          <p:cNvSpPr/>
          <p:nvPr/>
        </p:nvSpPr>
        <p:spPr>
          <a:xfrm>
            <a:off x="2404268" y="159516"/>
            <a:ext cx="4249935" cy="4109066"/>
          </a:xfrm>
          <a:prstGeom prst="cloudCallout">
            <a:avLst>
              <a:gd name="adj1" fmla="val -63532"/>
              <a:gd name="adj2" fmla="val 588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“đo” được chiều cao của cây  bằng một chiếc thước thợ? </a:t>
            </a:r>
          </a:p>
        </p:txBody>
      </p:sp>
      <p:pic>
        <p:nvPicPr>
          <p:cNvPr id="5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6964401" y="488218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91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07674" y="2190150"/>
            <a:ext cx="3760788" cy="2943225"/>
            <a:chOff x="1651" y="2370"/>
            <a:chExt cx="2369" cy="185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758" y="265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1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19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8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24" y="124616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altLang="en-US" sz="32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11159" y="2072676"/>
            <a:ext cx="3711575" cy="2922588"/>
            <a:chOff x="6627812" y="1447800"/>
            <a:chExt cx="3711575" cy="2922588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6627812" y="1447800"/>
              <a:ext cx="3711575" cy="2922588"/>
              <a:chOff x="3134" y="1197"/>
              <a:chExt cx="2338" cy="1841"/>
            </a:xfrm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3834" y="1197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3252" y="1632"/>
                <a:ext cx="2016" cy="1406"/>
                <a:chOff x="1824" y="2818"/>
                <a:chExt cx="2016" cy="1406"/>
              </a:xfrm>
            </p:grpSpPr>
            <p:grpSp>
              <p:nvGrpSpPr>
                <p:cNvPr id="37" name="Group 16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3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4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0" name="Arc 20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 rot="-941172">
                <a:off x="3858" y="2112"/>
                <a:ext cx="1614" cy="452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 rot="8201678">
                <a:off x="3134" y="2055"/>
                <a:ext cx="605" cy="574"/>
              </a:xfrm>
              <a:custGeom>
                <a:avLst/>
                <a:gdLst>
                  <a:gd name="T0" fmla="*/ 0 w 480"/>
                  <a:gd name="T1" fmla="*/ 0 h 480"/>
                  <a:gd name="T2" fmla="*/ 288 w 480"/>
                  <a:gd name="T3" fmla="*/ 144 h 480"/>
                  <a:gd name="T4" fmla="*/ 480 w 480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80">
                    <a:moveTo>
                      <a:pt x="0" y="0"/>
                    </a:moveTo>
                    <a:cubicBezTo>
                      <a:pt x="104" y="32"/>
                      <a:pt x="208" y="64"/>
                      <a:pt x="288" y="144"/>
                    </a:cubicBezTo>
                    <a:cubicBezTo>
                      <a:pt x="368" y="224"/>
                      <a:pt x="448" y="424"/>
                      <a:pt x="480" y="480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753046" y="1592830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6953723" y="3483075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7677329" y="2183352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624842" y="3571357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470" y="1130471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endParaRPr lang="en-US" altLang="en-US" sz="32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4642076" y="468956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6" y="885509"/>
            <a:ext cx="11650722" cy="566983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59183" y="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HỌC BÀI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7463" y="990600"/>
            <a:ext cx="93689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Nắm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hướng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tập:3,4,6,8,9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69-70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SGK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Chuẩn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kẻ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bỏ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túi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1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115062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991" y="1665110"/>
            <a:ext cx="6629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các 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luôn học tập thật tốt!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4724400" y="400050"/>
            <a:ext cx="3644900" cy="488950"/>
            <a:chOff x="2970992" y="649945"/>
            <a:chExt cx="4161856" cy="672529"/>
          </a:xfrm>
        </p:grpSpPr>
        <p:pic>
          <p:nvPicPr>
            <p:cNvPr id="2867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992" y="649945"/>
              <a:ext cx="2553745" cy="67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648" y="651140"/>
              <a:ext cx="1600200" cy="67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1913"/>
            <a:ext cx="18097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59491" y="3701308"/>
            <a:ext cx="54864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Googbye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 you later!</a:t>
            </a:r>
          </a:p>
        </p:txBody>
      </p:sp>
    </p:spTree>
    <p:extLst>
      <p:ext uri="{BB962C8B-B14F-4D97-AF65-F5344CB8AC3E}">
        <p14:creationId xmlns:p14="http://schemas.microsoft.com/office/powerpoint/2010/main" val="422785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393655" y="3429000"/>
            <a:ext cx="7790909" cy="1214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0" normalizeH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HỆ THỨC VỀ CẠNH VÀ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normalizeH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CAO TRONG TAM GIÁC VUÔNG</a:t>
            </a:r>
            <a:endParaRPr kumimoji="0" lang="en-US" sz="3600" b="1" i="0" u="none" strike="noStrike" kern="1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E326F-0AA8-F530-D93C-2A1BA22770CD}"/>
              </a:ext>
            </a:extLst>
          </p:cNvPr>
          <p:cNvSpPr txBox="1"/>
          <p:nvPr/>
        </p:nvSpPr>
        <p:spPr>
          <a:xfrm>
            <a:off x="5001982" y="2567226"/>
            <a:ext cx="2188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3447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986" y="1335566"/>
            <a:ext cx="263267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3595" y="2397982"/>
            <a:ext cx="128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0298" y="3779188"/>
            <a:ext cx="5616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6425" y="4489418"/>
            <a:ext cx="559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BH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90298" y="5309298"/>
            <a:ext cx="544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</a:t>
            </a:r>
            <a:r>
              <a:rPr lang="en-US" sz="28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81917" y="3134303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AB, AC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19" y="357377"/>
            <a:ext cx="9958387" cy="96952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1495" y="1810094"/>
            <a:ext cx="3685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△ABC </a:t>
            </a:r>
            <a:r>
              <a:rPr lang="en-US" sz="30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sz="3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tại</a:t>
            </a:r>
            <a:r>
              <a:rPr lang="en-US" sz="3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1495" y="3097047"/>
            <a:ext cx="282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71495" y="2426819"/>
            <a:ext cx="212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2353" y="2136047"/>
            <a:ext cx="5830183" cy="4371843"/>
            <a:chOff x="238293" y="2107918"/>
            <a:chExt cx="5830183" cy="4371843"/>
          </a:xfrm>
        </p:grpSpPr>
        <p:grpSp>
          <p:nvGrpSpPr>
            <p:cNvPr id="32" name="Group 31"/>
            <p:cNvGrpSpPr/>
            <p:nvPr/>
          </p:nvGrpSpPr>
          <p:grpSpPr>
            <a:xfrm>
              <a:off x="238293" y="2107918"/>
              <a:ext cx="5830183" cy="4371843"/>
              <a:chOff x="-21706" y="892721"/>
              <a:chExt cx="3972418" cy="3194240"/>
            </a:xfrm>
          </p:grpSpPr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981876" y="892721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-21706" y="1295396"/>
                <a:ext cx="3972418" cy="2676797"/>
                <a:chOff x="-21706" y="1295396"/>
                <a:chExt cx="3972418" cy="2676797"/>
              </a:xfrm>
            </p:grpSpPr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5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6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21706" y="266933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00897" y="1793908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6002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85800" y="2498725"/>
                  <a:ext cx="3810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6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8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46" grpId="0"/>
      <p:bldP spid="6" grpId="0"/>
      <p:bldP spid="7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054" y="1449866"/>
            <a:ext cx="11636733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0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54" y="2169691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8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9704" y="2169691"/>
            <a:ext cx="9802296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mỗi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của cạnh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đó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48727"/>
              </p:ext>
            </p:extLst>
          </p:nvPr>
        </p:nvGraphicFramePr>
        <p:xfrm>
          <a:off x="8824913" y="4497388"/>
          <a:ext cx="2439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66400" progId="Equation.DSMT4">
                  <p:embed/>
                </p:oleObj>
              </mc:Choice>
              <mc:Fallback>
                <p:oleObj name="Equation" r:id="rId2" imgW="73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24913" y="4497388"/>
                        <a:ext cx="243998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40630"/>
              </p:ext>
            </p:extLst>
          </p:nvPr>
        </p:nvGraphicFramePr>
        <p:xfrm>
          <a:off x="8824913" y="3565525"/>
          <a:ext cx="2397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66400" progId="Equation.DSMT4">
                  <p:embed/>
                </p:oleObj>
              </mc:Choice>
              <mc:Fallback>
                <p:oleObj name="Equation" r:id="rId4" imgW="723600" imgH="2664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4913" y="3565525"/>
                        <a:ext cx="2397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505894" y="454750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CH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8810" y="369506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BH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4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- Ta - Go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= a.(b’ + c’)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b’ + c’ = a)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–Ta - Go</a:t>
            </a:r>
          </a:p>
        </p:txBody>
      </p:sp>
    </p:spTree>
    <p:extLst>
      <p:ext uri="{BB962C8B-B14F-4D97-AF65-F5344CB8AC3E}">
        <p14:creationId xmlns:p14="http://schemas.microsoft.com/office/powerpoint/2010/main" val="13033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0" y="1114424"/>
            <a:ext cx="4235810" cy="2932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640" y="355179"/>
            <a:ext cx="6467926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0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27572"/>
              </p:ext>
            </p:extLst>
          </p:nvPr>
        </p:nvGraphicFramePr>
        <p:xfrm>
          <a:off x="1703389" y="4289776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3389" y="4289776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57826" y="939952"/>
            <a:ext cx="6115050" cy="1015663"/>
            <a:chOff x="5424341" y="1565416"/>
            <a:chExt cx="5467822" cy="1015663"/>
          </a:xfrm>
        </p:grpSpPr>
        <p:sp>
          <p:nvSpPr>
            <p:cNvPr id="21" name="Rectangle 20"/>
            <p:cNvSpPr/>
            <p:nvPr/>
          </p:nvSpPr>
          <p:spPr>
            <a:xfrm>
              <a:off x="5424341" y="1565416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Pytago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978347"/>
                </p:ext>
              </p:extLst>
            </p:nvPr>
          </p:nvGraphicFramePr>
          <p:xfrm>
            <a:off x="9382097" y="1565416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95000" imgH="190440" progId="Equation.DSMT4">
                    <p:embed/>
                  </p:oleObj>
                </mc:Choice>
                <mc:Fallback>
                  <p:oleObj name="Equation" r:id="rId5" imgW="495000" imgH="1904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82097" y="1565416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7391"/>
              </p:ext>
            </p:extLst>
          </p:nvPr>
        </p:nvGraphicFramePr>
        <p:xfrm>
          <a:off x="6562725" y="1974351"/>
          <a:ext cx="289842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228600" progId="Equation.DSMT4">
                  <p:embed/>
                </p:oleObj>
              </mc:Choice>
              <mc:Fallback>
                <p:oleObj name="Equation" r:id="rId7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2725" y="1974351"/>
                        <a:ext cx="289842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89441"/>
              </p:ext>
            </p:extLst>
          </p:nvPr>
        </p:nvGraphicFramePr>
        <p:xfrm>
          <a:off x="7353298" y="2580665"/>
          <a:ext cx="2662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228600" progId="Equation.DSMT4">
                  <p:embed/>
                </p:oleObj>
              </mc:Choice>
              <mc:Fallback>
                <p:oleObj name="Equation" r:id="rId9" imgW="116820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3298" y="2580665"/>
                        <a:ext cx="266223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38813"/>
              </p:ext>
            </p:extLst>
          </p:nvPr>
        </p:nvGraphicFramePr>
        <p:xfrm>
          <a:off x="6278209" y="3206029"/>
          <a:ext cx="318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8209" y="3206029"/>
                        <a:ext cx="31829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7640" y="4315164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16419"/>
              </p:ext>
            </p:extLst>
          </p:nvPr>
        </p:nvGraphicFramePr>
        <p:xfrm>
          <a:off x="2075910" y="4925327"/>
          <a:ext cx="1538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72840" imgH="266400" progId="Equation.DSMT4">
                  <p:embed/>
                </p:oleObj>
              </mc:Choice>
              <mc:Fallback>
                <p:oleObj name="Equation" r:id="rId13" imgW="67284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75910" y="4925327"/>
                        <a:ext cx="15382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67540"/>
              </p:ext>
            </p:extLst>
          </p:nvPr>
        </p:nvGraphicFramePr>
        <p:xfrm>
          <a:off x="1703389" y="5534927"/>
          <a:ext cx="25257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840" imgH="457200" progId="Equation.DSMT4">
                  <p:embed/>
                </p:oleObj>
              </mc:Choice>
              <mc:Fallback>
                <p:oleObj name="Equation" r:id="rId15" imgW="1104840" imgH="457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3389" y="5534927"/>
                        <a:ext cx="252571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843587" y="4289776"/>
            <a:ext cx="0" cy="2264338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00199"/>
              </p:ext>
            </p:extLst>
          </p:nvPr>
        </p:nvGraphicFramePr>
        <p:xfrm>
          <a:off x="6035675" y="4208463"/>
          <a:ext cx="284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44520" imgH="266400" progId="Equation.DSMT4">
                  <p:embed/>
                </p:oleObj>
              </mc:Choice>
              <mc:Fallback>
                <p:oleObj name="Equation" r:id="rId17" imgW="124452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35675" y="4208463"/>
                        <a:ext cx="2844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86637"/>
              </p:ext>
            </p:extLst>
          </p:nvPr>
        </p:nvGraphicFramePr>
        <p:xfrm>
          <a:off x="6694488" y="4819650"/>
          <a:ext cx="18002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87320" imgH="266400" progId="Equation.DSMT4">
                  <p:embed/>
                </p:oleObj>
              </mc:Choice>
              <mc:Fallback>
                <p:oleObj name="Equation" r:id="rId19" imgW="787320" imgH="2664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94488" y="4819650"/>
                        <a:ext cx="18002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32388"/>
              </p:ext>
            </p:extLst>
          </p:nvPr>
        </p:nvGraphicFramePr>
        <p:xfrm>
          <a:off x="6135688" y="5421313"/>
          <a:ext cx="27574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457200" progId="Equation.DSMT4">
                  <p:embed/>
                </p:oleObj>
              </mc:Choice>
              <mc:Fallback>
                <p:oleObj name="Equation" r:id="rId21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35688" y="5421313"/>
                        <a:ext cx="275748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5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76979" y="2072311"/>
            <a:ext cx="914896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1862" y="4609270"/>
            <a:ext cx="2799195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</a:t>
            </a:r>
            <a:r>
              <a:rPr lang="en-US" sz="4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b’.</a:t>
            </a:r>
            <a:r>
              <a:rPr lang="en-US" sz="4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74542" y="3720463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BH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 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5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75871" y="398499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</a:t>
            </a:r>
            <a:r>
              <a:rPr lang="en-US" sz="3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209774"/>
              </p:ext>
            </p:extLst>
          </p:nvPr>
        </p:nvGraphicFramePr>
        <p:xfrm>
          <a:off x="6823498" y="826051"/>
          <a:ext cx="24272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15640" progId="Equation.DSMT4">
                  <p:embed/>
                </p:oleObj>
              </mc:Choice>
              <mc:Fallback>
                <p:oleObj name="Equation" r:id="rId2" imgW="965160" imgH="2156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498" y="826051"/>
                        <a:ext cx="24272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7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77093"/>
              </p:ext>
            </p:extLst>
          </p:nvPr>
        </p:nvGraphicFramePr>
        <p:xfrm>
          <a:off x="6324682" y="4000808"/>
          <a:ext cx="2671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41200" progId="Equation.DSMT4">
                  <p:embed/>
                </p:oleObj>
              </mc:Choice>
              <mc:Fallback>
                <p:oleObj name="Equation" r:id="rId4" imgW="1054080" imgH="241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82" y="4000808"/>
                        <a:ext cx="2671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94101" y="1091124"/>
            <a:ext cx="4712260" cy="3511959"/>
            <a:chOff x="537311" y="2980356"/>
            <a:chExt cx="4712260" cy="3511959"/>
          </a:xfrm>
        </p:grpSpPr>
        <p:grpSp>
          <p:nvGrpSpPr>
            <p:cNvPr id="16" name="Group 15"/>
            <p:cNvGrpSpPr/>
            <p:nvPr/>
          </p:nvGrpSpPr>
          <p:grpSpPr>
            <a:xfrm>
              <a:off x="1123626" y="3569727"/>
              <a:ext cx="3711575" cy="2922588"/>
              <a:chOff x="6627812" y="1447800"/>
              <a:chExt cx="3711575" cy="2922588"/>
            </a:xfrm>
          </p:grpSpPr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6627812" y="1447800"/>
                <a:ext cx="3711575" cy="2922588"/>
                <a:chOff x="3134" y="1197"/>
                <a:chExt cx="2338" cy="1841"/>
              </a:xfrm>
            </p:grpSpPr>
            <p:sp>
              <p:nvSpPr>
                <p:cNvPr id="22" name="Line 5"/>
                <p:cNvSpPr>
                  <a:spLocks noChangeShapeType="1"/>
                </p:cNvSpPr>
                <p:nvPr/>
              </p:nvSpPr>
              <p:spPr bwMode="auto">
                <a:xfrm>
                  <a:off x="3834" y="1197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3252" y="1632"/>
                  <a:ext cx="2016" cy="1406"/>
                  <a:chOff x="1824" y="2818"/>
                  <a:chExt cx="2016" cy="1406"/>
                </a:xfrm>
              </p:grpSpPr>
              <p:grpSp>
                <p:nvGrpSpPr>
                  <p:cNvPr id="26" name="Group 16"/>
                  <p:cNvGrpSpPr>
                    <a:grpSpLocks/>
                  </p:cNvGrpSpPr>
                  <p:nvPr/>
                </p:nvGrpSpPr>
                <p:grpSpPr bwMode="auto">
                  <a:xfrm rot="7485282">
                    <a:off x="2129" y="2513"/>
                    <a:ext cx="1406" cy="2016"/>
                    <a:chOff x="2544" y="2592"/>
                    <a:chExt cx="1104" cy="1584"/>
                  </a:xfrm>
                </p:grpSpPr>
                <p:grpSp>
                  <p:nvGrpSpPr>
                    <p:cNvPr id="2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592"/>
                      <a:ext cx="1104" cy="1584"/>
                      <a:chOff x="2544" y="2592"/>
                      <a:chExt cx="1104" cy="1584"/>
                    </a:xfrm>
                  </p:grpSpPr>
                  <p:sp>
                    <p:nvSpPr>
                      <p:cNvPr id="30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2592"/>
                        <a:ext cx="1104" cy="1584"/>
                      </a:xfrm>
                      <a:prstGeom prst="rtTriangle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403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2544" y="2736"/>
                      <a:ext cx="96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3426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 rot="-941172">
                  <a:off x="3858" y="2112"/>
                  <a:ext cx="1614" cy="452"/>
                </a:xfrm>
                <a:custGeom>
                  <a:avLst/>
                  <a:gdLst>
                    <a:gd name="T0" fmla="*/ 0 w 1104"/>
                    <a:gd name="T1" fmla="*/ 0 h 688"/>
                    <a:gd name="T2" fmla="*/ 384 w 1104"/>
                    <a:gd name="T3" fmla="*/ 576 h 688"/>
                    <a:gd name="T4" fmla="*/ 1104 w 1104"/>
                    <a:gd name="T5" fmla="*/ 672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4" h="688">
                      <a:moveTo>
                        <a:pt x="0" y="0"/>
                      </a:moveTo>
                      <a:cubicBezTo>
                        <a:pt x="100" y="232"/>
                        <a:pt x="200" y="464"/>
                        <a:pt x="384" y="576"/>
                      </a:cubicBezTo>
                      <a:cubicBezTo>
                        <a:pt x="568" y="688"/>
                        <a:pt x="984" y="656"/>
                        <a:pt x="1104" y="672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 rot="8201678">
                  <a:off x="3134" y="2055"/>
                  <a:ext cx="605" cy="574"/>
                </a:xfrm>
                <a:custGeom>
                  <a:avLst/>
                  <a:gdLst>
                    <a:gd name="T0" fmla="*/ 0 w 480"/>
                    <a:gd name="T1" fmla="*/ 0 h 480"/>
                    <a:gd name="T2" fmla="*/ 288 w 480"/>
                    <a:gd name="T3" fmla="*/ 144 h 480"/>
                    <a:gd name="T4" fmla="*/ 480 w 480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0" h="480">
                      <a:moveTo>
                        <a:pt x="0" y="0"/>
                      </a:moveTo>
                      <a:cubicBezTo>
                        <a:pt x="104" y="32"/>
                        <a:pt x="208" y="64"/>
                        <a:pt x="288" y="144"/>
                      </a:cubicBezTo>
                      <a:cubicBezTo>
                        <a:pt x="368" y="224"/>
                        <a:pt x="448" y="424"/>
                        <a:pt x="480" y="480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753046" y="1592830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6943618" y="2742224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7737800" y="2053965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8621611" y="2726540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71" name="TextBox 7170"/>
            <p:cNvSpPr txBox="1"/>
            <p:nvPr/>
          </p:nvSpPr>
          <p:spPr>
            <a:xfrm>
              <a:off x="2023994" y="2980356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7311" y="508423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3699" y="5371501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19878" y="518705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</a:t>
              </a:r>
            </a:p>
          </p:txBody>
        </p:sp>
      </p:grpSp>
      <p:graphicFrame>
        <p:nvGraphicFramePr>
          <p:cNvPr id="7172" name="Object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9924"/>
              </p:ext>
            </p:extLst>
          </p:nvPr>
        </p:nvGraphicFramePr>
        <p:xfrm>
          <a:off x="5962650" y="3254375"/>
          <a:ext cx="47894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190440" progId="Equation.DSMT4">
                  <p:embed/>
                </p:oleObj>
              </mc:Choice>
              <mc:Fallback>
                <p:oleObj name="Equation" r:id="rId6" imgW="190476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254375"/>
                        <a:ext cx="47894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83319"/>
              </p:ext>
            </p:extLst>
          </p:nvPr>
        </p:nvGraphicFramePr>
        <p:xfrm>
          <a:off x="6754556" y="1485142"/>
          <a:ext cx="17891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15640" progId="Equation.DSMT4">
                  <p:embed/>
                </p:oleObj>
              </mc:Choice>
              <mc:Fallback>
                <p:oleObj name="Equation" r:id="rId8" imgW="71100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1485142"/>
                        <a:ext cx="17891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92445"/>
              </p:ext>
            </p:extLst>
          </p:nvPr>
        </p:nvGraphicFramePr>
        <p:xfrm>
          <a:off x="6754556" y="2081255"/>
          <a:ext cx="23002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419040" progId="Equation.DSMT4">
                  <p:embed/>
                </p:oleObj>
              </mc:Choice>
              <mc:Fallback>
                <p:oleObj name="Equation" r:id="rId10" imgW="914400" imgH="4190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2081255"/>
                        <a:ext cx="23002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49947"/>
              </p:ext>
            </p:extLst>
          </p:nvPr>
        </p:nvGraphicFramePr>
        <p:xfrm>
          <a:off x="9204325" y="2416175"/>
          <a:ext cx="2068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15640" progId="Equation.DSMT4">
                  <p:embed/>
                </p:oleObj>
              </mc:Choice>
              <mc:Fallback>
                <p:oleObj name="Equation" r:id="rId12" imgW="927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04325" y="2416175"/>
                        <a:ext cx="20685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20548"/>
              </p:ext>
            </p:extLst>
          </p:nvPr>
        </p:nvGraphicFramePr>
        <p:xfrm>
          <a:off x="5699125" y="4703763"/>
          <a:ext cx="37988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241200" progId="Equation.DSMT4">
                  <p:embed/>
                </p:oleObj>
              </mc:Choice>
              <mc:Fallback>
                <p:oleObj name="Equation" r:id="rId14" imgW="1498320" imgH="241200" progId="Equation.DSMT4">
                  <p:embed/>
                  <p:pic>
                    <p:nvPicPr>
                      <p:cNvPr id="7169" name="Object 7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703763"/>
                        <a:ext cx="37988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89910"/>
              </p:ext>
            </p:extLst>
          </p:nvPr>
        </p:nvGraphicFramePr>
        <p:xfrm>
          <a:off x="5802057" y="5380686"/>
          <a:ext cx="32527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82680" imgH="266400" progId="Equation.DSMT4">
                  <p:embed/>
                </p:oleObj>
              </mc:Choice>
              <mc:Fallback>
                <p:oleObj name="Equation" r:id="rId16" imgW="1282680" imgH="2664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57" y="5380686"/>
                        <a:ext cx="32527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2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5|21.1|18.1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1100</Words>
  <Application>Microsoft Macintosh PowerPoint</Application>
  <PresentationFormat>Widescreen</PresentationFormat>
  <Paragraphs>235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Andalus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1_Office Theme</vt:lpstr>
      <vt:lpstr>4_Office Theme</vt:lpstr>
      <vt:lpstr>3_Office Theme</vt:lpstr>
      <vt:lpstr>5_Office Theme</vt:lpstr>
      <vt:lpstr>6_Office Theme</vt:lpstr>
      <vt:lpstr>Equation</vt:lpstr>
      <vt:lpstr>PowerPoint Presentation</vt:lpstr>
      <vt:lpstr>PowerPoint Presentation</vt:lpstr>
      <vt:lpstr>PowerPoint Presentation</vt:lpstr>
      <vt:lpstr>§1. MỘT SỐ HỆ THỨC VỀ CẠNH VÀ ĐƯỜNG CAO TRONG TAM GIÁC VUÔNG</vt:lpstr>
      <vt:lpstr>PowerPoint Presentation</vt:lpstr>
      <vt:lpstr> * Ví dụ 1: Định lí Pi - Ta - Go là 1 hệ quả của định lí 1 Dựa vào kết quả trên tính b2 + c2 =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Thanh Thuy</cp:lastModifiedBy>
  <cp:revision>454</cp:revision>
  <dcterms:created xsi:type="dcterms:W3CDTF">2021-08-11T08:04:19Z</dcterms:created>
  <dcterms:modified xsi:type="dcterms:W3CDTF">2023-09-14T23:11:42Z</dcterms:modified>
</cp:coreProperties>
</file>