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dia/audio2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notesMasterIdLst>
    <p:notesMasterId r:id="rId35"/>
  </p:notesMasterIdLst>
  <p:sldIdLst>
    <p:sldId id="281" r:id="rId3"/>
    <p:sldId id="282" r:id="rId4"/>
    <p:sldId id="283" r:id="rId5"/>
    <p:sldId id="289" r:id="rId6"/>
    <p:sldId id="292" r:id="rId7"/>
    <p:sldId id="258" r:id="rId8"/>
    <p:sldId id="266" r:id="rId9"/>
    <p:sldId id="260" r:id="rId10"/>
    <p:sldId id="261" r:id="rId11"/>
    <p:sldId id="262" r:id="rId12"/>
    <p:sldId id="263" r:id="rId13"/>
    <p:sldId id="264" r:id="rId14"/>
    <p:sldId id="265" r:id="rId15"/>
    <p:sldId id="269" r:id="rId16"/>
    <p:sldId id="290" r:id="rId17"/>
    <p:sldId id="284" r:id="rId18"/>
    <p:sldId id="288" r:id="rId19"/>
    <p:sldId id="271" r:id="rId20"/>
    <p:sldId id="272" r:id="rId21"/>
    <p:sldId id="273" r:id="rId22"/>
    <p:sldId id="275" r:id="rId23"/>
    <p:sldId id="285" r:id="rId24"/>
    <p:sldId id="276" r:id="rId25"/>
    <p:sldId id="286" r:id="rId26"/>
    <p:sldId id="277" r:id="rId27"/>
    <p:sldId id="278" r:id="rId28"/>
    <p:sldId id="279" r:id="rId29"/>
    <p:sldId id="293" r:id="rId30"/>
    <p:sldId id="280" r:id="rId31"/>
    <p:sldId id="287" r:id="rId32"/>
    <p:sldId id="267" r:id="rId33"/>
    <p:sldId id="294" r:id="rId34"/>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3" clrIdx="0"/>
  <p:cmAuthor id="1" name="ADMIN" initials="A" lastIdx="1" clrIdx="1"/>
  <p:cmAuthor id="2" name="MP3" initials="M" lastIdx="5" clrIdx="2">
    <p:extLst>
      <p:ext uri="{19B8F6BF-5375-455C-9EA6-DF929625EA0E}">
        <p15:presenceInfo xmlns:p15="http://schemas.microsoft.com/office/powerpoint/2012/main" userId="MP3"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E2771E"/>
    <a:srgbClr val="0000CC"/>
    <a:srgbClr val="6699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97" d="100"/>
          <a:sy n="97" d="100"/>
        </p:scale>
        <p:origin x="63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vi-VN" sz="2800" dirty="0">
              <a:latin typeface="+mj-lt"/>
            </a:rPr>
            <a:t>SGK, giáo án, thước kẻ</a:t>
          </a:r>
          <a:r>
            <a:rPr lang="en-US" sz="2800" dirty="0">
              <a:latin typeface="+mj-lt"/>
            </a:rPr>
            <a:t>.</a:t>
          </a:r>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vi-VN" sz="2800" dirty="0">
              <a:latin typeface="+mj-lt"/>
            </a:rPr>
            <a:t>SGK, vở ghi, thước kẻ, bảng nhóm.</a:t>
          </a:r>
          <a:endParaRPr lang="en-US" sz="2800"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D71F825F-8A65-4BDA-BC7A-08775CC4F943}">
      <dgm:prSet phldrT="[Text]"/>
      <dgm:spPr/>
      <dgm:t>
        <a:bodyPr/>
        <a:lstStyle/>
        <a:p>
          <a:endParaRPr lang="en-US" sz="2100"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FF7A0875-4C2B-43B4-802A-56BADD747DA7}">
      <dgm:prSet phldrT="[Text]" custT="1"/>
      <dgm:spPr/>
      <dgm:t>
        <a:bodyPr/>
        <a:lstStyle/>
        <a:p>
          <a:r>
            <a:rPr lang="vi-VN" sz="2800" dirty="0">
              <a:latin typeface="+mj-lt"/>
            </a:rPr>
            <a:t>Mô hình hình chóp tam giác đều và dây rọi. </a:t>
          </a:r>
          <a:endParaRPr lang="en-US" sz="2800" dirty="0">
            <a:latin typeface="+mj-lt"/>
          </a:endParaRPr>
        </a:p>
      </dgm:t>
    </dgm:pt>
    <dgm:pt modelId="{6E55FA04-1034-4082-8FB3-853DD6D01FC8}" type="parTrans" cxnId="{E88D9292-B3AD-44C1-85E0-0968AC3B294B}">
      <dgm:prSet/>
      <dgm:spPr/>
      <dgm:t>
        <a:bodyPr/>
        <a:lstStyle/>
        <a:p>
          <a:endParaRPr lang="vi-VN"/>
        </a:p>
      </dgm:t>
    </dgm:pt>
    <dgm:pt modelId="{FB7B467E-1CEA-453C-8C4B-1EA5CAEBEF38}" type="sibTrans" cxnId="{E88D9292-B3AD-44C1-85E0-0968AC3B294B}">
      <dgm:prSet/>
      <dgm:spPr/>
      <dgm:t>
        <a:bodyPr/>
        <a:lstStyle/>
        <a:p>
          <a:endParaRPr lang="vi-VN"/>
        </a:p>
      </dgm:t>
    </dgm:pt>
    <dgm:pt modelId="{CCC9219D-D0C8-4995-B927-7BDF06A38707}">
      <dgm:prSet phldrT="[Text]" custT="1"/>
      <dgm:spPr/>
      <dgm:t>
        <a:bodyPr/>
        <a:lstStyle/>
        <a:p>
          <a:r>
            <a:rPr lang="vi-VN" sz="2800" dirty="0">
              <a:latin typeface="+mj-lt"/>
            </a:rPr>
            <a:t>Vẽ hình 2 SGK/80 trên giấy A4.</a:t>
          </a:r>
          <a:endParaRPr lang="en-US" sz="2800" dirty="0">
            <a:latin typeface="+mj-lt"/>
          </a:endParaRPr>
        </a:p>
      </dgm:t>
    </dgm:pt>
    <dgm:pt modelId="{5ADFFD43-2BCF-491A-845A-E2A8A4E935C0}" type="parTrans" cxnId="{A318682D-AAF3-4AE5-B76E-C2754AF7047B}">
      <dgm:prSet/>
      <dgm:spPr/>
      <dgm:t>
        <a:bodyPr/>
        <a:lstStyle/>
        <a:p>
          <a:endParaRPr lang="vi-VN"/>
        </a:p>
      </dgm:t>
    </dgm:pt>
    <dgm:pt modelId="{95F53943-0725-42C3-B304-39179197436D}" type="sibTrans" cxnId="{A318682D-AAF3-4AE5-B76E-C2754AF7047B}">
      <dgm:prSet/>
      <dgm:spPr/>
      <dgm:t>
        <a:bodyPr/>
        <a:lstStyle/>
        <a:p>
          <a:endParaRPr lang="vi-VN"/>
        </a:p>
      </dgm:t>
    </dgm:pt>
    <dgm:pt modelId="{97BEA7BA-B036-4AE1-99B7-308B50F430F7}">
      <dgm:prSet phldrT="[Text]" custT="1"/>
      <dgm:spPr/>
      <dgm:t>
        <a:bodyPr/>
        <a:lstStyle/>
        <a:p>
          <a:r>
            <a:rPr lang="vi-VN" sz="2800" dirty="0">
              <a:latin typeface="+mj-lt"/>
            </a:rPr>
            <a:t>Kéo thủ công.</a:t>
          </a:r>
          <a:endParaRPr lang="en-US" sz="2800" dirty="0">
            <a:latin typeface="+mj-lt"/>
          </a:endParaRPr>
        </a:p>
      </dgm:t>
    </dgm:pt>
    <dgm:pt modelId="{EFE0D51C-D645-412A-8B4D-815CCEC81352}" type="parTrans" cxnId="{E4350521-138C-415F-A4B7-B8635211761E}">
      <dgm:prSet/>
      <dgm:spPr/>
      <dgm:t>
        <a:bodyPr/>
        <a:lstStyle/>
        <a:p>
          <a:endParaRPr lang="vi-VN"/>
        </a:p>
      </dgm:t>
    </dgm:pt>
    <dgm:pt modelId="{F2B6EB36-C097-4F33-AB7D-9488A55297CD}" type="sibTrans" cxnId="{E4350521-138C-415F-A4B7-B8635211761E}">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6C123A10-98E2-4566-AD8E-D65DC1752831}" type="presOf" srcId="{8E595FF9-7F13-4589-ADB1-A98CFA417FE8}" destId="{E5C9E7A5-AF2E-4D50-8726-C7D64A106B64}" srcOrd="0" destOrd="0" presId="urn:microsoft.com/office/officeart/2005/8/layout/vList2"/>
    <dgm:cxn modelId="{E4350521-138C-415F-A4B7-B8635211761E}" srcId="{3B33AAEF-2BF8-4EBB-A3B1-62835B5C81BF}" destId="{97BEA7BA-B036-4AE1-99B7-308B50F430F7}" srcOrd="2" destOrd="0" parTransId="{EFE0D51C-D645-412A-8B4D-815CCEC81352}" sibTransId="{F2B6EB36-C097-4F33-AB7D-9488A55297CD}"/>
    <dgm:cxn modelId="{A318682D-AAF3-4AE5-B76E-C2754AF7047B}" srcId="{3B33AAEF-2BF8-4EBB-A3B1-62835B5C81BF}" destId="{CCC9219D-D0C8-4995-B927-7BDF06A38707}" srcOrd="1" destOrd="0" parTransId="{5ADFFD43-2BCF-491A-845A-E2A8A4E935C0}" sibTransId="{95F53943-0725-42C3-B304-39179197436D}"/>
    <dgm:cxn modelId="{D4D75E30-4B78-4946-8E43-D2A67A5959C0}" srcId="{3B33AAEF-2BF8-4EBB-A3B1-62835B5C81BF}" destId="{704E6F5A-9DD3-4463-B617-DAC4CB1475BA}" srcOrd="0" destOrd="0" parTransId="{527A9CE6-AF4E-472F-AD59-A231136EB5D9}" sibTransId="{3EE0876E-E618-456F-81E9-FBAA95CF7E2B}"/>
    <dgm:cxn modelId="{664BF731-FB08-4FD1-AA8A-4AE9BAE03D9F}" type="presOf" srcId="{ECA0ABAF-B23C-4736-AEB9-5FAE681D07FA}" destId="{0DFB8EA2-E9F4-4E7D-B5BF-ABC527E44C63}" srcOrd="0" destOrd="0" presId="urn:microsoft.com/office/officeart/2005/8/layout/vList2"/>
    <dgm:cxn modelId="{FCE83E3A-8EE5-4041-83D2-95705D2E6999}" type="presOf" srcId="{E1A6C867-5640-4890-9BBB-DBBB33C62E0E}" destId="{EBF0A97A-EDF1-4C47-8ECB-5F5F6A8E456D}"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B810E78-13B5-42F7-9323-AA6A9F1F3DF9}" type="presOf" srcId="{3B33AAEF-2BF8-4EBB-A3B1-62835B5C81BF}" destId="{D2408717-B530-41AC-B5CE-E14FAEC5B062}" srcOrd="0" destOrd="0" presId="urn:microsoft.com/office/officeart/2005/8/layout/vList2"/>
    <dgm:cxn modelId="{E88D9292-B3AD-44C1-85E0-0968AC3B294B}" srcId="{8E595FF9-7F13-4589-ADB1-A98CFA417FE8}" destId="{FF7A0875-4C2B-43B4-802A-56BADD747DA7}" srcOrd="1" destOrd="0" parTransId="{6E55FA04-1034-4082-8FB3-853DD6D01FC8}" sibTransId="{FB7B467E-1CEA-453C-8C4B-1EA5CAEBEF38}"/>
    <dgm:cxn modelId="{7B3D5396-9874-41CD-A281-EC1AE63D1AF0}" type="presOf" srcId="{FF7A0875-4C2B-43B4-802A-56BADD747DA7}" destId="{0DFB8EA2-E9F4-4E7D-B5BF-ABC527E44C63}" srcOrd="0" destOrd="1" presId="urn:microsoft.com/office/officeart/2005/8/layout/vList2"/>
    <dgm:cxn modelId="{6BB3A5BA-F799-426C-9FFB-E8773ABFCD6B}" type="presOf" srcId="{D71F825F-8A65-4BDA-BC7A-08775CC4F943}" destId="{0DFB8EA2-E9F4-4E7D-B5BF-ABC527E44C63}" srcOrd="0" destOrd="2" presId="urn:microsoft.com/office/officeart/2005/8/layout/vList2"/>
    <dgm:cxn modelId="{949833C7-880F-431F-9337-C36D09FD7E69}" srcId="{8E595FF9-7F13-4589-ADB1-A98CFA417FE8}" destId="{D71F825F-8A65-4BDA-BC7A-08775CC4F943}" srcOrd="2" destOrd="0" parTransId="{340B0917-AE02-47E8-991A-57C2FEF6B492}" sibTransId="{EEA8AB36-2CE6-4B2C-BE03-742C9EF0AE15}"/>
    <dgm:cxn modelId="{114F78D7-52EA-4C98-83EA-2E3113FBAE6C}" srcId="{E1A6C867-5640-4890-9BBB-DBBB33C62E0E}" destId="{3B33AAEF-2BF8-4EBB-A3B1-62835B5C81BF}" srcOrd="1" destOrd="0" parTransId="{887C755C-0A39-4BCA-B05A-04B6066CC9B9}" sibTransId="{8A81B1FB-67E6-4DD3-8927-4689A7E10F68}"/>
    <dgm:cxn modelId="{1DCA84E4-70DB-4540-ADE5-5AD340240EC8}" type="presOf" srcId="{97BEA7BA-B036-4AE1-99B7-308B50F430F7}" destId="{8F3B6D51-6576-4847-95F8-097004C88A78}" srcOrd="0" destOrd="2" presId="urn:microsoft.com/office/officeart/2005/8/layout/vList2"/>
    <dgm:cxn modelId="{61038AEF-9FEE-4612-8BBA-5C6D2AD2D466}"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6DF44BFE-0B19-458D-A088-1D506C56F21D}" type="presOf" srcId="{CCC9219D-D0C8-4995-B927-7BDF06A38707}" destId="{8F3B6D51-6576-4847-95F8-097004C88A78}" srcOrd="0" destOrd="1" presId="urn:microsoft.com/office/officeart/2005/8/layout/vList2"/>
    <dgm:cxn modelId="{FA0C9CC5-BC8C-4654-B929-5BC7CDA2CC01}" type="presParOf" srcId="{EBF0A97A-EDF1-4C47-8ECB-5F5F6A8E456D}" destId="{E5C9E7A5-AF2E-4D50-8726-C7D64A106B64}" srcOrd="0" destOrd="0" presId="urn:microsoft.com/office/officeart/2005/8/layout/vList2"/>
    <dgm:cxn modelId="{C78A8485-14DA-466B-B52E-97D245EA3855}" type="presParOf" srcId="{EBF0A97A-EDF1-4C47-8ECB-5F5F6A8E456D}" destId="{0DFB8EA2-E9F4-4E7D-B5BF-ABC527E44C63}" srcOrd="1" destOrd="0" presId="urn:microsoft.com/office/officeart/2005/8/layout/vList2"/>
    <dgm:cxn modelId="{99540AD2-E102-4DE3-A7D5-A5EF3EEC9D85}" type="presParOf" srcId="{EBF0A97A-EDF1-4C47-8ECB-5F5F6A8E456D}" destId="{D2408717-B530-41AC-B5CE-E14FAEC5B062}" srcOrd="2" destOrd="0" presId="urn:microsoft.com/office/officeart/2005/8/layout/vList2"/>
    <dgm:cxn modelId="{E65473B7-9D47-4833-9BA7-D79F8EE1C104}"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15005"/>
          <a:ext cx="6096000" cy="78624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p>
      </dsp:txBody>
      <dsp:txXfrm>
        <a:off x="38381" y="53386"/>
        <a:ext cx="6019238" cy="709478"/>
      </dsp:txXfrm>
    </dsp:sp>
    <dsp:sp modelId="{0DFB8EA2-E9F4-4E7D-B5BF-ABC527E44C63}">
      <dsp:nvSpPr>
        <dsp:cNvPr id="0" name=""/>
        <dsp:cNvSpPr/>
      </dsp:nvSpPr>
      <dsp:spPr>
        <a:xfrm>
          <a:off x="0" y="790836"/>
          <a:ext cx="6096000" cy="1695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vi-VN" sz="2800" kern="1200" dirty="0">
              <a:latin typeface="+mj-lt"/>
            </a:rPr>
            <a:t>SGK, giáo án, thước kẻ</a:t>
          </a:r>
          <a:r>
            <a:rPr lang="en-US" sz="2800" kern="1200" dirty="0">
              <a:latin typeface="+mj-lt"/>
            </a:rPr>
            <a:t>.</a:t>
          </a:r>
        </a:p>
        <a:p>
          <a:pPr marL="285750" lvl="1" indent="-285750" algn="l" defTabSz="1244600">
            <a:lnSpc>
              <a:spcPct val="90000"/>
            </a:lnSpc>
            <a:spcBef>
              <a:spcPct val="0"/>
            </a:spcBef>
            <a:spcAft>
              <a:spcPct val="20000"/>
            </a:spcAft>
            <a:buChar char="•"/>
          </a:pPr>
          <a:r>
            <a:rPr lang="vi-VN" sz="2800" kern="1200" dirty="0">
              <a:latin typeface="+mj-lt"/>
            </a:rPr>
            <a:t>Mô hình hình chóp tam giác đều và dây rọi. </a:t>
          </a:r>
          <a:endParaRPr lang="en-US" sz="2800" kern="1200" dirty="0">
            <a:latin typeface="+mj-lt"/>
          </a:endParaRPr>
        </a:p>
        <a:p>
          <a:pPr marL="228600" lvl="1" indent="-228600" algn="l" defTabSz="933450">
            <a:lnSpc>
              <a:spcPct val="90000"/>
            </a:lnSpc>
            <a:spcBef>
              <a:spcPct val="0"/>
            </a:spcBef>
            <a:spcAft>
              <a:spcPct val="20000"/>
            </a:spcAft>
            <a:buChar char="•"/>
          </a:pPr>
          <a:endParaRPr lang="en-US" sz="2100" kern="1200" dirty="0"/>
        </a:p>
      </dsp:txBody>
      <dsp:txXfrm>
        <a:off x="0" y="790836"/>
        <a:ext cx="6096000" cy="1695330"/>
      </dsp:txXfrm>
    </dsp:sp>
    <dsp:sp modelId="{D2408717-B530-41AC-B5CE-E14FAEC5B062}">
      <dsp:nvSpPr>
        <dsp:cNvPr id="0" name=""/>
        <dsp:cNvSpPr/>
      </dsp:nvSpPr>
      <dsp:spPr>
        <a:xfrm>
          <a:off x="0" y="2337780"/>
          <a:ext cx="6096000" cy="78624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p>
      </dsp:txBody>
      <dsp:txXfrm>
        <a:off x="38381" y="2376161"/>
        <a:ext cx="6019238" cy="709478"/>
      </dsp:txXfrm>
    </dsp:sp>
    <dsp:sp modelId="{8F3B6D51-6576-4847-95F8-097004C88A78}">
      <dsp:nvSpPr>
        <dsp:cNvPr id="0" name=""/>
        <dsp:cNvSpPr/>
      </dsp:nvSpPr>
      <dsp:spPr>
        <a:xfrm>
          <a:off x="0" y="3272406"/>
          <a:ext cx="6096000" cy="14345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vi-VN" sz="2800" kern="1200" dirty="0">
              <a:latin typeface="+mj-lt"/>
            </a:rPr>
            <a:t>SGK, vở ghi, thước kẻ, bảng nhóm.</a:t>
          </a:r>
          <a:endParaRPr lang="en-US" sz="2800" kern="1200" dirty="0">
            <a:latin typeface="+mj-lt"/>
          </a:endParaRPr>
        </a:p>
        <a:p>
          <a:pPr marL="285750" lvl="1" indent="-285750" algn="l" defTabSz="1244600">
            <a:lnSpc>
              <a:spcPct val="90000"/>
            </a:lnSpc>
            <a:spcBef>
              <a:spcPct val="0"/>
            </a:spcBef>
            <a:spcAft>
              <a:spcPct val="20000"/>
            </a:spcAft>
            <a:buChar char="•"/>
          </a:pPr>
          <a:r>
            <a:rPr lang="vi-VN" sz="2800" kern="1200" dirty="0">
              <a:latin typeface="+mj-lt"/>
            </a:rPr>
            <a:t>Vẽ hình 2 SGK/80 trên giấy A4.</a:t>
          </a:r>
          <a:endParaRPr lang="en-US" sz="2800" kern="1200" dirty="0">
            <a:latin typeface="+mj-lt"/>
          </a:endParaRPr>
        </a:p>
        <a:p>
          <a:pPr marL="285750" lvl="1" indent="-285750" algn="l" defTabSz="1244600">
            <a:lnSpc>
              <a:spcPct val="90000"/>
            </a:lnSpc>
            <a:spcBef>
              <a:spcPct val="0"/>
            </a:spcBef>
            <a:spcAft>
              <a:spcPct val="20000"/>
            </a:spcAft>
            <a:buChar char="•"/>
          </a:pPr>
          <a:r>
            <a:rPr lang="vi-VN" sz="2800" kern="1200" dirty="0">
              <a:latin typeface="+mj-lt"/>
            </a:rPr>
            <a:t>Kéo thủ công.</a:t>
          </a:r>
          <a:endParaRPr lang="en-US" sz="2800" kern="1200" dirty="0">
            <a:latin typeface="+mj-lt"/>
          </a:endParaRPr>
        </a:p>
      </dsp:txBody>
      <dsp:txXfrm>
        <a:off x="0" y="3272406"/>
        <a:ext cx="6096000" cy="14345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D70F49-9451-44B7-A0FB-A0A64271D3AC}" type="datetimeFigureOut">
              <a:rPr lang="vi-VN" smtClean="0"/>
              <a:t>17/08/2023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CCFDB-4A47-4440-AB2A-A2E353CFAF93}" type="slidenum">
              <a:rPr lang="vi-VN" smtClean="0"/>
              <a:t>‹#›</a:t>
            </a:fld>
            <a:endParaRPr lang="vi-VN"/>
          </a:p>
        </p:txBody>
      </p:sp>
    </p:spTree>
    <p:extLst>
      <p:ext uri="{BB962C8B-B14F-4D97-AF65-F5344CB8AC3E}">
        <p14:creationId xmlns:p14="http://schemas.microsoft.com/office/powerpoint/2010/main" val="4148803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vi-VN" sz="800" kern="1200" dirty="0">
                <a:solidFill>
                  <a:schemeClr val="tx1"/>
                </a:solidFill>
                <a:latin typeface="+mn-lt"/>
                <a:ea typeface="+mn-ea"/>
                <a:cs typeface="+mn-cs"/>
              </a:rPr>
              <a:t>Chạm vào món quà để ra câu hỏi tương ứng (Lưu ý: chọn vào thân của hộp quà để khi quay lại hộp quà sẽ biến mất).</a:t>
            </a:r>
          </a:p>
          <a:p>
            <a:pPr marL="0" indent="0">
              <a:buNone/>
            </a:pPr>
            <a:r>
              <a:rPr lang="vi-VN" sz="800" kern="1200" dirty="0">
                <a:solidFill>
                  <a:schemeClr val="tx1"/>
                </a:solidFill>
                <a:latin typeface="+mn-lt"/>
                <a:ea typeface="+mn-ea"/>
                <a:cs typeface="+mn-cs"/>
              </a:rPr>
              <a:t>Nếu HS trả lời đúng thì ấn vào món quà góc bên phải câu hỏi để mở phần thưởng</a:t>
            </a:r>
          </a:p>
          <a:p>
            <a:pPr marL="0" indent="0">
              <a:buNone/>
            </a:pPr>
            <a:r>
              <a:rPr lang="vi-VN" sz="800" kern="1200" dirty="0">
                <a:solidFill>
                  <a:schemeClr val="tx1"/>
                </a:solidFill>
                <a:latin typeface="+mn-lt"/>
                <a:ea typeface="+mn-ea"/>
                <a:cs typeface="+mn-cs"/>
              </a:rPr>
              <a:t>Ấn gohome để quay lại.</a:t>
            </a:r>
          </a:p>
        </p:txBody>
      </p:sp>
      <p:sp>
        <p:nvSpPr>
          <p:cNvPr id="4" name="Slide Number Placeholder 3"/>
          <p:cNvSpPr>
            <a:spLocks noGrp="1"/>
          </p:cNvSpPr>
          <p:nvPr>
            <p:ph type="sldNum" sz="quarter" idx="10"/>
          </p:nvPr>
        </p:nvSpPr>
        <p:spPr/>
        <p:txBody>
          <a:bodyPr/>
          <a:lstStyle/>
          <a:p>
            <a:fld id="{858CCFDB-4A47-4440-AB2A-A2E353CFAF93}" type="slidenum">
              <a:rPr lang="vi-VN" smtClean="0"/>
              <a:t>7</a:t>
            </a:fld>
            <a:endParaRPr lang="vi-VN"/>
          </a:p>
        </p:txBody>
      </p:sp>
    </p:spTree>
    <p:extLst>
      <p:ext uri="{BB962C8B-B14F-4D97-AF65-F5344CB8AC3E}">
        <p14:creationId xmlns:p14="http://schemas.microsoft.com/office/powerpoint/2010/main" val="131186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58CCFDB-4A47-4440-AB2A-A2E353CFAF93}" type="slidenum">
              <a:rPr lang="vi-VN" smtClean="0"/>
              <a:t>8</a:t>
            </a:fld>
            <a:endParaRPr lang="vi-VN"/>
          </a:p>
        </p:txBody>
      </p:sp>
    </p:spTree>
    <p:extLst>
      <p:ext uri="{BB962C8B-B14F-4D97-AF65-F5344CB8AC3E}">
        <p14:creationId xmlns:p14="http://schemas.microsoft.com/office/powerpoint/2010/main" val="241456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858CCFDB-4A47-4440-AB2A-A2E353CFAF93}" type="slidenum">
              <a:rPr lang="vi-VN" smtClean="0"/>
              <a:t>13</a:t>
            </a:fld>
            <a:endParaRPr lang="vi-VN"/>
          </a:p>
        </p:txBody>
      </p:sp>
    </p:spTree>
    <p:extLst>
      <p:ext uri="{BB962C8B-B14F-4D97-AF65-F5344CB8AC3E}">
        <p14:creationId xmlns:p14="http://schemas.microsoft.com/office/powerpoint/2010/main" val="1100151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3081681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174338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884619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4210969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3827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90423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71FC01-37C6-45B1-9EDF-0AD8400D5F08}" type="datetimeFigureOut">
              <a:rPr lang="vi-VN" smtClean="0"/>
              <a:t>17/08/2023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80501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71FC01-37C6-45B1-9EDF-0AD8400D5F08}" type="datetimeFigureOut">
              <a:rPr lang="vi-VN" smtClean="0"/>
              <a:t>17/08/2023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57022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71FC01-37C6-45B1-9EDF-0AD8400D5F08}" type="datetimeFigureOut">
              <a:rPr lang="vi-VN" smtClean="0"/>
              <a:t>17/08/2023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1102923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1FC01-37C6-45B1-9EDF-0AD8400D5F08}" type="datetimeFigureOut">
              <a:rPr lang="vi-VN" smtClean="0"/>
              <a:t>17/08/2023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682903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871FC01-37C6-45B1-9EDF-0AD8400D5F08}" type="datetimeFigureOut">
              <a:rPr lang="vi-VN" smtClean="0"/>
              <a:t>17/08/2023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69370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577483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871FC01-37C6-45B1-9EDF-0AD8400D5F08}" type="datetimeFigureOut">
              <a:rPr lang="vi-VN" smtClean="0"/>
              <a:t>17/08/2023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864694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3306248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68203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71FC01-37C6-45B1-9EDF-0AD8400D5F08}"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883208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871FC01-37C6-45B1-9EDF-0AD8400D5F08}" type="datetimeFigureOut">
              <a:rPr lang="vi-VN" smtClean="0"/>
              <a:t>17/08/2023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389480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871FC01-37C6-45B1-9EDF-0AD8400D5F08}" type="datetimeFigureOut">
              <a:rPr lang="vi-VN" smtClean="0"/>
              <a:t>17/08/2023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321608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871FC01-37C6-45B1-9EDF-0AD8400D5F08}" type="datetimeFigureOut">
              <a:rPr lang="vi-VN" smtClean="0"/>
              <a:t>17/08/2023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3714248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71FC01-37C6-45B1-9EDF-0AD8400D5F08}" type="datetimeFigureOut">
              <a:rPr lang="vi-VN" smtClean="0"/>
              <a:t>17/08/2023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3449732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71FC01-37C6-45B1-9EDF-0AD8400D5F08}" type="datetimeFigureOut">
              <a:rPr lang="vi-VN" smtClean="0"/>
              <a:t>17/08/2023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18941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71FC01-37C6-45B1-9EDF-0AD8400D5F08}" type="datetimeFigureOut">
              <a:rPr lang="vi-VN" smtClean="0"/>
              <a:t>17/08/2023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0F51D0B-E3C8-471E-9827-AE9650B24B69}" type="slidenum">
              <a:rPr lang="vi-VN" smtClean="0"/>
              <a:t>‹#›</a:t>
            </a:fld>
            <a:endParaRPr lang="vi-VN"/>
          </a:p>
        </p:txBody>
      </p:sp>
    </p:spTree>
    <p:extLst>
      <p:ext uri="{BB962C8B-B14F-4D97-AF65-F5344CB8AC3E}">
        <p14:creationId xmlns:p14="http://schemas.microsoft.com/office/powerpoint/2010/main" val="259466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871FC01-37C6-45B1-9EDF-0AD8400D5F08}" type="datetimeFigureOut">
              <a:rPr lang="vi-VN" smtClean="0"/>
              <a:t>17/08/2023</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F51D0B-E3C8-471E-9827-AE9650B24B69}" type="slidenum">
              <a:rPr lang="vi-VN" smtClean="0"/>
              <a:t>‹#›</a:t>
            </a:fld>
            <a:endParaRPr lang="vi-VN"/>
          </a:p>
        </p:txBody>
      </p:sp>
    </p:spTree>
    <p:extLst>
      <p:ext uri="{BB962C8B-B14F-4D97-AF65-F5344CB8AC3E}">
        <p14:creationId xmlns:p14="http://schemas.microsoft.com/office/powerpoint/2010/main" val="29102674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871FC01-37C6-45B1-9EDF-0AD8400D5F08}" type="datetimeFigureOut">
              <a:rPr lang="vi-VN" smtClean="0"/>
              <a:t>17/08/2023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0F51D0B-E3C8-471E-9827-AE9650B24B69}" type="slidenum">
              <a:rPr lang="vi-VN" smtClean="0"/>
              <a:t>‹#›</a:t>
            </a:fld>
            <a:endParaRPr lang="vi-VN"/>
          </a:p>
        </p:txBody>
      </p:sp>
    </p:spTree>
    <p:extLst>
      <p:ext uri="{BB962C8B-B14F-4D97-AF65-F5344CB8AC3E}">
        <p14:creationId xmlns:p14="http://schemas.microsoft.com/office/powerpoint/2010/main" val="4186433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gif"/><Relationship Id="rId18" Type="http://schemas.openxmlformats.org/officeDocument/2006/relationships/image" Target="../media/image39.wmf"/><Relationship Id="rId3" Type="http://schemas.openxmlformats.org/officeDocument/2006/relationships/audio" Target="../media/audio2.wav"/><Relationship Id="rId7" Type="http://schemas.openxmlformats.org/officeDocument/2006/relationships/image" Target="../media/image37.gif"/><Relationship Id="rId12" Type="http://schemas.openxmlformats.org/officeDocument/2006/relationships/image" Target="../media/image33.gif"/><Relationship Id="rId17" Type="http://schemas.openxmlformats.org/officeDocument/2006/relationships/oleObject" Target="../embeddings/oleObject2.bin"/><Relationship Id="rId2" Type="http://schemas.openxmlformats.org/officeDocument/2006/relationships/audio" Target="../media/audio1.wav"/><Relationship Id="rId16" Type="http://schemas.openxmlformats.org/officeDocument/2006/relationships/image" Target="../media/image38.wmf"/><Relationship Id="rId1" Type="http://schemas.openxmlformats.org/officeDocument/2006/relationships/slideLayout" Target="../slideLayouts/slideLayout1.xml"/><Relationship Id="rId6" Type="http://schemas.openxmlformats.org/officeDocument/2006/relationships/image" Target="../media/image36.gif"/><Relationship Id="rId11" Type="http://schemas.openxmlformats.org/officeDocument/2006/relationships/image" Target="../media/image32.gif"/><Relationship Id="rId5" Type="http://schemas.openxmlformats.org/officeDocument/2006/relationships/image" Target="../media/image23.png"/><Relationship Id="rId15" Type="http://schemas.openxmlformats.org/officeDocument/2006/relationships/oleObject" Target="../embeddings/oleObject1.bin"/><Relationship Id="rId10" Type="http://schemas.openxmlformats.org/officeDocument/2006/relationships/slide" Target="slide7.xml"/><Relationship Id="rId19"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31.jpeg"/><Relationship Id="rId14" Type="http://schemas.openxmlformats.org/officeDocument/2006/relationships/image" Target="../media/image35.gif"/><Relationship Id="rId22" Type="http://schemas.openxmlformats.org/officeDocument/2006/relationships/audio" Target="../media/audio20.wav"/></Relationships>
</file>

<file path=ppt/slides/_rels/slide11.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33.gif"/><Relationship Id="rId3" Type="http://schemas.openxmlformats.org/officeDocument/2006/relationships/audio" Target="../media/audio2.wav"/><Relationship Id="rId7" Type="http://schemas.openxmlformats.org/officeDocument/2006/relationships/image" Target="../media/image36.gif"/><Relationship Id="rId12"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audio" Target="../media/audio20.wav"/><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slide" Target="slide7.xml"/><Relationship Id="rId5" Type="http://schemas.openxmlformats.org/officeDocument/2006/relationships/image" Target="../media/image24.png"/><Relationship Id="rId15" Type="http://schemas.openxmlformats.org/officeDocument/2006/relationships/image" Target="../media/image35.gif"/><Relationship Id="rId10" Type="http://schemas.openxmlformats.org/officeDocument/2006/relationships/image" Target="../media/image31.jpeg"/><Relationship Id="rId4" Type="http://schemas.openxmlformats.org/officeDocument/2006/relationships/audio" Target="../media/audio3.wav"/><Relationship Id="rId9" Type="http://schemas.openxmlformats.org/officeDocument/2006/relationships/image" Target="../media/image30.gif"/><Relationship Id="rId14"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4.gif"/><Relationship Id="rId18" Type="http://schemas.openxmlformats.org/officeDocument/2006/relationships/audio" Target="../media/audio20.wav"/><Relationship Id="rId3" Type="http://schemas.openxmlformats.org/officeDocument/2006/relationships/audio" Target="../media/audio2.wav"/><Relationship Id="rId7" Type="http://schemas.openxmlformats.org/officeDocument/2006/relationships/image" Target="../media/image37.gif"/><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image" Target="../media/image41.wmf"/><Relationship Id="rId1" Type="http://schemas.openxmlformats.org/officeDocument/2006/relationships/slideLayout" Target="../slideLayouts/slideLayout1.xml"/><Relationship Id="rId6" Type="http://schemas.openxmlformats.org/officeDocument/2006/relationships/image" Target="../media/image36.gif"/><Relationship Id="rId11" Type="http://schemas.openxmlformats.org/officeDocument/2006/relationships/image" Target="../media/image32.gif"/><Relationship Id="rId5" Type="http://schemas.openxmlformats.org/officeDocument/2006/relationships/image" Target="../media/image27.png"/><Relationship Id="rId15" Type="http://schemas.openxmlformats.org/officeDocument/2006/relationships/oleObject" Target="../embeddings/oleObject3.bin"/><Relationship Id="rId10" Type="http://schemas.openxmlformats.org/officeDocument/2006/relationships/slide" Target="slide7.xml"/><Relationship Id="rId4" Type="http://schemas.openxmlformats.org/officeDocument/2006/relationships/image" Target="../media/image26.png"/><Relationship Id="rId9" Type="http://schemas.openxmlformats.org/officeDocument/2006/relationships/image" Target="../media/image31.jpeg"/><Relationship Id="rId14"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33.gif"/><Relationship Id="rId3" Type="http://schemas.openxmlformats.org/officeDocument/2006/relationships/audio" Target="../media/audio1.wav"/><Relationship Id="rId7" Type="http://schemas.openxmlformats.org/officeDocument/2006/relationships/image" Target="../media/image36.gif"/><Relationship Id="rId12" Type="http://schemas.openxmlformats.org/officeDocument/2006/relationships/image" Target="../media/image32.gif"/><Relationship Id="rId2" Type="http://schemas.openxmlformats.org/officeDocument/2006/relationships/notesSlide" Target="../notesSlides/notesSlide6.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slide" Target="slide7.xml"/><Relationship Id="rId24" Type="http://schemas.openxmlformats.org/officeDocument/2006/relationships/audio" Target="../media/audio20.wav"/><Relationship Id="rId5" Type="http://schemas.openxmlformats.org/officeDocument/2006/relationships/image" Target="../media/image42.png"/><Relationship Id="rId15" Type="http://schemas.openxmlformats.org/officeDocument/2006/relationships/image" Target="../media/image35.gif"/><Relationship Id="rId10" Type="http://schemas.openxmlformats.org/officeDocument/2006/relationships/image" Target="../media/image31.jpeg"/><Relationship Id="rId4" Type="http://schemas.openxmlformats.org/officeDocument/2006/relationships/audio" Target="../media/audio2.wav"/><Relationship Id="rId9" Type="http://schemas.openxmlformats.org/officeDocument/2006/relationships/image" Target="../media/image30.gif"/><Relationship Id="rId1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4.bin"/><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5.bin"/><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10.png"/><Relationship Id="rId5" Type="http://schemas.openxmlformats.org/officeDocument/2006/relationships/hyperlink" Target="http://www.allwhitebackground.com/colorful-background-images.html" TargetMode="Externa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4.wmf"/></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9.wmf"/></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png"/><Relationship Id="rId5" Type="http://schemas.openxmlformats.org/officeDocument/2006/relationships/oleObject" Target="../embeddings/oleObject8.bin"/><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4.wmf"/><Relationship Id="rId5" Type="http://schemas.openxmlformats.org/officeDocument/2006/relationships/oleObject" Target="../embeddings/oleObject10.bin"/><Relationship Id="rId4" Type="http://schemas.openxmlformats.org/officeDocument/2006/relationships/image" Target="../media/image63.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67.wmf"/><Relationship Id="rId5" Type="http://schemas.openxmlformats.org/officeDocument/2006/relationships/oleObject" Target="../embeddings/oleObject13.bin"/><Relationship Id="rId4" Type="http://schemas.openxmlformats.org/officeDocument/2006/relationships/image" Target="../media/image66.w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png"/><Relationship Id="rId5" Type="http://schemas.openxmlformats.org/officeDocument/2006/relationships/image" Target="../media/image51.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14.bin"/><Relationship Id="rId7" Type="http://schemas.openxmlformats.org/officeDocument/2006/relationships/oleObject" Target="../embeddings/oleObject16.bin"/><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70.wmf"/><Relationship Id="rId5" Type="http://schemas.openxmlformats.org/officeDocument/2006/relationships/oleObject" Target="../embeddings/oleObject15.bin"/><Relationship Id="rId4" Type="http://schemas.openxmlformats.org/officeDocument/2006/relationships/image" Target="../media/image69.wmf"/></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1.xml"/><Relationship Id="rId18" Type="http://schemas.openxmlformats.org/officeDocument/2006/relationships/image" Target="../media/image27.png"/><Relationship Id="rId3" Type="http://schemas.openxmlformats.org/officeDocument/2006/relationships/image" Target="../media/image17.jpeg"/><Relationship Id="rId21" Type="http://schemas.openxmlformats.org/officeDocument/2006/relationships/slide" Target="slide13.xml"/><Relationship Id="rId7" Type="http://schemas.openxmlformats.org/officeDocument/2006/relationships/slide" Target="slide9.xml"/><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slide" Target="slide12.xml"/><Relationship Id="rId20"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5.png"/><Relationship Id="rId10" Type="http://schemas.openxmlformats.org/officeDocument/2006/relationships/slide" Target="slide10.xml"/><Relationship Id="rId19" Type="http://schemas.openxmlformats.org/officeDocument/2006/relationships/image" Target="../media/image28.gif"/><Relationship Id="rId4" Type="http://schemas.openxmlformats.org/officeDocument/2006/relationships/slide" Target="slide8.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gif"/><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33.gif"/><Relationship Id="rId17" Type="http://schemas.openxmlformats.org/officeDocument/2006/relationships/audio" Target="../media/audio20.wav"/><Relationship Id="rId2" Type="http://schemas.openxmlformats.org/officeDocument/2006/relationships/notesSlide" Target="../notesSlides/notesSlide5.xml"/><Relationship Id="rId16" Type="http://schemas.openxmlformats.org/officeDocument/2006/relationships/image" Target="../media/image37.gif"/><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2.gif"/><Relationship Id="rId5" Type="http://schemas.openxmlformats.org/officeDocument/2006/relationships/audio" Target="../media/audio3.wav"/><Relationship Id="rId15" Type="http://schemas.openxmlformats.org/officeDocument/2006/relationships/image" Target="../media/image36.gif"/><Relationship Id="rId10" Type="http://schemas.openxmlformats.org/officeDocument/2006/relationships/slide" Target="slide7.xml"/><Relationship Id="rId4" Type="http://schemas.openxmlformats.org/officeDocument/2006/relationships/audio" Target="../media/audio2.wav"/><Relationship Id="rId9" Type="http://schemas.openxmlformats.org/officeDocument/2006/relationships/image" Target="../media/image31.jpeg"/><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6.gif"/><Relationship Id="rId12" Type="http://schemas.openxmlformats.org/officeDocument/2006/relationships/image" Target="../media/image33.gif"/><Relationship Id="rId2" Type="http://schemas.openxmlformats.org/officeDocument/2006/relationships/audio" Target="../media/audio1.wav"/><Relationship Id="rId16" Type="http://schemas.openxmlformats.org/officeDocument/2006/relationships/audio" Target="../media/audio20.wav"/><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32.gif"/><Relationship Id="rId5" Type="http://schemas.openxmlformats.org/officeDocument/2006/relationships/image" Target="../media/image20.png"/><Relationship Id="rId15" Type="http://schemas.openxmlformats.org/officeDocument/2006/relationships/slide" Target="slide7.xml"/><Relationship Id="rId10" Type="http://schemas.openxmlformats.org/officeDocument/2006/relationships/image" Target="../media/image31.jpeg"/><Relationship Id="rId4" Type="http://schemas.openxmlformats.org/officeDocument/2006/relationships/audio" Target="../media/audio3.wav"/><Relationship Id="rId9" Type="http://schemas.openxmlformats.org/officeDocument/2006/relationships/image" Target="../media/image30.gif"/><Relationship Id="rId1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1" y="3013265"/>
            <a:ext cx="8732069" cy="1605568"/>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GVSB: </a:t>
            </a:r>
            <a:r>
              <a:rPr lang="en-US" sz="3000" b="1" dirty="0" err="1">
                <a:solidFill>
                  <a:srgbClr val="002060"/>
                </a:solidFill>
                <a:latin typeface="Times New Roman" panose="02020603050405020304" pitchFamily="18" charset="0"/>
                <a:cs typeface="Times New Roman" panose="02020603050405020304" pitchFamily="18" charset="0"/>
              </a:rPr>
              <a:t>Đào</a:t>
            </a:r>
            <a:r>
              <a:rPr lang="en-US" sz="3000" b="1" dirty="0">
                <a:solidFill>
                  <a:srgbClr val="002060"/>
                </a:solidFill>
                <a:latin typeface="Times New Roman" panose="02020603050405020304" pitchFamily="18" charset="0"/>
                <a:cs typeface="Times New Roman" panose="02020603050405020304" pitchFamily="18" charset="0"/>
              </a:rPr>
              <a:t> Thu</a:t>
            </a: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1: Mai </a:t>
            </a:r>
            <a:r>
              <a:rPr lang="en-US" sz="3000" b="1" dirty="0" err="1">
                <a:solidFill>
                  <a:srgbClr val="002060"/>
                </a:solidFill>
                <a:latin typeface="Times New Roman" panose="02020603050405020304" pitchFamily="18" charset="0"/>
                <a:cs typeface="Times New Roman" panose="02020603050405020304" pitchFamily="18" charset="0"/>
              </a:rPr>
              <a:t>Nhung</a:t>
            </a:r>
            <a:endParaRPr lang="en-US" sz="3000" b="1" dirty="0">
              <a:solidFill>
                <a:srgbClr val="002060"/>
              </a:solidFill>
              <a:latin typeface="Times New Roman" panose="02020603050405020304" pitchFamily="18" charset="0"/>
              <a:cs typeface="Times New Roman" panose="02020603050405020304" pitchFamily="18" charset="0"/>
            </a:endParaRPr>
          </a:p>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GVPB 2: </a:t>
            </a:r>
            <a:r>
              <a:rPr lang="en-US" sz="3000" b="1" dirty="0" err="1">
                <a:solidFill>
                  <a:srgbClr val="002060"/>
                </a:solidFill>
                <a:latin typeface="Times New Roman" panose="02020603050405020304" pitchFamily="18" charset="0"/>
                <a:cs typeface="Times New Roman" panose="02020603050405020304" pitchFamily="18" charset="0"/>
              </a:rPr>
              <a:t>Kiều</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7" y="461257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366663499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2023.15.47+K4lPs7H94VUqPe2XwIsfPRnrXQE//QTEXxb8/8N4CNc6FpgZahzpTjFhMzSA7T/nHJa11DE8Ng2TP3iAmRczFlmslSuUNOgUeb6yRvs0="/>
          <p:cNvSpPr txBox="1"/>
          <p:nvPr/>
        </p:nvSpPr>
        <p:spPr>
          <a:xfrm>
            <a:off x="323528" y="1978843"/>
            <a:ext cx="4680520" cy="1384995"/>
          </a:xfrm>
          <a:prstGeom prst="rect">
            <a:avLst/>
          </a:prstGeom>
          <a:noFill/>
        </p:spPr>
        <p:txBody>
          <a:bodyPr wrap="square" rtlCol="0">
            <a:spAutoFit/>
          </a:bodyPr>
          <a:lstStyle/>
          <a:p>
            <a:r>
              <a:rPr lang="vi-VN" sz="2800" b="1" dirty="0">
                <a:latin typeface="+mj-lt"/>
              </a:rPr>
              <a:t>Cạnh bên:</a:t>
            </a:r>
          </a:p>
          <a:p>
            <a:endParaRPr lang="vi-VN" sz="2800" b="1" dirty="0">
              <a:latin typeface="+mj-lt"/>
            </a:endParaRPr>
          </a:p>
          <a:p>
            <a:r>
              <a:rPr lang="vi-VN" sz="2800" b="1" dirty="0">
                <a:latin typeface="+mj-lt"/>
              </a:rPr>
              <a:t>Cạnh đáy: </a:t>
            </a:r>
          </a:p>
        </p:txBody>
      </p:sp>
      <p:sp>
        <p:nvSpPr>
          <p:cNvPr id="43" name="Rectangle 42" descr="OPL20U25GSXzBJYl68kk8uQGfFKzs7yb1M4KJWUiLk6ZEvGF+qCIPSnY57AbBFCvTW2023.15.47+K4lPs7H94VUqPe2XwIsfPRnrXQE//QTEXxb8/8N4CNc6FpgZahzpTjFhMzSA7T/nHJa11DE8Ng2TP3iAmRczFlmslSuUNOgUeb6yRvs0="/>
          <p:cNvSpPr/>
          <p:nvPr/>
        </p:nvSpPr>
        <p:spPr>
          <a:xfrm>
            <a:off x="989925" y="151222"/>
            <a:ext cx="6752124" cy="1120961"/>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57150" tIns="28575" rIns="57150" bIns="28575" rtlCol="0" anchor="ctr"/>
          <a:lstStyle/>
          <a:p>
            <a:pPr algn="ctr">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vi-VN" sz="3200" b="1" dirty="0">
                <a:latin typeface="+mj-lt"/>
              </a:rPr>
              <a:t>Em hãy kể tên các cạnh bên và cạnh đáy của hình chóp tam giác đều</a:t>
            </a:r>
            <a:r>
              <a:rPr lang="en-US" sz="3200" b="1" dirty="0">
                <a:solidFill>
                  <a:srgbClr val="002060"/>
                </a:solidFill>
                <a:latin typeface="Times New Roman" panose="02020603050405020304" pitchFamily="18" charset="0"/>
                <a:cs typeface="Times New Roman" panose="02020603050405020304" pitchFamily="18" charset="0"/>
              </a:rPr>
              <a:t>? </a:t>
            </a: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10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pic>
        <p:nvPicPr>
          <p:cNvPr id="53" name="Picture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18"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22" name="Picture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23" name="Picture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24"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25" name="Picture 24">
            <a:extLst>
              <a:ext uri="{FF2B5EF4-FFF2-40B4-BE49-F238E27FC236}">
                <a16:creationId xmlns:a16="http://schemas.microsoft.com/office/drawing/2014/main" id="{808B5389-96DF-4FAF-96B3-8993C7E567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68344" y="42863"/>
            <a:ext cx="1456072" cy="1392450"/>
          </a:xfrm>
          <a:prstGeom prst="rect">
            <a:avLst/>
          </a:prstGeom>
        </p:spPr>
      </p:pic>
      <p:sp>
        <p:nvSpPr>
          <p:cNvPr id="26" name="Rectangle 25">
            <a:extLst>
              <a:ext uri="{FF2B5EF4-FFF2-40B4-BE49-F238E27FC236}">
                <a16:creationId xmlns:a16="http://schemas.microsoft.com/office/drawing/2014/main" id="{8A1AF95E-ACBD-46E9-8F43-1F6D65A0D221}"/>
              </a:ext>
            </a:extLst>
          </p:cNvPr>
          <p:cNvSpPr/>
          <p:nvPr/>
        </p:nvSpPr>
        <p:spPr>
          <a:xfrm rot="5600923" flipV="1">
            <a:off x="347543" y="4465630"/>
            <a:ext cx="1050428" cy="21166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9"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33871" y="3804007"/>
            <a:ext cx="1336874" cy="422109"/>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0" name="Picture 29">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6" y="4336626"/>
            <a:ext cx="540546" cy="578384"/>
          </a:xfrm>
          <a:prstGeom prst="rect">
            <a:avLst/>
          </a:prstGeom>
        </p:spPr>
      </p:pic>
      <p:sp>
        <p:nvSpPr>
          <p:cNvPr id="32" name="Flowchart: Summing Junction 31">
            <a:extLst>
              <a:ext uri="{FF2B5EF4-FFF2-40B4-BE49-F238E27FC236}">
                <a16:creationId xmlns:a16="http://schemas.microsoft.com/office/drawing/2014/main" id="{9A9D8C94-FF71-4542-A1F8-47F84D77E78E}"/>
              </a:ext>
            </a:extLst>
          </p:cNvPr>
          <p:cNvSpPr/>
          <p:nvPr/>
        </p:nvSpPr>
        <p:spPr>
          <a:xfrm>
            <a:off x="844406" y="4141609"/>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4" name="Picture 33">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039" y="4141609"/>
            <a:ext cx="682476" cy="748099"/>
          </a:xfrm>
          <a:prstGeom prst="rect">
            <a:avLst/>
          </a:prstGeom>
        </p:spPr>
      </p:pic>
      <p:pic>
        <p:nvPicPr>
          <p:cNvPr id="37" name="Picture 36">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863" y="3183013"/>
            <a:ext cx="583484" cy="576481"/>
          </a:xfrm>
          <a:prstGeom prst="rect">
            <a:avLst/>
          </a:prstGeom>
        </p:spPr>
      </p:pic>
      <p:pic>
        <p:nvPicPr>
          <p:cNvPr id="39" name="Picture 38">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563933" y="3882702"/>
            <a:ext cx="660121" cy="632396"/>
          </a:xfrm>
          <a:prstGeom prst="rect">
            <a:avLst/>
          </a:prstGeom>
        </p:spPr>
      </p:pic>
      <p:pic>
        <p:nvPicPr>
          <p:cNvPr id="40" name="Picture 39">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41" name="Picture 40">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42"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sp>
        <p:nvSpPr>
          <p:cNvPr id="69" name="Rounded Rectangle 68"/>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15</a:t>
            </a:r>
          </a:p>
        </p:txBody>
      </p:sp>
      <p:sp>
        <p:nvSpPr>
          <p:cNvPr id="70" name="Rounded Rectangle 69"/>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14</a:t>
            </a:r>
          </a:p>
        </p:txBody>
      </p:sp>
      <p:sp>
        <p:nvSpPr>
          <p:cNvPr id="71" name="Rounded Rectangle 70"/>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13</a:t>
            </a:r>
          </a:p>
        </p:txBody>
      </p:sp>
      <p:sp>
        <p:nvSpPr>
          <p:cNvPr id="72" name="Rounded Rectangle 71"/>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12</a:t>
            </a:r>
          </a:p>
        </p:txBody>
      </p:sp>
      <p:sp>
        <p:nvSpPr>
          <p:cNvPr id="73" name="Rounded Rectangle 72"/>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11</a:t>
            </a:r>
          </a:p>
        </p:txBody>
      </p:sp>
      <p:sp>
        <p:nvSpPr>
          <p:cNvPr id="74" name="Rounded Rectangle 73"/>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10</a:t>
            </a:r>
          </a:p>
        </p:txBody>
      </p:sp>
      <p:sp>
        <p:nvSpPr>
          <p:cNvPr id="75" name="Rounded Rectangle 74"/>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09</a:t>
            </a:r>
          </a:p>
        </p:txBody>
      </p:sp>
      <p:sp>
        <p:nvSpPr>
          <p:cNvPr id="76" name="Rounded Rectangle 75"/>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08</a:t>
            </a:r>
          </a:p>
        </p:txBody>
      </p:sp>
      <p:sp>
        <p:nvSpPr>
          <p:cNvPr id="77" name="Rounded Rectangle 76"/>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07</a:t>
            </a:r>
          </a:p>
        </p:txBody>
      </p:sp>
      <p:sp>
        <p:nvSpPr>
          <p:cNvPr id="78" name="Rounded Rectangle 77"/>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06</a:t>
            </a:r>
          </a:p>
        </p:txBody>
      </p:sp>
      <p:sp>
        <p:nvSpPr>
          <p:cNvPr id="79" name="Rounded Rectangle 78"/>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05</a:t>
            </a:r>
          </a:p>
        </p:txBody>
      </p:sp>
      <p:sp>
        <p:nvSpPr>
          <p:cNvPr id="80" name="Rounded Rectangle 79"/>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04</a:t>
            </a:r>
          </a:p>
        </p:txBody>
      </p:sp>
      <p:sp>
        <p:nvSpPr>
          <p:cNvPr id="81" name="Rounded Rectangle 80"/>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03</a:t>
            </a:r>
          </a:p>
        </p:txBody>
      </p:sp>
      <p:sp>
        <p:nvSpPr>
          <p:cNvPr id="82" name="Rounded Rectangle 81"/>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02</a:t>
            </a:r>
          </a:p>
        </p:txBody>
      </p:sp>
      <p:sp>
        <p:nvSpPr>
          <p:cNvPr id="83" name="Rounded Rectangle 82"/>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01</a:t>
            </a:r>
          </a:p>
        </p:txBody>
      </p:sp>
      <p:sp>
        <p:nvSpPr>
          <p:cNvPr id="84" name="Rounded Rectangle 83"/>
          <p:cNvSpPr/>
          <p:nvPr/>
        </p:nvSpPr>
        <p:spPr>
          <a:xfrm>
            <a:off x="179512" y="161595"/>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dirty="0"/>
              <a:t>00</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 name="Object 3"/>
          <p:cNvGraphicFramePr>
            <a:graphicFrameLocks noChangeAspect="1"/>
          </p:cNvGraphicFramePr>
          <p:nvPr>
            <p:extLst>
              <p:ext uri="{D42A27DB-BD31-4B8C-83A1-F6EECF244321}">
                <p14:modId xmlns:p14="http://schemas.microsoft.com/office/powerpoint/2010/main" val="2297904272"/>
              </p:ext>
            </p:extLst>
          </p:nvPr>
        </p:nvGraphicFramePr>
        <p:xfrm>
          <a:off x="2042493" y="2113676"/>
          <a:ext cx="1449387" cy="344488"/>
        </p:xfrm>
        <a:graphic>
          <a:graphicData uri="http://schemas.openxmlformats.org/presentationml/2006/ole">
            <mc:AlternateContent xmlns:mc="http://schemas.openxmlformats.org/markup-compatibility/2006">
              <mc:Choice xmlns:v="urn:schemas-microsoft-com:vml" Requires="v">
                <p:oleObj name="Equation" r:id="rId15" imgW="1701720" imgH="368280" progId="Equation.DSMT4">
                  <p:embed/>
                </p:oleObj>
              </mc:Choice>
              <mc:Fallback>
                <p:oleObj name="Equation" r:id="rId15" imgW="1701720" imgH="368280" progId="Equation.DSMT4">
                  <p:embed/>
                  <p:pic>
                    <p:nvPicPr>
                      <p:cNvPr id="0" name="Object 1"/>
                      <p:cNvPicPr>
                        <a:picLocks noChangeAspect="1" noChangeArrowheads="1"/>
                      </p:cNvPicPr>
                      <p:nvPr/>
                    </p:nvPicPr>
                    <p:blipFill>
                      <a:blip r:embed="rId16"/>
                      <a:srcRect/>
                      <a:stretch>
                        <a:fillRect/>
                      </a:stretch>
                    </p:blipFill>
                    <p:spPr bwMode="auto">
                      <a:xfrm>
                        <a:off x="2042493" y="2113676"/>
                        <a:ext cx="1449387" cy="344488"/>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8" name="Object 7"/>
          <p:cNvGraphicFramePr>
            <a:graphicFrameLocks noChangeAspect="1"/>
          </p:cNvGraphicFramePr>
          <p:nvPr>
            <p:extLst>
              <p:ext uri="{D42A27DB-BD31-4B8C-83A1-F6EECF244321}">
                <p14:modId xmlns:p14="http://schemas.microsoft.com/office/powerpoint/2010/main" val="3168264885"/>
              </p:ext>
            </p:extLst>
          </p:nvPr>
        </p:nvGraphicFramePr>
        <p:xfrm>
          <a:off x="1979463" y="2901069"/>
          <a:ext cx="1728441" cy="457312"/>
        </p:xfrm>
        <a:graphic>
          <a:graphicData uri="http://schemas.openxmlformats.org/presentationml/2006/ole">
            <mc:AlternateContent xmlns:mc="http://schemas.openxmlformats.org/markup-compatibility/2006">
              <mc:Choice xmlns:v="urn:schemas-microsoft-com:vml" Requires="v">
                <p:oleObj name="Equation" r:id="rId17" imgW="837836" imgH="203112" progId="Equation.DSMT4">
                  <p:embed/>
                </p:oleObj>
              </mc:Choice>
              <mc:Fallback>
                <p:oleObj name="Equation" r:id="rId17" imgW="837836" imgH="203112" progId="Equation.DSMT4">
                  <p:embed/>
                  <p:pic>
                    <p:nvPicPr>
                      <p:cNvPr id="0" name="Object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9463" y="2901069"/>
                        <a:ext cx="1728441" cy="457312"/>
                      </a:xfrm>
                      <a:prstGeom prst="rect">
                        <a:avLst/>
                      </a:prstGeom>
                      <a:noFill/>
                    </p:spPr>
                  </p:pic>
                </p:oleObj>
              </mc:Fallback>
            </mc:AlternateContent>
          </a:graphicData>
        </a:graphic>
      </p:graphicFrame>
      <p:sp>
        <p:nvSpPr>
          <p:cNvPr id="10" name="Rectangle 9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1175" name="Picture 15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91960" y="1347455"/>
            <a:ext cx="2986579" cy="356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7814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69"/>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7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1"/>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2"/>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3"/>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74"/>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75"/>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76"/>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77"/>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78"/>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79"/>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80"/>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81"/>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82"/>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83"/>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2" presetID="10"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down)">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barn(inVertical)">
                                      <p:cBhvr>
                                        <p:cTn id="8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1" restart="whenNotActive" fill="hold" evtFilter="cancelBubble" nodeType="interactiveSeq">
                <p:stCondLst>
                  <p:cond evt="onClick" delay="0">
                    <p:tgtEl>
                      <p:spTgt spid="7"/>
                    </p:tgtEl>
                  </p:cond>
                </p:stCondLst>
                <p:endSync evt="end" delay="0">
                  <p:rtn val="all"/>
                </p:endSync>
                <p:childTnLst>
                  <p:par>
                    <p:cTn id="82" fill="hold">
                      <p:stCondLst>
                        <p:cond delay="0"/>
                      </p:stCondLst>
                      <p:childTnLst>
                        <p:par>
                          <p:cTn id="83" fill="hold">
                            <p:stCondLst>
                              <p:cond delay="0"/>
                            </p:stCondLst>
                            <p:childTnLst>
                              <p:par>
                                <p:cTn id="84" presetID="64" presetClass="path" presetSubtype="0" accel="50000" decel="50000" fill="hold" nodeType="clickEffect">
                                  <p:stCondLst>
                                    <p:cond delay="0"/>
                                  </p:stCondLst>
                                  <p:childTnLst>
                                    <p:animMotion origin="layout" path="M -1.66667E-6 -3.7037E-6 L -1.66667E-6 -0.22476 " pathEditMode="relative" rAng="0" ptsTypes="AA">
                                      <p:cBhvr>
                                        <p:cTn id="85" dur="2000" fill="hold"/>
                                        <p:tgtEl>
                                          <p:spTgt spid="7"/>
                                        </p:tgtEl>
                                        <p:attrNameLst>
                                          <p:attrName>ppt_x</p:attrName>
                                          <p:attrName>ppt_y</p:attrName>
                                        </p:attrNameLst>
                                      </p:cBhvr>
                                      <p:rCtr x="0" y="-11250"/>
                                    </p:animMotion>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par>
                          <p:cTn id="86" fill="hold">
                            <p:stCondLst>
                              <p:cond delay="2000"/>
                            </p:stCondLst>
                            <p:childTnLst>
                              <p:par>
                                <p:cTn id="87" presetID="22" presetClass="entr" presetSubtype="4" fill="hold" grpId="0" nodeType="after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down)">
                                      <p:cBhvr>
                                        <p:cTn id="89" dur="500"/>
                                        <p:tgtEl>
                                          <p:spTgt spid="9"/>
                                        </p:tgtEl>
                                      </p:cBhvr>
                                    </p:animEffect>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par>
                                <p:cTn id="90" presetID="10" presetClass="entr" presetSubtype="0" fill="hold" nodeType="with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fade">
                                      <p:cBhvr>
                                        <p:cTn id="92" dur="500"/>
                                        <p:tgtEl>
                                          <p:spTgt spid="53"/>
                                        </p:tgtEl>
                                      </p:cBhvr>
                                    </p:animEffect>
                                  </p:childTnLst>
                                </p:cTn>
                              </p:par>
                              <p:par>
                                <p:cTn id="93" presetID="10" presetClass="entr" presetSubtype="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fade">
                                      <p:cBhvr>
                                        <p:cTn id="95" dur="500"/>
                                        <p:tgtEl>
                                          <p:spTgt spid="55"/>
                                        </p:tgtEl>
                                      </p:cBhvr>
                                    </p:animEffect>
                                  </p:childTnLst>
                                </p:cTn>
                              </p:par>
                            </p:childTnLst>
                          </p:cTn>
                        </p:par>
                        <p:par>
                          <p:cTn id="96" fill="hold">
                            <p:stCondLst>
                              <p:cond delay="2500"/>
                            </p:stCondLst>
                            <p:childTnLst>
                              <p:par>
                                <p:cTn id="97" presetID="32" presetClass="emph" presetSubtype="0" repeatCount="indefinite" fill="hold" grpId="1" nodeType="afterEffect">
                                  <p:stCondLst>
                                    <p:cond delay="0"/>
                                  </p:stCondLst>
                                  <p:childTnLst>
                                    <p:animRot by="120000">
                                      <p:cBhvr>
                                        <p:cTn id="98" dur="100" fill="hold">
                                          <p:stCondLst>
                                            <p:cond delay="0"/>
                                          </p:stCondLst>
                                        </p:cTn>
                                        <p:tgtEl>
                                          <p:spTgt spid="9"/>
                                        </p:tgtEl>
                                        <p:attrNameLst>
                                          <p:attrName>r</p:attrName>
                                        </p:attrNameLst>
                                      </p:cBhvr>
                                    </p:animRot>
                                    <p:animRot by="-240000">
                                      <p:cBhvr>
                                        <p:cTn id="99" dur="200" fill="hold">
                                          <p:stCondLst>
                                            <p:cond delay="200"/>
                                          </p:stCondLst>
                                        </p:cTn>
                                        <p:tgtEl>
                                          <p:spTgt spid="9"/>
                                        </p:tgtEl>
                                        <p:attrNameLst>
                                          <p:attrName>r</p:attrName>
                                        </p:attrNameLst>
                                      </p:cBhvr>
                                    </p:animRot>
                                    <p:animRot by="240000">
                                      <p:cBhvr>
                                        <p:cTn id="100" dur="200" fill="hold">
                                          <p:stCondLst>
                                            <p:cond delay="400"/>
                                          </p:stCondLst>
                                        </p:cTn>
                                        <p:tgtEl>
                                          <p:spTgt spid="9"/>
                                        </p:tgtEl>
                                        <p:attrNameLst>
                                          <p:attrName>r</p:attrName>
                                        </p:attrNameLst>
                                      </p:cBhvr>
                                    </p:animRot>
                                    <p:animRot by="-240000">
                                      <p:cBhvr>
                                        <p:cTn id="101" dur="200" fill="hold">
                                          <p:stCondLst>
                                            <p:cond delay="600"/>
                                          </p:stCondLst>
                                        </p:cTn>
                                        <p:tgtEl>
                                          <p:spTgt spid="9"/>
                                        </p:tgtEl>
                                        <p:attrNameLst>
                                          <p:attrName>r</p:attrName>
                                        </p:attrNameLst>
                                      </p:cBhvr>
                                    </p:animRot>
                                    <p:animRot by="120000">
                                      <p:cBhvr>
                                        <p:cTn id="10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2" grpId="0"/>
      <p:bldP spid="9" grpId="0" animBg="1"/>
      <p:bldP spid="9" grpId="1"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tràng</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pháo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tay</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pic>
        <p:nvPicPr>
          <p:cNvPr id="53" name="Picture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pic>
        <p:nvPicPr>
          <p:cNvPr id="22" name="Picture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23" name="Picture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pic>
        <p:nvPicPr>
          <p:cNvPr id="30" name="Picture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32" name="Picture 3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34"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37" name="Picture 36">
            <a:extLst>
              <a:ext uri="{FF2B5EF4-FFF2-40B4-BE49-F238E27FC236}">
                <a16:creationId xmlns:a16="http://schemas.microsoft.com/office/drawing/2014/main" id="{808B5389-96DF-4FAF-96B3-8993C7E56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8228" y="42863"/>
            <a:ext cx="1456072" cy="1392450"/>
          </a:xfrm>
          <a:prstGeom prst="rect">
            <a:avLst/>
          </a:prstGeom>
        </p:spPr>
      </p:pic>
      <p:sp>
        <p:nvSpPr>
          <p:cNvPr id="39" name="Rectangle 38">
            <a:extLst>
              <a:ext uri="{FF2B5EF4-FFF2-40B4-BE49-F238E27FC236}">
                <a16:creationId xmlns:a16="http://schemas.microsoft.com/office/drawing/2014/main" id="{8A1AF95E-ACBD-46E9-8F43-1F6D65A0D221}"/>
              </a:ext>
            </a:extLst>
          </p:cNvPr>
          <p:cNvSpPr/>
          <p:nvPr/>
        </p:nvSpPr>
        <p:spPr>
          <a:xfrm rot="5600923" flipV="1">
            <a:off x="370297" y="4470839"/>
            <a:ext cx="1050428" cy="211664"/>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0"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33871" y="3804007"/>
            <a:ext cx="1336874" cy="422109"/>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GO HOME</a:t>
            </a:r>
          </a:p>
        </p:txBody>
      </p:sp>
      <p:pic>
        <p:nvPicPr>
          <p:cNvPr id="41" name="Picture 40">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876" y="4336626"/>
            <a:ext cx="540546" cy="578384"/>
          </a:xfrm>
          <a:prstGeom prst="rect">
            <a:avLst/>
          </a:prstGeom>
        </p:spPr>
      </p:pic>
      <p:sp>
        <p:nvSpPr>
          <p:cNvPr id="42" name="Flowchart: Summing Junction 41">
            <a:extLst>
              <a:ext uri="{FF2B5EF4-FFF2-40B4-BE49-F238E27FC236}">
                <a16:creationId xmlns:a16="http://schemas.microsoft.com/office/drawing/2014/main" id="{9A9D8C94-FF71-4542-A1F8-47F84D77E78E}"/>
              </a:ext>
            </a:extLst>
          </p:cNvPr>
          <p:cNvSpPr/>
          <p:nvPr/>
        </p:nvSpPr>
        <p:spPr>
          <a:xfrm>
            <a:off x="844406" y="4141609"/>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43" name="Picture 42">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039" y="4141609"/>
            <a:ext cx="682476" cy="748099"/>
          </a:xfrm>
          <a:prstGeom prst="rect">
            <a:avLst/>
          </a:prstGeom>
        </p:spPr>
      </p:pic>
      <p:pic>
        <p:nvPicPr>
          <p:cNvPr id="46" name="Picture 45">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863" y="3183013"/>
            <a:ext cx="583484" cy="576481"/>
          </a:xfrm>
          <a:prstGeom prst="rect">
            <a:avLst/>
          </a:prstGeom>
        </p:spPr>
      </p:pic>
      <p:pic>
        <p:nvPicPr>
          <p:cNvPr id="47" name="Picture 46">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563933" y="3882702"/>
            <a:ext cx="660121" cy="632396"/>
          </a:xfrm>
          <a:prstGeom prst="rect">
            <a:avLst/>
          </a:prstGeom>
        </p:spPr>
      </p:pic>
      <p:pic>
        <p:nvPicPr>
          <p:cNvPr id="48" name="Picture 47">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0" name="Picture 49">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52"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sp>
        <p:nvSpPr>
          <p:cNvPr id="54" name="Rectangle 53"/>
          <p:cNvSpPr/>
          <p:nvPr/>
        </p:nvSpPr>
        <p:spPr>
          <a:xfrm>
            <a:off x="1335277" y="143974"/>
            <a:ext cx="6262951" cy="1707696"/>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57150" tIns="28575" rIns="57150" bIns="28575" rtlCol="0" anchor="ctr"/>
          <a:lstStyle/>
          <a:p>
            <a:pPr algn="ctr">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a:t>
            </a:r>
            <a:r>
              <a:rPr lang="vi-VN" sz="3200" b="1" dirty="0">
                <a:latin typeface="Times New Roman" panose="02020603050405020304" pitchFamily="18" charset="0"/>
                <a:cs typeface="Times New Roman" panose="02020603050405020304" pitchFamily="18" charset="0"/>
              </a:rPr>
              <a:t> </a:t>
            </a:r>
            <a:r>
              <a:rPr lang="vi-VN" sz="3200" b="1" dirty="0">
                <a:latin typeface="+mj-lt"/>
              </a:rPr>
              <a:t>Diện tích xung quanh của hình chóp tam giác đều bằng</a:t>
            </a:r>
            <a:r>
              <a:rPr lang="en-US" sz="3200" b="1" dirty="0">
                <a:solidFill>
                  <a:srgbClr val="002060"/>
                </a:solidFill>
                <a:latin typeface="Times New Roman" panose="02020603050405020304" pitchFamily="18" charset="0"/>
                <a:cs typeface="Times New Roman" panose="02020603050405020304" pitchFamily="18" charset="0"/>
              </a:rPr>
              <a:t>? </a:t>
            </a:r>
          </a:p>
        </p:txBody>
      </p:sp>
      <p:sp>
        <p:nvSpPr>
          <p:cNvPr id="56" name="B"/>
          <p:cNvSpPr/>
          <p:nvPr/>
        </p:nvSpPr>
        <p:spPr>
          <a:xfrm>
            <a:off x="1259632" y="3371231"/>
            <a:ext cx="6035694"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r>
              <a:rPr lang="vi-VN" sz="2400" dirty="0">
                <a:latin typeface="+mj-lt"/>
              </a:rPr>
              <a:t>     C. Tích chu vi đáy và độ dài trung đoạn.</a:t>
            </a:r>
          </a:p>
        </p:txBody>
      </p:sp>
      <p:sp>
        <p:nvSpPr>
          <p:cNvPr id="58" name="D"/>
          <p:cNvSpPr/>
          <p:nvPr/>
        </p:nvSpPr>
        <p:spPr>
          <a:xfrm flipH="1">
            <a:off x="1223860" y="4008866"/>
            <a:ext cx="6071465"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2400" dirty="0">
                <a:latin typeface="+mj-lt"/>
              </a:rPr>
              <a:t>D. Tổng chu vi đáy và độ dài trung đoạn.</a:t>
            </a:r>
          </a:p>
        </p:txBody>
      </p:sp>
      <p:sp>
        <p:nvSpPr>
          <p:cNvPr id="75" name="Rounded Rectangle 74"/>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15</a:t>
            </a:r>
          </a:p>
        </p:txBody>
      </p:sp>
      <p:sp>
        <p:nvSpPr>
          <p:cNvPr id="76" name="Rounded Rectangle 75"/>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14</a:t>
            </a:r>
          </a:p>
        </p:txBody>
      </p:sp>
      <p:sp>
        <p:nvSpPr>
          <p:cNvPr id="77" name="Rounded Rectangle 76"/>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13</a:t>
            </a:r>
          </a:p>
        </p:txBody>
      </p:sp>
      <p:sp>
        <p:nvSpPr>
          <p:cNvPr id="78" name="Rounded Rectangle 77"/>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12</a:t>
            </a:r>
          </a:p>
        </p:txBody>
      </p:sp>
      <p:sp>
        <p:nvSpPr>
          <p:cNvPr id="79" name="Rounded Rectangle 78"/>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11</a:t>
            </a:r>
          </a:p>
        </p:txBody>
      </p:sp>
      <p:sp>
        <p:nvSpPr>
          <p:cNvPr id="80" name="Rounded Rectangle 79"/>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10</a:t>
            </a:r>
          </a:p>
        </p:txBody>
      </p:sp>
      <p:sp>
        <p:nvSpPr>
          <p:cNvPr id="81" name="Rounded Rectangle 80"/>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09</a:t>
            </a:r>
          </a:p>
        </p:txBody>
      </p:sp>
      <p:sp>
        <p:nvSpPr>
          <p:cNvPr id="82" name="Rounded Rectangle 81"/>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08</a:t>
            </a:r>
          </a:p>
        </p:txBody>
      </p:sp>
      <p:sp>
        <p:nvSpPr>
          <p:cNvPr id="83" name="Rounded Rectangle 82"/>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07</a:t>
            </a:r>
          </a:p>
        </p:txBody>
      </p:sp>
      <p:sp>
        <p:nvSpPr>
          <p:cNvPr id="84" name="Rounded Rectangle 83"/>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06</a:t>
            </a:r>
          </a:p>
        </p:txBody>
      </p:sp>
      <p:sp>
        <p:nvSpPr>
          <p:cNvPr id="85" name="Rounded Rectangle 84"/>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05</a:t>
            </a:r>
          </a:p>
        </p:txBody>
      </p:sp>
      <p:sp>
        <p:nvSpPr>
          <p:cNvPr id="86" name="Rounded Rectangle 85"/>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04</a:t>
            </a:r>
          </a:p>
        </p:txBody>
      </p:sp>
      <p:sp>
        <p:nvSpPr>
          <p:cNvPr id="87" name="Rounded Rectangle 86"/>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03</a:t>
            </a:r>
          </a:p>
        </p:txBody>
      </p:sp>
      <p:sp>
        <p:nvSpPr>
          <p:cNvPr id="88" name="Rounded Rectangle 87"/>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02</a:t>
            </a:r>
          </a:p>
        </p:txBody>
      </p:sp>
      <p:sp>
        <p:nvSpPr>
          <p:cNvPr id="89" name="Rounded Rectangle 88"/>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01</a:t>
            </a:r>
          </a:p>
        </p:txBody>
      </p:sp>
      <p:sp>
        <p:nvSpPr>
          <p:cNvPr id="90" name="Rounded Rectangle 89"/>
          <p:cNvSpPr/>
          <p:nvPr/>
        </p:nvSpPr>
        <p:spPr>
          <a:xfrm>
            <a:off x="4099726" y="158668"/>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dirty="0"/>
              <a:t>00</a:t>
            </a:r>
          </a:p>
        </p:txBody>
      </p:sp>
      <p:sp>
        <p:nvSpPr>
          <p:cNvPr id="92" name="A"/>
          <p:cNvSpPr/>
          <p:nvPr/>
        </p:nvSpPr>
        <p:spPr>
          <a:xfrm flipH="1">
            <a:off x="1281311" y="2715766"/>
            <a:ext cx="6014015"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2300" dirty="0">
                <a:latin typeface="+mj-lt"/>
              </a:rPr>
              <a:t>     B. </a:t>
            </a:r>
            <a:r>
              <a:rPr lang="vi-VN" sz="2400" dirty="0">
                <a:latin typeface="+mj-lt"/>
              </a:rPr>
              <a:t>Tích nửa chu vi đáy và độ dài trung đoạn.</a:t>
            </a:r>
          </a:p>
        </p:txBody>
      </p:sp>
      <p:sp>
        <p:nvSpPr>
          <p:cNvPr id="93" name="B"/>
          <p:cNvSpPr/>
          <p:nvPr/>
        </p:nvSpPr>
        <p:spPr>
          <a:xfrm>
            <a:off x="1259632" y="1923678"/>
            <a:ext cx="6068183" cy="648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2400" dirty="0">
                <a:latin typeface="+mj-lt"/>
              </a:rPr>
              <a:t>  A. Tích nửa chu vi đáy và độ dài đường cao</a:t>
            </a:r>
          </a:p>
          <a:p>
            <a:pPr algn="ctr"/>
            <a:r>
              <a:rPr lang="vi-VN" sz="2400" dirty="0">
                <a:latin typeface="+mj-lt"/>
              </a:rPr>
              <a:t> của hình chóp.</a:t>
            </a:r>
            <a:endParaRPr lang="vi-VN" sz="2300" b="1" dirty="0">
              <a:latin typeface="+mj-lt"/>
            </a:endParaRPr>
          </a:p>
        </p:txBody>
      </p:sp>
    </p:spTree>
    <p:extLst>
      <p:ext uri="{BB962C8B-B14F-4D97-AF65-F5344CB8AC3E}">
        <p14:creationId xmlns:p14="http://schemas.microsoft.com/office/powerpoint/2010/main" val="247840734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75"/>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76"/>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7"/>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8"/>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9"/>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80"/>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81"/>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82"/>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83"/>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84"/>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85"/>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86"/>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87"/>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88"/>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89"/>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2" presetID="10"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64" presetClass="path" presetSubtype="0" accel="50000" decel="50000" fill="hold" nodeType="clickEffect">
                                  <p:stCondLst>
                                    <p:cond delay="0"/>
                                  </p:stCondLst>
                                  <p:childTnLst>
                                    <p:animMotion origin="layout" path="M -1.66667E-6 -3.7037E-6 L -1.66667E-6 -0.22476 " pathEditMode="relative" rAng="0" ptsTypes="AA">
                                      <p:cBhvr>
                                        <p:cTn id="74" dur="2000" fill="hold"/>
                                        <p:tgtEl>
                                          <p:spTgt spid="7"/>
                                        </p:tgtEl>
                                        <p:attrNameLst>
                                          <p:attrName>ppt_x</p:attrName>
                                          <p:attrName>ppt_y</p:attrName>
                                        </p:attrNameLst>
                                      </p:cBhvr>
                                      <p:rCtr x="0" y="-11250"/>
                                    </p:animMotion>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par>
                          <p:cTn id="75" fill="hold">
                            <p:stCondLst>
                              <p:cond delay="2000"/>
                            </p:stCondLst>
                            <p:childTnLst>
                              <p:par>
                                <p:cTn id="76" presetID="22" presetClass="entr" presetSubtype="4" fill="hold" grpId="0" nodeType="after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wipe(down)">
                                      <p:cBhvr>
                                        <p:cTn id="78" dur="500"/>
                                        <p:tgtEl>
                                          <p:spTgt spid="9"/>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par>
                                <p:cTn id="79" presetID="10" presetClass="entr" presetSubtype="0"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500"/>
                                        <p:tgtEl>
                                          <p:spTgt spid="55"/>
                                        </p:tgtEl>
                                      </p:cBhvr>
                                    </p:animEffect>
                                  </p:childTnLst>
                                </p:cTn>
                              </p:par>
                            </p:childTnLst>
                          </p:cTn>
                        </p:par>
                        <p:par>
                          <p:cTn id="85" fill="hold">
                            <p:stCondLst>
                              <p:cond delay="2500"/>
                            </p:stCondLst>
                            <p:childTnLst>
                              <p:par>
                                <p:cTn id="86" presetID="32" presetClass="emph" presetSubtype="0" repeatCount="indefinite" fill="hold" grpId="1" nodeType="afterEffect">
                                  <p:stCondLst>
                                    <p:cond delay="0"/>
                                  </p:stCondLst>
                                  <p:childTnLst>
                                    <p:animRot by="120000">
                                      <p:cBhvr>
                                        <p:cTn id="87" dur="100" fill="hold">
                                          <p:stCondLst>
                                            <p:cond delay="0"/>
                                          </p:stCondLst>
                                        </p:cTn>
                                        <p:tgtEl>
                                          <p:spTgt spid="9"/>
                                        </p:tgtEl>
                                        <p:attrNameLst>
                                          <p:attrName>r</p:attrName>
                                        </p:attrNameLst>
                                      </p:cBhvr>
                                    </p:animRot>
                                    <p:animRot by="-240000">
                                      <p:cBhvr>
                                        <p:cTn id="88" dur="200" fill="hold">
                                          <p:stCondLst>
                                            <p:cond delay="200"/>
                                          </p:stCondLst>
                                        </p:cTn>
                                        <p:tgtEl>
                                          <p:spTgt spid="9"/>
                                        </p:tgtEl>
                                        <p:attrNameLst>
                                          <p:attrName>r</p:attrName>
                                        </p:attrNameLst>
                                      </p:cBhvr>
                                    </p:animRot>
                                    <p:animRot by="240000">
                                      <p:cBhvr>
                                        <p:cTn id="89" dur="200" fill="hold">
                                          <p:stCondLst>
                                            <p:cond delay="400"/>
                                          </p:stCondLst>
                                        </p:cTn>
                                        <p:tgtEl>
                                          <p:spTgt spid="9"/>
                                        </p:tgtEl>
                                        <p:attrNameLst>
                                          <p:attrName>r</p:attrName>
                                        </p:attrNameLst>
                                      </p:cBhvr>
                                    </p:animRot>
                                    <p:animRot by="-240000">
                                      <p:cBhvr>
                                        <p:cTn id="90" dur="200" fill="hold">
                                          <p:stCondLst>
                                            <p:cond delay="600"/>
                                          </p:stCondLst>
                                        </p:cTn>
                                        <p:tgtEl>
                                          <p:spTgt spid="9"/>
                                        </p:tgtEl>
                                        <p:attrNameLst>
                                          <p:attrName>r</p:attrName>
                                        </p:attrNameLst>
                                      </p:cBhvr>
                                    </p:animRot>
                                    <p:animRot by="120000">
                                      <p:cBhvr>
                                        <p:cTn id="9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92" restart="whenNotActive" fill="hold" evtFilter="cancelBubble" nodeType="interactiveSeq">
                <p:stCondLst>
                  <p:cond evt="onClick" delay="0">
                    <p:tgtEl>
                      <p:spTgt spid="56"/>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grpId="0" nodeType="clickEffect">
                                  <p:stCondLst>
                                    <p:cond delay="0"/>
                                  </p:stCondLst>
                                  <p:childTnLst>
                                    <p:animEffect transition="out" filter="fade">
                                      <p:cBhvr>
                                        <p:cTn id="96" dur="500" tmFilter="0, 0; .2, .5; .8, .5; 1, 0"/>
                                        <p:tgtEl>
                                          <p:spTgt spid="56"/>
                                        </p:tgtEl>
                                      </p:cBhvr>
                                    </p:animEffect>
                                    <p:animScale>
                                      <p:cBhvr>
                                        <p:cTn id="97" dur="250" autoRev="1" fill="hold"/>
                                        <p:tgtEl>
                                          <p:spTgt spid="56"/>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6"/>
                  </p:tgtEl>
                </p:cond>
              </p:nextCondLst>
            </p:seq>
            <p:seq concurrent="1" nextAc="seek">
              <p:cTn id="98" restart="whenNotActive" fill="hold" evtFilter="cancelBubble" nodeType="interactiveSeq">
                <p:stCondLst>
                  <p:cond evt="onClick" delay="0">
                    <p:tgtEl>
                      <p:spTgt spid="58"/>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0" nodeType="clickEffect">
                                  <p:stCondLst>
                                    <p:cond delay="0"/>
                                  </p:stCondLst>
                                  <p:childTnLst>
                                    <p:animEffect transition="out" filter="fade">
                                      <p:cBhvr>
                                        <p:cTn id="102" dur="500" tmFilter="0, 0; .2, .5; .8, .5; 1, 0"/>
                                        <p:tgtEl>
                                          <p:spTgt spid="58"/>
                                        </p:tgtEl>
                                      </p:cBhvr>
                                    </p:animEffect>
                                    <p:animScale>
                                      <p:cBhvr>
                                        <p:cTn id="103" dur="250" autoRev="1" fill="hold"/>
                                        <p:tgtEl>
                                          <p:spTgt spid="58"/>
                                        </p:tgtEl>
                                      </p:cBhvr>
                                      <p:by x="105000" y="105000"/>
                                    </p:animScale>
                                  </p:childTnLst>
                                  <p:subTnLst>
                                    <p:audio>
                                      <p:cMediaNode>
                                        <p:cTn display="0" masterRel="sameClick">
                                          <p:stCondLst>
                                            <p:cond evt="begin" delay="0">
                                              <p:tn val="10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8"/>
                  </p:tgtEl>
                </p:cond>
              </p:nextCondLst>
            </p:seq>
            <p:seq concurrent="1" nextAc="seek">
              <p:cTn id="104" restart="whenNotActive" fill="hold" evtFilter="cancelBubble" nodeType="interactiveSeq">
                <p:stCondLst>
                  <p:cond evt="onClick" delay="0">
                    <p:tgtEl>
                      <p:spTgt spid="92"/>
                    </p:tgtEl>
                  </p:cond>
                </p:stCondLst>
                <p:endSync evt="end" delay="0">
                  <p:rtn val="all"/>
                </p:endSync>
                <p:childTnLst>
                  <p:par>
                    <p:cTn id="105" fill="hold">
                      <p:stCondLst>
                        <p:cond delay="0"/>
                      </p:stCondLst>
                      <p:childTnLst>
                        <p:par>
                          <p:cTn id="106" fill="hold">
                            <p:stCondLst>
                              <p:cond delay="0"/>
                            </p:stCondLst>
                            <p:childTnLst>
                              <p:par>
                                <p:cTn id="107" presetID="30" presetClass="emph" presetSubtype="0" fill="hold" grpId="0" nodeType="clickEffect">
                                  <p:stCondLst>
                                    <p:cond delay="0"/>
                                  </p:stCondLst>
                                  <p:childTnLst>
                                    <p:animClr clrSpc="hsl" dir="cw">
                                      <p:cBhvr override="childStyle">
                                        <p:cTn id="108" dur="500" fill="hold"/>
                                        <p:tgtEl>
                                          <p:spTgt spid="92"/>
                                        </p:tgtEl>
                                        <p:attrNameLst>
                                          <p:attrName>style.color</p:attrName>
                                        </p:attrNameLst>
                                      </p:cBhvr>
                                      <p:by>
                                        <p:hsl h="0" s="12549" l="25098"/>
                                      </p:by>
                                    </p:animClr>
                                    <p:animClr clrSpc="hsl" dir="cw">
                                      <p:cBhvr>
                                        <p:cTn id="109" dur="500" fill="hold"/>
                                        <p:tgtEl>
                                          <p:spTgt spid="92"/>
                                        </p:tgtEl>
                                        <p:attrNameLst>
                                          <p:attrName>fillcolor</p:attrName>
                                        </p:attrNameLst>
                                      </p:cBhvr>
                                      <p:by>
                                        <p:hsl h="0" s="12549" l="25098"/>
                                      </p:by>
                                    </p:animClr>
                                    <p:animClr clrSpc="hsl" dir="cw">
                                      <p:cBhvr>
                                        <p:cTn id="110" dur="500" fill="hold"/>
                                        <p:tgtEl>
                                          <p:spTgt spid="92"/>
                                        </p:tgtEl>
                                        <p:attrNameLst>
                                          <p:attrName>stroke.color</p:attrName>
                                        </p:attrNameLst>
                                      </p:cBhvr>
                                      <p:by>
                                        <p:hsl h="0" s="12549" l="25098"/>
                                      </p:by>
                                    </p:animClr>
                                    <p:set>
                                      <p:cBhvr>
                                        <p:cTn id="111" dur="500" fill="hold"/>
                                        <p:tgtEl>
                                          <p:spTgt spid="92"/>
                                        </p:tgtEl>
                                        <p:attrNameLst>
                                          <p:attrName>fill.type</p:attrName>
                                        </p:attrNameLst>
                                      </p:cBhvr>
                                      <p:to>
                                        <p:strVal val="solid"/>
                                      </p:to>
                                    </p:set>
                                  </p:childTnLst>
                                  <p:subTnLst>
                                    <p:animClr clrSpc="rgb" dir="cw">
                                      <p:cBhvr override="childStyle">
                                        <p:cTn dur="1" fill="hold" display="0" masterRel="nextClick" afterEffect="1"/>
                                        <p:tgtEl>
                                          <p:spTgt spid="92"/>
                                        </p:tgtEl>
                                        <p:attrNameLst>
                                          <p:attrName>ppt_c</p:attrName>
                                        </p:attrNameLst>
                                      </p:cBhvr>
                                      <p:to>
                                        <a:schemeClr val="accent2"/>
                                      </p:to>
                                    </p:animClr>
                                    <p:audio>
                                      <p:cMediaNode>
                                        <p:cTn display="0" masterRel="sameClick">
                                          <p:stCondLst>
                                            <p:cond evt="begin" delay="0">
                                              <p:tn val="10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2"/>
                  </p:tgtEl>
                </p:cond>
              </p:nextCondLst>
            </p:seq>
            <p:seq concurrent="1" nextAc="seek">
              <p:cTn id="112" restart="whenNotActive" fill="hold" evtFilter="cancelBubble" nodeType="interactiveSeq">
                <p:stCondLst>
                  <p:cond evt="onClick" delay="0">
                    <p:tgtEl>
                      <p:spTgt spid="93"/>
                    </p:tgtEl>
                  </p:cond>
                </p:stCondLst>
                <p:endSync evt="end" delay="0">
                  <p:rtn val="all"/>
                </p:endSync>
                <p:childTnLst>
                  <p:par>
                    <p:cTn id="113" fill="hold">
                      <p:stCondLst>
                        <p:cond delay="0"/>
                      </p:stCondLst>
                      <p:childTnLst>
                        <p:par>
                          <p:cTn id="114" fill="hold">
                            <p:stCondLst>
                              <p:cond delay="0"/>
                            </p:stCondLst>
                            <p:childTnLst>
                              <p:par>
                                <p:cTn id="115" presetID="26" presetClass="emph" presetSubtype="0" fill="hold" grpId="0" nodeType="clickEffect">
                                  <p:stCondLst>
                                    <p:cond delay="0"/>
                                  </p:stCondLst>
                                  <p:childTnLst>
                                    <p:animEffect transition="out" filter="fade">
                                      <p:cBhvr>
                                        <p:cTn id="116" dur="500" tmFilter="0, 0; .2, .5; .8, .5; 1, 0"/>
                                        <p:tgtEl>
                                          <p:spTgt spid="93"/>
                                        </p:tgtEl>
                                      </p:cBhvr>
                                    </p:animEffect>
                                    <p:animScale>
                                      <p:cBhvr>
                                        <p:cTn id="117" dur="250" autoRev="1" fill="hold"/>
                                        <p:tgtEl>
                                          <p:spTgt spid="93"/>
                                        </p:tgtEl>
                                      </p:cBhvr>
                                      <p:by x="105000" y="105000"/>
                                    </p:animScale>
                                  </p:childTnLst>
                                  <p:subTnLst>
                                    <p:audio>
                                      <p:cMediaNode>
                                        <p:cTn display="0" masterRel="sameClick">
                                          <p:stCondLst>
                                            <p:cond evt="begin" delay="0">
                                              <p:tn val="11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3"/>
                  </p:tgtEl>
                </p:cond>
              </p:nextCondLst>
            </p:seq>
          </p:childTnLst>
        </p:cTn>
      </p:par>
    </p:tnLst>
    <p:bldLst>
      <p:bldP spid="9" grpId="0" animBg="1"/>
      <p:bldP spid="9" grpId="1" animBg="1"/>
      <p:bldP spid="56" grpId="0" animBg="1"/>
      <p:bldP spid="58"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2" grpId="0" animBg="1"/>
      <p:bldP spid="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a:solidFill>
                  <a:prstClr val="black"/>
                </a:solidFill>
                <a:latin typeface="Tahoma" panose="020B0604030504040204" pitchFamily="34" charset="0"/>
                <a:ea typeface="Tahoma" panose="020B0604030504040204" pitchFamily="34" charset="0"/>
                <a:cs typeface="Tahoma" panose="020B0604030504040204" pitchFamily="34" charset="0"/>
              </a:rPr>
              <a:t> 10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pic>
        <p:nvPicPr>
          <p:cNvPr id="53" name="Picture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18"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22" name="Picture 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23" name="Picture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24"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30" name="Picture 2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32" name="Picture 31">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34"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41" name="Picture 40">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42" name="Picture 41">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43"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46" name="Picture 45">
            <a:extLst>
              <a:ext uri="{FF2B5EF4-FFF2-40B4-BE49-F238E27FC236}">
                <a16:creationId xmlns:a16="http://schemas.microsoft.com/office/drawing/2014/main" id="{808B5389-96DF-4FAF-96B3-8993C7E567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8228" y="42863"/>
            <a:ext cx="1456072" cy="1392450"/>
          </a:xfrm>
          <a:prstGeom prst="rect">
            <a:avLst/>
          </a:prstGeom>
        </p:spPr>
      </p:pic>
      <p:sp>
        <p:nvSpPr>
          <p:cNvPr id="47" name="Rectangle 46">
            <a:extLst>
              <a:ext uri="{FF2B5EF4-FFF2-40B4-BE49-F238E27FC236}">
                <a16:creationId xmlns:a16="http://schemas.microsoft.com/office/drawing/2014/main" id="{8A1AF95E-ACBD-46E9-8F43-1F6D65A0D221}"/>
              </a:ext>
            </a:extLst>
          </p:cNvPr>
          <p:cNvSpPr/>
          <p:nvPr/>
        </p:nvSpPr>
        <p:spPr>
          <a:xfrm rot="5600923" flipV="1">
            <a:off x="370297" y="4470839"/>
            <a:ext cx="1050428" cy="21166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8"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33871" y="3804007"/>
            <a:ext cx="1336874" cy="422109"/>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GO HOME</a:t>
            </a:r>
          </a:p>
        </p:txBody>
      </p:sp>
      <p:pic>
        <p:nvPicPr>
          <p:cNvPr id="50" name="Picture 49">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6" y="4336626"/>
            <a:ext cx="540546" cy="578384"/>
          </a:xfrm>
          <a:prstGeom prst="rect">
            <a:avLst/>
          </a:prstGeom>
        </p:spPr>
      </p:pic>
      <p:sp>
        <p:nvSpPr>
          <p:cNvPr id="52" name="Flowchart: Summing Junction 51">
            <a:extLst>
              <a:ext uri="{FF2B5EF4-FFF2-40B4-BE49-F238E27FC236}">
                <a16:creationId xmlns:a16="http://schemas.microsoft.com/office/drawing/2014/main" id="{9A9D8C94-FF71-4542-A1F8-47F84D77E78E}"/>
              </a:ext>
            </a:extLst>
          </p:cNvPr>
          <p:cNvSpPr/>
          <p:nvPr/>
        </p:nvSpPr>
        <p:spPr>
          <a:xfrm>
            <a:off x="844406" y="4141609"/>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54" name="Picture 53">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039" y="4141609"/>
            <a:ext cx="682476" cy="748099"/>
          </a:xfrm>
          <a:prstGeom prst="rect">
            <a:avLst/>
          </a:prstGeom>
        </p:spPr>
      </p:pic>
      <p:pic>
        <p:nvPicPr>
          <p:cNvPr id="56" name="Picture 55">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863" y="3183013"/>
            <a:ext cx="583484" cy="576481"/>
          </a:xfrm>
          <a:prstGeom prst="rect">
            <a:avLst/>
          </a:prstGeom>
        </p:spPr>
      </p:pic>
      <p:pic>
        <p:nvPicPr>
          <p:cNvPr id="57" name="Picture 56">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563933" y="3882702"/>
            <a:ext cx="660121" cy="632396"/>
          </a:xfrm>
          <a:prstGeom prst="rect">
            <a:avLst/>
          </a:prstGeom>
        </p:spPr>
      </p:pic>
      <p:pic>
        <p:nvPicPr>
          <p:cNvPr id="58" name="Picture 57">
            <a:extLst>
              <a:ext uri="{FF2B5EF4-FFF2-40B4-BE49-F238E27FC236}">
                <a16:creationId xmlns:a16="http://schemas.microsoft.com/office/drawing/2014/main" id="{642873B8-CC7C-4CCD-B555-E79C2046F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9" name="Picture 58">
            <a:extLst>
              <a:ext uri="{FF2B5EF4-FFF2-40B4-BE49-F238E27FC236}">
                <a16:creationId xmlns:a16="http://schemas.microsoft.com/office/drawing/2014/main" id="{BF1CB1F2-B380-48F5-8964-31095DE91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60"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sp>
        <p:nvSpPr>
          <p:cNvPr id="61" name="Rectangle 60"/>
          <p:cNvSpPr/>
          <p:nvPr/>
        </p:nvSpPr>
        <p:spPr>
          <a:xfrm>
            <a:off x="759181" y="267494"/>
            <a:ext cx="6839048" cy="2376264"/>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57150" tIns="28575" rIns="57150" bIns="28575" rtlCol="0" anchor="ctr"/>
          <a:lstStyle/>
          <a:p>
            <a:pPr algn="just">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5: </a:t>
            </a:r>
            <a:r>
              <a:rPr lang="vi-VN" sz="3200" b="1" dirty="0">
                <a:latin typeface="+mj-lt"/>
              </a:rPr>
              <a:t>Cho một hình chóp tam giác đều có độ dài cạnh đáy bằng 5 cm và độ dài trung đoạn bằng 10 cm. Tính diện tích xung quanh của hình chóp tam giác đều đó</a:t>
            </a:r>
            <a:r>
              <a:rPr lang="en-US" sz="3200" b="1" dirty="0">
                <a:solidFill>
                  <a:srgbClr val="002060"/>
                </a:solidFill>
                <a:latin typeface="Times New Roman" panose="02020603050405020304" pitchFamily="18" charset="0"/>
                <a:cs typeface="Times New Roman" panose="02020603050405020304" pitchFamily="18" charset="0"/>
              </a:rPr>
              <a:t>. </a:t>
            </a:r>
          </a:p>
        </p:txBody>
      </p:sp>
      <p:sp>
        <p:nvSpPr>
          <p:cNvPr id="80" name="Rounded Rectangle 79"/>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15</a:t>
            </a:r>
          </a:p>
        </p:txBody>
      </p:sp>
      <p:sp>
        <p:nvSpPr>
          <p:cNvPr id="81" name="Rounded Rectangle 80"/>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14</a:t>
            </a:r>
          </a:p>
        </p:txBody>
      </p:sp>
      <p:sp>
        <p:nvSpPr>
          <p:cNvPr id="82" name="Rounded Rectangle 81"/>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13</a:t>
            </a:r>
          </a:p>
        </p:txBody>
      </p:sp>
      <p:sp>
        <p:nvSpPr>
          <p:cNvPr id="83" name="Rounded Rectangle 82"/>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12</a:t>
            </a:r>
          </a:p>
        </p:txBody>
      </p:sp>
      <p:sp>
        <p:nvSpPr>
          <p:cNvPr id="84" name="Rounded Rectangle 83"/>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11</a:t>
            </a:r>
          </a:p>
        </p:txBody>
      </p:sp>
      <p:sp>
        <p:nvSpPr>
          <p:cNvPr id="85" name="Rounded Rectangle 84"/>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10</a:t>
            </a:r>
          </a:p>
        </p:txBody>
      </p:sp>
      <p:sp>
        <p:nvSpPr>
          <p:cNvPr id="86" name="Rounded Rectangle 85"/>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09</a:t>
            </a:r>
          </a:p>
        </p:txBody>
      </p:sp>
      <p:sp>
        <p:nvSpPr>
          <p:cNvPr id="87" name="Rounded Rectangle 86"/>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08</a:t>
            </a:r>
          </a:p>
        </p:txBody>
      </p:sp>
      <p:sp>
        <p:nvSpPr>
          <p:cNvPr id="88" name="Rounded Rectangle 87"/>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07</a:t>
            </a:r>
          </a:p>
        </p:txBody>
      </p:sp>
      <p:sp>
        <p:nvSpPr>
          <p:cNvPr id="89" name="Rounded Rectangle 88"/>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06</a:t>
            </a:r>
          </a:p>
        </p:txBody>
      </p:sp>
      <p:sp>
        <p:nvSpPr>
          <p:cNvPr id="90" name="Rounded Rectangle 89"/>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05</a:t>
            </a:r>
          </a:p>
        </p:txBody>
      </p:sp>
      <p:sp>
        <p:nvSpPr>
          <p:cNvPr id="91" name="Rounded Rectangle 90"/>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04</a:t>
            </a:r>
          </a:p>
        </p:txBody>
      </p:sp>
      <p:sp>
        <p:nvSpPr>
          <p:cNvPr id="92" name="Rounded Rectangle 91"/>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03</a:t>
            </a:r>
          </a:p>
        </p:txBody>
      </p:sp>
      <p:sp>
        <p:nvSpPr>
          <p:cNvPr id="93" name="Rounded Rectangle 92"/>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02</a:t>
            </a:r>
          </a:p>
        </p:txBody>
      </p:sp>
      <p:sp>
        <p:nvSpPr>
          <p:cNvPr id="94" name="Rounded Rectangle 93"/>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01</a:t>
            </a:r>
          </a:p>
        </p:txBody>
      </p:sp>
      <p:sp>
        <p:nvSpPr>
          <p:cNvPr id="95" name="Rounded Rectangle 94"/>
          <p:cNvSpPr/>
          <p:nvPr/>
        </p:nvSpPr>
        <p:spPr>
          <a:xfrm>
            <a:off x="4101071" y="151603"/>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dirty="0"/>
              <a:t>00</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TextBox 3"/>
          <p:cNvSpPr txBox="1"/>
          <p:nvPr/>
        </p:nvSpPr>
        <p:spPr>
          <a:xfrm>
            <a:off x="1043608" y="3067095"/>
            <a:ext cx="1473480" cy="584775"/>
          </a:xfrm>
          <a:prstGeom prst="rect">
            <a:avLst/>
          </a:prstGeom>
          <a:noFill/>
        </p:spPr>
        <p:txBody>
          <a:bodyPr wrap="none" rtlCol="0">
            <a:spAutoFit/>
          </a:bodyPr>
          <a:lstStyle/>
          <a:p>
            <a:r>
              <a:rPr lang="en-US" sz="3200" dirty="0" err="1">
                <a:latin typeface="Times New Roman" pitchFamily="18" charset="0"/>
                <a:cs typeface="Times New Roman" pitchFamily="18" charset="0"/>
              </a:rPr>
              <a:t>Đáp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án</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10086254"/>
              </p:ext>
            </p:extLst>
          </p:nvPr>
        </p:nvGraphicFramePr>
        <p:xfrm>
          <a:off x="2517088" y="2905694"/>
          <a:ext cx="4611237" cy="1034208"/>
        </p:xfrm>
        <a:graphic>
          <a:graphicData uri="http://schemas.openxmlformats.org/presentationml/2006/ole">
            <mc:AlternateContent xmlns:mc="http://schemas.openxmlformats.org/markup-compatibility/2006">
              <mc:Choice xmlns:v="urn:schemas-microsoft-com:vml" Requires="v">
                <p:oleObj name="Equation" r:id="rId15" imgW="1752480" imgH="393480" progId="Equation.DSMT4">
                  <p:embed/>
                </p:oleObj>
              </mc:Choice>
              <mc:Fallback>
                <p:oleObj name="Equation" r:id="rId15" imgW="1752480" imgH="393480" progId="Equation.DSMT4">
                  <p:embed/>
                  <p:pic>
                    <p:nvPicPr>
                      <p:cNvPr id="0" name="Object 4"/>
                      <p:cNvPicPr>
                        <a:picLocks noChangeAspect="1" noChangeArrowheads="1"/>
                      </p:cNvPicPr>
                      <p:nvPr/>
                    </p:nvPicPr>
                    <p:blipFill>
                      <a:blip r:embed="rId16"/>
                      <a:srcRect/>
                      <a:stretch>
                        <a:fillRect/>
                      </a:stretch>
                    </p:blipFill>
                    <p:spPr bwMode="auto">
                      <a:xfrm>
                        <a:off x="2517088" y="2905694"/>
                        <a:ext cx="4611237" cy="103420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44787937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80"/>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1"/>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82"/>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83"/>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84"/>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85"/>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86"/>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87"/>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88"/>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89"/>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90"/>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91"/>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92"/>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93"/>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94"/>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2" presetID="10" presetClass="entr" presetSubtype="0"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par>
                                <p:cTn id="55" presetID="10"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500"/>
                                        <p:tgtEl>
                                          <p:spTgt spid="59"/>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par>
                                <p:cTn id="64" presetID="10"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500" fill="hold"/>
                                        <p:tgtEl>
                                          <p:spTgt spid="4"/>
                                        </p:tgtEl>
                                        <p:attrNameLst>
                                          <p:attrName>ppt_x</p:attrName>
                                        </p:attrNameLst>
                                      </p:cBhvr>
                                      <p:tavLst>
                                        <p:tav tm="0">
                                          <p:val>
                                            <p:strVal val="#ppt_x"/>
                                          </p:val>
                                        </p:tav>
                                        <p:tav tm="100000">
                                          <p:val>
                                            <p:strVal val="#ppt_x"/>
                                          </p:val>
                                        </p:tav>
                                      </p:tavLst>
                                    </p:anim>
                                    <p:anim calcmode="lin" valueType="num">
                                      <p:cBhvr additive="base">
                                        <p:cTn id="8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1000"/>
                                        <p:tgtEl>
                                          <p:spTgt spid="6"/>
                                        </p:tgtEl>
                                      </p:cBhvr>
                                    </p:animEffect>
                                    <p:anim calcmode="lin" valueType="num">
                                      <p:cBhvr>
                                        <p:cTn id="87" dur="1000" fill="hold"/>
                                        <p:tgtEl>
                                          <p:spTgt spid="6"/>
                                        </p:tgtEl>
                                        <p:attrNameLst>
                                          <p:attrName>ppt_x</p:attrName>
                                        </p:attrNameLst>
                                      </p:cBhvr>
                                      <p:tavLst>
                                        <p:tav tm="0">
                                          <p:val>
                                            <p:strVal val="#ppt_x"/>
                                          </p:val>
                                        </p:tav>
                                        <p:tav tm="100000">
                                          <p:val>
                                            <p:strVal val="#ppt_x"/>
                                          </p:val>
                                        </p:tav>
                                      </p:tavLst>
                                    </p:anim>
                                    <p:anim calcmode="lin" valueType="num">
                                      <p:cBhvr>
                                        <p:cTn id="8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1.66667E-6 -3.7037E-6 L -1.66667E-6 -0.22476 " pathEditMode="relative" rAng="0" ptsTypes="AA">
                                      <p:cBhvr>
                                        <p:cTn id="93" dur="2000" fill="hold"/>
                                        <p:tgtEl>
                                          <p:spTgt spid="7"/>
                                        </p:tgtEl>
                                        <p:attrNameLst>
                                          <p:attrName>ppt_x</p:attrName>
                                          <p:attrName>ppt_y</p:attrName>
                                        </p:attrNameLst>
                                      </p:cBhvr>
                                      <p:rCtr x="0" y="-11250"/>
                                    </p:animMotion>
                                  </p:childTnLst>
                                  <p:subTnLst>
                                    <p:audio>
                                      <p:cMediaNode>
                                        <p:cTn display="0" masterRel="sameClick">
                                          <p:stCondLst>
                                            <p:cond evt="begin" delay="0">
                                              <p:tn val="92"/>
                                            </p:cond>
                                          </p:stCondLst>
                                          <p:endCondLst>
                                            <p:cond evt="onStopAudio" delay="0">
                                              <p:tgtEl>
                                                <p:sldTgt/>
                                              </p:tgtEl>
                                            </p:cond>
                                          </p:endCondLst>
                                        </p:cTn>
                                        <p:tgtEl>
                                          <p:sndTgt r:embed="rId2" name="chimes.wav"/>
                                        </p:tgtEl>
                                      </p:cMediaNode>
                                    </p:audio>
                                  </p:subTnLst>
                                </p:cTn>
                              </p:par>
                            </p:childTnLst>
                          </p:cTn>
                        </p:par>
                        <p:par>
                          <p:cTn id="94" fill="hold">
                            <p:stCondLst>
                              <p:cond delay="2000"/>
                            </p:stCondLst>
                            <p:childTnLst>
                              <p:par>
                                <p:cTn id="95" presetID="22" presetClass="entr" presetSubtype="4" fill="hold" grpId="0" nodeType="after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00"/>
                                        <p:tgtEl>
                                          <p:spTgt spid="9"/>
                                        </p:tgtEl>
                                      </p:cBhvr>
                                    </p:animEffect>
                                  </p:childTnLst>
                                  <p:subTnLst>
                                    <p:audio>
                                      <p:cMediaNode>
                                        <p:cTn display="0" masterRel="sameClick">
                                          <p:stCondLst>
                                            <p:cond evt="begin" delay="0">
                                              <p:tn val="95"/>
                                            </p:cond>
                                          </p:stCondLst>
                                          <p:endCondLst>
                                            <p:cond evt="onStopAudio" delay="0">
                                              <p:tgtEl>
                                                <p:sldTgt/>
                                              </p:tgtEl>
                                            </p:cond>
                                          </p:endCondLst>
                                        </p:cTn>
                                        <p:tgtEl>
                                          <p:sndTgt r:embed="rId3" name="applause.wav"/>
                                        </p:tgtEl>
                                      </p:cMediaNode>
                                    </p:audio>
                                  </p:subTnLst>
                                </p:cTn>
                              </p:par>
                              <p:par>
                                <p:cTn id="98" presetID="10" presetClass="entr" presetSubtype="0" fill="hold"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fade">
                                      <p:cBhvr>
                                        <p:cTn id="100" dur="500"/>
                                        <p:tgtEl>
                                          <p:spTgt spid="53"/>
                                        </p:tgtEl>
                                      </p:cBhvr>
                                    </p:animEffect>
                                  </p:childTnLst>
                                </p:cTn>
                              </p:par>
                              <p:par>
                                <p:cTn id="101" presetID="10" presetClass="entr" presetSubtype="0" fill="hold"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500"/>
                                        <p:tgtEl>
                                          <p:spTgt spid="55"/>
                                        </p:tgtEl>
                                      </p:cBhvr>
                                    </p:animEffect>
                                  </p:childTnLst>
                                </p:cTn>
                              </p:par>
                            </p:childTnLst>
                          </p:cTn>
                        </p:par>
                        <p:par>
                          <p:cTn id="104" fill="hold">
                            <p:stCondLst>
                              <p:cond delay="2500"/>
                            </p:stCondLst>
                            <p:childTnLst>
                              <p:par>
                                <p:cTn id="105" presetID="32" presetClass="emph" presetSubtype="0" repeatCount="indefinite" fill="hold" grpId="1" nodeType="afterEffect">
                                  <p:stCondLst>
                                    <p:cond delay="0"/>
                                  </p:stCondLst>
                                  <p:childTnLst>
                                    <p:animRot by="120000">
                                      <p:cBhvr>
                                        <p:cTn id="106" dur="100" fill="hold">
                                          <p:stCondLst>
                                            <p:cond delay="0"/>
                                          </p:stCondLst>
                                        </p:cTn>
                                        <p:tgtEl>
                                          <p:spTgt spid="9"/>
                                        </p:tgtEl>
                                        <p:attrNameLst>
                                          <p:attrName>r</p:attrName>
                                        </p:attrNameLst>
                                      </p:cBhvr>
                                    </p:animRot>
                                    <p:animRot by="-240000">
                                      <p:cBhvr>
                                        <p:cTn id="107" dur="200" fill="hold">
                                          <p:stCondLst>
                                            <p:cond delay="200"/>
                                          </p:stCondLst>
                                        </p:cTn>
                                        <p:tgtEl>
                                          <p:spTgt spid="9"/>
                                        </p:tgtEl>
                                        <p:attrNameLst>
                                          <p:attrName>r</p:attrName>
                                        </p:attrNameLst>
                                      </p:cBhvr>
                                    </p:animRot>
                                    <p:animRot by="240000">
                                      <p:cBhvr>
                                        <p:cTn id="108" dur="200" fill="hold">
                                          <p:stCondLst>
                                            <p:cond delay="400"/>
                                          </p:stCondLst>
                                        </p:cTn>
                                        <p:tgtEl>
                                          <p:spTgt spid="9"/>
                                        </p:tgtEl>
                                        <p:attrNameLst>
                                          <p:attrName>r</p:attrName>
                                        </p:attrNameLst>
                                      </p:cBhvr>
                                    </p:animRot>
                                    <p:animRot by="-240000">
                                      <p:cBhvr>
                                        <p:cTn id="109" dur="200" fill="hold">
                                          <p:stCondLst>
                                            <p:cond delay="600"/>
                                          </p:stCondLst>
                                        </p:cTn>
                                        <p:tgtEl>
                                          <p:spTgt spid="9"/>
                                        </p:tgtEl>
                                        <p:attrNameLst>
                                          <p:attrName>r</p:attrName>
                                        </p:attrNameLst>
                                      </p:cBhvr>
                                    </p:animRot>
                                    <p:animRot by="120000">
                                      <p:cBhvr>
                                        <p:cTn id="11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121987" y="2866526"/>
            <a:ext cx="1439498"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2600" b="1" dirty="0" err="1">
                <a:solidFill>
                  <a:prstClr val="black"/>
                </a:solidFill>
                <a:latin typeface="Times New Roman" pitchFamily="18" charset="0"/>
                <a:ea typeface="Tahoma" panose="020B0604030504040204" pitchFamily="34" charset="0"/>
                <a:cs typeface="Times New Roman" pitchFamily="18" charset="0"/>
              </a:rPr>
              <a:t>Bạn</a:t>
            </a:r>
            <a:r>
              <a:rPr lang="en-US" sz="2600" b="1" dirty="0">
                <a:solidFill>
                  <a:prstClr val="black"/>
                </a:solidFill>
                <a:latin typeface="Times New Roman" pitchFamily="18" charset="0"/>
                <a:ea typeface="Tahoma" panose="020B0604030504040204" pitchFamily="34" charset="0"/>
                <a:cs typeface="Times New Roman" pitchFamily="18" charset="0"/>
              </a:rPr>
              <a:t> </a:t>
            </a:r>
            <a:r>
              <a:rPr lang="en-US" sz="2600" b="1" dirty="0" err="1">
                <a:solidFill>
                  <a:prstClr val="black"/>
                </a:solidFill>
                <a:latin typeface="Times New Roman" pitchFamily="18" charset="0"/>
                <a:ea typeface="Tahoma" panose="020B0604030504040204" pitchFamily="34" charset="0"/>
                <a:cs typeface="Times New Roman" pitchFamily="18" charset="0"/>
              </a:rPr>
              <a:t>được</a:t>
            </a:r>
            <a:r>
              <a:rPr lang="en-US" sz="2600" b="1" dirty="0">
                <a:solidFill>
                  <a:prstClr val="black"/>
                </a:solidFill>
                <a:latin typeface="Times New Roman" pitchFamily="18" charset="0"/>
                <a:ea typeface="Tahoma" panose="020B0604030504040204" pitchFamily="34" charset="0"/>
                <a:cs typeface="Times New Roman" pitchFamily="18" charset="0"/>
              </a:rPr>
              <a:t> 10 </a:t>
            </a:r>
            <a:r>
              <a:rPr lang="en-US" sz="2600" b="1" dirty="0" err="1">
                <a:solidFill>
                  <a:prstClr val="black"/>
                </a:solidFill>
                <a:latin typeface="Times New Roman" pitchFamily="18" charset="0"/>
                <a:ea typeface="Tahoma" panose="020B0604030504040204" pitchFamily="34" charset="0"/>
                <a:cs typeface="Times New Roman" pitchFamily="18" charset="0"/>
              </a:rPr>
              <a:t>điểm</a:t>
            </a:r>
            <a:r>
              <a:rPr lang="en-US" sz="2600" b="1" dirty="0">
                <a:solidFill>
                  <a:prstClr val="black"/>
                </a:solidFill>
                <a:latin typeface="Times New Roman" pitchFamily="18" charset="0"/>
                <a:ea typeface="Tahoma" panose="020B0604030504040204" pitchFamily="34" charset="0"/>
                <a:cs typeface="Times New Roman" pitchFamily="18" charset="0"/>
              </a:rPr>
              <a:t> </a:t>
            </a:r>
          </a:p>
        </p:txBody>
      </p:sp>
      <p:sp>
        <p:nvSpPr>
          <p:cNvPr id="28" name="Rectangle: Folded Corner 2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05D08-1F14-416F-86C2-51DFEA1D8826}"/>
              </a:ext>
            </a:extLst>
          </p:cNvPr>
          <p:cNvSpPr/>
          <p:nvPr/>
        </p:nvSpPr>
        <p:spPr>
          <a:xfrm>
            <a:off x="1611933" y="3094783"/>
            <a:ext cx="5459083" cy="14387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endParaRPr lang="vi-VN" sz="3200" dirty="0">
              <a:solidFill>
                <a:schemeClr val="tx1"/>
              </a:solidFill>
              <a:latin typeface="+mj-lt"/>
            </a:endParaRPr>
          </a:p>
          <a:p>
            <a:pPr algn="just"/>
            <a:r>
              <a:rPr lang="vi-VN" sz="3200" dirty="0">
                <a:solidFill>
                  <a:schemeClr val="tx1"/>
                </a:solidFill>
                <a:latin typeface="+mj-lt"/>
              </a:rPr>
              <a:t>trong đó</a:t>
            </a:r>
            <a:r>
              <a:rPr lang="en-US" sz="3200" dirty="0">
                <a:solidFill>
                  <a:schemeClr val="tx1"/>
                </a:solidFill>
                <a:latin typeface="+mj-lt"/>
              </a:rPr>
              <a:t>:</a:t>
            </a:r>
            <a:r>
              <a:rPr lang="vi-VN" sz="3200" dirty="0">
                <a:solidFill>
                  <a:schemeClr val="tx1"/>
                </a:solidFill>
                <a:latin typeface="+mj-lt"/>
              </a:rPr>
              <a:t> </a:t>
            </a:r>
            <a:r>
              <a:rPr lang="vi-VN" sz="3200" i="1" dirty="0">
                <a:solidFill>
                  <a:schemeClr val="tx1"/>
                </a:solidFill>
                <a:latin typeface="+mj-lt"/>
              </a:rPr>
              <a:t>V</a:t>
            </a:r>
            <a:r>
              <a:rPr lang="vi-VN" sz="3200" dirty="0">
                <a:solidFill>
                  <a:schemeClr val="tx1"/>
                </a:solidFill>
                <a:latin typeface="+mj-lt"/>
              </a:rPr>
              <a:t> </a:t>
            </a:r>
            <a:r>
              <a:rPr lang="en-US" sz="3200" dirty="0">
                <a:solidFill>
                  <a:schemeClr val="tx1"/>
                </a:solidFill>
                <a:latin typeface="+mj-lt"/>
              </a:rPr>
              <a:t> </a:t>
            </a:r>
            <a:r>
              <a:rPr lang="vi-VN" sz="3200" dirty="0">
                <a:solidFill>
                  <a:schemeClr val="tx1"/>
                </a:solidFill>
                <a:latin typeface="+mj-lt"/>
              </a:rPr>
              <a:t>là  thể tích,     </a:t>
            </a:r>
          </a:p>
          <a:p>
            <a:pPr algn="just"/>
            <a:r>
              <a:rPr lang="vi-VN" sz="3200" dirty="0">
                <a:solidFill>
                  <a:schemeClr val="tx1"/>
                </a:solidFill>
                <a:latin typeface="+mj-lt"/>
              </a:rPr>
              <a:t>                </a:t>
            </a:r>
            <a:r>
              <a:rPr lang="vi-VN" sz="3200" i="1" dirty="0">
                <a:solidFill>
                  <a:schemeClr val="tx1"/>
                </a:solidFill>
                <a:latin typeface="+mj-lt"/>
              </a:rPr>
              <a:t>S</a:t>
            </a:r>
            <a:r>
              <a:rPr lang="vi-VN" sz="3200" dirty="0">
                <a:solidFill>
                  <a:schemeClr val="tx1"/>
                </a:solidFill>
                <a:latin typeface="+mj-lt"/>
              </a:rPr>
              <a:t> </a:t>
            </a:r>
            <a:r>
              <a:rPr lang="en-US" sz="3200" dirty="0">
                <a:solidFill>
                  <a:schemeClr val="tx1"/>
                </a:solidFill>
                <a:latin typeface="+mj-lt"/>
              </a:rPr>
              <a:t> </a:t>
            </a:r>
            <a:r>
              <a:rPr lang="vi-VN" sz="3200" dirty="0">
                <a:solidFill>
                  <a:schemeClr val="tx1"/>
                </a:solidFill>
                <a:latin typeface="+mj-lt"/>
              </a:rPr>
              <a:t>là diện tích đáy,</a:t>
            </a:r>
          </a:p>
          <a:p>
            <a:pPr algn="just"/>
            <a:r>
              <a:rPr lang="vi-VN" sz="3200" dirty="0">
                <a:solidFill>
                  <a:schemeClr val="tx1"/>
                </a:solidFill>
                <a:latin typeface="+mj-lt"/>
              </a:rPr>
              <a:t>                </a:t>
            </a:r>
            <a:r>
              <a:rPr lang="vi-VN" sz="3200" i="1" dirty="0">
                <a:solidFill>
                  <a:schemeClr val="tx1"/>
                </a:solidFill>
                <a:latin typeface="+mj-lt"/>
              </a:rPr>
              <a:t>h</a:t>
            </a:r>
            <a:r>
              <a:rPr lang="vi-VN" sz="3200" dirty="0">
                <a:solidFill>
                  <a:schemeClr val="tx1"/>
                </a:solidFill>
                <a:latin typeface="+mj-lt"/>
              </a:rPr>
              <a:t> là chiều cao</a:t>
            </a:r>
            <a:r>
              <a:rPr lang="en-US" sz="3200" dirty="0">
                <a:solidFill>
                  <a:schemeClr val="tx1"/>
                </a:solidFill>
                <a:latin typeface="+mj-lt"/>
              </a:rPr>
              <a:t> </a:t>
            </a:r>
            <a:r>
              <a:rPr lang="vi-VN" sz="3200" dirty="0">
                <a:solidFill>
                  <a:schemeClr val="tx1"/>
                </a:solidFill>
                <a:latin typeface="+mj-lt"/>
              </a:rPr>
              <a:t>của</a:t>
            </a:r>
            <a:r>
              <a:rPr lang="en-US" sz="3200" dirty="0">
                <a:solidFill>
                  <a:schemeClr val="tx1"/>
                </a:solidFill>
                <a:latin typeface="+mj-lt"/>
              </a:rPr>
              <a:t> </a:t>
            </a:r>
          </a:p>
          <a:p>
            <a:pPr algn="just"/>
            <a:r>
              <a:rPr lang="en-US" sz="3200" dirty="0">
                <a:solidFill>
                  <a:schemeClr val="tx1"/>
                </a:solidFill>
                <a:latin typeface="+mj-lt"/>
              </a:rPr>
              <a:t>		</a:t>
            </a:r>
            <a:r>
              <a:rPr lang="vi-VN" sz="3200" dirty="0">
                <a:solidFill>
                  <a:schemeClr val="tx1"/>
                </a:solidFill>
                <a:latin typeface="+mj-lt"/>
              </a:rPr>
              <a:t>hình hộp chữ nhật. </a:t>
            </a:r>
          </a:p>
        </p:txBody>
      </p:sp>
      <p:pic>
        <p:nvPicPr>
          <p:cNvPr id="53" name="Picture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18"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sz="3200"/>
          </a:p>
        </p:txBody>
      </p:sp>
      <p:pic>
        <p:nvPicPr>
          <p:cNvPr id="26" name="Picture 2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29" name="Picture 2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30"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sz="3200"/>
          </a:p>
        </p:txBody>
      </p:sp>
      <p:pic>
        <p:nvPicPr>
          <p:cNvPr id="32" name="Picture 31">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34" name="Picture 33">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37"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sz="3200"/>
          </a:p>
        </p:txBody>
      </p:sp>
      <p:pic>
        <p:nvPicPr>
          <p:cNvPr id="39" name="Picture 38">
            <a:extLst>
              <a:ext uri="{FF2B5EF4-FFF2-40B4-BE49-F238E27FC236}">
                <a16:creationId xmlns:a16="http://schemas.microsoft.com/office/drawing/2014/main" id="{808B5389-96DF-4FAF-96B3-8993C7E56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8228" y="42863"/>
            <a:ext cx="1456072" cy="1392450"/>
          </a:xfrm>
          <a:prstGeom prst="rect">
            <a:avLst/>
          </a:prstGeom>
        </p:spPr>
      </p:pic>
      <p:sp>
        <p:nvSpPr>
          <p:cNvPr id="40" name="Rectangle 39">
            <a:extLst>
              <a:ext uri="{FF2B5EF4-FFF2-40B4-BE49-F238E27FC236}">
                <a16:creationId xmlns:a16="http://schemas.microsoft.com/office/drawing/2014/main" id="{8A1AF95E-ACBD-46E9-8F43-1F6D65A0D221}"/>
              </a:ext>
            </a:extLst>
          </p:cNvPr>
          <p:cNvSpPr/>
          <p:nvPr/>
        </p:nvSpPr>
        <p:spPr>
          <a:xfrm rot="5600923" flipV="1">
            <a:off x="370297" y="4470839"/>
            <a:ext cx="1050428" cy="211664"/>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a:p>
        </p:txBody>
      </p:sp>
      <p:sp>
        <p:nvSpPr>
          <p:cNvPr id="4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33871" y="3804007"/>
            <a:ext cx="1336874" cy="422109"/>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42" name="Picture 41">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876" y="4336626"/>
            <a:ext cx="540546" cy="578384"/>
          </a:xfrm>
          <a:prstGeom prst="rect">
            <a:avLst/>
          </a:prstGeom>
        </p:spPr>
      </p:pic>
      <p:sp>
        <p:nvSpPr>
          <p:cNvPr id="43" name="Flowchart: Summing Junction 42">
            <a:extLst>
              <a:ext uri="{FF2B5EF4-FFF2-40B4-BE49-F238E27FC236}">
                <a16:creationId xmlns:a16="http://schemas.microsoft.com/office/drawing/2014/main" id="{9A9D8C94-FF71-4542-A1F8-47F84D77E78E}"/>
              </a:ext>
            </a:extLst>
          </p:cNvPr>
          <p:cNvSpPr/>
          <p:nvPr/>
        </p:nvSpPr>
        <p:spPr>
          <a:xfrm>
            <a:off x="844406" y="4141609"/>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3200"/>
          </a:p>
        </p:txBody>
      </p:sp>
      <p:pic>
        <p:nvPicPr>
          <p:cNvPr id="46" name="Picture 45">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4039" y="4141609"/>
            <a:ext cx="682476" cy="748099"/>
          </a:xfrm>
          <a:prstGeom prst="rect">
            <a:avLst/>
          </a:prstGeom>
        </p:spPr>
      </p:pic>
      <p:pic>
        <p:nvPicPr>
          <p:cNvPr id="47" name="Picture 46">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863" y="3183013"/>
            <a:ext cx="583484" cy="576481"/>
          </a:xfrm>
          <a:prstGeom prst="rect">
            <a:avLst/>
          </a:prstGeom>
        </p:spPr>
      </p:pic>
      <p:pic>
        <p:nvPicPr>
          <p:cNvPr id="48" name="Picture 47">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563933" y="3882702"/>
            <a:ext cx="660121" cy="632396"/>
          </a:xfrm>
          <a:prstGeom prst="rect">
            <a:avLst/>
          </a:prstGeom>
        </p:spPr>
      </p:pic>
      <p:pic>
        <p:nvPicPr>
          <p:cNvPr id="50" name="Picture 49">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2" name="Picture 51">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54"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sz="3200"/>
          </a:p>
        </p:txBody>
      </p:sp>
      <p:sp>
        <p:nvSpPr>
          <p:cNvPr id="56" name="Rectangle 55"/>
          <p:cNvSpPr/>
          <p:nvPr/>
        </p:nvSpPr>
        <p:spPr>
          <a:xfrm>
            <a:off x="759180" y="132302"/>
            <a:ext cx="6839047" cy="1707696"/>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57150" tIns="28575" rIns="57150" bIns="28575" rtlCol="0" anchor="ctr"/>
          <a:lstStyle/>
          <a:p>
            <a:pPr algn="ctr">
              <a:defRPr/>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6: </a:t>
            </a:r>
            <a:r>
              <a:rPr lang="vi-VN" sz="3200" b="1" dirty="0">
                <a:latin typeface="+mj-lt"/>
              </a:rPr>
              <a:t>Hộp quà trên có </a:t>
            </a:r>
            <a:r>
              <a:rPr lang="en-US" sz="3200" b="1" dirty="0" err="1">
                <a:latin typeface="Times New Roman" pitchFamily="18" charset="0"/>
                <a:cs typeface="Times New Roman" pitchFamily="18" charset="0"/>
              </a:rPr>
              <a:t>dạng</a:t>
            </a:r>
            <a:r>
              <a:rPr lang="en-US" sz="3200" b="1" dirty="0">
                <a:latin typeface="+mj-lt"/>
              </a:rPr>
              <a:t> </a:t>
            </a:r>
            <a:r>
              <a:rPr lang="vi-VN" sz="3200" b="1" dirty="0">
                <a:latin typeface="+mj-lt"/>
              </a:rPr>
              <a:t>hình gì?</a:t>
            </a:r>
          </a:p>
          <a:p>
            <a:pPr algn="ctr">
              <a:defRPr/>
            </a:pPr>
            <a:r>
              <a:rPr lang="vi-VN" sz="3200" b="1" dirty="0">
                <a:latin typeface="+mj-lt"/>
              </a:rPr>
              <a:t> Công thức tính thể tích của hình này?</a:t>
            </a:r>
            <a:r>
              <a:rPr lang="en-US" sz="3200" b="1" dirty="0">
                <a:solidFill>
                  <a:srgbClr val="002060"/>
                </a:solidFill>
                <a:latin typeface="+mj-lt"/>
                <a:cs typeface="Times New Roman" panose="02020603050405020304" pitchFamily="18" charset="0"/>
              </a:rPr>
              <a:t> </a:t>
            </a:r>
          </a:p>
        </p:txBody>
      </p:sp>
      <p:sp>
        <p:nvSpPr>
          <p:cNvPr id="76" name="Rounded Rectangle 75"/>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15</a:t>
            </a:r>
          </a:p>
        </p:txBody>
      </p:sp>
      <p:sp>
        <p:nvSpPr>
          <p:cNvPr id="77" name="Rounded Rectangle 76"/>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14</a:t>
            </a:r>
          </a:p>
        </p:txBody>
      </p:sp>
      <p:sp>
        <p:nvSpPr>
          <p:cNvPr id="78" name="Rounded Rectangle 77"/>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13</a:t>
            </a:r>
          </a:p>
        </p:txBody>
      </p:sp>
      <p:sp>
        <p:nvSpPr>
          <p:cNvPr id="79" name="Rounded Rectangle 78"/>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12</a:t>
            </a:r>
          </a:p>
        </p:txBody>
      </p:sp>
      <p:sp>
        <p:nvSpPr>
          <p:cNvPr id="80" name="Rounded Rectangle 79"/>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11</a:t>
            </a:r>
          </a:p>
        </p:txBody>
      </p:sp>
      <p:sp>
        <p:nvSpPr>
          <p:cNvPr id="81" name="Rounded Rectangle 80"/>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10</a:t>
            </a:r>
          </a:p>
        </p:txBody>
      </p:sp>
      <p:sp>
        <p:nvSpPr>
          <p:cNvPr id="82" name="Rounded Rectangle 81"/>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09</a:t>
            </a:r>
          </a:p>
        </p:txBody>
      </p:sp>
      <p:sp>
        <p:nvSpPr>
          <p:cNvPr id="83" name="Rounded Rectangle 82"/>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08</a:t>
            </a:r>
          </a:p>
        </p:txBody>
      </p:sp>
      <p:sp>
        <p:nvSpPr>
          <p:cNvPr id="84" name="Rounded Rectangle 83"/>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07</a:t>
            </a:r>
          </a:p>
        </p:txBody>
      </p:sp>
      <p:sp>
        <p:nvSpPr>
          <p:cNvPr id="85" name="Rounded Rectangle 84"/>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06</a:t>
            </a:r>
          </a:p>
        </p:txBody>
      </p:sp>
      <p:sp>
        <p:nvSpPr>
          <p:cNvPr id="86" name="Rounded Rectangle 85"/>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05</a:t>
            </a:r>
          </a:p>
        </p:txBody>
      </p:sp>
      <p:sp>
        <p:nvSpPr>
          <p:cNvPr id="87" name="Rounded Rectangle 86"/>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04</a:t>
            </a:r>
          </a:p>
        </p:txBody>
      </p:sp>
      <p:sp>
        <p:nvSpPr>
          <p:cNvPr id="88" name="Rounded Rectangle 87"/>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03</a:t>
            </a:r>
          </a:p>
        </p:txBody>
      </p:sp>
      <p:sp>
        <p:nvSpPr>
          <p:cNvPr id="89" name="Rounded Rectangle 88"/>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02</a:t>
            </a:r>
          </a:p>
        </p:txBody>
      </p:sp>
      <p:sp>
        <p:nvSpPr>
          <p:cNvPr id="90" name="Rounded Rectangle 89"/>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a:t>01</a:t>
            </a:r>
          </a:p>
        </p:txBody>
      </p:sp>
      <p:sp>
        <p:nvSpPr>
          <p:cNvPr id="91" name="Rounded Rectangle 90"/>
          <p:cNvSpPr/>
          <p:nvPr/>
        </p:nvSpPr>
        <p:spPr>
          <a:xfrm>
            <a:off x="4098379"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3200" dirty="0"/>
              <a:t>00</a:t>
            </a:r>
          </a:p>
        </p:txBody>
      </p:sp>
      <p:sp>
        <p:nvSpPr>
          <p:cNvPr id="44" name="TextBox 43"/>
          <p:cNvSpPr txBox="1"/>
          <p:nvPr/>
        </p:nvSpPr>
        <p:spPr>
          <a:xfrm>
            <a:off x="537030" y="1912762"/>
            <a:ext cx="7840608" cy="584775"/>
          </a:xfrm>
          <a:prstGeom prst="rect">
            <a:avLst/>
          </a:prstGeom>
          <a:noFill/>
        </p:spPr>
        <p:txBody>
          <a:bodyPr wrap="none" rtlCol="0">
            <a:spAutoFit/>
          </a:bodyPr>
          <a:lstStyle/>
          <a:p>
            <a:r>
              <a:rPr lang="en-US" sz="3200" b="1" dirty="0" err="1">
                <a:latin typeface="Times New Roman" pitchFamily="18" charset="0"/>
                <a:cs typeface="Times New Roman" pitchFamily="18" charset="0"/>
              </a:rPr>
              <a:t>Đáp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nhật</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mc:AlternateContent xmlns:mc="http://schemas.openxmlformats.org/markup-compatibility/2006" xmlns:a14="http://schemas.microsoft.com/office/drawing/2010/main">
        <mc:Choice Requires="a14">
          <p:sp>
            <p:nvSpPr>
              <p:cNvPr id="6" name="TextBox 5"/>
              <p:cNvSpPr txBox="1"/>
              <p:nvPr/>
            </p:nvSpPr>
            <p:spPr>
              <a:xfrm>
                <a:off x="695576" y="2416819"/>
                <a:ext cx="663901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nhật</a:t>
                </a:r>
                <a:r>
                  <a:rPr lang="en-US" sz="3200" dirty="0">
                    <a:latin typeface="Times New Roman" panose="02020603050405020304" pitchFamily="18" charset="0"/>
                    <a:cs typeface="Times New Roman" panose="02020603050405020304" pitchFamily="18" charset="0"/>
                  </a:rPr>
                  <a:t>: </a:t>
                </a:r>
                <a14:m>
                  <m:oMath xmlns:m="http://schemas.openxmlformats.org/officeDocument/2006/math">
                    <m:r>
                      <a:rPr lang="en-US" sz="3200" b="1" i="1" smtClean="0">
                        <a:latin typeface="Cambria Math" panose="02040503050406030204" pitchFamily="18" charset="0"/>
                      </a:rPr>
                      <m:t>𝑽</m:t>
                    </m:r>
                    <m:r>
                      <a:rPr lang="en-US" sz="3200" b="1" i="1" smtClean="0">
                        <a:latin typeface="Cambria Math" panose="02040503050406030204" pitchFamily="18" charset="0"/>
                      </a:rPr>
                      <m:t>=</m:t>
                    </m:r>
                    <m:r>
                      <a:rPr lang="en-US" sz="3200" b="1" i="1" smtClean="0">
                        <a:latin typeface="Cambria Math" panose="02040503050406030204" pitchFamily="18" charset="0"/>
                      </a:rPr>
                      <m:t>𝑺</m:t>
                    </m:r>
                    <m:r>
                      <a:rPr lang="en-US" sz="3200" b="1" i="1" smtClean="0">
                        <a:latin typeface="Cambria Math" panose="02040503050406030204" pitchFamily="18" charset="0"/>
                      </a:rPr>
                      <m:t>.</m:t>
                    </m:r>
                    <m:r>
                      <a:rPr lang="en-US" sz="3200" b="1" i="1" smtClean="0">
                        <a:latin typeface="Cambria Math" panose="02040503050406030204" pitchFamily="18" charset="0"/>
                      </a:rPr>
                      <m:t>𝒉</m:t>
                    </m:r>
                  </m:oMath>
                </a14:m>
                <a:endParaRPr lang="en-US" sz="3200" b="1"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95576" y="2416819"/>
                <a:ext cx="6639017" cy="584775"/>
              </a:xfrm>
              <a:prstGeom prst="rect">
                <a:avLst/>
              </a:prstGeom>
              <a:blipFill rotWithShape="1">
                <a:blip r:embed="rId16"/>
                <a:stretch>
                  <a:fillRect l="-2296" t="-14583" b="-32292"/>
                </a:stretch>
              </a:blipFill>
            </p:spPr>
            <p:txBody>
              <a:bodyPr/>
              <a:lstStyle/>
              <a:p>
                <a:r>
                  <a:rPr lang="vi-VN">
                    <a:noFill/>
                  </a:rPr>
                  <a:t> </a:t>
                </a:r>
              </a:p>
            </p:txBody>
          </p:sp>
        </mc:Fallback>
      </mc:AlternateContent>
    </p:spTree>
    <p:extLst>
      <p:ext uri="{BB962C8B-B14F-4D97-AF65-F5344CB8AC3E}">
        <p14:creationId xmlns:p14="http://schemas.microsoft.com/office/powerpoint/2010/main" val="177059861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2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7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7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8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8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8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8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8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8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8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8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8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8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9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par>
                                <p:cTn id="52" presetID="10" presetClass="entr" presetSubtype="0" fill="hold"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1000"/>
                                        <p:tgtEl>
                                          <p:spTgt spid="44"/>
                                        </p:tgtEl>
                                      </p:cBhvr>
                                    </p:animEffect>
                                    <p:anim calcmode="lin" valueType="num">
                                      <p:cBhvr>
                                        <p:cTn id="75" dur="1000" fill="hold"/>
                                        <p:tgtEl>
                                          <p:spTgt spid="44"/>
                                        </p:tgtEl>
                                        <p:attrNameLst>
                                          <p:attrName>ppt_x</p:attrName>
                                        </p:attrNameLst>
                                      </p:cBhvr>
                                      <p:tavLst>
                                        <p:tav tm="0">
                                          <p:val>
                                            <p:strVal val="#ppt_x"/>
                                          </p:val>
                                        </p:tav>
                                        <p:tav tm="100000">
                                          <p:val>
                                            <p:strVal val="#ppt_x"/>
                                          </p:val>
                                        </p:tav>
                                      </p:tavLst>
                                    </p:anim>
                                    <p:anim calcmode="lin" valueType="num">
                                      <p:cBhvr>
                                        <p:cTn id="7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500"/>
                                        <p:tgtEl>
                                          <p:spTgt spid="6"/>
                                        </p:tgtEl>
                                      </p:cBhvr>
                                    </p:animEffect>
                                    <p:anim calcmode="lin" valueType="num">
                                      <p:cBhvr>
                                        <p:cTn id="82" dur="500" fill="hold"/>
                                        <p:tgtEl>
                                          <p:spTgt spid="6"/>
                                        </p:tgtEl>
                                        <p:attrNameLst>
                                          <p:attrName>ppt_x</p:attrName>
                                        </p:attrNameLst>
                                      </p:cBhvr>
                                      <p:tavLst>
                                        <p:tav tm="0">
                                          <p:val>
                                            <p:strVal val="#ppt_x"/>
                                          </p:val>
                                        </p:tav>
                                        <p:tav tm="100000">
                                          <p:val>
                                            <p:strVal val="#ppt_x"/>
                                          </p:val>
                                        </p:tav>
                                      </p:tavLst>
                                    </p:anim>
                                    <p:anim calcmode="lin" valueType="num">
                                      <p:cBhvr>
                                        <p:cTn id="8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barn(inVertical)">
                                      <p:cBhvr>
                                        <p:cTn id="8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1.66667E-6 -3.7037E-6 L -1.66667E-6 -0.22476 " pathEditMode="relative" rAng="0" ptsTypes="AA">
                                      <p:cBhvr>
                                        <p:cTn id="93" dur="2000" fill="hold"/>
                                        <p:tgtEl>
                                          <p:spTgt spid="7"/>
                                        </p:tgtEl>
                                        <p:attrNameLst>
                                          <p:attrName>ppt_x</p:attrName>
                                          <p:attrName>ppt_y</p:attrName>
                                        </p:attrNameLst>
                                      </p:cBhvr>
                                      <p:rCtr x="0" y="-11250"/>
                                    </p:animMotion>
                                  </p:childTnLst>
                                  <p:subTnLst>
                                    <p:audio>
                                      <p:cMediaNode>
                                        <p:cTn display="0" masterRel="sameClick">
                                          <p:stCondLst>
                                            <p:cond evt="begin" delay="0">
                                              <p:tn val="92"/>
                                            </p:cond>
                                          </p:stCondLst>
                                          <p:endCondLst>
                                            <p:cond evt="onStopAudio" delay="0">
                                              <p:tgtEl>
                                                <p:sldTgt/>
                                              </p:tgtEl>
                                            </p:cond>
                                          </p:endCondLst>
                                        </p:cTn>
                                        <p:tgtEl>
                                          <p:sndTgt r:embed="rId3" name="chimes.wav"/>
                                        </p:tgtEl>
                                      </p:cMediaNode>
                                    </p:audio>
                                  </p:subTnLst>
                                </p:cTn>
                              </p:par>
                            </p:childTnLst>
                          </p:cTn>
                        </p:par>
                        <p:par>
                          <p:cTn id="94" fill="hold">
                            <p:stCondLst>
                              <p:cond delay="2000"/>
                            </p:stCondLst>
                            <p:childTnLst>
                              <p:par>
                                <p:cTn id="95" presetID="22" presetClass="entr" presetSubtype="4" fill="hold" grpId="0" nodeType="after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00"/>
                                        <p:tgtEl>
                                          <p:spTgt spid="9"/>
                                        </p:tgtEl>
                                      </p:cBhvr>
                                    </p:animEffect>
                                  </p:childTnLst>
                                  <p:subTnLst>
                                    <p:audio>
                                      <p:cMediaNode>
                                        <p:cTn display="0" masterRel="sameClick">
                                          <p:stCondLst>
                                            <p:cond evt="begin" delay="0">
                                              <p:tn val="95"/>
                                            </p:cond>
                                          </p:stCondLst>
                                          <p:endCondLst>
                                            <p:cond evt="onStopAudio" delay="0">
                                              <p:tgtEl>
                                                <p:sldTgt/>
                                              </p:tgtEl>
                                            </p:cond>
                                          </p:endCondLst>
                                        </p:cTn>
                                        <p:tgtEl>
                                          <p:sndTgt r:embed="rId4" name="applause.wav"/>
                                        </p:tgtEl>
                                      </p:cMediaNode>
                                    </p:audio>
                                  </p:subTnLst>
                                </p:cTn>
                              </p:par>
                              <p:par>
                                <p:cTn id="98" presetID="10" presetClass="entr" presetSubtype="0" fill="hold"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fade">
                                      <p:cBhvr>
                                        <p:cTn id="100" dur="500"/>
                                        <p:tgtEl>
                                          <p:spTgt spid="53"/>
                                        </p:tgtEl>
                                      </p:cBhvr>
                                    </p:animEffect>
                                  </p:childTnLst>
                                </p:cTn>
                              </p:par>
                              <p:par>
                                <p:cTn id="101" presetID="10" presetClass="entr" presetSubtype="0" fill="hold"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500"/>
                                        <p:tgtEl>
                                          <p:spTgt spid="55"/>
                                        </p:tgtEl>
                                      </p:cBhvr>
                                    </p:animEffect>
                                  </p:childTnLst>
                                </p:cTn>
                              </p:par>
                            </p:childTnLst>
                          </p:cTn>
                        </p:par>
                        <p:par>
                          <p:cTn id="104" fill="hold">
                            <p:stCondLst>
                              <p:cond delay="2500"/>
                            </p:stCondLst>
                            <p:childTnLst>
                              <p:par>
                                <p:cTn id="105" presetID="32" presetClass="emph" presetSubtype="0" repeatCount="indefinite" fill="hold" grpId="1" nodeType="afterEffect">
                                  <p:stCondLst>
                                    <p:cond delay="0"/>
                                  </p:stCondLst>
                                  <p:childTnLst>
                                    <p:animRot by="120000">
                                      <p:cBhvr>
                                        <p:cTn id="106" dur="100" fill="hold">
                                          <p:stCondLst>
                                            <p:cond delay="0"/>
                                          </p:stCondLst>
                                        </p:cTn>
                                        <p:tgtEl>
                                          <p:spTgt spid="9"/>
                                        </p:tgtEl>
                                        <p:attrNameLst>
                                          <p:attrName>r</p:attrName>
                                        </p:attrNameLst>
                                      </p:cBhvr>
                                    </p:animRot>
                                    <p:animRot by="-240000">
                                      <p:cBhvr>
                                        <p:cTn id="107" dur="200" fill="hold">
                                          <p:stCondLst>
                                            <p:cond delay="200"/>
                                          </p:stCondLst>
                                        </p:cTn>
                                        <p:tgtEl>
                                          <p:spTgt spid="9"/>
                                        </p:tgtEl>
                                        <p:attrNameLst>
                                          <p:attrName>r</p:attrName>
                                        </p:attrNameLst>
                                      </p:cBhvr>
                                    </p:animRot>
                                    <p:animRot by="240000">
                                      <p:cBhvr>
                                        <p:cTn id="108" dur="200" fill="hold">
                                          <p:stCondLst>
                                            <p:cond delay="400"/>
                                          </p:stCondLst>
                                        </p:cTn>
                                        <p:tgtEl>
                                          <p:spTgt spid="9"/>
                                        </p:tgtEl>
                                        <p:attrNameLst>
                                          <p:attrName>r</p:attrName>
                                        </p:attrNameLst>
                                      </p:cBhvr>
                                    </p:animRot>
                                    <p:animRot by="-240000">
                                      <p:cBhvr>
                                        <p:cTn id="109" dur="200" fill="hold">
                                          <p:stCondLst>
                                            <p:cond delay="600"/>
                                          </p:stCondLst>
                                        </p:cTn>
                                        <p:tgtEl>
                                          <p:spTgt spid="9"/>
                                        </p:tgtEl>
                                        <p:attrNameLst>
                                          <p:attrName>r</p:attrName>
                                        </p:attrNameLst>
                                      </p:cBhvr>
                                    </p:animRot>
                                    <p:animRot by="120000">
                                      <p:cBhvr>
                                        <p:cTn id="110"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8"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4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874791570"/>
              </p:ext>
            </p:extLst>
          </p:nvPr>
        </p:nvGraphicFramePr>
        <p:xfrm>
          <a:off x="5301076" y="164068"/>
          <a:ext cx="2951824" cy="3092478"/>
        </p:xfrm>
        <a:graphic>
          <a:graphicData uri="http://schemas.openxmlformats.org/presentationml/2006/ole">
            <mc:AlternateContent xmlns:mc="http://schemas.openxmlformats.org/markup-compatibility/2006">
              <mc:Choice xmlns:v="urn:schemas-microsoft-com:vml" Requires="v">
                <p:oleObj name="Bitmap Image" r:id="rId2" imgW="2200582" imgH="1752381" progId="PBrush">
                  <p:embed/>
                </p:oleObj>
              </mc:Choice>
              <mc:Fallback>
                <p:oleObj name="Bitmap Image" r:id="rId2" imgW="2200582" imgH="1752381" progId="PBrush">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1076" y="164068"/>
                        <a:ext cx="2951824" cy="3092478"/>
                      </a:xfrm>
                      <a:prstGeom prst="rect">
                        <a:avLst/>
                      </a:prstGeom>
                      <a:noFill/>
                      <a:ln>
                        <a:noFill/>
                      </a:ln>
                    </p:spPr>
                  </p:pic>
                </p:oleObj>
              </mc:Fallback>
            </mc:AlternateContent>
          </a:graphicData>
        </a:graphic>
      </p:graphicFrame>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rotWithShape="1">
          <a:blip r:embed="rId4">
            <a:extLst>
              <a:ext uri="{28A0092B-C50C-407E-A947-70E740481C1C}">
                <a14:useLocalDpi xmlns:a14="http://schemas.microsoft.com/office/drawing/2010/main" val="0"/>
              </a:ext>
            </a:extLst>
          </a:blip>
          <a:srcRect l="14103" t="12821" r="19231" b="20513"/>
          <a:stretch/>
        </p:blipFill>
        <p:spPr>
          <a:xfrm>
            <a:off x="0" y="3631840"/>
            <a:ext cx="1511660" cy="1511660"/>
          </a:xfrm>
          <a:prstGeom prst="rect">
            <a:avLst/>
          </a:prstGeom>
        </p:spPr>
      </p:pic>
      <p:sp>
        <p:nvSpPr>
          <p:cNvPr id="8" name="Rounded Rectangular Callout 7" descr="OPL20U25GSXzBJYl68kk8uQGfFKzs7yb1M4KJWUiLk6ZEvGF+qCIPSnY57AbBFCvTW2023.15.47+K4lPs7H94VUqPe2XwIsfPRnrXQE//QTEXxb8/8N4CNc6FpgZahzpTjFhMzSA7T/nHJa11DE8Ng2TP3iAmRczFlmslSuUNOgUeb6yRvs0="/>
          <p:cNvSpPr/>
          <p:nvPr/>
        </p:nvSpPr>
        <p:spPr>
          <a:xfrm>
            <a:off x="179512" y="195486"/>
            <a:ext cx="4968552" cy="3061060"/>
          </a:xfrm>
          <a:prstGeom prst="wedgeRoundRectCallout">
            <a:avLst>
              <a:gd name="adj1" fmla="val -29865"/>
              <a:gd name="adj2" fmla="val 65727"/>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mj-lt"/>
              </a:rPr>
              <a:t>Bạn Hùng dùng một cái gàu hình chóp tam giác đều để múc nước đổ vào một thùng chứa có dạng hình lăng trụ có cùng diện tích đáy và chiều cao. Hãy dự đoán xem bạn Hùng phải đổ bao nhiêu gàu thì đầy thùng? </a:t>
            </a: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2815828"/>
            <a:ext cx="2327672" cy="2327672"/>
          </a:xfrm>
          <a:prstGeom prst="rect">
            <a:avLst/>
          </a:prstGeom>
        </p:spPr>
      </p:pic>
      <p:sp>
        <p:nvSpPr>
          <p:cNvPr id="3" name="Rectangle 2" descr="OPL20U25GSXzBJYl68kk8uQGfFKzs7yb1M4KJWUiLk6ZEvGF+qCIPSnY57AbBFCvTW2023.15.47+K4lPs7H94VUqPe2XwIsfPRnrXQE//QTEXxb8/8N4CNc6FpgZahzpTjFhMzSA7T/nHJa11DE8Ng2TP3iAmRczFlmslSuUNOgUeb6yRvs0="/>
          <p:cNvSpPr/>
          <p:nvPr/>
        </p:nvSpPr>
        <p:spPr>
          <a:xfrm>
            <a:off x="2195736" y="4011490"/>
            <a:ext cx="4536504" cy="555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400" b="1" dirty="0">
                <a:latin typeface="+mj-lt"/>
              </a:rPr>
              <a:t>HOẠT ĐỘNG NHÓM 4 NGƯỜI</a:t>
            </a:r>
          </a:p>
        </p:txBody>
      </p:sp>
    </p:spTree>
    <p:extLst>
      <p:ext uri="{BB962C8B-B14F-4D97-AF65-F5344CB8AC3E}">
        <p14:creationId xmlns:p14="http://schemas.microsoft.com/office/powerpoint/2010/main" val="392454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26563" y="1841344"/>
            <a:ext cx="7922297" cy="923330"/>
          </a:xfrm>
          <a:prstGeom prst="rect">
            <a:avLst/>
          </a:prstGeom>
          <a:noFill/>
        </p:spPr>
        <p:txBody>
          <a:bodyPr wrap="non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rPr>
              <a:t>HÌNH</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CHÓP</a:t>
            </a:r>
            <a:r>
              <a:rPr lang="en-US" sz="5400" b="1" dirty="0">
                <a:ln w="22225">
                  <a:solidFill>
                    <a:schemeClr val="accent2"/>
                  </a:solidFill>
                  <a:prstDash val="solid"/>
                </a:ln>
                <a:solidFill>
                  <a:schemeClr val="accent2">
                    <a:lumMod val="40000"/>
                    <a:lumOff val="60000"/>
                  </a:schemeClr>
                </a:solidFill>
              </a:rPr>
              <a:t> TAM </a:t>
            </a:r>
            <a:r>
              <a:rPr lang="en-US" sz="5400" b="1" dirty="0" err="1">
                <a:ln w="22225">
                  <a:solidFill>
                    <a:schemeClr val="accent2"/>
                  </a:solidFill>
                  <a:prstDash val="solid"/>
                </a:ln>
                <a:solidFill>
                  <a:schemeClr val="accent2">
                    <a:lumMod val="40000"/>
                    <a:lumOff val="60000"/>
                  </a:schemeClr>
                </a:solidFill>
              </a:rPr>
              <a:t>GIÁC</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ĐỀU</a:t>
            </a:r>
            <a:endParaRPr lang="en-US" sz="5400" b="1" dirty="0">
              <a:ln w="22225">
                <a:solidFill>
                  <a:schemeClr val="accent2"/>
                </a:solidFill>
                <a:prstDash val="solid"/>
              </a:ln>
              <a:solidFill>
                <a:schemeClr val="accent2">
                  <a:lumMod val="40000"/>
                  <a:lumOff val="60000"/>
                </a:schemeClr>
              </a:solidFill>
            </a:endParaRPr>
          </a:p>
        </p:txBody>
      </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30832" y="1234365"/>
            <a:ext cx="1351652"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1</a:t>
            </a:r>
          </a:p>
        </p:txBody>
      </p:sp>
      <p:sp>
        <p:nvSpPr>
          <p:cNvPr id="7"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075215" y="636345"/>
            <a:ext cx="6125972"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HÌNH</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HỌC</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TRỰC</a:t>
            </a:r>
            <a:r>
              <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 </a:t>
            </a:r>
            <a:r>
              <a:rPr lang="en-US" sz="405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QUAN</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187550" y="143650"/>
            <a:ext cx="2650406" cy="577081"/>
          </a:xfrm>
          <a:prstGeom prst="rect">
            <a:avLst/>
          </a:prstGeom>
          <a:noFill/>
        </p:spPr>
        <p:txBody>
          <a:bodyPr wrap="none" lIns="68580" tIns="34290" rIns="68580" bIns="34290">
            <a:spAutoFit/>
          </a:bodyPr>
          <a:lstStyle/>
          <a:p>
            <a:pPr algn="ctr"/>
            <a:r>
              <a:rPr lang="en-US" sz="3300" b="1" dirty="0" err="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a:t>
            </a:r>
            <a:r>
              <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IV</a:t>
            </a: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033553" y="4277615"/>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2)</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7097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945451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 y="23547"/>
            <a:ext cx="9136256" cy="5143500"/>
          </a:xfrm>
          <a:prstGeom prst="rect">
            <a:avLst/>
          </a:prstGeom>
        </p:spPr>
      </p:pic>
      <p:sp>
        <p:nvSpPr>
          <p:cNvPr id="2" name="TextBox 1" descr="OPL20U25GSXzBJYl68kk8uQGfFKzs7yb1M4KJWUiLk6ZEvGF+qCIPSnY57AbBFCvTW2023.15.47+K4lPs7H94VUqPe2XwIsfPRnrXQE//QTEXxb8/8N4CNc6FpgZahzpTjFhMzSA7T/nHJa11DE8Ng2TP3iAmRczFlmslSuUNOgUeb6yRvs0="/>
          <p:cNvSpPr txBox="1"/>
          <p:nvPr/>
        </p:nvSpPr>
        <p:spPr>
          <a:xfrm>
            <a:off x="-3467" y="0"/>
            <a:ext cx="9147467" cy="400110"/>
          </a:xfrm>
          <a:prstGeom prst="rect">
            <a:avLst/>
          </a:prstGeom>
          <a:solidFill>
            <a:srgbClr val="FFFFCC"/>
          </a:solidFill>
        </p:spPr>
        <p:txBody>
          <a:bodyPr wrap="square" rtlCol="0">
            <a:spAutoFit/>
          </a:bodyPr>
          <a:lstStyle/>
          <a:p>
            <a:pPr algn="ctr"/>
            <a:r>
              <a:rPr lang="en-US" sz="2000" dirty="0">
                <a:latin typeface="Times New Roman" pitchFamily="18" charset="0"/>
                <a:cs typeface="Times New Roman" pitchFamily="18" charset="0"/>
              </a:rPr>
              <a:t>TIẾT 2: HÌNH CHÓP TAM GIÁC ĐỀU</a:t>
            </a:r>
            <a:endParaRPr lang="vi-VN" sz="2000" dirty="0">
              <a:latin typeface="Times New Roman" pitchFamily="18" charset="0"/>
              <a:cs typeface="Times New Roman" pitchFamily="18" charset="0"/>
            </a:endParaRPr>
          </a:p>
        </p:txBody>
      </p:sp>
      <p:sp>
        <p:nvSpPr>
          <p:cNvPr id="4" name="TextBox 3" descr="OPL20U25GSXzBJYl68kk8uQGfFKzs7yb1M4KJWUiLk6ZEvGF+qCIPSnY57AbBFCvTW2023.15.47+K4lPs7H94VUqPe2XwIsfPRnrXQE//QTEXxb8/8N4CNc6FpgZahzpTjFhMzSA7T/nHJa11DE8Ng2TP3iAmRczFlmslSuUNOgUeb6yRvs0="/>
          <p:cNvSpPr txBox="1"/>
          <p:nvPr/>
        </p:nvSpPr>
        <p:spPr>
          <a:xfrm>
            <a:off x="-3467" y="0"/>
            <a:ext cx="9147467" cy="523220"/>
          </a:xfrm>
          <a:prstGeom prst="rect">
            <a:avLst/>
          </a:prstGeom>
          <a:solidFill>
            <a:srgbClr val="FFFFCC"/>
          </a:solidFill>
        </p:spPr>
        <p:txBody>
          <a:bodyPr wrap="square" rtlCol="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395536" y="1722170"/>
            <a:ext cx="4464496" cy="1569660"/>
          </a:xfrm>
          <a:prstGeom prst="rect">
            <a:avLst/>
          </a:prstGeom>
          <a:noFill/>
        </p:spPr>
        <p:txBody>
          <a:bodyPr wrap="square" rtlCol="0">
            <a:spAutoFit/>
          </a:bodyPr>
          <a:lstStyle/>
          <a:p>
            <a:r>
              <a:rPr lang="vi-VN" sz="3200" dirty="0">
                <a:latin typeface="+mj-lt"/>
              </a:rPr>
              <a:t>Độ dài đoạn thẳng </a:t>
            </a:r>
            <a:r>
              <a:rPr lang="vi-VN" sz="3200" i="1" dirty="0">
                <a:solidFill>
                  <a:srgbClr val="C00000"/>
                </a:solidFill>
                <a:latin typeface="+mj-lt"/>
              </a:rPr>
              <a:t>SO</a:t>
            </a:r>
            <a:r>
              <a:rPr lang="vi-VN" sz="3200" dirty="0">
                <a:latin typeface="+mj-lt"/>
              </a:rPr>
              <a:t> là chiều cao của hình chóp tam giác đều </a:t>
            </a:r>
            <a:r>
              <a:rPr lang="vi-VN" sz="3200" i="1" dirty="0">
                <a:solidFill>
                  <a:srgbClr val="C00000"/>
                </a:solidFill>
                <a:latin typeface="+mj-lt"/>
              </a:rPr>
              <a:t>S.ABC</a:t>
            </a:r>
            <a:r>
              <a:rPr lang="vi-VN" sz="3200" dirty="0">
                <a:latin typeface="+mj-lt"/>
              </a:rPr>
              <a:t>. </a:t>
            </a:r>
          </a:p>
        </p:txBody>
      </p:sp>
      <p:sp>
        <p:nvSpPr>
          <p:cNvPr id="7" name="Title 1" descr="OPL20U25GSXzBJYl68kk8uQGfFKzs7yb1M4KJWUiLk6ZEvGF+qCIPSnY57AbBFCvTW2023.15.47+K4lPs7H94VUqPe2XwIsfPRnrXQE//QTEXxb8/8N4CNc6FpgZahzpTjFhMzSA7T/nHJa11DE8Ng2TP3iAmRczFlmslSuUNOgUeb6yRvs0="/>
          <p:cNvSpPr txBox="1">
            <a:spLocks/>
          </p:cNvSpPr>
          <p:nvPr/>
        </p:nvSpPr>
        <p:spPr>
          <a:xfrm>
            <a:off x="35496" y="555526"/>
            <a:ext cx="82296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Times New Roman" pitchFamily="18" charset="0"/>
                <a:cs typeface="Times New Roman" pitchFamily="18" charset="0"/>
              </a:rPr>
              <a:t>III. THỂ TÍCH CỦA HÌNH CHÓP TAM GIÁC ĐỀU</a:t>
            </a:r>
          </a:p>
        </p:txBody>
      </p:sp>
      <p:pic>
        <p:nvPicPr>
          <p:cNvPr id="14338"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235" y="1203598"/>
            <a:ext cx="324802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5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612549923"/>
              </p:ext>
            </p:extLst>
          </p:nvPr>
        </p:nvGraphicFramePr>
        <p:xfrm>
          <a:off x="6766700" y="725357"/>
          <a:ext cx="2236181" cy="1958204"/>
        </p:xfrm>
        <a:graphic>
          <a:graphicData uri="http://schemas.openxmlformats.org/presentationml/2006/ole">
            <mc:AlternateContent xmlns:mc="http://schemas.openxmlformats.org/markup-compatibility/2006">
              <mc:Choice xmlns:v="urn:schemas-microsoft-com:vml" Requires="v">
                <p:oleObj name="Bitmap Image" r:id="rId2" imgW="2200582" imgH="1752381" progId="PBrush">
                  <p:embed/>
                </p:oleObj>
              </mc:Choice>
              <mc:Fallback>
                <p:oleObj name="Bitmap Image" r:id="rId2" imgW="2200582" imgH="1752381" progId="PBrush">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6700" y="725357"/>
                        <a:ext cx="2236181" cy="1958204"/>
                      </a:xfrm>
                      <a:prstGeom prst="rect">
                        <a:avLst/>
                      </a:prstGeom>
                      <a:noFill/>
                    </p:spPr>
                  </p:pic>
                </p:oleObj>
              </mc:Fallback>
            </mc:AlternateContent>
          </a:graphicData>
        </a:graphic>
      </p:graphicFrame>
      <p:sp>
        <p:nvSpPr>
          <p:cNvPr id="2" name="Title 1" descr="OPL20U25GSXzBJYl68kk8uQGfFKzs7yb1M4KJWUiLk6ZEvGF+qCIPSnY57AbBFCvTW2023.15.47+K4lPs7H94VUqPe2XwIsfPRnrXQE//QTEXxb8/8N4CNc6FpgZahzpTjFhMzSA7T/nHJa11DE8Ng2TP3iAmRczFlmslSuUNOgUeb6yRvs0="/>
          <p:cNvSpPr>
            <a:spLocks noGrp="1"/>
          </p:cNvSpPr>
          <p:nvPr>
            <p:ph type="title"/>
          </p:nvPr>
        </p:nvSpPr>
        <p:spPr>
          <a:xfrm>
            <a:off x="298368" y="261610"/>
            <a:ext cx="8229600" cy="857250"/>
          </a:xfrm>
        </p:spPr>
        <p:txBody>
          <a:bodyPr>
            <a:normAutofit/>
          </a:bodyPr>
          <a:lstStyle/>
          <a:p>
            <a:pPr algn="l"/>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toán</a:t>
            </a:r>
            <a:r>
              <a:rPr lang="en-US" sz="2800" b="1" dirty="0">
                <a:latin typeface="Times New Roman" pitchFamily="18" charset="0"/>
                <a:cs typeface="Times New Roman" pitchFamily="18" charset="0"/>
              </a:rPr>
              <a:t> 1:</a:t>
            </a:r>
            <a:endParaRPr lang="vi-VN" sz="2800" b="1" dirty="0">
              <a:latin typeface="Times New Roman" pitchFamily="18" charset="0"/>
              <a:cs typeface="Times New Roman" pitchFamily="18" charset="0"/>
            </a:endParaRPr>
          </a:p>
        </p:txBody>
      </p:sp>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270996" y="792535"/>
            <a:ext cx="6120680" cy="1292275"/>
          </a:xfrm>
        </p:spPr>
        <p:txBody>
          <a:bodyPr>
            <a:noAutofit/>
          </a:bodyPr>
          <a:lstStyle/>
          <a:p>
            <a:pPr marL="0" indent="0" algn="just">
              <a:buNone/>
            </a:pPr>
            <a:r>
              <a:rPr lang="vi-VN" sz="2800" dirty="0">
                <a:latin typeface="+mj-lt"/>
              </a:rPr>
              <a:t>Bạn Hùng có một cái gàu có dạng hình chóp tam giác đều và một cái thùng (không chứa nước) có dạng hình lăng trụ đứng. Hai vật này có cùng diện tích đáy và chiều cao. </a:t>
            </a:r>
          </a:p>
        </p:txBody>
      </p:sp>
      <p:sp>
        <p:nvSpPr>
          <p:cNvPr id="4"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Rectangle 8"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0" name="Rectangle 10"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TextBox 16" descr="OPL20U25GSXzBJYl68kk8uQGfFKzs7yb1M4KJWUiLk6ZEvGF+qCIPSnY57AbBFCvTW2023.15.47+K4lPs7H94VUqPe2XwIsfPRnrXQE//QTEXxb8/8N4CNc6FpgZahzpTjFhMzSA7T/nHJa11DE8Ng2TP3iAmRczFlmslSuUNOgUeb6yRvs0="/>
          <p:cNvSpPr txBox="1"/>
          <p:nvPr/>
        </p:nvSpPr>
        <p:spPr>
          <a:xfrm>
            <a:off x="-3467" y="0"/>
            <a:ext cx="9147467" cy="523220"/>
          </a:xfrm>
          <a:prstGeom prst="rect">
            <a:avLst/>
          </a:prstGeom>
          <a:solidFill>
            <a:srgbClr val="FFFFCC"/>
          </a:solidFill>
        </p:spPr>
        <p:txBody>
          <a:bodyPr wrap="square" rtlCol="0">
            <a:spAutoFit/>
          </a:bodyPr>
          <a:lstStyle/>
          <a:p>
            <a:pPr algn="ctr"/>
            <a:r>
              <a:rPr lang="en-US" sz="2800" b="1" dirty="0">
                <a:ln w="1905"/>
                <a:solidFill>
                  <a:srgbClr val="E2771E"/>
                </a:soli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2800" b="1" dirty="0">
              <a:ln w="1905"/>
              <a:solidFill>
                <a:srgbClr val="E2771E"/>
              </a:soli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20" name="Pictur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8028384" y="-20538"/>
            <a:ext cx="950026" cy="950026"/>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21" name="Picture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0127" y="-164554"/>
            <a:ext cx="984361" cy="98436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2347" y="2705268"/>
                <a:ext cx="8676456" cy="2438232"/>
              </a:xfrm>
              <a:prstGeom prst="rect">
                <a:avLst/>
              </a:prstGeom>
            </p:spPr>
            <p:txBody>
              <a:bodyPr wrap="square">
                <a:spAutoFit/>
              </a:bodyPr>
              <a:lstStyle/>
              <a:p>
                <a:pPr algn="just"/>
                <a:r>
                  <a:rPr lang="vi-VN" sz="2800" dirty="0">
                    <a:latin typeface="+mj-lt"/>
                  </a:rPr>
                  <a:t>Hùng múc đầy một gàu nước và đổ vào thùng thì thấy chiều cao của cột nước bằng </a:t>
                </a:r>
                <a14:m>
                  <m:oMath xmlns:m="http://schemas.openxmlformats.org/officeDocument/2006/math">
                    <m:f>
                      <m:fPr>
                        <m:ctrlPr>
                          <a:rPr lang="vi-VN" sz="2800" i="1">
                            <a:latin typeface="Cambria Math" panose="02040503050406030204" pitchFamily="18" charset="0"/>
                          </a:rPr>
                        </m:ctrlPr>
                      </m:fPr>
                      <m:num>
                        <m:r>
                          <a:rPr lang="vi-VN" sz="2800" i="1">
                            <a:latin typeface="Cambria Math"/>
                          </a:rPr>
                          <m:t>1</m:t>
                        </m:r>
                      </m:num>
                      <m:den>
                        <m:r>
                          <a:rPr lang="vi-VN" sz="2800" i="1">
                            <a:latin typeface="Cambria Math"/>
                          </a:rPr>
                          <m:t>3</m:t>
                        </m:r>
                      </m:den>
                    </m:f>
                  </m:oMath>
                </a14:m>
                <a:r>
                  <a:rPr lang="vi-VN" sz="2800" dirty="0">
                    <a:latin typeface="+mj-lt"/>
                  </a:rPr>
                  <a:t> chiều cao của thùng. Gọi S là diện tích đáy và h là chiều cao của cái gàu.</a:t>
                </a:r>
              </a:p>
              <a:p>
                <a:pPr algn="just"/>
                <a:r>
                  <a:rPr lang="vi-VN" sz="2800" dirty="0">
                    <a:latin typeface="+mj-lt"/>
                  </a:rPr>
                  <a:t>a) Tính thể tích V của phần nước đổ vào theo S và h.</a:t>
                </a:r>
              </a:p>
              <a:p>
                <a:pPr algn="just"/>
                <a:r>
                  <a:rPr lang="vi-VN" sz="2800" dirty="0">
                    <a:latin typeface="+mj-lt"/>
                  </a:rPr>
                  <a:t>b) Từ câu a), hãy dự đoán thể tích của cái gàu.</a:t>
                </a:r>
              </a:p>
            </p:txBody>
          </p:sp>
        </mc:Choice>
        <mc:Fallback xmlns="">
          <p:sp>
            <p:nvSpPr>
              <p:cNvPr id="7" name="Rectangle 6"/>
              <p:cNvSpPr>
                <a:spLocks noRot="1" noChangeAspect="1" noMove="1" noResize="1" noEditPoints="1" noAdjustHandles="1" noChangeArrowheads="1" noChangeShapeType="1" noTextEdit="1"/>
              </p:cNvSpPr>
              <p:nvPr/>
            </p:nvSpPr>
            <p:spPr>
              <a:xfrm>
                <a:off x="292347" y="2705268"/>
                <a:ext cx="8676456" cy="2438232"/>
              </a:xfrm>
              <a:prstGeom prst="rect">
                <a:avLst/>
              </a:prstGeom>
              <a:blipFill>
                <a:blip r:embed="rId11"/>
                <a:stretch>
                  <a:fillRect l="-1476" t="-2750" r="-1405" b="-6000"/>
                </a:stretch>
              </a:blipFill>
            </p:spPr>
            <p:txBody>
              <a:bodyPr/>
              <a:lstStyle/>
              <a:p>
                <a:r>
                  <a:rPr lang="en-US">
                    <a:noFill/>
                  </a:rPr>
                  <a:t> </a:t>
                </a:r>
              </a:p>
            </p:txBody>
          </p:sp>
        </mc:Fallback>
      </mc:AlternateContent>
    </p:spTree>
    <p:extLst>
      <p:ext uri="{BB962C8B-B14F-4D97-AF65-F5344CB8AC3E}">
        <p14:creationId xmlns:p14="http://schemas.microsoft.com/office/powerpoint/2010/main" val="390953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6" y="0"/>
            <a:ext cx="9130834" cy="5143500"/>
          </a:xfrm>
          <a:prstGeom prst="rect">
            <a:avLst/>
          </a:prstGeom>
        </p:spPr>
      </p:pic>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p:cNvSpPr txBox="1"/>
              <p:nvPr/>
            </p:nvSpPr>
            <p:spPr>
              <a:xfrm>
                <a:off x="327021" y="401365"/>
                <a:ext cx="8568952" cy="3502177"/>
              </a:xfrm>
              <a:prstGeom prst="rect">
                <a:avLst/>
              </a:prstGeom>
              <a:noFill/>
            </p:spPr>
            <p:txBody>
              <a:bodyPr wrap="square" rtlCol="0">
                <a:spAutoFit/>
              </a:bodyPr>
              <a:lstStyle/>
              <a:p>
                <a:endParaRPr lang="vi-VN" sz="2800" dirty="0">
                  <a:latin typeface="+mj-lt"/>
                </a:endParaRPr>
              </a:p>
              <a:p>
                <a:pPr algn="just"/>
                <a:r>
                  <a:rPr lang="vi-VN" sz="2800" dirty="0">
                    <a:latin typeface="+mj-lt"/>
                  </a:rPr>
                  <a:t>a) Vì chiều cao của gàu bằng chiều cao của thùng nước nên chiều cao của phần nước đổ vào là  </a:t>
                </a:r>
                <a14:m>
                  <m:oMath xmlns:m="http://schemas.openxmlformats.org/officeDocument/2006/math">
                    <m:f>
                      <m:fPr>
                        <m:ctrlPr>
                          <a:rPr lang="vi-VN" sz="2800" i="1" smtClean="0">
                            <a:latin typeface="Cambria Math" panose="02040503050406030204" pitchFamily="18" charset="0"/>
                          </a:rPr>
                        </m:ctrlPr>
                      </m:fPr>
                      <m:num>
                        <m:r>
                          <a:rPr lang="vi-VN" sz="2800" b="0" i="1" smtClean="0">
                            <a:latin typeface="Cambria Math" panose="02040503050406030204" pitchFamily="18" charset="0"/>
                          </a:rPr>
                          <m:t>1</m:t>
                        </m:r>
                      </m:num>
                      <m:den>
                        <m:r>
                          <a:rPr lang="vi-VN" sz="2800" b="0" i="1" smtClean="0">
                            <a:latin typeface="Cambria Math" panose="02040503050406030204" pitchFamily="18" charset="0"/>
                          </a:rPr>
                          <m:t>3</m:t>
                        </m:r>
                      </m:den>
                    </m:f>
                    <m:r>
                      <a:rPr lang="vi-VN" sz="2800" b="0" i="1" smtClean="0">
                        <a:latin typeface="Cambria Math" panose="02040503050406030204" pitchFamily="18" charset="0"/>
                      </a:rPr>
                      <m:t>h</m:t>
                    </m:r>
                  </m:oMath>
                </a14:m>
                <a:r>
                  <a:rPr lang="vi-VN" sz="2800" dirty="0">
                    <a:latin typeface="+mj-lt"/>
                  </a:rPr>
                  <a:t>      </a:t>
                </a:r>
              </a:p>
              <a:p>
                <a:r>
                  <a:rPr lang="vi-VN" sz="2800" dirty="0">
                    <a:latin typeface="+mj-lt"/>
                  </a:rPr>
                  <a:t>      </a:t>
                </a:r>
              </a:p>
              <a:p>
                <a:r>
                  <a:rPr lang="vi-VN" sz="2800" dirty="0">
                    <a:latin typeface="+mj-lt"/>
                  </a:rPr>
                  <a:t>      Khi đó thể tích của phần nước đổ vào là </a:t>
                </a:r>
              </a:p>
              <a:p>
                <a14:m>
                  <m:oMath xmlns:m="http://schemas.openxmlformats.org/officeDocument/2006/math">
                    <m:r>
                      <a:rPr lang="vi-VN" sz="2800" b="0" i="1" smtClean="0">
                        <a:latin typeface="Cambria Math"/>
                      </a:rPr>
                      <m:t>                                         </m:t>
                    </m:r>
                    <m:r>
                      <a:rPr lang="vi-VN" sz="2800" b="0" i="1" smtClean="0">
                        <a:latin typeface="Cambria Math"/>
                      </a:rPr>
                      <m:t>𝑉</m:t>
                    </m:r>
                    <m:r>
                      <a:rPr lang="vi-VN" sz="2800" b="0" i="1" smtClean="0">
                        <a:latin typeface="Cambria Math"/>
                      </a:rPr>
                      <m:t>=</m:t>
                    </m:r>
                    <m:r>
                      <a:rPr lang="vi-VN" sz="2800" b="0" i="1" smtClean="0">
                        <a:latin typeface="Cambria Math"/>
                      </a:rPr>
                      <m:t>𝑆</m:t>
                    </m:r>
                    <m:r>
                      <a:rPr lang="vi-VN" sz="2800" b="0" i="1" smtClean="0">
                        <a:latin typeface="Cambria Math"/>
                        <a:ea typeface="Cambria Math"/>
                      </a:rPr>
                      <m:t>∙</m:t>
                    </m:r>
                    <m:d>
                      <m:dPr>
                        <m:ctrlPr>
                          <a:rPr lang="vi-VN" sz="2800" b="0" i="1" smtClean="0">
                            <a:latin typeface="Cambria Math" panose="02040503050406030204" pitchFamily="18" charset="0"/>
                            <a:ea typeface="Cambria Math"/>
                          </a:rPr>
                        </m:ctrlPr>
                      </m:dPr>
                      <m:e>
                        <m:f>
                          <m:fPr>
                            <m:ctrlPr>
                              <a:rPr lang="vi-VN" sz="2800" b="0" i="1" smtClean="0">
                                <a:latin typeface="Cambria Math" panose="02040503050406030204" pitchFamily="18" charset="0"/>
                                <a:ea typeface="Cambria Math"/>
                              </a:rPr>
                            </m:ctrlPr>
                          </m:fPr>
                          <m:num>
                            <m:r>
                              <a:rPr lang="vi-VN" sz="2800" b="0" i="1" smtClean="0">
                                <a:latin typeface="Cambria Math"/>
                                <a:ea typeface="Cambria Math"/>
                              </a:rPr>
                              <m:t>1</m:t>
                            </m:r>
                          </m:num>
                          <m:den>
                            <m:r>
                              <a:rPr lang="vi-VN" sz="2800" b="0" i="1" smtClean="0">
                                <a:latin typeface="Cambria Math"/>
                                <a:ea typeface="Cambria Math"/>
                              </a:rPr>
                              <m:t>3</m:t>
                            </m:r>
                          </m:den>
                        </m:f>
                        <m:r>
                          <a:rPr lang="vi-VN" sz="2800" b="0" i="1" smtClean="0">
                            <a:latin typeface="Cambria Math"/>
                            <a:ea typeface="Cambria Math"/>
                          </a:rPr>
                          <m:t>h</m:t>
                        </m:r>
                      </m:e>
                    </m:d>
                    <m:r>
                      <a:rPr lang="vi-VN" sz="2800" b="0" i="1" smtClean="0">
                        <a:latin typeface="Cambria Math"/>
                        <a:ea typeface="Cambria Math"/>
                      </a:rPr>
                      <m:t>=</m:t>
                    </m:r>
                    <m:f>
                      <m:fPr>
                        <m:ctrlPr>
                          <a:rPr lang="vi-VN" sz="2800" b="0" i="1" smtClean="0">
                            <a:latin typeface="Cambria Math" panose="02040503050406030204" pitchFamily="18" charset="0"/>
                            <a:ea typeface="Cambria Math"/>
                          </a:rPr>
                        </m:ctrlPr>
                      </m:fPr>
                      <m:num>
                        <m:r>
                          <a:rPr lang="vi-VN" sz="2800" b="0" i="1" smtClean="0">
                            <a:latin typeface="Cambria Math"/>
                            <a:ea typeface="Cambria Math"/>
                          </a:rPr>
                          <m:t>1</m:t>
                        </m:r>
                      </m:num>
                      <m:den>
                        <m:r>
                          <a:rPr lang="vi-VN" sz="2800" b="0" i="1" smtClean="0">
                            <a:latin typeface="Cambria Math"/>
                            <a:ea typeface="Cambria Math"/>
                          </a:rPr>
                          <m:t>3</m:t>
                        </m:r>
                      </m:den>
                    </m:f>
                    <m:r>
                      <a:rPr lang="vi-VN" sz="2800" b="0" i="1" smtClean="0">
                        <a:latin typeface="Cambria Math"/>
                        <a:ea typeface="Cambria Math"/>
                      </a:rPr>
                      <m:t>∙</m:t>
                    </m:r>
                    <m:r>
                      <a:rPr lang="vi-VN" sz="2800" b="0" i="1" smtClean="0">
                        <a:latin typeface="Cambria Math"/>
                        <a:ea typeface="Cambria Math"/>
                      </a:rPr>
                      <m:t>𝑆</m:t>
                    </m:r>
                    <m:r>
                      <a:rPr lang="vi-VN" sz="2800" b="0" i="1" smtClean="0">
                        <a:latin typeface="Cambria Math"/>
                        <a:ea typeface="Cambria Math"/>
                      </a:rPr>
                      <m:t>.</m:t>
                    </m:r>
                    <m:r>
                      <a:rPr lang="vi-VN" sz="2800" b="0" i="1" smtClean="0">
                        <a:latin typeface="Cambria Math"/>
                        <a:ea typeface="Cambria Math"/>
                      </a:rPr>
                      <m:t>h</m:t>
                    </m:r>
                  </m:oMath>
                </a14:m>
                <a:r>
                  <a:rPr lang="vi-VN" sz="2800" dirty="0">
                    <a:latin typeface="+mj-lt"/>
                  </a:rPr>
                  <a:t>                           </a:t>
                </a:r>
              </a:p>
              <a:p>
                <a:endParaRPr lang="vi-VN" sz="2800" dirty="0">
                  <a:latin typeface="+mj-lt"/>
                </a:endParaRPr>
              </a:p>
            </p:txBody>
          </p:sp>
        </mc:Choice>
        <mc:Fallback>
          <p:sp>
            <p:nvSpPr>
              <p:cNvPr id="4" name="TextBox 3"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27021" y="401365"/>
                <a:ext cx="8568952" cy="3502177"/>
              </a:xfrm>
              <a:prstGeom prst="rect">
                <a:avLst/>
              </a:prstGeom>
              <a:blipFill>
                <a:blip r:embed="rId3"/>
                <a:stretch>
                  <a:fillRect l="-1495" r="-1495"/>
                </a:stretch>
              </a:blipFill>
            </p:spPr>
            <p:txBody>
              <a:bodyPr/>
              <a:lstStyle/>
              <a:p>
                <a:r>
                  <a:rPr lang="en-US">
                    <a:noFill/>
                  </a:rPr>
                  <a:t> </a:t>
                </a:r>
              </a:p>
            </p:txBody>
          </p:sp>
        </mc:Fallback>
      </mc:AlternateContent>
      <p:sp>
        <p:nvSpPr>
          <p:cNvPr id="5"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7"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mc:AlternateContent xmlns:mc="http://schemas.openxmlformats.org/markup-compatibility/2006">
        <mc:Choice xmlns:a14="http://schemas.microsoft.com/office/drawing/2010/main" Requires="a14">
          <p:sp>
            <p:nvSpPr>
              <p:cNvPr id="9" name="TextBox 8" descr="OPL20U25GSXzBJYl68kk8uQGfFKzs7yb1M4KJWUiLk6ZEvGF+qCIPSnY57AbBFCvTW2023.15.47+K4lPs7H94VUqPe2XwIsfPRnrXQE//QTEXxb8/8N4CNc6FpgZahzpTjFhMzSA7T/nHJa11DE8Ng2TP3iAmRczFlmslSuUNOgUeb6yRvs0="/>
              <p:cNvSpPr txBox="1"/>
              <p:nvPr/>
            </p:nvSpPr>
            <p:spPr>
              <a:xfrm>
                <a:off x="755576" y="3130461"/>
                <a:ext cx="7992888" cy="1601529"/>
              </a:xfrm>
              <a:prstGeom prst="rect">
                <a:avLst/>
              </a:prstGeom>
              <a:noFill/>
            </p:spPr>
            <p:txBody>
              <a:bodyPr wrap="square" rtlCol="0">
                <a:spAutoFit/>
              </a:bodyPr>
              <a:lstStyle/>
              <a:p>
                <a:endParaRPr lang="vi-VN" sz="2800" dirty="0">
                  <a:latin typeface="+mj-lt"/>
                </a:endParaRPr>
              </a:p>
              <a:p>
                <a:r>
                  <a:rPr lang="vi-VN" sz="2800" dirty="0">
                    <a:latin typeface="+mj-lt"/>
                  </a:rPr>
                  <a:t>b) Thể tích của cái gàu bằng thể tích của phần nước đổ vào là </a:t>
                </a:r>
                <a14:m>
                  <m:oMath xmlns:m="http://schemas.openxmlformats.org/officeDocument/2006/math">
                    <m:r>
                      <a:rPr lang="vi-VN" sz="2800" b="0" i="1" smtClean="0">
                        <a:latin typeface="Cambria Math"/>
                      </a:rPr>
                      <m:t>𝑉</m:t>
                    </m:r>
                    <m:r>
                      <a:rPr lang="vi-VN" sz="2800" b="0" i="1" smtClean="0">
                        <a:latin typeface="Cambria Math"/>
                      </a:rPr>
                      <m:t>=</m:t>
                    </m:r>
                    <m:f>
                      <m:fPr>
                        <m:ctrlPr>
                          <a:rPr lang="vi-VN" sz="2800" b="0" i="1" smtClean="0">
                            <a:latin typeface="Cambria Math" panose="02040503050406030204" pitchFamily="18" charset="0"/>
                          </a:rPr>
                        </m:ctrlPr>
                      </m:fPr>
                      <m:num>
                        <m:r>
                          <a:rPr lang="vi-VN" sz="2800" b="0" i="1" smtClean="0">
                            <a:latin typeface="Cambria Math"/>
                          </a:rPr>
                          <m:t>1</m:t>
                        </m:r>
                      </m:num>
                      <m:den>
                        <m:r>
                          <a:rPr lang="vi-VN" sz="2800" b="0" i="1" smtClean="0">
                            <a:latin typeface="Cambria Math"/>
                          </a:rPr>
                          <m:t>3</m:t>
                        </m:r>
                      </m:den>
                    </m:f>
                    <m:r>
                      <a:rPr lang="vi-VN" sz="2800" b="0" i="1" smtClean="0">
                        <a:latin typeface="Cambria Math"/>
                        <a:ea typeface="Cambria Math"/>
                      </a:rPr>
                      <m:t>∙</m:t>
                    </m:r>
                    <m:r>
                      <a:rPr lang="vi-VN" sz="2800" b="0" i="1" smtClean="0">
                        <a:latin typeface="Cambria Math"/>
                        <a:ea typeface="Cambria Math"/>
                      </a:rPr>
                      <m:t>𝑆</m:t>
                    </m:r>
                    <m:r>
                      <a:rPr lang="vi-VN" sz="2800" b="0" i="1" smtClean="0">
                        <a:latin typeface="Cambria Math"/>
                        <a:ea typeface="Cambria Math"/>
                      </a:rPr>
                      <m:t>.</m:t>
                    </m:r>
                    <m:r>
                      <a:rPr lang="vi-VN" sz="2800" b="0" i="1" smtClean="0">
                        <a:latin typeface="Cambria Math"/>
                        <a:ea typeface="Cambria Math"/>
                      </a:rPr>
                      <m:t>h</m:t>
                    </m:r>
                  </m:oMath>
                </a14:m>
                <a:endParaRPr lang="vi-VN" sz="2800" dirty="0">
                  <a:latin typeface="+mj-lt"/>
                </a:endParaRPr>
              </a:p>
            </p:txBody>
          </p:sp>
        </mc:Choice>
        <mc:Fallback>
          <p:sp>
            <p:nvSpPr>
              <p:cNvPr id="9" name="TextBox 8"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755576" y="3130461"/>
                <a:ext cx="7992888" cy="1601529"/>
              </a:xfrm>
              <a:prstGeom prst="rect">
                <a:avLst/>
              </a:prstGeom>
              <a:blipFill>
                <a:blip r:embed="rId4"/>
                <a:stretch>
                  <a:fillRect l="-1602" r="-2136" b="-1908"/>
                </a:stretch>
              </a:blipFill>
            </p:spPr>
            <p:txBody>
              <a:bodyPr/>
              <a:lstStyle/>
              <a:p>
                <a:r>
                  <a:rPr lang="en-US">
                    <a:noFill/>
                  </a:rPr>
                  <a:t> </a:t>
                </a:r>
              </a:p>
            </p:txBody>
          </p:sp>
        </mc:Fallback>
      </mc:AlternateContent>
      <p:sp>
        <p:nvSpPr>
          <p:cNvPr id="10"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2" name="TextBox 11" descr="OPL20U25GSXzBJYl68kk8uQGfFKzs7yb1M4KJWUiLk6ZEvGF+qCIPSnY57AbBFCvTW2023.15.47+K4lPs7H94VUqPe2XwIsfPRnrXQE//QTEXxb8/8N4CNc6FpgZahzpTjFhMzSA7T/nHJa11DE8Ng2TP3iAmRczFlmslSuUNOgUeb6yRvs0="/>
          <p:cNvSpPr txBox="1"/>
          <p:nvPr/>
        </p:nvSpPr>
        <p:spPr>
          <a:xfrm>
            <a:off x="4104433" y="467365"/>
            <a:ext cx="931665" cy="523220"/>
          </a:xfrm>
          <a:prstGeom prst="rect">
            <a:avLst/>
          </a:prstGeom>
          <a:noFill/>
        </p:spPr>
        <p:txBody>
          <a:bodyPr wrap="none" rtlCol="0">
            <a:spAutoFit/>
          </a:bodyPr>
          <a:lstStyle/>
          <a:p>
            <a:pPr algn="ctr"/>
            <a:r>
              <a:rPr lang="vi-VN" sz="2800" b="1" dirty="0">
                <a:latin typeface="+mj-lt"/>
              </a:rPr>
              <a:t>Giải </a:t>
            </a:r>
          </a:p>
        </p:txBody>
      </p:sp>
      <p:sp>
        <p:nvSpPr>
          <p:cNvPr id="13" name="TextBox 12" descr="OPL20U25GSXzBJYl68kk8uQGfFKzs7yb1M4KJWUiLk6ZEvGF+qCIPSnY57AbBFCvTW2023.15.47+K4lPs7H94VUqPe2XwIsfPRnrXQE//QTEXxb8/8N4CNc6FpgZahzpTjFhMzSA7T/nHJa11DE8Ng2TP3iAmRczFlmslSuUNOgUeb6yRvs0="/>
          <p:cNvSpPr txBox="1"/>
          <p:nvPr/>
        </p:nvSpPr>
        <p:spPr>
          <a:xfrm>
            <a:off x="-3467" y="0"/>
            <a:ext cx="9147467" cy="400110"/>
          </a:xfrm>
          <a:prstGeom prst="rect">
            <a:avLst/>
          </a:prstGeom>
          <a:solidFill>
            <a:srgbClr val="FFFFCC"/>
          </a:solidFill>
        </p:spPr>
        <p:txBody>
          <a:bodyPr wrap="square" rtlCol="0">
            <a:spAutoFit/>
          </a:bodyPr>
          <a:lstStyle/>
          <a:p>
            <a:pPr algn="ctr"/>
            <a:r>
              <a:rPr lang="en-US" sz="2000" dirty="0">
                <a:latin typeface="Times New Roman" pitchFamily="18" charset="0"/>
                <a:cs typeface="Times New Roman" pitchFamily="18" charset="0"/>
              </a:rPr>
              <a:t>TIẾT 2: HÌNH CHÓP TAM GIÁC ĐỀU</a:t>
            </a:r>
            <a:endParaRPr lang="vi-VN" sz="2000" dirty="0">
              <a:latin typeface="Times New Roman" pitchFamily="18" charset="0"/>
              <a:cs typeface="Times New Roman" pitchFamily="18" charset="0"/>
            </a:endParaRPr>
          </a:p>
        </p:txBody>
      </p:sp>
      <p:sp>
        <p:nvSpPr>
          <p:cNvPr id="14" name="TextBox 13" descr="OPL20U25GSXzBJYl68kk8uQGfFKzs7yb1M4KJWUiLk6ZEvGF+qCIPSnY57AbBFCvTW2023.15.47+K4lPs7H94VUqPe2XwIsfPRnrXQE//QTEXxb8/8N4CNc6FpgZahzpTjFhMzSA7T/nHJa11DE8Ng2TP3iAmRczFlmslSuUNOgUeb6yRvs0="/>
          <p:cNvSpPr txBox="1"/>
          <p:nvPr/>
        </p:nvSpPr>
        <p:spPr>
          <a:xfrm>
            <a:off x="-3467" y="0"/>
            <a:ext cx="9147467" cy="523220"/>
          </a:xfrm>
          <a:prstGeom prst="rect">
            <a:avLst/>
          </a:prstGeom>
          <a:solidFill>
            <a:srgbClr val="FFFFCC"/>
          </a:solidFill>
        </p:spPr>
        <p:txBody>
          <a:bodyPr wrap="square" rtlCol="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6728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651862850"/>
              </p:ext>
            </p:extLst>
          </p:nvPr>
        </p:nvGraphicFramePr>
        <p:xfrm>
          <a:off x="2555776" y="308510"/>
          <a:ext cx="6096000" cy="4711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194403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80512" cy="5143500"/>
          </a:xfrm>
          <a:prstGeom prst="rect">
            <a:avLst/>
          </a:prstGeom>
        </p:spPr>
      </p:pic>
      <p:sp>
        <p:nvSpPr>
          <p:cNvPr id="2" name="TextBox 1" descr="OPL20U25GSXzBJYl68kk8uQGfFKzs7yb1M4KJWUiLk6ZEvGF+qCIPSnY57AbBFCvTW2023.15.47+K4lPs7H94VUqPe2XwIsfPRnrXQE//QTEXxb8/8N4CNc6FpgZahzpTjFhMzSA7T/nHJa11DE8Ng2TP3iAmRczFlmslSuUNOgUeb6yRvs0="/>
          <p:cNvSpPr txBox="1"/>
          <p:nvPr/>
        </p:nvSpPr>
        <p:spPr>
          <a:xfrm>
            <a:off x="539552" y="771550"/>
            <a:ext cx="7920880" cy="3785652"/>
          </a:xfrm>
          <a:prstGeom prst="rect">
            <a:avLst/>
          </a:prstGeom>
          <a:noFill/>
        </p:spPr>
        <p:txBody>
          <a:bodyPr wrap="square" rtlCol="0">
            <a:spAutoFit/>
          </a:bodyPr>
          <a:lstStyle/>
          <a:p>
            <a:pPr algn="just">
              <a:lnSpc>
                <a:spcPct val="150000"/>
              </a:lnSpc>
            </a:pPr>
            <a:r>
              <a:rPr lang="vi-VN" sz="3200" dirty="0">
                <a:latin typeface="+mj-lt"/>
              </a:rPr>
              <a:t>Thể tích của hình chóp tam giác đều bằng </a:t>
            </a:r>
            <a:r>
              <a:rPr lang="vi-VN" sz="3200" dirty="0">
                <a:solidFill>
                  <a:srgbClr val="FF0000"/>
                </a:solidFill>
                <a:latin typeface="+mj-lt"/>
              </a:rPr>
              <a:t>một phần ba </a:t>
            </a:r>
            <a:r>
              <a:rPr lang="vi-VN" sz="3200" dirty="0">
                <a:solidFill>
                  <a:srgbClr val="0070C0"/>
                </a:solidFill>
                <a:latin typeface="+mj-lt"/>
              </a:rPr>
              <a:t>tích</a:t>
            </a:r>
            <a:r>
              <a:rPr lang="vi-VN" sz="3200" dirty="0">
                <a:latin typeface="+mj-lt"/>
              </a:rPr>
              <a:t> của </a:t>
            </a:r>
            <a:r>
              <a:rPr lang="vi-VN" sz="3200" dirty="0">
                <a:solidFill>
                  <a:srgbClr val="002060"/>
                </a:solidFill>
                <a:latin typeface="+mj-lt"/>
              </a:rPr>
              <a:t>diện tích đáy </a:t>
            </a:r>
            <a:r>
              <a:rPr lang="vi-VN" sz="3200" dirty="0">
                <a:latin typeface="+mj-lt"/>
              </a:rPr>
              <a:t>với </a:t>
            </a:r>
            <a:r>
              <a:rPr lang="vi-VN" sz="3200" dirty="0">
                <a:solidFill>
                  <a:srgbClr val="00B050"/>
                </a:solidFill>
                <a:latin typeface="+mj-lt"/>
              </a:rPr>
              <a:t>chiều cao</a:t>
            </a:r>
            <a:r>
              <a:rPr lang="vi-VN" sz="3200" dirty="0">
                <a:latin typeface="+mj-lt"/>
              </a:rPr>
              <a:t>.</a:t>
            </a:r>
          </a:p>
          <a:p>
            <a:pPr>
              <a:lnSpc>
                <a:spcPct val="150000"/>
              </a:lnSpc>
            </a:pPr>
            <a:r>
              <a:rPr lang="vi-VN" sz="3200" dirty="0">
                <a:latin typeface="+mj-lt"/>
              </a:rPr>
              <a:t>Tức là </a:t>
            </a:r>
          </a:p>
          <a:p>
            <a:pPr>
              <a:lnSpc>
                <a:spcPct val="150000"/>
              </a:lnSpc>
            </a:pPr>
            <a:r>
              <a:rPr lang="vi-VN" sz="3200" dirty="0">
                <a:latin typeface="+mj-lt"/>
              </a:rPr>
              <a:t> trong đó là </a:t>
            </a:r>
            <a:r>
              <a:rPr lang="vi-VN" sz="3200" i="1" dirty="0">
                <a:solidFill>
                  <a:srgbClr val="C00000"/>
                </a:solidFill>
                <a:latin typeface="+mj-lt"/>
              </a:rPr>
              <a:t>V</a:t>
            </a:r>
            <a:r>
              <a:rPr lang="vi-VN" sz="3200" dirty="0">
                <a:solidFill>
                  <a:srgbClr val="C00000"/>
                </a:solidFill>
                <a:latin typeface="+mj-lt"/>
              </a:rPr>
              <a:t> thể tích</a:t>
            </a:r>
            <a:r>
              <a:rPr lang="vi-VN" sz="3200" dirty="0">
                <a:latin typeface="+mj-lt"/>
              </a:rPr>
              <a:t>, </a:t>
            </a:r>
            <a:r>
              <a:rPr lang="vi-VN" sz="3200" i="1" dirty="0">
                <a:solidFill>
                  <a:srgbClr val="0070C0"/>
                </a:solidFill>
                <a:latin typeface="+mj-lt"/>
              </a:rPr>
              <a:t>S</a:t>
            </a:r>
            <a:r>
              <a:rPr lang="vi-VN" sz="3200" dirty="0">
                <a:solidFill>
                  <a:srgbClr val="0070C0"/>
                </a:solidFill>
                <a:latin typeface="+mj-lt"/>
              </a:rPr>
              <a:t> là diện tích đáy</a:t>
            </a:r>
            <a:r>
              <a:rPr lang="vi-VN" sz="3200" dirty="0">
                <a:latin typeface="+mj-lt"/>
              </a:rPr>
              <a:t>,</a:t>
            </a:r>
          </a:p>
          <a:p>
            <a:pPr>
              <a:lnSpc>
                <a:spcPct val="150000"/>
              </a:lnSpc>
            </a:pPr>
            <a:r>
              <a:rPr lang="vi-VN" sz="3200" dirty="0">
                <a:latin typeface="+mj-lt"/>
              </a:rPr>
              <a:t> </a:t>
            </a:r>
            <a:r>
              <a:rPr lang="vi-VN" sz="3200" dirty="0">
                <a:solidFill>
                  <a:srgbClr val="00B050"/>
                </a:solidFill>
                <a:latin typeface="+mj-lt"/>
              </a:rPr>
              <a:t>h là chiều cao </a:t>
            </a:r>
            <a:r>
              <a:rPr lang="vi-VN" sz="3200" dirty="0">
                <a:latin typeface="+mj-lt"/>
              </a:rPr>
              <a:t>của hình chóp tam giác đều.</a:t>
            </a:r>
          </a:p>
        </p:txBody>
      </p:sp>
      <p:sp>
        <p:nvSpPr>
          <p:cNvPr id="3"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749548584"/>
              </p:ext>
            </p:extLst>
          </p:nvPr>
        </p:nvGraphicFramePr>
        <p:xfrm>
          <a:off x="1907704" y="2298514"/>
          <a:ext cx="1512168" cy="849300"/>
        </p:xfrm>
        <a:graphic>
          <a:graphicData uri="http://schemas.openxmlformats.org/presentationml/2006/ole">
            <mc:AlternateContent xmlns:mc="http://schemas.openxmlformats.org/markup-compatibility/2006">
              <mc:Choice xmlns:v="urn:schemas-microsoft-com:vml" Requires="v">
                <p:oleObj name="Equation" r:id="rId3" imgW="698197" imgH="393529" progId="Equation.DSMT4">
                  <p:embed/>
                </p:oleObj>
              </mc:Choice>
              <mc:Fallback>
                <p:oleObj name="Equation" r:id="rId3" imgW="698197" imgH="393529"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2298514"/>
                        <a:ext cx="1512168" cy="849300"/>
                      </a:xfrm>
                      <a:prstGeom prst="rect">
                        <a:avLst/>
                      </a:prstGeom>
                      <a:noFill/>
                    </p:spPr>
                  </p:pic>
                </p:oleObj>
              </mc:Fallback>
            </mc:AlternateContent>
          </a:graphicData>
        </a:graphic>
      </p:graphicFrame>
      <p:sp>
        <p:nvSpPr>
          <p:cNvPr id="5"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7"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11"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2" name="TextBox 11" descr="OPL20U25GSXzBJYl68kk8uQGfFKzs7yb1M4KJWUiLk6ZEvGF+qCIPSnY57AbBFCvTW2023.15.47+K4lPs7H94VUqPe2XwIsfPRnrXQE//QTEXxb8/8N4CNc6FpgZahzpTjFhMzSA7T/nHJa11DE8Ng2TP3iAmRczFlmslSuUNOgUeb6yRvs0="/>
          <p:cNvSpPr txBox="1"/>
          <p:nvPr/>
        </p:nvSpPr>
        <p:spPr>
          <a:xfrm>
            <a:off x="-3467" y="0"/>
            <a:ext cx="9147467" cy="400110"/>
          </a:xfrm>
          <a:prstGeom prst="rect">
            <a:avLst/>
          </a:prstGeom>
          <a:solidFill>
            <a:srgbClr val="FFFFCC"/>
          </a:solidFill>
        </p:spPr>
        <p:txBody>
          <a:bodyPr wrap="square" rtlCol="0">
            <a:spAutoFit/>
          </a:bodyPr>
          <a:lstStyle/>
          <a:p>
            <a:pPr algn="ctr"/>
            <a:r>
              <a:rPr lang="en-US" sz="2000" dirty="0">
                <a:latin typeface="Times New Roman" pitchFamily="18" charset="0"/>
                <a:cs typeface="Times New Roman" pitchFamily="18" charset="0"/>
              </a:rPr>
              <a:t>TIẾT 2: HÌNH CHÓP TAM GIÁC ĐỀU</a:t>
            </a:r>
            <a:endParaRPr lang="vi-VN" sz="2000" dirty="0">
              <a:latin typeface="Times New Roman" pitchFamily="18" charset="0"/>
              <a:cs typeface="Times New Roman" pitchFamily="18" charset="0"/>
            </a:endParaRPr>
          </a:p>
        </p:txBody>
      </p:sp>
      <p:sp>
        <p:nvSpPr>
          <p:cNvPr id="13" name="TextBox 12" descr="OPL20U25GSXzBJYl68kk8uQGfFKzs7yb1M4KJWUiLk6ZEvGF+qCIPSnY57AbBFCvTW2023.15.47+K4lPs7H94VUqPe2XwIsfPRnrXQE//QTEXxb8/8N4CNc6FpgZahzpTjFhMzSA7T/nHJa11DE8Ng2TP3iAmRczFlmslSuUNOgUeb6yRvs0="/>
          <p:cNvSpPr txBox="1"/>
          <p:nvPr/>
        </p:nvSpPr>
        <p:spPr>
          <a:xfrm>
            <a:off x="-3467" y="0"/>
            <a:ext cx="9147467" cy="523220"/>
          </a:xfrm>
          <a:prstGeom prst="rect">
            <a:avLst/>
          </a:prstGeom>
          <a:solidFill>
            <a:srgbClr val="FFFFCC"/>
          </a:solidFill>
        </p:spPr>
        <p:txBody>
          <a:bodyPr wrap="square" rtlCol="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09373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 y="0"/>
            <a:ext cx="9147467" cy="5143500"/>
          </a:xfrm>
          <a:prstGeom prst="rect">
            <a:avLst/>
          </a:prstGeom>
        </p:spPr>
      </p:pic>
      <p:sp>
        <p:nvSpPr>
          <p:cNvPr id="2" name="Title 1" descr="OPL20U25GSXzBJYl68kk8uQGfFKzs7yb1M4KJWUiLk6ZEvGF+qCIPSnY57AbBFCvTW2023.15.47+K4lPs7H94VUqPe2XwIsfPRnrXQE//QTEXxb8/8N4CNc6FpgZahzpTjFhMzSA7T/nHJa11DE8Ng2TP3iAmRczFlmslSuUNOgUeb6yRvs0="/>
          <p:cNvSpPr>
            <a:spLocks noGrp="1"/>
          </p:cNvSpPr>
          <p:nvPr>
            <p:ph type="title"/>
          </p:nvPr>
        </p:nvSpPr>
        <p:spPr>
          <a:xfrm>
            <a:off x="457200" y="1642492"/>
            <a:ext cx="8229600" cy="857250"/>
          </a:xfrm>
        </p:spPr>
        <p:txBody>
          <a:bodyPr>
            <a:noAutofit/>
          </a:bodyPr>
          <a:lstStyle/>
          <a:p>
            <a:pPr algn="l"/>
            <a:r>
              <a:rPr lang="vi-VN" sz="3200" b="1" dirty="0"/>
              <a:t>Ví dụ 2 (sgk/trang 83)</a:t>
            </a:r>
            <a:br>
              <a:rPr lang="vi-VN" sz="3200" b="1" dirty="0"/>
            </a:br>
            <a:r>
              <a:rPr lang="vi-VN" sz="3200" dirty="0"/>
              <a:t>Một khối rubik có dạng hình chóp tam giác đều với diện tích đáy khoảng 22,45 cm và chiều cao khoảng 5,88 cm.Tính thể tích của khối rubik đó.</a:t>
            </a:r>
            <a:br>
              <a:rPr lang="vi-VN" sz="3200" dirty="0"/>
            </a:br>
            <a:r>
              <a:rPr lang="vi-VN" sz="3200" dirty="0"/>
              <a:t> </a:t>
            </a:r>
            <a:br>
              <a:rPr lang="vi-VN" sz="3200" dirty="0"/>
            </a:br>
            <a:endParaRPr lang="vi-VN" sz="3200" dirty="0"/>
          </a:p>
        </p:txBody>
      </p:sp>
      <mc:AlternateContent xmlns:mc="http://schemas.openxmlformats.org/markup-compatibility/2006">
        <mc:Choice xmlns:a14="http://schemas.microsoft.com/office/drawing/2010/main" Requires="a14">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467544" y="3213173"/>
                <a:ext cx="8229600" cy="1950865"/>
              </a:xfrm>
            </p:spPr>
            <p:txBody>
              <a:bodyPr/>
              <a:lstStyle/>
              <a:p>
                <a:pPr marL="0" indent="0">
                  <a:buNone/>
                </a:pPr>
                <a:r>
                  <a:rPr lang="vi-VN" dirty="0">
                    <a:latin typeface="+mj-lt"/>
                  </a:rPr>
                  <a:t>Thể tích của khối rubik đó là:</a:t>
                </a:r>
              </a:p>
              <a:p>
                <a:pPr marL="0" indent="0">
                  <a:buNone/>
                </a:pPr>
                <a14:m>
                  <m:oMath xmlns:m="http://schemas.openxmlformats.org/officeDocument/2006/math">
                    <m:r>
                      <a:rPr lang="vi-VN" b="0" i="1" smtClean="0">
                        <a:latin typeface="Cambria Math"/>
                      </a:rPr>
                      <m:t>     </m:t>
                    </m:r>
                    <m:r>
                      <a:rPr lang="vi-VN" b="0" i="1" smtClean="0">
                        <a:latin typeface="Cambria Math"/>
                      </a:rPr>
                      <m:t>𝑉</m:t>
                    </m:r>
                    <m:r>
                      <a:rPr lang="vi-VN" b="0" i="1" smtClean="0">
                        <a:latin typeface="Cambria Math"/>
                        <a:ea typeface="Cambria Math"/>
                      </a:rPr>
                      <m:t>≈</m:t>
                    </m:r>
                    <m:f>
                      <m:fPr>
                        <m:ctrlPr>
                          <a:rPr lang="vi-VN" b="0" i="1" smtClean="0">
                            <a:latin typeface="Cambria Math" panose="02040503050406030204" pitchFamily="18" charset="0"/>
                            <a:ea typeface="Cambria Math"/>
                          </a:rPr>
                        </m:ctrlPr>
                      </m:fPr>
                      <m:num>
                        <m:r>
                          <a:rPr lang="vi-VN" b="0" i="1" smtClean="0">
                            <a:latin typeface="Cambria Math"/>
                            <a:ea typeface="Cambria Math"/>
                          </a:rPr>
                          <m:t>1</m:t>
                        </m:r>
                      </m:num>
                      <m:den>
                        <m:r>
                          <a:rPr lang="vi-VN" b="0" i="1" smtClean="0">
                            <a:latin typeface="Cambria Math"/>
                            <a:ea typeface="Cambria Math"/>
                          </a:rPr>
                          <m:t>3</m:t>
                        </m:r>
                      </m:den>
                    </m:f>
                    <m:r>
                      <a:rPr lang="vi-VN" b="0" i="1" smtClean="0">
                        <a:latin typeface="Cambria Math"/>
                        <a:ea typeface="Cambria Math"/>
                      </a:rPr>
                      <m:t>∙22,45 . 5,88=44,002</m:t>
                    </m:r>
                  </m:oMath>
                </a14:m>
                <a:r>
                  <a:rPr lang="vi-VN" dirty="0">
                    <a:latin typeface="+mj-lt"/>
                  </a:rPr>
                  <a:t> (cm</a:t>
                </a:r>
                <a:r>
                  <a:rPr lang="vi-VN" baseline="30000" dirty="0">
                    <a:latin typeface="+mj-lt"/>
                  </a:rPr>
                  <a:t>3</a:t>
                </a:r>
                <a:r>
                  <a:rPr lang="vi-VN" dirty="0">
                    <a:latin typeface="+mj-lt"/>
                  </a:rPr>
                  <a:t>)</a:t>
                </a:r>
              </a:p>
            </p:txBody>
          </p:sp>
        </mc:Choice>
        <mc:Fallback>
          <p:sp>
            <p:nvSpPr>
              <p:cNvPr id="3" name="Content Placeholder 2" descr="OPL20U25GSXzBJYl68kk8uQGfFKzs7yb1M4KJWUiLk6ZEvGF+qCIPSnY57AbBFCvTW2023.15.47+K4lPs7H94VUqPe2XwIsfPRnrXQE//QTEXxb8/8N4CNc6FpgZahzpTjFhMzSA7T/nHJa11DE8Ng2TP3iAmRczFlmslSuUNOgUeb6yRvs0="/>
              <p:cNvSpPr>
                <a:spLocks noGrp="1" noRot="1" noChangeAspect="1" noMove="1" noResize="1" noEditPoints="1" noAdjustHandles="1" noChangeArrowheads="1" noChangeShapeType="1" noTextEdit="1"/>
              </p:cNvSpPr>
              <p:nvPr>
                <p:ph idx="1"/>
              </p:nvPr>
            </p:nvSpPr>
            <p:spPr>
              <a:xfrm>
                <a:off x="467544" y="3213173"/>
                <a:ext cx="8229600" cy="1950865"/>
              </a:xfrm>
              <a:blipFill>
                <a:blip r:embed="rId3"/>
                <a:stretch>
                  <a:fillRect l="-1926" t="-4375"/>
                </a:stretch>
              </a:blipFill>
            </p:spPr>
            <p:txBody>
              <a:bodyPr/>
              <a:lstStyle/>
              <a:p>
                <a:r>
                  <a:rPr lang="en-US">
                    <a:noFill/>
                  </a:rPr>
                  <a:t> </a:t>
                </a:r>
              </a:p>
            </p:txBody>
          </p:sp>
        </mc:Fallback>
      </mc:AlternateContent>
      <p:sp>
        <p:nvSpPr>
          <p:cNvPr id="4"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Rectangle 10"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2" name="TextBox 11" descr="OPL20U25GSXzBJYl68kk8uQGfFKzs7yb1M4KJWUiLk6ZEvGF+qCIPSnY57AbBFCvTW2023.15.47+K4lPs7H94VUqPe2XwIsfPRnrXQE//QTEXxb8/8N4CNc6FpgZahzpTjFhMzSA7T/nHJa11DE8Ng2TP3iAmRczFlmslSuUNOgUeb6yRvs0="/>
          <p:cNvSpPr txBox="1"/>
          <p:nvPr/>
        </p:nvSpPr>
        <p:spPr>
          <a:xfrm>
            <a:off x="467544" y="2624594"/>
            <a:ext cx="891591" cy="523220"/>
          </a:xfrm>
          <a:prstGeom prst="rect">
            <a:avLst/>
          </a:prstGeom>
          <a:noFill/>
        </p:spPr>
        <p:txBody>
          <a:bodyPr wrap="none" rtlCol="0">
            <a:spAutoFit/>
          </a:bodyPr>
          <a:lstStyle/>
          <a:p>
            <a:r>
              <a:rPr lang="vi-VN" sz="2800" dirty="0">
                <a:latin typeface="+mj-lt"/>
              </a:rPr>
              <a:t>Giải </a:t>
            </a:r>
          </a:p>
        </p:txBody>
      </p:sp>
      <p:sp>
        <p:nvSpPr>
          <p:cNvPr id="13" name="TextBox 12" descr="OPL20U25GSXzBJYl68kk8uQGfFKzs7yb1M4KJWUiLk6ZEvGF+qCIPSnY57AbBFCvTW2023.15.47+K4lPs7H94VUqPe2XwIsfPRnrXQE//QTEXxb8/8N4CNc6FpgZahzpTjFhMzSA7T/nHJa11DE8Ng2TP3iAmRczFlmslSuUNOgUeb6yRvs0="/>
          <p:cNvSpPr txBox="1"/>
          <p:nvPr/>
        </p:nvSpPr>
        <p:spPr>
          <a:xfrm>
            <a:off x="-3467" y="0"/>
            <a:ext cx="9147467" cy="523220"/>
          </a:xfrm>
          <a:prstGeom prst="rect">
            <a:avLst/>
          </a:prstGeom>
          <a:solidFill>
            <a:srgbClr val="FFFFCC"/>
          </a:solidFill>
        </p:spPr>
        <p:txBody>
          <a:bodyPr wrap="square" rtlCol="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16" name="Pictur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7884368" y="51470"/>
            <a:ext cx="1635595" cy="1635595"/>
          </a:xfrm>
          <a:prstGeom prst="rect">
            <a:avLst/>
          </a:prstGeom>
        </p:spPr>
      </p:pic>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922" y="2624594"/>
            <a:ext cx="2212781" cy="2323420"/>
          </a:xfrm>
          <a:prstGeom prst="rect">
            <a:avLst/>
          </a:prstGeom>
        </p:spPr>
      </p:pic>
      <p:sp>
        <p:nvSpPr>
          <p:cNvPr id="17" name="Rectangle 16"/>
          <p:cNvSpPr/>
          <p:nvPr/>
        </p:nvSpPr>
        <p:spPr>
          <a:xfrm>
            <a:off x="4788024" y="555526"/>
            <a:ext cx="3271288" cy="432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mj-lt"/>
              </a:rPr>
              <a:t>HOẠT ĐỘNG CÁ NHÂN</a:t>
            </a:r>
          </a:p>
        </p:txBody>
      </p:sp>
    </p:spTree>
    <p:extLst>
      <p:ext uri="{BB962C8B-B14F-4D97-AF65-F5344CB8AC3E}">
        <p14:creationId xmlns:p14="http://schemas.microsoft.com/office/powerpoint/2010/main" val="240241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127798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4"/>
            <a:ext cx="9144000" cy="5143500"/>
          </a:xfrm>
          <a:prstGeom prst="rect">
            <a:avLst/>
          </a:prstGeom>
        </p:spPr>
      </p:pic>
      <p:sp>
        <p:nvSpPr>
          <p:cNvPr id="2" name="Title 1" descr="OPL20U25GSXzBJYl68kk8uQGfFKzs7yb1M4KJWUiLk6ZEvGF+qCIPSnY57AbBFCvTW2023.15.47+K4lPs7H94VUqPe2XwIsfPRnrXQE//QTEXxb8/8N4CNc6FpgZahzpTjFhMzSA7T/nHJa11DE8Ng2TP3iAmRczFlmslSuUNOgUeb6yRvs0="/>
          <p:cNvSpPr>
            <a:spLocks noGrp="1"/>
          </p:cNvSpPr>
          <p:nvPr>
            <p:ph type="title"/>
          </p:nvPr>
        </p:nvSpPr>
        <p:spPr>
          <a:xfrm>
            <a:off x="457200" y="1354460"/>
            <a:ext cx="8229600" cy="857250"/>
          </a:xfrm>
        </p:spPr>
        <p:txBody>
          <a:bodyPr>
            <a:normAutofit fontScale="90000"/>
          </a:bodyPr>
          <a:lstStyle/>
          <a:p>
            <a:pPr algn="l"/>
            <a:r>
              <a:rPr lang="vi-VN" sz="3200" b="1" dirty="0"/>
              <a:t>BT3 (sgk/tr83)</a:t>
            </a:r>
            <a:br>
              <a:rPr lang="vi-VN" sz="3200" b="1" dirty="0"/>
            </a:br>
            <a:r>
              <a:rPr lang="vi-VN" sz="3200" dirty="0"/>
              <a:t>Cho một hình chóp tam giác đều có diện tích đáy là</a:t>
            </a:r>
            <a:br>
              <a:rPr lang="vi-VN" sz="3200" dirty="0"/>
            </a:br>
            <a:r>
              <a:rPr lang="vi-VN" sz="3200" dirty="0"/>
              <a:t>15 cm</a:t>
            </a:r>
            <a:r>
              <a:rPr lang="vi-VN" sz="3200" baseline="30000" dirty="0"/>
              <a:t>2</a:t>
            </a:r>
            <a:r>
              <a:rPr lang="vi-VN" sz="3200" dirty="0"/>
              <a:t> và chiều cao là 8 cm. Tính thể tích của hình chóp tam giác đều đó.</a:t>
            </a:r>
            <a:br>
              <a:rPr lang="vi-VN" sz="3200" dirty="0"/>
            </a:br>
            <a:endParaRPr lang="vi-VN" sz="3200" dirty="0"/>
          </a:p>
        </p:txBody>
      </p:sp>
      <p:sp>
        <p:nvSpPr>
          <p:cNvPr id="4"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6"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457200" y="2571750"/>
            <a:ext cx="8229600" cy="2022475"/>
          </a:xfrm>
        </p:spPr>
        <p:txBody>
          <a:bodyPr/>
          <a:lstStyle/>
          <a:p>
            <a:pPr marL="0" indent="0">
              <a:buNone/>
            </a:pPr>
            <a:r>
              <a:rPr lang="vi-VN" dirty="0">
                <a:latin typeface="+mj-lt"/>
              </a:rPr>
              <a:t>Giải</a:t>
            </a:r>
          </a:p>
          <a:p>
            <a:pPr marL="0" indent="0">
              <a:buNone/>
            </a:pPr>
            <a:r>
              <a:rPr lang="vi-VN" dirty="0">
                <a:latin typeface="+mj-lt"/>
              </a:rPr>
              <a:t>Thể tích của hình chóp tam giác đều đó là:</a:t>
            </a:r>
          </a:p>
          <a:p>
            <a:pPr marL="0" indent="0">
              <a:buNone/>
            </a:pPr>
            <a:endParaRPr lang="vi-VN" dirty="0">
              <a:latin typeface="+mj-lt"/>
            </a:endParaRPr>
          </a:p>
        </p:txBody>
      </p:sp>
      <p:sp>
        <p:nvSpPr>
          <p:cNvPr id="9"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93211168"/>
              </p:ext>
            </p:extLst>
          </p:nvPr>
        </p:nvGraphicFramePr>
        <p:xfrm>
          <a:off x="2195736" y="3723878"/>
          <a:ext cx="3356275" cy="936104"/>
        </p:xfrm>
        <a:graphic>
          <a:graphicData uri="http://schemas.openxmlformats.org/presentationml/2006/ole">
            <mc:AlternateContent xmlns:mc="http://schemas.openxmlformats.org/markup-compatibility/2006">
              <mc:Choice xmlns:v="urn:schemas-microsoft-com:vml" Requires="v">
                <p:oleObj name="Equation" r:id="rId3" imgW="1422400" imgH="393700" progId="Equation.DSMT4">
                  <p:embed/>
                </p:oleObj>
              </mc:Choice>
              <mc:Fallback>
                <p:oleObj name="Equation" r:id="rId3" imgW="1422400" imgH="3937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723878"/>
                        <a:ext cx="3356275" cy="936104"/>
                      </a:xfrm>
                      <a:prstGeom prst="rect">
                        <a:avLst/>
                      </a:prstGeom>
                      <a:noFill/>
                    </p:spPr>
                  </p:pic>
                </p:oleObj>
              </mc:Fallback>
            </mc:AlternateContent>
          </a:graphicData>
        </a:graphic>
      </p:graphicFrame>
      <p:sp>
        <p:nvSpPr>
          <p:cNvPr id="11" name="TextBox 10" descr="OPL20U25GSXzBJYl68kk8uQGfFKzs7yb1M4KJWUiLk6ZEvGF+qCIPSnY57AbBFCvTW2023.15.47+K4lPs7H94VUqPe2XwIsfPRnrXQE//QTEXxb8/8N4CNc6FpgZahzpTjFhMzSA7T/nHJa11DE8Ng2TP3iAmRczFlmslSuUNOgUeb6yRvs0="/>
          <p:cNvSpPr txBox="1"/>
          <p:nvPr/>
        </p:nvSpPr>
        <p:spPr>
          <a:xfrm>
            <a:off x="-3467" y="0"/>
            <a:ext cx="9147467" cy="523220"/>
          </a:xfrm>
          <a:prstGeom prst="rect">
            <a:avLst/>
          </a:prstGeom>
          <a:solidFill>
            <a:srgbClr val="FFFFCC"/>
          </a:solidFill>
        </p:spPr>
        <p:txBody>
          <a:bodyPr wrap="square" rtlCol="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7884368" y="51470"/>
            <a:ext cx="1635595" cy="1635595"/>
          </a:xfrm>
          <a:prstGeom prst="rect">
            <a:avLst/>
          </a:prstGeom>
        </p:spPr>
      </p:pic>
      <p:sp>
        <p:nvSpPr>
          <p:cNvPr id="12" name="Rectangle 11" descr="OPL20U25GSXzBJYl68kk8uQGfFKzs7yb1M4KJWUiLk6ZEvGF+qCIPSnY57AbBFCvTW2023.15.47+K4lPs7H94VUqPe2XwIsfPRnrXQE//QTEXxb8/8N4CNc6FpgZahzpTjFhMzSA7T/nHJa11DE8Ng2TP3iAmRczFlmslSuUNOgUeb6yRvs0="/>
          <p:cNvSpPr/>
          <p:nvPr/>
        </p:nvSpPr>
        <p:spPr>
          <a:xfrm>
            <a:off x="4122204" y="601825"/>
            <a:ext cx="3618148" cy="4577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000" b="1" dirty="0">
                <a:latin typeface="+mj-lt"/>
              </a:rPr>
              <a:t>HOẠT ĐỘNG CÁ NHÂN</a:t>
            </a:r>
          </a:p>
        </p:txBody>
      </p:sp>
    </p:spTree>
    <p:extLst>
      <p:ext uri="{BB962C8B-B14F-4D97-AF65-F5344CB8AC3E}">
        <p14:creationId xmlns:p14="http://schemas.microsoft.com/office/powerpoint/2010/main" val="390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609600" y="514350"/>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
        <p:nvSpPr>
          <p:cNvPr id="2" name="TextBox 10" descr="OPL20U25GSXzBJYl68kk8uQGfFKzs7yb1M4KJWUiLk6ZEvGF+qCIPSnY57AbBFCvTW2023.15.47+K4lPs7H94VUqPe2XwIsfPRnrXQE//QTEXxb8/8N4CNc6FpgZahzpTjFhMzSA7T/nHJa11DE8Ng2TP3iAmRczFlmslSuUNOgUeb6yRvs0="/>
          <p:cNvSpPr txBox="1"/>
          <p:nvPr/>
        </p:nvSpPr>
        <p:spPr>
          <a:xfrm>
            <a:off x="4075090" y="1815147"/>
            <a:ext cx="2438400" cy="583565"/>
          </a:xfrm>
          <a:prstGeom prst="rect">
            <a:avLst/>
          </a:prstGeom>
          <a:solidFill>
            <a:schemeClr val="accent6">
              <a:lumMod val="40000"/>
              <a:lumOff val="60000"/>
            </a:schemeClr>
          </a:solidFill>
        </p:spPr>
        <p:txBody>
          <a:bodyPr wrap="square">
            <a:spAutoFit/>
          </a:bodyPr>
          <a:lstStyle/>
          <a:p>
            <a:r>
              <a:rPr lang="en-GB" altLang="en-US" sz="3200"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2649986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47+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19"/>
            <a:ext cx="9144000" cy="5143500"/>
          </a:xfrm>
          <a:prstGeom prst="rect">
            <a:avLst/>
          </a:prstGeom>
        </p:spPr>
      </p:pic>
      <p:sp>
        <p:nvSpPr>
          <p:cNvPr id="2" name="TextBox 1" descr="OPL20U25GSXzBJYl68kk8uQGfFKzs7yb1M4KJWUiLk6ZEvGF+qCIPSnY57AbBFCvTW2023.15.47+K4lPs7H94VUqPe2XwIsfPRnrXQE//QTEXxb8/8N4CNc6FpgZahzpTjFhMzSA7T/nHJa11DE8Ng2TP3iAmRczFlmslSuUNOgUeb6yRvs0="/>
          <p:cNvSpPr txBox="1"/>
          <p:nvPr/>
        </p:nvSpPr>
        <p:spPr>
          <a:xfrm>
            <a:off x="35496" y="-92546"/>
            <a:ext cx="8280920" cy="3108543"/>
          </a:xfrm>
          <a:prstGeom prst="rect">
            <a:avLst/>
          </a:prstGeom>
          <a:noFill/>
        </p:spPr>
        <p:txBody>
          <a:bodyPr wrap="square" rtlCol="0">
            <a:spAutoFit/>
          </a:bodyPr>
          <a:lstStyle/>
          <a:p>
            <a:pPr algn="just"/>
            <a:r>
              <a:rPr lang="vi-VN" sz="2800" b="1" dirty="0">
                <a:latin typeface="+mj-lt"/>
              </a:rPr>
              <a:t>Bài toán 2:</a:t>
            </a:r>
          </a:p>
          <a:p>
            <a:pPr algn="just"/>
            <a:r>
              <a:rPr lang="vi-VN" sz="2800" dirty="0">
                <a:latin typeface="+mj-lt"/>
              </a:rPr>
              <a:t>Một bể kính hình hộp chữ nhật có hai cạnh đáy là 60 cm và 30 cm. Trong bể có một khối đá hình chóp tam giác đều với diện tích đáy là 270 cm</a:t>
            </a:r>
            <a:r>
              <a:rPr lang="vi-VN" sz="2800" baseline="30000" dirty="0">
                <a:latin typeface="+mj-lt"/>
              </a:rPr>
              <a:t>2</a:t>
            </a:r>
            <a:r>
              <a:rPr lang="vi-VN" sz="2800" dirty="0">
                <a:latin typeface="+mj-lt"/>
              </a:rPr>
              <a:t>, chiều cao</a:t>
            </a:r>
            <a:r>
              <a:rPr lang="en-US" sz="2800" dirty="0">
                <a:latin typeface="+mj-lt"/>
              </a:rPr>
              <a:t> </a:t>
            </a:r>
            <a:r>
              <a:rPr lang="vi-VN" sz="2800" dirty="0">
                <a:latin typeface="+mj-lt"/>
              </a:rPr>
              <a:t>30 cm. Người ta đổ nước vào bể sao cho nước ngập khối đá và đo được mực nước là 60 cm. Khi lấy khối đá ra thì mực nước của bể là bao nhiêu?</a:t>
            </a:r>
          </a:p>
        </p:txBody>
      </p:sp>
      <p:sp>
        <p:nvSpPr>
          <p:cNvPr id="3"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5"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7"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8"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1" name="Rectangle 18"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2" name="Object 1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190874385"/>
              </p:ext>
            </p:extLst>
          </p:nvPr>
        </p:nvGraphicFramePr>
        <p:xfrm>
          <a:off x="3862209" y="2643758"/>
          <a:ext cx="5246296" cy="2448272"/>
        </p:xfrm>
        <a:graphic>
          <a:graphicData uri="http://schemas.openxmlformats.org/presentationml/2006/ole">
            <mc:AlternateContent xmlns:mc="http://schemas.openxmlformats.org/markup-compatibility/2006">
              <mc:Choice xmlns:v="urn:schemas-microsoft-com:vml" Requires="v">
                <p:oleObj name="Bitmap Image" r:id="rId5" imgW="3971429" imgH="1857143" progId="Paint.Picture">
                  <p:embed/>
                </p:oleObj>
              </mc:Choice>
              <mc:Fallback>
                <p:oleObj name="Bitmap Image" r:id="rId5" imgW="3971429" imgH="1857143" progId="Paint.Picture">
                  <p:embed/>
                  <p:pic>
                    <p:nvPicPr>
                      <p:cNvPr id="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2209" y="2643758"/>
                        <a:ext cx="5246296" cy="2448272"/>
                      </a:xfrm>
                      <a:prstGeom prst="rect">
                        <a:avLst/>
                      </a:prstGeom>
                      <a:noFill/>
                    </p:spPr>
                  </p:pic>
                </p:oleObj>
              </mc:Fallback>
            </mc:AlternateContent>
          </a:graphicData>
        </a:graphic>
      </p:graphicFrame>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1740" y="3464197"/>
            <a:ext cx="1656184" cy="1656184"/>
          </a:xfrm>
          <a:prstGeom prst="rect">
            <a:avLst/>
          </a:prstGeom>
        </p:spPr>
      </p:pic>
      <p:sp>
        <p:nvSpPr>
          <p:cNvPr id="16" name="Rectangle 15" descr="OPL20U25GSXzBJYl68kk8uQGfFKzs7yb1M4KJWUiLk6ZEvGF+qCIPSnY57AbBFCvTW2023.15.47+K4lPs7H94VUqPe2XwIsfPRnrXQE//QTEXxb8/8N4CNc6FpgZahzpTjFhMzSA7T/nHJa11DE8Ng2TP3iAmRczFlmslSuUNOgUeb6yRvs0="/>
          <p:cNvSpPr/>
          <p:nvPr/>
        </p:nvSpPr>
        <p:spPr>
          <a:xfrm>
            <a:off x="-508" y="3075806"/>
            <a:ext cx="4140460" cy="4482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200" b="1" dirty="0">
                <a:latin typeface="+mj-lt"/>
              </a:rPr>
              <a:t>HOẠT ĐỘNG NHÓM 4 NGƯỜI</a:t>
            </a:r>
          </a:p>
        </p:txBody>
      </p:sp>
      <p:pic>
        <p:nvPicPr>
          <p:cNvPr id="13" name="COUNTDOWN TIMER 3 min (Nho)">
            <a:hlinkClick r:id="" action="ppaction://media"/>
            <a:extLst>
              <a:ext uri="{FF2B5EF4-FFF2-40B4-BE49-F238E27FC236}">
                <a16:creationId xmlns:a16="http://schemas.microsoft.com/office/drawing/2014/main" id="{41A662E7-9F7B-A093-9FE9-8B8B38F45C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31200" y="3867894"/>
            <a:ext cx="994190" cy="432048"/>
          </a:xfrm>
          <a:prstGeom prst="rect">
            <a:avLst/>
          </a:prstGeom>
        </p:spPr>
      </p:pic>
    </p:spTree>
    <p:extLst>
      <p:ext uri="{BB962C8B-B14F-4D97-AF65-F5344CB8AC3E}">
        <p14:creationId xmlns:p14="http://schemas.microsoft.com/office/powerpoint/2010/main" val="2487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p:cTn id="12" fill="hold" display="0">
                  <p:stCondLst>
                    <p:cond delay="indefinite"/>
                  </p:stCondLst>
                </p:cTn>
                <p:tgtEl>
                  <p:spTgt spid="13"/>
                </p:tgtEl>
              </p:cMediaNode>
            </p:video>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7" y="0"/>
            <a:ext cx="9147467" cy="5143500"/>
          </a:xfrm>
          <a:prstGeom prst="rect">
            <a:avLst/>
          </a:prstGeom>
        </p:spPr>
      </p:pic>
      <p:sp>
        <p:nvSpPr>
          <p:cNvPr id="2" name="TextBox 1" descr="OPL20U25GSXzBJYl68kk8uQGfFKzs7yb1M4KJWUiLk6ZEvGF+qCIPSnY57AbBFCvTW2023.15.47+K4lPs7H94VUqPe2XwIsfPRnrXQE//QTEXxb8/8N4CNc6FpgZahzpTjFhMzSA7T/nHJa11DE8Ng2TP3iAmRczFlmslSuUNOgUeb6yRvs0="/>
          <p:cNvSpPr txBox="1"/>
          <p:nvPr/>
        </p:nvSpPr>
        <p:spPr>
          <a:xfrm>
            <a:off x="3702006" y="483904"/>
            <a:ext cx="994183" cy="584775"/>
          </a:xfrm>
          <a:prstGeom prst="rect">
            <a:avLst/>
          </a:prstGeom>
          <a:noFill/>
        </p:spPr>
        <p:txBody>
          <a:bodyPr wrap="none" rtlCol="0">
            <a:spAutoFit/>
          </a:bodyPr>
          <a:lstStyle/>
          <a:p>
            <a:r>
              <a:rPr lang="vi-VN" sz="3200" dirty="0">
                <a:latin typeface="+mj-lt"/>
              </a:rPr>
              <a:t>Giải </a:t>
            </a: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506621" y="1081154"/>
            <a:ext cx="4176143" cy="584775"/>
          </a:xfrm>
          <a:prstGeom prst="rect">
            <a:avLst/>
          </a:prstGeom>
          <a:noFill/>
        </p:spPr>
        <p:txBody>
          <a:bodyPr wrap="none" rtlCol="0">
            <a:spAutoFit/>
          </a:bodyPr>
          <a:lstStyle/>
          <a:p>
            <a:r>
              <a:rPr lang="vi-VN" sz="3200" dirty="0">
                <a:latin typeface="+mj-lt"/>
              </a:rPr>
              <a:t>Diện tích đáy của bể là: </a:t>
            </a:r>
          </a:p>
        </p:txBody>
      </p:sp>
      <p:sp>
        <p:nvSpPr>
          <p:cNvPr id="4"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3200"/>
          </a:p>
        </p:txBody>
      </p:sp>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54769017"/>
              </p:ext>
            </p:extLst>
          </p:nvPr>
        </p:nvGraphicFramePr>
        <p:xfrm>
          <a:off x="4570266" y="1153162"/>
          <a:ext cx="3660257" cy="584775"/>
        </p:xfrm>
        <a:graphic>
          <a:graphicData uri="http://schemas.openxmlformats.org/presentationml/2006/ole">
            <mc:AlternateContent xmlns:mc="http://schemas.openxmlformats.org/markup-compatibility/2006">
              <mc:Choice xmlns:v="urn:schemas-microsoft-com:vml" Requires="v">
                <p:oleObj name="Equation" r:id="rId3" imgW="1625600" imgH="254000" progId="Equation.DSMT4">
                  <p:embed/>
                </p:oleObj>
              </mc:Choice>
              <mc:Fallback>
                <p:oleObj name="Equation" r:id="rId3" imgW="1625600" imgH="2540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0266" y="1153162"/>
                        <a:ext cx="3660257" cy="584775"/>
                      </a:xfrm>
                      <a:prstGeom prst="rect">
                        <a:avLst/>
                      </a:prstGeom>
                      <a:noFill/>
                    </p:spPr>
                  </p:pic>
                </p:oleObj>
              </mc:Fallback>
            </mc:AlternateContent>
          </a:graphicData>
        </a:graphic>
      </p:graphicFrame>
      <p:sp>
        <p:nvSpPr>
          <p:cNvPr id="6" name="TextBox 5" descr="OPL20U25GSXzBJYl68kk8uQGfFKzs7yb1M4KJWUiLk6ZEvGF+qCIPSnY57AbBFCvTW2023.15.47+K4lPs7H94VUqPe2XwIsfPRnrXQE//QTEXxb8/8N4CNc6FpgZahzpTjFhMzSA7T/nHJa11DE8Ng2TP3iAmRczFlmslSuUNOgUeb6yRvs0="/>
          <p:cNvSpPr txBox="1"/>
          <p:nvPr/>
        </p:nvSpPr>
        <p:spPr>
          <a:xfrm>
            <a:off x="506621" y="1729226"/>
            <a:ext cx="8542723" cy="584775"/>
          </a:xfrm>
          <a:prstGeom prst="rect">
            <a:avLst/>
          </a:prstGeom>
          <a:noFill/>
        </p:spPr>
        <p:txBody>
          <a:bodyPr wrap="none" rtlCol="0">
            <a:spAutoFit/>
          </a:bodyPr>
          <a:lstStyle/>
          <a:p>
            <a:r>
              <a:rPr lang="vi-VN" sz="3200" dirty="0">
                <a:latin typeface="+mj-lt"/>
              </a:rPr>
              <a:t>Tổng thể tích của nước và khối đá chứa trong bể là</a:t>
            </a:r>
          </a:p>
        </p:txBody>
      </p:sp>
      <p:sp>
        <p:nvSpPr>
          <p:cNvPr id="7"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3200"/>
          </a:p>
        </p:txBody>
      </p:sp>
      <p:graphicFrame>
        <p:nvGraphicFramePr>
          <p:cNvPr id="8" name="Object 7"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894402142"/>
              </p:ext>
            </p:extLst>
          </p:nvPr>
        </p:nvGraphicFramePr>
        <p:xfrm>
          <a:off x="1528764" y="2390774"/>
          <a:ext cx="5491508" cy="616943"/>
        </p:xfrm>
        <a:graphic>
          <a:graphicData uri="http://schemas.openxmlformats.org/presentationml/2006/ole">
            <mc:AlternateContent xmlns:mc="http://schemas.openxmlformats.org/markup-compatibility/2006">
              <mc:Choice xmlns:v="urn:schemas-microsoft-com:vml" Requires="v">
                <p:oleObj name="Equation" r:id="rId5" imgW="2374560" imgH="253800" progId="Equation.DSMT4">
                  <p:embed/>
                </p:oleObj>
              </mc:Choice>
              <mc:Fallback>
                <p:oleObj name="Equation" r:id="rId5" imgW="2374560" imgH="253800" progId="Equation.DSMT4">
                  <p:embed/>
                  <p:pic>
                    <p:nvPicPr>
                      <p:cNvPr id="0" name="Object 3"/>
                      <p:cNvPicPr>
                        <a:picLocks noChangeAspect="1" noChangeArrowheads="1"/>
                      </p:cNvPicPr>
                      <p:nvPr/>
                    </p:nvPicPr>
                    <p:blipFill>
                      <a:blip r:embed="rId6"/>
                      <a:srcRect/>
                      <a:stretch>
                        <a:fillRect/>
                      </a:stretch>
                    </p:blipFill>
                    <p:spPr bwMode="auto">
                      <a:xfrm>
                        <a:off x="1528764" y="2390774"/>
                        <a:ext cx="5491508" cy="616943"/>
                      </a:xfrm>
                      <a:prstGeom prst="rect">
                        <a:avLst/>
                      </a:prstGeom>
                      <a:noFill/>
                    </p:spPr>
                  </p:pic>
                </p:oleObj>
              </mc:Fallback>
            </mc:AlternateContent>
          </a:graphicData>
        </a:graphic>
      </p:graphicFrame>
      <p:sp>
        <p:nvSpPr>
          <p:cNvPr id="9" name="TextBox 8" descr="OPL20U25GSXzBJYl68kk8uQGfFKzs7yb1M4KJWUiLk6ZEvGF+qCIPSnY57AbBFCvTW2023.15.47+K4lPs7H94VUqPe2XwIsfPRnrXQE//QTEXxb8/8N4CNc6FpgZahzpTjFhMzSA7T/nHJa11DE8Ng2TP3iAmRczFlmslSuUNOgUeb6yRvs0="/>
          <p:cNvSpPr txBox="1"/>
          <p:nvPr/>
        </p:nvSpPr>
        <p:spPr>
          <a:xfrm>
            <a:off x="506621" y="3025370"/>
            <a:ext cx="7983276" cy="584775"/>
          </a:xfrm>
          <a:prstGeom prst="rect">
            <a:avLst/>
          </a:prstGeom>
          <a:noFill/>
        </p:spPr>
        <p:txBody>
          <a:bodyPr wrap="none" rtlCol="0">
            <a:spAutoFit/>
          </a:bodyPr>
          <a:lstStyle/>
          <a:p>
            <a:r>
              <a:rPr lang="vi-VN" sz="3200" dirty="0">
                <a:latin typeface="+mj-lt"/>
              </a:rPr>
              <a:t>Thể tích của khối đá hình chóp tam giác đều là:</a:t>
            </a:r>
          </a:p>
        </p:txBody>
      </p:sp>
      <p:sp>
        <p:nvSpPr>
          <p:cNvPr id="10"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3200"/>
          </a:p>
        </p:txBody>
      </p:sp>
      <p:graphicFrame>
        <p:nvGraphicFramePr>
          <p:cNvPr id="11" name="Object 10"/>
          <p:cNvGraphicFramePr>
            <a:graphicFrameLocks noChangeAspect="1"/>
          </p:cNvGraphicFramePr>
          <p:nvPr>
            <p:extLst>
              <p:ext uri="{D42A27DB-BD31-4B8C-83A1-F6EECF244321}">
                <p14:modId xmlns:p14="http://schemas.microsoft.com/office/powerpoint/2010/main" val="1582623233"/>
              </p:ext>
            </p:extLst>
          </p:nvPr>
        </p:nvGraphicFramePr>
        <p:xfrm>
          <a:off x="1226701" y="3538136"/>
          <a:ext cx="5910482" cy="905821"/>
        </p:xfrm>
        <a:graphic>
          <a:graphicData uri="http://schemas.openxmlformats.org/presentationml/2006/ole">
            <mc:AlternateContent xmlns:mc="http://schemas.openxmlformats.org/markup-compatibility/2006">
              <mc:Choice xmlns:v="urn:schemas-microsoft-com:vml" Requires="v">
                <p:oleObj name="Equation" r:id="rId7" imgW="2692400" imgH="393700" progId="Equation.DSMT4">
                  <p:embed/>
                </p:oleObj>
              </mc:Choice>
              <mc:Fallback>
                <p:oleObj name="Equation" r:id="rId7" imgW="2692400" imgH="3937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6701" y="3538136"/>
                        <a:ext cx="5910482" cy="905821"/>
                      </a:xfrm>
                      <a:prstGeom prst="rect">
                        <a:avLst/>
                      </a:prstGeom>
                      <a:noFill/>
                    </p:spPr>
                  </p:pic>
                </p:oleObj>
              </mc:Fallback>
            </mc:AlternateContent>
          </a:graphicData>
        </a:graphic>
      </p:graphicFrame>
      <p:sp>
        <p:nvSpPr>
          <p:cNvPr id="13" name="TextBox 12"/>
          <p:cNvSpPr txBox="1"/>
          <p:nvPr/>
        </p:nvSpPr>
        <p:spPr>
          <a:xfrm>
            <a:off x="-3467" y="0"/>
            <a:ext cx="9147467" cy="584775"/>
          </a:xfrm>
          <a:prstGeom prst="rect">
            <a:avLst/>
          </a:prstGeom>
          <a:solidFill>
            <a:srgbClr val="FFFFCC"/>
          </a:solidFill>
        </p:spPr>
        <p:txBody>
          <a:bodyPr wrap="square" rtlCol="0">
            <a:spAutoFit/>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0643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descr="OPL20U25GSXzBJYl68kk8uQGfFKzs7yb1M4KJWUiLk6ZEvGF+qCIPSnY57AbBFCvTW2023.15.47+K4lPs7H94VUqPe2XwIsfPRnrXQE//QTEXxb8/8N4CNc6FpgZahzpTjFhMzSA7T/nHJa11DE8Ng2TP3iAmRczFlmslSuUNOgUeb6yRvs0="/>
          <p:cNvSpPr txBox="1"/>
          <p:nvPr/>
        </p:nvSpPr>
        <p:spPr>
          <a:xfrm>
            <a:off x="395536" y="1266895"/>
            <a:ext cx="5115503" cy="584775"/>
          </a:xfrm>
          <a:prstGeom prst="rect">
            <a:avLst/>
          </a:prstGeom>
          <a:noFill/>
        </p:spPr>
        <p:txBody>
          <a:bodyPr wrap="none" rtlCol="0">
            <a:spAutoFit/>
          </a:bodyPr>
          <a:lstStyle/>
          <a:p>
            <a:r>
              <a:rPr lang="vi-VN" sz="3200" dirty="0">
                <a:latin typeface="+mj-lt"/>
              </a:rPr>
              <a:t>Thể tích của nước trong bể là:</a:t>
            </a:r>
          </a:p>
        </p:txBody>
      </p:sp>
      <p:sp>
        <p:nvSpPr>
          <p:cNvPr id="4"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3200"/>
          </a:p>
        </p:txBody>
      </p:sp>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923967028"/>
              </p:ext>
            </p:extLst>
          </p:nvPr>
        </p:nvGraphicFramePr>
        <p:xfrm>
          <a:off x="709613" y="1851025"/>
          <a:ext cx="6343650" cy="576263"/>
        </p:xfrm>
        <a:graphic>
          <a:graphicData uri="http://schemas.openxmlformats.org/presentationml/2006/ole">
            <mc:AlternateContent xmlns:mc="http://schemas.openxmlformats.org/markup-compatibility/2006">
              <mc:Choice xmlns:v="urn:schemas-microsoft-com:vml" Requires="v">
                <p:oleObj name="Equation" r:id="rId3" imgW="2743200" imgH="241200" progId="Equation.DSMT4">
                  <p:embed/>
                </p:oleObj>
              </mc:Choice>
              <mc:Fallback>
                <p:oleObj name="Equation" r:id="rId3" imgW="2743200" imgH="241200" progId="Equation.DSMT4">
                  <p:embed/>
                  <p:pic>
                    <p:nvPicPr>
                      <p:cNvPr id="0" name="Object 1"/>
                      <p:cNvPicPr>
                        <a:picLocks noChangeAspect="1" noChangeArrowheads="1"/>
                      </p:cNvPicPr>
                      <p:nvPr/>
                    </p:nvPicPr>
                    <p:blipFill>
                      <a:blip r:embed="rId4"/>
                      <a:srcRect/>
                      <a:stretch>
                        <a:fillRect/>
                      </a:stretch>
                    </p:blipFill>
                    <p:spPr bwMode="auto">
                      <a:xfrm>
                        <a:off x="709613" y="1851025"/>
                        <a:ext cx="6343650" cy="576263"/>
                      </a:xfrm>
                      <a:prstGeom prst="rect">
                        <a:avLst/>
                      </a:prstGeom>
                      <a:noFill/>
                    </p:spPr>
                  </p:pic>
                </p:oleObj>
              </mc:Fallback>
            </mc:AlternateContent>
          </a:graphicData>
        </a:graphic>
      </p:graphicFrame>
      <p:sp>
        <p:nvSpPr>
          <p:cNvPr id="6" name="TextBox 5" descr="OPL20U25GSXzBJYl68kk8uQGfFKzs7yb1M4KJWUiLk6ZEvGF+qCIPSnY57AbBFCvTW2023.15.47+K4lPs7H94VUqPe2XwIsfPRnrXQE//QTEXxb8/8N4CNc6FpgZahzpTjFhMzSA7T/nHJa11DE8Ng2TP3iAmRczFlmslSuUNOgUeb6yRvs0="/>
          <p:cNvSpPr txBox="1"/>
          <p:nvPr/>
        </p:nvSpPr>
        <p:spPr>
          <a:xfrm>
            <a:off x="467544" y="2419023"/>
            <a:ext cx="6537367" cy="584775"/>
          </a:xfrm>
          <a:prstGeom prst="rect">
            <a:avLst/>
          </a:prstGeom>
          <a:noFill/>
        </p:spPr>
        <p:txBody>
          <a:bodyPr wrap="none" rtlCol="0">
            <a:spAutoFit/>
          </a:bodyPr>
          <a:lstStyle/>
          <a:p>
            <a:r>
              <a:rPr lang="vi-VN" sz="3200" dirty="0">
                <a:latin typeface="+mj-lt"/>
              </a:rPr>
              <a:t>Mực nước của bể khi lấy khối đá ra là:</a:t>
            </a:r>
          </a:p>
        </p:txBody>
      </p:sp>
      <p:sp>
        <p:nvSpPr>
          <p:cNvPr id="7"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sz="3200"/>
          </a:p>
        </p:txBody>
      </p:sp>
      <p:graphicFrame>
        <p:nvGraphicFramePr>
          <p:cNvPr id="8" name="Object 7"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780202942"/>
              </p:ext>
            </p:extLst>
          </p:nvPr>
        </p:nvGraphicFramePr>
        <p:xfrm>
          <a:off x="803275" y="3076575"/>
          <a:ext cx="4183063" cy="1008063"/>
        </p:xfrm>
        <a:graphic>
          <a:graphicData uri="http://schemas.openxmlformats.org/presentationml/2006/ole">
            <mc:AlternateContent xmlns:mc="http://schemas.openxmlformats.org/markup-compatibility/2006">
              <mc:Choice xmlns:v="urn:schemas-microsoft-com:vml" Requires="v">
                <p:oleObj name="Equation" r:id="rId5" imgW="1917360" imgH="444240" progId="Equation.DSMT4">
                  <p:embed/>
                </p:oleObj>
              </mc:Choice>
              <mc:Fallback>
                <p:oleObj name="Equation" r:id="rId5" imgW="1917360" imgH="444240" progId="Equation.DSMT4">
                  <p:embed/>
                  <p:pic>
                    <p:nvPicPr>
                      <p:cNvPr id="0" name="Object 3"/>
                      <p:cNvPicPr>
                        <a:picLocks noChangeAspect="1" noChangeArrowheads="1"/>
                      </p:cNvPicPr>
                      <p:nvPr/>
                    </p:nvPicPr>
                    <p:blipFill>
                      <a:blip r:embed="rId6"/>
                      <a:srcRect/>
                      <a:stretch>
                        <a:fillRect/>
                      </a:stretch>
                    </p:blipFill>
                    <p:spPr bwMode="auto">
                      <a:xfrm>
                        <a:off x="803275" y="3076575"/>
                        <a:ext cx="4183063" cy="1008063"/>
                      </a:xfrm>
                      <a:prstGeom prst="rect">
                        <a:avLst/>
                      </a:prstGeom>
                      <a:noFill/>
                    </p:spPr>
                  </p:pic>
                </p:oleObj>
              </mc:Fallback>
            </mc:AlternateContent>
          </a:graphicData>
        </a:graphic>
      </p:graphicFrame>
      <p:sp>
        <p:nvSpPr>
          <p:cNvPr id="9" name="TextBox 8" descr="OPL20U25GSXzBJYl68kk8uQGfFKzs7yb1M4KJWUiLk6ZEvGF+qCIPSnY57AbBFCvTW2023.15.47+K4lPs7H94VUqPe2XwIsfPRnrXQE//QTEXxb8/8N4CNc6FpgZahzpTjFhMzSA7T/nHJa11DE8Ng2TP3iAmRczFlmslSuUNOgUeb6yRvs0="/>
          <p:cNvSpPr txBox="1"/>
          <p:nvPr/>
        </p:nvSpPr>
        <p:spPr>
          <a:xfrm>
            <a:off x="-3467" y="0"/>
            <a:ext cx="9147467" cy="584775"/>
          </a:xfrm>
          <a:prstGeom prst="rect">
            <a:avLst/>
          </a:prstGeom>
          <a:solidFill>
            <a:srgbClr val="FFFFCC"/>
          </a:solidFill>
        </p:spPr>
        <p:txBody>
          <a:bodyPr wrap="square" rtlCol="0">
            <a:spAutoFit/>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5434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47+K4lPs7H94VUqPe2XwIsfPRnrXQE//QTEXxb8/8N4CNc6FpgZahzpTjFhMzSA7T/nHJa11DE8Ng2TP3iAmRczFlmslSuUNOgUeb6yRvs0="/>
          <p:cNvSpPr txBox="1"/>
          <p:nvPr/>
        </p:nvSpPr>
        <p:spPr>
          <a:xfrm>
            <a:off x="-3467" y="0"/>
            <a:ext cx="9147467" cy="584775"/>
          </a:xfrm>
          <a:prstGeom prst="rect">
            <a:avLst/>
          </a:prstGeom>
          <a:solidFill>
            <a:srgbClr val="FFFFCC"/>
          </a:solidFill>
        </p:spPr>
        <p:txBody>
          <a:bodyPr wrap="square" rtlCol="0">
            <a:spAutoFit/>
          </a:bodyPr>
          <a:lstStyle/>
          <a:p>
            <a:pPr algn="ct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5" name="TextBox 4" descr="OPL20U25GSXzBJYl68kk8uQGfFKzs7yb1M4KJWUiLk6ZEvGF+qCIPSnY57AbBFCvTW2023.15.47+K4lPs7H94VUqPe2XwIsfPRnrXQE//QTEXxb8/8N4CNc6FpgZahzpTjFhMzSA7T/nHJa11DE8Ng2TP3iAmRczFlmslSuUNOgUeb6yRvs0="/>
          <p:cNvSpPr txBox="1"/>
          <p:nvPr/>
        </p:nvSpPr>
        <p:spPr>
          <a:xfrm>
            <a:off x="179512" y="555526"/>
            <a:ext cx="3108543" cy="523220"/>
          </a:xfrm>
          <a:prstGeom prst="rect">
            <a:avLst/>
          </a:prstGeom>
          <a:noFill/>
        </p:spPr>
        <p:txBody>
          <a:bodyPr wrap="none" rtlCol="0">
            <a:spAutoFit/>
          </a:bodyPr>
          <a:lstStyle/>
          <a:p>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t>
            </a:r>
            <a:r>
              <a:rPr lang="en-US" sz="2800" b="1">
                <a:latin typeface="Times New Roman" pitchFamily="18" charset="0"/>
                <a:cs typeface="Times New Roman" pitchFamily="18" charset="0"/>
              </a:rPr>
              <a:t>4 (SGK/83)</a:t>
            </a:r>
            <a:endParaRPr lang="vi-VN" sz="2800" b="1" dirty="0">
              <a:latin typeface="Times New Roman" pitchFamily="18" charset="0"/>
              <a:cs typeface="Times New Roman" pitchFamily="18" charset="0"/>
            </a:endParaRPr>
          </a:p>
        </p:txBody>
      </p:sp>
      <p:sp>
        <p:nvSpPr>
          <p:cNvPr id="6" name="TextBox 5" descr="OPL20U25GSXzBJYl68kk8uQGfFKzs7yb1M4KJWUiLk6ZEvGF+qCIPSnY57AbBFCvTW2023.15.47+K4lPs7H94VUqPe2XwIsfPRnrXQE//QTEXxb8/8N4CNc6FpgZahzpTjFhMzSA7T/nHJa11DE8Ng2TP3iAmRczFlmslSuUNOgUeb6yRvs0="/>
          <p:cNvSpPr txBox="1"/>
          <p:nvPr/>
        </p:nvSpPr>
        <p:spPr>
          <a:xfrm>
            <a:off x="179512" y="987574"/>
            <a:ext cx="6480720" cy="3970318"/>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chóp</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khoảng</a:t>
            </a:r>
            <a:r>
              <a:rPr lang="en-US" sz="2800" dirty="0">
                <a:latin typeface="Times New Roman" pitchFamily="18" charset="0"/>
                <a:cs typeface="Times New Roman" pitchFamily="18" charset="0"/>
              </a:rPr>
              <a:t> 12 m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khoảng</a:t>
            </a:r>
            <a:r>
              <a:rPr lang="en-US" sz="2800" dirty="0">
                <a:latin typeface="Times New Roman" pitchFamily="18" charset="0"/>
                <a:cs typeface="Times New Roman" pitchFamily="18" charset="0"/>
              </a:rPr>
              <a:t> 8 m.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muốn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ngoài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5 m</a:t>
            </a:r>
            <a:r>
              <a:rPr lang="en-US" sz="2800" baseline="30000" dirty="0">
                <a:latin typeface="Times New Roman" pitchFamily="18" charset="0"/>
                <a:cs typeface="Times New Roman" pitchFamily="18" charset="0"/>
              </a:rPr>
              <a:t>2</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30 000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8" name="Picture 49"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283717"/>
            <a:ext cx="2483768" cy="24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195564"/>
            <a:ext cx="1128377" cy="1128377"/>
          </a:xfrm>
          <a:prstGeom prst="rect">
            <a:avLst/>
          </a:prstGeom>
        </p:spPr>
      </p:pic>
      <p:sp>
        <p:nvSpPr>
          <p:cNvPr id="7" name="Rectangle 6" descr="OPL20U25GSXzBJYl68kk8uQGfFKzs7yb1M4KJWUiLk6ZEvGF+qCIPSnY57AbBFCvTW2023.15.47+K4lPs7H94VUqPe2XwIsfPRnrXQE//QTEXxb8/8N4CNc6FpgZahzpTjFhMzSA7T/nHJa11DE8Ng2TP3iAmRczFlmslSuUNOgUeb6yRvs0="/>
          <p:cNvSpPr/>
          <p:nvPr/>
        </p:nvSpPr>
        <p:spPr>
          <a:xfrm>
            <a:off x="3690156" y="555526"/>
            <a:ext cx="3834172" cy="493971"/>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000" b="1" dirty="0">
                <a:latin typeface="+mj-lt"/>
              </a:rPr>
              <a:t>HOẠT ĐỘNG NHÓM 4 NGƯỜI</a:t>
            </a:r>
          </a:p>
        </p:txBody>
      </p:sp>
      <p:pic>
        <p:nvPicPr>
          <p:cNvPr id="10" name="COUNTDOWN TIMER 3 min (Nho)"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41A662E7-9F7B-A093-9FE9-8B8B38F45C7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57336" y="1442267"/>
            <a:ext cx="994190" cy="432048"/>
          </a:xfrm>
          <a:prstGeom prst="rect">
            <a:avLst/>
          </a:prstGeom>
        </p:spPr>
      </p:pic>
    </p:spTree>
    <p:extLst>
      <p:ext uri="{BB962C8B-B14F-4D97-AF65-F5344CB8AC3E}">
        <p14:creationId xmlns:p14="http://schemas.microsoft.com/office/powerpoint/2010/main" val="401470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0">
                <p:cTn id="15" fill="hold" display="0">
                  <p:stCondLst>
                    <p:cond delay="indefinite"/>
                  </p:stCondLst>
                </p:cTn>
                <p:tgtEl>
                  <p:spTgt spid="10"/>
                </p:tgtEl>
              </p:cMediaNode>
            </p:video>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extBox 1" descr="OPL20U25GSXzBJYl68kk8uQGfFKzs7yb1M4KJWUiLk6ZEvGF+qCIPSnY57AbBFCvTW2023.15.47+K4lPs7H94VUqPe2XwIsfPRnrXQE//QTEXxb8/8N4CNc6FpgZahzpTjFhMzSA7T/nHJa11DE8Ng2TP3iAmRczFlmslSuUNOgUeb6yRvs0="/>
          <p:cNvSpPr txBox="1"/>
          <p:nvPr/>
        </p:nvSpPr>
        <p:spPr>
          <a:xfrm>
            <a:off x="440049" y="627534"/>
            <a:ext cx="891591" cy="584775"/>
          </a:xfrm>
          <a:prstGeom prst="rect">
            <a:avLst/>
          </a:prstGeom>
          <a:noFill/>
        </p:spPr>
        <p:txBody>
          <a:bodyPr wrap="none" rtlCol="0">
            <a:spAutoFit/>
          </a:bodyPr>
          <a:lstStyle/>
          <a:p>
            <a:r>
              <a:rPr lang="vi-VN" sz="3200" dirty="0">
                <a:latin typeface="+mj-lt"/>
              </a:rPr>
              <a:t>Giải</a:t>
            </a: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395536" y="1059582"/>
            <a:ext cx="7128792" cy="1569660"/>
          </a:xfrm>
          <a:prstGeom prst="rect">
            <a:avLst/>
          </a:prstGeom>
          <a:noFill/>
        </p:spPr>
        <p:txBody>
          <a:bodyPr wrap="square" rtlCol="0">
            <a:spAutoFit/>
          </a:bodyPr>
          <a:lstStyle/>
          <a:p>
            <a:pPr>
              <a:lnSpc>
                <a:spcPct val="150000"/>
              </a:lnSpc>
            </a:pPr>
            <a:r>
              <a:rPr lang="vi-VN" sz="3200" dirty="0">
                <a:latin typeface="+mj-lt"/>
              </a:rPr>
              <a:t>Diện tích xung quanh của kho chứa hình chóp tam giác đều là:</a:t>
            </a:r>
          </a:p>
        </p:txBody>
      </p:sp>
      <p:sp>
        <p:nvSpPr>
          <p:cNvPr id="4" name="Rectangle 2"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645772357"/>
              </p:ext>
            </p:extLst>
          </p:nvPr>
        </p:nvGraphicFramePr>
        <p:xfrm>
          <a:off x="3995936" y="1851670"/>
          <a:ext cx="3856819" cy="864096"/>
        </p:xfrm>
        <a:graphic>
          <a:graphicData uri="http://schemas.openxmlformats.org/presentationml/2006/ole">
            <mc:AlternateContent xmlns:mc="http://schemas.openxmlformats.org/markup-compatibility/2006">
              <mc:Choice xmlns:v="urn:schemas-microsoft-com:vml" Requires="v">
                <p:oleObj name="Equation" r:id="rId3" imgW="1752600" imgH="393700" progId="Equation.DSMT4">
                  <p:embed/>
                </p:oleObj>
              </mc:Choice>
              <mc:Fallback>
                <p:oleObj name="Equation" r:id="rId3" imgW="1752600" imgH="3937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851670"/>
                        <a:ext cx="3856819" cy="864096"/>
                      </a:xfrm>
                      <a:prstGeom prst="rect">
                        <a:avLst/>
                      </a:prstGeom>
                      <a:noFill/>
                    </p:spPr>
                  </p:pic>
                </p:oleObj>
              </mc:Fallback>
            </mc:AlternateContent>
          </a:graphicData>
        </a:graphic>
      </p:graphicFrame>
      <p:sp>
        <p:nvSpPr>
          <p:cNvPr id="6" name="TextBox 5" descr="OPL20U25GSXzBJYl68kk8uQGfFKzs7yb1M4KJWUiLk6ZEvGF+qCIPSnY57AbBFCvTW2023.15.47+K4lPs7H94VUqPe2XwIsfPRnrXQE//QTEXxb8/8N4CNc6FpgZahzpTjFhMzSA7T/nHJa11DE8Ng2TP3iAmRczFlmslSuUNOgUeb6yRvs0="/>
          <p:cNvSpPr txBox="1"/>
          <p:nvPr/>
        </p:nvSpPr>
        <p:spPr>
          <a:xfrm>
            <a:off x="400870" y="2715766"/>
            <a:ext cx="4963218" cy="584775"/>
          </a:xfrm>
          <a:prstGeom prst="rect">
            <a:avLst/>
          </a:prstGeom>
          <a:noFill/>
        </p:spPr>
        <p:txBody>
          <a:bodyPr wrap="none" rtlCol="0">
            <a:spAutoFit/>
          </a:bodyPr>
          <a:lstStyle/>
          <a:p>
            <a:r>
              <a:rPr lang="vi-VN" sz="3200" dirty="0">
                <a:latin typeface="+mj-lt"/>
              </a:rPr>
              <a:t>Diện tích của kho cần sơn là:</a:t>
            </a:r>
          </a:p>
        </p:txBody>
      </p:sp>
      <p:sp>
        <p:nvSpPr>
          <p:cNvPr id="7" name="Rectangle 4"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8" name="Object 7"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4046096101"/>
              </p:ext>
            </p:extLst>
          </p:nvPr>
        </p:nvGraphicFramePr>
        <p:xfrm>
          <a:off x="5207065" y="2779063"/>
          <a:ext cx="2461279" cy="512767"/>
        </p:xfrm>
        <a:graphic>
          <a:graphicData uri="http://schemas.openxmlformats.org/presentationml/2006/ole">
            <mc:AlternateContent xmlns:mc="http://schemas.openxmlformats.org/markup-compatibility/2006">
              <mc:Choice xmlns:v="urn:schemas-microsoft-com:vml" Requires="v">
                <p:oleObj name="Equation" r:id="rId5" imgW="1155700" imgH="228600" progId="Equation.DSMT4">
                  <p:embed/>
                </p:oleObj>
              </mc:Choice>
              <mc:Fallback>
                <p:oleObj name="Equation" r:id="rId5" imgW="1155700" imgH="2286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65" y="2779063"/>
                        <a:ext cx="2461279" cy="512767"/>
                      </a:xfrm>
                      <a:prstGeom prst="rect">
                        <a:avLst/>
                      </a:prstGeom>
                      <a:noFill/>
                    </p:spPr>
                  </p:pic>
                </p:oleObj>
              </mc:Fallback>
            </mc:AlternateContent>
          </a:graphicData>
        </a:graphic>
      </p:graphicFrame>
      <p:sp>
        <p:nvSpPr>
          <p:cNvPr id="9" name="TextBox 8" descr="OPL20U25GSXzBJYl68kk8uQGfFKzs7yb1M4KJWUiLk6ZEvGF+qCIPSnY57AbBFCvTW2023.15.47+K4lPs7H94VUqPe2XwIsfPRnrXQE//QTEXxb8/8N4CNc6FpgZahzpTjFhMzSA7T/nHJa11DE8Ng2TP3iAmRczFlmslSuUNOgUeb6yRvs0="/>
          <p:cNvSpPr txBox="1"/>
          <p:nvPr/>
        </p:nvSpPr>
        <p:spPr>
          <a:xfrm>
            <a:off x="388864" y="3363838"/>
            <a:ext cx="8143576" cy="584775"/>
          </a:xfrm>
          <a:prstGeom prst="rect">
            <a:avLst/>
          </a:prstGeom>
          <a:noFill/>
        </p:spPr>
        <p:txBody>
          <a:bodyPr wrap="none" rtlCol="0">
            <a:spAutoFit/>
          </a:bodyPr>
          <a:lstStyle/>
          <a:p>
            <a:r>
              <a:rPr lang="vi-VN" sz="3200" dirty="0">
                <a:latin typeface="+mj-lt"/>
              </a:rPr>
              <a:t>Số tiền cần phải trả để hoàn thành việc sơn đó là</a:t>
            </a:r>
          </a:p>
        </p:txBody>
      </p:sp>
      <p:sp>
        <p:nvSpPr>
          <p:cNvPr id="10" name="Rectangle 6" descr="OPL20U25GSXzBJYl68kk8uQGfFKzs7yb1M4KJWUiLk6ZEvGF+qCIPSnY57AbBFCvTW2023.15.47+K4lPs7H94VUqPe2XwIsfPRnrXQE//QTEXxb8/8N4CNc6FpgZahzpTjFhMzSA7T/nHJa11DE8Ng2TP3iAmRczFlmslSuUNOgUeb6yRvs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1" name="Object 10"/>
          <p:cNvGraphicFramePr>
            <a:graphicFrameLocks noChangeAspect="1"/>
          </p:cNvGraphicFramePr>
          <p:nvPr>
            <p:extLst>
              <p:ext uri="{D42A27DB-BD31-4B8C-83A1-F6EECF244321}">
                <p14:modId xmlns:p14="http://schemas.microsoft.com/office/powerpoint/2010/main" val="2502562000"/>
              </p:ext>
            </p:extLst>
          </p:nvPr>
        </p:nvGraphicFramePr>
        <p:xfrm>
          <a:off x="1763687" y="4011910"/>
          <a:ext cx="3943633" cy="440759"/>
        </p:xfrm>
        <a:graphic>
          <a:graphicData uri="http://schemas.openxmlformats.org/presentationml/2006/ole">
            <mc:AlternateContent xmlns:mc="http://schemas.openxmlformats.org/markup-compatibility/2006">
              <mc:Choice xmlns:v="urn:schemas-microsoft-com:vml" Requires="v">
                <p:oleObj name="Equation" r:id="rId7" imgW="1637589" imgH="177723" progId="Equation.DSMT4">
                  <p:embed/>
                </p:oleObj>
              </mc:Choice>
              <mc:Fallback>
                <p:oleObj name="Equation" r:id="rId7" imgW="1637589" imgH="177723"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3687" y="4011910"/>
                        <a:ext cx="3943633" cy="440759"/>
                      </a:xfrm>
                      <a:prstGeom prst="rect">
                        <a:avLst/>
                      </a:prstGeom>
                      <a:noFill/>
                    </p:spPr>
                  </p:pic>
                </p:oleObj>
              </mc:Fallback>
            </mc:AlternateContent>
          </a:graphicData>
        </a:graphic>
      </p:graphicFrame>
      <p:sp>
        <p:nvSpPr>
          <p:cNvPr id="12" name="TextBox 11"/>
          <p:cNvSpPr txBox="1"/>
          <p:nvPr/>
        </p:nvSpPr>
        <p:spPr>
          <a:xfrm>
            <a:off x="5569311" y="3867894"/>
            <a:ext cx="2315057" cy="584775"/>
          </a:xfrm>
          <a:prstGeom prst="rect">
            <a:avLst/>
          </a:prstGeom>
          <a:noFill/>
        </p:spPr>
        <p:txBody>
          <a:bodyPr wrap="none" rtlCol="0">
            <a:spAutoFit/>
          </a:bodyPr>
          <a:lstStyle/>
          <a:p>
            <a:r>
              <a:rPr lang="vi-VN" sz="3200" dirty="0">
                <a:latin typeface="+mj-lt"/>
              </a:rPr>
              <a:t>(nghìn đồng)</a:t>
            </a:r>
          </a:p>
        </p:txBody>
      </p:sp>
      <p:sp>
        <p:nvSpPr>
          <p:cNvPr id="13" name="TextBox 12"/>
          <p:cNvSpPr txBox="1"/>
          <p:nvPr/>
        </p:nvSpPr>
        <p:spPr>
          <a:xfrm>
            <a:off x="-3467" y="0"/>
            <a:ext cx="9147467" cy="523220"/>
          </a:xfrm>
          <a:prstGeom prst="rect">
            <a:avLst/>
          </a:prstGeom>
          <a:solidFill>
            <a:srgbClr val="FFFFCC"/>
          </a:solidFill>
        </p:spPr>
        <p:txBody>
          <a:bodyPr wrap="square" rtlCol="0">
            <a:spAutoFit/>
          </a:bodyPr>
          <a:lstStyle/>
          <a:p>
            <a:pPr algn="ct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TIẾT 2: HÌNH CHÓP TAM GIÁC ĐỀU</a:t>
            </a:r>
            <a:endParaRPr lang="vi-VN"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801989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2496297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152400" y="133350"/>
            <a:ext cx="7772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ea typeface="Calibri" panose="020F0502020204030204" pitchFamily="34" charset="0"/>
              </a:rPr>
              <a:t> HƯỚNG DẪN VỀ NHÀ</a:t>
            </a:r>
            <a:endParaRPr lang="en-US" sz="3600" dirty="0">
              <a:solidFill>
                <a:prstClr val="black"/>
              </a:solidFill>
            </a:endParaRPr>
          </a:p>
        </p:txBody>
      </p:sp>
      <p:sp>
        <p:nvSpPr>
          <p:cNvPr id="2" name="TextBox 1" descr="OPL20U25GSXzBJYl68kk8uQGfFKzs7yb1M4KJWUiLk6ZEvGF+qCIPSnY57AbBFCvTW2023.15.47+K4lPs7H94VUqPe2XwIsfPRnrXQE//QTEXxb8/8N4CNc6FpgZahzpTjFhMzSA7T/nHJa11DE8Ng2TP3iAmRczFlmslSuUNOgUeb6yRvs0="/>
          <p:cNvSpPr txBox="1"/>
          <p:nvPr/>
        </p:nvSpPr>
        <p:spPr>
          <a:xfrm>
            <a:off x="503548" y="802035"/>
            <a:ext cx="8136904" cy="3539430"/>
          </a:xfrm>
          <a:prstGeom prst="rect">
            <a:avLst/>
          </a:prstGeom>
          <a:noFill/>
        </p:spPr>
        <p:txBody>
          <a:bodyPr wrap="square" rtlCol="0">
            <a:spAutoFit/>
          </a:bodyPr>
          <a:lstStyle/>
          <a:p>
            <a:pPr algn="just"/>
            <a:r>
              <a:rPr lang="nl-NL" sz="2800" dirty="0">
                <a:latin typeface="Times New Roman" pitchFamily="18" charset="0"/>
                <a:cs typeface="Times New Roman" pitchFamily="18" charset="0"/>
              </a:rPr>
              <a:t>- Ôn tập các </a:t>
            </a:r>
            <a:r>
              <a:rPr lang="vi-VN" sz="2800" dirty="0">
                <a:latin typeface="Times New Roman" pitchFamily="18" charset="0"/>
                <a:cs typeface="Times New Roman" pitchFamily="18" charset="0"/>
              </a:rPr>
              <a:t>kiến thức</a:t>
            </a:r>
            <a:r>
              <a:rPr lang="nl-NL" sz="2800" dirty="0">
                <a:latin typeface="Times New Roman" pitchFamily="18" charset="0"/>
                <a:cs typeface="Times New Roman" pitchFamily="18" charset="0"/>
              </a:rPr>
              <a:t> đã </a:t>
            </a:r>
            <a:r>
              <a:rPr lang="vi-VN" sz="2800" dirty="0">
                <a:latin typeface="Times New Roman" pitchFamily="18" charset="0"/>
                <a:cs typeface="Times New Roman" pitchFamily="18" charset="0"/>
              </a:rPr>
              <a:t>học về hình chóp tam giác đều, biết cách tạo lập hình chóp tam giác đều, tính diện tích xung quanh, thể tích của hình chóp tam giác đều và áp dụng các kiến thức đã được học vào giải quyết các bài toán trong thực tiễn.</a:t>
            </a:r>
          </a:p>
          <a:p>
            <a:pPr algn="just"/>
            <a:r>
              <a:rPr lang="vi-VN" sz="2800" dirty="0">
                <a:latin typeface="Times New Roman" pitchFamily="18" charset="0"/>
                <a:cs typeface="Times New Roman" pitchFamily="18" charset="0"/>
              </a:rPr>
              <a:t>- Chuẩn bị bài hình chóp tứ giác đều: đọc trước nội dung bài và chuẩn bị trước hình 12 SGK trang 84.</a:t>
            </a:r>
          </a:p>
          <a:p>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3245242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PL20U25GSXzBJYl68kk8uQGfFKzs7yb1M4KJWUiLk6ZEvGF+qCIPSnY57AbBFCvTW2023.15.47+K4lPs7H94VUqPe2XwIsfPRnrXQE//QTEXxb8/8N4CNc6FpgZahzpTjFhMzSA7T/nHJa11DE8Ng2TP3iAmRczFlmslSuUNOgUeb6yRvs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36"/>
            <a:ext cx="9130780" cy="5136064"/>
          </a:xfrm>
        </p:spPr>
      </p:pic>
    </p:spTree>
    <p:extLst>
      <p:ext uri="{BB962C8B-B14F-4D97-AF65-F5344CB8AC3E}">
        <p14:creationId xmlns:p14="http://schemas.microsoft.com/office/powerpoint/2010/main" val="1867751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2023.15.47+K4lPs7H94VUqPe2XwIsfPRnrXQE//QTEXxb8/8N4CNc6FpgZahzpTjFhMzSA7T/nHJa11DE8Ng2TP3iAmRczFlmslSuUNOgUeb6yRvs0="/>
          <p:cNvSpPr>
            <a:spLocks noGrp="1"/>
          </p:cNvSpPr>
          <p:nvPr>
            <p:ph idx="1"/>
          </p:nvPr>
        </p:nvSpPr>
        <p:spPr>
          <a:xfrm>
            <a:off x="457200" y="627534"/>
            <a:ext cx="8229600" cy="3394472"/>
          </a:xfrm>
        </p:spPr>
        <p:txBody>
          <a:bodyPr>
            <a:normAutofit fontScale="92500" lnSpcReduction="10000"/>
          </a:bodyPr>
          <a:lstStyle/>
          <a:p>
            <a:pPr marL="0" indent="0">
              <a:buNone/>
            </a:pPr>
            <a:r>
              <a:rPr lang="vi-VN" dirty="0">
                <a:latin typeface="+mj-lt"/>
              </a:rPr>
              <a:t>Trò chơi:</a:t>
            </a:r>
          </a:p>
          <a:p>
            <a:pPr marL="0" indent="0">
              <a:buNone/>
            </a:pPr>
            <a:r>
              <a:rPr lang="vi-VN" dirty="0">
                <a:latin typeface="+mj-lt"/>
              </a:rPr>
              <a:t>Chạm vào món quà để ra câu hỏi tương ứng (Lưu ý: chọn vào thân của hộp quà để khi quay lại hộp quà sẽ biến mất).</a:t>
            </a:r>
          </a:p>
          <a:p>
            <a:pPr marL="0" indent="0">
              <a:buNone/>
            </a:pPr>
            <a:r>
              <a:rPr lang="vi-VN" dirty="0">
                <a:latin typeface="+mj-lt"/>
              </a:rPr>
              <a:t>Nếu HS trả lời đúng thì ấn vào món quà góc bên phải câu hỏi để mở phần thưởng</a:t>
            </a:r>
          </a:p>
          <a:p>
            <a:pPr marL="0" indent="0">
              <a:buNone/>
            </a:pPr>
            <a:r>
              <a:rPr lang="vi-VN" dirty="0">
                <a:latin typeface="+mj-lt"/>
              </a:rPr>
              <a:t>Ấn gohome để quay lại.</a:t>
            </a:r>
          </a:p>
        </p:txBody>
      </p:sp>
    </p:spTree>
    <p:extLst>
      <p:ext uri="{BB962C8B-B14F-4D97-AF65-F5344CB8AC3E}">
        <p14:creationId xmlns:p14="http://schemas.microsoft.com/office/powerpoint/2010/main" val="33785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2904961" y="173437"/>
            <a:ext cx="3177228" cy="371475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211498" y="4358151"/>
            <a:ext cx="5012013"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493581" y="330364"/>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pPr algn="ctr"/>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62" y="1123372"/>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9"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615552"/>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a:t>
              </a:r>
            </a:p>
          </p:txBody>
        </p:sp>
      </p:grpSp>
    </p:spTree>
    <p:extLst>
      <p:ext uri="{BB962C8B-B14F-4D97-AF65-F5344CB8AC3E}">
        <p14:creationId xmlns:p14="http://schemas.microsoft.com/office/powerpoint/2010/main" val="108651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593271" y="1863385"/>
            <a:ext cx="1731335" cy="646331"/>
          </a:xfrm>
          <a:prstGeom prst="rect">
            <a:avLst/>
          </a:prstGeom>
          <a:solidFill>
            <a:srgbClr val="FFFF00"/>
          </a:solidFill>
        </p:spPr>
        <p:txBody>
          <a:bodyPr wrap="square">
            <a:spAutoFit/>
          </a:bodyPr>
          <a:lstStyle/>
          <a:p>
            <a:r>
              <a:rPr lang="en-US" sz="3600" b="1" dirty="0" err="1">
                <a:solidFill>
                  <a:srgbClr val="FF0000"/>
                </a:solidFill>
                <a:latin typeface="Times New Roman" panose="02020603050405020304" pitchFamily="18" charset="0"/>
              </a:rPr>
              <a:t>Mở</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đầu</a:t>
            </a:r>
            <a:endParaRPr lang="en-US" sz="36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6" y="2633787"/>
            <a:ext cx="2305049" cy="2231484"/>
          </a:xfrm>
          <a:prstGeom prst="ellipse">
            <a:avLst/>
          </a:prstGeom>
        </p:spPr>
      </p:pic>
    </p:spTree>
    <p:extLst>
      <p:ext uri="{BB962C8B-B14F-4D97-AF65-F5344CB8AC3E}">
        <p14:creationId xmlns:p14="http://schemas.microsoft.com/office/powerpoint/2010/main" val="308113221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 y="-31281"/>
            <a:ext cx="9148828" cy="516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E0A47F-DE0D-4AFB-A019-3B65ECEF2308}"/>
              </a:ext>
            </a:extLst>
          </p:cNvPr>
          <p:cNvSpPr/>
          <p:nvPr/>
        </p:nvSpPr>
        <p:spPr>
          <a:xfrm>
            <a:off x="2034084" y="2970544"/>
            <a:ext cx="5195102" cy="502908"/>
          </a:xfrm>
          <a:prstGeom prst="rect">
            <a:avLst/>
          </a:prstGeom>
          <a:noFill/>
        </p:spPr>
        <p:txBody>
          <a:bodyPr wrap="none" lIns="71323" tIns="35662" rIns="71323" bIns="35662">
            <a:spAutoFit/>
          </a:bodyPr>
          <a:lstStyle/>
          <a:p>
            <a:pPr algn="ctr"/>
            <a:r>
              <a:rPr lang="en-US" sz="28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8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8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921444" y="-600075"/>
            <a:ext cx="457200" cy="457200"/>
          </a:xfrm>
          <a:prstGeom prst="rect">
            <a:avLst/>
          </a:prstGeom>
        </p:spPr>
      </p:pic>
      <p:sp>
        <p:nvSpPr>
          <p:cNvPr id="7"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828" y="0"/>
            <a:ext cx="9048750" cy="5057775"/>
          </a:xfrm>
          <a:prstGeom prst="rect">
            <a:avLst/>
          </a:prstGeom>
          <a:noFill/>
          <a:ln w="57150" cmpd="thickThin">
            <a:solidFill>
              <a:srgbClr val="0033CC"/>
            </a:solidFill>
            <a:miter lim="800000"/>
            <a:headEnd/>
            <a:tailEnd/>
          </a:ln>
          <a:effectLst/>
        </p:spPr>
        <p:txBody>
          <a:bodyPr wrap="none" lIns="95095" tIns="47548" rIns="95095" bIns="47548" anchor="ctr"/>
          <a:lstStyle/>
          <a:p>
            <a:endParaRPr lang="en-US"/>
          </a:p>
        </p:txBody>
      </p:sp>
      <p:sp>
        <p:nvSpPr>
          <p:cNvPr id="9" name="Rectangle 8" descr="OPL20U25GSXzBJYl68kk8uQGfFKzs7yb1M4KJWUiLk6ZEvGF+qCIPSnY57AbBFCvTW2023.15.47+K4lPs7H94VUqPe2XwIsfPRnrXQE//QTEXxb8/8N4CNc6FpgZahzpTjFhMzSA7T/nHJa11DE8Ng2TP3iAmRczFlmslSuUNOgUeb6yRvs0="/>
          <p:cNvSpPr/>
          <p:nvPr/>
        </p:nvSpPr>
        <p:spPr>
          <a:xfrm>
            <a:off x="395536" y="3381278"/>
            <a:ext cx="8280919" cy="1764792"/>
          </a:xfrm>
          <a:prstGeom prst="rect">
            <a:avLst/>
          </a:prstGeom>
        </p:spPr>
        <p:txBody>
          <a:bodyPr wrap="square" lIns="71323" tIns="35662" rIns="71323" bIns="35662">
            <a:spAutoFit/>
          </a:bodyPr>
          <a:lstStyle/>
          <a:p>
            <a:pPr algn="ctr"/>
            <a:r>
              <a:rPr lang="vi-VN" sz="2200" b="1" i="1" dirty="0">
                <a:solidFill>
                  <a:schemeClr val="accent5">
                    <a:lumMod val="50000"/>
                  </a:schemeClr>
                </a:solidFill>
                <a:latin typeface="+mj-lt"/>
              </a:rPr>
              <a:t>Có 5 hộp quà khác nhau, trong mỗi hộp quà chứa một câu hỏi và một phần quà hấp dẫn. Nếu trả lời đúng câu hỏi thì phần quà sẽ hiện ra và em sẽ nhận được phần quà đó. Nếu trả lời sai, phần quà sẽ không</a:t>
            </a:r>
            <a:r>
              <a:rPr lang="en-US" sz="2200" b="1" i="1" dirty="0">
                <a:solidFill>
                  <a:schemeClr val="accent5">
                    <a:lumMod val="50000"/>
                  </a:schemeClr>
                </a:solidFill>
                <a:latin typeface="+mj-lt"/>
              </a:rPr>
              <a:t> </a:t>
            </a:r>
            <a:r>
              <a:rPr lang="en-US" sz="2200" b="1" i="1" dirty="0" err="1">
                <a:solidFill>
                  <a:schemeClr val="accent5">
                    <a:lumMod val="50000"/>
                  </a:schemeClr>
                </a:solidFill>
                <a:latin typeface="Times New Roman" pitchFamily="18" charset="0"/>
                <a:cs typeface="Times New Roman" pitchFamily="18" charset="0"/>
              </a:rPr>
              <a:t>hiện</a:t>
            </a:r>
            <a:r>
              <a:rPr lang="en-US" sz="2200" b="1" i="1" dirty="0">
                <a:solidFill>
                  <a:schemeClr val="accent5">
                    <a:lumMod val="50000"/>
                  </a:schemeClr>
                </a:solidFill>
                <a:latin typeface="+mj-lt"/>
              </a:rPr>
              <a:t> </a:t>
            </a:r>
            <a:r>
              <a:rPr lang="vi-VN" sz="2200" b="1" i="1" dirty="0">
                <a:solidFill>
                  <a:schemeClr val="accent5">
                    <a:lumMod val="50000"/>
                  </a:schemeClr>
                </a:solidFill>
                <a:latin typeface="+mj-lt"/>
              </a:rPr>
              <a:t>ra và cơ hội trả lời sẽ dành cho bạn khác. Thời gian suy nghĩ và trả lời cho mỗi câu hỏi là 15 giây. Chúc các em thành công!</a:t>
            </a:r>
            <a:endParaRPr lang="en-US" sz="2200" b="1" i="1" dirty="0">
              <a:solidFill>
                <a:schemeClr val="accent5">
                  <a:lumMod val="50000"/>
                </a:schemeClr>
              </a:solidFill>
              <a:latin typeface="+mj-lt"/>
              <a:cs typeface="Times New Roman" pitchFamily="18" charset="0"/>
            </a:endParaRPr>
          </a:p>
        </p:txBody>
      </p:sp>
    </p:spTree>
    <p:extLst>
      <p:ext uri="{BB962C8B-B14F-4D97-AF65-F5344CB8AC3E}">
        <p14:creationId xmlns:p14="http://schemas.microsoft.com/office/powerpoint/2010/main" val="133115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9"/>
                                        </p:tgtEl>
                                        <p:attrNameLst>
                                          <p:attrName>style.visibility</p:attrName>
                                        </p:attrNameLst>
                                      </p:cBhvr>
                                      <p:to>
                                        <p:strVal val="visible"/>
                                      </p:to>
                                    </p:set>
                                    <p:anim calcmode="discrete" valueType="clr">
                                      <p:cBhvr override="childStyle">
                                        <p:cTn id="2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9"/>
                                        </p:tgtEl>
                                        <p:attrNameLst>
                                          <p:attrName>fillcolor</p:attrName>
                                        </p:attrNameLst>
                                      </p:cBhvr>
                                      <p:tavLst>
                                        <p:tav tm="0">
                                          <p:val>
                                            <p:clrVal>
                                              <a:schemeClr val="accent2"/>
                                            </p:clrVal>
                                          </p:val>
                                        </p:tav>
                                        <p:tav tm="50000">
                                          <p:val>
                                            <p:clrVal>
                                              <a:schemeClr val="hlink"/>
                                            </p:clrVal>
                                          </p:val>
                                        </p:tav>
                                      </p:tavLst>
                                    </p:anim>
                                    <p:set>
                                      <p:cBhvr>
                                        <p:cTn id="2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8"/>
                </p:tgtEl>
              </p:cMediaNode>
            </p:audio>
          </p:childTnLst>
        </p:cTn>
      </p:par>
    </p:tnLst>
    <p:bldLst>
      <p:bldP spid="6" grpId="0"/>
      <p:bldP spid="6" grpId="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descr="OPL20U25GSXzBJYl68kk8uQGfFKzs7yb1M4KJWUiLk6ZEvGF+qCIPSnY57AbBFCvTW2023.15.47+K4lPs7H94VUqPe2XwIsfPRnrXQE//QTEXxb8/8N4CNc6FpgZahzpTjFhMzSA7T/nHJa11DE8Ng2TP3iAmRczFlmslSuUNOgUeb6yRvs0="/>
          <p:cNvSpPr/>
          <p:nvPr/>
        </p:nvSpPr>
        <p:spPr>
          <a:xfrm>
            <a:off x="-14288" y="1960960"/>
            <a:ext cx="9144000" cy="85605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pic>
        <p:nvPicPr>
          <p:cNvPr id="8" name="Picture 7" descr="OPL20U25GSXzBJYl68kk8uQGfFKzs7yb1M4KJWUiLk6ZEvGF+qCIPSnY57AbBFCvTW2023.15.47+K4lPs7H94VUqPe2XwIsfPRnrXQE//QTEXxb8/8N4CNc6FpgZahzpTjFhMzSA7T/nHJa11DE8Ng2TP3iAmRczFlmslSuUNOgUeb6yRvs0=">
            <a:hlinkClick r:id="rId4" action="ppaction://hlinksldjump"/>
          </p:cNvPr>
          <p:cNvPicPr>
            <a:picLocks noChangeAspect="1"/>
          </p:cNvPicPr>
          <p:nvPr/>
        </p:nvPicPr>
        <p:blipFill>
          <a:blip r:embed="rId5"/>
          <a:srcRect/>
          <a:stretch>
            <a:fillRect/>
          </a:stretch>
        </p:blipFill>
        <p:spPr bwMode="auto">
          <a:xfrm>
            <a:off x="235220" y="1642083"/>
            <a:ext cx="1061911" cy="940305"/>
          </a:xfrm>
          <a:prstGeom prst="rect">
            <a:avLst/>
          </a:prstGeom>
          <a:noFill/>
          <a:ln w="9525">
            <a:noFill/>
            <a:miter lim="800000"/>
            <a:headEnd/>
            <a:tailEnd/>
          </a:ln>
        </p:spPr>
      </p:pic>
      <p:pic>
        <p:nvPicPr>
          <p:cNvPr id="9" name="Picture 8" descr="OPL20U25GSXzBJYl68kk8uQGfFKzs7yb1M4KJWUiLk6ZEvGF+qCIPSnY57AbBFCvTW2023.15.47+K4lPs7H94VUqPe2XwIsfPRnrXQE//QTEXxb8/8N4CNc6FpgZahzpTjFhMzSA7T/nHJa11DE8Ng2TP3iAmRczFlmslSuUNOgUeb6yRvs0=">
            <a:hlinkClick r:id="rId4" action="ppaction://hlinksldjump"/>
          </p:cNvPr>
          <p:cNvPicPr>
            <a:picLocks noChangeAspect="1"/>
          </p:cNvPicPr>
          <p:nvPr/>
        </p:nvPicPr>
        <p:blipFill>
          <a:blip r:embed="rId6"/>
          <a:srcRect/>
          <a:stretch>
            <a:fillRect/>
          </a:stretch>
        </p:blipFill>
        <p:spPr bwMode="auto">
          <a:xfrm>
            <a:off x="243299" y="1447519"/>
            <a:ext cx="1050950" cy="705222"/>
          </a:xfrm>
          <a:prstGeom prst="rect">
            <a:avLst/>
          </a:prstGeom>
          <a:noFill/>
          <a:ln w="9525">
            <a:noFill/>
            <a:miter lim="800000"/>
            <a:headEnd/>
            <a:tailEnd/>
          </a:ln>
        </p:spPr>
      </p:pic>
      <p:pic>
        <p:nvPicPr>
          <p:cNvPr id="10" name="Picture 9"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8"/>
          <a:srcRect/>
          <a:stretch>
            <a:fillRect/>
          </a:stretch>
        </p:blipFill>
        <p:spPr bwMode="auto">
          <a:xfrm>
            <a:off x="1619672" y="1668666"/>
            <a:ext cx="1041523" cy="922348"/>
          </a:xfrm>
          <a:prstGeom prst="rect">
            <a:avLst/>
          </a:prstGeom>
          <a:noFill/>
          <a:ln w="9525">
            <a:noFill/>
            <a:miter lim="800000"/>
            <a:headEnd/>
            <a:tailEnd/>
          </a:ln>
        </p:spPr>
      </p:pic>
      <p:pic>
        <p:nvPicPr>
          <p:cNvPr id="11" name="Picture 10" descr="OPL20U25GSXzBJYl68kk8uQGfFKzs7yb1M4KJWUiLk6ZEvGF+qCIPSnY57AbBFCvTW2023.15.47+K4lPs7H94VUqPe2XwIsfPRnrXQE//QTEXxb8/8N4CNc6FpgZahzpTjFhMzSA7T/nHJa11DE8Ng2TP3iAmRczFlmslSuUNOgUeb6yRvs0=">
            <a:hlinkClick r:id="rId7" action="ppaction://hlinksldjump"/>
          </p:cNvPr>
          <p:cNvPicPr>
            <a:picLocks noChangeAspect="1"/>
          </p:cNvPicPr>
          <p:nvPr/>
        </p:nvPicPr>
        <p:blipFill>
          <a:blip r:embed="rId9"/>
          <a:srcRect/>
          <a:stretch>
            <a:fillRect/>
          </a:stretch>
        </p:blipFill>
        <p:spPr bwMode="auto">
          <a:xfrm>
            <a:off x="1619672" y="1398985"/>
            <a:ext cx="1041523" cy="698896"/>
          </a:xfrm>
          <a:prstGeom prst="rect">
            <a:avLst/>
          </a:prstGeom>
          <a:noFill/>
          <a:ln w="9525">
            <a:noFill/>
            <a:miter lim="800000"/>
            <a:headEnd/>
            <a:tailEnd/>
          </a:ln>
        </p:spPr>
      </p:pic>
      <p:pic>
        <p:nvPicPr>
          <p:cNvPr id="12" name="Picture 11" descr="OPL20U25GSXzBJYl68kk8uQGfFKzs7yb1M4KJWUiLk6ZEvGF+qCIPSnY57AbBFCvTW2023.15.47+K4lPs7H94VUqPe2XwIsfPRnrXQE//QTEXxb8/8N4CNc6FpgZahzpTjFhMzSA7T/nHJa11DE8Ng2TP3iAmRczFlmslSuUNOgUeb6yRvs0=">
            <a:hlinkClick r:id="rId10" action="ppaction://hlinksldjump"/>
          </p:cNvPr>
          <p:cNvPicPr>
            <a:picLocks noChangeAspect="1"/>
          </p:cNvPicPr>
          <p:nvPr/>
        </p:nvPicPr>
        <p:blipFill>
          <a:blip r:embed="rId11"/>
          <a:srcRect/>
          <a:stretch>
            <a:fillRect/>
          </a:stretch>
        </p:blipFill>
        <p:spPr bwMode="auto">
          <a:xfrm>
            <a:off x="3137402" y="1610321"/>
            <a:ext cx="1074558" cy="951603"/>
          </a:xfrm>
          <a:prstGeom prst="rect">
            <a:avLst/>
          </a:prstGeom>
          <a:noFill/>
          <a:ln w="9525">
            <a:noFill/>
            <a:miter lim="800000"/>
            <a:headEnd/>
            <a:tailEnd/>
          </a:ln>
        </p:spPr>
      </p:pic>
      <p:pic>
        <p:nvPicPr>
          <p:cNvPr id="13" name="Picture 12" descr="OPL20U25GSXzBJYl68kk8uQGfFKzs7yb1M4KJWUiLk6ZEvGF+qCIPSnY57AbBFCvTW2023.15.47+K4lPs7H94VUqPe2XwIsfPRnrXQE//QTEXxb8/8N4CNc6FpgZahzpTjFhMzSA7T/nHJa11DE8Ng2TP3iAmRczFlmslSuUNOgUeb6yRvs0=">
            <a:hlinkClick r:id="rId10" action="ppaction://hlinksldjump"/>
          </p:cNvPr>
          <p:cNvPicPr>
            <a:picLocks noChangeAspect="1"/>
          </p:cNvPicPr>
          <p:nvPr/>
        </p:nvPicPr>
        <p:blipFill>
          <a:blip r:embed="rId12"/>
          <a:srcRect/>
          <a:stretch>
            <a:fillRect/>
          </a:stretch>
        </p:blipFill>
        <p:spPr bwMode="auto">
          <a:xfrm>
            <a:off x="3131840" y="1338559"/>
            <a:ext cx="1080120" cy="724796"/>
          </a:xfrm>
          <a:prstGeom prst="rect">
            <a:avLst/>
          </a:prstGeom>
          <a:noFill/>
          <a:ln w="9525">
            <a:noFill/>
            <a:miter lim="800000"/>
            <a:headEnd/>
            <a:tailEnd/>
          </a:ln>
        </p:spPr>
      </p:pic>
      <p:pic>
        <p:nvPicPr>
          <p:cNvPr id="14" name="Picture 13" descr="OPL20U25GSXzBJYl68kk8uQGfFKzs7yb1M4KJWUiLk6ZEvGF+qCIPSnY57AbBFCvTW2023.15.47+K4lPs7H94VUqPe2XwIsfPRnrXQE//QTEXxb8/8N4CNc6FpgZahzpTjFhMzSA7T/nHJa11DE8Ng2TP3iAmRczFlmslSuUNOgUeb6yRvs0=">
            <a:hlinkClick r:id="rId13" action="ppaction://hlinksldjump"/>
          </p:cNvPr>
          <p:cNvPicPr>
            <a:picLocks noChangeAspect="1"/>
          </p:cNvPicPr>
          <p:nvPr/>
        </p:nvPicPr>
        <p:blipFill>
          <a:blip r:embed="rId14"/>
          <a:srcRect/>
          <a:stretch>
            <a:fillRect/>
          </a:stretch>
        </p:blipFill>
        <p:spPr bwMode="auto">
          <a:xfrm>
            <a:off x="4572000" y="1642083"/>
            <a:ext cx="1120445" cy="993040"/>
          </a:xfrm>
          <a:prstGeom prst="rect">
            <a:avLst/>
          </a:prstGeom>
          <a:noFill/>
          <a:ln w="9525">
            <a:noFill/>
            <a:miter lim="800000"/>
            <a:headEnd/>
            <a:tailEnd/>
          </a:ln>
        </p:spPr>
      </p:pic>
      <p:pic>
        <p:nvPicPr>
          <p:cNvPr id="15" name="Picture 14" descr="OPL20U25GSXzBJYl68kk8uQGfFKzs7yb1M4KJWUiLk6ZEvGF+qCIPSnY57AbBFCvTW2023.15.47+K4lPs7H94VUqPe2XwIsfPRnrXQE//QTEXxb8/8N4CNc6FpgZahzpTjFhMzSA7T/nHJa11DE8Ng2TP3iAmRczFlmslSuUNOgUeb6yRvs0=">
            <a:hlinkClick r:id="rId13" action="ppaction://hlinksldjump"/>
          </p:cNvPr>
          <p:cNvPicPr>
            <a:picLocks noChangeAspect="1"/>
          </p:cNvPicPr>
          <p:nvPr/>
        </p:nvPicPr>
        <p:blipFill>
          <a:blip r:embed="rId15"/>
          <a:srcRect/>
          <a:stretch>
            <a:fillRect/>
          </a:stretch>
        </p:blipFill>
        <p:spPr bwMode="auto">
          <a:xfrm>
            <a:off x="4572000" y="1398985"/>
            <a:ext cx="1102209" cy="739618"/>
          </a:xfrm>
          <a:prstGeom prst="rect">
            <a:avLst/>
          </a:prstGeom>
          <a:noFill/>
          <a:ln w="9525">
            <a:noFill/>
            <a:miter lim="800000"/>
            <a:headEnd/>
            <a:tailEnd/>
          </a:ln>
        </p:spPr>
      </p:pic>
      <p:pic>
        <p:nvPicPr>
          <p:cNvPr id="16" name="Picture 15" descr="OPL20U25GSXzBJYl68kk8uQGfFKzs7yb1M4KJWUiLk6ZEvGF+qCIPSnY57AbBFCvTW2023.15.47+K4lPs7H94VUqPe2XwIsfPRnrXQE//QTEXxb8/8N4CNc6FpgZahzpTjFhMzSA7T/nHJa11DE8Ng2TP3iAmRczFlmslSuUNOgUeb6yRvs0=">
            <a:hlinkClick r:id="rId16" action="ppaction://hlinksldjump"/>
          </p:cNvPr>
          <p:cNvPicPr>
            <a:picLocks noChangeAspect="1"/>
          </p:cNvPicPr>
          <p:nvPr/>
        </p:nvPicPr>
        <p:blipFill>
          <a:blip r:embed="rId17"/>
          <a:srcRect/>
          <a:stretch>
            <a:fillRect/>
          </a:stretch>
        </p:blipFill>
        <p:spPr bwMode="auto">
          <a:xfrm>
            <a:off x="6012160" y="1642083"/>
            <a:ext cx="1124808" cy="995999"/>
          </a:xfrm>
          <a:prstGeom prst="rect">
            <a:avLst/>
          </a:prstGeom>
          <a:noFill/>
          <a:ln w="9525">
            <a:noFill/>
            <a:miter lim="800000"/>
            <a:headEnd/>
            <a:tailEnd/>
          </a:ln>
        </p:spPr>
      </p:pic>
      <p:pic>
        <p:nvPicPr>
          <p:cNvPr id="17" name="Picture 16">
            <a:hlinkClick r:id="rId16" action="ppaction://hlinksldjump"/>
          </p:cNvPr>
          <p:cNvPicPr>
            <a:picLocks noChangeAspect="1"/>
          </p:cNvPicPr>
          <p:nvPr/>
        </p:nvPicPr>
        <p:blipFill>
          <a:blip r:embed="rId18"/>
          <a:srcRect/>
          <a:stretch>
            <a:fillRect/>
          </a:stretch>
        </p:blipFill>
        <p:spPr bwMode="auto">
          <a:xfrm>
            <a:off x="6012160" y="1398985"/>
            <a:ext cx="1123279" cy="753756"/>
          </a:xfrm>
          <a:prstGeom prst="rect">
            <a:avLst/>
          </a:prstGeom>
          <a:noFill/>
          <a:ln w="9525">
            <a:noFill/>
            <a:miter lim="800000"/>
            <a:headEnd/>
            <a:tailEnd/>
          </a:ln>
        </p:spPr>
      </p:pic>
      <p:pic>
        <p:nvPicPr>
          <p:cNvPr id="15373" name="Picture 36"/>
          <p:cNvPicPr>
            <a:picLocks noChangeAspect="1"/>
          </p:cNvPicPr>
          <p:nvPr/>
        </p:nvPicPr>
        <p:blipFill>
          <a:blip r:embed="rId19"/>
          <a:srcRect/>
          <a:stretch>
            <a:fillRect/>
          </a:stretch>
        </p:blipFill>
        <p:spPr bwMode="auto">
          <a:xfrm>
            <a:off x="-108347" y="2874169"/>
            <a:ext cx="4572001" cy="251222"/>
          </a:xfrm>
          <a:prstGeom prst="rect">
            <a:avLst/>
          </a:prstGeom>
          <a:noFill/>
          <a:ln w="9525">
            <a:noFill/>
            <a:miter lim="800000"/>
            <a:headEnd/>
            <a:tailEnd/>
          </a:ln>
        </p:spPr>
      </p:pic>
      <p:pic>
        <p:nvPicPr>
          <p:cNvPr id="15374" name="Picture 37"/>
          <p:cNvPicPr>
            <a:picLocks noChangeAspect="1"/>
          </p:cNvPicPr>
          <p:nvPr/>
        </p:nvPicPr>
        <p:blipFill>
          <a:blip r:embed="rId19"/>
          <a:srcRect/>
          <a:stretch>
            <a:fillRect/>
          </a:stretch>
        </p:blipFill>
        <p:spPr bwMode="auto">
          <a:xfrm>
            <a:off x="4463654" y="2853928"/>
            <a:ext cx="4572000" cy="251222"/>
          </a:xfrm>
          <a:prstGeom prst="rect">
            <a:avLst/>
          </a:prstGeom>
          <a:noFill/>
          <a:ln w="9525">
            <a:noFill/>
            <a:miter lim="800000"/>
            <a:headEnd/>
            <a:tailEnd/>
          </a:ln>
        </p:spPr>
      </p:pic>
      <p:sp>
        <p:nvSpPr>
          <p:cNvPr id="42" name="Flowchart: Summing Junction 41">
            <a:hlinkClick r:id="rId20" action="ppaction://hlinksldjump"/>
          </p:cNvPr>
          <p:cNvSpPr/>
          <p:nvPr/>
        </p:nvSpPr>
        <p:spPr>
          <a:xfrm>
            <a:off x="8548688" y="4586288"/>
            <a:ext cx="486966" cy="486966"/>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a:p>
        </p:txBody>
      </p:sp>
      <p:pic>
        <p:nvPicPr>
          <p:cNvPr id="18" name="Picture 17">
            <a:hlinkClick r:id="rId21" action="ppaction://hlinksldjump"/>
          </p:cNvPr>
          <p:cNvPicPr>
            <a:picLocks noChangeAspect="1"/>
          </p:cNvPicPr>
          <p:nvPr/>
        </p:nvPicPr>
        <p:blipFill>
          <a:blip r:embed="rId8"/>
          <a:srcRect/>
          <a:stretch>
            <a:fillRect/>
          </a:stretch>
        </p:blipFill>
        <p:spPr bwMode="auto">
          <a:xfrm>
            <a:off x="7747181" y="1642083"/>
            <a:ext cx="1108004" cy="981222"/>
          </a:xfrm>
          <a:prstGeom prst="rect">
            <a:avLst/>
          </a:prstGeom>
          <a:noFill/>
          <a:ln w="9525">
            <a:noFill/>
            <a:miter lim="800000"/>
            <a:headEnd/>
            <a:tailEnd/>
          </a:ln>
        </p:spPr>
      </p:pic>
      <p:pic>
        <p:nvPicPr>
          <p:cNvPr id="20" name="Picture 19">
            <a:hlinkClick r:id="rId21" action="ppaction://hlinksldjump"/>
            <a:extLst>
              <a:ext uri="{FF2B5EF4-FFF2-40B4-BE49-F238E27FC236}">
                <a16:creationId xmlns:a16="http://schemas.microsoft.com/office/drawing/2014/main" id="{18B3DB36-0CAB-4CD0-BE48-595E0CADE40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47181" y="1338560"/>
            <a:ext cx="1123214" cy="754348"/>
          </a:xfrm>
          <a:prstGeom prst="rect">
            <a:avLst/>
          </a:prstGeom>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3"/>
          <p:cNvSpPr>
            <a:spLocks noChangeArrowheads="1"/>
          </p:cNvSpPr>
          <p:nvPr/>
        </p:nvSpPr>
        <p:spPr bwMode="auto">
          <a:xfrm>
            <a:off x="0" y="18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Tree>
    <p:extLst>
      <p:ext uri="{BB962C8B-B14F-4D97-AF65-F5344CB8AC3E}">
        <p14:creationId xmlns:p14="http://schemas.microsoft.com/office/powerpoint/2010/main" val="1157215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8228" y="42863"/>
            <a:ext cx="1456072" cy="1392450"/>
          </a:xfrm>
          <a:prstGeom prst="rect">
            <a:avLst/>
          </a:pr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328" y="3645631"/>
            <a:ext cx="1476884" cy="1307705"/>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1026" y="3261549"/>
            <a:ext cx="1545470" cy="1037934"/>
          </a:xfrm>
          <a:prstGeom prst="rect">
            <a:avLst/>
          </a:prstGeom>
        </p:spPr>
      </p:pic>
      <p:sp>
        <p:nvSpPr>
          <p:cNvPr id="9" name="Rectangle: Folded Corner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78948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Bạn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9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p>
        </p:txBody>
      </p:sp>
      <p:sp>
        <p:nvSpPr>
          <p:cNvPr id="33" name="Rectangle 3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AF95E-ACBD-46E9-8F43-1F6D65A0D221}"/>
              </a:ext>
            </a:extLst>
          </p:cNvPr>
          <p:cNvSpPr/>
          <p:nvPr/>
        </p:nvSpPr>
        <p:spPr>
          <a:xfrm rot="5600923" flipV="1">
            <a:off x="370297" y="4470839"/>
            <a:ext cx="1050428" cy="21166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31" name="Arrow: Pentagon 30" descr="OPL20U25GSXzBJYl68kk8uQGfFKzs7yb1M4KJWUiLk6ZEvGF+qCIPSnY57AbBFCvTW2023.15.47+K4lPs7H94VUqPe2XwIsfPRnrXQE//QTEXxb8/8N4CNc6FpgZahzpTjFhMzSA7T/nHJa11DE8Ng2TP3iAmRczFlmslSuUNOgUeb6yRvs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33871" y="3804007"/>
            <a:ext cx="1336874" cy="422109"/>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6" y="4336626"/>
            <a:ext cx="540546" cy="578384"/>
          </a:xfrm>
          <a:prstGeom prst="rect">
            <a:avLst/>
          </a:prstGeom>
        </p:spPr>
      </p:pic>
      <p:sp>
        <p:nvSpPr>
          <p:cNvPr id="36" name="Flowchart: Summing Junction 3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9D8C94-FF71-4542-A1F8-47F84D77E78E}"/>
              </a:ext>
            </a:extLst>
          </p:cNvPr>
          <p:cNvSpPr/>
          <p:nvPr/>
        </p:nvSpPr>
        <p:spPr>
          <a:xfrm>
            <a:off x="844406" y="4141609"/>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38" name="Picture 3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039" y="4141609"/>
            <a:ext cx="682476" cy="748099"/>
          </a:xfrm>
          <a:prstGeom prst="rect">
            <a:avLst/>
          </a:prstGeom>
        </p:spPr>
      </p:pic>
      <p:pic>
        <p:nvPicPr>
          <p:cNvPr id="49" name="Picture 4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863" y="3183013"/>
            <a:ext cx="583484" cy="57648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563933" y="3882702"/>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88424" y="2866526"/>
            <a:ext cx="535781" cy="892969"/>
          </a:xfrm>
          <a:prstGeom prst="rect">
            <a:avLst/>
          </a:prstGeom>
        </p:spPr>
      </p:pic>
      <p:sp>
        <p:nvSpPr>
          <p:cNvPr id="18"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sp>
        <p:nvSpPr>
          <p:cNvPr id="20" name="Rectangle 19"/>
          <p:cNvSpPr/>
          <p:nvPr/>
        </p:nvSpPr>
        <p:spPr>
          <a:xfrm>
            <a:off x="759182" y="132302"/>
            <a:ext cx="7024784" cy="1707696"/>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57150" tIns="28575" rIns="57150" bIns="28575" rtlCol="0" anchor="ct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vi-VN" sz="3200" b="1" dirty="0">
                <a:latin typeface="+mj-lt"/>
              </a:rPr>
              <a:t>Hình chóp tam giác đều có các mặt bên là hình gì?</a:t>
            </a:r>
          </a:p>
        </p:txBody>
      </p:sp>
      <p:sp>
        <p:nvSpPr>
          <p:cNvPr id="21" name="A"/>
          <p:cNvSpPr/>
          <p:nvPr/>
        </p:nvSpPr>
        <p:spPr>
          <a:xfrm>
            <a:off x="626347" y="2217866"/>
            <a:ext cx="3585613"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2800" b="1" dirty="0">
                <a:latin typeface="+mj-lt"/>
              </a:rPr>
              <a:t>A. Tam giác cân </a:t>
            </a:r>
          </a:p>
        </p:txBody>
      </p:sp>
      <p:sp>
        <p:nvSpPr>
          <p:cNvPr id="22" name="B"/>
          <p:cNvSpPr/>
          <p:nvPr/>
        </p:nvSpPr>
        <p:spPr>
          <a:xfrm>
            <a:off x="626347" y="3075806"/>
            <a:ext cx="3585613"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2800" b="1" dirty="0">
                <a:latin typeface="+mj-lt"/>
              </a:rPr>
              <a:t>C. Tam giác đều</a:t>
            </a:r>
          </a:p>
        </p:txBody>
      </p:sp>
      <p:sp>
        <p:nvSpPr>
          <p:cNvPr id="23" name="C"/>
          <p:cNvSpPr/>
          <p:nvPr/>
        </p:nvSpPr>
        <p:spPr>
          <a:xfrm flipH="1">
            <a:off x="4211959" y="2217866"/>
            <a:ext cx="3672407"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2800" b="1" dirty="0">
                <a:latin typeface="+mj-lt"/>
              </a:rPr>
              <a:t>B. Tam giác vuông</a:t>
            </a:r>
          </a:p>
        </p:txBody>
      </p:sp>
      <p:sp>
        <p:nvSpPr>
          <p:cNvPr id="24" name="D"/>
          <p:cNvSpPr/>
          <p:nvPr/>
        </p:nvSpPr>
        <p:spPr>
          <a:xfrm flipH="1">
            <a:off x="4211960" y="3083199"/>
            <a:ext cx="3672406"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2800" b="1" dirty="0">
                <a:latin typeface="+mj-lt"/>
              </a:rPr>
              <a:t> D. Tam giác vuông cân</a:t>
            </a:r>
          </a:p>
        </p:txBody>
      </p:sp>
      <p:sp>
        <p:nvSpPr>
          <p:cNvPr id="52" name="Rounded Rectangle 51"/>
          <p:cNvSpPr/>
          <p:nvPr/>
        </p:nvSpPr>
        <p:spPr>
          <a:xfrm>
            <a:off x="4024052"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15</a:t>
            </a:r>
          </a:p>
        </p:txBody>
      </p:sp>
      <p:sp>
        <p:nvSpPr>
          <p:cNvPr id="54" name="Rounded Rectangle 53"/>
          <p:cNvSpPr/>
          <p:nvPr/>
        </p:nvSpPr>
        <p:spPr>
          <a:xfrm>
            <a:off x="4024052" y="13366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14</a:t>
            </a:r>
          </a:p>
        </p:txBody>
      </p:sp>
      <p:sp>
        <p:nvSpPr>
          <p:cNvPr id="56" name="Rounded Rectangle 55"/>
          <p:cNvSpPr/>
          <p:nvPr/>
        </p:nvSpPr>
        <p:spPr>
          <a:xfrm>
            <a:off x="4005521" y="142521"/>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13</a:t>
            </a:r>
          </a:p>
        </p:txBody>
      </p:sp>
      <p:sp>
        <p:nvSpPr>
          <p:cNvPr id="57" name="Rounded Rectangle 56"/>
          <p:cNvSpPr/>
          <p:nvPr/>
        </p:nvSpPr>
        <p:spPr>
          <a:xfrm>
            <a:off x="4010761" y="12268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12</a:t>
            </a:r>
          </a:p>
        </p:txBody>
      </p:sp>
      <p:sp>
        <p:nvSpPr>
          <p:cNvPr id="58" name="Rounded Rectangle 57"/>
          <p:cNvSpPr/>
          <p:nvPr/>
        </p:nvSpPr>
        <p:spPr>
          <a:xfrm>
            <a:off x="4005521" y="12268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11</a:t>
            </a:r>
          </a:p>
        </p:txBody>
      </p:sp>
      <p:sp>
        <p:nvSpPr>
          <p:cNvPr id="59" name="Rounded Rectangle 58"/>
          <p:cNvSpPr/>
          <p:nvPr/>
        </p:nvSpPr>
        <p:spPr>
          <a:xfrm>
            <a:off x="4013661" y="13230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10</a:t>
            </a:r>
          </a:p>
        </p:txBody>
      </p:sp>
      <p:sp>
        <p:nvSpPr>
          <p:cNvPr id="60" name="Rounded Rectangle 59"/>
          <p:cNvSpPr/>
          <p:nvPr/>
        </p:nvSpPr>
        <p:spPr>
          <a:xfrm>
            <a:off x="4005521" y="12268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09</a:t>
            </a:r>
          </a:p>
        </p:txBody>
      </p:sp>
      <p:sp>
        <p:nvSpPr>
          <p:cNvPr id="61" name="Rounded Rectangle 60"/>
          <p:cNvSpPr/>
          <p:nvPr/>
        </p:nvSpPr>
        <p:spPr>
          <a:xfrm>
            <a:off x="4024052" y="142521"/>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08</a:t>
            </a:r>
          </a:p>
        </p:txBody>
      </p:sp>
      <p:sp>
        <p:nvSpPr>
          <p:cNvPr id="62" name="Rounded Rectangle 61"/>
          <p:cNvSpPr/>
          <p:nvPr/>
        </p:nvSpPr>
        <p:spPr>
          <a:xfrm>
            <a:off x="4024052" y="122682"/>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07</a:t>
            </a:r>
          </a:p>
        </p:txBody>
      </p:sp>
      <p:sp>
        <p:nvSpPr>
          <p:cNvPr id="63" name="Rounded Rectangle 62"/>
          <p:cNvSpPr/>
          <p:nvPr/>
        </p:nvSpPr>
        <p:spPr>
          <a:xfrm>
            <a:off x="4010359" y="142521"/>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06</a:t>
            </a:r>
          </a:p>
        </p:txBody>
      </p:sp>
      <p:sp>
        <p:nvSpPr>
          <p:cNvPr id="64" name="Rounded Rectangle 63"/>
          <p:cNvSpPr/>
          <p:nvPr/>
        </p:nvSpPr>
        <p:spPr>
          <a:xfrm>
            <a:off x="4024052" y="142521"/>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dirty="0"/>
              <a:t>05</a:t>
            </a:r>
          </a:p>
        </p:txBody>
      </p:sp>
      <p:sp>
        <p:nvSpPr>
          <p:cNvPr id="65" name="Rounded Rectangle 64"/>
          <p:cNvSpPr/>
          <p:nvPr/>
        </p:nvSpPr>
        <p:spPr>
          <a:xfrm>
            <a:off x="4005521" y="142521"/>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04</a:t>
            </a:r>
          </a:p>
        </p:txBody>
      </p:sp>
      <p:sp>
        <p:nvSpPr>
          <p:cNvPr id="66" name="Rounded Rectangle 65"/>
          <p:cNvSpPr/>
          <p:nvPr/>
        </p:nvSpPr>
        <p:spPr>
          <a:xfrm>
            <a:off x="4005521" y="142521"/>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03</a:t>
            </a:r>
          </a:p>
        </p:txBody>
      </p:sp>
      <p:sp>
        <p:nvSpPr>
          <p:cNvPr id="67" name="Rounded Rectangle 66"/>
          <p:cNvSpPr/>
          <p:nvPr/>
        </p:nvSpPr>
        <p:spPr>
          <a:xfrm>
            <a:off x="4005521" y="142521"/>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02</a:t>
            </a:r>
          </a:p>
        </p:txBody>
      </p:sp>
      <p:sp>
        <p:nvSpPr>
          <p:cNvPr id="68" name="Rounded Rectangle 67"/>
          <p:cNvSpPr/>
          <p:nvPr/>
        </p:nvSpPr>
        <p:spPr>
          <a:xfrm>
            <a:off x="4005521" y="151336"/>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01</a:t>
            </a:r>
          </a:p>
        </p:txBody>
      </p:sp>
      <p:sp>
        <p:nvSpPr>
          <p:cNvPr id="69" name="Rounded Rectangle 68"/>
          <p:cNvSpPr/>
          <p:nvPr/>
        </p:nvSpPr>
        <p:spPr>
          <a:xfrm>
            <a:off x="4013661" y="130554"/>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dirty="0"/>
              <a:t>00</a:t>
            </a:r>
          </a:p>
        </p:txBody>
      </p:sp>
    </p:spTree>
    <p:extLst>
      <p:ext uri="{BB962C8B-B14F-4D97-AF65-F5344CB8AC3E}">
        <p14:creationId xmlns:p14="http://schemas.microsoft.com/office/powerpoint/2010/main" val="2302844405"/>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52"/>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54"/>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56"/>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57"/>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58"/>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59"/>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60"/>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61"/>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62"/>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63"/>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64"/>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65"/>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66"/>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67"/>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68"/>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64" presetClass="path" presetSubtype="0" accel="50000" decel="50000" fill="hold" nodeType="clickEffect">
                                  <p:stCondLst>
                                    <p:cond delay="0"/>
                                  </p:stCondLst>
                                  <p:childTnLst>
                                    <p:animMotion origin="layout" path="M -1.66667E-6 -3.7037E-6 L -1.66667E-6 -0.22476 " pathEditMode="relative" rAng="0" ptsTypes="AA">
                                      <p:cBhvr>
                                        <p:cTn id="56" dur="2000" fill="hold"/>
                                        <p:tgtEl>
                                          <p:spTgt spid="7"/>
                                        </p:tgtEl>
                                        <p:attrNameLst>
                                          <p:attrName>ppt_x</p:attrName>
                                          <p:attrName>ppt_y</p:attrName>
                                        </p:attrNameLst>
                                      </p:cBhvr>
                                      <p:rCtr x="0" y="-11250"/>
                                    </p:animMotion>
                                  </p:childTnLst>
                                  <p:subTnLst>
                                    <p:audio>
                                      <p:cMediaNode>
                                        <p:cTn display="0" masterRel="sameClick">
                                          <p:stCondLst>
                                            <p:cond evt="begin" delay="0">
                                              <p:tn val="55"/>
                                            </p:cond>
                                          </p:stCondLst>
                                          <p:endCondLst>
                                            <p:cond evt="onStopAudio" delay="0">
                                              <p:tgtEl>
                                                <p:sldTgt/>
                                              </p:tgtEl>
                                            </p:cond>
                                          </p:endCondLst>
                                        </p:cTn>
                                        <p:tgtEl>
                                          <p:sndTgt r:embed="rId3" name="chimes.wav"/>
                                        </p:tgtEl>
                                      </p:cMediaNode>
                                    </p:audio>
                                  </p:subTnLst>
                                </p:cTn>
                              </p:par>
                            </p:childTnLst>
                          </p:cTn>
                        </p:par>
                        <p:par>
                          <p:cTn id="57" fill="hold">
                            <p:stCondLst>
                              <p:cond delay="2000"/>
                            </p:stCondLst>
                            <p:childTnLst>
                              <p:par>
                                <p:cTn id="58" presetID="22" presetClass="entr" presetSubtype="4"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00"/>
                                        <p:tgtEl>
                                          <p:spTgt spid="9"/>
                                        </p:tgtEl>
                                      </p:cBhvr>
                                    </p:animEffect>
                                  </p:childTnLst>
                                  <p:subTnLst>
                                    <p:audio>
                                      <p:cMediaNode>
                                        <p:cTn display="0" masterRel="sameClick">
                                          <p:stCondLst>
                                            <p:cond evt="begin" delay="0">
                                              <p:tn val="58"/>
                                            </p:cond>
                                          </p:stCondLst>
                                          <p:endCondLst>
                                            <p:cond evt="onStopAudio" delay="0">
                                              <p:tgtEl>
                                                <p:sldTgt/>
                                              </p:tgtEl>
                                            </p:cond>
                                          </p:endCondLst>
                                        </p:cTn>
                                        <p:tgtEl>
                                          <p:sndTgt r:embed="rId4" name="applause.wav"/>
                                        </p:tgtEl>
                                      </p:cMediaNode>
                                    </p:audio>
                                  </p:sub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childTnLst>
                          </p:cTn>
                        </p:par>
                        <p:par>
                          <p:cTn id="67" fill="hold">
                            <p:stCondLst>
                              <p:cond delay="2500"/>
                            </p:stCondLst>
                            <p:childTnLst>
                              <p:par>
                                <p:cTn id="68" presetID="32" presetClass="emph" presetSubtype="0" repeatCount="indefinite" fill="hold" grpId="1" nodeType="afterEffect">
                                  <p:stCondLst>
                                    <p:cond delay="0"/>
                                  </p:stCondLst>
                                  <p:childTnLst>
                                    <p:animRot by="120000">
                                      <p:cBhvr>
                                        <p:cTn id="69" dur="100" fill="hold">
                                          <p:stCondLst>
                                            <p:cond delay="0"/>
                                          </p:stCondLst>
                                        </p:cTn>
                                        <p:tgtEl>
                                          <p:spTgt spid="9"/>
                                        </p:tgtEl>
                                        <p:attrNameLst>
                                          <p:attrName>r</p:attrName>
                                        </p:attrNameLst>
                                      </p:cBhvr>
                                    </p:animRot>
                                    <p:animRot by="-240000">
                                      <p:cBhvr>
                                        <p:cTn id="70" dur="200" fill="hold">
                                          <p:stCondLst>
                                            <p:cond delay="200"/>
                                          </p:stCondLst>
                                        </p:cTn>
                                        <p:tgtEl>
                                          <p:spTgt spid="9"/>
                                        </p:tgtEl>
                                        <p:attrNameLst>
                                          <p:attrName>r</p:attrName>
                                        </p:attrNameLst>
                                      </p:cBhvr>
                                    </p:animRot>
                                    <p:animRot by="240000">
                                      <p:cBhvr>
                                        <p:cTn id="71" dur="200" fill="hold">
                                          <p:stCondLst>
                                            <p:cond delay="400"/>
                                          </p:stCondLst>
                                        </p:cTn>
                                        <p:tgtEl>
                                          <p:spTgt spid="9"/>
                                        </p:tgtEl>
                                        <p:attrNameLst>
                                          <p:attrName>r</p:attrName>
                                        </p:attrNameLst>
                                      </p:cBhvr>
                                    </p:animRot>
                                    <p:animRot by="-240000">
                                      <p:cBhvr>
                                        <p:cTn id="72" dur="200" fill="hold">
                                          <p:stCondLst>
                                            <p:cond delay="600"/>
                                          </p:stCondLst>
                                        </p:cTn>
                                        <p:tgtEl>
                                          <p:spTgt spid="9"/>
                                        </p:tgtEl>
                                        <p:attrNameLst>
                                          <p:attrName>r</p:attrName>
                                        </p:attrNameLst>
                                      </p:cBhvr>
                                    </p:animRot>
                                    <p:animRot by="120000">
                                      <p:cBhvr>
                                        <p:cTn id="7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21"/>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21"/>
                                        </p:tgtEl>
                                        <p:attrNameLst>
                                          <p:attrName>style.color</p:attrName>
                                        </p:attrNameLst>
                                      </p:cBhvr>
                                      <p:by>
                                        <p:hsl h="0" s="12549" l="25098"/>
                                      </p:by>
                                    </p:animClr>
                                    <p:animClr clrSpc="hsl" dir="cw">
                                      <p:cBhvr>
                                        <p:cTn id="79" dur="500" fill="hold"/>
                                        <p:tgtEl>
                                          <p:spTgt spid="21"/>
                                        </p:tgtEl>
                                        <p:attrNameLst>
                                          <p:attrName>fillcolor</p:attrName>
                                        </p:attrNameLst>
                                      </p:cBhvr>
                                      <p:by>
                                        <p:hsl h="0" s="12549" l="25098"/>
                                      </p:by>
                                    </p:animClr>
                                    <p:animClr clrSpc="hsl" dir="cw">
                                      <p:cBhvr>
                                        <p:cTn id="80" dur="500" fill="hold"/>
                                        <p:tgtEl>
                                          <p:spTgt spid="21"/>
                                        </p:tgtEl>
                                        <p:attrNameLst>
                                          <p:attrName>stroke.color</p:attrName>
                                        </p:attrNameLst>
                                      </p:cBhvr>
                                      <p:by>
                                        <p:hsl h="0" s="12549" l="25098"/>
                                      </p:by>
                                    </p:animClr>
                                    <p:set>
                                      <p:cBhvr>
                                        <p:cTn id="81" dur="500" fill="hold"/>
                                        <p:tgtEl>
                                          <p:spTgt spid="21"/>
                                        </p:tgtEl>
                                        <p:attrNameLst>
                                          <p:attrName>fill.type</p:attrName>
                                        </p:attrNameLst>
                                      </p:cBhvr>
                                      <p:to>
                                        <p:strVal val="solid"/>
                                      </p:to>
                                    </p:set>
                                  </p:childTnLst>
                                  <p:subTnLst>
                                    <p:animClr clrSpc="rgb" dir="cw">
                                      <p:cBhvr override="childStyle">
                                        <p:cTn dur="1" fill="hold" display="0" masterRel="nextClick" afterEffect="1"/>
                                        <p:tgtEl>
                                          <p:spTgt spid="21"/>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22"/>
                                        </p:tgtEl>
                                      </p:cBhvr>
                                    </p:animEffect>
                                    <p:animScale>
                                      <p:cBhvr>
                                        <p:cTn id="87" dur="250" autoRev="1" fill="hold"/>
                                        <p:tgtEl>
                                          <p:spTgt spid="22"/>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23"/>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23"/>
                                        </p:tgtEl>
                                      </p:cBhvr>
                                    </p:animEffect>
                                    <p:animScale>
                                      <p:cBhvr>
                                        <p:cTn id="93" dur="250" autoRev="1" fill="hold"/>
                                        <p:tgtEl>
                                          <p:spTgt spid="23"/>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3"/>
                  </p:tgtEl>
                </p:cond>
              </p:nextCondLst>
            </p:seq>
            <p:seq concurrent="1" nextAc="seek">
              <p:cTn id="94" restart="whenNotActive" fill="hold" evtFilter="cancelBubble" nodeType="interactiveSeq">
                <p:stCondLst>
                  <p:cond evt="onClick" delay="0">
                    <p:tgtEl>
                      <p:spTgt spid="24"/>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24"/>
                                        </p:tgtEl>
                                      </p:cBhvr>
                                    </p:animEffect>
                                    <p:animScale>
                                      <p:cBhvr>
                                        <p:cTn id="99" dur="250" autoRev="1" fill="hold"/>
                                        <p:tgtEl>
                                          <p:spTgt spid="24"/>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24"/>
                  </p:tgtEl>
                </p:cond>
              </p:nextCondLst>
            </p:seq>
          </p:childTnLst>
        </p:cTn>
      </p:par>
    </p:tnLst>
    <p:bldLst>
      <p:bldP spid="9" grpId="0" animBg="1"/>
      <p:bldP spid="9" grpId="1" animBg="1"/>
      <p:bldP spid="21" grpId="0" animBg="1"/>
      <p:bldP spid="22" grpId="0" animBg="1"/>
      <p:bldP spid="23" grpId="0" animBg="1"/>
      <p:bldP spid="24" grpId="0" animBg="1"/>
      <p:bldP spid="52"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b="1"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b="1">
                <a:solidFill>
                  <a:prstClr val="black"/>
                </a:solidFill>
                <a:latin typeface="Tahoma" panose="020B0604030504040204" pitchFamily="34" charset="0"/>
                <a:ea typeface="Tahoma" panose="020B0604030504040204" pitchFamily="34" charset="0"/>
                <a:cs typeface="Tahoma" panose="020B0604030504040204" pitchFamily="34" charset="0"/>
              </a:rPr>
              <a:t>  9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pic>
        <p:nvPicPr>
          <p:cNvPr id="53" name="Picture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55" name="Picture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18" name="Rectangle 5" descr="OPL20U25GSXzBJYl68kk8uQGfFKzs7yb1M4KJWUiLk6ZEvGF+qCIPSnY57AbBFCvTW2023.15.47+K4lPs7H94VUqPe2XwIsfPRnrXQE//QTEXxb8/8N4CNc6FpgZahzpTjFhMzSA7T/nHJa11DE8Ng2TP3iAmRczFlmslSuUNOgUeb6yRvs0="/>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pic>
        <p:nvPicPr>
          <p:cNvPr id="20" name="Pictur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08B5389-96DF-4FAF-96B3-8993C7E56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98228" y="42863"/>
            <a:ext cx="1456072" cy="1392450"/>
          </a:xfrm>
          <a:prstGeom prst="rect">
            <a:avLst/>
          </a:prstGeom>
        </p:spPr>
      </p:pic>
      <p:sp>
        <p:nvSpPr>
          <p:cNvPr id="24" name="Rectangle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AF95E-ACBD-46E9-8F43-1F6D65A0D221}"/>
              </a:ext>
            </a:extLst>
          </p:cNvPr>
          <p:cNvSpPr/>
          <p:nvPr/>
        </p:nvSpPr>
        <p:spPr>
          <a:xfrm rot="5600923" flipV="1">
            <a:off x="370297" y="4470839"/>
            <a:ext cx="1050428" cy="211664"/>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6" name="Picture 2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876" y="4336626"/>
            <a:ext cx="540546" cy="578384"/>
          </a:xfrm>
          <a:prstGeom prst="rect">
            <a:avLst/>
          </a:prstGeom>
        </p:spPr>
      </p:pic>
      <p:sp>
        <p:nvSpPr>
          <p:cNvPr id="27" name="Flowchart: Summing Junction 2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A9D8C94-FF71-4542-A1F8-47F84D77E78E}"/>
              </a:ext>
            </a:extLst>
          </p:cNvPr>
          <p:cNvSpPr/>
          <p:nvPr/>
        </p:nvSpPr>
        <p:spPr>
          <a:xfrm>
            <a:off x="844406" y="4141609"/>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9" name="Picture 28">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039" y="4141609"/>
            <a:ext cx="682476" cy="748099"/>
          </a:xfrm>
          <a:prstGeom prst="rect">
            <a:avLst/>
          </a:prstGeom>
        </p:spPr>
      </p:pic>
      <p:pic>
        <p:nvPicPr>
          <p:cNvPr id="30" name="Picture 29">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863" y="3183013"/>
            <a:ext cx="583484" cy="576481"/>
          </a:xfrm>
          <a:prstGeom prst="rect">
            <a:avLst/>
          </a:prstGeom>
        </p:spPr>
      </p:pic>
      <p:pic>
        <p:nvPicPr>
          <p:cNvPr id="32" name="Picture 31">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563933" y="3882702"/>
            <a:ext cx="660121" cy="632396"/>
          </a:xfrm>
          <a:prstGeom prst="rect">
            <a:avLst/>
          </a:prstGeom>
        </p:spPr>
      </p:pic>
      <p:pic>
        <p:nvPicPr>
          <p:cNvPr id="34" name="Picture 33">
            <a:extLst>
              <a:ext uri="{FF2B5EF4-FFF2-40B4-BE49-F238E27FC236}">
                <a16:creationId xmlns:a16="http://schemas.microsoft.com/office/drawing/2014/main" id="{642873B8-CC7C-4CCD-B555-E79C2046F9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491" y="2939277"/>
            <a:ext cx="371475" cy="328613"/>
          </a:xfrm>
          <a:prstGeom prst="rect">
            <a:avLst/>
          </a:prstGeom>
        </p:spPr>
      </p:pic>
      <p:pic>
        <p:nvPicPr>
          <p:cNvPr id="37" name="Picture 36">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
        <p:nvSpPr>
          <p:cNvPr id="39" name="Rectangle 5"/>
          <p:cNvSpPr>
            <a:spLocks noChangeArrowheads="1"/>
          </p:cNvSpPr>
          <p:nvPr/>
        </p:nvSpPr>
        <p:spPr bwMode="auto">
          <a:xfrm>
            <a:off x="42863" y="42863"/>
            <a:ext cx="9048750" cy="5057775"/>
          </a:xfrm>
          <a:prstGeom prst="rect">
            <a:avLst/>
          </a:prstGeom>
          <a:noFill/>
          <a:ln w="57150" cmpd="thickThin">
            <a:solidFill>
              <a:srgbClr val="0033CC"/>
            </a:solidFill>
            <a:miter lim="800000"/>
            <a:headEnd/>
            <a:tailEnd/>
          </a:ln>
          <a:effectLst/>
        </p:spPr>
        <p:txBody>
          <a:bodyPr wrap="none" lIns="91438" tIns="45719" rIns="91438" bIns="45719" anchor="ctr"/>
          <a:lstStyle/>
          <a:p>
            <a:endParaRPr lang="en-US"/>
          </a:p>
        </p:txBody>
      </p:sp>
      <p:sp>
        <p:nvSpPr>
          <p:cNvPr id="40" name="Rectangle 39"/>
          <p:cNvSpPr/>
          <p:nvPr/>
        </p:nvSpPr>
        <p:spPr>
          <a:xfrm>
            <a:off x="1335277" y="132302"/>
            <a:ext cx="5960050" cy="1707696"/>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lIns="57150" tIns="28575" rIns="57150" bIns="28575" rtlCol="0" anchor="ct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chóp</a:t>
            </a:r>
            <a:r>
              <a:rPr lang="en-US" sz="3200" b="1" dirty="0">
                <a:solidFill>
                  <a:schemeClr val="tx1"/>
                </a:solidFill>
                <a:latin typeface="Times New Roman" panose="02020603050405020304" pitchFamily="18" charset="0"/>
                <a:cs typeface="Times New Roman" panose="02020603050405020304" pitchFamily="18" charset="0"/>
              </a:rPr>
              <a:t> tam </a:t>
            </a:r>
            <a:r>
              <a:rPr lang="en-US" sz="3200" b="1" dirty="0" err="1">
                <a:solidFill>
                  <a:schemeClr val="tx1"/>
                </a:solidFill>
                <a:latin typeface="Times New Roman" panose="02020603050405020304" pitchFamily="18" charset="0"/>
                <a:cs typeface="Times New Roman" panose="02020603050405020304" pitchFamily="18" charset="0"/>
              </a:rPr>
              <a:t>giác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mặt</a:t>
            </a:r>
            <a:r>
              <a:rPr lang="en-US" sz="3200" b="1" dirty="0">
                <a:solidFill>
                  <a:schemeClr val="tx1"/>
                </a:solidFill>
                <a:latin typeface="Times New Roman" panose="02020603050405020304" pitchFamily="18" charset="0"/>
                <a:cs typeface="Times New Roman" panose="02020603050405020304" pitchFamily="18" charset="0"/>
              </a:rPr>
              <a:t>?</a:t>
            </a:r>
          </a:p>
        </p:txBody>
      </p:sp>
      <p:sp>
        <p:nvSpPr>
          <p:cNvPr id="41" name="B"/>
          <p:cNvSpPr/>
          <p:nvPr/>
        </p:nvSpPr>
        <p:spPr>
          <a:xfrm>
            <a:off x="1403647" y="2217866"/>
            <a:ext cx="3029453"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3200" b="1" dirty="0">
                <a:latin typeface="+mj-lt"/>
              </a:rPr>
              <a:t>A. 2</a:t>
            </a:r>
          </a:p>
        </p:txBody>
      </p:sp>
      <p:sp>
        <p:nvSpPr>
          <p:cNvPr id="42" name="C"/>
          <p:cNvSpPr/>
          <p:nvPr/>
        </p:nvSpPr>
        <p:spPr>
          <a:xfrm flipH="1">
            <a:off x="4427983" y="2217866"/>
            <a:ext cx="2867343"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3200" b="1" dirty="0">
                <a:latin typeface="+mj-lt"/>
              </a:rPr>
              <a:t>B. 3</a:t>
            </a:r>
          </a:p>
        </p:txBody>
      </p:sp>
      <p:sp>
        <p:nvSpPr>
          <p:cNvPr id="43" name="D"/>
          <p:cNvSpPr/>
          <p:nvPr/>
        </p:nvSpPr>
        <p:spPr>
          <a:xfrm flipH="1">
            <a:off x="4427984" y="3261549"/>
            <a:ext cx="2920541"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3200" b="1" dirty="0">
                <a:latin typeface="+mj-lt"/>
              </a:rPr>
              <a:t>D. 5</a:t>
            </a:r>
          </a:p>
        </p:txBody>
      </p:sp>
      <p:sp>
        <p:nvSpPr>
          <p:cNvPr id="66" name="Rounded Rectangle 65"/>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15</a:t>
            </a:r>
          </a:p>
        </p:txBody>
      </p:sp>
      <p:sp>
        <p:nvSpPr>
          <p:cNvPr id="67" name="Rounded Rectangle 66"/>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14</a:t>
            </a:r>
          </a:p>
        </p:txBody>
      </p:sp>
      <p:sp>
        <p:nvSpPr>
          <p:cNvPr id="68" name="Rounded Rectangle 67"/>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13</a:t>
            </a:r>
          </a:p>
        </p:txBody>
      </p:sp>
      <p:sp>
        <p:nvSpPr>
          <p:cNvPr id="69" name="Rounded Rectangle 68"/>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12</a:t>
            </a:r>
          </a:p>
        </p:txBody>
      </p:sp>
      <p:sp>
        <p:nvSpPr>
          <p:cNvPr id="70" name="Rounded Rectangle 69"/>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11</a:t>
            </a:r>
          </a:p>
        </p:txBody>
      </p:sp>
      <p:sp>
        <p:nvSpPr>
          <p:cNvPr id="71" name="Rounded Rectangle 70"/>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10</a:t>
            </a:r>
          </a:p>
        </p:txBody>
      </p:sp>
      <p:sp>
        <p:nvSpPr>
          <p:cNvPr id="72" name="Rounded Rectangle 71"/>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dirty="0"/>
              <a:t>09</a:t>
            </a:r>
          </a:p>
        </p:txBody>
      </p:sp>
      <p:sp>
        <p:nvSpPr>
          <p:cNvPr id="73" name="Rounded Rectangle 72"/>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08</a:t>
            </a:r>
          </a:p>
        </p:txBody>
      </p:sp>
      <p:sp>
        <p:nvSpPr>
          <p:cNvPr id="74" name="Rounded Rectangle 73"/>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07</a:t>
            </a:r>
          </a:p>
        </p:txBody>
      </p:sp>
      <p:sp>
        <p:nvSpPr>
          <p:cNvPr id="75" name="Rounded Rectangle 74"/>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06</a:t>
            </a:r>
          </a:p>
        </p:txBody>
      </p:sp>
      <p:sp>
        <p:nvSpPr>
          <p:cNvPr id="76" name="Rounded Rectangle 75"/>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05</a:t>
            </a:r>
          </a:p>
        </p:txBody>
      </p:sp>
      <p:sp>
        <p:nvSpPr>
          <p:cNvPr id="77" name="Rounded Rectangle 76"/>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04</a:t>
            </a:r>
          </a:p>
        </p:txBody>
      </p:sp>
      <p:sp>
        <p:nvSpPr>
          <p:cNvPr id="78" name="Rounded Rectangle 77"/>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03</a:t>
            </a:r>
          </a:p>
        </p:txBody>
      </p:sp>
      <p:sp>
        <p:nvSpPr>
          <p:cNvPr id="79" name="Rounded Rectangle 78"/>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02</a:t>
            </a:r>
          </a:p>
        </p:txBody>
      </p:sp>
      <p:sp>
        <p:nvSpPr>
          <p:cNvPr id="80" name="Rounded Rectangle 79"/>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a:t>01</a:t>
            </a:r>
          </a:p>
        </p:txBody>
      </p:sp>
      <p:sp>
        <p:nvSpPr>
          <p:cNvPr id="81" name="Rounded Rectangle 80"/>
          <p:cNvSpPr/>
          <p:nvPr/>
        </p:nvSpPr>
        <p:spPr>
          <a:xfrm>
            <a:off x="4002483" y="148919"/>
            <a:ext cx="666750" cy="333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dirty="0"/>
              <a:t>00</a:t>
            </a:r>
          </a:p>
        </p:txBody>
      </p:sp>
      <p:sp>
        <p:nvSpPr>
          <p:cNvPr id="82" name="A"/>
          <p:cNvSpPr/>
          <p:nvPr/>
        </p:nvSpPr>
        <p:spPr>
          <a:xfrm>
            <a:off x="1425328" y="3272559"/>
            <a:ext cx="3007772" cy="4966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1">
            <a:schemeClr val="accent5"/>
          </a:lnRef>
          <a:fillRef idx="2">
            <a:schemeClr val="accent5"/>
          </a:fillRef>
          <a:effectRef idx="1">
            <a:schemeClr val="accent5"/>
          </a:effectRef>
          <a:fontRef idx="minor">
            <a:schemeClr val="dk1"/>
          </a:fontRef>
        </p:style>
        <p:txBody>
          <a:bodyPr lIns="57150" tIns="28575" rIns="57150" bIns="28575" rtlCol="0" anchor="ctr"/>
          <a:lstStyle/>
          <a:p>
            <a:pPr algn="ctr"/>
            <a:r>
              <a:rPr lang="vi-VN" sz="3200" b="1" dirty="0">
                <a:latin typeface="+mj-lt"/>
              </a:rPr>
              <a:t>C. 4</a:t>
            </a:r>
          </a:p>
        </p:txBody>
      </p:sp>
      <p:sp>
        <p:nvSpPr>
          <p:cNvPr id="44" name="Arrow: Pentagon 30">
            <a:hlinkClick r:id="rId15" action="ppaction://hlinksldjump"/>
            <a:extLst>
              <a:ext uri="{FF2B5EF4-FFF2-40B4-BE49-F238E27FC236}">
                <a16:creationId xmlns:a16="http://schemas.microsoft.com/office/drawing/2014/main" id="{AA693000-41B6-4481-BACC-F3E8F4F6DBBA}"/>
              </a:ext>
            </a:extLst>
          </p:cNvPr>
          <p:cNvSpPr/>
          <p:nvPr/>
        </p:nvSpPr>
        <p:spPr>
          <a:xfrm rot="586976" flipH="1">
            <a:off x="233871" y="3804007"/>
            <a:ext cx="1336874" cy="422109"/>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b="1" dirty="0">
                <a:latin typeface="Tahoma" panose="020B0604030504040204" pitchFamily="34" charset="0"/>
                <a:ea typeface="Tahoma" panose="020B0604030504040204" pitchFamily="34" charset="0"/>
                <a:cs typeface="Tahoma" panose="020B0604030504040204" pitchFamily="34" charset="0"/>
              </a:rPr>
              <a:t>GO HOME</a:t>
            </a:r>
          </a:p>
        </p:txBody>
      </p:sp>
    </p:spTree>
    <p:extLst>
      <p:ext uri="{BB962C8B-B14F-4D97-AF65-F5344CB8AC3E}">
        <p14:creationId xmlns:p14="http://schemas.microsoft.com/office/powerpoint/2010/main" val="228579005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6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6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6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6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7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7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7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7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7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7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7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7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7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8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himes.wav"/>
                                        </p:tgtEl>
                                      </p:cMediaNode>
                                    </p:audio>
                                  </p:sub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64" presetClass="path" presetSubtype="0" accel="50000" decel="50000" fill="hold" nodeType="clickEffect">
                                  <p:stCondLst>
                                    <p:cond delay="0"/>
                                  </p:stCondLst>
                                  <p:childTnLst>
                                    <p:animMotion origin="layout" path="M -1.66667E-6 -3.7037E-6 L -1.66667E-6 -0.22476 " pathEditMode="relative" rAng="0" ptsTypes="AA">
                                      <p:cBhvr>
                                        <p:cTn id="62" dur="2000" fill="hold"/>
                                        <p:tgtEl>
                                          <p:spTgt spid="7"/>
                                        </p:tgtEl>
                                        <p:attrNameLst>
                                          <p:attrName>ppt_x</p:attrName>
                                          <p:attrName>ppt_y</p:attrName>
                                        </p:attrNameLst>
                                      </p:cBhvr>
                                      <p:rCtr x="0" y="-11250"/>
                                    </p:animMotion>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par>
                          <p:cTn id="63" fill="hold">
                            <p:stCondLst>
                              <p:cond delay="2000"/>
                            </p:stCondLst>
                            <p:childTnLst>
                              <p:par>
                                <p:cTn id="64" presetID="22" presetClass="entr" presetSubtype="4"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7" presetID="10" presetClass="entr" presetSubtype="0"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par>
                          <p:cTn id="73" fill="hold">
                            <p:stCondLst>
                              <p:cond delay="2500"/>
                            </p:stCondLst>
                            <p:childTnLst>
                              <p:par>
                                <p:cTn id="74" presetID="32" presetClass="emph" presetSubtype="0" repeatCount="indefinite" fill="hold" grpId="1" nodeType="afterEffect">
                                  <p:stCondLst>
                                    <p:cond delay="0"/>
                                  </p:stCondLst>
                                  <p:childTnLst>
                                    <p:animRot by="120000">
                                      <p:cBhvr>
                                        <p:cTn id="75" dur="100" fill="hold">
                                          <p:stCondLst>
                                            <p:cond delay="0"/>
                                          </p:stCondLst>
                                        </p:cTn>
                                        <p:tgtEl>
                                          <p:spTgt spid="9"/>
                                        </p:tgtEl>
                                        <p:attrNameLst>
                                          <p:attrName>r</p:attrName>
                                        </p:attrNameLst>
                                      </p:cBhvr>
                                    </p:animRot>
                                    <p:animRot by="-240000">
                                      <p:cBhvr>
                                        <p:cTn id="76" dur="200" fill="hold">
                                          <p:stCondLst>
                                            <p:cond delay="200"/>
                                          </p:stCondLst>
                                        </p:cTn>
                                        <p:tgtEl>
                                          <p:spTgt spid="9"/>
                                        </p:tgtEl>
                                        <p:attrNameLst>
                                          <p:attrName>r</p:attrName>
                                        </p:attrNameLst>
                                      </p:cBhvr>
                                    </p:animRot>
                                    <p:animRot by="240000">
                                      <p:cBhvr>
                                        <p:cTn id="77" dur="200" fill="hold">
                                          <p:stCondLst>
                                            <p:cond delay="400"/>
                                          </p:stCondLst>
                                        </p:cTn>
                                        <p:tgtEl>
                                          <p:spTgt spid="9"/>
                                        </p:tgtEl>
                                        <p:attrNameLst>
                                          <p:attrName>r</p:attrName>
                                        </p:attrNameLst>
                                      </p:cBhvr>
                                    </p:animRot>
                                    <p:animRot by="-240000">
                                      <p:cBhvr>
                                        <p:cTn id="78" dur="200" fill="hold">
                                          <p:stCondLst>
                                            <p:cond delay="600"/>
                                          </p:stCondLst>
                                        </p:cTn>
                                        <p:tgtEl>
                                          <p:spTgt spid="9"/>
                                        </p:tgtEl>
                                        <p:attrNameLst>
                                          <p:attrName>r</p:attrName>
                                        </p:attrNameLst>
                                      </p:cBhvr>
                                    </p:animRot>
                                    <p:animRot by="120000">
                                      <p:cBhvr>
                                        <p:cTn id="79"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grpId="0" nodeType="clickEffect">
                                  <p:stCondLst>
                                    <p:cond delay="0"/>
                                  </p:stCondLst>
                                  <p:childTnLst>
                                    <p:animEffect transition="out" filter="fade">
                                      <p:cBhvr>
                                        <p:cTn id="84" dur="500" tmFilter="0, 0; .2, .5; .8, .5; 1, 0"/>
                                        <p:tgtEl>
                                          <p:spTgt spid="41"/>
                                        </p:tgtEl>
                                      </p:cBhvr>
                                    </p:animEffect>
                                    <p:animScale>
                                      <p:cBhvr>
                                        <p:cTn id="85" dur="250" autoRev="1" fill="hold"/>
                                        <p:tgtEl>
                                          <p:spTgt spid="41"/>
                                        </p:tgtEl>
                                      </p:cBhvr>
                                      <p:by x="105000" y="105000"/>
                                    </p:animScale>
                                  </p:childTnLst>
                                  <p:subTnLst>
                                    <p:audio>
                                      <p:cMediaNode>
                                        <p:cTn display="0" masterRel="sameClick">
                                          <p:stCondLst>
                                            <p:cond evt="begin" delay="0">
                                              <p:tn val="8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42"/>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grpId="0" nodeType="click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subTnLst>
                                    <p:audio>
                                      <p:cMediaNode>
                                        <p:cTn display="0" masterRel="sameClick">
                                          <p:stCondLst>
                                            <p:cond evt="begin" delay="0">
                                              <p:tn val="8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43"/>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grpId="0" nodeType="clickEffect">
                                  <p:stCondLst>
                                    <p:cond delay="0"/>
                                  </p:stCondLst>
                                  <p:childTnLst>
                                    <p:animEffect transition="out" filter="fade">
                                      <p:cBhvr>
                                        <p:cTn id="96" dur="500" tmFilter="0, 0; .2, .5; .8, .5; 1, 0"/>
                                        <p:tgtEl>
                                          <p:spTgt spid="43"/>
                                        </p:tgtEl>
                                      </p:cBhvr>
                                    </p:animEffect>
                                    <p:animScale>
                                      <p:cBhvr>
                                        <p:cTn id="97" dur="250" autoRev="1" fill="hold"/>
                                        <p:tgtEl>
                                          <p:spTgt spid="43"/>
                                        </p:tgtEl>
                                      </p:cBhvr>
                                      <p:by x="105000" y="105000"/>
                                    </p:animScale>
                                  </p:childTnLst>
                                  <p:subTnLst>
                                    <p:audio>
                                      <p:cMediaNode>
                                        <p:cTn display="0" masterRel="sameClick">
                                          <p:stCondLst>
                                            <p:cond evt="begin" delay="0">
                                              <p:tn val="9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3"/>
                  </p:tgtEl>
                </p:cond>
              </p:nextCondLst>
            </p:seq>
            <p:seq concurrent="1" nextAc="seek">
              <p:cTn id="98" restart="whenNotActive" fill="hold" evtFilter="cancelBubble" nodeType="interactiveSeq">
                <p:stCondLst>
                  <p:cond evt="onClick" delay="0">
                    <p:tgtEl>
                      <p:spTgt spid="82"/>
                    </p:tgtEl>
                  </p:cond>
                </p:stCondLst>
                <p:endSync evt="end" delay="0">
                  <p:rtn val="all"/>
                </p:endSync>
                <p:childTnLst>
                  <p:par>
                    <p:cTn id="99" fill="hold">
                      <p:stCondLst>
                        <p:cond delay="0"/>
                      </p:stCondLst>
                      <p:childTnLst>
                        <p:par>
                          <p:cTn id="100" fill="hold">
                            <p:stCondLst>
                              <p:cond delay="0"/>
                            </p:stCondLst>
                            <p:childTnLst>
                              <p:par>
                                <p:cTn id="101" presetID="30" presetClass="emph" presetSubtype="0" fill="hold" grpId="0" nodeType="clickEffect">
                                  <p:stCondLst>
                                    <p:cond delay="0"/>
                                  </p:stCondLst>
                                  <p:childTnLst>
                                    <p:animClr clrSpc="hsl" dir="cw">
                                      <p:cBhvr override="childStyle">
                                        <p:cTn id="102" dur="500" fill="hold"/>
                                        <p:tgtEl>
                                          <p:spTgt spid="82"/>
                                        </p:tgtEl>
                                        <p:attrNameLst>
                                          <p:attrName>style.color</p:attrName>
                                        </p:attrNameLst>
                                      </p:cBhvr>
                                      <p:by>
                                        <p:hsl h="0" s="12549" l="25098"/>
                                      </p:by>
                                    </p:animClr>
                                    <p:animClr clrSpc="hsl" dir="cw">
                                      <p:cBhvr>
                                        <p:cTn id="103" dur="500" fill="hold"/>
                                        <p:tgtEl>
                                          <p:spTgt spid="82"/>
                                        </p:tgtEl>
                                        <p:attrNameLst>
                                          <p:attrName>fillcolor</p:attrName>
                                        </p:attrNameLst>
                                      </p:cBhvr>
                                      <p:by>
                                        <p:hsl h="0" s="12549" l="25098"/>
                                      </p:by>
                                    </p:animClr>
                                    <p:animClr clrSpc="hsl" dir="cw">
                                      <p:cBhvr>
                                        <p:cTn id="104" dur="500" fill="hold"/>
                                        <p:tgtEl>
                                          <p:spTgt spid="82"/>
                                        </p:tgtEl>
                                        <p:attrNameLst>
                                          <p:attrName>stroke.color</p:attrName>
                                        </p:attrNameLst>
                                      </p:cBhvr>
                                      <p:by>
                                        <p:hsl h="0" s="12549" l="25098"/>
                                      </p:by>
                                    </p:animClr>
                                    <p:set>
                                      <p:cBhvr>
                                        <p:cTn id="105" dur="500" fill="hold"/>
                                        <p:tgtEl>
                                          <p:spTgt spid="82"/>
                                        </p:tgtEl>
                                        <p:attrNameLst>
                                          <p:attrName>fill.type</p:attrName>
                                        </p:attrNameLst>
                                      </p:cBhvr>
                                      <p:to>
                                        <p:strVal val="solid"/>
                                      </p:to>
                                    </p:set>
                                  </p:childTnLst>
                                  <p:subTnLst>
                                    <p:animClr clrSpc="rgb" dir="cw">
                                      <p:cBhvr override="childStyle">
                                        <p:cTn dur="1" fill="hold" display="0" masterRel="nextClick" afterEffect="1"/>
                                        <p:tgtEl>
                                          <p:spTgt spid="82"/>
                                        </p:tgtEl>
                                        <p:attrNameLst>
                                          <p:attrName>ppt_c</p:attrName>
                                        </p:attrNameLst>
                                      </p:cBhvr>
                                      <p:to>
                                        <a:schemeClr val="accent2"/>
                                      </p:to>
                                    </p:animClr>
                                    <p:audio>
                                      <p:cMediaNode>
                                        <p:cTn display="0" masterRel="sameClick">
                                          <p:stCondLst>
                                            <p:cond evt="begin" delay="0">
                                              <p:tn val="10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2"/>
                  </p:tgtEl>
                </p:cond>
              </p:nextCondLst>
            </p:seq>
          </p:childTnLst>
        </p:cTn>
      </p:par>
    </p:tnLst>
    <p:bldLst>
      <p:bldP spid="9" grpId="0" animBg="1"/>
      <p:bldP spid="9" grpId="1" animBg="1"/>
      <p:bldP spid="41" grpId="0" animBg="1"/>
      <p:bldP spid="42" grpId="0" animBg="1"/>
      <p:bldP spid="43"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15633</TotalTime>
  <Words>1677</Words>
  <Application>Microsoft Office PowerPoint</Application>
  <PresentationFormat>On-screen Show (16:9)</PresentationFormat>
  <Paragraphs>250</Paragraphs>
  <Slides>32</Slides>
  <Notes>7</Notes>
  <HiddenSlides>0</HiddenSlides>
  <MMClips>3</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2</vt:i4>
      </vt:variant>
      <vt:variant>
        <vt:lpstr>Slide Titles</vt:lpstr>
      </vt:variant>
      <vt:variant>
        <vt:i4>32</vt:i4>
      </vt:variant>
    </vt:vector>
  </HeadingPairs>
  <TitlesOfParts>
    <vt:vector size="42" baseType="lpstr">
      <vt:lpstr>Arial</vt:lpstr>
      <vt:lpstr>Calibri</vt:lpstr>
      <vt:lpstr>Calibri Light</vt:lpstr>
      <vt:lpstr>Cambria Math</vt:lpstr>
      <vt:lpstr>Tahoma</vt:lpstr>
      <vt:lpstr>Times New Roman</vt:lpstr>
      <vt:lpstr>Office Theme</vt:lpstr>
      <vt:lpstr>1_Office Theme</vt:lpstr>
      <vt:lpstr>Equation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toán 1:</vt:lpstr>
      <vt:lpstr>PowerPoint Presentation</vt:lpstr>
      <vt:lpstr>PowerPoint Presentation</vt:lpstr>
      <vt:lpstr>Ví dụ 2 (sgk/trang 83) Một khối rubik có dạng hình chóp tam giác đều với diện tích đáy khoảng 22,45 cm và chiều cao khoảng 5,88 cm.Tính thể tích của khối rubik đó.   </vt:lpstr>
      <vt:lpstr>PowerPoint Presentation</vt:lpstr>
      <vt:lpstr>BT3 (sgk/tr83) Cho một hình chóp tam giác đều có diện tích đáy là 15 cm2 và chiều cao là 8 cm. Tính thể tích của hình chóp tam giác đều đó.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 Xuan Thu</dc:creator>
  <cp:lastModifiedBy>LE DAI</cp:lastModifiedBy>
  <cp:revision>100</cp:revision>
  <dcterms:created xsi:type="dcterms:W3CDTF">2023-06-07T13:11:03Z</dcterms:created>
  <dcterms:modified xsi:type="dcterms:W3CDTF">2023-08-17T07:33:32Z</dcterms:modified>
</cp:coreProperties>
</file>