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72" r:id="rId3"/>
    <p:sldId id="258" r:id="rId4"/>
    <p:sldId id="259" r:id="rId5"/>
    <p:sldId id="261" r:id="rId6"/>
    <p:sldId id="298" r:id="rId7"/>
    <p:sldId id="299" r:id="rId8"/>
    <p:sldId id="257" r:id="rId9"/>
    <p:sldId id="300" r:id="rId10"/>
    <p:sldId id="297" r:id="rId11"/>
    <p:sldId id="302" r:id="rId12"/>
    <p:sldId id="303" r:id="rId13"/>
    <p:sldId id="304" r:id="rId14"/>
    <p:sldId id="271" r:id="rId15"/>
    <p:sldId id="305" r:id="rId16"/>
    <p:sldId id="306" r:id="rId17"/>
    <p:sldId id="260" r:id="rId18"/>
    <p:sldId id="262" r:id="rId19"/>
  </p:sldIdLst>
  <p:sldSz cx="9144000" cy="5143500" type="screen16x9"/>
  <p:notesSz cx="6858000" cy="9144000"/>
  <p:embeddedFontLst>
    <p:embeddedFont>
      <p:font typeface="Amatic SC" panose="020B0604020202020204" pitchFamily="2" charset="-79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" panose="020B0604020202020204" pitchFamily="2" charset="0"/>
      <p:regular r:id="rId27"/>
      <p:bold r:id="rId28"/>
      <p:italic r:id="rId29"/>
      <p:boldItalic r:id="rId30"/>
    </p:embeddedFont>
    <p:embeddedFont>
      <p:font typeface="Nunito SemiBold" panose="020B0604020202020204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/>
    <p:restoredTop sz="94712"/>
  </p:normalViewPr>
  <p:slideViewPr>
    <p:cSldViewPr snapToGrid="0" snapToObjects="1">
      <p:cViewPr varScale="1">
        <p:scale>
          <a:sx n="74" d="100"/>
          <a:sy n="74" d="100"/>
        </p:scale>
        <p:origin x="117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145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972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43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08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56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s://tse4.mm.bing.net/th?id=OIP.bedsPyqocG6wCZL99ZjAtwHaHa&amp;pid=Api&amp;P=0&amp;w=300&amp;h=30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scontent-xsp1-2.xx.fbcdn.net/v/t1.15752-0/p206x206/141024696_828775737978791_9146514375318247284_n.jpg?_nc_cat=104&amp;ccb=1-3&amp;_nc_sid=aee45a&amp;_nc_ohc=6udMpQJYnq4AX9v7NGP&amp;_nc_ht=scontent-xsp1-2.xx&amp;oh=da113761e67f043a3f9f67ac29a81766&amp;oe=60F9E4CF" TargetMode="External"/><Relationship Id="rId5" Type="http://schemas.openxmlformats.org/officeDocument/2006/relationships/image" Target="../media/image2.jpeg"/><Relationship Id="rId4" Type="http://schemas.openxmlformats.org/officeDocument/2006/relationships/image" Target="https://scontent-xsp1-3.xx.fbcdn.net/v/t1.15752-0/s320x320/49625810_539241656571557_7875653643452547072_n.jpg?_nc_cat=107&amp;ccb=1-3&amp;_nc_sid=aee45a&amp;_nc_ohc=OfaFpQLuWFMAX9a3Pqq&amp;_nc_ht=scontent-xsp1-3.xx&amp;oh=cd95c084c6e3c8c2efd4c6666380f762&amp;oe=60F93074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120166" y="2104009"/>
            <a:ext cx="6903567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br>
              <a:rPr lang="en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(CĐT – CTT)</a:t>
            </a:r>
            <a:endParaRPr sz="6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83;p15">
            <a:extLst>
              <a:ext uri="{FF2B5EF4-FFF2-40B4-BE49-F238E27FC236}">
                <a16:creationId xmlns:a16="http://schemas.microsoft.com/office/drawing/2014/main" id="{A934B766-D368-1D47-8213-37CDE2D06FE3}"/>
              </a:ext>
            </a:extLst>
          </p:cNvPr>
          <p:cNvSpPr txBox="1">
            <a:spLocks/>
          </p:cNvSpPr>
          <p:nvPr/>
        </p:nvSpPr>
        <p:spPr>
          <a:xfrm>
            <a:off x="1867900" y="687950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32993"/>
              </p:ext>
            </p:extLst>
          </p:nvPr>
        </p:nvGraphicFramePr>
        <p:xfrm>
          <a:off x="579874" y="1306828"/>
          <a:ext cx="7824501" cy="329184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7648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801048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86016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60951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x-none" sz="2200" dirty="0"/>
                        <a:t>- Nhìn ra ngoài sân</a:t>
                      </a:r>
                    </a:p>
                    <a:p>
                      <a:pPr algn="just"/>
                      <a:r>
                        <a:rPr lang="x-none" sz="2200" dirty="0"/>
                        <a:t>- Thấy đất khô trắng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Nhìn</a:t>
                      </a:r>
                    </a:p>
                    <a:p>
                      <a:pPr algn="ctr"/>
                      <a:r>
                        <a:rPr lang="x-none" sz="2200" dirty="0"/>
                        <a:t>Thấy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x-none" sz="2200" dirty="0"/>
                        <a:t>- Hướng, địa điểm của hành động</a:t>
                      </a:r>
                      <a:r>
                        <a:rPr lang="x-none" sz="2200" i="1" dirty="0"/>
                        <a:t> nhìn</a:t>
                      </a:r>
                    </a:p>
                    <a:p>
                      <a:pPr algn="just"/>
                      <a:r>
                        <a:rPr lang="x-none" sz="2200" i="0" dirty="0"/>
                        <a:t>- Đối tượng của hành động </a:t>
                      </a:r>
                      <a:r>
                        <a:rPr lang="x-none" sz="2200" i="1" dirty="0"/>
                        <a:t>thấy.</a:t>
                      </a:r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x-none" sz="2200" dirty="0"/>
                        <a:t>- Lật cái vỉ buồm</a:t>
                      </a:r>
                    </a:p>
                    <a:p>
                      <a:pPr algn="just"/>
                      <a:r>
                        <a:rPr lang="x-none" sz="2200" dirty="0"/>
                        <a:t>- Lục đống quần áo rét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Lật</a:t>
                      </a:r>
                    </a:p>
                    <a:p>
                      <a:pPr algn="ctr"/>
                      <a:r>
                        <a:rPr lang="x-none" sz="2200" dirty="0"/>
                        <a:t>Lục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Đối tượng của hành động</a:t>
                      </a:r>
                      <a:r>
                        <a:rPr lang="x-none" sz="2200" i="1" dirty="0"/>
                        <a:t> lật, lục</a:t>
                      </a:r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1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40421"/>
              </p:ext>
            </p:extLst>
          </p:nvPr>
        </p:nvGraphicFramePr>
        <p:xfrm>
          <a:off x="811500" y="1556327"/>
          <a:ext cx="7520999" cy="2644516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46367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92399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4610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1074469">
                <a:tc>
                  <a:txBody>
                    <a:bodyPr/>
                    <a:lstStyle/>
                    <a:p>
                      <a:pPr algn="ctr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1547236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x-none" sz="2200" dirty="0"/>
                        <a:t>Hăm hở chạy về nhà lấy quần áo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Chạy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/>
                        <a:t>C</a:t>
                      </a:r>
                      <a:r>
                        <a:rPr lang="x-none" sz="2200" dirty="0"/>
                        <a:t>ách thức, hướng, địa điểm, mục đích của hành động</a:t>
                      </a:r>
                      <a:r>
                        <a:rPr lang="x-none" sz="2200" i="1" dirty="0"/>
                        <a:t> chạy</a:t>
                      </a:r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2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Google Shape;727;p50">
            <a:extLst>
              <a:ext uri="{FF2B5EF4-FFF2-40B4-BE49-F238E27FC236}">
                <a16:creationId xmlns:a16="http://schemas.microsoft.com/office/drawing/2014/main" id="{062150FE-86A9-534B-935B-C94023C93C08}"/>
              </a:ext>
            </a:extLst>
          </p:cNvPr>
          <p:cNvSpPr/>
          <p:nvPr/>
        </p:nvSpPr>
        <p:spPr>
          <a:xfrm>
            <a:off x="883375" y="14102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E4067-FA62-454C-907E-8B424D8DA826}"/>
              </a:ext>
            </a:extLst>
          </p:cNvPr>
          <p:cNvSpPr txBox="1"/>
          <p:nvPr/>
        </p:nvSpPr>
        <p:spPr>
          <a:xfrm>
            <a:off x="1799976" y="1355662"/>
            <a:ext cx="4668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dirty="0"/>
              <a:t>Tìm một cụm tính từ trong truyện “Gió lạnh đầu mùa”</a:t>
            </a:r>
          </a:p>
        </p:txBody>
      </p:sp>
      <p:sp>
        <p:nvSpPr>
          <p:cNvPr id="7" name="Google Shape;727;p50">
            <a:extLst>
              <a:ext uri="{FF2B5EF4-FFF2-40B4-BE49-F238E27FC236}">
                <a16:creationId xmlns:a16="http://schemas.microsoft.com/office/drawing/2014/main" id="{B8AB9245-C8E6-F443-AAFA-4865DD1AC148}"/>
              </a:ext>
            </a:extLst>
          </p:cNvPr>
          <p:cNvSpPr/>
          <p:nvPr/>
        </p:nvSpPr>
        <p:spPr>
          <a:xfrm>
            <a:off x="1374442" y="236440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332EB-8A2B-F945-BCD2-073478A3F004}"/>
              </a:ext>
            </a:extLst>
          </p:cNvPr>
          <p:cNvSpPr txBox="1"/>
          <p:nvPr/>
        </p:nvSpPr>
        <p:spPr>
          <a:xfrm>
            <a:off x="2291043" y="2578586"/>
            <a:ext cx="558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dirty="0"/>
              <a:t>Xác định tính từ trung tâm</a:t>
            </a:r>
          </a:p>
        </p:txBody>
      </p:sp>
      <p:sp>
        <p:nvSpPr>
          <p:cNvPr id="9" name="Google Shape;727;p50">
            <a:extLst>
              <a:ext uri="{FF2B5EF4-FFF2-40B4-BE49-F238E27FC236}">
                <a16:creationId xmlns:a16="http://schemas.microsoft.com/office/drawing/2014/main" id="{77F11489-7B14-1548-BF94-6BC9D2D1C6E7}"/>
              </a:ext>
            </a:extLst>
          </p:cNvPr>
          <p:cNvSpPr/>
          <p:nvPr/>
        </p:nvSpPr>
        <p:spPr>
          <a:xfrm>
            <a:off x="1898261" y="333671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BD230-5E0D-B64E-AD38-8488E5A30D54}"/>
              </a:ext>
            </a:extLst>
          </p:cNvPr>
          <p:cNvSpPr txBox="1"/>
          <p:nvPr/>
        </p:nvSpPr>
        <p:spPr>
          <a:xfrm>
            <a:off x="2814863" y="3550896"/>
            <a:ext cx="506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dirty="0"/>
              <a:t>Tạo ra ba cụm tính từ khác từ tính từ trung tâm đó</a:t>
            </a:r>
          </a:p>
        </p:txBody>
      </p:sp>
    </p:spTree>
    <p:extLst>
      <p:ext uri="{BB962C8B-B14F-4D97-AF65-F5344CB8AC3E}">
        <p14:creationId xmlns:p14="http://schemas.microsoft.com/office/powerpoint/2010/main" val="6109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 (TR.74,75)  THẢO LUẬN NHÓM ĐÔI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1734EA12-816C-884A-9792-F0EBD75F0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09260"/>
              </p:ext>
            </p:extLst>
          </p:nvPr>
        </p:nvGraphicFramePr>
        <p:xfrm>
          <a:off x="630674" y="1577762"/>
          <a:ext cx="7412660" cy="262128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3561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53615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18327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05102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Cụm 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TT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Ý nghĩa mà TT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x-none" sz="2200" dirty="0"/>
                    </a:p>
                    <a:p>
                      <a:pPr algn="just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x-none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x-none" sz="2200" dirty="0"/>
                    </a:p>
                    <a:p>
                      <a:pPr algn="just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6947CE05-F763-3044-9944-988601C7C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83788"/>
              </p:ext>
            </p:extLst>
          </p:nvPr>
        </p:nvGraphicFramePr>
        <p:xfrm>
          <a:off x="738670" y="655413"/>
          <a:ext cx="7666659" cy="310534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60822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744543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60074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0122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/>
                        <a:t>Cụm </a:t>
                      </a:r>
                      <a:r>
                        <a:rPr lang="en-US" sz="2200" dirty="0"/>
                        <a:t>T</a:t>
                      </a:r>
                      <a:r>
                        <a:rPr lang="x-none" sz="2200"/>
                        <a:t>T</a:t>
                      </a:r>
                      <a:endParaRPr lang="x-none" sz="2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/>
                        <a:t>T</a:t>
                      </a:r>
                      <a:r>
                        <a:rPr lang="x-none" sz="2200"/>
                        <a:t>T </a:t>
                      </a:r>
                      <a:r>
                        <a:rPr lang="x-none" sz="2200" dirty="0"/>
                        <a:t>trung tâm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 dirty="0"/>
                        <a:t>Ý nghĩa </a:t>
                      </a:r>
                      <a:r>
                        <a:rPr lang="x-none" sz="2200"/>
                        <a:t>mà </a:t>
                      </a:r>
                      <a:r>
                        <a:rPr lang="en-US" sz="2200" dirty="0"/>
                        <a:t>T</a:t>
                      </a:r>
                      <a:r>
                        <a:rPr lang="x-none" sz="2200"/>
                        <a:t>T </a:t>
                      </a:r>
                      <a:r>
                        <a:rPr lang="x-none" sz="2200" dirty="0"/>
                        <a:t>đó được bổ sung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x-none" sz="2200" dirty="0"/>
                        <a:t>Trong hơn mọi khi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 dirty="0"/>
                        <a:t>Trong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x-none" sz="2200" dirty="0"/>
                        <a:t>PPS Bổ sung ý nghĩa so sánh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x-none" sz="2200" dirty="0"/>
                        <a:t>Rất 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 dirty="0"/>
                        <a:t>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200" dirty="0"/>
                        <a:t>PPT bổ sung ý nghĩa chỉ mức độ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 (TR. 75)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56DDF7-02BB-4941-8C89-EECE5DD44C36}"/>
              </a:ext>
            </a:extLst>
          </p:cNvPr>
          <p:cNvGrpSpPr/>
          <p:nvPr/>
        </p:nvGrpSpPr>
        <p:grpSpPr>
          <a:xfrm rot="1081290">
            <a:off x="529761" y="1501178"/>
            <a:ext cx="580498" cy="619268"/>
            <a:chOff x="5814965" y="2120265"/>
            <a:chExt cx="853241" cy="1103829"/>
          </a:xfrm>
        </p:grpSpPr>
        <p:sp>
          <p:nvSpPr>
            <p:cNvPr id="6" name="Google Shape;848;p59">
              <a:extLst>
                <a:ext uri="{FF2B5EF4-FFF2-40B4-BE49-F238E27FC236}">
                  <a16:creationId xmlns:a16="http://schemas.microsoft.com/office/drawing/2014/main" id="{FB3CBD03-A2CE-304F-9A5F-5D7220220F1E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9;p59">
              <a:extLst>
                <a:ext uri="{FF2B5EF4-FFF2-40B4-BE49-F238E27FC236}">
                  <a16:creationId xmlns:a16="http://schemas.microsoft.com/office/drawing/2014/main" id="{B790A986-6C5D-D142-9C51-5FF26410A930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50;p59">
              <a:extLst>
                <a:ext uri="{FF2B5EF4-FFF2-40B4-BE49-F238E27FC236}">
                  <a16:creationId xmlns:a16="http://schemas.microsoft.com/office/drawing/2014/main" id="{71A4DB16-E0CA-FC46-B67D-0B04C77F37CB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51;p59">
              <a:extLst>
                <a:ext uri="{FF2B5EF4-FFF2-40B4-BE49-F238E27FC236}">
                  <a16:creationId xmlns:a16="http://schemas.microsoft.com/office/drawing/2014/main" id="{9048EEB0-E9E7-4642-B190-E87B3D45C026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52;p59">
              <a:extLst>
                <a:ext uri="{FF2B5EF4-FFF2-40B4-BE49-F238E27FC236}">
                  <a16:creationId xmlns:a16="http://schemas.microsoft.com/office/drawing/2014/main" id="{FFC3818D-FE50-6B49-AB10-4088098EC3B7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3;p59">
              <a:extLst>
                <a:ext uri="{FF2B5EF4-FFF2-40B4-BE49-F238E27FC236}">
                  <a16:creationId xmlns:a16="http://schemas.microsoft.com/office/drawing/2014/main" id="{114F76BD-D3F4-7F44-975F-EEB2E587B06C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4;p59">
              <a:extLst>
                <a:ext uri="{FF2B5EF4-FFF2-40B4-BE49-F238E27FC236}">
                  <a16:creationId xmlns:a16="http://schemas.microsoft.com/office/drawing/2014/main" id="{15197890-6B52-3940-97F4-6F39E1C10C71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5;p59">
              <a:extLst>
                <a:ext uri="{FF2B5EF4-FFF2-40B4-BE49-F238E27FC236}">
                  <a16:creationId xmlns:a16="http://schemas.microsoft.com/office/drawing/2014/main" id="{80AF9C02-A24E-EC4D-979B-8AB7516CF36F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6;p59">
              <a:extLst>
                <a:ext uri="{FF2B5EF4-FFF2-40B4-BE49-F238E27FC236}">
                  <a16:creationId xmlns:a16="http://schemas.microsoft.com/office/drawing/2014/main" id="{387291FB-163A-114E-81C3-B514F3BE9E26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7;p59">
              <a:extLst>
                <a:ext uri="{FF2B5EF4-FFF2-40B4-BE49-F238E27FC236}">
                  <a16:creationId xmlns:a16="http://schemas.microsoft.com/office/drawing/2014/main" id="{69069FD3-C2E2-664B-AA97-C5C528243F26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8;p59">
              <a:extLst>
                <a:ext uri="{FF2B5EF4-FFF2-40B4-BE49-F238E27FC236}">
                  <a16:creationId xmlns:a16="http://schemas.microsoft.com/office/drawing/2014/main" id="{84910E6E-8512-A04F-B63F-89BF61CA8D95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9;p59">
              <a:extLst>
                <a:ext uri="{FF2B5EF4-FFF2-40B4-BE49-F238E27FC236}">
                  <a16:creationId xmlns:a16="http://schemas.microsoft.com/office/drawing/2014/main" id="{19C75CBA-11BA-6641-A53F-9F5A79DE0860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0;p59">
              <a:extLst>
                <a:ext uri="{FF2B5EF4-FFF2-40B4-BE49-F238E27FC236}">
                  <a16:creationId xmlns:a16="http://schemas.microsoft.com/office/drawing/2014/main" id="{A337ECC7-956B-8B4B-B6EB-38E8676B7697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1;p59">
              <a:extLst>
                <a:ext uri="{FF2B5EF4-FFF2-40B4-BE49-F238E27FC236}">
                  <a16:creationId xmlns:a16="http://schemas.microsoft.com/office/drawing/2014/main" id="{44F2B62D-FD6F-9740-AEE5-07841C7104B5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2;p59">
              <a:extLst>
                <a:ext uri="{FF2B5EF4-FFF2-40B4-BE49-F238E27FC236}">
                  <a16:creationId xmlns:a16="http://schemas.microsoft.com/office/drawing/2014/main" id="{8133EA28-5263-724E-B16F-B47CD2CFB5F0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3;p59">
              <a:extLst>
                <a:ext uri="{FF2B5EF4-FFF2-40B4-BE49-F238E27FC236}">
                  <a16:creationId xmlns:a16="http://schemas.microsoft.com/office/drawing/2014/main" id="{425DC7DD-3CED-E949-B701-6CE9C1692EE5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4;p59">
              <a:extLst>
                <a:ext uri="{FF2B5EF4-FFF2-40B4-BE49-F238E27FC236}">
                  <a16:creationId xmlns:a16="http://schemas.microsoft.com/office/drawing/2014/main" id="{221E6A63-AC8C-C34A-B157-C00C3AB95B52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5;p59">
              <a:extLst>
                <a:ext uri="{FF2B5EF4-FFF2-40B4-BE49-F238E27FC236}">
                  <a16:creationId xmlns:a16="http://schemas.microsoft.com/office/drawing/2014/main" id="{5489C3E6-1709-0C46-9813-68A9D3BFE1A5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0;p59">
              <a:extLst>
                <a:ext uri="{FF2B5EF4-FFF2-40B4-BE49-F238E27FC236}">
                  <a16:creationId xmlns:a16="http://schemas.microsoft.com/office/drawing/2014/main" id="{B4B9C7BA-3473-2649-99D4-94B54CE43C96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1;p59">
              <a:extLst>
                <a:ext uri="{FF2B5EF4-FFF2-40B4-BE49-F238E27FC236}">
                  <a16:creationId xmlns:a16="http://schemas.microsoft.com/office/drawing/2014/main" id="{8E976A1A-4CE4-B748-AE16-EC682420790B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2;p59">
              <a:extLst>
                <a:ext uri="{FF2B5EF4-FFF2-40B4-BE49-F238E27FC236}">
                  <a16:creationId xmlns:a16="http://schemas.microsoft.com/office/drawing/2014/main" id="{34DEF197-3E24-FD49-BDA8-E7269E55597E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3;p59">
              <a:extLst>
                <a:ext uri="{FF2B5EF4-FFF2-40B4-BE49-F238E27FC236}">
                  <a16:creationId xmlns:a16="http://schemas.microsoft.com/office/drawing/2014/main" id="{56407605-3874-9441-A5E8-48782498F8AA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3B0E14C-EDE8-F445-B9D5-2649D3C0325C}"/>
              </a:ext>
            </a:extLst>
          </p:cNvPr>
          <p:cNvSpPr/>
          <p:nvPr/>
        </p:nvSpPr>
        <p:spPr>
          <a:xfrm>
            <a:off x="1260168" y="1584960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5330D60-D0C4-A947-9258-2B21939F1CE0}"/>
              </a:ext>
            </a:extLst>
          </p:cNvPr>
          <p:cNvSpPr/>
          <p:nvPr/>
        </p:nvSpPr>
        <p:spPr>
          <a:xfrm>
            <a:off x="3832510" y="1534723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 tê tái, gió không rét mấy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1452F-C9EC-B648-AA2E-0E485B51BFBE}"/>
              </a:ext>
            </a:extLst>
          </p:cNvPr>
          <p:cNvGrpSpPr/>
          <p:nvPr/>
        </p:nvGrpSpPr>
        <p:grpSpPr>
          <a:xfrm rot="1081290">
            <a:off x="529761" y="2388153"/>
            <a:ext cx="580498" cy="619268"/>
            <a:chOff x="5814965" y="2120265"/>
            <a:chExt cx="853241" cy="1103829"/>
          </a:xfrm>
        </p:grpSpPr>
        <p:sp>
          <p:nvSpPr>
            <p:cNvPr id="36" name="Google Shape;848;p59">
              <a:extLst>
                <a:ext uri="{FF2B5EF4-FFF2-40B4-BE49-F238E27FC236}">
                  <a16:creationId xmlns:a16="http://schemas.microsoft.com/office/drawing/2014/main" id="{B7F38C7F-3A7F-F74F-BDDF-D77A43BA43E2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9;p59">
              <a:extLst>
                <a:ext uri="{FF2B5EF4-FFF2-40B4-BE49-F238E27FC236}">
                  <a16:creationId xmlns:a16="http://schemas.microsoft.com/office/drawing/2014/main" id="{E3B856F0-2486-CF43-BF66-91D9F6246CE2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0;p59">
              <a:extLst>
                <a:ext uri="{FF2B5EF4-FFF2-40B4-BE49-F238E27FC236}">
                  <a16:creationId xmlns:a16="http://schemas.microsoft.com/office/drawing/2014/main" id="{C7AF6F96-E8D6-9141-8EEF-69526486818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1;p59">
              <a:extLst>
                <a:ext uri="{FF2B5EF4-FFF2-40B4-BE49-F238E27FC236}">
                  <a16:creationId xmlns:a16="http://schemas.microsoft.com/office/drawing/2014/main" id="{CE927B15-BD57-A342-82A6-ACEFCE4D07B9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2;p59">
              <a:extLst>
                <a:ext uri="{FF2B5EF4-FFF2-40B4-BE49-F238E27FC236}">
                  <a16:creationId xmlns:a16="http://schemas.microsoft.com/office/drawing/2014/main" id="{AE99E611-02F2-6B44-9414-9AFAD71EB879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3;p59">
              <a:extLst>
                <a:ext uri="{FF2B5EF4-FFF2-40B4-BE49-F238E27FC236}">
                  <a16:creationId xmlns:a16="http://schemas.microsoft.com/office/drawing/2014/main" id="{DD0B161B-ADB1-8D41-ADB5-6A43231F71DB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4;p59">
              <a:extLst>
                <a:ext uri="{FF2B5EF4-FFF2-40B4-BE49-F238E27FC236}">
                  <a16:creationId xmlns:a16="http://schemas.microsoft.com/office/drawing/2014/main" id="{1CCD4982-30D9-FE4C-ABE3-FBBC320A9A7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5;p59">
              <a:extLst>
                <a:ext uri="{FF2B5EF4-FFF2-40B4-BE49-F238E27FC236}">
                  <a16:creationId xmlns:a16="http://schemas.microsoft.com/office/drawing/2014/main" id="{58A9E424-5F8C-B34F-BC1F-50C3BF01BB43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6;p59">
              <a:extLst>
                <a:ext uri="{FF2B5EF4-FFF2-40B4-BE49-F238E27FC236}">
                  <a16:creationId xmlns:a16="http://schemas.microsoft.com/office/drawing/2014/main" id="{A2C84050-52E0-5647-82E1-CAC43ED3D61B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7;p59">
              <a:extLst>
                <a:ext uri="{FF2B5EF4-FFF2-40B4-BE49-F238E27FC236}">
                  <a16:creationId xmlns:a16="http://schemas.microsoft.com/office/drawing/2014/main" id="{D2F5D7AD-0A7F-2A4D-8739-DA1CEA80CC2A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8;p59">
              <a:extLst>
                <a:ext uri="{FF2B5EF4-FFF2-40B4-BE49-F238E27FC236}">
                  <a16:creationId xmlns:a16="http://schemas.microsoft.com/office/drawing/2014/main" id="{4EE4D9E8-B4B7-2346-88F4-EDE3C9782697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9;p59">
              <a:extLst>
                <a:ext uri="{FF2B5EF4-FFF2-40B4-BE49-F238E27FC236}">
                  <a16:creationId xmlns:a16="http://schemas.microsoft.com/office/drawing/2014/main" id="{9742259F-4ECF-6F45-B8D3-DE0BF241EBFF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0;p59">
              <a:extLst>
                <a:ext uri="{FF2B5EF4-FFF2-40B4-BE49-F238E27FC236}">
                  <a16:creationId xmlns:a16="http://schemas.microsoft.com/office/drawing/2014/main" id="{A4B2C284-EE31-4144-9E58-6DBC5BE86419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1;p59">
              <a:extLst>
                <a:ext uri="{FF2B5EF4-FFF2-40B4-BE49-F238E27FC236}">
                  <a16:creationId xmlns:a16="http://schemas.microsoft.com/office/drawing/2014/main" id="{D1B5AE3B-C52E-6645-8FC6-E16FA1D945B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2;p59">
              <a:extLst>
                <a:ext uri="{FF2B5EF4-FFF2-40B4-BE49-F238E27FC236}">
                  <a16:creationId xmlns:a16="http://schemas.microsoft.com/office/drawing/2014/main" id="{2531E875-D930-3D4C-B50C-7957B8295F9F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3;p59">
              <a:extLst>
                <a:ext uri="{FF2B5EF4-FFF2-40B4-BE49-F238E27FC236}">
                  <a16:creationId xmlns:a16="http://schemas.microsoft.com/office/drawing/2014/main" id="{59338784-EF67-E145-88AB-839B1BB18CC3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4;p59">
              <a:extLst>
                <a:ext uri="{FF2B5EF4-FFF2-40B4-BE49-F238E27FC236}">
                  <a16:creationId xmlns:a16="http://schemas.microsoft.com/office/drawing/2014/main" id="{CBF9E710-7FF7-214C-A04A-06E72DF93DA1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5;p59">
              <a:extLst>
                <a:ext uri="{FF2B5EF4-FFF2-40B4-BE49-F238E27FC236}">
                  <a16:creationId xmlns:a16="http://schemas.microsoft.com/office/drawing/2014/main" id="{4283E7F4-9969-3B4C-A97E-9B9E2935678D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0;p59">
              <a:extLst>
                <a:ext uri="{FF2B5EF4-FFF2-40B4-BE49-F238E27FC236}">
                  <a16:creationId xmlns:a16="http://schemas.microsoft.com/office/drawing/2014/main" id="{7C2393DE-12A4-B44A-8DFE-3DD41F504DC5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1;p59">
              <a:extLst>
                <a:ext uri="{FF2B5EF4-FFF2-40B4-BE49-F238E27FC236}">
                  <a16:creationId xmlns:a16="http://schemas.microsoft.com/office/drawing/2014/main" id="{657C4E7A-3E0D-5C4E-AB0E-BA3808F6333C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2;p59">
              <a:extLst>
                <a:ext uri="{FF2B5EF4-FFF2-40B4-BE49-F238E27FC236}">
                  <a16:creationId xmlns:a16="http://schemas.microsoft.com/office/drawing/2014/main" id="{92667CFF-5CD6-564D-A647-847307A3771A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3;p59">
              <a:extLst>
                <a:ext uri="{FF2B5EF4-FFF2-40B4-BE49-F238E27FC236}">
                  <a16:creationId xmlns:a16="http://schemas.microsoft.com/office/drawing/2014/main" id="{D69EA043-F492-8E49-A67A-E46CD321E831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54852A4-C5F0-AB40-ADB3-4C67219211A2}"/>
              </a:ext>
            </a:extLst>
          </p:cNvPr>
          <p:cNvSpPr/>
          <p:nvPr/>
        </p:nvSpPr>
        <p:spPr>
          <a:xfrm>
            <a:off x="1260168" y="2471935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B5EE1AB-8B60-CA4F-B272-7F44BC99BDE1}"/>
              </a:ext>
            </a:extLst>
          </p:cNvPr>
          <p:cNvSpPr/>
          <p:nvPr/>
        </p:nvSpPr>
        <p:spPr>
          <a:xfrm>
            <a:off x="3832510" y="2421698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 chót vót,…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9DA2FA-435C-5D49-A45E-D7487CBE2615}"/>
              </a:ext>
            </a:extLst>
          </p:cNvPr>
          <p:cNvGrpSpPr/>
          <p:nvPr/>
        </p:nvGrpSpPr>
        <p:grpSpPr>
          <a:xfrm rot="1081290">
            <a:off x="529761" y="3358461"/>
            <a:ext cx="580498" cy="619268"/>
            <a:chOff x="5814965" y="2120265"/>
            <a:chExt cx="853241" cy="1103829"/>
          </a:xfrm>
        </p:grpSpPr>
        <p:sp>
          <p:nvSpPr>
            <p:cNvPr id="61" name="Google Shape;848;p59">
              <a:extLst>
                <a:ext uri="{FF2B5EF4-FFF2-40B4-BE49-F238E27FC236}">
                  <a16:creationId xmlns:a16="http://schemas.microsoft.com/office/drawing/2014/main" id="{FAE5F5CF-1DA5-0445-8319-9EDCAF08EEB7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49;p59">
              <a:extLst>
                <a:ext uri="{FF2B5EF4-FFF2-40B4-BE49-F238E27FC236}">
                  <a16:creationId xmlns:a16="http://schemas.microsoft.com/office/drawing/2014/main" id="{1346C7B2-7640-7B46-90BE-6E33C376106A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0;p59">
              <a:extLst>
                <a:ext uri="{FF2B5EF4-FFF2-40B4-BE49-F238E27FC236}">
                  <a16:creationId xmlns:a16="http://schemas.microsoft.com/office/drawing/2014/main" id="{35343E02-D908-8244-B5A8-51FC678A201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1;p59">
              <a:extLst>
                <a:ext uri="{FF2B5EF4-FFF2-40B4-BE49-F238E27FC236}">
                  <a16:creationId xmlns:a16="http://schemas.microsoft.com/office/drawing/2014/main" id="{4EA10F89-9210-9048-914E-B992FF27DCAF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2;p59">
              <a:extLst>
                <a:ext uri="{FF2B5EF4-FFF2-40B4-BE49-F238E27FC236}">
                  <a16:creationId xmlns:a16="http://schemas.microsoft.com/office/drawing/2014/main" id="{749F7718-840A-5E4C-BA6C-6FEEFA97DF70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3;p59">
              <a:extLst>
                <a:ext uri="{FF2B5EF4-FFF2-40B4-BE49-F238E27FC236}">
                  <a16:creationId xmlns:a16="http://schemas.microsoft.com/office/drawing/2014/main" id="{1F7A4D90-3C41-3849-ADBE-5F8EA3189A40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4;p59">
              <a:extLst>
                <a:ext uri="{FF2B5EF4-FFF2-40B4-BE49-F238E27FC236}">
                  <a16:creationId xmlns:a16="http://schemas.microsoft.com/office/drawing/2014/main" id="{A00780D1-06BA-0D40-BCDE-47E6CAD7C4E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5;p59">
              <a:extLst>
                <a:ext uri="{FF2B5EF4-FFF2-40B4-BE49-F238E27FC236}">
                  <a16:creationId xmlns:a16="http://schemas.microsoft.com/office/drawing/2014/main" id="{A862FB64-816E-9C4F-9EB1-A17ADFC7C938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6;p59">
              <a:extLst>
                <a:ext uri="{FF2B5EF4-FFF2-40B4-BE49-F238E27FC236}">
                  <a16:creationId xmlns:a16="http://schemas.microsoft.com/office/drawing/2014/main" id="{C5FD8AEB-29A8-5940-9CAE-6DEA7429135F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7;p59">
              <a:extLst>
                <a:ext uri="{FF2B5EF4-FFF2-40B4-BE49-F238E27FC236}">
                  <a16:creationId xmlns:a16="http://schemas.microsoft.com/office/drawing/2014/main" id="{D4F19486-B5F5-6F45-8E5B-D3673DDD06A3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8;p59">
              <a:extLst>
                <a:ext uri="{FF2B5EF4-FFF2-40B4-BE49-F238E27FC236}">
                  <a16:creationId xmlns:a16="http://schemas.microsoft.com/office/drawing/2014/main" id="{9BC7AF06-A477-954A-8C47-F549D9F678B0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9;p59">
              <a:extLst>
                <a:ext uri="{FF2B5EF4-FFF2-40B4-BE49-F238E27FC236}">
                  <a16:creationId xmlns:a16="http://schemas.microsoft.com/office/drawing/2014/main" id="{4857AEF9-C018-7544-935F-8A4370DE94EE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0;p59">
              <a:extLst>
                <a:ext uri="{FF2B5EF4-FFF2-40B4-BE49-F238E27FC236}">
                  <a16:creationId xmlns:a16="http://schemas.microsoft.com/office/drawing/2014/main" id="{724FAFFE-D4A7-CE41-9CAA-E5AC753501EC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1;p59">
              <a:extLst>
                <a:ext uri="{FF2B5EF4-FFF2-40B4-BE49-F238E27FC236}">
                  <a16:creationId xmlns:a16="http://schemas.microsoft.com/office/drawing/2014/main" id="{BABC3305-9586-CE4E-B810-1EF1307E3AE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2;p59">
              <a:extLst>
                <a:ext uri="{FF2B5EF4-FFF2-40B4-BE49-F238E27FC236}">
                  <a16:creationId xmlns:a16="http://schemas.microsoft.com/office/drawing/2014/main" id="{AEC4D110-F5A5-B841-A029-B71B5E4214D3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3;p59">
              <a:extLst>
                <a:ext uri="{FF2B5EF4-FFF2-40B4-BE49-F238E27FC236}">
                  <a16:creationId xmlns:a16="http://schemas.microsoft.com/office/drawing/2014/main" id="{BCB73AB6-B188-F546-8C5B-3965164A5450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4;p59">
              <a:extLst>
                <a:ext uri="{FF2B5EF4-FFF2-40B4-BE49-F238E27FC236}">
                  <a16:creationId xmlns:a16="http://schemas.microsoft.com/office/drawing/2014/main" id="{058DC671-0439-E44D-B2AC-7D98B0033A58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5;p59">
              <a:extLst>
                <a:ext uri="{FF2B5EF4-FFF2-40B4-BE49-F238E27FC236}">
                  <a16:creationId xmlns:a16="http://schemas.microsoft.com/office/drawing/2014/main" id="{7A7651AF-51A3-7040-82AB-744DF37AF8C6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70;p59">
              <a:extLst>
                <a:ext uri="{FF2B5EF4-FFF2-40B4-BE49-F238E27FC236}">
                  <a16:creationId xmlns:a16="http://schemas.microsoft.com/office/drawing/2014/main" id="{6313A119-0934-B347-9E2E-B918F2D85A20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1;p59">
              <a:extLst>
                <a:ext uri="{FF2B5EF4-FFF2-40B4-BE49-F238E27FC236}">
                  <a16:creationId xmlns:a16="http://schemas.microsoft.com/office/drawing/2014/main" id="{39BD2D8C-F413-8447-9592-4431C81D0E8A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72;p59">
              <a:extLst>
                <a:ext uri="{FF2B5EF4-FFF2-40B4-BE49-F238E27FC236}">
                  <a16:creationId xmlns:a16="http://schemas.microsoft.com/office/drawing/2014/main" id="{16449902-7143-AF4C-A963-582BE50D7AB9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73;p59">
              <a:extLst>
                <a:ext uri="{FF2B5EF4-FFF2-40B4-BE49-F238E27FC236}">
                  <a16:creationId xmlns:a16="http://schemas.microsoft.com/office/drawing/2014/main" id="{CD394640-227E-AA40-B359-5127F4E1181F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4903969-F70F-EB4B-BED8-B8272EDF6895}"/>
              </a:ext>
            </a:extLst>
          </p:cNvPr>
          <p:cNvSpPr/>
          <p:nvPr/>
        </p:nvSpPr>
        <p:spPr>
          <a:xfrm>
            <a:off x="1260168" y="3442243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đẹp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5157932-2D60-504D-AE71-21F281D481E8}"/>
              </a:ext>
            </a:extLst>
          </p:cNvPr>
          <p:cNvSpPr/>
          <p:nvPr/>
        </p:nvSpPr>
        <p:spPr>
          <a:xfrm>
            <a:off x="3832510" y="3392006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rất đẹp</a:t>
            </a:r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36A2E035-7336-F749-B8BE-094D055A2FEA}"/>
              </a:ext>
            </a:extLst>
          </p:cNvPr>
          <p:cNvSpPr/>
          <p:nvPr/>
        </p:nvSpPr>
        <p:spPr>
          <a:xfrm>
            <a:off x="3332480" y="1690626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0C872D6C-6D15-1546-867E-2968D0B31F4A}"/>
              </a:ext>
            </a:extLst>
          </p:cNvPr>
          <p:cNvSpPr/>
          <p:nvPr/>
        </p:nvSpPr>
        <p:spPr>
          <a:xfrm>
            <a:off x="3327941" y="250887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CAA550C8-45EA-A04C-B67D-9933E808DEFE}"/>
              </a:ext>
            </a:extLst>
          </p:cNvPr>
          <p:cNvSpPr/>
          <p:nvPr/>
        </p:nvSpPr>
        <p:spPr>
          <a:xfrm>
            <a:off x="3324975" y="351320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90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232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456590" y="1186800"/>
            <a:ext cx="623082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855300" y="1352638"/>
            <a:ext cx="3261300" cy="22618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4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ĐỘNG TỪ, TÍNH TỪ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39" name="Google Shape;339;p31"/>
          <p:cNvSpPr/>
          <p:nvPr/>
        </p:nvSpPr>
        <p:spPr>
          <a:xfrm>
            <a:off x="7812624" y="3691500"/>
            <a:ext cx="906340" cy="90391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-53074" y="1600825"/>
            <a:ext cx="4960494" cy="575474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01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4432274" y="1592287"/>
            <a:ext cx="4232263" cy="575474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02</a:t>
            </a:r>
            <a:endParaRPr sz="30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BFBCE-C558-DA43-B7C0-C1B957A355DE}"/>
              </a:ext>
            </a:extLst>
          </p:cNvPr>
          <p:cNvSpPr txBox="1"/>
          <p:nvPr/>
        </p:nvSpPr>
        <p:spPr>
          <a:xfrm>
            <a:off x="360812" y="2250622"/>
            <a:ext cx="3951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500" dirty="0"/>
              <a:t>Có </a:t>
            </a:r>
            <a:r>
              <a:rPr lang="en-US" sz="2500" dirty="0"/>
              <a:t>4</a:t>
            </a:r>
            <a:r>
              <a:rPr lang="x-none" sz="2500" dirty="0"/>
              <a:t> hình ảnh tương ứng với </a:t>
            </a:r>
            <a:r>
              <a:rPr lang="en-US" sz="2500" dirty="0"/>
              <a:t>4</a:t>
            </a:r>
            <a:r>
              <a:rPr lang="x-none" sz="2500" dirty="0"/>
              <a:t> động từ </a:t>
            </a:r>
            <a:r>
              <a:rPr lang="en-US" sz="2500" dirty="0" err="1"/>
              <a:t>hoặc</a:t>
            </a:r>
            <a:r>
              <a:rPr lang="x-none" sz="2500" dirty="0"/>
              <a:t> tính từ, HS ghi tên động từ và tính từ </a:t>
            </a:r>
            <a:r>
              <a:rPr lang="en-US" sz="2500" dirty="0" err="1"/>
              <a:t>ra</a:t>
            </a:r>
            <a:r>
              <a:rPr lang="en-US" sz="2500" dirty="0"/>
              <a:t> </a:t>
            </a:r>
            <a:r>
              <a:rPr lang="en-US" sz="2500" dirty="0" err="1"/>
              <a:t>giấy</a:t>
            </a:r>
            <a:endParaRPr lang="x-none" sz="2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B83D0-5353-1D4C-886A-ED5A655D0695}"/>
              </a:ext>
            </a:extLst>
          </p:cNvPr>
          <p:cNvSpPr txBox="1"/>
          <p:nvPr/>
        </p:nvSpPr>
        <p:spPr>
          <a:xfrm>
            <a:off x="4571999" y="2167761"/>
            <a:ext cx="3832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500" dirty="0"/>
              <a:t>Từ các động từ, tính từ vừa tìm được, thêm vào cột trước và/hoặc cột sau những từ đóng vai trò phụ để tạo thành một cụm từ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64382F5-7B08-A649-9EFF-8D5EC9360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33" y="65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E99ACB-766A-C04F-8540-674FC1CA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5" y="593158"/>
            <a:ext cx="2015067" cy="24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D2E3E82-29BF-9442-9CC6-1A275A6EC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836" y="38638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4A806EB-82CD-9F4B-96EA-2FAC9273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574897"/>
            <a:ext cx="2015066" cy="24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5A3A6251-0C17-2148-9545-4A420D41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52" y="28442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0EC67E2D-18C4-4246-8986-58163CC2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54" y="1905730"/>
            <a:ext cx="2321162" cy="26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04C96A-94E0-0049-8D97-E47A73139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81" y="1830048"/>
            <a:ext cx="2015066" cy="27202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25900" y="1786899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ĐỘNG TỪ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CỤM TÍNH TỪ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CỤM ĐỘNG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821805"/>
              </p:ext>
            </p:extLst>
          </p:nvPr>
        </p:nvGraphicFramePr>
        <p:xfrm>
          <a:off x="824248" y="1266622"/>
          <a:ext cx="7495503" cy="374904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3040386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1604513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850604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x-none" sz="2600" dirty="0"/>
                        <a:t>ổ sung ý nghĩa về thời gian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đã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sẽ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đang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sắp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,…)</a:t>
                      </a:r>
                      <a:r>
                        <a:rPr lang="x-none" sz="2600" dirty="0"/>
                        <a:t>, khẳng định/phủ định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chưa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chẳng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…)</a:t>
                      </a:r>
                      <a:r>
                        <a:rPr lang="x-none" sz="2600" dirty="0"/>
                        <a:t>, tiếp diễn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vẫn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cứ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lại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,…)</a:t>
                      </a:r>
                      <a:endParaRPr lang="x-none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Động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x-none" sz="2600" dirty="0"/>
                        <a:t>ổ sung ý nghĩa về đối tượng, địa điểm, thời gian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CỤM TÍNH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16309"/>
              </p:ext>
            </p:extLst>
          </p:nvPr>
        </p:nvGraphicFramePr>
        <p:xfrm>
          <a:off x="824248" y="1648364"/>
          <a:ext cx="7495503" cy="331679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x-none" sz="2600" dirty="0"/>
                        <a:t>ổ sung ý nghĩa về mức độ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rất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hơi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quá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cực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kì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x-none" sz="2600" dirty="0"/>
                        <a:t>, thời gian, sự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/>
                        <a:t>Tính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x-none" sz="2600" dirty="0"/>
                        <a:t>ổ sung ý nghĩa về phạm vi, mức độ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lắm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quá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cực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</a:rPr>
                        <a:t>kì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x-none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8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7771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 (TR.74)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8A677-9530-1C44-B53A-72234933156C}"/>
              </a:ext>
            </a:extLst>
          </p:cNvPr>
          <p:cNvSpPr txBox="1"/>
          <p:nvPr/>
        </p:nvSpPr>
        <p:spPr>
          <a:xfrm>
            <a:off x="330637" y="2977628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Đọc đoạn 1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04D398-3952-424E-9B6F-55BCD76A6ADA}"/>
              </a:ext>
            </a:extLst>
          </p:cNvPr>
          <p:cNvSpPr txBox="1"/>
          <p:nvPr/>
        </p:nvSpPr>
        <p:spPr>
          <a:xfrm>
            <a:off x="2470755" y="1149073"/>
            <a:ext cx="377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Đọc đoạn 2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7CF522-DF34-804C-9559-B66306252D6A}"/>
              </a:ext>
            </a:extLst>
          </p:cNvPr>
          <p:cNvSpPr txBox="1"/>
          <p:nvPr/>
        </p:nvSpPr>
        <p:spPr>
          <a:xfrm>
            <a:off x="5464799" y="3081592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Đọc đoạn 3 VB “Gió lạnh đầu mùa”, tìm 1 cụm động từ, từ động từ trung tâm của đoạn đó, hãy tạo ra ba cụm động từ khác</a:t>
            </a:r>
          </a:p>
        </p:txBody>
      </p:sp>
      <p:grpSp>
        <p:nvGrpSpPr>
          <p:cNvPr id="19" name="Google Shape;1039;p52">
            <a:extLst>
              <a:ext uri="{FF2B5EF4-FFF2-40B4-BE49-F238E27FC236}">
                <a16:creationId xmlns:a16="http://schemas.microsoft.com/office/drawing/2014/main" id="{3509B168-7BBE-BE4F-A20F-B12D7190C9FE}"/>
              </a:ext>
            </a:extLst>
          </p:cNvPr>
          <p:cNvGrpSpPr/>
          <p:nvPr/>
        </p:nvGrpSpPr>
        <p:grpSpPr>
          <a:xfrm>
            <a:off x="3230635" y="2379824"/>
            <a:ext cx="2196116" cy="1964245"/>
            <a:chOff x="9878975" y="4425243"/>
            <a:chExt cx="719918" cy="645502"/>
          </a:xfrm>
        </p:grpSpPr>
        <p:sp>
          <p:nvSpPr>
            <p:cNvPr id="20" name="Google Shape;1040;p52">
              <a:extLst>
                <a:ext uri="{FF2B5EF4-FFF2-40B4-BE49-F238E27FC236}">
                  <a16:creationId xmlns:a16="http://schemas.microsoft.com/office/drawing/2014/main" id="{89D9AD96-4E17-514F-8AFB-1F8817FF22EF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41;p52">
              <a:extLst>
                <a:ext uri="{FF2B5EF4-FFF2-40B4-BE49-F238E27FC236}">
                  <a16:creationId xmlns:a16="http://schemas.microsoft.com/office/drawing/2014/main" id="{C4DDF012-A875-844A-9F0F-3342767039D7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42;p52">
              <a:extLst>
                <a:ext uri="{FF2B5EF4-FFF2-40B4-BE49-F238E27FC236}">
                  <a16:creationId xmlns:a16="http://schemas.microsoft.com/office/drawing/2014/main" id="{B4EA8CD1-733F-9546-BCEB-29982FBEB2C2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029D57D-5266-5542-B8E6-9C8F7A53C0C1}"/>
              </a:ext>
            </a:extLst>
          </p:cNvPr>
          <p:cNvSpPr txBox="1"/>
          <p:nvPr/>
        </p:nvSpPr>
        <p:spPr>
          <a:xfrm>
            <a:off x="3151072" y="3544171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Tổ</a:t>
            </a:r>
            <a:r>
              <a:rPr lang="en-US" sz="2000" dirty="0"/>
              <a:t> 1</a:t>
            </a:r>
            <a:endParaRPr lang="x-none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EA134-9555-494D-919E-C0A39C43EA69}"/>
              </a:ext>
            </a:extLst>
          </p:cNvPr>
          <p:cNvSpPr txBox="1"/>
          <p:nvPr/>
        </p:nvSpPr>
        <p:spPr>
          <a:xfrm>
            <a:off x="3701799" y="2658789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Tổ</a:t>
            </a:r>
            <a:r>
              <a:rPr lang="en-US" sz="2000" dirty="0"/>
              <a:t> 2</a:t>
            </a:r>
            <a:endParaRPr lang="x-none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478FA-15ED-3644-817D-D16A831F1014}"/>
              </a:ext>
            </a:extLst>
          </p:cNvPr>
          <p:cNvSpPr txBox="1"/>
          <p:nvPr/>
        </p:nvSpPr>
        <p:spPr>
          <a:xfrm>
            <a:off x="4203530" y="3532433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Tổ</a:t>
            </a:r>
            <a:r>
              <a:rPr lang="en-US" sz="2000" dirty="0"/>
              <a:t> 3,4</a:t>
            </a:r>
            <a:endParaRPr lang="x-non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 (TR.74)</a:t>
            </a:r>
          </a:p>
        </p:txBody>
      </p:sp>
      <p:grpSp>
        <p:nvGrpSpPr>
          <p:cNvPr id="13" name="Google Shape;897;p52">
            <a:extLst>
              <a:ext uri="{FF2B5EF4-FFF2-40B4-BE49-F238E27FC236}">
                <a16:creationId xmlns:a16="http://schemas.microsoft.com/office/drawing/2014/main" id="{58DB3278-59C4-204F-B3EA-F635A69C465B}"/>
              </a:ext>
            </a:extLst>
          </p:cNvPr>
          <p:cNvGrpSpPr/>
          <p:nvPr/>
        </p:nvGrpSpPr>
        <p:grpSpPr>
          <a:xfrm>
            <a:off x="1422400" y="1299503"/>
            <a:ext cx="1899651" cy="1833163"/>
            <a:chOff x="9901824" y="937343"/>
            <a:chExt cx="744273" cy="793950"/>
          </a:xfrm>
        </p:grpSpPr>
        <p:grpSp>
          <p:nvGrpSpPr>
            <p:cNvPr id="14" name="Google Shape;898;p52">
              <a:extLst>
                <a:ext uri="{FF2B5EF4-FFF2-40B4-BE49-F238E27FC236}">
                  <a16:creationId xmlns:a16="http://schemas.microsoft.com/office/drawing/2014/main" id="{2E317629-EDC0-F447-8EAF-0255E9DD25BF}"/>
                </a:ext>
              </a:extLst>
            </p:cNvPr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31" name="Google Shape;899;p52">
                <a:extLst>
                  <a:ext uri="{FF2B5EF4-FFF2-40B4-BE49-F238E27FC236}">
                    <a16:creationId xmlns:a16="http://schemas.microsoft.com/office/drawing/2014/main" id="{4853BDDC-2789-CB4C-AA76-507E159D7337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900;p52">
                <a:extLst>
                  <a:ext uri="{FF2B5EF4-FFF2-40B4-BE49-F238E27FC236}">
                    <a16:creationId xmlns:a16="http://schemas.microsoft.com/office/drawing/2014/main" id="{9433FA7C-04F2-D142-8B68-56D717FA2F63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01;p52">
                <a:extLst>
                  <a:ext uri="{FF2B5EF4-FFF2-40B4-BE49-F238E27FC236}">
                    <a16:creationId xmlns:a16="http://schemas.microsoft.com/office/drawing/2014/main" id="{272D7069-BB9C-1C47-B864-13D7C216012C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902;p52">
                <a:extLst>
                  <a:ext uri="{FF2B5EF4-FFF2-40B4-BE49-F238E27FC236}">
                    <a16:creationId xmlns:a16="http://schemas.microsoft.com/office/drawing/2014/main" id="{415F69CF-63B6-6B4A-8D4C-73A41BADB00D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903;p52">
                <a:extLst>
                  <a:ext uri="{FF2B5EF4-FFF2-40B4-BE49-F238E27FC236}">
                    <a16:creationId xmlns:a16="http://schemas.microsoft.com/office/drawing/2014/main" id="{E5AAC58D-6626-1945-A15F-18831F0969E0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904;p52">
                <a:extLst>
                  <a:ext uri="{FF2B5EF4-FFF2-40B4-BE49-F238E27FC236}">
                    <a16:creationId xmlns:a16="http://schemas.microsoft.com/office/drawing/2014/main" id="{F13E2C87-62B5-D34C-81C5-716A1BFEE941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905;p52">
                <a:extLst>
                  <a:ext uri="{FF2B5EF4-FFF2-40B4-BE49-F238E27FC236}">
                    <a16:creationId xmlns:a16="http://schemas.microsoft.com/office/drawing/2014/main" id="{070F76FC-92F3-2043-99C8-1315916AB205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906;p52">
                <a:extLst>
                  <a:ext uri="{FF2B5EF4-FFF2-40B4-BE49-F238E27FC236}">
                    <a16:creationId xmlns:a16="http://schemas.microsoft.com/office/drawing/2014/main" id="{5C82C0BE-8C53-3B44-AB2E-7424B394118E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907;p52">
                <a:extLst>
                  <a:ext uri="{FF2B5EF4-FFF2-40B4-BE49-F238E27FC236}">
                    <a16:creationId xmlns:a16="http://schemas.microsoft.com/office/drawing/2014/main" id="{4ED95414-6952-A845-B5DC-022F4A300EF6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908;p52">
                <a:extLst>
                  <a:ext uri="{FF2B5EF4-FFF2-40B4-BE49-F238E27FC236}">
                    <a16:creationId xmlns:a16="http://schemas.microsoft.com/office/drawing/2014/main" id="{AEE73774-E8A5-AC4D-928A-C1FAA685F8D9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909;p52">
              <a:extLst>
                <a:ext uri="{FF2B5EF4-FFF2-40B4-BE49-F238E27FC236}">
                  <a16:creationId xmlns:a16="http://schemas.microsoft.com/office/drawing/2014/main" id="{97110A2B-9946-114D-BCA7-EAAD61A1EF0F}"/>
                </a:ext>
              </a:extLst>
            </p:cNvPr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10;p52">
              <a:extLst>
                <a:ext uri="{FF2B5EF4-FFF2-40B4-BE49-F238E27FC236}">
                  <a16:creationId xmlns:a16="http://schemas.microsoft.com/office/drawing/2014/main" id="{CE678F21-9B13-5F4D-B326-68B464139C47}"/>
                </a:ext>
              </a:extLst>
            </p:cNvPr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911;p52">
              <a:extLst>
                <a:ext uri="{FF2B5EF4-FFF2-40B4-BE49-F238E27FC236}">
                  <a16:creationId xmlns:a16="http://schemas.microsoft.com/office/drawing/2014/main" id="{A496E1A7-DDC8-EA42-93EB-2798C8072CBA}"/>
                </a:ext>
              </a:extLst>
            </p:cNvPr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912;p52">
              <a:extLst>
                <a:ext uri="{FF2B5EF4-FFF2-40B4-BE49-F238E27FC236}">
                  <a16:creationId xmlns:a16="http://schemas.microsoft.com/office/drawing/2014/main" id="{9C61CE39-0519-F045-A30A-BC5AA385F00E}"/>
                </a:ext>
              </a:extLst>
            </p:cNvPr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913;p52">
              <a:extLst>
                <a:ext uri="{FF2B5EF4-FFF2-40B4-BE49-F238E27FC236}">
                  <a16:creationId xmlns:a16="http://schemas.microsoft.com/office/drawing/2014/main" id="{97C048BF-EBB3-D14B-93F5-E91D0BA0961F}"/>
                </a:ext>
              </a:extLst>
            </p:cNvPr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914;p52">
              <a:extLst>
                <a:ext uri="{FF2B5EF4-FFF2-40B4-BE49-F238E27FC236}">
                  <a16:creationId xmlns:a16="http://schemas.microsoft.com/office/drawing/2014/main" id="{C05041EB-5737-CE43-8708-4C62CEB75364}"/>
                </a:ext>
              </a:extLst>
            </p:cNvPr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131CE8A-B5B5-F847-9120-246304B4163A}"/>
              </a:ext>
            </a:extLst>
          </p:cNvPr>
          <p:cNvSpPr txBox="1"/>
          <p:nvPr/>
        </p:nvSpPr>
        <p:spPr>
          <a:xfrm>
            <a:off x="3991103" y="1455485"/>
            <a:ext cx="3772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i="1" dirty="0"/>
              <a:t>Tìm trong VB “Gió lạnh đầu mùa” hai câu văn có vị ngữ là một chuỗi cụm động từ và cho biết tác dụng của các diễn đạt đó.</a:t>
            </a:r>
          </a:p>
        </p:txBody>
      </p:sp>
    </p:spTree>
    <p:extLst>
      <p:ext uri="{BB962C8B-B14F-4D97-AF65-F5344CB8AC3E}">
        <p14:creationId xmlns:p14="http://schemas.microsoft.com/office/powerpoint/2010/main" val="16104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693</Words>
  <Application>Microsoft Office PowerPoint</Application>
  <PresentationFormat>On-screen Show (16:9)</PresentationFormat>
  <Paragraphs>102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Amatic SC</vt:lpstr>
      <vt:lpstr>Calibri</vt:lpstr>
      <vt:lpstr>Nunito SemiBold</vt:lpstr>
      <vt:lpstr>Times New Roman</vt:lpstr>
      <vt:lpstr>Nunito</vt:lpstr>
      <vt:lpstr>Curio template</vt:lpstr>
      <vt:lpstr>THỰC HÀNH TIẾNG VIỆT (CĐT – CTT)</vt:lpstr>
      <vt:lpstr>ĐUỔI HÌNH BẮT ĐỘNG TỪ, TÍNH TỪ</vt:lpstr>
      <vt:lpstr>PowerPoint Presentation</vt:lpstr>
      <vt:lpstr>PowerPoint Presentation</vt:lpstr>
      <vt:lpstr>1. CỤM ĐỘNG TỪ</vt:lpstr>
      <vt:lpstr>2. CỤM TÍNH TỪ</vt:lpstr>
      <vt:lpstr>PowerPoint Presentation</vt:lpstr>
      <vt:lpstr>BÀI 1 (TR.74)</vt:lpstr>
      <vt:lpstr>BÀI 2 (TR.74)</vt:lpstr>
      <vt:lpstr>BÀI 3 (TR.74)</vt:lpstr>
      <vt:lpstr>BÀI 3 (TR.74)</vt:lpstr>
      <vt:lpstr>BÀI 4 (TR.74)</vt:lpstr>
      <vt:lpstr>BÀI 5 (TR.74,75)  THẢO LUẬN NHÓM ĐÔI</vt:lpstr>
      <vt:lpstr>PowerPoint Presentation</vt:lpstr>
      <vt:lpstr>BÀI 6 (TR. 75)</vt:lpstr>
      <vt:lpstr>PowerPoint Presentation</vt:lpstr>
      <vt:lpstr>PowerPoint Presentation</vt:lpstr>
      <vt:lpstr>Chúc các em học tốt nhé!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cp:lastModifiedBy>Admin</cp:lastModifiedBy>
  <cp:revision>19</cp:revision>
  <dcterms:modified xsi:type="dcterms:W3CDTF">2022-11-16T01:53:19Z</dcterms:modified>
</cp:coreProperties>
</file>