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ppt/theme/theme1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  <p:sldMasterId id="2147483780" r:id="rId11"/>
    <p:sldMasterId id="2147483792" r:id="rId12"/>
    <p:sldMasterId id="2147483804" r:id="rId13"/>
    <p:sldMasterId id="2147483852" r:id="rId14"/>
  </p:sldMasterIdLst>
  <p:notesMasterIdLst>
    <p:notesMasterId r:id="rId33"/>
  </p:notesMasterIdLst>
  <p:sldIdLst>
    <p:sldId id="259" r:id="rId15"/>
    <p:sldId id="290" r:id="rId16"/>
    <p:sldId id="263" r:id="rId17"/>
    <p:sldId id="267" r:id="rId18"/>
    <p:sldId id="269" r:id="rId19"/>
    <p:sldId id="292" r:id="rId20"/>
    <p:sldId id="271" r:id="rId21"/>
    <p:sldId id="272" r:id="rId22"/>
    <p:sldId id="273" r:id="rId23"/>
    <p:sldId id="270" r:id="rId24"/>
    <p:sldId id="276" r:id="rId25"/>
    <p:sldId id="277" r:id="rId26"/>
    <p:sldId id="274" r:id="rId27"/>
    <p:sldId id="284" r:id="rId28"/>
    <p:sldId id="283" r:id="rId29"/>
    <p:sldId id="282" r:id="rId30"/>
    <p:sldId id="293" r:id="rId31"/>
    <p:sldId id="285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07B9"/>
    <a:srgbClr val="F836E1"/>
    <a:srgbClr val="A4250C"/>
    <a:srgbClr val="99FF66"/>
    <a:srgbClr val="77071F"/>
    <a:srgbClr val="AA0696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26" autoAdjust="0"/>
    <p:restoredTop sz="94660"/>
  </p:normalViewPr>
  <p:slideViewPr>
    <p:cSldViewPr>
      <p:cViewPr>
        <p:scale>
          <a:sx n="72" d="100"/>
          <a:sy n="72" d="100"/>
        </p:scale>
        <p:origin x="-6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26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7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0.xml"/><Relationship Id="rId32" Type="http://schemas.openxmlformats.org/officeDocument/2006/relationships/slide" Target="slides/slide18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slide" Target="slides/slide14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31" Type="http://schemas.openxmlformats.org/officeDocument/2006/relationships/slide" Target="slides/slide17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8.xml"/><Relationship Id="rId27" Type="http://schemas.openxmlformats.org/officeDocument/2006/relationships/slide" Target="slides/slide13.xml"/><Relationship Id="rId30" Type="http://schemas.openxmlformats.org/officeDocument/2006/relationships/slide" Target="slides/slide16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2F2A377-1FEF-4821-A1F0-664994331ED8}" type="datetimeFigureOut">
              <a:rPr lang="en-US"/>
              <a:pPr>
                <a:defRPr/>
              </a:pPr>
              <a:t>4/19/2021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AFE9A99-133A-4E67-8955-1B747D1717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616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D26F141-28F9-43E9-87DF-A4DDD17F924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19750" y="5105400"/>
            <a:ext cx="1619250" cy="144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105400"/>
            <a:ext cx="4705350" cy="144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1600200"/>
            <a:ext cx="207645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1600200"/>
            <a:ext cx="6076950" cy="4876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42E99-953E-4416-B7A3-42367C471521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3A4F0-1C17-44E9-B681-275ED2AC0F5B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ABA34-79D5-4B56-9D12-03C4CB79B5E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066800"/>
            <a:ext cx="40005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1066800"/>
            <a:ext cx="40005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0E502-439E-4DC1-804F-64FB9C7D6974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B4531-8A85-4BB9-9ED3-7449EA7B3D12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2EAD6-3CAA-43EC-8561-C7FD48AEB98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01F44-4667-4CEB-A016-4F95F2F4201F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AD1FBA-2F5A-4416-9870-3F6814527D6F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3C42E-9D8E-44FE-BC47-1DFCABAF3E0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42E99-953E-4416-B7A3-42367C471521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7F29E-AE66-4D87-8FC0-D08C03838E50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3250" y="152400"/>
            <a:ext cx="20383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52400"/>
            <a:ext cx="59626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D61D8-3965-4592-9DB2-8FC084FEBE96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5A3BB-D35F-4BDC-89E5-D98FC8CD3F9B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F3DC5-A350-4FB9-AE35-B41FF77099D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573C4-F084-496C-A0E1-38F69FA248A7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066800"/>
            <a:ext cx="39624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066800"/>
            <a:ext cx="39624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65236-255C-4B3D-8639-2239F451017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5C457-4EFE-428F-9D19-D99A416EED7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7E933-CCDC-4530-B991-284A56EEB5A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0E83E-8958-421D-9A1B-5F952000E92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95C9A-6F6E-4F51-BE73-666AD20E0228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3A4F0-1C17-44E9-B681-275ED2AC0F5B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14280-44A9-4688-9DED-51F2ECFD1589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7CE73-41A5-47D9-8D97-4CC98826F423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152400"/>
            <a:ext cx="2019300" cy="5973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52400"/>
            <a:ext cx="5905500" cy="5973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DE29E-7132-442D-819D-837CA686A29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ABA34-79D5-4B56-9D12-03C4CB79B5E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1600200"/>
            <a:ext cx="207645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1600200"/>
            <a:ext cx="6076950" cy="4876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‹#›</a:t>
            </a:fld>
            <a:endParaRPr kumimoji="0" lang="en-US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eaLnBrk="1" latinLnBrk="0" hangingPunct="1"/>
            <a:fld id="{C3F416CD-67A3-4CF0-A210-F6AF31AC147F}" type="datetimeFigureOut">
              <a:rPr lang="en-US" smtClean="0"/>
              <a:pPr algn="l" eaLnBrk="1" latinLnBrk="0" hangingPunct="1"/>
              <a:t>4/19/2021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066800"/>
            <a:ext cx="40005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1066800"/>
            <a:ext cx="40005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0E502-439E-4DC1-804F-64FB9C7D6974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B4531-8A85-4BB9-9ED3-7449EA7B3D12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2EAD6-3CAA-43EC-8561-C7FD48AEB98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01F44-4667-4CEB-A016-4F95F2F4201F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AD1FBA-2F5A-4416-9870-3F6814527D6F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3C42E-9D8E-44FE-BC47-1DFCABAF3E0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7F29E-AE66-4D87-8FC0-D08C03838E50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3250" y="152400"/>
            <a:ext cx="20383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52400"/>
            <a:ext cx="59626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D61D8-3965-4592-9DB2-8FC084FEBE96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5A3BB-D35F-4BDC-89E5-D98FC8CD3F9B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F3DC5-A350-4FB9-AE35-B41FF77099D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573C4-F084-496C-A0E1-38F69FA248A7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066800"/>
            <a:ext cx="39624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066800"/>
            <a:ext cx="39624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65236-255C-4B3D-8639-2239F451017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5C457-4EFE-428F-9D19-D99A416EED7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7E933-CCDC-4530-B991-284A56EEB5A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0E83E-8958-421D-9A1B-5F952000E92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95C9A-6F6E-4F51-BE73-666AD20E0228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14280-44A9-4688-9DED-51F2ECFD1589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7CE73-41A5-47D9-8D97-4CC98826F423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152400"/>
            <a:ext cx="2019300" cy="5973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52400"/>
            <a:ext cx="5905500" cy="5973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DE29E-7132-442D-819D-837CA686A29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5105400"/>
            <a:ext cx="2971800" cy="48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5105400"/>
            <a:ext cx="2971800" cy="48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1600200"/>
            <a:ext cx="207645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1600200"/>
            <a:ext cx="6076950" cy="4876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42E99-953E-4416-B7A3-42367C471521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3A4F0-1C17-44E9-B681-275ED2AC0F5B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ABA34-79D5-4B56-9D12-03C4CB79B5E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066800"/>
            <a:ext cx="40005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1066800"/>
            <a:ext cx="40005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0E502-439E-4DC1-804F-64FB9C7D6974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B4531-8A85-4BB9-9ED3-7449EA7B3D12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2EAD6-3CAA-43EC-8561-C7FD48AEB98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01F44-4667-4CEB-A016-4F95F2F4201F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AD1FBA-2F5A-4416-9870-3F6814527D6F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3C42E-9D8E-44FE-BC47-1DFCABAF3E0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7F29E-AE66-4D87-8FC0-D08C03838E50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3250" y="152400"/>
            <a:ext cx="20383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52400"/>
            <a:ext cx="59626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D61D8-3965-4592-9DB2-8FC084FEBE96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5A3BB-D35F-4BDC-89E5-D98FC8CD3F9B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F3DC5-A350-4FB9-AE35-B41FF77099D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573C4-F084-496C-A0E1-38F69FA248A7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066800"/>
            <a:ext cx="39624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066800"/>
            <a:ext cx="39624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65236-255C-4B3D-8639-2239F451017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5C457-4EFE-428F-9D19-D99A416EED7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7E933-CCDC-4530-B991-284A56EEB5A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0E83E-8958-421D-9A1B-5F952000E92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95C9A-6F6E-4F51-BE73-666AD20E0228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14280-44A9-4688-9DED-51F2ECFD1589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7CE73-41A5-47D9-8D97-4CC98826F423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152400"/>
            <a:ext cx="2019300" cy="5973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52400"/>
            <a:ext cx="5905500" cy="5973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DE29E-7132-442D-819D-837CA686A29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1600200"/>
            <a:ext cx="207645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1600200"/>
            <a:ext cx="6076950" cy="4876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42E99-953E-4416-B7A3-42367C471521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3A4F0-1C17-44E9-B681-275ED2AC0F5B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ABA34-79D5-4B56-9D12-03C4CB79B5E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066800"/>
            <a:ext cx="40005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1066800"/>
            <a:ext cx="40005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0E502-439E-4DC1-804F-64FB9C7D6974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B4531-8A85-4BB9-9ED3-7449EA7B3D12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2EAD6-3CAA-43EC-8561-C7FD48AEB98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01F44-4667-4CEB-A016-4F95F2F4201F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AD1FBA-2F5A-4416-9870-3F6814527D6F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3C42E-9D8E-44FE-BC47-1DFCABAF3E0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7F29E-AE66-4D87-8FC0-D08C03838E50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3250" y="152400"/>
            <a:ext cx="20383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52400"/>
            <a:ext cx="59626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D61D8-3965-4592-9DB2-8FC084FEBE96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5A3BB-D35F-4BDC-89E5-D98FC8CD3F9B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F3DC5-A350-4FB9-AE35-B41FF77099D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573C4-F084-496C-A0E1-38F69FA248A7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066800"/>
            <a:ext cx="39624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066800"/>
            <a:ext cx="39624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65236-255C-4B3D-8639-2239F451017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5C457-4EFE-428F-9D19-D99A416EED7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7E933-CCDC-4530-B991-284A56EEB5A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0E83E-8958-421D-9A1B-5F952000E92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95C9A-6F6E-4F51-BE73-666AD20E0228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14280-44A9-4688-9DED-51F2ECFD1589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7CE73-41A5-47D9-8D97-4CC98826F423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152400"/>
            <a:ext cx="2019300" cy="5973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52400"/>
            <a:ext cx="5905500" cy="5973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DE29E-7132-442D-819D-837CA686A29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38800"/>
            <a:ext cx="647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330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Restaurant Template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5105400"/>
            <a:ext cx="60960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330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Your Subtitle Goes Here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9pPr>
    </p:titleStyle>
    <p:bodyStyle>
      <a:lvl1pPr marL="342900" indent="-342900" algn="r" rtl="0" eaLnBrk="1" fontAlgn="base" hangingPunct="1">
        <a:spcBef>
          <a:spcPct val="20000"/>
        </a:spcBef>
        <a:spcAft>
          <a:spcPct val="0"/>
        </a:spcAft>
        <a:buChar char="•"/>
        <a:defRPr sz="3000">
          <a:solidFill>
            <a:srgbClr val="8000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5638800"/>
            <a:ext cx="6858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330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Transitional Page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152400"/>
            <a:ext cx="67818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Place Your Topic Here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066800"/>
            <a:ext cx="8153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MY" smtClean="0"/>
              <a:t>Your Description Goes Here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/>
              </a:defRPr>
            </a:lvl1pPr>
          </a:lstStyle>
          <a:p>
            <a:pPr>
              <a:defRPr/>
            </a:pPr>
            <a:fld id="{CEF5C7F8-2FE4-4EB7-8FED-C9D7409E1BAB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152400"/>
            <a:ext cx="6858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Place Your Topic Here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066800"/>
            <a:ext cx="8077200" cy="505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MY" smtClean="0"/>
              <a:t>Your Description Goes Here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/>
              </a:defRPr>
            </a:lvl1pPr>
          </a:lstStyle>
          <a:p>
            <a:pPr>
              <a:defRPr/>
            </a:pPr>
            <a:fld id="{34310784-E994-4F5E-BF4A-2BC93CB83239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5638800"/>
            <a:ext cx="6858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330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Transitional Page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6A14C-383A-4915-A83B-78363D606EB6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5C1A8-D124-465D-9539-D96AD23CEC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152400"/>
            <a:ext cx="67818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Place Your Topic Here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066800"/>
            <a:ext cx="8153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MY" smtClean="0"/>
              <a:t>Your Description Goes Here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/>
              </a:defRPr>
            </a:lvl1pPr>
          </a:lstStyle>
          <a:p>
            <a:pPr>
              <a:defRPr/>
            </a:pPr>
            <a:fld id="{CEF5C7F8-2FE4-4EB7-8FED-C9D7409E1BAB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152400"/>
            <a:ext cx="6858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Place Your Topic Here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066800"/>
            <a:ext cx="8077200" cy="505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MY" smtClean="0"/>
              <a:t>Your Description Goes Here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/>
              </a:defRPr>
            </a:lvl1pPr>
          </a:lstStyle>
          <a:p>
            <a:pPr>
              <a:defRPr/>
            </a:pPr>
            <a:fld id="{34310784-E994-4F5E-BF4A-2BC93CB83239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5638800"/>
            <a:ext cx="6858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330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Transitional Page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152400"/>
            <a:ext cx="67818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Place Your Topic Here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066800"/>
            <a:ext cx="8153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MY" smtClean="0"/>
              <a:t>Your Description Goes Here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/>
              </a:defRPr>
            </a:lvl1pPr>
          </a:lstStyle>
          <a:p>
            <a:pPr>
              <a:defRPr/>
            </a:pPr>
            <a:fld id="{CEF5C7F8-2FE4-4EB7-8FED-C9D7409E1BAB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152400"/>
            <a:ext cx="6858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Place Your Topic Here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066800"/>
            <a:ext cx="8077200" cy="505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MY" smtClean="0"/>
              <a:t>Your Description Goes Here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/>
              </a:defRPr>
            </a:lvl1pPr>
          </a:lstStyle>
          <a:p>
            <a:pPr>
              <a:defRPr/>
            </a:pPr>
            <a:fld id="{34310784-E994-4F5E-BF4A-2BC93CB83239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5638800"/>
            <a:ext cx="6858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330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Transitional Page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5000" b="1">
          <a:solidFill>
            <a:schemeClr val="bg1"/>
          </a:solidFill>
          <a:latin typeface="Apple Garamond" pitchFamily="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152400"/>
            <a:ext cx="67818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Place Your Topic Here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066800"/>
            <a:ext cx="8153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MY" smtClean="0"/>
              <a:t>Your Description Goes Here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/>
              </a:defRPr>
            </a:lvl1pPr>
          </a:lstStyle>
          <a:p>
            <a:pPr>
              <a:defRPr/>
            </a:pPr>
            <a:fld id="{CEF5C7F8-2FE4-4EB7-8FED-C9D7409E1BAB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152400"/>
            <a:ext cx="6858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Place Your Topic Here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066800"/>
            <a:ext cx="8077200" cy="505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MY" smtClean="0"/>
              <a:t>Your Description Goes Here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/>
              </a:defRPr>
            </a:lvl1pPr>
          </a:lstStyle>
          <a:p>
            <a:pPr>
              <a:defRPr/>
            </a:pPr>
            <a:fld id="{34310784-E994-4F5E-BF4A-2BC93CB83239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pple Garamond" pitchFamily="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45.xml"/><Relationship Id="rId4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7D397C-5F64-4281-AB16-1FE7F6DC0441}" type="datetime1">
              <a:rPr lang="en-US"/>
              <a:pPr>
                <a:defRPr/>
              </a:pPr>
              <a:t>4/19/2021</a:t>
            </a:fld>
            <a:endParaRPr lang="en-US"/>
          </a:p>
        </p:txBody>
      </p:sp>
      <p:sp>
        <p:nvSpPr>
          <p:cNvPr id="3082" name="TextBox 11"/>
          <p:cNvSpPr txBox="1">
            <a:spLocks noChangeArrowheads="1"/>
          </p:cNvSpPr>
          <p:nvPr/>
        </p:nvSpPr>
        <p:spPr bwMode="auto">
          <a:xfrm>
            <a:off x="1828800" y="76200"/>
            <a:ext cx="5257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971800" y="838200"/>
            <a:ext cx="2438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ÁN</a:t>
            </a:r>
          </a:p>
        </p:txBody>
      </p:sp>
      <p:sp>
        <p:nvSpPr>
          <p:cNvPr id="3084" name="TextBox 14"/>
          <p:cNvSpPr txBox="1">
            <a:spLocks noChangeArrowheads="1"/>
          </p:cNvSpPr>
          <p:nvPr/>
        </p:nvSpPr>
        <p:spPr bwMode="auto">
          <a:xfrm>
            <a:off x="1066800" y="2971800"/>
            <a:ext cx="6324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85" name="Rectangle 1"/>
          <p:cNvSpPr>
            <a:spLocks noChangeArrowheads="1"/>
          </p:cNvSpPr>
          <p:nvPr/>
        </p:nvSpPr>
        <p:spPr bwMode="auto">
          <a:xfrm>
            <a:off x="457200" y="609600"/>
            <a:ext cx="8458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1 :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Yếu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tố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biểu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cảm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lang="en-US" sz="2400" b="1" dirty="0" err="1">
                <a:solidFill>
                  <a:srgbClr val="2907B9"/>
                </a:solidFill>
                <a:latin typeface="Calibri" pitchFamily="34" charset="0"/>
                <a:ea typeface="SimSun" pitchFamily="2" charset="-122"/>
                <a:cs typeface="Times New Roman" pitchFamily="18" charset="0"/>
              </a:rPr>
              <a:t>ó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vai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trò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g</a:t>
            </a:r>
            <a:r>
              <a:rPr lang="en-US" sz="2400" b="1" dirty="0" err="1">
                <a:solidFill>
                  <a:srgbClr val="2907B9"/>
                </a:solidFill>
                <a:latin typeface="Calibri" pitchFamily="34" charset="0"/>
                <a:ea typeface="SimSun" pitchFamily="2" charset="-122"/>
                <a:cs typeface="Times New Roman" pitchFamily="18" charset="0"/>
              </a:rPr>
              <a:t>ì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văn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nghị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luận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?</a:t>
            </a:r>
            <a:r>
              <a:rPr lang="en-US" altLang="zh-CN" sz="24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zh-CN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zh-CN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zh-CN" sz="24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zh-CN" sz="24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zh-CN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altLang="zh-CN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zh-CN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altLang="zh-CN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zh-CN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zh-CN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altLang="zh-CN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r>
              <a:rPr lang="en-US" altLang="zh-CN" sz="2400" b="1" dirty="0">
                <a:solidFill>
                  <a:srgbClr val="2907B9"/>
                </a:solidFill>
                <a:cs typeface="Times New Roman" pitchFamily="18" charset="0"/>
              </a:rPr>
              <a:t> </a:t>
            </a:r>
          </a:p>
        </p:txBody>
      </p:sp>
      <p:sp>
        <p:nvSpPr>
          <p:cNvPr id="3086" name="Rectangle 2"/>
          <p:cNvSpPr>
            <a:spLocks noChangeArrowheads="1"/>
          </p:cNvSpPr>
          <p:nvPr/>
        </p:nvSpPr>
        <p:spPr bwMode="auto">
          <a:xfrm>
            <a:off x="152400" y="1518821"/>
            <a:ext cx="89154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Câu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1 : </a:t>
            </a:r>
            <a:endParaRPr lang="en-US" sz="2800" b="1" dirty="0" smtClean="0">
              <a:solidFill>
                <a:srgbClr val="2907B9"/>
              </a:solidFill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algn="just"/>
            <a:r>
              <a:rPr lang="en-US" sz="2800" b="1" dirty="0" smtClean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Vai</a:t>
            </a:r>
            <a:r>
              <a:rPr lang="en-US" sz="2800" b="1" dirty="0" smtClean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trò</a:t>
            </a:r>
            <a:r>
              <a:rPr lang="en-US" sz="2800" b="1" dirty="0" smtClean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Văn</a:t>
            </a:r>
            <a:r>
              <a:rPr lang="en-US" sz="2800" b="1" dirty="0" smtClean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nghị</a:t>
            </a:r>
            <a:r>
              <a:rPr lang="en-US" sz="2800" b="1" dirty="0" smtClean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luận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rất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cần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yếu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tố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biểu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cảm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Yếu</a:t>
            </a:r>
            <a:r>
              <a:rPr lang="en-US" sz="2800" b="1" dirty="0" smtClean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tố</a:t>
            </a:r>
            <a:r>
              <a:rPr lang="en-US" sz="2800" b="1" dirty="0" smtClean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biểu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cảm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gi</a:t>
            </a:r>
            <a:r>
              <a:rPr lang="en-US" sz="2800" b="1" dirty="0" err="1">
                <a:solidFill>
                  <a:srgbClr val="2907B9"/>
                </a:solidFill>
                <a:latin typeface="Calibri" pitchFamily="34" charset="0"/>
                <a:ea typeface="SimSun" pitchFamily="2" charset="-122"/>
                <a:cs typeface="Times New Roman" pitchFamily="18" charset="0"/>
              </a:rPr>
              <a:t>ú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p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văn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nghị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luận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lang="en-US" sz="2800" b="1" dirty="0" err="1">
                <a:solidFill>
                  <a:srgbClr val="2907B9"/>
                </a:solidFill>
                <a:latin typeface="Calibri" pitchFamily="34" charset="0"/>
                <a:ea typeface="SimSun" pitchFamily="2" charset="-122"/>
                <a:cs typeface="Times New Roman" pitchFamily="18" charset="0"/>
              </a:rPr>
              <a:t>ó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hiệu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quả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thuyết</a:t>
            </a:r>
            <a:r>
              <a:rPr lang="en-US" sz="2800" b="1" dirty="0" smtClean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phục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hơn</a:t>
            </a:r>
            <a:r>
              <a:rPr lang="en-US" sz="2800" b="1" dirty="0" smtClean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</a:t>
            </a:r>
            <a:r>
              <a:rPr lang="en-US" sz="2800" b="1" dirty="0" err="1">
                <a:solidFill>
                  <a:srgbClr val="2907B9"/>
                </a:solidFill>
                <a:latin typeface="Calibri" pitchFamily="34" charset="0"/>
                <a:ea typeface="SimSun" pitchFamily="2" charset="-122"/>
                <a:cs typeface="Times New Roman" pitchFamily="18" charset="0"/>
              </a:rPr>
              <a:t>ì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n</a:t>
            </a:r>
            <a:r>
              <a:rPr lang="en-US" sz="2800" b="1" dirty="0" err="1">
                <a:solidFill>
                  <a:srgbClr val="2907B9"/>
                </a:solidFill>
                <a:latin typeface="Calibri" pitchFamily="34" charset="0"/>
                <a:ea typeface="SimSun" pitchFamily="2" charset="-122"/>
                <a:cs typeface="Times New Roman" pitchFamily="18" charset="0"/>
              </a:rPr>
              <a:t>ó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</a:t>
            </a:r>
            <a:r>
              <a:rPr lang="en-US" sz="2800" b="1" dirty="0" err="1">
                <a:solidFill>
                  <a:srgbClr val="2907B9"/>
                </a:solidFill>
                <a:latin typeface="Calibri" pitchFamily="34" charset="0"/>
                <a:ea typeface="SimSun" pitchFamily="2" charset="-122"/>
                <a:cs typeface="Times New Roman" pitchFamily="18" charset="0"/>
              </a:rPr>
              <a:t>á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mạnh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mẽ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đến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đọc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(</a:t>
            </a:r>
            <a:r>
              <a:rPr lang="en-US" sz="2800" b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nghe</a:t>
            </a:r>
            <a:r>
              <a:rPr lang="en-US" sz="2800" b="1" dirty="0" smtClean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).</a:t>
            </a:r>
            <a:endParaRPr lang="en-US" sz="2800" b="1" dirty="0" smtClean="0">
              <a:solidFill>
                <a:srgbClr val="2907B9"/>
              </a:solidFill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457200" indent="-457200" algn="just" eaLnBrk="0" hangingPunct="0">
              <a:buFontTx/>
              <a:buChar char="-"/>
            </a:pPr>
            <a:r>
              <a:rPr lang="en-US" altLang="zh-CN" sz="2800" b="1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zh-CN" sz="28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zh-CN" sz="28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altLang="zh-CN" sz="28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altLang="zh-CN" sz="28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altLang="zh-CN" sz="28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zh-CN" sz="28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altLang="zh-CN" sz="28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zh-CN" sz="28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zh-CN" sz="28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altLang="zh-CN" sz="28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0" hangingPunct="0"/>
            <a:r>
              <a:rPr lang="en-US" altLang="zh-CN" sz="28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zh-CN" sz="2800" b="1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zh-CN" sz="28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zh-CN" sz="28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altLang="zh-CN" sz="28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 eaLnBrk="0" hangingPunct="0"/>
            <a:r>
              <a:rPr lang="en-US" altLang="zh-CN" sz="28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zh-CN" sz="2800" b="1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altLang="zh-CN" sz="28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zh-CN" sz="28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zh-CN" sz="28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altLang="zh-CN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ưu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altLang="zh-CN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vỡ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mach 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zh-CN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zh-CN" sz="2800" b="1" dirty="0" smtClean="0">
                <a:solidFill>
                  <a:srgbClr val="FF0000"/>
                </a:solidFill>
                <a:cs typeface="Times New Roman" pitchFamily="18" charset="0"/>
              </a:rPr>
              <a:t>)</a:t>
            </a:r>
            <a:endParaRPr lang="en-US" altLang="zh-CN" sz="28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1"/>
      <p:bldP spid="3085" grpId="0"/>
      <p:bldP spid="3085" grpId="1"/>
      <p:bldP spid="308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914400"/>
            <a:ext cx="9144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 flipH="1" flipV="1">
            <a:off x="1219199" y="3884612"/>
            <a:ext cx="5945188" cy="15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16" name="TextBox 12"/>
          <p:cNvSpPr txBox="1">
            <a:spLocks noChangeArrowheads="1"/>
          </p:cNvSpPr>
          <p:nvPr/>
        </p:nvSpPr>
        <p:spPr bwMode="auto">
          <a:xfrm>
            <a:off x="1600200" y="0"/>
            <a:ext cx="5943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117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LUYỆN TẬP ĐƯA YẾU TỐ BIỂU CẢM VÀO BÀI VĂN NGHỊ LUẬN</a:t>
            </a:r>
          </a:p>
        </p:txBody>
      </p:sp>
      <p:sp>
        <p:nvSpPr>
          <p:cNvPr id="13317" name="TextBox 7"/>
          <p:cNvSpPr txBox="1">
            <a:spLocks noChangeArrowheads="1"/>
          </p:cNvSpPr>
          <p:nvPr/>
        </p:nvSpPr>
        <p:spPr bwMode="auto">
          <a:xfrm>
            <a:off x="0" y="1676400"/>
            <a:ext cx="4114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i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i="1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400" b="1" i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endParaRPr lang="en-US" sz="2400" b="1" i="1" dirty="0">
              <a:solidFill>
                <a:srgbClr val="2907B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8" name="Rectangle 8"/>
          <p:cNvSpPr>
            <a:spLocks noChangeArrowheads="1"/>
          </p:cNvSpPr>
          <p:nvPr/>
        </p:nvSpPr>
        <p:spPr bwMode="auto">
          <a:xfrm>
            <a:off x="0" y="1219200"/>
            <a:ext cx="449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b="1" i="1" dirty="0">
                <a:solidFill>
                  <a:srgbClr val="2907B9"/>
                </a:solidFill>
                <a:latin typeface=".VnTime" pitchFamily="34" charset="0"/>
                <a:ea typeface="SimSun" pitchFamily="2" charset="-122"/>
                <a:cs typeface="Times New Roman" pitchFamily="18" charset="0"/>
              </a:rPr>
              <a:t>1.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Hệ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thống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luận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điểm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hợp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lý</a:t>
            </a:r>
            <a:endParaRPr lang="en-US" sz="2400" i="1" dirty="0">
              <a:solidFill>
                <a:srgbClr val="2907B9"/>
              </a:solidFill>
              <a:latin typeface=".VnTime" pitchFamily="34" charset="0"/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13319" name="TextBox 9"/>
          <p:cNvSpPr txBox="1">
            <a:spLocks noChangeArrowheads="1"/>
          </p:cNvSpPr>
          <p:nvPr/>
        </p:nvSpPr>
        <p:spPr bwMode="auto">
          <a:xfrm>
            <a:off x="228600" y="259080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dụ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0" name="TextBox 10"/>
          <p:cNvSpPr txBox="1">
            <a:spLocks noChangeArrowheads="1"/>
          </p:cNvSpPr>
          <p:nvPr/>
        </p:nvSpPr>
        <p:spPr bwMode="auto">
          <a:xfrm>
            <a:off x="4267200" y="990600"/>
            <a:ext cx="4876800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2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ngao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êm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mơ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màng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bã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cáu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kỉnh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khoan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khoái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 Ta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hân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hoan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bữa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đạm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bạc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ngon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! Ta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! Ta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ngủ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ngon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giấc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giường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tồi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tàn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!”</a:t>
            </a:r>
          </a:p>
        </p:txBody>
      </p:sp>
      <p:sp>
        <p:nvSpPr>
          <p:cNvPr id="13321" name="Rectangle 1"/>
          <p:cNvSpPr>
            <a:spLocks noChangeArrowheads="1"/>
          </p:cNvSpPr>
          <p:nvPr/>
        </p:nvSpPr>
        <p:spPr bwMode="auto">
          <a:xfrm>
            <a:off x="4267200" y="5562600"/>
            <a:ext cx="4876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da-DK" altLang="zh-C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 ph</a:t>
            </a:r>
            <a:r>
              <a:rPr lang="da-DK" altLang="zh-CN" sz="2400" b="1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á</a:t>
            </a:r>
            <a:r>
              <a:rPr lang="da-DK" altLang="zh-C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hiện yếu tố biểu cảm trong đoạn </a:t>
            </a:r>
            <a:r>
              <a:rPr lang="da-DK" altLang="zh-C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văn?</a:t>
            </a:r>
            <a:endParaRPr lang="da-DK" altLang="zh-CN" sz="24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4419600" y="4038600"/>
            <a:ext cx="47244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343400" y="4419600"/>
            <a:ext cx="48006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419600" y="4724400"/>
            <a:ext cx="4572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419600" y="5105400"/>
            <a:ext cx="47244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419600" y="5410200"/>
            <a:ext cx="2286000" cy="226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382000" y="3733800"/>
            <a:ext cx="762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9" grpId="0"/>
      <p:bldP spid="13320" grpId="0"/>
      <p:bldP spid="133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rot="5400000" flipH="1" flipV="1">
            <a:off x="685800" y="3505200"/>
            <a:ext cx="67056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1" name="TextBox 7"/>
          <p:cNvSpPr txBox="1">
            <a:spLocks noChangeArrowheads="1"/>
          </p:cNvSpPr>
          <p:nvPr/>
        </p:nvSpPr>
        <p:spPr bwMode="auto">
          <a:xfrm>
            <a:off x="0" y="1371600"/>
            <a:ext cx="4495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2.Đưa yếu tố biểu cảm vào văn nghị luận</a:t>
            </a:r>
          </a:p>
        </p:txBody>
      </p:sp>
      <p:sp>
        <p:nvSpPr>
          <p:cNvPr id="14342" name="Rectangle 8"/>
          <p:cNvSpPr>
            <a:spLocks noChangeArrowheads="1"/>
          </p:cNvSpPr>
          <p:nvPr/>
        </p:nvSpPr>
        <p:spPr bwMode="auto">
          <a:xfrm>
            <a:off x="0" y="990600"/>
            <a:ext cx="449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2907B9"/>
                </a:solidFill>
                <a:latin typeface=".VnTime" pitchFamily="34" charset="0"/>
                <a:ea typeface="SimSun" pitchFamily="2" charset="-122"/>
                <a:cs typeface="Times New Roman" pitchFamily="18" charset="0"/>
              </a:rPr>
              <a:t>1. </a:t>
            </a:r>
            <a:r>
              <a:rPr lang="en-US" sz="2400" b="1" i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Hệ thống luận điểm hợp lý</a:t>
            </a:r>
            <a:endParaRPr lang="en-US" sz="2400" i="1">
              <a:solidFill>
                <a:srgbClr val="2907B9"/>
              </a:solidFill>
              <a:latin typeface=".VnTime" pitchFamily="34" charset="0"/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14343" name="TextBox 9"/>
          <p:cNvSpPr txBox="1">
            <a:spLocks noChangeArrowheads="1"/>
          </p:cNvSpPr>
          <p:nvPr/>
        </p:nvSpPr>
        <p:spPr bwMode="auto">
          <a:xfrm>
            <a:off x="0" y="2133600"/>
            <a:ext cx="441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dụ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4" name="TextBox 10"/>
          <p:cNvSpPr txBox="1">
            <a:spLocks noChangeArrowheads="1"/>
          </p:cNvSpPr>
          <p:nvPr/>
        </p:nvSpPr>
        <p:spPr bwMode="auto">
          <a:xfrm>
            <a:off x="4114800" y="228600"/>
            <a:ext cx="5029200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ngao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êm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mơ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màng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bã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cáu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kỉnh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khoan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khoái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Ta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hân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hoan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bữa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đạm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bạc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ngon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 Ta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 Ta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ngủ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ngon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giấc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giường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tồi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tàn</a:t>
            </a:r>
            <a:r>
              <a:rPr lang="en-US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7620000" y="2971800"/>
            <a:ext cx="1524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267200" y="3352800"/>
            <a:ext cx="48768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191000" y="3657600"/>
            <a:ext cx="47244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191000" y="4038600"/>
            <a:ext cx="47244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191000" y="4343400"/>
            <a:ext cx="47244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50" name="Rectangle 1"/>
          <p:cNvSpPr>
            <a:spLocks noChangeArrowheads="1"/>
          </p:cNvSpPr>
          <p:nvPr/>
        </p:nvSpPr>
        <p:spPr bwMode="auto">
          <a:xfrm>
            <a:off x="4191000" y="4800600"/>
            <a:ext cx="4953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da-DK" altLang="zh-CN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Cảm xúc của </a:t>
            </a:r>
            <a:r>
              <a:rPr lang="da-DK" altLang="zh-CN" sz="24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tác giả ở đây là </a:t>
            </a:r>
            <a:r>
              <a:rPr lang="da-DK" altLang="zh-CN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gì </a:t>
            </a:r>
            <a:r>
              <a:rPr lang="da-DK" altLang="zh-CN" sz="24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và cảm xúc đó </a:t>
            </a:r>
            <a:r>
              <a:rPr lang="da-DK" altLang="zh-CN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được thể hiện </a:t>
            </a:r>
            <a:r>
              <a:rPr lang="da-DK" altLang="zh-CN" sz="24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như thế nào </a:t>
            </a:r>
            <a:r>
              <a:rPr lang="da-DK" altLang="zh-CN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trong từng câu của đoạn </a:t>
            </a:r>
            <a:r>
              <a:rPr lang="da-DK" altLang="zh-CN" sz="24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văn  cũng như </a:t>
            </a:r>
            <a:r>
              <a:rPr lang="da-DK" altLang="zh-CN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trong giọng điệu?</a:t>
            </a:r>
            <a:endParaRPr lang="da-DK" altLang="zh-CN" sz="2400" dirty="0">
              <a:solidFill>
                <a:srgbClr val="2907B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4267200" y="4648200"/>
            <a:ext cx="1600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91363" y="2738742"/>
            <a:ext cx="377103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dirty="0">
                <a:latin typeface="+mj-lt"/>
              </a:rPr>
              <a:t>- Niềm vui sướng, hạnh phúc tràn ngập vì được đi bộ.</a:t>
            </a:r>
          </a:p>
          <a:p>
            <a:pPr algn="just"/>
            <a:r>
              <a:rPr lang="vi-VN" sz="2800" dirty="0">
                <a:latin typeface="+mj-lt"/>
              </a:rPr>
              <a:t>- Cảm xúc ấy được biểu hiện ở giọng điệu, ở các từ ngữ biểu </a:t>
            </a:r>
            <a:r>
              <a:rPr lang="vi-VN" sz="2800" dirty="0" smtClean="0">
                <a:latin typeface="+mj-lt"/>
              </a:rPr>
              <a:t>cảm "biết bao", "thế"; </a:t>
            </a:r>
            <a:r>
              <a:rPr lang="vi-VN" sz="2800" dirty="0">
                <a:latin typeface="+mj-lt"/>
              </a:rPr>
              <a:t>câu cảm thán.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0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914400"/>
            <a:ext cx="9144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 flipH="1" flipV="1">
            <a:off x="1522413" y="3886200"/>
            <a:ext cx="5945188" cy="15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4" name="TextBox 12"/>
          <p:cNvSpPr txBox="1">
            <a:spLocks noChangeArrowheads="1"/>
          </p:cNvSpPr>
          <p:nvPr/>
        </p:nvSpPr>
        <p:spPr bwMode="auto">
          <a:xfrm>
            <a:off x="1600200" y="0"/>
            <a:ext cx="5943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117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LUYỆN TẬP ĐƯA YẾU TỐ BIỂU CẢM VÀO BÀI VĂN NGHỊ LUẬN</a:t>
            </a:r>
          </a:p>
        </p:txBody>
      </p:sp>
      <p:sp>
        <p:nvSpPr>
          <p:cNvPr id="15365" name="TextBox 7"/>
          <p:cNvSpPr txBox="1">
            <a:spLocks noChangeArrowheads="1"/>
          </p:cNvSpPr>
          <p:nvPr/>
        </p:nvSpPr>
        <p:spPr bwMode="auto">
          <a:xfrm>
            <a:off x="0" y="1371600"/>
            <a:ext cx="4495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2.Đưa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endParaRPr lang="en-US" sz="2400" b="1" i="1" dirty="0">
              <a:solidFill>
                <a:srgbClr val="2907B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0" y="990600"/>
            <a:ext cx="449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b="1" i="1" dirty="0">
                <a:solidFill>
                  <a:srgbClr val="2907B9"/>
                </a:solidFill>
                <a:latin typeface=".VnTime" pitchFamily="34" charset="0"/>
                <a:ea typeface="SimSun" pitchFamily="2" charset="-122"/>
                <a:cs typeface="Times New Roman" pitchFamily="18" charset="0"/>
              </a:rPr>
              <a:t>1.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Hệ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thống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luận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điểm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hợp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lý</a:t>
            </a:r>
            <a:endParaRPr lang="en-US" sz="2400" i="1" dirty="0">
              <a:solidFill>
                <a:srgbClr val="2907B9"/>
              </a:solidFill>
              <a:latin typeface=".VnTime" pitchFamily="34" charset="0"/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15367" name="TextBox 9"/>
          <p:cNvSpPr txBox="1">
            <a:spLocks noChangeArrowheads="1"/>
          </p:cNvSpPr>
          <p:nvPr/>
        </p:nvSpPr>
        <p:spPr bwMode="auto">
          <a:xfrm>
            <a:off x="152400" y="2133600"/>
            <a:ext cx="426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dụ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8" name="Rectangle 1"/>
          <p:cNvSpPr>
            <a:spLocks noChangeArrowheads="1"/>
          </p:cNvSpPr>
          <p:nvPr/>
        </p:nvSpPr>
        <p:spPr bwMode="auto">
          <a:xfrm>
            <a:off x="4495800" y="1055639"/>
            <a:ext cx="46482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da-DK" altLang="zh-CN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Nếu phải trình bày luận điểm </a:t>
            </a:r>
            <a:r>
              <a:rPr lang="da-DK" altLang="zh-CN" sz="24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Những chuyến tham quan, du lịch đem đến cho ta thật nhiều niềm </a:t>
            </a:r>
            <a:r>
              <a:rPr lang="da-DK" altLang="zh-CN" sz="24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da-DK" altLang="zh-CN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a-DK" altLang="zh-CN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hãy cho </a:t>
            </a:r>
            <a:r>
              <a:rPr lang="da-DK" altLang="zh-CN" sz="2400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biết :</a:t>
            </a:r>
            <a:endParaRPr lang="en-US" altLang="zh-CN" sz="2400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r>
              <a:rPr lang="da-DK" altLang="zh-CN" sz="2400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Em cần bày tỏ những tình cảm gì?</a:t>
            </a:r>
            <a:endParaRPr lang="da-DK" altLang="zh-CN" sz="2400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0" y="3505200"/>
            <a:ext cx="457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náo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nức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chờ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đợi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0" y="4495800"/>
            <a:ext cx="457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sung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sướng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ngàng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48200" y="5334000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chút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tiếc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nuối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48200" y="3276600"/>
            <a:ext cx="449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endParaRPr lang="en-US" sz="2400" dirty="0" smtClean="0">
              <a:solidFill>
                <a:srgbClr val="F836E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dirty="0" err="1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400" dirty="0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 dirty="0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F836E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ight Brace 13"/>
          <p:cNvSpPr/>
          <p:nvPr/>
        </p:nvSpPr>
        <p:spPr>
          <a:xfrm>
            <a:off x="6553200" y="3352800"/>
            <a:ext cx="228600" cy="1066800"/>
          </a:xfrm>
          <a:prstGeom prst="rightBrac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/>
      <p:bldP spid="10" grpId="0"/>
      <p:bldP spid="11" grpId="0"/>
      <p:bldP spid="12" grpId="0"/>
      <p:bldP spid="13" grpId="0"/>
      <p:bldP spid="13" grpId="1"/>
      <p:bldP spid="14" grpId="0" animBg="1"/>
      <p:bldP spid="14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914400"/>
            <a:ext cx="9144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1" name="TextBox 12"/>
          <p:cNvSpPr txBox="1">
            <a:spLocks noChangeArrowheads="1"/>
          </p:cNvSpPr>
          <p:nvPr/>
        </p:nvSpPr>
        <p:spPr bwMode="auto">
          <a:xfrm>
            <a:off x="1600200" y="0"/>
            <a:ext cx="5943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117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LUYỆN TẬP ĐƯA YẾU TỐ BIỂU CẢM VÀO BÀI VĂN NGHỊ LUẬN</a:t>
            </a:r>
          </a:p>
        </p:txBody>
      </p:sp>
      <p:sp>
        <p:nvSpPr>
          <p:cNvPr id="17412" name="TextBox 8"/>
          <p:cNvSpPr txBox="1">
            <a:spLocks noChangeArrowheads="1"/>
          </p:cNvSpPr>
          <p:nvPr/>
        </p:nvSpPr>
        <p:spPr bwMode="auto">
          <a:xfrm>
            <a:off x="0" y="914400"/>
            <a:ext cx="9144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du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đem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sướng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Chắc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vịnh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Long.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ta,kìm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reo,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chặng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chợt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mênh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mông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Quyên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âu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sầu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Quyên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rạng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rỡ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biếc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Nỗi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hẳn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sung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sướng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suốt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quẩn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mòn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.”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5105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da-DK" altLang="zh-CN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Theo em đoạn nghị luận đó đã thể hiện được hết cảm </a:t>
            </a:r>
            <a:r>
              <a:rPr lang="da-DK" altLang="zh-CN" sz="2400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xúc </a:t>
            </a:r>
            <a:r>
              <a:rPr lang="da-DK" altLang="zh-CN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chưa ?</a:t>
            </a:r>
            <a:endParaRPr lang="da-DK" altLang="zh-CN" sz="2400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510540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da-DK" altLang="zh-CN" sz="2400" b="1" dirty="0">
                <a:solidFill>
                  <a:srgbClr val="2907B9"/>
                </a:solidFill>
                <a:latin typeface="Times New Roman" pitchFamily="18" charset="0"/>
              </a:rPr>
              <a:t>Cần tăng cường yếu tố biểu cảm như thế nào để đoạn văn </a:t>
            </a:r>
            <a:r>
              <a:rPr lang="da-DK" altLang="zh-CN" sz="2400" b="1" dirty="0" smtClean="0">
                <a:solidFill>
                  <a:srgbClr val="2907B9"/>
                </a:solidFill>
                <a:latin typeface="Times New Roman" pitchFamily="18" charset="0"/>
              </a:rPr>
              <a:t>biểu </a:t>
            </a:r>
            <a:r>
              <a:rPr lang="da-DK" altLang="zh-CN" sz="2400" b="1" dirty="0">
                <a:solidFill>
                  <a:srgbClr val="2907B9"/>
                </a:solidFill>
                <a:latin typeface="Times New Roman" pitchFamily="18" charset="0"/>
              </a:rPr>
              <a:t>hiện đ</a:t>
            </a:r>
            <a:r>
              <a:rPr lang="da-DK" altLang="zh-CN" sz="2400" b="1" dirty="0">
                <a:solidFill>
                  <a:srgbClr val="2907B9"/>
                </a:solidFill>
                <a:latin typeface="Calibri" pitchFamily="34" charset="0"/>
              </a:rPr>
              <a:t>ú</a:t>
            </a:r>
            <a:r>
              <a:rPr lang="da-DK" altLang="zh-CN" sz="2400" b="1" dirty="0">
                <a:solidFill>
                  <a:srgbClr val="2907B9"/>
                </a:solidFill>
                <a:latin typeface="Times New Roman" pitchFamily="18" charset="0"/>
              </a:rPr>
              <a:t>ng những cảm x</a:t>
            </a:r>
            <a:r>
              <a:rPr lang="da-DK" altLang="zh-CN" sz="2400" b="1" dirty="0">
                <a:solidFill>
                  <a:srgbClr val="2907B9"/>
                </a:solidFill>
                <a:latin typeface="Calibri" pitchFamily="34" charset="0"/>
              </a:rPr>
              <a:t>ú</a:t>
            </a:r>
            <a:r>
              <a:rPr lang="da-DK" altLang="zh-CN" sz="2400" b="1" dirty="0">
                <a:solidFill>
                  <a:srgbClr val="2907B9"/>
                </a:solidFill>
                <a:latin typeface="Times New Roman" pitchFamily="18" charset="0"/>
              </a:rPr>
              <a:t>c chân thật của em</a:t>
            </a:r>
            <a:r>
              <a:rPr lang="da-DK" altLang="zh-CN" sz="2400" b="1" dirty="0">
                <a:solidFill>
                  <a:srgbClr val="2907B9"/>
                </a:solidFill>
                <a:latin typeface="VNI-Times" pitchFamily="2" charset="0"/>
              </a:rPr>
              <a:t>?</a:t>
            </a:r>
            <a:endParaRPr lang="da-DK" altLang="zh-CN" sz="2400" dirty="0">
              <a:solidFill>
                <a:srgbClr val="2907B9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8077200" y="1676400"/>
            <a:ext cx="10668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28600" y="2057400"/>
            <a:ext cx="1600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8382000" y="2057400"/>
            <a:ext cx="762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0" y="2438400"/>
            <a:ext cx="5029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85800" y="3124200"/>
            <a:ext cx="9906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38200" y="3505200"/>
            <a:ext cx="1600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0" y="3886200"/>
            <a:ext cx="1600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096000" y="3886200"/>
            <a:ext cx="28194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410200" y="3505200"/>
            <a:ext cx="838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124200" y="4267200"/>
            <a:ext cx="21336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0" y="4267200"/>
            <a:ext cx="3048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6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3" grpId="0"/>
      <p:bldP spid="17413" grpId="1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914400"/>
            <a:ext cx="9144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5" name="TextBox 12"/>
          <p:cNvSpPr txBox="1">
            <a:spLocks noChangeArrowheads="1"/>
          </p:cNvSpPr>
          <p:nvPr/>
        </p:nvSpPr>
        <p:spPr bwMode="auto">
          <a:xfrm>
            <a:off x="1600200" y="0"/>
            <a:ext cx="5943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117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LUYỆN TẬP ĐƯA YẾU TỐ BIỂU CẢM VÀO BÀI VĂN NGHỊ LUẬN</a:t>
            </a:r>
          </a:p>
        </p:txBody>
      </p:sp>
      <p:sp>
        <p:nvSpPr>
          <p:cNvPr id="18436" name="TextBox 8"/>
          <p:cNvSpPr txBox="1">
            <a:spLocks noChangeArrowheads="1"/>
          </p:cNvSpPr>
          <p:nvPr/>
        </p:nvSpPr>
        <p:spPr bwMode="auto">
          <a:xfrm>
            <a:off x="0" y="914400"/>
            <a:ext cx="9144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du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đem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sướng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Chắc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400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sz="2400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vịnh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Long.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400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ta,kìm</a:t>
            </a:r>
            <a:r>
              <a:rPr lang="en-US" sz="2400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2400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reo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chặng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chợt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mênh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mông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Quyên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âu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sầu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Quyên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rạng</a:t>
            </a:r>
            <a:r>
              <a:rPr lang="en-US" sz="2400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rỡ</a:t>
            </a:r>
            <a:r>
              <a:rPr lang="en-US" sz="2400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400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biếc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Nỗi</a:t>
            </a:r>
            <a:r>
              <a:rPr lang="en-US" sz="2400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2400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400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400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hẳn</a:t>
            </a:r>
            <a:r>
              <a:rPr lang="en-US" sz="2400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sz="2400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sung </a:t>
            </a:r>
            <a:r>
              <a:rPr lang="en-US" sz="2400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sướng</a:t>
            </a:r>
            <a:r>
              <a:rPr lang="en-US" sz="2400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suốt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quẩn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mòn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.”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518160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da-DK" altLang="zh-CN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Có nên đưa vào các đoạn văn các từ ngữ biểu cảm </a:t>
            </a:r>
            <a:r>
              <a:rPr lang="da-DK" altLang="zh-CN" sz="2400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như : </a:t>
            </a:r>
            <a:r>
              <a:rPr lang="da-DK" altLang="zh-CN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biết bao </a:t>
            </a:r>
            <a:r>
              <a:rPr lang="da-DK" altLang="zh-CN" sz="2400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nhiêu mệt mỏi, </a:t>
            </a:r>
            <a:r>
              <a:rPr lang="da-DK" altLang="zh-CN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diệu kì thay, có ai... lại, làm sao có được... không? nếu có thì đưa vào chỗ nào trong đoạn ?</a:t>
            </a:r>
            <a:endParaRPr lang="da-DK" altLang="zh-CN" sz="2400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2515394" y="3275806"/>
            <a:ext cx="6553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6" name="TextBox 8"/>
          <p:cNvSpPr txBox="1">
            <a:spLocks noChangeArrowheads="1"/>
          </p:cNvSpPr>
          <p:nvPr/>
        </p:nvSpPr>
        <p:spPr bwMode="auto">
          <a:xfrm>
            <a:off x="0" y="152400"/>
            <a:ext cx="57150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du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đem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sướng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Chắc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vịnh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Long.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2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2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2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2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22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kìm</a:t>
            </a:r>
            <a:r>
              <a:rPr lang="en-US" sz="22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reo, </a:t>
            </a:r>
            <a:r>
              <a:rPr lang="en-US" sz="22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    			 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chặng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2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chợt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mênh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mông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Quyên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âu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sầu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Quyên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rạng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rỡ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biếc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                        		</a:t>
            </a:r>
            <a:r>
              <a:rPr lang="en-US" sz="22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nỗi</a:t>
            </a:r>
            <a:r>
              <a:rPr lang="en-US" sz="22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hẳn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2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                               </a:t>
            </a:r>
            <a:r>
              <a:rPr lang="en-US" sz="22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sz="22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sung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sướng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sz="22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2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suốt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quẩn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mòn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200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0" y="838200"/>
            <a:ext cx="320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mệt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mỏi</a:t>
            </a:r>
            <a:endParaRPr lang="en-US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096000" y="2438400"/>
            <a:ext cx="1905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Diệu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endParaRPr lang="en-US" sz="2200" dirty="0"/>
          </a:p>
        </p:txBody>
      </p:sp>
      <p:sp>
        <p:nvSpPr>
          <p:cNvPr id="26" name="TextBox 25"/>
          <p:cNvSpPr txBox="1"/>
          <p:nvPr/>
        </p:nvSpPr>
        <p:spPr>
          <a:xfrm>
            <a:off x="5943600" y="3048000"/>
            <a:ext cx="2209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362200" y="1828800"/>
            <a:ext cx="685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2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200" dirty="0">
              <a:solidFill>
                <a:srgbClr val="2907B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295400" y="5181600"/>
            <a:ext cx="171232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2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dirty="0"/>
          </a:p>
        </p:txBody>
      </p:sp>
      <p:sp>
        <p:nvSpPr>
          <p:cNvPr id="28" name="Rectangle 27"/>
          <p:cNvSpPr/>
          <p:nvPr/>
        </p:nvSpPr>
        <p:spPr>
          <a:xfrm>
            <a:off x="7162800" y="1295400"/>
            <a:ext cx="53339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altLang="zh-CN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endParaRPr lang="en-US" sz="2200" dirty="0"/>
          </a:p>
        </p:txBody>
      </p:sp>
      <p:sp>
        <p:nvSpPr>
          <p:cNvPr id="29" name="Rectangle 28"/>
          <p:cNvSpPr/>
          <p:nvPr/>
        </p:nvSpPr>
        <p:spPr>
          <a:xfrm>
            <a:off x="7086600" y="1752600"/>
            <a:ext cx="55902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altLang="zh-CN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75486E-6 L -0.25417 0.0242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00" y="1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40518E-7 L -0.56389 0.0131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200" y="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333 -0.00902 L -0.64167 0.190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400" y="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6642E-6 L -0.6375 0.301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900" y="15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39408E-6 L -0.42916 0.257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00" y="12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5" grpId="0"/>
      <p:bldP spid="26" grpId="0"/>
      <p:bldP spid="21" grpId="0"/>
      <p:bldP spid="23" grpId="0"/>
      <p:bldP spid="28" grpId="0"/>
      <p:bldP spid="2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914400"/>
            <a:ext cx="9144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 flipH="1" flipV="1">
            <a:off x="1068389" y="3884612"/>
            <a:ext cx="5943600" cy="3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4" name="TextBox 12"/>
          <p:cNvSpPr txBox="1">
            <a:spLocks noChangeArrowheads="1"/>
          </p:cNvSpPr>
          <p:nvPr/>
        </p:nvSpPr>
        <p:spPr bwMode="auto">
          <a:xfrm>
            <a:off x="1600200" y="0"/>
            <a:ext cx="5943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117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LUYỆN TẬP ĐƯA YẾU TỐ BIỂU CẢM VÀO BÀI VĂN NGHỊ LUẬN</a:t>
            </a:r>
          </a:p>
        </p:txBody>
      </p:sp>
      <p:sp>
        <p:nvSpPr>
          <p:cNvPr id="20485" name="TextBox 7"/>
          <p:cNvSpPr txBox="1">
            <a:spLocks noChangeArrowheads="1"/>
          </p:cNvSpPr>
          <p:nvPr/>
        </p:nvSpPr>
        <p:spPr bwMode="auto">
          <a:xfrm>
            <a:off x="0" y="1371600"/>
            <a:ext cx="426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2.Đưa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endParaRPr lang="en-US" sz="2400" b="1" i="1" dirty="0">
              <a:solidFill>
                <a:srgbClr val="2907B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6" name="Rectangle 8"/>
          <p:cNvSpPr>
            <a:spLocks noChangeArrowheads="1"/>
          </p:cNvSpPr>
          <p:nvPr/>
        </p:nvSpPr>
        <p:spPr bwMode="auto">
          <a:xfrm>
            <a:off x="0" y="990600"/>
            <a:ext cx="4114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 dirty="0">
                <a:solidFill>
                  <a:srgbClr val="2907B9"/>
                </a:solidFill>
                <a:latin typeface=".VnTime" pitchFamily="34" charset="0"/>
                <a:ea typeface="SimSun" pitchFamily="2" charset="-122"/>
                <a:cs typeface="Times New Roman" pitchFamily="18" charset="0"/>
              </a:rPr>
              <a:t>1.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Hệ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thống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luận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điểm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hợp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lý</a:t>
            </a:r>
            <a:endParaRPr lang="en-US" sz="2400" i="1" dirty="0">
              <a:solidFill>
                <a:srgbClr val="2907B9"/>
              </a:solidFill>
              <a:latin typeface=".VnTime" pitchFamily="34" charset="0"/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20487" name="TextBox 9"/>
          <p:cNvSpPr txBox="1">
            <a:spLocks noChangeArrowheads="1"/>
          </p:cNvSpPr>
          <p:nvPr/>
        </p:nvSpPr>
        <p:spPr bwMode="auto">
          <a:xfrm>
            <a:off x="0" y="2133600"/>
            <a:ext cx="441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a.Xét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9" name="Rectangle 2"/>
          <p:cNvSpPr>
            <a:spLocks noChangeArrowheads="1"/>
          </p:cNvSpPr>
          <p:nvPr/>
        </p:nvSpPr>
        <p:spPr bwMode="auto">
          <a:xfrm>
            <a:off x="4038600" y="2480101"/>
            <a:ext cx="5105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altLang="zh-CN" sz="2400" b="1" dirty="0" err="1">
                <a:solidFill>
                  <a:srgbClr val="00B0F0"/>
                </a:solidFill>
                <a:latin typeface="VNI-Times" pitchFamily="2" charset="0"/>
              </a:rPr>
              <a:t>Ñeå</a:t>
            </a:r>
            <a:r>
              <a:rPr lang="en-US" altLang="zh-CN" sz="2400" b="1" dirty="0">
                <a:solidFill>
                  <a:srgbClr val="00B0F0"/>
                </a:solidFill>
                <a:latin typeface="VNI-Times" pitchFamily="2" charset="0"/>
              </a:rPr>
              <a:t> </a:t>
            </a:r>
            <a:r>
              <a:rPr lang="en-US" altLang="zh-CN" sz="2400" b="1" dirty="0" err="1">
                <a:solidFill>
                  <a:srgbClr val="00B0F0"/>
                </a:solidFill>
                <a:latin typeface="VNI-Times" pitchFamily="2" charset="0"/>
              </a:rPr>
              <a:t>ñoaïn</a:t>
            </a:r>
            <a:r>
              <a:rPr lang="en-US" altLang="zh-CN" sz="2400" b="1" dirty="0">
                <a:solidFill>
                  <a:srgbClr val="00B0F0"/>
                </a:solidFill>
                <a:latin typeface="VNI-Times" pitchFamily="2" charset="0"/>
              </a:rPr>
              <a:t> </a:t>
            </a:r>
            <a:r>
              <a:rPr lang="en-US" altLang="zh-CN" sz="2400" b="1" dirty="0" err="1">
                <a:solidFill>
                  <a:srgbClr val="00B0F0"/>
                </a:solidFill>
                <a:latin typeface="VNI-Times" pitchFamily="2" charset="0"/>
              </a:rPr>
              <a:t>vaên</a:t>
            </a:r>
            <a:r>
              <a:rPr lang="en-US" altLang="zh-CN" sz="2400" b="1" dirty="0">
                <a:solidFill>
                  <a:srgbClr val="00B0F0"/>
                </a:solidFill>
                <a:latin typeface="VNI-Times" pitchFamily="2" charset="0"/>
              </a:rPr>
              <a:t> </a:t>
            </a:r>
            <a:r>
              <a:rPr lang="en-US" altLang="zh-CN" sz="2400" b="1" dirty="0" err="1">
                <a:solidFill>
                  <a:srgbClr val="00B0F0"/>
                </a:solidFill>
                <a:latin typeface="VNI-Times" pitchFamily="2" charset="0"/>
              </a:rPr>
              <a:t>coù</a:t>
            </a:r>
            <a:r>
              <a:rPr lang="en-US" altLang="zh-CN" sz="2400" b="1" dirty="0">
                <a:solidFill>
                  <a:srgbClr val="00B0F0"/>
                </a:solidFill>
                <a:latin typeface="VNI-Times" pitchFamily="2" charset="0"/>
              </a:rPr>
              <a:t> </a:t>
            </a:r>
            <a:r>
              <a:rPr lang="en-US" altLang="zh-CN" sz="2400" b="1" dirty="0" err="1">
                <a:solidFill>
                  <a:srgbClr val="00B0F0"/>
                </a:solidFill>
                <a:latin typeface="VNI-Times" pitchFamily="2" charset="0"/>
              </a:rPr>
              <a:t>caûm</a:t>
            </a:r>
            <a:r>
              <a:rPr lang="en-US" altLang="zh-CN" sz="2400" b="1" dirty="0">
                <a:solidFill>
                  <a:srgbClr val="00B0F0"/>
                </a:solidFill>
                <a:latin typeface="VNI-Times" pitchFamily="2" charset="0"/>
              </a:rPr>
              <a:t> </a:t>
            </a:r>
            <a:r>
              <a:rPr lang="en-US" altLang="zh-CN" sz="2400" b="1" dirty="0" err="1">
                <a:solidFill>
                  <a:srgbClr val="00B0F0"/>
                </a:solidFill>
                <a:latin typeface="VNI-Times" pitchFamily="2" charset="0"/>
              </a:rPr>
              <a:t>xuùc</a:t>
            </a:r>
            <a:r>
              <a:rPr lang="en-US" altLang="zh-CN" sz="2400" b="1" dirty="0">
                <a:solidFill>
                  <a:srgbClr val="00B0F0"/>
                </a:solidFill>
                <a:latin typeface="VNI-Times" pitchFamily="2" charset="0"/>
              </a:rPr>
              <a:t>, </a:t>
            </a:r>
            <a:r>
              <a:rPr lang="en-US" altLang="zh-CN" sz="2400" b="1" dirty="0" err="1">
                <a:solidFill>
                  <a:srgbClr val="00B0F0"/>
                </a:solidFill>
                <a:latin typeface="VNI-Times" pitchFamily="2" charset="0"/>
              </a:rPr>
              <a:t>em</a:t>
            </a:r>
            <a:r>
              <a:rPr lang="en-US" altLang="zh-CN" sz="2400" b="1" dirty="0">
                <a:solidFill>
                  <a:srgbClr val="00B0F0"/>
                </a:solidFill>
                <a:latin typeface="VNI-Times" pitchFamily="2" charset="0"/>
              </a:rPr>
              <a:t> </a:t>
            </a:r>
            <a:r>
              <a:rPr lang="en-US" altLang="zh-CN" sz="2400" b="1" dirty="0" err="1">
                <a:solidFill>
                  <a:srgbClr val="00B0F0"/>
                </a:solidFill>
                <a:latin typeface="VNI-Times" pitchFamily="2" charset="0"/>
              </a:rPr>
              <a:t>phaûi</a:t>
            </a:r>
            <a:r>
              <a:rPr lang="en-US" altLang="zh-CN" sz="2400" b="1" dirty="0">
                <a:solidFill>
                  <a:srgbClr val="00B0F0"/>
                </a:solidFill>
                <a:latin typeface="VNI-Times" pitchFamily="2" charset="0"/>
              </a:rPr>
              <a:t> </a:t>
            </a:r>
            <a:r>
              <a:rPr lang="en-US" altLang="zh-CN" sz="2400" b="1" dirty="0" err="1">
                <a:solidFill>
                  <a:srgbClr val="00B0F0"/>
                </a:solidFill>
                <a:latin typeface="VNI-Times" pitchFamily="2" charset="0"/>
              </a:rPr>
              <a:t>laøm</a:t>
            </a:r>
            <a:r>
              <a:rPr lang="en-US" altLang="zh-CN" sz="2400" b="1" dirty="0">
                <a:solidFill>
                  <a:srgbClr val="00B0F0"/>
                </a:solidFill>
                <a:latin typeface="VNI-Times" pitchFamily="2" charset="0"/>
              </a:rPr>
              <a:t> </a:t>
            </a:r>
            <a:r>
              <a:rPr lang="en-US" altLang="zh-CN" sz="2400" b="1" dirty="0" err="1">
                <a:solidFill>
                  <a:srgbClr val="00B0F0"/>
                </a:solidFill>
                <a:latin typeface="VNI-Times" pitchFamily="2" charset="0"/>
              </a:rPr>
              <a:t>gì</a:t>
            </a:r>
            <a:r>
              <a:rPr lang="en-US" altLang="zh-CN" sz="2400" b="1" dirty="0">
                <a:solidFill>
                  <a:srgbClr val="00B0F0"/>
                </a:solidFill>
                <a:latin typeface="VNI-Times" pitchFamily="2" charset="0"/>
              </a:rPr>
              <a:t> ?</a:t>
            </a:r>
            <a:endParaRPr lang="en-US" altLang="zh-CN" sz="2400" dirty="0">
              <a:solidFill>
                <a:srgbClr val="00B0F0"/>
              </a:solidFill>
              <a:latin typeface="VNI-Times" pitchFamily="2" charset="0"/>
            </a:endParaRPr>
          </a:p>
        </p:txBody>
      </p:sp>
      <p:sp>
        <p:nvSpPr>
          <p:cNvPr id="20490" name="Rectangle 3"/>
          <p:cNvSpPr>
            <a:spLocks noChangeArrowheads="1"/>
          </p:cNvSpPr>
          <p:nvPr/>
        </p:nvSpPr>
        <p:spPr bwMode="auto">
          <a:xfrm>
            <a:off x="0" y="2895600"/>
            <a:ext cx="3886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US" altLang="zh-CN" sz="2400" dirty="0" smtClean="0">
                <a:latin typeface="VNI-Times" pitchFamily="2" charset="0"/>
              </a:rPr>
              <a:t>- </a:t>
            </a:r>
            <a:r>
              <a:rPr lang="en-US" altLang="zh-CN" sz="2400" dirty="0" err="1">
                <a:latin typeface="VNI-Times" pitchFamily="2" charset="0"/>
              </a:rPr>
              <a:t>Caàn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luaän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ñieåm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gôïi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cho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em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caûm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xuùc</a:t>
            </a:r>
            <a:endParaRPr lang="en-US" altLang="zh-CN" sz="2400" dirty="0">
              <a:latin typeface="VNI-Times" pitchFamily="2" charset="0"/>
            </a:endParaRPr>
          </a:p>
        </p:txBody>
      </p:sp>
      <p:sp>
        <p:nvSpPr>
          <p:cNvPr id="20491" name="Rectangle 4"/>
          <p:cNvSpPr>
            <a:spLocks noChangeArrowheads="1"/>
          </p:cNvSpPr>
          <p:nvPr/>
        </p:nvSpPr>
        <p:spPr bwMode="auto">
          <a:xfrm>
            <a:off x="4038600" y="3581400"/>
            <a:ext cx="5105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en-US" altLang="zh-CN" sz="2400" b="1" dirty="0" err="1">
                <a:solidFill>
                  <a:srgbClr val="800080"/>
                </a:solidFill>
                <a:latin typeface="VNI-Times" pitchFamily="2" charset="0"/>
              </a:rPr>
              <a:t>Em</a:t>
            </a:r>
            <a:r>
              <a:rPr lang="en-US" altLang="zh-CN" sz="2400" b="1" dirty="0">
                <a:solidFill>
                  <a:srgbClr val="800080"/>
                </a:solidFill>
                <a:latin typeface="VNI-Times" pitchFamily="2" charset="0"/>
              </a:rPr>
              <a:t> </a:t>
            </a:r>
            <a:r>
              <a:rPr lang="en-US" altLang="zh-CN" sz="2400" b="1" dirty="0" err="1">
                <a:solidFill>
                  <a:srgbClr val="800080"/>
                </a:solidFill>
                <a:latin typeface="VNI-Times" pitchFamily="2" charset="0"/>
              </a:rPr>
              <a:t>coù</a:t>
            </a:r>
            <a:r>
              <a:rPr lang="en-US" altLang="zh-CN" sz="2400" b="1" dirty="0">
                <a:solidFill>
                  <a:srgbClr val="800080"/>
                </a:solidFill>
                <a:latin typeface="VNI-Times" pitchFamily="2" charset="0"/>
              </a:rPr>
              <a:t> </a:t>
            </a:r>
            <a:r>
              <a:rPr lang="en-US" altLang="zh-CN" sz="2400" b="1" dirty="0" err="1">
                <a:solidFill>
                  <a:srgbClr val="800080"/>
                </a:solidFill>
                <a:latin typeface="VNI-Times" pitchFamily="2" charset="0"/>
              </a:rPr>
              <a:t>caàn</a:t>
            </a:r>
            <a:r>
              <a:rPr lang="en-US" altLang="zh-CN" sz="2400" b="1" dirty="0">
                <a:solidFill>
                  <a:srgbClr val="800080"/>
                </a:solidFill>
                <a:latin typeface="VNI-Times" pitchFamily="2" charset="0"/>
              </a:rPr>
              <a:t> </a:t>
            </a:r>
            <a:r>
              <a:rPr lang="en-US" altLang="zh-CN" sz="2400" b="1" dirty="0" err="1">
                <a:solidFill>
                  <a:srgbClr val="800080"/>
                </a:solidFill>
                <a:latin typeface="VNI-Times" pitchFamily="2" charset="0"/>
              </a:rPr>
              <a:t>choïn</a:t>
            </a:r>
            <a:r>
              <a:rPr lang="en-US" altLang="zh-CN" sz="2400" b="1" dirty="0">
                <a:solidFill>
                  <a:srgbClr val="800080"/>
                </a:solidFill>
                <a:latin typeface="VNI-Times" pitchFamily="2" charset="0"/>
              </a:rPr>
              <a:t> </a:t>
            </a:r>
            <a:r>
              <a:rPr lang="en-US" altLang="zh-CN" sz="2400" b="1" dirty="0" err="1">
                <a:solidFill>
                  <a:srgbClr val="800080"/>
                </a:solidFill>
                <a:latin typeface="VNI-Times" pitchFamily="2" charset="0"/>
              </a:rPr>
              <a:t>luaän</a:t>
            </a:r>
            <a:r>
              <a:rPr lang="en-US" altLang="zh-CN" sz="2400" b="1" dirty="0">
                <a:solidFill>
                  <a:srgbClr val="800080"/>
                </a:solidFill>
                <a:latin typeface="VNI-Times" pitchFamily="2" charset="0"/>
              </a:rPr>
              <a:t> </a:t>
            </a:r>
            <a:r>
              <a:rPr lang="en-US" altLang="zh-CN" sz="2400" b="1" dirty="0" err="1">
                <a:solidFill>
                  <a:srgbClr val="800080"/>
                </a:solidFill>
                <a:latin typeface="VNI-Times" pitchFamily="2" charset="0"/>
              </a:rPr>
              <a:t>ñieåm</a:t>
            </a:r>
            <a:r>
              <a:rPr lang="en-US" altLang="zh-CN" sz="2400" b="1" dirty="0">
                <a:solidFill>
                  <a:srgbClr val="800080"/>
                </a:solidFill>
                <a:latin typeface="VNI-Times" pitchFamily="2" charset="0"/>
              </a:rPr>
              <a:t> </a:t>
            </a:r>
            <a:r>
              <a:rPr lang="en-US" altLang="zh-CN" sz="2400" b="1" dirty="0" err="1">
                <a:solidFill>
                  <a:srgbClr val="800080"/>
                </a:solidFill>
                <a:latin typeface="VNI-Times" pitchFamily="2" charset="0"/>
              </a:rPr>
              <a:t>ñeå</a:t>
            </a:r>
            <a:r>
              <a:rPr lang="en-US" altLang="zh-CN" sz="2400" b="1" dirty="0">
                <a:solidFill>
                  <a:srgbClr val="800080"/>
                </a:solidFill>
                <a:latin typeface="VNI-Times" pitchFamily="2" charset="0"/>
              </a:rPr>
              <a:t> </a:t>
            </a:r>
            <a:r>
              <a:rPr lang="en-US" altLang="zh-CN" sz="2400" b="1" dirty="0" err="1">
                <a:solidFill>
                  <a:srgbClr val="800080"/>
                </a:solidFill>
                <a:latin typeface="VNI-Times" pitchFamily="2" charset="0"/>
              </a:rPr>
              <a:t>ñöa</a:t>
            </a:r>
            <a:r>
              <a:rPr lang="en-US" altLang="zh-CN" sz="2400" b="1" dirty="0">
                <a:solidFill>
                  <a:srgbClr val="800080"/>
                </a:solidFill>
                <a:latin typeface="VNI-Times" pitchFamily="2" charset="0"/>
              </a:rPr>
              <a:t> </a:t>
            </a:r>
            <a:r>
              <a:rPr lang="en-US" altLang="zh-CN" sz="2400" b="1" dirty="0" err="1">
                <a:solidFill>
                  <a:srgbClr val="800080"/>
                </a:solidFill>
                <a:latin typeface="VNI-Times" pitchFamily="2" charset="0"/>
              </a:rPr>
              <a:t>yeáu</a:t>
            </a:r>
            <a:r>
              <a:rPr lang="en-US" altLang="zh-CN" sz="2400" b="1" dirty="0">
                <a:solidFill>
                  <a:srgbClr val="800080"/>
                </a:solidFill>
                <a:latin typeface="VNI-Times" pitchFamily="2" charset="0"/>
              </a:rPr>
              <a:t> </a:t>
            </a:r>
            <a:r>
              <a:rPr lang="en-US" altLang="zh-CN" sz="2400" b="1" dirty="0" err="1">
                <a:solidFill>
                  <a:srgbClr val="800080"/>
                </a:solidFill>
                <a:latin typeface="VNI-Times" pitchFamily="2" charset="0"/>
              </a:rPr>
              <a:t>toá</a:t>
            </a:r>
            <a:r>
              <a:rPr lang="en-US" altLang="zh-CN" sz="2400" b="1" dirty="0">
                <a:solidFill>
                  <a:srgbClr val="800080"/>
                </a:solidFill>
                <a:latin typeface="VNI-Times" pitchFamily="2" charset="0"/>
              </a:rPr>
              <a:t> </a:t>
            </a:r>
            <a:r>
              <a:rPr lang="en-US" altLang="zh-CN" sz="2400" b="1" dirty="0" err="1">
                <a:solidFill>
                  <a:srgbClr val="800080"/>
                </a:solidFill>
                <a:latin typeface="VNI-Times" pitchFamily="2" charset="0"/>
              </a:rPr>
              <a:t>bieåu</a:t>
            </a:r>
            <a:r>
              <a:rPr lang="en-US" altLang="zh-CN" sz="2400" b="1" dirty="0">
                <a:solidFill>
                  <a:srgbClr val="800080"/>
                </a:solidFill>
                <a:latin typeface="VNI-Times" pitchFamily="2" charset="0"/>
              </a:rPr>
              <a:t> </a:t>
            </a:r>
            <a:r>
              <a:rPr lang="en-US" altLang="zh-CN" sz="2400" b="1" dirty="0" err="1">
                <a:solidFill>
                  <a:srgbClr val="800080"/>
                </a:solidFill>
                <a:latin typeface="VNI-Times" pitchFamily="2" charset="0"/>
              </a:rPr>
              <a:t>caûm</a:t>
            </a:r>
            <a:r>
              <a:rPr lang="en-US" altLang="zh-CN" sz="2400" b="1" dirty="0">
                <a:solidFill>
                  <a:srgbClr val="800080"/>
                </a:solidFill>
                <a:latin typeface="VNI-Times" pitchFamily="2" charset="0"/>
              </a:rPr>
              <a:t> </a:t>
            </a:r>
            <a:r>
              <a:rPr lang="en-US" altLang="zh-CN" sz="2400" b="1" dirty="0" err="1">
                <a:solidFill>
                  <a:srgbClr val="800080"/>
                </a:solidFill>
                <a:latin typeface="VNI-Times" pitchFamily="2" charset="0"/>
              </a:rPr>
              <a:t>khoâng</a:t>
            </a:r>
            <a:r>
              <a:rPr lang="en-US" altLang="zh-CN" sz="2400" b="1" dirty="0">
                <a:solidFill>
                  <a:srgbClr val="800080"/>
                </a:solidFill>
                <a:latin typeface="VNI-Times" pitchFamily="2" charset="0"/>
              </a:rPr>
              <a:t> ? </a:t>
            </a:r>
            <a:r>
              <a:rPr lang="en-US" altLang="zh-CN" sz="2400" b="1" dirty="0" err="1">
                <a:solidFill>
                  <a:srgbClr val="800080"/>
                </a:solidFill>
                <a:latin typeface="VNI-Times" pitchFamily="2" charset="0"/>
              </a:rPr>
              <a:t>Vì</a:t>
            </a:r>
            <a:r>
              <a:rPr lang="en-US" altLang="zh-CN" sz="2400" b="1" dirty="0">
                <a:solidFill>
                  <a:srgbClr val="800080"/>
                </a:solidFill>
                <a:latin typeface="VNI-Times" pitchFamily="2" charset="0"/>
              </a:rPr>
              <a:t> </a:t>
            </a:r>
            <a:r>
              <a:rPr lang="en-US" altLang="zh-CN" sz="2400" b="1" dirty="0" err="1">
                <a:solidFill>
                  <a:srgbClr val="800080"/>
                </a:solidFill>
                <a:latin typeface="VNI-Times" pitchFamily="2" charset="0"/>
              </a:rPr>
              <a:t>sao</a:t>
            </a:r>
            <a:r>
              <a:rPr lang="en-US" altLang="zh-CN" sz="2400" b="1" dirty="0">
                <a:solidFill>
                  <a:srgbClr val="800080"/>
                </a:solidFill>
                <a:latin typeface="VNI-Times" pitchFamily="2" charset="0"/>
              </a:rPr>
              <a:t> ?</a:t>
            </a:r>
            <a:endParaRPr lang="en-US" altLang="zh-CN" sz="2400" dirty="0">
              <a:solidFill>
                <a:srgbClr val="800080"/>
              </a:solidFill>
              <a:latin typeface="VNI-Times" pitchFamily="2" charset="0"/>
            </a:endParaRPr>
          </a:p>
        </p:txBody>
      </p:sp>
      <p:sp>
        <p:nvSpPr>
          <p:cNvPr id="20492" name="Rectangle 11"/>
          <p:cNvSpPr>
            <a:spLocks noChangeArrowheads="1"/>
          </p:cNvSpPr>
          <p:nvPr/>
        </p:nvSpPr>
        <p:spPr bwMode="auto">
          <a:xfrm>
            <a:off x="4038600" y="4495800"/>
            <a:ext cx="5105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VNI-Times" pitchFamily="2" charset="0"/>
              </a:rPr>
              <a:t>Yeáu</a:t>
            </a:r>
            <a:r>
              <a:rPr lang="en-US" sz="24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VNI-Times" pitchFamily="2" charset="0"/>
              </a:rPr>
              <a:t>toá</a:t>
            </a:r>
            <a:r>
              <a:rPr lang="en-US" sz="24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VNI-Times" pitchFamily="2" charset="0"/>
              </a:rPr>
              <a:t>bieåu</a:t>
            </a:r>
            <a:r>
              <a:rPr lang="en-US" sz="24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VNI-Times" pitchFamily="2" charset="0"/>
              </a:rPr>
              <a:t>caûm</a:t>
            </a:r>
            <a:r>
              <a:rPr lang="en-US" sz="24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VNI-Times" pitchFamily="2" charset="0"/>
              </a:rPr>
              <a:t>theå</a:t>
            </a:r>
            <a:r>
              <a:rPr lang="en-US" sz="24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VNI-Times" pitchFamily="2" charset="0"/>
              </a:rPr>
              <a:t>hieän</a:t>
            </a:r>
            <a:r>
              <a:rPr lang="en-US" sz="2400" b="1" dirty="0">
                <a:solidFill>
                  <a:srgbClr val="FF0000"/>
                </a:solidFill>
                <a:latin typeface="VNI-Times" pitchFamily="2" charset="0"/>
              </a:rPr>
              <a:t> qua </a:t>
            </a:r>
            <a:r>
              <a:rPr lang="en-US" sz="2400" b="1" dirty="0" err="1">
                <a:solidFill>
                  <a:srgbClr val="FF0000"/>
                </a:solidFill>
                <a:latin typeface="VNI-Times" pitchFamily="2" charset="0"/>
              </a:rPr>
              <a:t>ñaâu</a:t>
            </a:r>
            <a:r>
              <a:rPr lang="en-US" sz="2400" b="1" dirty="0">
                <a:solidFill>
                  <a:srgbClr val="FF0000"/>
                </a:solidFill>
                <a:latin typeface="VNI-Times" pitchFamily="2" charset="0"/>
              </a:rPr>
              <a:t> ?</a:t>
            </a:r>
            <a:endParaRPr lang="en-US" sz="2400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20493" name="Rectangle 5"/>
          <p:cNvSpPr>
            <a:spLocks noChangeArrowheads="1"/>
          </p:cNvSpPr>
          <p:nvPr/>
        </p:nvSpPr>
        <p:spPr bwMode="auto">
          <a:xfrm>
            <a:off x="0" y="3657600"/>
            <a:ext cx="3886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US" altLang="zh-CN" sz="2400" dirty="0">
                <a:latin typeface="VNI-Times" pitchFamily="2" charset="0"/>
              </a:rPr>
              <a:t>- </a:t>
            </a:r>
            <a:r>
              <a:rPr lang="en-US" altLang="zh-CN" sz="2400" dirty="0" err="1">
                <a:latin typeface="VNI-Times" pitchFamily="2" charset="0"/>
              </a:rPr>
              <a:t>Duøng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caùc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yeáu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toá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bieåu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caûm</a:t>
            </a:r>
            <a:r>
              <a:rPr lang="en-US" altLang="zh-CN" sz="2400" dirty="0">
                <a:latin typeface="VNI-Times" pitchFamily="2" charset="0"/>
              </a:rPr>
              <a:t>: </a:t>
            </a:r>
            <a:r>
              <a:rPr lang="en-US" altLang="zh-CN" sz="2400" dirty="0" err="1">
                <a:latin typeface="VNI-Times" pitchFamily="2" charset="0"/>
              </a:rPr>
              <a:t>töø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 smtClean="0">
                <a:latin typeface="VNI-Times" pitchFamily="2" charset="0"/>
              </a:rPr>
              <a:t>ngöõ</a:t>
            </a:r>
            <a:r>
              <a:rPr lang="en-US" altLang="zh-CN" sz="2400" dirty="0" smtClean="0">
                <a:latin typeface="VNI-Times" pitchFamily="2" charset="0"/>
              </a:rPr>
              <a:t> </a:t>
            </a:r>
            <a:r>
              <a:rPr lang="en-US" altLang="zh-CN" sz="24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zh-CN" sz="2400" dirty="0" smtClean="0">
                <a:latin typeface="VNI-Times" pitchFamily="2" charset="0"/>
              </a:rPr>
              <a:t>, </a:t>
            </a:r>
            <a:r>
              <a:rPr lang="en-US" altLang="zh-CN" sz="2400" dirty="0" err="1" smtClean="0">
                <a:latin typeface="VNI-Times" pitchFamily="2" charset="0"/>
              </a:rPr>
              <a:t>caâu</a:t>
            </a:r>
            <a:r>
              <a:rPr lang="en-US" altLang="zh-CN" sz="2400" dirty="0" smtClean="0">
                <a:latin typeface="VNI-Times" pitchFamily="2" charset="0"/>
              </a:rPr>
              <a:t> </a:t>
            </a:r>
            <a:r>
              <a:rPr lang="en-US" altLang="zh-CN" sz="2400" dirty="0" err="1" smtClean="0">
                <a:latin typeface="VNI-Times" pitchFamily="2" charset="0"/>
              </a:rPr>
              <a:t>cảm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 smtClean="0"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theå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hieän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caûm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xuùc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vaøo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ñoaïn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nghò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luaän</a:t>
            </a:r>
            <a:r>
              <a:rPr lang="en-US" altLang="zh-CN" sz="2400" dirty="0">
                <a:latin typeface="VNI-Times" pitchFamily="2" charset="0"/>
              </a:rPr>
              <a:t> </a:t>
            </a:r>
          </a:p>
        </p:txBody>
      </p:sp>
      <p:sp>
        <p:nvSpPr>
          <p:cNvPr id="20494" name="Rectangle 13"/>
          <p:cNvSpPr>
            <a:spLocks noChangeArrowheads="1"/>
          </p:cNvSpPr>
          <p:nvPr/>
        </p:nvSpPr>
        <p:spPr bwMode="auto">
          <a:xfrm>
            <a:off x="4038600" y="5257800"/>
            <a:ext cx="5105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>
                <a:solidFill>
                  <a:srgbClr val="800080"/>
                </a:solidFill>
                <a:latin typeface="VNI-Times" pitchFamily="2" charset="0"/>
              </a:rPr>
              <a:t>Nhöõng</a:t>
            </a:r>
            <a:r>
              <a:rPr lang="en-US" sz="2400" b="1" dirty="0">
                <a:solidFill>
                  <a:srgbClr val="800080"/>
                </a:solidFill>
                <a:latin typeface="VNI-Times" pitchFamily="2" charset="0"/>
              </a:rPr>
              <a:t> </a:t>
            </a:r>
            <a:r>
              <a:rPr lang="en-US" sz="2400" b="1" dirty="0" err="1">
                <a:solidFill>
                  <a:srgbClr val="800080"/>
                </a:solidFill>
                <a:latin typeface="VNI-Times" pitchFamily="2" charset="0"/>
              </a:rPr>
              <a:t>caûm</a:t>
            </a:r>
            <a:r>
              <a:rPr lang="en-US" sz="2400" b="1" dirty="0">
                <a:solidFill>
                  <a:srgbClr val="800080"/>
                </a:solidFill>
                <a:latin typeface="VNI-Times" pitchFamily="2" charset="0"/>
              </a:rPr>
              <a:t> </a:t>
            </a:r>
            <a:r>
              <a:rPr lang="en-US" sz="2400" b="1" dirty="0" err="1">
                <a:solidFill>
                  <a:srgbClr val="800080"/>
                </a:solidFill>
                <a:latin typeface="VNI-Times" pitchFamily="2" charset="0"/>
              </a:rPr>
              <a:t>xuùc</a:t>
            </a:r>
            <a:r>
              <a:rPr lang="en-US" sz="2400" b="1" dirty="0">
                <a:solidFill>
                  <a:srgbClr val="800080"/>
                </a:solidFill>
                <a:latin typeface="VNI-Times" pitchFamily="2" charset="0"/>
              </a:rPr>
              <a:t> </a:t>
            </a:r>
            <a:r>
              <a:rPr lang="en-US" sz="2400" b="1" dirty="0" err="1" smtClean="0">
                <a:solidFill>
                  <a:srgbClr val="800080"/>
                </a:solidFill>
                <a:latin typeface="VNI-Times" pitchFamily="2" charset="0"/>
              </a:rPr>
              <a:t>ấy</a:t>
            </a:r>
            <a:r>
              <a:rPr lang="en-US" sz="2400" b="1" dirty="0" smtClean="0">
                <a:solidFill>
                  <a:srgbClr val="800080"/>
                </a:solidFill>
                <a:latin typeface="VNI-Times" pitchFamily="2" charset="0"/>
              </a:rPr>
              <a:t> </a:t>
            </a:r>
            <a:r>
              <a:rPr lang="en-US" sz="2400" b="1" dirty="0" err="1" smtClean="0">
                <a:solidFill>
                  <a:srgbClr val="800080"/>
                </a:solidFill>
                <a:latin typeface="VNI-Times" pitchFamily="2" charset="0"/>
              </a:rPr>
              <a:t>phaûi</a:t>
            </a:r>
            <a:r>
              <a:rPr lang="en-US" sz="2400" b="1" dirty="0" smtClean="0">
                <a:solidFill>
                  <a:srgbClr val="800080"/>
                </a:solidFill>
                <a:latin typeface="VNI-Times" pitchFamily="2" charset="0"/>
              </a:rPr>
              <a:t> </a:t>
            </a:r>
            <a:r>
              <a:rPr lang="en-US" sz="2400" b="1" dirty="0" err="1">
                <a:solidFill>
                  <a:srgbClr val="800080"/>
                </a:solidFill>
                <a:latin typeface="VNI-Times" pitchFamily="2" charset="0"/>
              </a:rPr>
              <a:t>như</a:t>
            </a:r>
            <a:r>
              <a:rPr lang="en-US" sz="2400" b="1" dirty="0">
                <a:solidFill>
                  <a:srgbClr val="800080"/>
                </a:solidFill>
                <a:latin typeface="VNI-Times" pitchFamily="2" charset="0"/>
              </a:rPr>
              <a:t> </a:t>
            </a:r>
            <a:r>
              <a:rPr lang="en-US" sz="24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solidFill>
                  <a:srgbClr val="800080"/>
                </a:solidFill>
                <a:latin typeface="VNI-Times" pitchFamily="2" charset="0"/>
              </a:rPr>
              <a:t> ? </a:t>
            </a:r>
            <a:r>
              <a:rPr lang="en-US" sz="2400" b="1" dirty="0" err="1">
                <a:solidFill>
                  <a:srgbClr val="800080"/>
                </a:solidFill>
                <a:latin typeface="VNI-Times" pitchFamily="2" charset="0"/>
              </a:rPr>
              <a:t>Trình</a:t>
            </a:r>
            <a:r>
              <a:rPr lang="en-US" sz="2400" b="1" dirty="0">
                <a:solidFill>
                  <a:srgbClr val="800080"/>
                </a:solidFill>
                <a:latin typeface="VNI-Times" pitchFamily="2" charset="0"/>
              </a:rPr>
              <a:t> </a:t>
            </a:r>
            <a:r>
              <a:rPr lang="en-US" sz="2400" b="1" dirty="0" err="1">
                <a:solidFill>
                  <a:srgbClr val="800080"/>
                </a:solidFill>
                <a:latin typeface="VNI-Times" pitchFamily="2" charset="0"/>
              </a:rPr>
              <a:t>baøy</a:t>
            </a:r>
            <a:r>
              <a:rPr lang="en-US" sz="2400" b="1" dirty="0">
                <a:solidFill>
                  <a:srgbClr val="800080"/>
                </a:solidFill>
                <a:latin typeface="VNI-Times" pitchFamily="2" charset="0"/>
              </a:rPr>
              <a:t>, </a:t>
            </a:r>
            <a:r>
              <a:rPr lang="en-US" sz="2400" b="1" dirty="0" err="1">
                <a:solidFill>
                  <a:srgbClr val="800080"/>
                </a:solidFill>
                <a:latin typeface="VNI-Times" pitchFamily="2" charset="0"/>
              </a:rPr>
              <a:t>dieãn</a:t>
            </a:r>
            <a:r>
              <a:rPr lang="en-US" sz="2400" b="1" dirty="0">
                <a:solidFill>
                  <a:srgbClr val="800080"/>
                </a:solidFill>
                <a:latin typeface="VNI-Times" pitchFamily="2" charset="0"/>
              </a:rPr>
              <a:t> </a:t>
            </a:r>
            <a:r>
              <a:rPr lang="en-US" sz="2400" b="1" dirty="0" err="1">
                <a:solidFill>
                  <a:srgbClr val="800080"/>
                </a:solidFill>
                <a:latin typeface="VNI-Times" pitchFamily="2" charset="0"/>
              </a:rPr>
              <a:t>ñaït</a:t>
            </a:r>
            <a:r>
              <a:rPr lang="en-US" sz="2400" b="1" dirty="0">
                <a:solidFill>
                  <a:srgbClr val="800080"/>
                </a:solidFill>
                <a:latin typeface="VNI-Times" pitchFamily="2" charset="0"/>
              </a:rPr>
              <a:t> </a:t>
            </a:r>
            <a:r>
              <a:rPr lang="en-US" sz="2400" b="1" dirty="0" err="1">
                <a:solidFill>
                  <a:srgbClr val="800080"/>
                </a:solidFill>
                <a:latin typeface="VNI-Times" pitchFamily="2" charset="0"/>
              </a:rPr>
              <a:t>ra</a:t>
            </a:r>
            <a:r>
              <a:rPr lang="en-US" sz="2400" b="1" dirty="0">
                <a:solidFill>
                  <a:srgbClr val="800080"/>
                </a:solidFill>
                <a:latin typeface="VNI-Times" pitchFamily="2" charset="0"/>
              </a:rPr>
              <a:t> </a:t>
            </a:r>
            <a:r>
              <a:rPr lang="en-US" sz="2400" b="1" dirty="0" err="1">
                <a:solidFill>
                  <a:srgbClr val="800080"/>
                </a:solidFill>
                <a:latin typeface="VNI-Times" pitchFamily="2" charset="0"/>
              </a:rPr>
              <a:t>sao</a:t>
            </a:r>
            <a:r>
              <a:rPr lang="en-US" sz="2400" b="1" dirty="0">
                <a:solidFill>
                  <a:srgbClr val="800080"/>
                </a:solidFill>
                <a:latin typeface="VNI-Times" pitchFamily="2" charset="0"/>
              </a:rPr>
              <a:t> ?</a:t>
            </a:r>
            <a:endParaRPr lang="en-US" sz="2400" dirty="0">
              <a:solidFill>
                <a:srgbClr val="800080"/>
              </a:solidFill>
              <a:latin typeface="VNI-Times" pitchFamily="2" charset="0"/>
            </a:endParaRPr>
          </a:p>
        </p:txBody>
      </p:sp>
      <p:sp>
        <p:nvSpPr>
          <p:cNvPr id="20495" name="Rectangle 6"/>
          <p:cNvSpPr>
            <a:spLocks noChangeArrowheads="1"/>
          </p:cNvSpPr>
          <p:nvPr/>
        </p:nvSpPr>
        <p:spPr bwMode="auto">
          <a:xfrm>
            <a:off x="0" y="5257800"/>
            <a:ext cx="3962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en-US" altLang="zh-CN" sz="2400" dirty="0">
                <a:latin typeface="VNI-Times" pitchFamily="2" charset="0"/>
              </a:rPr>
              <a:t>- </a:t>
            </a:r>
            <a:r>
              <a:rPr lang="en-US" altLang="zh-CN" sz="2400" dirty="0" err="1">
                <a:latin typeface="VNI-Times" pitchFamily="2" charset="0"/>
              </a:rPr>
              <a:t>Caûm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xuùc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phaûi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chaân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thaät</a:t>
            </a:r>
            <a:r>
              <a:rPr lang="en-US" altLang="zh-CN" sz="2400" dirty="0">
                <a:latin typeface="VNI-Times" pitchFamily="2" charset="0"/>
              </a:rPr>
              <a:t>, </a:t>
            </a:r>
            <a:r>
              <a:rPr lang="en-US" altLang="zh-CN" sz="2400" dirty="0" err="1">
                <a:latin typeface="VNI-Times" pitchFamily="2" charset="0"/>
              </a:rPr>
              <a:t>trong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saùng</a:t>
            </a:r>
            <a:r>
              <a:rPr lang="en-US" altLang="zh-CN" sz="2400" dirty="0">
                <a:latin typeface="VNI-Times" pitchFamily="2" charset="0"/>
              </a:rPr>
              <a:t>, </a:t>
            </a:r>
            <a:r>
              <a:rPr lang="en-US" altLang="zh-CN" sz="2400" dirty="0" err="1">
                <a:latin typeface="VNI-Times" pitchFamily="2" charset="0"/>
              </a:rPr>
              <a:t>ñöôïc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dieãn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taû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roõ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raøng</a:t>
            </a:r>
            <a:r>
              <a:rPr lang="en-US" altLang="zh-CN" sz="2400" dirty="0">
                <a:latin typeface="VNI-Times" pitchFamily="2" charset="0"/>
              </a:rPr>
              <a:t>, </a:t>
            </a:r>
            <a:r>
              <a:rPr lang="en-US" altLang="zh-CN" sz="2400" dirty="0" err="1">
                <a:latin typeface="VNI-Times" pitchFamily="2" charset="0"/>
              </a:rPr>
              <a:t>maïch</a:t>
            </a:r>
            <a:r>
              <a:rPr lang="en-US" altLang="zh-CN" sz="2400" dirty="0">
                <a:latin typeface="VNI-Times" pitchFamily="2" charset="0"/>
              </a:rPr>
              <a:t> </a:t>
            </a:r>
            <a:r>
              <a:rPr lang="en-US" altLang="zh-CN" sz="2400" dirty="0" err="1">
                <a:latin typeface="VNI-Times" pitchFamily="2" charset="0"/>
              </a:rPr>
              <a:t>laïc</a:t>
            </a:r>
            <a:r>
              <a:rPr lang="en-US" altLang="zh-CN" sz="2400" dirty="0">
                <a:latin typeface="VNI-Times" pitchFamily="2" charset="0"/>
              </a:rPr>
              <a:t>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2514600"/>
            <a:ext cx="2209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n-US" altLang="zh-CN" sz="24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altLang="zh-CN" sz="24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zh-CN" sz="24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endParaRPr lang="en-US" altLang="zh-CN" sz="2400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9" grpId="0"/>
      <p:bldP spid="20489" grpId="1"/>
      <p:bldP spid="20490" grpId="0"/>
      <p:bldP spid="20491" grpId="0" build="allAtOnce"/>
      <p:bldP spid="20492" grpId="0"/>
      <p:bldP spid="20492" grpId="1"/>
      <p:bldP spid="20493" grpId="0"/>
      <p:bldP spid="20494" grpId="0"/>
      <p:bldP spid="2049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914400"/>
            <a:ext cx="9144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5" name="TextBox 12"/>
          <p:cNvSpPr txBox="1">
            <a:spLocks noChangeArrowheads="1"/>
          </p:cNvSpPr>
          <p:nvPr/>
        </p:nvSpPr>
        <p:spPr bwMode="auto">
          <a:xfrm>
            <a:off x="1600200" y="0"/>
            <a:ext cx="5943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117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LUYỆN TẬP ĐƯA YẾU TỐ BIỂU CẢM VÀO BÀI VĂN NGHỊ LUẬN</a:t>
            </a:r>
          </a:p>
        </p:txBody>
      </p:sp>
      <p:sp>
        <p:nvSpPr>
          <p:cNvPr id="6" name="Rectangle 5"/>
          <p:cNvSpPr/>
          <p:nvPr/>
        </p:nvSpPr>
        <p:spPr>
          <a:xfrm>
            <a:off x="1066800" y="838200"/>
            <a:ext cx="6324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u="sng" dirty="0" err="1" smtClean="0">
                <a:solidFill>
                  <a:srgbClr val="002060"/>
                </a:solidFill>
                <a:latin typeface="Times New Roman" pitchFamily="18" charset="0"/>
              </a:rPr>
              <a:t>Hướng</a:t>
            </a:r>
            <a:r>
              <a:rPr lang="en-US" sz="2800" b="1" u="sng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002060"/>
                </a:solidFill>
                <a:latin typeface="Times New Roman" pitchFamily="18" charset="0"/>
              </a:rPr>
              <a:t>dẫn</a:t>
            </a:r>
            <a:r>
              <a:rPr lang="en-US" sz="2800" b="1" u="sng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002060"/>
                </a:solidFill>
                <a:latin typeface="Times New Roman" pitchFamily="18" charset="0"/>
              </a:rPr>
              <a:t>về</a:t>
            </a:r>
            <a:r>
              <a:rPr lang="en-US" sz="2800" b="1" u="sng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002060"/>
                </a:solidFill>
                <a:latin typeface="Times New Roman" pitchFamily="18" charset="0"/>
              </a:rPr>
              <a:t>nhà</a:t>
            </a:r>
            <a:r>
              <a:rPr lang="en-US" sz="2800" b="1" u="sng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002060"/>
                </a:solidFill>
                <a:latin typeface="Times New Roman" pitchFamily="18" charset="0"/>
              </a:rPr>
              <a:t>làm</a:t>
            </a:r>
            <a:r>
              <a:rPr lang="en-US" sz="2800" b="1" u="sng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002060"/>
                </a:solidFill>
                <a:latin typeface="Times New Roman" pitchFamily="18" charset="0"/>
              </a:rPr>
              <a:t>bài</a:t>
            </a:r>
            <a:r>
              <a:rPr lang="en-US" sz="2800" b="1" u="sng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002060"/>
                </a:solidFill>
                <a:latin typeface="Times New Roman" pitchFamily="18" charset="0"/>
              </a:rPr>
              <a:t>tập</a:t>
            </a:r>
            <a:r>
              <a:rPr lang="en-US" sz="2800" b="1" u="sng" dirty="0" smtClean="0">
                <a:solidFill>
                  <a:srgbClr val="002060"/>
                </a:solidFill>
                <a:latin typeface="Times New Roman" pitchFamily="18" charset="0"/>
              </a:rPr>
              <a:t> 3: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219200"/>
            <a:ext cx="9144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200" b="1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2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khuya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Minh,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tu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hú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Hanh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tha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  <a:endParaRPr lang="en-US" sz="2200" b="1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2667000"/>
            <a:ext cx="9144000" cy="4475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b="1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4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</a:t>
            </a:r>
          </a:p>
          <a:p>
            <a:pPr algn="just" eaLnBrk="1" hangingPunct="1">
              <a:lnSpc>
                <a:spcPct val="80000"/>
              </a:lnSpc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dirty="0" smtClean="0">
              <a:solidFill>
                <a:srgbClr val="2907B9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dung: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dirty="0" smtClean="0">
              <a:solidFill>
                <a:srgbClr val="2907B9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khuya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Minh,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tu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hú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Hanh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400" dirty="0" smtClean="0">
              <a:solidFill>
                <a:srgbClr val="2907B9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điểm,luận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dirty="0" smtClean="0">
              <a:solidFill>
                <a:srgbClr val="2907B9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dàn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ý,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man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2" descr="Picture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0"/>
            <a:ext cx="772094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tulips_6_3635309026_c21a30e72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0"/>
            <a:ext cx="14478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1" descr="anhdong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" y="-228600"/>
            <a:ext cx="2272937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1295400" y="2281297"/>
            <a:ext cx="5867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buFontTx/>
              <a:buNone/>
              <a:defRPr/>
            </a:pP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endParaRPr lang="en-US" sz="32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trật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".</a:t>
            </a:r>
            <a:endParaRPr lang="en-US" sz="32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24200" y="5181599"/>
            <a:ext cx="563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Phươn</a:t>
            </a:r>
            <a:r>
              <a:rPr lang="en-US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endParaRPr lang="en-US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838200" y="1219200"/>
            <a:ext cx="7543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b="1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117:</a:t>
            </a:r>
            <a:endParaRPr lang="en-US" sz="3600" b="1" dirty="0" smtClean="0">
              <a:solidFill>
                <a:srgbClr val="2907B9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 ĐƯA YẾU TỐ BIỂU CẢM VÀO BÀI VĂN NGHỊ LUẬN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914400"/>
            <a:ext cx="9144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 flipH="1" flipV="1">
            <a:off x="1522413" y="3886200"/>
            <a:ext cx="5945188" cy="15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4" name="TextBox 12"/>
          <p:cNvSpPr txBox="1">
            <a:spLocks noChangeArrowheads="1"/>
          </p:cNvSpPr>
          <p:nvPr/>
        </p:nvSpPr>
        <p:spPr bwMode="auto">
          <a:xfrm>
            <a:off x="1600200" y="0"/>
            <a:ext cx="5943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117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LUYỆN TẬP ĐƯA YẾU TỐ BIỂU CẢM VÀO BÀI VĂN NGHỊ LUẬN</a:t>
            </a:r>
          </a:p>
        </p:txBody>
      </p:sp>
      <p:sp>
        <p:nvSpPr>
          <p:cNvPr id="5125" name="Rectangle 1"/>
          <p:cNvSpPr>
            <a:spLocks noChangeArrowheads="1"/>
          </p:cNvSpPr>
          <p:nvPr/>
        </p:nvSpPr>
        <p:spPr bwMode="auto">
          <a:xfrm>
            <a:off x="0" y="990600"/>
            <a:ext cx="3048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 b="1" dirty="0" smtClean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I.CHUẨN BỊ Ở NHÀ </a:t>
            </a:r>
            <a:endParaRPr lang="en-US" sz="2400" dirty="0">
              <a:solidFill>
                <a:srgbClr val="2907B9"/>
              </a:solidFill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5126" name="Rectangle 2"/>
          <p:cNvSpPr>
            <a:spLocks noChangeArrowheads="1"/>
          </p:cNvSpPr>
          <p:nvPr/>
        </p:nvSpPr>
        <p:spPr bwMode="auto">
          <a:xfrm>
            <a:off x="0" y="1371600"/>
            <a:ext cx="4419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*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Đề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bài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: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"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bổ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ích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chuyến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tham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,du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lịch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".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Lập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dàn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ý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luận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luận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cứ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thiết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</a:p>
        </p:txBody>
      </p:sp>
      <p:sp>
        <p:nvSpPr>
          <p:cNvPr id="5127" name="Rectangle 3"/>
          <p:cNvSpPr>
            <a:spLocks noChangeArrowheads="1"/>
          </p:cNvSpPr>
          <p:nvPr/>
        </p:nvSpPr>
        <p:spPr bwMode="auto">
          <a:xfrm>
            <a:off x="4495800" y="1905000"/>
            <a:ext cx="4648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en-US" sz="2400" b="1" dirty="0" err="1">
                <a:solidFill>
                  <a:srgbClr val="80008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80008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80008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này</a:t>
            </a:r>
            <a:r>
              <a:rPr lang="en-US" sz="2400" b="1" dirty="0">
                <a:solidFill>
                  <a:srgbClr val="80008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80008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cần</a:t>
            </a:r>
            <a:r>
              <a:rPr lang="en-US" sz="2400" b="1" dirty="0">
                <a:solidFill>
                  <a:srgbClr val="80008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80008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làm</a:t>
            </a:r>
            <a:r>
              <a:rPr lang="en-US" sz="2400" b="1" dirty="0">
                <a:solidFill>
                  <a:srgbClr val="80008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80008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sáng</a:t>
            </a:r>
            <a:r>
              <a:rPr lang="en-US" sz="2400" b="1" dirty="0">
                <a:solidFill>
                  <a:srgbClr val="80008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80008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tỏ</a:t>
            </a:r>
            <a:r>
              <a:rPr lang="en-US" sz="2400" b="1" dirty="0">
                <a:solidFill>
                  <a:srgbClr val="80008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80008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vấn</a:t>
            </a:r>
            <a:r>
              <a:rPr lang="en-US" sz="2400" b="1" dirty="0">
                <a:solidFill>
                  <a:srgbClr val="80008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80008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đề</a:t>
            </a:r>
            <a:r>
              <a:rPr lang="en-US" sz="2400" b="1" dirty="0">
                <a:solidFill>
                  <a:srgbClr val="80008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80008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gì</a:t>
            </a:r>
            <a:r>
              <a:rPr lang="en-US" sz="2400" b="1" dirty="0" smtClean="0">
                <a:solidFill>
                  <a:srgbClr val="80008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? </a:t>
            </a:r>
            <a:endParaRPr lang="en-US" sz="2400" dirty="0">
              <a:solidFill>
                <a:srgbClr val="800080"/>
              </a:solidFill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5128" name="Rectangle 4"/>
          <p:cNvSpPr>
            <a:spLocks noChangeArrowheads="1"/>
          </p:cNvSpPr>
          <p:nvPr/>
        </p:nvSpPr>
        <p:spPr bwMode="auto">
          <a:xfrm>
            <a:off x="0" y="2895600"/>
            <a:ext cx="4495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-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Vấn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đề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bàn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luận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Ích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lợi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việc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tham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du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lịch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sinh</a:t>
            </a:r>
            <a:endParaRPr lang="en-US" sz="2400" dirty="0"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5129" name="Rectangle 17"/>
          <p:cNvSpPr>
            <a:spLocks noChangeArrowheads="1"/>
          </p:cNvSpPr>
          <p:nvPr/>
        </p:nvSpPr>
        <p:spPr bwMode="auto">
          <a:xfrm>
            <a:off x="4572000" y="4427537"/>
            <a:ext cx="4572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0" name="Rectangle 6"/>
          <p:cNvSpPr>
            <a:spLocks noChangeArrowheads="1"/>
          </p:cNvSpPr>
          <p:nvPr/>
        </p:nvSpPr>
        <p:spPr bwMode="auto">
          <a:xfrm>
            <a:off x="0" y="4419600"/>
            <a:ext cx="441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 b="1" dirty="0" smtClean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II</a:t>
            </a:r>
            <a:r>
              <a:rPr lang="en-US" sz="2400" b="1" dirty="0" smtClean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. LUYỆN </a:t>
            </a:r>
            <a:r>
              <a:rPr lang="en-US" sz="2400" b="1" dirty="0" smtClean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TẬP TRÊN LỚP </a:t>
            </a:r>
            <a:endParaRPr lang="en-US" sz="2400" dirty="0">
              <a:solidFill>
                <a:srgbClr val="2907B9"/>
              </a:solidFill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5131" name="Rectangle 7"/>
          <p:cNvSpPr>
            <a:spLocks noChangeArrowheads="1"/>
          </p:cNvSpPr>
          <p:nvPr/>
        </p:nvSpPr>
        <p:spPr bwMode="auto">
          <a:xfrm>
            <a:off x="0" y="5029200"/>
            <a:ext cx="411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2400" b="1" i="1" dirty="0">
                <a:latin typeface=".VnTime" pitchFamily="34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2907B9"/>
                </a:solidFill>
                <a:latin typeface=".VnTime" pitchFamily="34" charset="0"/>
                <a:ea typeface="SimSun" pitchFamily="2" charset="-122"/>
                <a:cs typeface="Times New Roman" pitchFamily="18" charset="0"/>
              </a:rPr>
              <a:t>1</a:t>
            </a:r>
            <a:r>
              <a:rPr lang="en-US" sz="2400" b="1" i="1" dirty="0">
                <a:solidFill>
                  <a:srgbClr val="2907B9"/>
                </a:solidFill>
                <a:latin typeface=".VnTime" pitchFamily="34" charset="0"/>
                <a:ea typeface="SimSun" pitchFamily="2" charset="-122"/>
                <a:cs typeface="Times New Roman" pitchFamily="18" charset="0"/>
              </a:rPr>
              <a:t>.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Hệ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thống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luận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điểm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hợp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lý</a:t>
            </a:r>
            <a:endParaRPr lang="en-US" sz="2400" i="1" dirty="0">
              <a:solidFill>
                <a:srgbClr val="2907B9"/>
              </a:solidFill>
              <a:latin typeface=".VnTime" pitchFamily="34" charset="0"/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5132" name="TextBox 13"/>
          <p:cNvSpPr txBox="1">
            <a:spLocks noChangeArrowheads="1"/>
          </p:cNvSpPr>
          <p:nvPr/>
        </p:nvSpPr>
        <p:spPr bwMode="auto">
          <a:xfrm>
            <a:off x="0" y="3733800"/>
            <a:ext cx="441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minh</a:t>
            </a:r>
          </a:p>
        </p:txBody>
      </p:sp>
      <p:sp>
        <p:nvSpPr>
          <p:cNvPr id="13" name="TextBox 6"/>
          <p:cNvSpPr txBox="1">
            <a:spLocks noChangeArrowheads="1"/>
          </p:cNvSpPr>
          <p:nvPr/>
        </p:nvSpPr>
        <p:spPr bwMode="auto">
          <a:xfrm>
            <a:off x="0" y="5562600"/>
            <a:ext cx="441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endParaRPr lang="en-US" sz="2400" b="1" i="1" dirty="0">
              <a:solidFill>
                <a:srgbClr val="2907B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4562061" y="2880346"/>
            <a:ext cx="4572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400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27" grpId="0"/>
      <p:bldP spid="5127" grpId="1"/>
      <p:bldP spid="5128" grpId="0"/>
      <p:bldP spid="5129" grpId="0"/>
      <p:bldP spid="5129" grpId="1"/>
      <p:bldP spid="5130" grpId="0"/>
      <p:bldP spid="5131" grpId="0"/>
      <p:bldP spid="5132" grpId="0"/>
      <p:bldP spid="13" grpId="0"/>
      <p:bldP spid="14" grpId="0"/>
      <p:bldP spid="1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1371600"/>
            <a:ext cx="914400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du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mến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nhiên,của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endParaRPr lang="en-US" sz="2400" b="1" dirty="0">
              <a:solidFill>
                <a:srgbClr val="2907B9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du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endParaRPr lang="en-US" sz="2400" b="1" dirty="0">
              <a:solidFill>
                <a:srgbClr val="2907B9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du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hơn,sâu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endParaRPr lang="en-US" sz="2400" b="1" dirty="0">
              <a:solidFill>
                <a:srgbClr val="2907B9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du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đem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solidFill>
                <a:srgbClr val="2907B9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e) </a:t>
            </a:r>
            <a:r>
              <a:rPr lang="en-US" sz="2400" b="1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du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endParaRPr lang="en-US" sz="2400" b="1" dirty="0">
              <a:solidFill>
                <a:srgbClr val="2907B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30480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b="1" dirty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2400" b="1" dirty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400" b="1" dirty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400" b="1" dirty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b="1" dirty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b="1" dirty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b="1" dirty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b="1" dirty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400" b="1" dirty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?  </a:t>
            </a:r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b="1" dirty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b="1" dirty="0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b="1" dirty="0" err="1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b="1" dirty="0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2400" b="1" dirty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 smtClean="0">
                <a:solidFill>
                  <a:srgbClr val="F836E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4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914400"/>
            <a:ext cx="9144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5" name="TextBox 12"/>
          <p:cNvSpPr txBox="1">
            <a:spLocks noChangeArrowheads="1"/>
          </p:cNvSpPr>
          <p:nvPr/>
        </p:nvSpPr>
        <p:spPr bwMode="auto">
          <a:xfrm>
            <a:off x="1600200" y="0"/>
            <a:ext cx="5943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117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LUYỆN TẬP ĐƯA YẾU TỐ BIỂU CẢM VÀO BÀI VĂN NGHỊ LUẬN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" y="2590800"/>
            <a:ext cx="8991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du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mến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nhiên,của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2907B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9144000" cy="83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du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đem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990600"/>
            <a:ext cx="9144000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e)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du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76200" y="3733800"/>
            <a:ext cx="8991600" cy="83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du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24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4800600"/>
            <a:ext cx="9067800" cy="83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, du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914400"/>
            <a:ext cx="9144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 flipH="1" flipV="1">
            <a:off x="1522413" y="3886200"/>
            <a:ext cx="5945188" cy="15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4" name="TextBox 12"/>
          <p:cNvSpPr txBox="1">
            <a:spLocks noChangeArrowheads="1"/>
          </p:cNvSpPr>
          <p:nvPr/>
        </p:nvSpPr>
        <p:spPr bwMode="auto">
          <a:xfrm>
            <a:off x="1600200" y="0"/>
            <a:ext cx="5943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117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LUYỆN TẬP ĐƯA YẾU TỐ BIỂU CẢM VÀO BÀI VĂN NGHỊ LUẬN</a:t>
            </a:r>
          </a:p>
        </p:txBody>
      </p:sp>
      <p:sp>
        <p:nvSpPr>
          <p:cNvPr id="5125" name="Rectangle 1"/>
          <p:cNvSpPr>
            <a:spLocks noChangeArrowheads="1"/>
          </p:cNvSpPr>
          <p:nvPr/>
        </p:nvSpPr>
        <p:spPr bwMode="auto">
          <a:xfrm>
            <a:off x="0" y="990600"/>
            <a:ext cx="3048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 b="1" dirty="0" smtClean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I.CHUẨN BỊ Ở NHÀ </a:t>
            </a:r>
            <a:endParaRPr lang="en-US" sz="2400" dirty="0">
              <a:solidFill>
                <a:srgbClr val="2907B9"/>
              </a:solidFill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5126" name="Rectangle 2"/>
          <p:cNvSpPr>
            <a:spLocks noChangeArrowheads="1"/>
          </p:cNvSpPr>
          <p:nvPr/>
        </p:nvSpPr>
        <p:spPr bwMode="auto">
          <a:xfrm>
            <a:off x="0" y="1447800"/>
            <a:ext cx="4419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400" b="1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*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Đề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bài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:"</a:t>
            </a:r>
            <a:r>
              <a:rPr lang="en-US" sz="2400" dirty="0" err="1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Sự</a:t>
            </a:r>
            <a:r>
              <a:rPr lang="en-US" sz="2400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bổ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ích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chuyến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tham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,du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lịch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".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Lập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dàn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ý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luận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luận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cứ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thiết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</a:p>
        </p:txBody>
      </p:sp>
      <p:sp>
        <p:nvSpPr>
          <p:cNvPr id="5128" name="Rectangle 4"/>
          <p:cNvSpPr>
            <a:spLocks noChangeArrowheads="1"/>
          </p:cNvSpPr>
          <p:nvPr/>
        </p:nvSpPr>
        <p:spPr bwMode="auto">
          <a:xfrm>
            <a:off x="0" y="2971800"/>
            <a:ext cx="4495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en-US" sz="2400" b="1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-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Vấn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đề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bàn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luận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Ích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lợi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việc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tham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du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lịch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đối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sinh</a:t>
            </a:r>
            <a:endParaRPr lang="en-US" sz="2400" dirty="0"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5130" name="Rectangle 6"/>
          <p:cNvSpPr>
            <a:spLocks noChangeArrowheads="1"/>
          </p:cNvSpPr>
          <p:nvPr/>
        </p:nvSpPr>
        <p:spPr bwMode="auto">
          <a:xfrm>
            <a:off x="0" y="4267200"/>
            <a:ext cx="441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 b="1" dirty="0" smtClean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II.LUYỆN TẬP TRÊN LỚP </a:t>
            </a:r>
            <a:endParaRPr lang="en-US" sz="2400" dirty="0">
              <a:solidFill>
                <a:srgbClr val="2907B9"/>
              </a:solidFill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5131" name="Rectangle 7"/>
          <p:cNvSpPr>
            <a:spLocks noChangeArrowheads="1"/>
          </p:cNvSpPr>
          <p:nvPr/>
        </p:nvSpPr>
        <p:spPr bwMode="auto">
          <a:xfrm>
            <a:off x="0" y="4724400"/>
            <a:ext cx="411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2400" b="1" i="1" dirty="0">
                <a:latin typeface=".VnTime" pitchFamily="34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2907B9"/>
                </a:solidFill>
                <a:latin typeface=".VnTime" pitchFamily="34" charset="0"/>
                <a:ea typeface="SimSun" pitchFamily="2" charset="-122"/>
                <a:cs typeface="Times New Roman" pitchFamily="18" charset="0"/>
              </a:rPr>
              <a:t>1</a:t>
            </a:r>
            <a:r>
              <a:rPr lang="en-US" sz="2400" b="1" i="1" dirty="0">
                <a:solidFill>
                  <a:srgbClr val="2907B9"/>
                </a:solidFill>
                <a:latin typeface=".VnTime" pitchFamily="34" charset="0"/>
                <a:ea typeface="SimSun" pitchFamily="2" charset="-122"/>
                <a:cs typeface="Times New Roman" pitchFamily="18" charset="0"/>
              </a:rPr>
              <a:t>.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Hệ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thống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luận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điểm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hợp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lý</a:t>
            </a:r>
            <a:endParaRPr lang="en-US" sz="2400" i="1" dirty="0">
              <a:solidFill>
                <a:srgbClr val="2907B9"/>
              </a:solidFill>
              <a:latin typeface=".VnTime" pitchFamily="34" charset="0"/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5132" name="TextBox 13"/>
          <p:cNvSpPr txBox="1">
            <a:spLocks noChangeArrowheads="1"/>
          </p:cNvSpPr>
          <p:nvPr/>
        </p:nvSpPr>
        <p:spPr bwMode="auto">
          <a:xfrm>
            <a:off x="0" y="3810000"/>
            <a:ext cx="441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minh</a:t>
            </a:r>
          </a:p>
        </p:txBody>
      </p:sp>
      <p:sp>
        <p:nvSpPr>
          <p:cNvPr id="13" name="TextBox 6"/>
          <p:cNvSpPr txBox="1">
            <a:spLocks noChangeArrowheads="1"/>
          </p:cNvSpPr>
          <p:nvPr/>
        </p:nvSpPr>
        <p:spPr bwMode="auto">
          <a:xfrm>
            <a:off x="0" y="5105400"/>
            <a:ext cx="441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  a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endParaRPr lang="en-US" sz="2400" b="1" i="1" dirty="0">
              <a:solidFill>
                <a:srgbClr val="2907B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563880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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d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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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914400"/>
            <a:ext cx="9144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6200000" flipV="1">
            <a:off x="1676400" y="3886200"/>
            <a:ext cx="59436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4" name="TextBox 12"/>
          <p:cNvSpPr txBox="1">
            <a:spLocks noChangeArrowheads="1"/>
          </p:cNvSpPr>
          <p:nvPr/>
        </p:nvSpPr>
        <p:spPr bwMode="auto">
          <a:xfrm>
            <a:off x="1600200" y="0"/>
            <a:ext cx="5943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117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LUYỆN TẬP ĐƯA YẾU TỐ BIỂU CẢM VÀO BÀI VĂN NGHỊ LUẬN</a:t>
            </a:r>
          </a:p>
        </p:txBody>
      </p:sp>
      <p:sp>
        <p:nvSpPr>
          <p:cNvPr id="10245" name="TextBox 6"/>
          <p:cNvSpPr txBox="1">
            <a:spLocks noChangeArrowheads="1"/>
          </p:cNvSpPr>
          <p:nvPr/>
        </p:nvSpPr>
        <p:spPr bwMode="auto">
          <a:xfrm>
            <a:off x="0" y="990600"/>
            <a:ext cx="251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Dàn</a:t>
            </a:r>
            <a:r>
              <a:rPr lang="en-US" sz="24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246" name="TextBox 7"/>
          <p:cNvSpPr txBox="1">
            <a:spLocks noChangeArrowheads="1"/>
          </p:cNvSpPr>
          <p:nvPr/>
        </p:nvSpPr>
        <p:spPr bwMode="auto">
          <a:xfrm>
            <a:off x="0" y="1447800"/>
            <a:ext cx="4495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b="1" dirty="0">
                <a:solidFill>
                  <a:srgbClr val="2907B9"/>
                </a:solidFill>
                <a:latin typeface="Calibri" pitchFamily="34" charset="0"/>
              </a:rPr>
              <a:t>*</a:t>
            </a:r>
            <a:r>
              <a:rPr lang="en-US" sz="2400" b="1" i="1" u="sng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b="1" i="1" u="sng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u="sng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0247" name="Rectangle 1"/>
          <p:cNvSpPr>
            <a:spLocks noChangeArrowheads="1"/>
          </p:cNvSpPr>
          <p:nvPr/>
        </p:nvSpPr>
        <p:spPr bwMode="auto">
          <a:xfrm>
            <a:off x="0" y="2286000"/>
            <a:ext cx="449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altLang="zh-CN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altLang="zh-CN" sz="2400" b="1" i="1" u="sng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altLang="zh-CN" sz="2400" b="1" i="1" u="sng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i="1" u="sng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zh-CN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248" name="Rectangle 2"/>
          <p:cNvSpPr>
            <a:spLocks noChangeArrowheads="1"/>
          </p:cNvSpPr>
          <p:nvPr/>
        </p:nvSpPr>
        <p:spPr bwMode="auto">
          <a:xfrm>
            <a:off x="4724400" y="2057400"/>
            <a:ext cx="4572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da-DK" altLang="zh-CN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Thân b</a:t>
            </a:r>
            <a:r>
              <a:rPr lang="da-DK" altLang="zh-CN" sz="2400" b="1" dirty="0">
                <a:solidFill>
                  <a:srgbClr val="800080"/>
                </a:solidFill>
                <a:latin typeface="Calibri" pitchFamily="34" charset="0"/>
                <a:cs typeface="Times New Roman" pitchFamily="18" charset="0"/>
              </a:rPr>
              <a:t>à</a:t>
            </a:r>
            <a:r>
              <a:rPr lang="da-DK" altLang="zh-CN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i sắp xếp c</a:t>
            </a:r>
            <a:r>
              <a:rPr lang="da-DK" altLang="zh-CN" sz="2400" b="1" dirty="0">
                <a:solidFill>
                  <a:srgbClr val="800080"/>
                </a:solidFill>
                <a:latin typeface="Calibri" pitchFamily="34" charset="0"/>
                <a:cs typeface="Times New Roman" pitchFamily="18" charset="0"/>
              </a:rPr>
              <a:t>á</a:t>
            </a:r>
            <a:r>
              <a:rPr lang="da-DK" altLang="zh-CN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c luận điểm như thế n</a:t>
            </a:r>
            <a:r>
              <a:rPr lang="da-DK" altLang="zh-CN" sz="2400" b="1" dirty="0">
                <a:solidFill>
                  <a:srgbClr val="800080"/>
                </a:solidFill>
                <a:latin typeface="Calibri" pitchFamily="34" charset="0"/>
                <a:cs typeface="Times New Roman" pitchFamily="18" charset="0"/>
              </a:rPr>
              <a:t>à</a:t>
            </a:r>
            <a:r>
              <a:rPr lang="da-DK" altLang="zh-CN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o ?</a:t>
            </a:r>
            <a:endParaRPr lang="da-DK" altLang="zh-CN" sz="2400" dirty="0">
              <a:solidFill>
                <a:srgbClr val="800080"/>
              </a:solidFill>
              <a:cs typeface="Times New Roman" pitchFamily="18" charset="0"/>
            </a:endParaRPr>
          </a:p>
        </p:txBody>
      </p:sp>
      <p:sp>
        <p:nvSpPr>
          <p:cNvPr id="10249" name="Rectangle 3"/>
          <p:cNvSpPr>
            <a:spLocks noChangeArrowheads="1"/>
          </p:cNvSpPr>
          <p:nvPr/>
        </p:nvSpPr>
        <p:spPr bwMode="auto">
          <a:xfrm>
            <a:off x="0" y="2971800"/>
            <a:ext cx="4572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en-US" altLang="zh-CN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zh-CN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zh-CN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zh-CN" sz="24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altLang="zh-CN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zh-CN" sz="24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 smtClean="0"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khoẻ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250" name="Rectangle 5"/>
          <p:cNvSpPr>
            <a:spLocks noChangeArrowheads="1"/>
          </p:cNvSpPr>
          <p:nvPr/>
        </p:nvSpPr>
        <p:spPr bwMode="auto">
          <a:xfrm>
            <a:off x="0" y="4266833"/>
            <a:ext cx="4648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zh-CN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zh-CN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altLang="zh-CN" sz="24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zh-CN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zh-CN" sz="24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 smtClean="0"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ta: </a:t>
            </a:r>
          </a:p>
        </p:txBody>
      </p:sp>
      <p:sp>
        <p:nvSpPr>
          <p:cNvPr id="10251" name="Rectangle 6"/>
          <p:cNvSpPr>
            <a:spLocks noChangeArrowheads="1"/>
          </p:cNvSpPr>
          <p:nvPr/>
        </p:nvSpPr>
        <p:spPr bwMode="auto">
          <a:xfrm>
            <a:off x="0" y="5105400"/>
            <a:ext cx="4648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zh-CN" sz="24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zh-CN" sz="2400" dirty="0" err="1" smtClean="0">
                <a:latin typeface="Calibri" pitchFamily="34" charset="0"/>
                <a:cs typeface="Times New Roman" pitchFamily="18" charset="0"/>
              </a:rPr>
              <a:t>ì</a:t>
            </a:r>
            <a:r>
              <a:rPr lang="en-US" altLang="zh-CN" sz="24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zh-CN" sz="2400" dirty="0" err="1">
                <a:latin typeface="Calibri" pitchFamily="34" charset="0"/>
                <a:cs typeface="Times New Roman" pitchFamily="18" charset="0"/>
              </a:rPr>
              <a:t>ì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zh-CN" sz="2400" dirty="0">
              <a:cs typeface="Times New Roman" pitchFamily="18" charset="0"/>
            </a:endParaRPr>
          </a:p>
        </p:txBody>
      </p:sp>
      <p:sp>
        <p:nvSpPr>
          <p:cNvPr id="10252" name="Rectangle 7"/>
          <p:cNvSpPr>
            <a:spLocks noChangeArrowheads="1"/>
          </p:cNvSpPr>
          <p:nvPr/>
        </p:nvSpPr>
        <p:spPr bwMode="auto">
          <a:xfrm>
            <a:off x="0" y="5943600"/>
            <a:ext cx="4648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zh-CN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4572000" y="1066800"/>
            <a:ext cx="4572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da-DK" altLang="zh-CN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Vậy với đề b</a:t>
            </a:r>
            <a:r>
              <a:rPr lang="da-DK" altLang="zh-CN" sz="2400" b="1" dirty="0">
                <a:solidFill>
                  <a:srgbClr val="800080"/>
                </a:solidFill>
                <a:latin typeface="Calibri" pitchFamily="34" charset="0"/>
                <a:cs typeface="Times New Roman" pitchFamily="18" charset="0"/>
              </a:rPr>
              <a:t>à</a:t>
            </a:r>
            <a:r>
              <a:rPr lang="da-DK" altLang="zh-CN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i trên mở b</a:t>
            </a:r>
            <a:r>
              <a:rPr lang="da-DK" altLang="zh-CN" sz="2400" b="1" dirty="0">
                <a:solidFill>
                  <a:srgbClr val="800080"/>
                </a:solidFill>
                <a:latin typeface="Calibri" pitchFamily="34" charset="0"/>
                <a:cs typeface="Times New Roman" pitchFamily="18" charset="0"/>
              </a:rPr>
              <a:t>à</a:t>
            </a:r>
            <a:r>
              <a:rPr lang="da-DK" altLang="zh-CN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i nêu ra vấn đề g</a:t>
            </a:r>
            <a:r>
              <a:rPr lang="da-DK" altLang="zh-CN" sz="2400" b="1" dirty="0">
                <a:solidFill>
                  <a:srgbClr val="800080"/>
                </a:solidFill>
                <a:latin typeface="Calibri" pitchFamily="34" charset="0"/>
                <a:cs typeface="Times New Roman" pitchFamily="18" charset="0"/>
              </a:rPr>
              <a:t>ì</a:t>
            </a:r>
            <a:r>
              <a:rPr lang="da-DK" altLang="zh-CN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da-DK" altLang="zh-CN" sz="2400" dirty="0">
              <a:solidFill>
                <a:srgbClr val="80008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  <p:bldP spid="10247" grpId="0"/>
      <p:bldP spid="10248" grpId="0"/>
      <p:bldP spid="10249" grpId="0"/>
      <p:bldP spid="10250" grpId="0"/>
      <p:bldP spid="10251" grpId="0"/>
      <p:bldP spid="10252" grpId="0"/>
      <p:bldP spid="13" grpId="0"/>
      <p:bldP spid="1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914400"/>
            <a:ext cx="9144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6200000" flipV="1">
            <a:off x="1676400" y="3886200"/>
            <a:ext cx="59436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68" name="TextBox 12"/>
          <p:cNvSpPr txBox="1">
            <a:spLocks noChangeArrowheads="1"/>
          </p:cNvSpPr>
          <p:nvPr/>
        </p:nvSpPr>
        <p:spPr bwMode="auto">
          <a:xfrm>
            <a:off x="1600200" y="0"/>
            <a:ext cx="5943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117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LUYỆN TẬP ĐƯA YẾU TỐ BIỂU CẢM VÀO BÀI VĂN NGHỊ LUẬN</a:t>
            </a:r>
          </a:p>
        </p:txBody>
      </p:sp>
      <p:sp>
        <p:nvSpPr>
          <p:cNvPr id="11269" name="TextBox 6"/>
          <p:cNvSpPr txBox="1">
            <a:spLocks noChangeArrowheads="1"/>
          </p:cNvSpPr>
          <p:nvPr/>
        </p:nvSpPr>
        <p:spPr bwMode="auto">
          <a:xfrm>
            <a:off x="0" y="914400"/>
            <a:ext cx="175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Dàn</a:t>
            </a:r>
            <a:r>
              <a:rPr lang="en-US" sz="24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270" name="TextBox 7"/>
          <p:cNvSpPr txBox="1">
            <a:spLocks noChangeArrowheads="1"/>
          </p:cNvSpPr>
          <p:nvPr/>
        </p:nvSpPr>
        <p:spPr bwMode="auto">
          <a:xfrm>
            <a:off x="0" y="1295400"/>
            <a:ext cx="4572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2907B9"/>
                </a:solidFill>
                <a:latin typeface="Calibri" pitchFamily="34" charset="0"/>
              </a:rPr>
              <a:t>*</a:t>
            </a:r>
            <a:r>
              <a:rPr lang="en-US" sz="2400" b="1" i="1" u="sng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b="1" i="1" u="sng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u="sng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Calibri" pitchFamily="34" charset="0"/>
            </a:endParaRPr>
          </a:p>
        </p:txBody>
      </p:sp>
      <p:sp>
        <p:nvSpPr>
          <p:cNvPr id="11271" name="Rectangle 1"/>
          <p:cNvSpPr>
            <a:spLocks noChangeArrowheads="1"/>
          </p:cNvSpPr>
          <p:nvPr/>
        </p:nvSpPr>
        <p:spPr bwMode="auto">
          <a:xfrm>
            <a:off x="0" y="1981200"/>
            <a:ext cx="449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zh-CN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altLang="zh-CN" sz="2400" b="1" i="1" u="sng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altLang="zh-CN" sz="2400" b="1" i="1" u="sng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i="1" u="sng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zh-CN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zh-CN" sz="24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zh-C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2" name="Rectangle 2"/>
          <p:cNvSpPr>
            <a:spLocks noChangeArrowheads="1"/>
          </p:cNvSpPr>
          <p:nvPr/>
        </p:nvSpPr>
        <p:spPr bwMode="auto">
          <a:xfrm>
            <a:off x="4572000" y="2133600"/>
            <a:ext cx="4572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da-DK" altLang="zh-CN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Thân b</a:t>
            </a:r>
            <a:r>
              <a:rPr lang="da-DK" altLang="zh-CN" sz="2400" b="1" dirty="0">
                <a:solidFill>
                  <a:srgbClr val="800080"/>
                </a:solidFill>
                <a:latin typeface="Calibri" pitchFamily="34" charset="0"/>
                <a:cs typeface="Times New Roman" pitchFamily="18" charset="0"/>
              </a:rPr>
              <a:t>à</a:t>
            </a:r>
            <a:r>
              <a:rPr lang="da-DK" altLang="zh-CN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i sắp xếp c</a:t>
            </a:r>
            <a:r>
              <a:rPr lang="da-DK" altLang="zh-CN" sz="2400" b="1" dirty="0">
                <a:solidFill>
                  <a:srgbClr val="800080"/>
                </a:solidFill>
                <a:latin typeface="Calibri" pitchFamily="34" charset="0"/>
                <a:cs typeface="Times New Roman" pitchFamily="18" charset="0"/>
              </a:rPr>
              <a:t>á</a:t>
            </a:r>
            <a:r>
              <a:rPr lang="da-DK" altLang="zh-CN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c luận điểm như thế n</a:t>
            </a:r>
            <a:r>
              <a:rPr lang="da-DK" altLang="zh-CN" sz="2400" b="1" dirty="0">
                <a:solidFill>
                  <a:srgbClr val="800080"/>
                </a:solidFill>
                <a:latin typeface="Calibri" pitchFamily="34" charset="0"/>
                <a:cs typeface="Times New Roman" pitchFamily="18" charset="0"/>
              </a:rPr>
              <a:t>à</a:t>
            </a:r>
            <a:r>
              <a:rPr lang="da-DK" altLang="zh-CN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o ?</a:t>
            </a:r>
            <a:endParaRPr lang="da-DK" altLang="zh-CN" sz="2400" dirty="0">
              <a:solidFill>
                <a:srgbClr val="800080"/>
              </a:solidFill>
              <a:cs typeface="Times New Roman" pitchFamily="18" charset="0"/>
            </a:endParaRPr>
          </a:p>
        </p:txBody>
      </p:sp>
      <p:sp>
        <p:nvSpPr>
          <p:cNvPr id="11273" name="Rectangle 3"/>
          <p:cNvSpPr>
            <a:spLocks noChangeArrowheads="1"/>
          </p:cNvSpPr>
          <p:nvPr/>
        </p:nvSpPr>
        <p:spPr bwMode="auto">
          <a:xfrm>
            <a:off x="0" y="2362200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zh-CN" sz="2400" b="1" dirty="0" smtClean="0">
                <a:solidFill>
                  <a:srgbClr val="00B0F0"/>
                </a:solidFill>
                <a:latin typeface="VNI-Times" pitchFamily="2" charset="0"/>
                <a:cs typeface="Times New Roman" pitchFamily="18" charset="0"/>
              </a:rPr>
              <a:t>- </a:t>
            </a:r>
            <a:r>
              <a:rPr lang="en-US" altLang="zh-CN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zh-CN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zh-CN" sz="24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altLang="zh-CN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altLang="zh-CN" sz="2400" dirty="0">
              <a:solidFill>
                <a:srgbClr val="00B0F0"/>
              </a:solidFill>
              <a:cs typeface="Times New Roman" pitchFamily="18" charset="0"/>
            </a:endParaRPr>
          </a:p>
        </p:txBody>
      </p:sp>
      <p:sp>
        <p:nvSpPr>
          <p:cNvPr id="11274" name="Rectangle 5"/>
          <p:cNvSpPr>
            <a:spLocks noChangeArrowheads="1"/>
          </p:cNvSpPr>
          <p:nvPr/>
        </p:nvSpPr>
        <p:spPr bwMode="auto">
          <a:xfrm>
            <a:off x="0" y="274320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zh-CN" sz="2400" b="1" dirty="0" smtClean="0">
                <a:solidFill>
                  <a:srgbClr val="00B0F0"/>
                </a:solidFill>
                <a:latin typeface="VNI-Times" pitchFamily="2" charset="0"/>
                <a:cs typeface="Times New Roman" pitchFamily="18" charset="0"/>
              </a:rPr>
              <a:t>- </a:t>
            </a:r>
            <a:r>
              <a:rPr lang="en-US" altLang="zh-CN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zh-CN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zh-CN" sz="2400" b="1" dirty="0" err="1">
                <a:solidFill>
                  <a:srgbClr val="00B0F0"/>
                </a:solidFill>
                <a:latin typeface="Calibri" pitchFamily="34" charset="0"/>
                <a:cs typeface="Times New Roman" pitchFamily="18" charset="0"/>
              </a:rPr>
              <a:t>ì</a:t>
            </a:r>
            <a:r>
              <a:rPr lang="en-US" altLang="zh-CN" sz="24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en-US" altLang="zh-CN" sz="24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zh-CN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endParaRPr lang="en-US" altLang="zh-CN" sz="2400" dirty="0">
              <a:solidFill>
                <a:srgbClr val="00B0F0"/>
              </a:solidFill>
              <a:cs typeface="Times New Roman" pitchFamily="18" charset="0"/>
            </a:endParaRPr>
          </a:p>
        </p:txBody>
      </p:sp>
      <p:sp>
        <p:nvSpPr>
          <p:cNvPr id="11275" name="Rectangle 1"/>
          <p:cNvSpPr>
            <a:spLocks noChangeArrowheads="1"/>
          </p:cNvSpPr>
          <p:nvPr/>
        </p:nvSpPr>
        <p:spPr bwMode="auto">
          <a:xfrm>
            <a:off x="0" y="3124200"/>
            <a:ext cx="4648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zh-CN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zh-CN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altLang="zh-CN" sz="24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zh-CN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zh-CN" sz="24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 smtClean="0"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zh-CN" sz="2400" dirty="0" err="1">
                <a:latin typeface="Calibri" pitchFamily="34" charset="0"/>
                <a:cs typeface="Times New Roman" pitchFamily="18" charset="0"/>
              </a:rPr>
              <a:t>ó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altLang="zh-CN" sz="2400" dirty="0" err="1">
                <a:latin typeface="Calibri" pitchFamily="34" charset="0"/>
                <a:cs typeface="Times New Roman" pitchFamily="18" charset="0"/>
              </a:rPr>
              <a:t>ú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ta:</a:t>
            </a:r>
            <a:endParaRPr lang="en-US" altLang="zh-CN" sz="2400" dirty="0">
              <a:cs typeface="Times New Roman" pitchFamily="18" charset="0"/>
            </a:endParaRPr>
          </a:p>
        </p:txBody>
      </p:sp>
      <p:sp>
        <p:nvSpPr>
          <p:cNvPr id="11276" name="Rectangle 2"/>
          <p:cNvSpPr>
            <a:spLocks noChangeArrowheads="1"/>
          </p:cNvSpPr>
          <p:nvPr/>
        </p:nvSpPr>
        <p:spPr bwMode="auto">
          <a:xfrm>
            <a:off x="0" y="4038600"/>
            <a:ext cx="4572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zh-CN" sz="24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tai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zh-CN" sz="2400" dirty="0">
              <a:cs typeface="Times New Roman" pitchFamily="18" charset="0"/>
            </a:endParaRPr>
          </a:p>
        </p:txBody>
      </p:sp>
      <p:sp>
        <p:nvSpPr>
          <p:cNvPr id="11277" name="Rectangle 3"/>
          <p:cNvSpPr>
            <a:spLocks noChangeArrowheads="1"/>
          </p:cNvSpPr>
          <p:nvPr/>
        </p:nvSpPr>
        <p:spPr bwMode="auto">
          <a:xfrm>
            <a:off x="0" y="5334000"/>
            <a:ext cx="4648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zh-CN" sz="2400" dirty="0" err="1">
                <a:latin typeface="Calibri" pitchFamily="34" charset="0"/>
                <a:cs typeface="Times New Roman" pitchFamily="18" charset="0"/>
              </a:rPr>
              <a:t>à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zh-CN" sz="2400" dirty="0" err="1">
                <a:latin typeface="Calibri" pitchFamily="34" charset="0"/>
                <a:cs typeface="Times New Roman" pitchFamily="18" charset="0"/>
              </a:rPr>
              <a:t>ó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zh-CN" sz="2400" dirty="0" err="1">
                <a:latin typeface="Calibri" pitchFamily="34" charset="0"/>
                <a:cs typeface="Times New Roman" pitchFamily="18" charset="0"/>
              </a:rPr>
              <a:t>ó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zh-CN" sz="2400" dirty="0" err="1">
                <a:latin typeface="Calibri" pitchFamily="34" charset="0"/>
                <a:cs typeface="Times New Roman" pitchFamily="18" charset="0"/>
              </a:rPr>
              <a:t>á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en-US" altLang="zh-CN" sz="2400" dirty="0" err="1">
                <a:latin typeface="Calibri" pitchFamily="34" charset="0"/>
                <a:cs typeface="Times New Roman" pitchFamily="18" charset="0"/>
              </a:rPr>
              <a:t>à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zh-CN" sz="240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5" grpId="0"/>
      <p:bldP spid="11276" grpId="0"/>
      <p:bldP spid="1127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914400"/>
            <a:ext cx="9144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6200000" flipV="1">
            <a:off x="1676400" y="3886200"/>
            <a:ext cx="59436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2" name="TextBox 12"/>
          <p:cNvSpPr txBox="1">
            <a:spLocks noChangeArrowheads="1"/>
          </p:cNvSpPr>
          <p:nvPr/>
        </p:nvSpPr>
        <p:spPr bwMode="auto">
          <a:xfrm>
            <a:off x="1600200" y="0"/>
            <a:ext cx="5943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117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LUYỆN TẬP ĐƯA YẾU TỐ BIỂU CẢM VÀO BÀI VĂN NGHỊ LUẬN</a:t>
            </a:r>
          </a:p>
        </p:txBody>
      </p:sp>
      <p:sp>
        <p:nvSpPr>
          <p:cNvPr id="12293" name="TextBox 6"/>
          <p:cNvSpPr txBox="1">
            <a:spLocks noChangeArrowheads="1"/>
          </p:cNvSpPr>
          <p:nvPr/>
        </p:nvSpPr>
        <p:spPr bwMode="auto">
          <a:xfrm>
            <a:off x="0" y="1066800"/>
            <a:ext cx="434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b) Dàn bài </a:t>
            </a:r>
          </a:p>
        </p:txBody>
      </p:sp>
      <p:sp>
        <p:nvSpPr>
          <p:cNvPr id="12294" name="TextBox 7"/>
          <p:cNvSpPr txBox="1">
            <a:spLocks noChangeArrowheads="1"/>
          </p:cNvSpPr>
          <p:nvPr/>
        </p:nvSpPr>
        <p:spPr bwMode="auto">
          <a:xfrm>
            <a:off x="0" y="1447800"/>
            <a:ext cx="4953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 dirty="0">
                <a:solidFill>
                  <a:srgbClr val="2907B9"/>
                </a:solidFill>
                <a:latin typeface="Calibri" pitchFamily="34" charset="0"/>
              </a:rPr>
              <a:t>*</a:t>
            </a:r>
            <a:r>
              <a:rPr lang="en-US" sz="2400" b="1" i="1" u="sng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b="1" i="1" u="sng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u="sng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2295" name="Rectangle 1"/>
          <p:cNvSpPr>
            <a:spLocks noChangeArrowheads="1"/>
          </p:cNvSpPr>
          <p:nvPr/>
        </p:nvSpPr>
        <p:spPr bwMode="auto">
          <a:xfrm>
            <a:off x="0" y="2286000"/>
            <a:ext cx="449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zh-CN" sz="2400" b="1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altLang="zh-CN" sz="2400" b="1" i="1" u="sng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altLang="zh-CN" sz="2400" b="1" i="1" u="sng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i="1" u="sng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zh-CN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zh-CN" sz="24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zh-C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6" name="Rectangle 3"/>
          <p:cNvSpPr>
            <a:spLocks noChangeArrowheads="1"/>
          </p:cNvSpPr>
          <p:nvPr/>
        </p:nvSpPr>
        <p:spPr bwMode="auto">
          <a:xfrm>
            <a:off x="0" y="2819400"/>
            <a:ext cx="2362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zh-CN" sz="2400" b="1" dirty="0">
                <a:solidFill>
                  <a:srgbClr val="0070C0"/>
                </a:solidFill>
                <a:latin typeface="VNI-Times" pitchFamily="2" charset="0"/>
                <a:cs typeface="Times New Roman" pitchFamily="18" charset="0"/>
              </a:rPr>
              <a:t>-</a:t>
            </a:r>
            <a:r>
              <a:rPr lang="en-US" altLang="zh-CN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zh-CN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zh-CN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altLang="zh-CN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altLang="zh-CN" sz="2400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12297" name="Rectangle 5"/>
          <p:cNvSpPr>
            <a:spLocks noChangeArrowheads="1"/>
          </p:cNvSpPr>
          <p:nvPr/>
        </p:nvSpPr>
        <p:spPr bwMode="auto">
          <a:xfrm>
            <a:off x="0" y="335280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zh-CN" sz="2400" b="1" dirty="0">
                <a:solidFill>
                  <a:srgbClr val="0070C0"/>
                </a:solidFill>
                <a:latin typeface="VNI-Times" pitchFamily="2" charset="0"/>
                <a:cs typeface="Times New Roman" pitchFamily="18" charset="0"/>
              </a:rPr>
              <a:t>-</a:t>
            </a:r>
            <a:r>
              <a:rPr lang="en-US" altLang="zh-CN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zh-CN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zh-CN" sz="2400" b="1" dirty="0" err="1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ì</a:t>
            </a:r>
            <a:r>
              <a:rPr lang="en-US" altLang="zh-CN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en-US" altLang="zh-CN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zh-CN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altLang="zh-CN" sz="2400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12298" name="Rectangle 1"/>
          <p:cNvSpPr>
            <a:spLocks noChangeArrowheads="1"/>
          </p:cNvSpPr>
          <p:nvPr/>
        </p:nvSpPr>
        <p:spPr bwMode="auto">
          <a:xfrm>
            <a:off x="0" y="388620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zh-CN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zh-CN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zh-CN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altLang="zh-CN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zh-CN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2299" name="Rectangle 13"/>
          <p:cNvSpPr>
            <a:spLocks noChangeArrowheads="1"/>
          </p:cNvSpPr>
          <p:nvPr/>
        </p:nvSpPr>
        <p:spPr bwMode="auto">
          <a:xfrm>
            <a:off x="4648200" y="1905000"/>
            <a:ext cx="449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sz="24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Kết luận khẳng định lại điều </a:t>
            </a:r>
            <a:r>
              <a:rPr lang="da-DK" sz="2400" b="1" dirty="0" smtClean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gì?</a:t>
            </a:r>
            <a:endParaRPr lang="en-US" sz="2400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0" name="Rectangle 14"/>
          <p:cNvSpPr>
            <a:spLocks noChangeArrowheads="1"/>
          </p:cNvSpPr>
          <p:nvPr/>
        </p:nvSpPr>
        <p:spPr bwMode="auto">
          <a:xfrm>
            <a:off x="0" y="4419600"/>
            <a:ext cx="4572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i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 i="1" u="sng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b="1" i="1" u="sng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u="sng" dirty="0" err="1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2400" b="1" dirty="0" smtClean="0">
              <a:solidFill>
                <a:srgbClr val="2907B9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smtClean="0">
                <a:solidFill>
                  <a:srgbClr val="2907B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9" grpId="1"/>
      <p:bldP spid="12300" grpId="0"/>
    </p:bldLst>
  </p:timing>
</p:sld>
</file>

<file path=ppt/theme/theme1.xml><?xml version="1.0" encoding="utf-8"?>
<a:theme xmlns:a="http://schemas.openxmlformats.org/drawingml/2006/main" name="11buddhist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pple Garamond"/>
        <a:ea typeface=""/>
        <a:cs typeface=""/>
      </a:majorFont>
      <a:minorFont>
        <a:latin typeface="Apple 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8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pple 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9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pple Garamond"/>
        <a:ea typeface=""/>
        <a:cs typeface=""/>
      </a:majorFont>
      <a:minorFont>
        <a:latin typeface="Apple 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0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pple Garamond"/>
        <a:ea typeface=""/>
        <a:cs typeface=""/>
      </a:majorFont>
      <a:minorFont>
        <a:latin typeface="Apple 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1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pple 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pple Garamond"/>
        <a:ea typeface=""/>
        <a:cs typeface=""/>
      </a:majorFont>
      <a:minorFont>
        <a:latin typeface="Apple 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pple Garamond"/>
        <a:ea typeface=""/>
        <a:cs typeface=""/>
      </a:majorFont>
      <a:minorFont>
        <a:latin typeface="Apple 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pple 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pple Garamond"/>
        <a:ea typeface=""/>
        <a:cs typeface=""/>
      </a:majorFont>
      <a:minorFont>
        <a:latin typeface="Apple 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4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pple Garamond"/>
        <a:ea typeface=""/>
        <a:cs typeface=""/>
      </a:majorFont>
      <a:minorFont>
        <a:latin typeface="Apple 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5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pple 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6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pple Garamond"/>
        <a:ea typeface=""/>
        <a:cs typeface=""/>
      </a:majorFont>
      <a:minorFont>
        <a:latin typeface="Apple 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7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pple Garamond"/>
        <a:ea typeface=""/>
        <a:cs typeface=""/>
      </a:majorFont>
      <a:minorFont>
        <a:latin typeface="Apple 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BoxedArt_Buddhist</Template>
  <TotalTime>906</TotalTime>
  <Words>2447</Words>
  <Application>Microsoft Office PowerPoint</Application>
  <PresentationFormat>On-screen Show (4:3)</PresentationFormat>
  <Paragraphs>149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14</vt:i4>
      </vt:variant>
      <vt:variant>
        <vt:lpstr>Slide Titles</vt:lpstr>
      </vt:variant>
      <vt:variant>
        <vt:i4>18</vt:i4>
      </vt:variant>
    </vt:vector>
  </HeadingPairs>
  <TitlesOfParts>
    <vt:vector size="32" baseType="lpstr">
      <vt:lpstr>11buddhist</vt:lpstr>
      <vt:lpstr>Custom Design</vt:lpstr>
      <vt:lpstr>1_Custom Design</vt:lpstr>
      <vt:lpstr>2_Custom Design</vt:lpstr>
      <vt:lpstr>3_Custom Design</vt:lpstr>
      <vt:lpstr>4_Custom Design</vt:lpstr>
      <vt:lpstr>5_Custom Design</vt:lpstr>
      <vt:lpstr>6_Custom Design</vt:lpstr>
      <vt:lpstr>7_Custom Design</vt:lpstr>
      <vt:lpstr>8_Custom Design</vt:lpstr>
      <vt:lpstr>9_Custom Design</vt:lpstr>
      <vt:lpstr>10_Custom Design</vt:lpstr>
      <vt:lpstr>11_Custom Design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Administrator</cp:lastModifiedBy>
  <cp:revision>115</cp:revision>
  <dcterms:created xsi:type="dcterms:W3CDTF">2012-03-14T09:36:21Z</dcterms:created>
  <dcterms:modified xsi:type="dcterms:W3CDTF">2021-04-18T22:37:03Z</dcterms:modified>
</cp:coreProperties>
</file>