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31" r:id="rId2"/>
    <p:sldId id="271" r:id="rId3"/>
    <p:sldId id="314" r:id="rId4"/>
    <p:sldId id="256" r:id="rId5"/>
    <p:sldId id="315" r:id="rId6"/>
    <p:sldId id="316" r:id="rId7"/>
    <p:sldId id="317" r:id="rId8"/>
    <p:sldId id="318" r:id="rId9"/>
    <p:sldId id="319" r:id="rId10"/>
    <p:sldId id="320" r:id="rId11"/>
    <p:sldId id="297" r:id="rId12"/>
    <p:sldId id="322" r:id="rId13"/>
    <p:sldId id="321" r:id="rId14"/>
    <p:sldId id="323" r:id="rId15"/>
    <p:sldId id="324" r:id="rId16"/>
    <p:sldId id="325" r:id="rId17"/>
    <p:sldId id="283" r:id="rId18"/>
    <p:sldId id="326" r:id="rId19"/>
    <p:sldId id="327" r:id="rId20"/>
    <p:sldId id="328" r:id="rId21"/>
    <p:sldId id="329" r:id="rId22"/>
    <p:sldId id="305" r:id="rId23"/>
    <p:sldId id="330" r:id="rId24"/>
    <p:sldId id="285" r:id="rId25"/>
    <p:sldId id="291" r:id="rId26"/>
    <p:sldId id="312" r:id="rId27"/>
  </p:sldIdLst>
  <p:sldSz cx="18288000" cy="10287000"/>
  <p:notesSz cx="6858000" cy="9144000"/>
  <p:embeddedFontLst>
    <p:embeddedFont>
      <p:font typeface="#9Slide03 AmpleSoft Bold" panose="020B0604020202020204" charset="0"/>
      <p:regular r:id="rId29"/>
    </p:embeddedFont>
    <p:embeddedFont>
      <p:font typeface="#9Slide05 MetroScript" panose="020B0604020202020204" charset="0"/>
      <p:regular r:id="rId30"/>
    </p:embeddedFont>
    <p:embeddedFont>
      <p:font typeface="Bree Serif" panose="020B0604020202020204" charset="0"/>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Nunito Light" panose="020F0502020204030204"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771" autoAdjust="0"/>
  </p:normalViewPr>
  <p:slideViewPr>
    <p:cSldViewPr>
      <p:cViewPr varScale="1">
        <p:scale>
          <a:sx n="31" d="100"/>
          <a:sy n="31" d="100"/>
        </p:scale>
        <p:origin x="1348"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198995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3663616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014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155697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1156377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156648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277219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73159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167748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273691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2165827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86269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94391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13232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238307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42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9</a:t>
            </a:fld>
            <a:endParaRPr lang="en-US"/>
          </a:p>
        </p:txBody>
      </p:sp>
    </p:spTree>
    <p:extLst>
      <p:ext uri="{BB962C8B-B14F-4D97-AF65-F5344CB8AC3E}">
        <p14:creationId xmlns:p14="http://schemas.microsoft.com/office/powerpoint/2010/main" val="3918427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8649-CD48-4DAB-011B-41735F561265}"/>
              </a:ext>
            </a:extLst>
          </p:cNvPr>
          <p:cNvSpPr txBox="1"/>
          <p:nvPr/>
        </p:nvSpPr>
        <p:spPr>
          <a:xfrm>
            <a:off x="1143000" y="419100"/>
            <a:ext cx="11887200" cy="1862048"/>
          </a:xfrm>
          <a:prstGeom prst="rect">
            <a:avLst/>
          </a:prstGeom>
          <a:noFill/>
        </p:spPr>
        <p:txBody>
          <a:bodyPr wrap="square" rtlCol="0">
            <a:spAutoFit/>
          </a:bodyPr>
          <a:lstStyle/>
          <a:p>
            <a:pPr algn="ctr"/>
            <a:r>
              <a:rPr lang="en-US" sz="11500" dirty="0" err="1">
                <a:solidFill>
                  <a:srgbClr val="FF0000"/>
                </a:solidFill>
                <a:latin typeface="#9Slide05 MetroScript" panose="03060702040507070403" pitchFamily="66" charset="0"/>
              </a:rPr>
              <a:t>Tái</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hiện</a:t>
            </a:r>
            <a:r>
              <a:rPr lang="en-US" sz="11500" dirty="0">
                <a:solidFill>
                  <a:srgbClr val="FF0000"/>
                </a:solidFill>
                <a:latin typeface="#9Slide05 MetroScript" panose="03060702040507070403" pitchFamily="66" charset="0"/>
              </a:rPr>
              <a:t> </a:t>
            </a:r>
            <a:r>
              <a:rPr lang="en-US" sz="11500" dirty="0" err="1">
                <a:solidFill>
                  <a:srgbClr val="FF0000"/>
                </a:solidFill>
                <a:latin typeface="#9Slide05 MetroScript" panose="03060702040507070403" pitchFamily="66" charset="0"/>
              </a:rPr>
              <a:t>chân</a:t>
            </a:r>
            <a:r>
              <a:rPr lang="en-US" sz="11500" dirty="0">
                <a:solidFill>
                  <a:srgbClr val="FF0000"/>
                </a:solidFill>
                <a:latin typeface="#9Slide05 MetroScript" panose="03060702040507070403" pitchFamily="66" charset="0"/>
              </a:rPr>
              <a:t> dung</a:t>
            </a:r>
          </a:p>
        </p:txBody>
      </p:sp>
      <p:pic>
        <p:nvPicPr>
          <p:cNvPr id="4" name="Picture 3" descr="A cartoon of a child painting on a canvas&#10;&#10;Description automatically generated">
            <a:extLst>
              <a:ext uri="{FF2B5EF4-FFF2-40B4-BE49-F238E27FC236}">
                <a16:creationId xmlns:a16="http://schemas.microsoft.com/office/drawing/2014/main" id="{891D90FC-FFF7-7F8E-3471-BA0223AE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350124"/>
            <a:ext cx="6921500" cy="8218267"/>
          </a:xfrm>
          <a:prstGeom prst="rect">
            <a:avLst/>
          </a:prstGeom>
        </p:spPr>
      </p:pic>
      <p:sp>
        <p:nvSpPr>
          <p:cNvPr id="5" name="Freeform 3">
            <a:extLst>
              <a:ext uri="{FF2B5EF4-FFF2-40B4-BE49-F238E27FC236}">
                <a16:creationId xmlns:a16="http://schemas.microsoft.com/office/drawing/2014/main" id="{35D9D63B-0988-05A4-2E1A-B3218F81B9C1}"/>
              </a:ext>
            </a:extLst>
          </p:cNvPr>
          <p:cNvSpPr/>
          <p:nvPr/>
        </p:nvSpPr>
        <p:spPr>
          <a:xfrm>
            <a:off x="7011586" y="2705100"/>
            <a:ext cx="108192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txBody>
          <a:bodyPr/>
          <a:lstStyle/>
          <a:p>
            <a:endParaRPr lang="en-US"/>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7544986" y="40767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5400" dirty="0" err="1">
                <a:latin typeface="Times New Roman" panose="02020603050405020304" pitchFamily="18" charset="0"/>
                <a:ea typeface="Cambria" panose="02040503050406030204" pitchFamily="18" charset="0"/>
                <a:cs typeface="Times New Roman" panose="02020603050405020304" pitchFamily="18" charset="0"/>
              </a:rPr>
              <a:t>Em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5400" dirty="0">
                <a:latin typeface="Times New Roman" panose="02020603050405020304" pitchFamily="18" charset="0"/>
                <a:ea typeface="Cambria" panose="02040503050406030204" pitchFamily="18" charset="0"/>
                <a:cs typeface="Times New Roman" panose="02020603050405020304" pitchFamily="18" charset="0"/>
              </a:rPr>
              <a:t>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phút</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5400" dirty="0">
                <a:latin typeface="Times New Roman" panose="02020603050405020304" pitchFamily="18" charset="0"/>
                <a:ea typeface="Cambria" panose="02040503050406030204" pitchFamily="18" charset="0"/>
                <a:cs typeface="Times New Roman" panose="02020603050405020304" pitchFamily="18" charset="0"/>
              </a:rPr>
              <a:t> dung 1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p>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en-US" sz="5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5400" dirty="0">
                <a:latin typeface="Times New Roman" panose="02020603050405020304" pitchFamily="18" charset="0"/>
                <a:ea typeface="Cambria" panose="02040503050406030204" pitchFamily="18" charset="0"/>
                <a:cs typeface="Times New Roman" panose="02020603050405020304" pitchFamily="18" charset="0"/>
              </a:rPr>
              <a:t> ý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endParaRPr lang="vi-VN" sz="5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63DA2-7858-DADE-B8F8-6154D2E3A409}"/>
              </a:ext>
            </a:extLst>
          </p:cNvPr>
          <p:cNvPicPr>
            <a:picLocks noChangeAspect="1"/>
          </p:cNvPicPr>
          <p:nvPr/>
        </p:nvPicPr>
        <p:blipFill>
          <a:blip r:embed="rId3"/>
          <a:stretch>
            <a:fillRect/>
          </a:stretch>
        </p:blipFill>
        <p:spPr>
          <a:xfrm>
            <a:off x="1066800" y="595746"/>
            <a:ext cx="6477000" cy="9288218"/>
          </a:xfrm>
          <a:prstGeom prst="rect">
            <a:avLst/>
          </a:prstGeom>
        </p:spPr>
      </p:pic>
      <p:pic>
        <p:nvPicPr>
          <p:cNvPr id="2" name="Picture 1">
            <a:extLst>
              <a:ext uri="{FF2B5EF4-FFF2-40B4-BE49-F238E27FC236}">
                <a16:creationId xmlns:a16="http://schemas.microsoft.com/office/drawing/2014/main" id="{8FD5AC82-405A-F4D9-2A32-A0F4E081F219}"/>
              </a:ext>
            </a:extLst>
          </p:cNvPr>
          <p:cNvPicPr>
            <a:picLocks noChangeAspect="1"/>
          </p:cNvPicPr>
          <p:nvPr/>
        </p:nvPicPr>
        <p:blipFill>
          <a:blip r:embed="rId4"/>
          <a:stretch>
            <a:fillRect/>
          </a:stretch>
        </p:blipFill>
        <p:spPr>
          <a:xfrm>
            <a:off x="5257800" y="3467100"/>
            <a:ext cx="15405927" cy="2566638"/>
          </a:xfrm>
          <a:prstGeom prst="rect">
            <a:avLst/>
          </a:prstGeom>
        </p:spPr>
      </p:pic>
    </p:spTree>
    <p:extLst>
      <p:ext uri="{BB962C8B-B14F-4D97-AF65-F5344CB8AC3E}">
        <p14:creationId xmlns:p14="http://schemas.microsoft.com/office/powerpoint/2010/main" val="20256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13F2849-7276-AC77-2279-6D04CC032907}"/>
              </a:ext>
            </a:extLst>
          </p:cNvPr>
          <p:cNvSpPr/>
          <p:nvPr/>
        </p:nvSpPr>
        <p:spPr>
          <a:xfrm>
            <a:off x="751214" y="876300"/>
            <a:ext cx="6716386"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txBody>
          <a:bodyPr/>
          <a:lstStyle/>
          <a:p>
            <a:endParaRPr lang="en-US"/>
          </a:p>
        </p:txBody>
      </p:sp>
      <p:sp>
        <p:nvSpPr>
          <p:cNvPr id="11" name="Rectangle 10"/>
          <p:cNvSpPr/>
          <p:nvPr/>
        </p:nvSpPr>
        <p:spPr>
          <a:xfrm>
            <a:off x="1138892" y="1104900"/>
            <a:ext cx="5932814" cy="986360"/>
          </a:xfrm>
          <a:prstGeom prst="rect">
            <a:avLst/>
          </a:prstGeom>
        </p:spPr>
        <p:txBody>
          <a:bodyPr wrap="square">
            <a:spAutoFit/>
          </a:bodyPr>
          <a:lstStyle/>
          <a:p>
            <a:pPr algn="ctr" fontAlgn="base">
              <a:lnSpc>
                <a:spcPct val="150000"/>
              </a:lnSpc>
            </a:pPr>
            <a:r>
              <a:rPr lang="vi-VN" sz="4400" b="1" dirty="0">
                <a:latin typeface="+mj-lt"/>
              </a:rPr>
              <a:t>Cốt truyện</a:t>
            </a:r>
            <a:endParaRPr lang="vi-VN" sz="4400" dirty="0">
              <a:latin typeface="+mj-lt"/>
            </a:endParaRPr>
          </a:p>
        </p:txBody>
      </p:sp>
      <p:sp>
        <p:nvSpPr>
          <p:cNvPr id="8" name="Rectangle 7">
            <a:extLst>
              <a:ext uri="{FF2B5EF4-FFF2-40B4-BE49-F238E27FC236}">
                <a16:creationId xmlns:a16="http://schemas.microsoft.com/office/drawing/2014/main" id="{EED18FC1-F493-82B3-CEDE-CE765548D9DE}"/>
              </a:ext>
            </a:extLst>
          </p:cNvPr>
          <p:cNvSpPr/>
          <p:nvPr/>
        </p:nvSpPr>
        <p:spPr>
          <a:xfrm>
            <a:off x="1138892" y="2319860"/>
            <a:ext cx="5932814" cy="6064674"/>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Đ</a:t>
            </a:r>
            <a:r>
              <a:rPr lang="vi-VN" sz="4400" dirty="0">
                <a:latin typeface="+mj-lt"/>
              </a:rPr>
              <a:t>ơn giản: kể về những lần đi khám và cắt mắt kính của nhân vật “tôi”, và khi mắt anh có thể nhìn thấy rõ ràng cũng là lúc mắt kính bị vỡ.</a:t>
            </a:r>
          </a:p>
        </p:txBody>
      </p:sp>
      <p:sp>
        <p:nvSpPr>
          <p:cNvPr id="9" name="Freeform 4">
            <a:extLst>
              <a:ext uri="{FF2B5EF4-FFF2-40B4-BE49-F238E27FC236}">
                <a16:creationId xmlns:a16="http://schemas.microsoft.com/office/drawing/2014/main" id="{7359B680-8D13-F00F-2EFF-D04890893B40}"/>
              </a:ext>
            </a:extLst>
          </p:cNvPr>
          <p:cNvSpPr/>
          <p:nvPr/>
        </p:nvSpPr>
        <p:spPr>
          <a:xfrm>
            <a:off x="8839200" y="876300"/>
            <a:ext cx="8077200" cy="8610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1">
              <a:lumMod val="20000"/>
              <a:lumOff val="80000"/>
            </a:schemeClr>
          </a:solidFill>
          <a:ln w="38100" cap="rnd">
            <a:solidFill>
              <a:srgbClr val="FFFFFF"/>
            </a:solidFill>
            <a:prstDash val="solid"/>
            <a:round/>
          </a:ln>
        </p:spPr>
        <p:txBody>
          <a:bodyPr/>
          <a:lstStyle/>
          <a:p>
            <a:endParaRPr lang="en-US"/>
          </a:p>
        </p:txBody>
      </p:sp>
      <p:sp>
        <p:nvSpPr>
          <p:cNvPr id="10" name="Rectangle 9">
            <a:extLst>
              <a:ext uri="{FF2B5EF4-FFF2-40B4-BE49-F238E27FC236}">
                <a16:creationId xmlns:a16="http://schemas.microsoft.com/office/drawing/2014/main" id="{5CFE7121-F1A2-5E30-DEF2-7FDB390B754A}"/>
              </a:ext>
            </a:extLst>
          </p:cNvPr>
          <p:cNvSpPr/>
          <p:nvPr/>
        </p:nvSpPr>
        <p:spPr>
          <a:xfrm>
            <a:off x="9226878" y="1104900"/>
            <a:ext cx="723232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vi-VN"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14C6DA7-537B-2658-98F0-0BAAFA07901D}"/>
              </a:ext>
            </a:extLst>
          </p:cNvPr>
          <p:cNvSpPr/>
          <p:nvPr/>
        </p:nvSpPr>
        <p:spPr>
          <a:xfrm>
            <a:off x="9144000" y="2324100"/>
            <a:ext cx="7315200" cy="7080336"/>
          </a:xfrm>
          <a:prstGeom prst="rect">
            <a:avLst/>
          </a:prstGeom>
        </p:spPr>
        <p:txBody>
          <a:bodyPr wrap="square">
            <a:spAutoFit/>
          </a:bodyPr>
          <a:lstStyle/>
          <a:p>
            <a:pPr algn="just" fontAlgn="base">
              <a:lnSpc>
                <a:spcPct val="150000"/>
              </a:lnSpc>
            </a:pP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hân vật “tôi”, các bác sĩ, người bạn, người vợ</a:t>
            </a:r>
          </a:p>
          <a:p>
            <a:pPr algn="just" fontAlgn="base">
              <a:lnSpc>
                <a:spcPct val="150000"/>
              </a:lnSpc>
            </a:pPr>
            <a:r>
              <a:rPr lang="vi-VN" sz="4400" dirty="0">
                <a:latin typeface="Times New Roman" panose="02020603050405020304" pitchFamily="18" charset="0"/>
                <a:cs typeface="Times New Roman" panose="02020603050405020304" pitchFamily="18" charset="0"/>
              </a:rPr>
              <a:t>+ Hành động thông qua mỗi lần đi khám và cắt mắt kính của nhân vật “tôi”.</a:t>
            </a:r>
          </a:p>
          <a:p>
            <a:pPr algn="just" fontAlgn="base">
              <a:lnSpc>
                <a:spcPct val="150000"/>
              </a:lnSpc>
            </a:pPr>
            <a:r>
              <a:rPr lang="vi-VN" sz="4400" dirty="0">
                <a:latin typeface="Times New Roman" panose="02020603050405020304" pitchFamily="18" charset="0"/>
                <a:cs typeface="Times New Roman" panose="02020603050405020304" pitchFamily="18" charset="0"/>
              </a:rPr>
              <a:t>+ Lời thoại: hóm hỉnh, hài hước.</a:t>
            </a:r>
          </a:p>
        </p:txBody>
      </p:sp>
    </p:spTree>
    <p:extLst>
      <p:ext uri="{BB962C8B-B14F-4D97-AF65-F5344CB8AC3E}">
        <p14:creationId xmlns:p14="http://schemas.microsoft.com/office/powerpoint/2010/main" val="4293625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5F5F327-CAAE-9796-DF53-7221C6AFD7F6}"/>
              </a:ext>
            </a:extLst>
          </p:cNvPr>
          <p:cNvGrpSpPr/>
          <p:nvPr/>
        </p:nvGrpSpPr>
        <p:grpSpPr>
          <a:xfrm>
            <a:off x="481830" y="266700"/>
            <a:ext cx="8509770" cy="9572861"/>
            <a:chOff x="0" y="0"/>
            <a:chExt cx="4557861" cy="2407579"/>
          </a:xfrm>
        </p:grpSpPr>
        <p:sp>
          <p:nvSpPr>
            <p:cNvPr id="4" name="Freeform 4">
              <a:extLst>
                <a:ext uri="{FF2B5EF4-FFF2-40B4-BE49-F238E27FC236}">
                  <a16:creationId xmlns:a16="http://schemas.microsoft.com/office/drawing/2014/main" id="{63311A20-CA4C-E3E5-F031-AE64D2556167}"/>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1ED3818C-C34C-1816-B744-18AB1746B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Rectangle 5">
            <a:extLst>
              <a:ext uri="{FF2B5EF4-FFF2-40B4-BE49-F238E27FC236}">
                <a16:creationId xmlns:a16="http://schemas.microsoft.com/office/drawing/2014/main" id="{88CFA4AE-E716-1A16-FE45-E37A8AD2BF34}"/>
              </a:ext>
            </a:extLst>
          </p:cNvPr>
          <p:cNvSpPr/>
          <p:nvPr/>
        </p:nvSpPr>
        <p:spPr>
          <a:xfrm>
            <a:off x="762000" y="1861653"/>
            <a:ext cx="7772400"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S</a:t>
            </a:r>
            <a:r>
              <a:rPr lang="vi-VN" sz="4400" dirty="0">
                <a:latin typeface="+mj-lt"/>
              </a:rPr>
              <a:t>ử dụng chi tiết gây cười một cách linh hoạt, nhiều yếu tố bất ngờ và phóng đại, ngôn ngữ và giọng điệu hài hước.</a:t>
            </a:r>
          </a:p>
        </p:txBody>
      </p:sp>
      <p:sp>
        <p:nvSpPr>
          <p:cNvPr id="7" name="Rectangle 6">
            <a:extLst>
              <a:ext uri="{FF2B5EF4-FFF2-40B4-BE49-F238E27FC236}">
                <a16:creationId xmlns:a16="http://schemas.microsoft.com/office/drawing/2014/main" id="{DAAAD986-1903-8FFC-E506-B8CCB1C36124}"/>
              </a:ext>
            </a:extLst>
          </p:cNvPr>
          <p:cNvSpPr/>
          <p:nvPr/>
        </p:nvSpPr>
        <p:spPr>
          <a:xfrm>
            <a:off x="1618008" y="737122"/>
            <a:ext cx="6154392" cy="986360"/>
          </a:xfrm>
          <a:prstGeom prst="rect">
            <a:avLst/>
          </a:prstGeom>
        </p:spPr>
        <p:txBody>
          <a:bodyPr wrap="square">
            <a:spAutoFit/>
          </a:bodyPr>
          <a:lstStyle/>
          <a:p>
            <a:pPr algn="ctr" fontAlgn="base">
              <a:lnSpc>
                <a:spcPct val="150000"/>
              </a:lnSpc>
            </a:pPr>
            <a:r>
              <a:rPr lang="vi-VN" sz="4400" b="1" dirty="0">
                <a:latin typeface="+mj-lt"/>
              </a:rPr>
              <a:t>Thủ pháp trào phúng</a:t>
            </a:r>
            <a:endParaRPr lang="vi-VN" sz="4400" dirty="0">
              <a:latin typeface="+mj-lt"/>
            </a:endParaRPr>
          </a:p>
        </p:txBody>
      </p:sp>
      <p:sp>
        <p:nvSpPr>
          <p:cNvPr id="8" name="Rectangle 7">
            <a:extLst>
              <a:ext uri="{FF2B5EF4-FFF2-40B4-BE49-F238E27FC236}">
                <a16:creationId xmlns:a16="http://schemas.microsoft.com/office/drawing/2014/main" id="{C99DD1C8-BCB5-9EC9-FCA7-8B773C143229}"/>
              </a:ext>
            </a:extLst>
          </p:cNvPr>
          <p:cNvSpPr/>
          <p:nvPr/>
        </p:nvSpPr>
        <p:spPr>
          <a:xfrm>
            <a:off x="917863" y="7463187"/>
            <a:ext cx="7616537" cy="2123658"/>
          </a:xfrm>
          <a:prstGeom prst="rect">
            <a:avLst/>
          </a:prstGeom>
        </p:spPr>
        <p:txBody>
          <a:bodyPr wrap="square">
            <a:spAutoFit/>
          </a:bodyPr>
          <a:lstStyle/>
          <a:p>
            <a:pPr algn="just" fontAlgn="base"/>
            <a:r>
              <a:rPr lang="vi-VN" sz="4400" dirty="0">
                <a:latin typeface="+mj-lt"/>
              </a:rPr>
              <a:t>+ Lời phán bệnh của bác sĩ: </a:t>
            </a:r>
            <a:r>
              <a:rPr lang="vi-VN" sz="4400" i="1" dirty="0">
                <a:latin typeface="+mj-lt"/>
              </a:rPr>
              <a:t>khám sai nhưng lại tự tin, chê bai đồng nghiệp.</a:t>
            </a:r>
          </a:p>
        </p:txBody>
      </p:sp>
      <p:sp>
        <p:nvSpPr>
          <p:cNvPr id="9" name="Rectangle 8">
            <a:extLst>
              <a:ext uri="{FF2B5EF4-FFF2-40B4-BE49-F238E27FC236}">
                <a16:creationId xmlns:a16="http://schemas.microsoft.com/office/drawing/2014/main" id="{EFB8B12D-350E-61D9-722C-7D3D1F9E9280}"/>
              </a:ext>
            </a:extLst>
          </p:cNvPr>
          <p:cNvSpPr/>
          <p:nvPr/>
        </p:nvSpPr>
        <p:spPr>
          <a:xfrm>
            <a:off x="931718" y="4683202"/>
            <a:ext cx="7678882" cy="2800767"/>
          </a:xfrm>
          <a:prstGeom prst="rect">
            <a:avLst/>
          </a:prstGeom>
        </p:spPr>
        <p:txBody>
          <a:bodyPr wrap="square">
            <a:spAutoFit/>
          </a:bodyPr>
          <a:lstStyle/>
          <a:p>
            <a:pPr algn="just" fontAlgn="base"/>
            <a:r>
              <a:rPr lang="vi-VN" sz="4400" dirty="0">
                <a:latin typeface="+mj-lt"/>
              </a:rPr>
              <a:t>+ Suy nghĩ và hành động của nhân vật tôi: </a:t>
            </a:r>
            <a:r>
              <a:rPr lang="vi-VN" sz="4400" i="1" dirty="0">
                <a:latin typeface="+mj-lt"/>
              </a:rPr>
              <a:t>muốn trở thành người tri thức, chấp nhận đeo kính khi không bị cận.</a:t>
            </a:r>
          </a:p>
        </p:txBody>
      </p:sp>
      <p:grpSp>
        <p:nvGrpSpPr>
          <p:cNvPr id="10" name="Group 3">
            <a:extLst>
              <a:ext uri="{FF2B5EF4-FFF2-40B4-BE49-F238E27FC236}">
                <a16:creationId xmlns:a16="http://schemas.microsoft.com/office/drawing/2014/main" id="{C9AE4C9D-A1A3-6E49-7356-7DF403BA2DF9}"/>
              </a:ext>
            </a:extLst>
          </p:cNvPr>
          <p:cNvGrpSpPr/>
          <p:nvPr/>
        </p:nvGrpSpPr>
        <p:grpSpPr>
          <a:xfrm>
            <a:off x="9427633" y="244657"/>
            <a:ext cx="8509770" cy="9572861"/>
            <a:chOff x="0" y="0"/>
            <a:chExt cx="4557861" cy="2407579"/>
          </a:xfrm>
        </p:grpSpPr>
        <p:sp>
          <p:nvSpPr>
            <p:cNvPr id="11" name="Freeform 4">
              <a:extLst>
                <a:ext uri="{FF2B5EF4-FFF2-40B4-BE49-F238E27FC236}">
                  <a16:creationId xmlns:a16="http://schemas.microsoft.com/office/drawing/2014/main" id="{9A59864B-8BEB-023E-74F4-C5223D03588B}"/>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12" name="TextBox 5">
              <a:extLst>
                <a:ext uri="{FF2B5EF4-FFF2-40B4-BE49-F238E27FC236}">
                  <a16:creationId xmlns:a16="http://schemas.microsoft.com/office/drawing/2014/main" id="{08D90DB4-92D1-19A3-429E-ED16AF864FF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Rectangle 12">
            <a:extLst>
              <a:ext uri="{FF2B5EF4-FFF2-40B4-BE49-F238E27FC236}">
                <a16:creationId xmlns:a16="http://schemas.microsoft.com/office/drawing/2014/main" id="{3E2E68A3-CBFE-4957-BF87-A8E37FBB44CC}"/>
              </a:ext>
            </a:extLst>
          </p:cNvPr>
          <p:cNvSpPr/>
          <p:nvPr/>
        </p:nvSpPr>
        <p:spPr>
          <a:xfrm>
            <a:off x="10563811" y="746884"/>
            <a:ext cx="6154392" cy="999441"/>
          </a:xfrm>
          <a:prstGeom prst="rect">
            <a:avLst/>
          </a:prstGeom>
        </p:spPr>
        <p:txBody>
          <a:bodyPr wrap="square">
            <a:spAutoFit/>
          </a:bodyPr>
          <a:lstStyle/>
          <a:p>
            <a:pPr algn="ctr" fontAlgn="base">
              <a:lnSpc>
                <a:spcPct val="150000"/>
              </a:lnSpc>
            </a:pP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endParaRPr lang="vi-VN"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AA20A69-E5A6-4DDF-E51B-ACD52DB388C1}"/>
              </a:ext>
            </a:extLst>
          </p:cNvPr>
          <p:cNvSpPr/>
          <p:nvPr/>
        </p:nvSpPr>
        <p:spPr>
          <a:xfrm>
            <a:off x="9670578" y="1665516"/>
            <a:ext cx="8007822" cy="2800767"/>
          </a:xfrm>
          <a:prstGeom prst="rect">
            <a:avLst/>
          </a:prstGeom>
        </p:spPr>
        <p:txBody>
          <a:bodyPr wrap="square">
            <a:spAutoFit/>
          </a:bodyPr>
          <a:lstStyle/>
          <a:p>
            <a:pPr algn="just" fontAlgn="base"/>
            <a:r>
              <a:rPr lang="en-US" sz="4400" dirty="0">
                <a:latin typeface="Times New Roman" panose="02020603050405020304" pitchFamily="18" charset="0"/>
                <a:cs typeface="Times New Roman" panose="02020603050405020304" pitchFamily="18" charset="0"/>
              </a:rPr>
              <a:t>B</a:t>
            </a:r>
            <a:r>
              <a:rPr lang="vi-VN" sz="4400" dirty="0">
                <a:latin typeface="+mj-lt"/>
              </a:rPr>
              <a:t>ất ngờ, tự nhiên, tô đậm tính hài hước và ý nghĩa phê phán của câu chuyện: anh bị ngã, kính rơi vỡ khiến anh nhìn rõ mọi thứ</a:t>
            </a:r>
            <a:r>
              <a:rPr lang="en-US" sz="4400" dirty="0">
                <a:latin typeface="+mj-lt"/>
              </a:rPr>
              <a:t>.</a:t>
            </a:r>
            <a:endParaRPr lang="vi-VN" sz="4400" dirty="0">
              <a:latin typeface="+mj-lt"/>
            </a:endParaRPr>
          </a:p>
        </p:txBody>
      </p:sp>
      <p:sp>
        <p:nvSpPr>
          <p:cNvPr id="15" name="Rectangle 14">
            <a:extLst>
              <a:ext uri="{FF2B5EF4-FFF2-40B4-BE49-F238E27FC236}">
                <a16:creationId xmlns:a16="http://schemas.microsoft.com/office/drawing/2014/main" id="{451C808E-C1FC-EEB8-3487-D4A042EE2335}"/>
              </a:ext>
            </a:extLst>
          </p:cNvPr>
          <p:cNvSpPr/>
          <p:nvPr/>
        </p:nvSpPr>
        <p:spPr>
          <a:xfrm>
            <a:off x="9798348" y="4617774"/>
            <a:ext cx="8007822" cy="2123658"/>
          </a:xfrm>
          <a:prstGeom prst="rect">
            <a:avLst/>
          </a:prstGeom>
        </p:spPr>
        <p:txBody>
          <a:bodyPr wrap="square">
            <a:spAutoFit/>
          </a:bodyPr>
          <a:lstStyle/>
          <a:p>
            <a:pPr algn="just" fontAlgn="base"/>
            <a:r>
              <a:rPr lang="vi-VN" sz="4400" dirty="0">
                <a:latin typeface="+mj-lt"/>
                <a:sym typeface="Wingdings" panose="05000000000000000000" pitchFamily="2" charset="2"/>
              </a:rPr>
              <a:t></a:t>
            </a:r>
            <a:r>
              <a:rPr lang="vi-VN" sz="4400" dirty="0">
                <a:latin typeface="+mj-lt"/>
              </a:rPr>
              <a:t> phát hiện ra mắt mình nhìn sáng, rõ ràng nhất là khi không đeo kính.</a:t>
            </a:r>
          </a:p>
        </p:txBody>
      </p:sp>
      <p:sp>
        <p:nvSpPr>
          <p:cNvPr id="16" name="Freeform 6">
            <a:extLst>
              <a:ext uri="{FF2B5EF4-FFF2-40B4-BE49-F238E27FC236}">
                <a16:creationId xmlns:a16="http://schemas.microsoft.com/office/drawing/2014/main" id="{36471B0A-051A-BAF6-4A98-884BF3385219}"/>
              </a:ext>
            </a:extLst>
          </p:cNvPr>
          <p:cNvSpPr/>
          <p:nvPr/>
        </p:nvSpPr>
        <p:spPr>
          <a:xfrm rot="461558">
            <a:off x="13981647" y="7062399"/>
            <a:ext cx="3696753" cy="1908449"/>
          </a:xfrm>
          <a:custGeom>
            <a:avLst/>
            <a:gdLst/>
            <a:ahLst/>
            <a:cxnLst/>
            <a:rect l="l" t="t" r="r" b="b"/>
            <a:pathLst>
              <a:path w="3696753" h="1908449">
                <a:moveTo>
                  <a:pt x="0" y="0"/>
                </a:moveTo>
                <a:lnTo>
                  <a:pt x="3696753" y="0"/>
                </a:lnTo>
                <a:lnTo>
                  <a:pt x="3696753" y="1908448"/>
                </a:lnTo>
                <a:lnTo>
                  <a:pt x="0" y="190844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26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2" name="Picture 2" descr="Truyện cười &quot;Cái kính&quot; (Tác giả A-dít Nê-xin). Tác phẩm châm biếm nổi tiếng  thế giới. - YouTube">
            <a:extLst>
              <a:ext uri="{FF2B5EF4-FFF2-40B4-BE49-F238E27FC236}">
                <a16:creationId xmlns:a16="http://schemas.microsoft.com/office/drawing/2014/main" id="{3C13035D-B908-6BD1-24D6-CBE23737013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750" b="75625" l="40000" r="89063">
                        <a14:foregroundMark x1="40156" y1="49583" x2="43125" y2="49583"/>
                        <a14:foregroundMark x1="69375" y1="71250" x2="63438" y2="71250"/>
                        <a14:foregroundMark x1="87344" y1="40625" x2="84531" y2="70000"/>
                        <a14:foregroundMark x1="82031" y1="75625" x2="87031" y2="75625"/>
                        <a14:foregroundMark x1="63750" y1="55417" x2="81250" y2="47917"/>
                        <a14:foregroundMark x1="62344" y1="57500" x2="67344" y2="68125"/>
                        <a14:foregroundMark x1="46094" y1="58333" x2="50313" y2="62292"/>
                        <a14:foregroundMark x1="61094" y1="65833" x2="72500" y2="62708"/>
                        <a14:foregroundMark x1="79063" y1="50625" x2="80938" y2="74792"/>
                        <a14:foregroundMark x1="80938" y1="74792" x2="80781" y2="75000"/>
                        <a14:foregroundMark x1="77344" y1="66458" x2="77969" y2="75000"/>
                        <a14:foregroundMark x1="61250" y1="66458" x2="66719" y2="69375"/>
                        <a14:foregroundMark x1="89531" y1="34792" x2="85156" y2="75208"/>
                        <a14:foregroundMark x1="85156" y1="75208" x2="89063" y2="57292"/>
                        <a14:foregroundMark x1="67031" y1="65208" x2="69688" y2="67917"/>
                        <a14:foregroundMark x1="75000" y1="18750" x2="75469" y2="30625"/>
                      </a14:backgroundRemoval>
                    </a14:imgEffect>
                  </a14:imgLayer>
                </a14:imgProps>
              </a:ext>
              <a:ext uri="{28A0092B-C50C-407E-A947-70E740481C1C}">
                <a14:useLocalDpi xmlns:a14="http://schemas.microsoft.com/office/drawing/2010/main" val="0"/>
              </a:ext>
            </a:extLst>
          </a:blip>
          <a:srcRect l="38904" t="16582" r="9351" b="22644"/>
          <a:stretch/>
        </p:blipFill>
        <p:spPr bwMode="auto">
          <a:xfrm>
            <a:off x="10444605" y="3400859"/>
            <a:ext cx="7843395" cy="6909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A8D45A-F6A0-9084-01AF-4EE920ED8605}"/>
              </a:ext>
            </a:extLst>
          </p:cNvPr>
          <p:cNvPicPr>
            <a:picLocks noChangeAspect="1"/>
          </p:cNvPicPr>
          <p:nvPr/>
        </p:nvPicPr>
        <p:blipFill>
          <a:blip r:embed="rId6"/>
          <a:stretch>
            <a:fillRect/>
          </a:stretch>
        </p:blipFill>
        <p:spPr>
          <a:xfrm>
            <a:off x="-1905000" y="1866900"/>
            <a:ext cx="15412024" cy="5755123"/>
          </a:xfrm>
          <a:prstGeom prst="rect">
            <a:avLst/>
          </a:prstGeom>
        </p:spPr>
      </p:pic>
    </p:spTree>
    <p:extLst>
      <p:ext uri="{BB962C8B-B14F-4D97-AF65-F5344CB8AC3E}">
        <p14:creationId xmlns:p14="http://schemas.microsoft.com/office/powerpoint/2010/main" val="313186401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CED4CEB-2886-40F2-A8A7-173F0154C419}"/>
              </a:ext>
            </a:extLst>
          </p:cNvPr>
          <p:cNvSpPr txBox="1">
            <a:spLocks/>
          </p:cNvSpPr>
          <p:nvPr/>
        </p:nvSpPr>
        <p:spPr>
          <a:xfrm>
            <a:off x="838200" y="571500"/>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ctr"/>
            <a:r>
              <a:rPr lang="en-US" sz="5600" b="1" dirty="0" err="1">
                <a:latin typeface="Cambria" panose="02040503050406030204" pitchFamily="18" charset="0"/>
                <a:ea typeface="Cambria" panose="02040503050406030204" pitchFamily="18" charset="0"/>
              </a:rPr>
              <a:t>Thảo</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luận</a:t>
            </a:r>
            <a:r>
              <a:rPr lang="en-US" sz="5600" b="1" dirty="0">
                <a:latin typeface="Cambria" panose="02040503050406030204" pitchFamily="18" charset="0"/>
                <a:ea typeface="Cambria" panose="02040503050406030204" pitchFamily="18" charset="0"/>
              </a:rPr>
              <a:t> </a:t>
            </a:r>
            <a:r>
              <a:rPr lang="en-US" sz="5600" b="1" dirty="0" err="1">
                <a:latin typeface="Cambria" panose="02040503050406030204" pitchFamily="18" charset="0"/>
                <a:ea typeface="Cambria" panose="02040503050406030204" pitchFamily="18" charset="0"/>
              </a:rPr>
              <a:t>nhóm</a:t>
            </a:r>
            <a:endParaRPr lang="en-US" sz="56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2A00219-95A5-1BD4-5900-7C594A3279B2}"/>
              </a:ext>
            </a:extLst>
          </p:cNvPr>
          <p:cNvPicPr>
            <a:picLocks noChangeAspect="1"/>
          </p:cNvPicPr>
          <p:nvPr/>
        </p:nvPicPr>
        <p:blipFill>
          <a:blip r:embed="rId3"/>
          <a:stretch>
            <a:fillRect/>
          </a:stretch>
        </p:blipFill>
        <p:spPr>
          <a:xfrm>
            <a:off x="2514600" y="2176408"/>
            <a:ext cx="5291176" cy="7534330"/>
          </a:xfrm>
          <a:prstGeom prst="rect">
            <a:avLst/>
          </a:prstGeom>
        </p:spPr>
      </p:pic>
      <p:pic>
        <p:nvPicPr>
          <p:cNvPr id="7" name="Picture 6">
            <a:extLst>
              <a:ext uri="{FF2B5EF4-FFF2-40B4-BE49-F238E27FC236}">
                <a16:creationId xmlns:a16="http://schemas.microsoft.com/office/drawing/2014/main" id="{B2E2E722-80D8-AAFF-9D6B-93751DAB2AF3}"/>
              </a:ext>
            </a:extLst>
          </p:cNvPr>
          <p:cNvPicPr>
            <a:picLocks noChangeAspect="1"/>
          </p:cNvPicPr>
          <p:nvPr/>
        </p:nvPicPr>
        <p:blipFill>
          <a:blip r:embed="rId4"/>
          <a:stretch>
            <a:fillRect/>
          </a:stretch>
        </p:blipFill>
        <p:spPr>
          <a:xfrm>
            <a:off x="9601200" y="2181170"/>
            <a:ext cx="5276889" cy="7529568"/>
          </a:xfrm>
          <a:prstGeom prst="rect">
            <a:avLst/>
          </a:prstGeom>
        </p:spPr>
      </p:pic>
      <p:pic>
        <p:nvPicPr>
          <p:cNvPr id="9" name="Picture 8" descr="A green and white paint splatter&#10;&#10;Description automatically generated">
            <a:extLst>
              <a:ext uri="{FF2B5EF4-FFF2-40B4-BE49-F238E27FC236}">
                <a16:creationId xmlns:a16="http://schemas.microsoft.com/office/drawing/2014/main" id="{2B2D3427-EC6E-D92D-32BC-55DE149B0B66}"/>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15163800" y="-1866900"/>
            <a:ext cx="5057775" cy="4495800"/>
          </a:xfrm>
          <a:prstGeom prst="rect">
            <a:avLst/>
          </a:prstGeom>
        </p:spPr>
      </p:pic>
      <p:pic>
        <p:nvPicPr>
          <p:cNvPr id="10" name="Picture 9" descr="A green and white paint splatter&#10;&#10;Description automatically generated">
            <a:extLst>
              <a:ext uri="{FF2B5EF4-FFF2-40B4-BE49-F238E27FC236}">
                <a16:creationId xmlns:a16="http://schemas.microsoft.com/office/drawing/2014/main" id="{EB4B8BD8-A72C-CA48-43F4-FD64220EC077}"/>
              </a:ext>
            </a:extLst>
          </p:cNvPr>
          <p:cNvPicPr>
            <a:picLocks noChangeAspect="1"/>
          </p:cNvPicPr>
          <p:nvPr/>
        </p:nvPicPr>
        <p:blipFill rotWithShape="1">
          <a:blip r:embed="rId5" cstate="print">
            <a:grayscl/>
            <a:extLst>
              <a:ext uri="{28A0092B-C50C-407E-A947-70E740481C1C}">
                <a14:useLocalDpi xmlns:a14="http://schemas.microsoft.com/office/drawing/2010/main" val="0"/>
              </a:ext>
            </a:extLst>
          </a:blip>
          <a:srcRect b="11111"/>
          <a:stretch/>
        </p:blipFill>
        <p:spPr>
          <a:xfrm>
            <a:off x="-2754086" y="7200900"/>
            <a:ext cx="5057775" cy="4495800"/>
          </a:xfrm>
          <a:prstGeom prst="rect">
            <a:avLst/>
          </a:prstGeom>
        </p:spPr>
      </p:pic>
    </p:spTree>
    <p:extLst>
      <p:ext uri="{BB962C8B-B14F-4D97-AF65-F5344CB8AC3E}">
        <p14:creationId xmlns:p14="http://schemas.microsoft.com/office/powerpoint/2010/main" val="165958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
            <a:extLst>
              <a:ext uri="{FF2B5EF4-FFF2-40B4-BE49-F238E27FC236}">
                <a16:creationId xmlns:a16="http://schemas.microsoft.com/office/drawing/2014/main" id="{D53B8670-4852-4828-5717-481B60BFB77F}"/>
              </a:ext>
            </a:extLst>
          </p:cNvPr>
          <p:cNvSpPr/>
          <p:nvPr/>
        </p:nvSpPr>
        <p:spPr>
          <a:xfrm>
            <a:off x="501008" y="1916479"/>
            <a:ext cx="6356992"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txBody>
          <a:bodyPr/>
          <a:lstStyle/>
          <a:p>
            <a:endParaRPr lang="en-US"/>
          </a:p>
        </p:txBody>
      </p:sp>
      <p:sp>
        <p:nvSpPr>
          <p:cNvPr id="12" name="Freeform 4">
            <a:extLst>
              <a:ext uri="{FF2B5EF4-FFF2-40B4-BE49-F238E27FC236}">
                <a16:creationId xmlns:a16="http://schemas.microsoft.com/office/drawing/2014/main" id="{7103533E-6DA1-7F7D-64FA-629B5B37FD89}"/>
              </a:ext>
            </a:extLst>
          </p:cNvPr>
          <p:cNvSpPr/>
          <p:nvPr/>
        </p:nvSpPr>
        <p:spPr>
          <a:xfrm>
            <a:off x="8498843" y="1882117"/>
            <a:ext cx="9027157" cy="4114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6">
              <a:lumMod val="20000"/>
              <a:lumOff val="80000"/>
            </a:schemeClr>
          </a:solidFill>
          <a:ln w="38100" cap="rnd">
            <a:solidFill>
              <a:srgbClr val="FFFFFF"/>
            </a:solidFill>
            <a:prstDash val="solid"/>
            <a:round/>
          </a:ln>
        </p:spPr>
        <p:txBody>
          <a:bodyPr/>
          <a:lstStyle/>
          <a:p>
            <a:endParaRPr lang="en-US"/>
          </a:p>
        </p:txBody>
      </p:sp>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vi-VN" sz="4400" b="1" dirty="0">
                <a:latin typeface="+mj-lt"/>
                <a:ea typeface="Cambria" panose="02040503050406030204" pitchFamily="18" charset="0"/>
              </a:rPr>
              <a:t>a. Lí do</a:t>
            </a:r>
          </a:p>
        </p:txBody>
      </p:sp>
      <p:sp>
        <p:nvSpPr>
          <p:cNvPr id="3" name="Rectangle 2">
            <a:extLst>
              <a:ext uri="{FF2B5EF4-FFF2-40B4-BE49-F238E27FC236}">
                <a16:creationId xmlns:a16="http://schemas.microsoft.com/office/drawing/2014/main" id="{A3595606-F02A-E5CC-6812-3A601A3C6ABB}"/>
              </a:ext>
            </a:extLst>
          </p:cNvPr>
          <p:cNvSpPr/>
          <p:nvPr/>
        </p:nvSpPr>
        <p:spPr>
          <a:xfrm>
            <a:off x="762000" y="2324100"/>
            <a:ext cx="56388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khỏe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48AAAE71-8F85-3E9B-C09D-A27CFD7297C6}"/>
              </a:ext>
            </a:extLst>
          </p:cNvPr>
          <p:cNvSpPr/>
          <p:nvPr/>
        </p:nvSpPr>
        <p:spPr>
          <a:xfrm>
            <a:off x="2103445" y="6325850"/>
            <a:ext cx="14081110" cy="3010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068215F-7B6C-702F-5051-0495E07DDF6D}"/>
              </a:ext>
            </a:extLst>
          </p:cNvPr>
          <p:cNvSpPr/>
          <p:nvPr/>
        </p:nvSpPr>
        <p:spPr>
          <a:xfrm>
            <a:off x="8686800" y="2324100"/>
            <a:ext cx="8458200" cy="256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trông giống người có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Google Shape;702;p37">
            <a:extLst>
              <a:ext uri="{FF2B5EF4-FFF2-40B4-BE49-F238E27FC236}">
                <a16:creationId xmlns:a16="http://schemas.microsoft.com/office/drawing/2014/main" id="{51E8B53C-1497-5C11-049C-5E583933490A}"/>
              </a:ext>
            </a:extLst>
          </p:cNvPr>
          <p:cNvSpPr txBox="1">
            <a:spLocks/>
          </p:cNvSpPr>
          <p:nvPr/>
        </p:nvSpPr>
        <p:spPr>
          <a:xfrm>
            <a:off x="7120017" y="3239838"/>
            <a:ext cx="3133565"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pPr algn="just"/>
            <a:r>
              <a:rPr lang="vi-VN" sz="5400" b="1" dirty="0">
                <a:solidFill>
                  <a:srgbClr val="FF0000"/>
                </a:solidFill>
                <a:latin typeface="#9Slide03 AmpleSoft Bold" panose="02000000000000000000" pitchFamily="2" charset="0"/>
                <a:ea typeface="Cambria" panose="02040503050406030204" pitchFamily="18" charset="0"/>
                <a:cs typeface="Times New Roman" panose="02020603050405020304" pitchFamily="18" charset="0"/>
              </a:rPr>
              <a:t>&gt; &lt;</a:t>
            </a:r>
          </a:p>
        </p:txBody>
      </p:sp>
      <p:sp>
        <p:nvSpPr>
          <p:cNvPr id="7" name="Rectangle 6">
            <a:extLst>
              <a:ext uri="{FF2B5EF4-FFF2-40B4-BE49-F238E27FC236}">
                <a16:creationId xmlns:a16="http://schemas.microsoft.com/office/drawing/2014/main" id="{05C42EC5-9F96-1DF0-236B-84019A8FA1AA}"/>
              </a:ext>
            </a:extLst>
          </p:cNvPr>
          <p:cNvSpPr/>
          <p:nvPr/>
        </p:nvSpPr>
        <p:spPr>
          <a:xfrm>
            <a:off x="2075736" y="5735269"/>
            <a:ext cx="14081110" cy="201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háo</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green and white paint splatter&#10;&#10;Description automatically generated">
            <a:extLst>
              <a:ext uri="{FF2B5EF4-FFF2-40B4-BE49-F238E27FC236}">
                <a16:creationId xmlns:a16="http://schemas.microsoft.com/office/drawing/2014/main" id="{4D646D48-CA32-D8F4-0361-3D3486DA793D}"/>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18276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kính</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292637F-0529-12F2-0EA6-A1C7F47F02F6}"/>
              </a:ext>
            </a:extLst>
          </p:cNvPr>
          <p:cNvPicPr>
            <a:picLocks noChangeAspect="1"/>
          </p:cNvPicPr>
          <p:nvPr/>
        </p:nvPicPr>
        <p:blipFill>
          <a:blip r:embed="rId3"/>
          <a:stretch>
            <a:fillRect/>
          </a:stretch>
        </p:blipFill>
        <p:spPr>
          <a:xfrm>
            <a:off x="2476500" y="2400300"/>
            <a:ext cx="13335000" cy="7162800"/>
          </a:xfrm>
          <a:custGeom>
            <a:avLst/>
            <a:gdLst>
              <a:gd name="connsiteX0" fmla="*/ 0 w 13335000"/>
              <a:gd name="connsiteY0" fmla="*/ 0 h 7162800"/>
              <a:gd name="connsiteX1" fmla="*/ 13335000 w 13335000"/>
              <a:gd name="connsiteY1" fmla="*/ 0 h 7162800"/>
              <a:gd name="connsiteX2" fmla="*/ 13335000 w 13335000"/>
              <a:gd name="connsiteY2" fmla="*/ 7162800 h 7162800"/>
              <a:gd name="connsiteX3" fmla="*/ 0 w 13335000"/>
              <a:gd name="connsiteY3" fmla="*/ 7162800 h 7162800"/>
              <a:gd name="connsiteX4" fmla="*/ 0 w 133350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0" h="7162800" fill="none" extrusionOk="0">
                <a:moveTo>
                  <a:pt x="0" y="0"/>
                </a:moveTo>
                <a:cubicBezTo>
                  <a:pt x="5043385" y="118661"/>
                  <a:pt x="8970073" y="-41423"/>
                  <a:pt x="13335000" y="0"/>
                </a:cubicBezTo>
                <a:cubicBezTo>
                  <a:pt x="13200271" y="2530556"/>
                  <a:pt x="13379529" y="5851193"/>
                  <a:pt x="13335000" y="7162800"/>
                </a:cubicBezTo>
                <a:cubicBezTo>
                  <a:pt x="8935842" y="7013243"/>
                  <a:pt x="4102722" y="7163067"/>
                  <a:pt x="0" y="7162800"/>
                </a:cubicBezTo>
                <a:cubicBezTo>
                  <a:pt x="-141948" y="4715418"/>
                  <a:pt x="110327" y="3402644"/>
                  <a:pt x="0" y="0"/>
                </a:cubicBezTo>
                <a:close/>
              </a:path>
              <a:path w="13335000" h="7162800" stroke="0" extrusionOk="0">
                <a:moveTo>
                  <a:pt x="0" y="0"/>
                </a:moveTo>
                <a:cubicBezTo>
                  <a:pt x="1584475" y="-121326"/>
                  <a:pt x="10813650" y="134767"/>
                  <a:pt x="13335000" y="0"/>
                </a:cubicBezTo>
                <a:cubicBezTo>
                  <a:pt x="13476114" y="1038569"/>
                  <a:pt x="13176194" y="6178854"/>
                  <a:pt x="13335000" y="7162800"/>
                </a:cubicBezTo>
                <a:cubicBezTo>
                  <a:pt x="10391132" y="7149935"/>
                  <a:pt x="1526767" y="7297422"/>
                  <a:pt x="0" y="7162800"/>
                </a:cubicBezTo>
                <a:cubicBezTo>
                  <a:pt x="-34207" y="4261139"/>
                  <a:pt x="-42469" y="3168398"/>
                  <a:pt x="0" y="0"/>
                </a:cubicBezTo>
                <a:close/>
              </a:path>
            </a:pathLst>
          </a:custGeom>
          <a:ln>
            <a:solidFill>
              <a:schemeClr val="tx1"/>
            </a:solidFill>
            <a:extLst>
              <a:ext uri="{C807C97D-BFC1-408E-A445-0C87EB9F89A2}">
                <ask:lineSketchStyleProps xmlns:ask="http://schemas.microsoft.com/office/drawing/2018/sketchyshapes" sd="1890466202">
                  <a:prstGeom prst="rect">
                    <a:avLst/>
                  </a:prstGeom>
                  <ask:type>
                    <ask:lineSketchCurved/>
                  </ask:type>
                </ask:lineSketchStyleProps>
              </a:ext>
            </a:extLst>
          </a:ln>
        </p:spPr>
      </p:pic>
    </p:spTree>
    <p:extLst>
      <p:ext uri="{BB962C8B-B14F-4D97-AF65-F5344CB8AC3E}">
        <p14:creationId xmlns:p14="http://schemas.microsoft.com/office/powerpoint/2010/main" val="30344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BFA905E4-7409-407C-A46D-2DF8F3300C0B}"/>
              </a:ext>
            </a:extLst>
          </p:cNvPr>
          <p:cNvGraphicFramePr>
            <a:graphicFrameLocks noGrp="1"/>
          </p:cNvGraphicFramePr>
          <p:nvPr>
            <p:extLst>
              <p:ext uri="{D42A27DB-BD31-4B8C-83A1-F6EECF244321}">
                <p14:modId xmlns:p14="http://schemas.microsoft.com/office/powerpoint/2010/main" val="2105777857"/>
              </p:ext>
            </p:extLst>
          </p:nvPr>
        </p:nvGraphicFramePr>
        <p:xfrm>
          <a:off x="109992" y="114300"/>
          <a:ext cx="17949409" cy="9829799"/>
        </p:xfrm>
        <a:graphic>
          <a:graphicData uri="http://schemas.openxmlformats.org/drawingml/2006/table">
            <a:tbl>
              <a:tblPr firstRow="1" bandRow="1"/>
              <a:tblGrid>
                <a:gridCol w="1414008">
                  <a:extLst>
                    <a:ext uri="{9D8B030D-6E8A-4147-A177-3AD203B41FA5}">
                      <a16:colId xmlns:a16="http://schemas.microsoft.com/office/drawing/2014/main" val="1126088182"/>
                    </a:ext>
                  </a:extLst>
                </a:gridCol>
                <a:gridCol w="3352800">
                  <a:extLst>
                    <a:ext uri="{9D8B030D-6E8A-4147-A177-3AD203B41FA5}">
                      <a16:colId xmlns:a16="http://schemas.microsoft.com/office/drawing/2014/main" val="113541886"/>
                    </a:ext>
                  </a:extLst>
                </a:gridCol>
                <a:gridCol w="3429000">
                  <a:extLst>
                    <a:ext uri="{9D8B030D-6E8A-4147-A177-3AD203B41FA5}">
                      <a16:colId xmlns:a16="http://schemas.microsoft.com/office/drawing/2014/main" val="4168377399"/>
                    </a:ext>
                  </a:extLst>
                </a:gridCol>
                <a:gridCol w="9753601">
                  <a:extLst>
                    <a:ext uri="{9D8B030D-6E8A-4147-A177-3AD203B41FA5}">
                      <a16:colId xmlns:a16="http://schemas.microsoft.com/office/drawing/2014/main" val="1214803732"/>
                    </a:ext>
                  </a:extLst>
                </a:gridCol>
              </a:tblGrid>
              <a:tr h="1708634">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3200" b="1" dirty="0">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Chẩn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đoán</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2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04520866"/>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tờ</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1,75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ặt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mày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sầm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buồn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nôn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17432175"/>
                  </a:ext>
                </a:extLst>
              </a:tr>
              <a:tr h="726815">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giỏi</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2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diop</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B</a:t>
                      </a:r>
                      <a:r>
                        <a:rPr lang="en-US" sz="3400" dirty="0">
                          <a:latin typeface="Times New Roman" panose="02020603050405020304" pitchFamily="18" charset="0"/>
                          <a:ea typeface="Cambria" panose="02040503050406030204" pitchFamily="18" charset="0"/>
                          <a:cs typeface="Times New Roman" panose="02020603050405020304" pitchFamily="18" charset="0"/>
                        </a:rPr>
                        <a:t>ị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chảy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86153229"/>
                  </a:ext>
                </a:extLst>
              </a:tr>
              <a:tr h="184932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viện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khám</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Loạn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thị</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trông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lùi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hẳn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ra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vi-VN" sz="3400" dirty="0">
                          <a:latin typeface="Times New Roman" panose="02020603050405020304" pitchFamily="18" charset="0"/>
                          <a:ea typeface="Cambria" panose="02040503050406030204" pitchFamily="18" charset="0"/>
                          <a:cs typeface="Times New Roman" panose="02020603050405020304" pitchFamily="18" charset="0"/>
                        </a:rPr>
                        <a:t>,</a:t>
                      </a:r>
                      <a:r>
                        <a:rPr lang="vi-VN" sz="3400" baseline="0" dirty="0">
                          <a:latin typeface="Times New Roman" panose="02020603050405020304" pitchFamily="18" charset="0"/>
                          <a:ea typeface="Cambria" panose="02040503050406030204" pitchFamily="18" charset="0"/>
                          <a:cs typeface="Times New Roman" panose="02020603050405020304" pitchFamily="18" charset="0"/>
                        </a:rPr>
                        <a:t> n</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tí</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xíu</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6774690"/>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Mỹ</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Nhìn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gì</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3382638"/>
                  </a:ext>
                </a:extLst>
              </a:tr>
              <a:tr h="1231898">
                <a:tc>
                  <a:txBody>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kia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cận</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vi-VN" sz="3400" dirty="0">
                          <a:latin typeface="Times New Roman" panose="02020603050405020304" pitchFamily="18" charset="0"/>
                          <a:ea typeface="Cambria" panose="02040503050406030204" pitchFamily="18" charset="0"/>
                          <a:cs typeface="Times New Roman" panose="02020603050405020304" pitchFamily="18" charset="0"/>
                        </a:rPr>
                        <a:t>M</a:t>
                      </a:r>
                      <a:r>
                        <a:rPr lang="en-US" sz="3400" dirty="0" err="1">
                          <a:latin typeface="Times New Roman" panose="02020603050405020304" pitchFamily="18" charset="0"/>
                          <a:ea typeface="Cambria" panose="02040503050406030204" pitchFamily="18" charset="0"/>
                          <a:cs typeface="Times New Roman" panose="02020603050405020304" pitchFamily="18" charset="0"/>
                        </a:rPr>
                        <a:t>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quanh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tối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hũ</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nút</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83635037"/>
                  </a:ext>
                </a:extLst>
              </a:tr>
              <a:tr h="1849328">
                <a:tc>
                  <a:txBody>
                    <a:bodyP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khác</a:t>
                      </a:r>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quáng</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gà</a:t>
                      </a:r>
                      <a:endParaRPr lang="vi-VN"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Đục</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mắt</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400" i="1" dirty="0" err="1">
                          <a:latin typeface="Times New Roman" panose="02020603050405020304" pitchFamily="18" charset="0"/>
                          <a:ea typeface="Cambria" panose="02040503050406030204" pitchFamily="18" charset="0"/>
                          <a:cs typeface="Times New Roman" panose="02020603050405020304" pitchFamily="18" charset="0"/>
                        </a:rPr>
                        <a:t>Mù</a:t>
                      </a:r>
                      <a:r>
                        <a:rPr lang="en-US" sz="3400" i="1" dirty="0">
                          <a:latin typeface="Times New Roman" panose="02020603050405020304" pitchFamily="18" charset="0"/>
                          <a:ea typeface="Cambria" panose="02040503050406030204" pitchFamily="18" charset="0"/>
                          <a:cs typeface="Times New Roman" panose="02020603050405020304" pitchFamily="18" charset="0"/>
                        </a:rPr>
                        <a:t> </a:t>
                      </a:r>
                      <a:r>
                        <a:rPr lang="en-US" sz="3400" i="1" dirty="0" err="1">
                          <a:latin typeface="Times New Roman" panose="02020603050405020304" pitchFamily="18" charset="0"/>
                          <a:ea typeface="Cambria" panose="02040503050406030204" pitchFamily="18" charset="0"/>
                          <a:cs typeface="Times New Roman" panose="02020603050405020304" pitchFamily="18" charset="0"/>
                        </a:rPr>
                        <a:t>màu</a:t>
                      </a:r>
                      <a:endParaRPr lang="en-US" sz="3400" i="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3400"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400" dirty="0">
                          <a:latin typeface="Times New Roman" panose="02020603050405020304" pitchFamily="18" charset="0"/>
                          <a:ea typeface="Cambria" panose="02040503050406030204" pitchFamily="18" charset="0"/>
                          <a:cs typeface="Times New Roman" panose="02020603050405020304" pitchFamily="18" charset="0"/>
                        </a:rPr>
                        <a:t> ở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hóa</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vi-VN" sz="3400" dirty="0">
                        <a:latin typeface="Times New Roman" panose="02020603050405020304" pitchFamily="18" charset="0"/>
                        <a:ea typeface="Cambria" panose="020405030504060302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400" dirty="0" err="1">
                          <a:latin typeface="Times New Roman" panose="02020603050405020304" pitchFamily="18" charset="0"/>
                          <a:ea typeface="Cambria" panose="02040503050406030204" pitchFamily="18" charset="0"/>
                          <a:cs typeface="Times New Roman" panose="02020603050405020304" pitchFamily="18" charset="0"/>
                        </a:rPr>
                        <a:t>Đeo</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uống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thuốc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hề</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thuyên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giảm</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6370472"/>
                  </a:ext>
                </a:extLst>
              </a:tr>
            </a:tbl>
          </a:graphicData>
        </a:graphic>
      </p:graphicFrame>
    </p:spTree>
    <p:extLst>
      <p:ext uri="{BB962C8B-B14F-4D97-AF65-F5344CB8AC3E}">
        <p14:creationId xmlns:p14="http://schemas.microsoft.com/office/powerpoint/2010/main" val="64556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rrow pointing to the left&#10;&#10;Description automatically generated">
            <a:extLst>
              <a:ext uri="{FF2B5EF4-FFF2-40B4-BE49-F238E27FC236}">
                <a16:creationId xmlns:a16="http://schemas.microsoft.com/office/drawing/2014/main" id="{401D147D-3B78-7B22-66ED-FD8164711F4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04800" y="34636"/>
            <a:ext cx="2056790" cy="2056790"/>
          </a:xfrm>
          <a:prstGeom prst="rect">
            <a:avLst/>
          </a:prstGeom>
        </p:spPr>
      </p:pic>
      <p:sp>
        <p:nvSpPr>
          <p:cNvPr id="5" name="Rectangle 4">
            <a:extLst>
              <a:ext uri="{FF2B5EF4-FFF2-40B4-BE49-F238E27FC236}">
                <a16:creationId xmlns:a16="http://schemas.microsoft.com/office/drawing/2014/main" id="{4D0820C4-C283-39B7-23C5-854E98BCD171}"/>
              </a:ext>
            </a:extLst>
          </p:cNvPr>
          <p:cNvSpPr/>
          <p:nvPr/>
        </p:nvSpPr>
        <p:spPr>
          <a:xfrm>
            <a:off x="990295" y="1409700"/>
            <a:ext cx="1905000"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 THẬT</a:t>
            </a:r>
          </a:p>
        </p:txBody>
      </p:sp>
      <p:sp>
        <p:nvSpPr>
          <p:cNvPr id="6" name="Rectangle 5">
            <a:extLst>
              <a:ext uri="{FF2B5EF4-FFF2-40B4-BE49-F238E27FC236}">
                <a16:creationId xmlns:a16="http://schemas.microsoft.com/office/drawing/2014/main" id="{47AC3F95-9379-02BB-3B9C-20108D92141B}"/>
              </a:ext>
            </a:extLst>
          </p:cNvPr>
          <p:cNvSpPr/>
          <p:nvPr/>
        </p:nvSpPr>
        <p:spPr>
          <a:xfrm>
            <a:off x="3429000" y="1562100"/>
            <a:ext cx="13545014"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mj-lt"/>
                <a:ea typeface="Cambria" panose="02040503050406030204" pitchFamily="18" charset="0"/>
              </a:rPr>
              <a:t>- Một số người mắc bệnh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tưởng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schemeClr val="tx1"/>
                </a:solidFill>
                <a:latin typeface="+mj-lt"/>
                <a:ea typeface="Cambria" panose="02040503050406030204" pitchFamily="18" charset="0"/>
              </a:rPr>
              <a:t>, tự ám ảnh mình do dư luận bên ngoài, tự làm khổ mình.</a:t>
            </a:r>
          </a:p>
          <a:p>
            <a:pPr algn="just">
              <a:lnSpc>
                <a:spcPct val="150000"/>
              </a:lnSpc>
            </a:pPr>
            <a:r>
              <a:rPr lang="vi-VN" sz="4400" dirty="0">
                <a:solidFill>
                  <a:schemeClr val="tx1"/>
                </a:solidFill>
                <a:latin typeface="+mj-lt"/>
                <a:ea typeface="Cambria" panose="02040503050406030204" pitchFamily="18" charset="0"/>
              </a:rPr>
              <a:t>- Bác sĩ có chuyên môn kém, khám bệnh sơ sài, phán bệnh bừa bãi, mỗi người một kiểu.</a:t>
            </a:r>
            <a:endParaRPr lang="en-US" sz="4400" dirty="0">
              <a:solidFill>
                <a:schemeClr val="tx1"/>
              </a:solidFill>
              <a:latin typeface="+mj-lt"/>
              <a:ea typeface="Cambria" panose="02040503050406030204" pitchFamily="18" charset="0"/>
            </a:endParaRPr>
          </a:p>
        </p:txBody>
      </p:sp>
      <p:pic>
        <p:nvPicPr>
          <p:cNvPr id="7" name="Picture 6" descr="A yellow arrow pointing to the left&#10;&#10;Description automatically generated">
            <a:extLst>
              <a:ext uri="{FF2B5EF4-FFF2-40B4-BE49-F238E27FC236}">
                <a16:creationId xmlns:a16="http://schemas.microsoft.com/office/drawing/2014/main" id="{E663F71A-E700-C813-48FC-6367F8E151F7}"/>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01336" y="4305300"/>
            <a:ext cx="2056790" cy="2056790"/>
          </a:xfrm>
          <a:prstGeom prst="rect">
            <a:avLst/>
          </a:prstGeom>
        </p:spPr>
      </p:pic>
      <p:sp>
        <p:nvSpPr>
          <p:cNvPr id="8" name="Rectangle 7">
            <a:extLst>
              <a:ext uri="{FF2B5EF4-FFF2-40B4-BE49-F238E27FC236}">
                <a16:creationId xmlns:a16="http://schemas.microsoft.com/office/drawing/2014/main" id="{21E72199-C176-A727-04CC-4534FB1904E7}"/>
              </a:ext>
            </a:extLst>
          </p:cNvPr>
          <p:cNvSpPr/>
          <p:nvPr/>
        </p:nvSpPr>
        <p:spPr>
          <a:xfrm>
            <a:off x="986830" y="5680364"/>
            <a:ext cx="2289769" cy="3018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PHÓNG ĐẠI</a:t>
            </a:r>
          </a:p>
        </p:txBody>
      </p:sp>
      <p:sp>
        <p:nvSpPr>
          <p:cNvPr id="10" name="TextBox 9">
            <a:extLst>
              <a:ext uri="{FF2B5EF4-FFF2-40B4-BE49-F238E27FC236}">
                <a16:creationId xmlns:a16="http://schemas.microsoft.com/office/drawing/2014/main" id="{9EFF965D-B9C9-DC4E-8DC9-6CBF8781285D}"/>
              </a:ext>
            </a:extLst>
          </p:cNvPr>
          <p:cNvSpPr txBox="1"/>
          <p:nvPr/>
        </p:nvSpPr>
        <p:spPr>
          <a:xfrm>
            <a:off x="3505200" y="5829300"/>
            <a:ext cx="13545014" cy="3030060"/>
          </a:xfrm>
          <a:prstGeom prst="rect">
            <a:avLst/>
          </a:prstGeom>
          <a:noFill/>
        </p:spPr>
        <p:txBody>
          <a:bodyPr wrap="square">
            <a:spAutoFit/>
          </a:bodyPr>
          <a:lstStyle/>
          <a:p>
            <a:pPr algn="just">
              <a:lnSpc>
                <a:spcPct val="150000"/>
              </a:lnSpc>
            </a:pPr>
            <a:r>
              <a:rPr lang="vi-VN" sz="4400" dirty="0">
                <a:latin typeface="+mj-lt"/>
                <a:ea typeface="Cambria" panose="02040503050406030204" pitchFamily="18" charset="0"/>
              </a:rPr>
              <a:t>Nhân vật </a:t>
            </a:r>
            <a:r>
              <a:rPr lang="en-US" sz="4400" dirty="0">
                <a:latin typeface="+mj-lt"/>
                <a:ea typeface="Cambria" panose="02040503050406030204" pitchFamily="18" charset="0"/>
              </a:rPr>
              <a:t>“</a:t>
            </a:r>
            <a:r>
              <a:rPr lang="vi-VN" sz="4400" dirty="0">
                <a:latin typeface="+mj-lt"/>
                <a:ea typeface="Cambria" panose="02040503050406030204" pitchFamily="18" charset="0"/>
              </a:rPr>
              <a:t>tôi</a:t>
            </a:r>
            <a:r>
              <a:rPr lang="en-US" sz="4400" dirty="0">
                <a:latin typeface="+mj-lt"/>
                <a:ea typeface="Cambria" panose="02040503050406030204" pitchFamily="18" charset="0"/>
              </a:rPr>
              <a:t>”</a:t>
            </a:r>
            <a:r>
              <a:rPr lang="vi-VN" sz="4400" dirty="0">
                <a:latin typeface="+mj-lt"/>
                <a:ea typeface="Cambria" panose="02040503050406030204" pitchFamily="18" charset="0"/>
              </a:rPr>
              <a:t> đi khám mắt nhiều lần </a:t>
            </a:r>
            <a:endParaRPr lang="en-US" sz="4400" dirty="0">
              <a:latin typeface="+mj-lt"/>
              <a:ea typeface="Cambria" panose="02040503050406030204" pitchFamily="18" charset="0"/>
            </a:endParaRPr>
          </a:p>
          <a:p>
            <a:pPr marL="571500" indent="-571500" algn="just">
              <a:lnSpc>
                <a:spcPct val="150000"/>
              </a:lnSpc>
              <a:buFont typeface="Wingdings" panose="05000000000000000000" pitchFamily="2" charset="2"/>
              <a:buChar char="à"/>
            </a:pPr>
            <a:r>
              <a:rPr lang="vi-VN" sz="4400" dirty="0">
                <a:latin typeface="+mj-lt"/>
                <a:ea typeface="Cambria" panose="02040503050406030204" pitchFamily="18" charset="0"/>
                <a:sym typeface="Wingdings" panose="05000000000000000000" pitchFamily="2" charset="2"/>
              </a:rPr>
              <a:t>mỗi thầy phán một kiểu  nghe theo  thay kính </a:t>
            </a:r>
            <a:endParaRPr lang="en-US" sz="4400" dirty="0">
              <a:latin typeface="+mj-lt"/>
              <a:ea typeface="Cambria" panose="02040503050406030204" pitchFamily="18" charset="0"/>
              <a:sym typeface="Wingdings" panose="05000000000000000000" pitchFamily="2" charset="2"/>
            </a:endParaRPr>
          </a:p>
          <a:p>
            <a:pPr algn="just">
              <a:lnSpc>
                <a:spcPct val="150000"/>
              </a:lnSpc>
            </a:pPr>
            <a:r>
              <a:rPr lang="vi-VN" sz="4400" dirty="0">
                <a:latin typeface="+mj-lt"/>
                <a:ea typeface="Cambria" panose="02040503050406030204" pitchFamily="18" charset="0"/>
                <a:sym typeface="Wingdings" panose="05000000000000000000" pitchFamily="2" charset="2"/>
              </a:rPr>
              <a:t> ngã vỡ kính mới biết mắt mình không bị gì cả.</a:t>
            </a:r>
            <a:endParaRPr lang="en-US" sz="4400" dirty="0">
              <a:latin typeface="+mj-lt"/>
              <a:ea typeface="Cambria" panose="02040503050406030204" pitchFamily="18" charset="0"/>
            </a:endParaRPr>
          </a:p>
        </p:txBody>
      </p:sp>
      <p:pic>
        <p:nvPicPr>
          <p:cNvPr id="11" name="Picture 10" descr="A green and white paint splatter&#10;&#10;Description automatically generated">
            <a:extLst>
              <a:ext uri="{FF2B5EF4-FFF2-40B4-BE49-F238E27FC236}">
                <a16:creationId xmlns:a16="http://schemas.microsoft.com/office/drawing/2014/main" id="{B43010EA-4E3F-03D5-39FC-7E36EF2DE2E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b="11111"/>
          <a:stretch/>
        </p:blipFill>
        <p:spPr>
          <a:xfrm>
            <a:off x="15202686" y="6587498"/>
            <a:ext cx="5057775" cy="4495800"/>
          </a:xfrm>
          <a:prstGeom prst="rect">
            <a:avLst/>
          </a:prstGeom>
        </p:spPr>
      </p:pic>
    </p:spTree>
    <p:extLst>
      <p:ext uri="{BB962C8B-B14F-4D97-AF65-F5344CB8AC3E}">
        <p14:creationId xmlns:p14="http://schemas.microsoft.com/office/powerpoint/2010/main" val="94471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2;p37">
            <a:extLst>
              <a:ext uri="{FF2B5EF4-FFF2-40B4-BE49-F238E27FC236}">
                <a16:creationId xmlns:a16="http://schemas.microsoft.com/office/drawing/2014/main" id="{CC9BBADA-2081-57EA-6EE1-9BB8940DD29A}"/>
              </a:ext>
            </a:extLst>
          </p:cNvPr>
          <p:cNvSpPr txBox="1">
            <a:spLocks/>
          </p:cNvSpPr>
          <p:nvPr/>
        </p:nvSpPr>
        <p:spPr>
          <a:xfrm>
            <a:off x="914400" y="723900"/>
            <a:ext cx="15168886"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1pPr>
            <a:lvl2pPr marR="0" lvl="1"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2pPr>
            <a:lvl3pPr marR="0" lvl="2"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3pPr>
            <a:lvl4pPr marR="0" lvl="3"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4pPr>
            <a:lvl5pPr marR="0" lvl="4"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5pPr>
            <a:lvl6pPr marR="0" lvl="5"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6pPr>
            <a:lvl7pPr marR="0" lvl="6"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7pPr>
            <a:lvl8pPr marR="0" lvl="7"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8pPr>
            <a:lvl9pPr marR="0" lvl="8" algn="l" rtl="0">
              <a:lnSpc>
                <a:spcPct val="100000"/>
              </a:lnSpc>
              <a:spcBef>
                <a:spcPts val="0"/>
              </a:spcBef>
              <a:spcAft>
                <a:spcPts val="0"/>
              </a:spcAft>
              <a:buClr>
                <a:schemeClr val="dk1"/>
              </a:buClr>
              <a:buSzPts val="3500"/>
              <a:buFont typeface="Bree Serif"/>
              <a:buNone/>
              <a:defRPr sz="3500" b="0" i="0" u="none" strike="noStrike" cap="none">
                <a:solidFill>
                  <a:schemeClr val="dk1"/>
                </a:solidFill>
                <a:latin typeface="Bree Serif"/>
                <a:ea typeface="Bree Serif"/>
                <a:cs typeface="Bree Serif"/>
                <a:sym typeface="Bree Serif"/>
              </a:defRPr>
            </a:lvl9p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c.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quả</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F6AA7B-E0D9-4490-CED9-ACD42AFE8B3E}"/>
              </a:ext>
            </a:extLst>
          </p:cNvPr>
          <p:cNvSpPr/>
          <p:nvPr/>
        </p:nvSpPr>
        <p:spPr>
          <a:xfrm>
            <a:off x="3200400" y="2400300"/>
            <a:ext cx="5218720" cy="1948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D4F5AF-CF97-125D-68CD-4A52E88FA466}"/>
              </a:ext>
            </a:extLst>
          </p:cNvPr>
          <p:cNvSpPr/>
          <p:nvPr/>
        </p:nvSpPr>
        <p:spPr>
          <a:xfrm>
            <a:off x="9496285" y="2400300"/>
            <a:ext cx="5642134" cy="194867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8806D8D-57D6-6274-C8D9-8D93F6509AA5}"/>
              </a:ext>
            </a:extLst>
          </p:cNvPr>
          <p:cNvSpPr/>
          <p:nvPr/>
        </p:nvSpPr>
        <p:spPr>
          <a:xfrm>
            <a:off x="3200402" y="5068156"/>
            <a:ext cx="5218720" cy="19486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 hiện mắt kính đã bị vỡ</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8605C22-820D-5410-73E0-0D2698F8242C}"/>
              </a:ext>
            </a:extLst>
          </p:cNvPr>
          <p:cNvSpPr/>
          <p:nvPr/>
        </p:nvSpPr>
        <p:spPr>
          <a:xfrm>
            <a:off x="9496283" y="5068156"/>
            <a:ext cx="5642134" cy="194867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 khỏe, không có vấn đề gì</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549E2CC-9A59-E59D-D195-6BA28A6E32C0}"/>
              </a:ext>
            </a:extLst>
          </p:cNvPr>
          <p:cNvSpPr/>
          <p:nvPr/>
        </p:nvSpPr>
        <p:spPr>
          <a:xfrm>
            <a:off x="3161466" y="7547832"/>
            <a:ext cx="11965068" cy="1446550"/>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 Kết thúc </a:t>
            </a:r>
            <a:r>
              <a:rPr lang="vi-VN" sz="4400" dirty="0">
                <a:latin typeface="Times New Roman" panose="02020603050405020304" pitchFamily="18" charset="0"/>
                <a:cs typeface="Times New Roman" panose="02020603050405020304" pitchFamily="18" charset="0"/>
              </a:rPr>
              <a:t>bất ngờ, tự nhiên, tô đậm tính hài hước và ý nghĩa phê phán của câu chuyện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8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txBody>
            <a:bodyPr/>
            <a:lstStyle/>
            <a:p>
              <a:endParaRPr lang="en-US"/>
            </a:p>
          </p:txBody>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4">
            <a:extLst>
              <a:ext uri="{FF2B5EF4-FFF2-40B4-BE49-F238E27FC236}">
                <a16:creationId xmlns:a16="http://schemas.microsoft.com/office/drawing/2014/main" id="{75269948-3060-0CCF-9C1F-CBF4769BB043}"/>
              </a:ext>
            </a:extLst>
          </p:cNvPr>
          <p:cNvSpPr/>
          <p:nvPr/>
        </p:nvSpPr>
        <p:spPr>
          <a:xfrm>
            <a:off x="1128513" y="6040785"/>
            <a:ext cx="4878834" cy="2750156"/>
          </a:xfrm>
          <a:custGeom>
            <a:avLst/>
            <a:gdLst/>
            <a:ahLst/>
            <a:cxnLst/>
            <a:rect l="l" t="t" r="r" b="b"/>
            <a:pathLst>
              <a:path w="3680328" h="1913770">
                <a:moveTo>
                  <a:pt x="0" y="0"/>
                </a:moveTo>
                <a:lnTo>
                  <a:pt x="3680327" y="0"/>
                </a:lnTo>
                <a:lnTo>
                  <a:pt x="3680327" y="1913770"/>
                </a:lnTo>
                <a:lnTo>
                  <a:pt x="0" y="1913770"/>
                </a:lnTo>
                <a:lnTo>
                  <a:pt x="0" y="0"/>
                </a:lnTo>
                <a:close/>
              </a:path>
            </a:pathLst>
          </a:custGeom>
          <a:blipFill>
            <a:blip r:embed="rId5"/>
            <a:stretch>
              <a:fillRect/>
            </a:stretch>
          </a:blipFill>
        </p:spPr>
        <p:txBody>
          <a:bodyPr/>
          <a:lstStyle/>
          <a:p>
            <a:endParaRPr lang="en-US"/>
          </a:p>
        </p:txBody>
      </p:sp>
      <p:sp>
        <p:nvSpPr>
          <p:cNvPr id="10" name="Google Shape;601;p31">
            <a:extLst>
              <a:ext uri="{FF2B5EF4-FFF2-40B4-BE49-F238E27FC236}">
                <a16:creationId xmlns:a16="http://schemas.microsoft.com/office/drawing/2014/main" id="{5F88E52A-1A2B-11A6-1076-DD36B700264B}"/>
              </a:ext>
            </a:extLst>
          </p:cNvPr>
          <p:cNvSpPr/>
          <p:nvPr/>
        </p:nvSpPr>
        <p:spPr>
          <a:xfrm>
            <a:off x="7558050" y="75057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pic>
        <p:nvPicPr>
          <p:cNvPr id="1026" name="Picture 2" descr="Truyện cười &quot;Cái kính&quot; (Tác giả A-dít Nê-xin). Tác phẩm châm biếm nổi tiếng  thế giới. - YouTube">
            <a:extLst>
              <a:ext uri="{FF2B5EF4-FFF2-40B4-BE49-F238E27FC236}">
                <a16:creationId xmlns:a16="http://schemas.microsoft.com/office/drawing/2014/main" id="{FC0C160C-5D3C-EEDD-4256-B6D2454109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904" t="16582" r="9351" b="22644"/>
          <a:stretch/>
        </p:blipFill>
        <p:spPr bwMode="auto">
          <a:xfrm>
            <a:off x="12195675" y="4838700"/>
            <a:ext cx="5507746" cy="4851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5139814-6D1C-1A28-B61D-F2887EB59679}"/>
              </a:ext>
            </a:extLst>
          </p:cNvPr>
          <p:cNvPicPr>
            <a:picLocks noChangeAspect="1"/>
          </p:cNvPicPr>
          <p:nvPr/>
        </p:nvPicPr>
        <p:blipFill>
          <a:blip r:embed="rId9"/>
          <a:stretch>
            <a:fillRect/>
          </a:stretch>
        </p:blipFill>
        <p:spPr>
          <a:xfrm>
            <a:off x="1425396" y="1496059"/>
            <a:ext cx="15405927" cy="7254869"/>
          </a:xfrm>
          <a:prstGeom prst="rect">
            <a:avLst/>
          </a:prstGeom>
        </p:spPr>
      </p:pic>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3">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4">
            <a:grayscl/>
          </a:blip>
          <a:stretch>
            <a:fillRect/>
          </a:stretch>
        </p:blipFill>
        <p:spPr>
          <a:xfrm>
            <a:off x="16764000" y="7810500"/>
            <a:ext cx="1950889" cy="2950720"/>
          </a:xfrm>
          <a:prstGeom prst="rect">
            <a:avLst/>
          </a:prstGeom>
        </p:spPr>
      </p:pic>
      <p:pic>
        <p:nvPicPr>
          <p:cNvPr id="3" name="Picture 2" descr="A group of stones with leaves&#10;&#10;Description automatically generated">
            <a:extLst>
              <a:ext uri="{FF2B5EF4-FFF2-40B4-BE49-F238E27FC236}">
                <a16:creationId xmlns:a16="http://schemas.microsoft.com/office/drawing/2014/main" id="{D42CE1D9-A4B0-AFDE-CA9F-58A4F36C5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011" y="5209574"/>
            <a:ext cx="5562600" cy="5562600"/>
          </a:xfrm>
          <a:prstGeom prst="rect">
            <a:avLst/>
          </a:prstGeom>
        </p:spPr>
      </p:pic>
      <p:pic>
        <p:nvPicPr>
          <p:cNvPr id="4" name="Picture 3">
            <a:extLst>
              <a:ext uri="{FF2B5EF4-FFF2-40B4-BE49-F238E27FC236}">
                <a16:creationId xmlns:a16="http://schemas.microsoft.com/office/drawing/2014/main" id="{76621E30-286E-819D-F086-7894774154FE}"/>
              </a:ext>
            </a:extLst>
          </p:cNvPr>
          <p:cNvPicPr>
            <a:picLocks noChangeAspect="1"/>
          </p:cNvPicPr>
          <p:nvPr/>
        </p:nvPicPr>
        <p:blipFill>
          <a:blip r:embed="rId6"/>
          <a:stretch>
            <a:fillRect/>
          </a:stretch>
        </p:blipFill>
        <p:spPr>
          <a:xfrm>
            <a:off x="1981200" y="2324100"/>
            <a:ext cx="15405927" cy="3694496"/>
          </a:xfrm>
          <a:prstGeom prst="rect">
            <a:avLst/>
          </a:prstGeom>
        </p:spPr>
      </p:pic>
    </p:spTree>
    <p:extLst>
      <p:ext uri="{BB962C8B-B14F-4D97-AF65-F5344CB8AC3E}">
        <p14:creationId xmlns:p14="http://schemas.microsoft.com/office/powerpoint/2010/main" val="1308222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1606098C-302B-63B6-720D-6FEB0A2BAEB9}"/>
              </a:ext>
            </a:extLst>
          </p:cNvPr>
          <p:cNvGrpSpPr/>
          <p:nvPr/>
        </p:nvGrpSpPr>
        <p:grpSpPr>
          <a:xfrm>
            <a:off x="1603574" y="723974"/>
            <a:ext cx="7692826" cy="8458125"/>
            <a:chOff x="0" y="0"/>
            <a:chExt cx="1351092" cy="1462813"/>
          </a:xfrm>
        </p:grpSpPr>
        <p:sp>
          <p:nvSpPr>
            <p:cNvPr id="5" name="Freeform 5">
              <a:extLst>
                <a:ext uri="{FF2B5EF4-FFF2-40B4-BE49-F238E27FC236}">
                  <a16:creationId xmlns:a16="http://schemas.microsoft.com/office/drawing/2014/main" id="{63F7A1CF-E450-306B-00D4-B119447ACBDF}"/>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en-US"/>
            </a:p>
          </p:txBody>
        </p:sp>
        <p:sp>
          <p:nvSpPr>
            <p:cNvPr id="6" name="TextBox 6">
              <a:extLst>
                <a:ext uri="{FF2B5EF4-FFF2-40B4-BE49-F238E27FC236}">
                  <a16:creationId xmlns:a16="http://schemas.microsoft.com/office/drawing/2014/main" id="{EC8BC877-0070-4914-DFBD-6273DC9EDCB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Freeform 13">
            <a:extLst>
              <a:ext uri="{FF2B5EF4-FFF2-40B4-BE49-F238E27FC236}">
                <a16:creationId xmlns:a16="http://schemas.microsoft.com/office/drawing/2014/main" id="{3267AB42-2651-E528-88BB-1A59E33D8A97}"/>
              </a:ext>
            </a:extLst>
          </p:cNvPr>
          <p:cNvSpPr/>
          <p:nvPr/>
        </p:nvSpPr>
        <p:spPr>
          <a:xfrm>
            <a:off x="2057400" y="1790700"/>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4">
            <a:extLst>
              <a:ext uri="{FF2B5EF4-FFF2-40B4-BE49-F238E27FC236}">
                <a16:creationId xmlns:a16="http://schemas.microsoft.com/office/drawing/2014/main" id="{5CA20B78-B923-36FF-EBB4-B654C13BA4B3}"/>
              </a:ext>
            </a:extLst>
          </p:cNvPr>
          <p:cNvGrpSpPr/>
          <p:nvPr/>
        </p:nvGrpSpPr>
        <p:grpSpPr>
          <a:xfrm>
            <a:off x="9888002" y="740303"/>
            <a:ext cx="7692826" cy="8458125"/>
            <a:chOff x="0" y="0"/>
            <a:chExt cx="1351092" cy="1462813"/>
          </a:xfrm>
        </p:grpSpPr>
        <p:sp>
          <p:nvSpPr>
            <p:cNvPr id="9" name="Freeform 5">
              <a:extLst>
                <a:ext uri="{FF2B5EF4-FFF2-40B4-BE49-F238E27FC236}">
                  <a16:creationId xmlns:a16="http://schemas.microsoft.com/office/drawing/2014/main" id="{D5D926BF-B01C-B9B0-C364-9F0646571AFC}"/>
                </a:ext>
              </a:extLst>
            </p:cNvPr>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en-US"/>
            </a:p>
          </p:txBody>
        </p:sp>
        <p:sp>
          <p:nvSpPr>
            <p:cNvPr id="10" name="TextBox 6">
              <a:extLst>
                <a:ext uri="{FF2B5EF4-FFF2-40B4-BE49-F238E27FC236}">
                  <a16:creationId xmlns:a16="http://schemas.microsoft.com/office/drawing/2014/main" id="{E5078D2C-AECE-78D1-BE39-A4A9C952C11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3">
            <a:extLst>
              <a:ext uri="{FF2B5EF4-FFF2-40B4-BE49-F238E27FC236}">
                <a16:creationId xmlns:a16="http://schemas.microsoft.com/office/drawing/2014/main" id="{9FCE40D1-18E9-1C30-3035-67F3C1E7C48B}"/>
              </a:ext>
            </a:extLst>
          </p:cNvPr>
          <p:cNvSpPr/>
          <p:nvPr/>
        </p:nvSpPr>
        <p:spPr>
          <a:xfrm>
            <a:off x="10341828" y="1807029"/>
            <a:ext cx="6331714" cy="626625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E2190020-6C4F-48CF-C896-8700EDC0D394}"/>
              </a:ext>
            </a:extLst>
          </p:cNvPr>
          <p:cNvSpPr/>
          <p:nvPr/>
        </p:nvSpPr>
        <p:spPr>
          <a:xfrm>
            <a:off x="2438400" y="2508360"/>
            <a:ext cx="5638800" cy="4832092"/>
          </a:xfrm>
          <a:prstGeom prst="rect">
            <a:avLst/>
          </a:prstGeom>
        </p:spPr>
        <p:txBody>
          <a:bodyPr wrap="square">
            <a:spAutoFit/>
          </a:bodyPr>
          <a:lstStyle/>
          <a:p>
            <a:pPr algn="just"/>
            <a:r>
              <a:rPr lang="vi-VN" sz="4400" dirty="0">
                <a:latin typeface="+mj-lt"/>
              </a:rPr>
              <a:t>- Phê phán những người hay mắc “bệnh” tưởng, tự ám ảnh, nghe dư luận bên ngoài mà không tin vào chính mình, và sự thiếu trách nhiệm của một số y, bác sĩ</a:t>
            </a:r>
            <a:r>
              <a:rPr lang="en-US" sz="4400" dirty="0">
                <a:latin typeface="+mj-lt"/>
              </a:rPr>
              <a:t>.</a:t>
            </a:r>
            <a:endParaRPr lang="vi-VN" sz="4400" dirty="0">
              <a:latin typeface="+mj-lt"/>
            </a:endParaRPr>
          </a:p>
        </p:txBody>
      </p:sp>
      <p:sp>
        <p:nvSpPr>
          <p:cNvPr id="3" name="Freeform 2">
            <a:extLst>
              <a:ext uri="{FF2B5EF4-FFF2-40B4-BE49-F238E27FC236}">
                <a16:creationId xmlns:a16="http://schemas.microsoft.com/office/drawing/2014/main" id="{0F0888B0-0958-442B-5FE5-F1442C8010EA}"/>
              </a:ext>
            </a:extLst>
          </p:cNvPr>
          <p:cNvSpPr/>
          <p:nvPr/>
        </p:nvSpPr>
        <p:spPr>
          <a:xfrm>
            <a:off x="-4689102" y="7524093"/>
            <a:ext cx="9182259" cy="8229600"/>
          </a:xfrm>
          <a:custGeom>
            <a:avLst/>
            <a:gdLst/>
            <a:ahLst/>
            <a:cxnLst/>
            <a:rect l="l" t="t" r="r" b="b"/>
            <a:pathLst>
              <a:path w="9182259" h="8229600">
                <a:moveTo>
                  <a:pt x="0" y="0"/>
                </a:moveTo>
                <a:lnTo>
                  <a:pt x="9182260" y="0"/>
                </a:lnTo>
                <a:lnTo>
                  <a:pt x="9182260" y="8229600"/>
                </a:lnTo>
                <a:lnTo>
                  <a:pt x="0" y="8229600"/>
                </a:lnTo>
                <a:lnTo>
                  <a:pt x="0" y="0"/>
                </a:lnTo>
                <a:close/>
              </a:path>
            </a:pathLst>
          </a:custGeom>
          <a:blipFill>
            <a:blip r:embed="rId5"/>
            <a:stretch>
              <a:fillRect/>
            </a:stretch>
          </a:blipFill>
        </p:spPr>
        <p:txBody>
          <a:bodyPr/>
          <a:lstStyle/>
          <a:p>
            <a:endParaRPr lang="en-US"/>
          </a:p>
        </p:txBody>
      </p:sp>
      <p:sp>
        <p:nvSpPr>
          <p:cNvPr id="12" name="Rectangle 11">
            <a:extLst>
              <a:ext uri="{FF2B5EF4-FFF2-40B4-BE49-F238E27FC236}">
                <a16:creationId xmlns:a16="http://schemas.microsoft.com/office/drawing/2014/main" id="{6127D8CD-558B-2B63-C295-2A2EB7701C5D}"/>
              </a:ext>
            </a:extLst>
          </p:cNvPr>
          <p:cNvSpPr/>
          <p:nvPr/>
        </p:nvSpPr>
        <p:spPr>
          <a:xfrm>
            <a:off x="10744200" y="2508360"/>
            <a:ext cx="5486400" cy="3477875"/>
          </a:xfrm>
          <a:prstGeom prst="rect">
            <a:avLst/>
          </a:prstGeom>
        </p:spPr>
        <p:txBody>
          <a:bodyPr wrap="square">
            <a:spAutoFit/>
          </a:bodyPr>
          <a:lstStyle/>
          <a:p>
            <a:pPr algn="just"/>
            <a:r>
              <a:rPr lang="vi-VN" sz="4400" dirty="0">
                <a:latin typeface="+mj-lt"/>
              </a:rPr>
              <a:t>- Thông điệp, tư tưởng của truyện vẫn luôn mới mẻ và cần thiết với cuộc sống con người ngày nay.</a:t>
            </a:r>
          </a:p>
        </p:txBody>
      </p:sp>
    </p:spTree>
    <p:extLst>
      <p:ext uri="{BB962C8B-B14F-4D97-AF65-F5344CB8AC3E}">
        <p14:creationId xmlns:p14="http://schemas.microsoft.com/office/powerpoint/2010/main" val="3033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386" y="1943100"/>
            <a:ext cx="16647414" cy="3477875"/>
          </a:xfrm>
          <a:prstGeom prst="rect">
            <a:avLst/>
          </a:prstGeom>
        </p:spPr>
        <p:txBody>
          <a:bodyPr wrap="square">
            <a:spAutoFit/>
          </a:bodyPr>
          <a:lstStyle/>
          <a:p>
            <a:pPr algn="just"/>
            <a:r>
              <a:rPr lang="vi-VN" sz="4400" dirty="0">
                <a:latin typeface="+mj-lt"/>
              </a:rPr>
              <a:t>Từ điển tiếng Việt giải nghĩa từ bệnh tưởng là “trạng thái tinh thần lo lắng do bị ám ảnh là mình đã mắc một bệnh nào đó, kì thật không phải”. Theo em, nhân vật “tôi” trong truyện Cái kính có mắc bệnh tưởng hay không? Vì sao?</a:t>
            </a:r>
          </a:p>
          <a:p>
            <a:pPr algn="just"/>
            <a:endParaRPr lang="en-US" sz="4400" b="1" dirty="0">
              <a:latin typeface="+mj-lt"/>
            </a:endParaRPr>
          </a:p>
        </p:txBody>
      </p:sp>
      <p:sp>
        <p:nvSpPr>
          <p:cNvPr id="11" name="Rectangle 10">
            <a:extLst>
              <a:ext uri="{FF2B5EF4-FFF2-40B4-BE49-F238E27FC236}">
                <a16:creationId xmlns:a16="http://schemas.microsoft.com/office/drawing/2014/main" id="{1BE0D26F-A9EC-40F1-A9D6-76E7CF44E006}"/>
              </a:ext>
            </a:extLst>
          </p:cNvPr>
          <p:cNvSpPr/>
          <p:nvPr/>
        </p:nvSpPr>
        <p:spPr>
          <a:xfrm>
            <a:off x="802386" y="4914900"/>
            <a:ext cx="16647414" cy="45337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N</a:t>
            </a:r>
            <a:r>
              <a:rPr lang="vi-VN" sz="4400" dirty="0">
                <a:solidFill>
                  <a:schemeClr val="tx1"/>
                </a:solidFill>
                <a:latin typeface="Times New Roman" panose="02020603050405020304" pitchFamily="18" charset="0"/>
                <a:cs typeface="Times New Roman" panose="02020603050405020304" pitchFamily="18" charset="0"/>
              </a:rPr>
              <a:t>hân vật “tôi” trong truyện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Cái kính</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có mắc bệnh </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tưởng</a:t>
            </a:r>
            <a:r>
              <a:rPr lang="en-US" sz="4400" dirty="0">
                <a:solidFill>
                  <a:schemeClr val="tx1"/>
                </a:solidFill>
                <a:latin typeface="Times New Roman" panose="02020603050405020304" pitchFamily="18" charset="0"/>
                <a:cs typeface="Times New Roman" panose="02020603050405020304" pitchFamily="18" charset="0"/>
              </a:rPr>
              <a:t>”</a:t>
            </a:r>
            <a:r>
              <a:rPr lang="vi-VN" sz="4400" dirty="0">
                <a:solidFill>
                  <a:schemeClr val="tx1"/>
                </a:solidFill>
                <a:latin typeface="Times New Roman" panose="02020603050405020304" pitchFamily="18" charset="0"/>
                <a:cs typeface="Times New Roman" panose="02020603050405020304" pitchFamily="18" charset="0"/>
              </a:rPr>
              <a:t> vì tình trạng mắt đang bình thường, không có vấn đề gì nhưng vẫn muốn đeo kính để khiến mình trông tri thức hơn. Sau những lần đi cắt kính và ảnh hưởng trực tiếp tới cuộc sống hằng ngày, anh ta vẫn nghĩ mắt mình có vấn đề chứ nhất quyết không chịu bỏ kính ra.</a:t>
            </a:r>
          </a:p>
        </p:txBody>
      </p:sp>
      <p:pic>
        <p:nvPicPr>
          <p:cNvPr id="5" name="Picture 4">
            <a:extLst>
              <a:ext uri="{FF2B5EF4-FFF2-40B4-BE49-F238E27FC236}">
                <a16:creationId xmlns:a16="http://schemas.microsoft.com/office/drawing/2014/main" id="{A2E5B585-BA24-EC6F-84F3-01FEC1F1C8C5}"/>
              </a:ext>
            </a:extLst>
          </p:cNvPr>
          <p:cNvPicPr>
            <a:picLocks noChangeAspect="1"/>
          </p:cNvPicPr>
          <p:nvPr/>
        </p:nvPicPr>
        <p:blipFill>
          <a:blip r:embed="rId3"/>
          <a:stretch>
            <a:fillRect/>
          </a:stretch>
        </p:blipFill>
        <p:spPr>
          <a:xfrm>
            <a:off x="3770293" y="419100"/>
            <a:ext cx="10711600" cy="1926503"/>
          </a:xfrm>
          <a:prstGeom prst="rect">
            <a:avLst/>
          </a:prstGeom>
        </p:spPr>
      </p:pic>
    </p:spTree>
    <p:extLst>
      <p:ext uri="{BB962C8B-B14F-4D97-AF65-F5344CB8AC3E}">
        <p14:creationId xmlns:p14="http://schemas.microsoft.com/office/powerpoint/2010/main" val="218412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txBody>
          <a:bodyPr/>
          <a:lstStyle/>
          <a:p>
            <a:endParaRPr lang="en-US"/>
          </a:p>
        </p:txBody>
      </p:sp>
      <p:sp>
        <p:nvSpPr>
          <p:cNvPr id="8" name="Freeform 5">
            <a:extLst>
              <a:ext uri="{FF2B5EF4-FFF2-40B4-BE49-F238E27FC236}">
                <a16:creationId xmlns:a16="http://schemas.microsoft.com/office/drawing/2014/main" id="{3160D5C6-E52E-66BC-F3EF-AF6112FCDE22}"/>
              </a:ext>
            </a:extLst>
          </p:cNvPr>
          <p:cNvSpPr/>
          <p:nvPr/>
        </p:nvSpPr>
        <p:spPr>
          <a:xfrm>
            <a:off x="10668000" y="6618921"/>
            <a:ext cx="6008767" cy="2334579"/>
          </a:xfrm>
          <a:custGeom>
            <a:avLst/>
            <a:gdLst/>
            <a:ahLst/>
            <a:cxnLst/>
            <a:rect l="l" t="t" r="r" b="b"/>
            <a:pathLst>
              <a:path w="8374747" h="3297557">
                <a:moveTo>
                  <a:pt x="0" y="0"/>
                </a:moveTo>
                <a:lnTo>
                  <a:pt x="8374747" y="0"/>
                </a:lnTo>
                <a:lnTo>
                  <a:pt x="8374747" y="3297557"/>
                </a:lnTo>
                <a:lnTo>
                  <a:pt x="0" y="3297557"/>
                </a:lnTo>
                <a:lnTo>
                  <a:pt x="0" y="0"/>
                </a:lnTo>
                <a:close/>
              </a:path>
            </a:pathLst>
          </a:custGeom>
          <a:blipFill>
            <a:blip r:embed="rId6"/>
            <a:stretch>
              <a:fillRect/>
            </a:stretch>
          </a:blipFill>
        </p:spPr>
        <p:txBody>
          <a:bodyPr/>
          <a:lstStyle/>
          <a:p>
            <a:endParaRPr lang="en-US"/>
          </a:p>
        </p:txBody>
      </p:sp>
      <p:pic>
        <p:nvPicPr>
          <p:cNvPr id="9" name="Picture 8">
            <a:extLst>
              <a:ext uri="{FF2B5EF4-FFF2-40B4-BE49-F238E27FC236}">
                <a16:creationId xmlns:a16="http://schemas.microsoft.com/office/drawing/2014/main" id="{C33D3521-4041-46D6-123D-BE552D7C7E44}"/>
              </a:ext>
            </a:extLst>
          </p:cNvPr>
          <p:cNvPicPr>
            <a:picLocks noChangeAspect="1"/>
          </p:cNvPicPr>
          <p:nvPr/>
        </p:nvPicPr>
        <p:blipFill>
          <a:blip r:embed="rId7"/>
          <a:stretch>
            <a:fillRect/>
          </a:stretch>
        </p:blipFill>
        <p:spPr>
          <a:xfrm>
            <a:off x="838200" y="2742427"/>
            <a:ext cx="15405927" cy="3694496"/>
          </a:xfrm>
          <a:prstGeom prst="rect">
            <a:avLst/>
          </a:prstGeom>
        </p:spPr>
      </p:pic>
    </p:spTree>
    <p:extLst>
      <p:ext uri="{BB962C8B-B14F-4D97-AF65-F5344CB8AC3E}">
        <p14:creationId xmlns:p14="http://schemas.microsoft.com/office/powerpoint/2010/main" val="1198447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txBody>
            <a:bodyPr/>
            <a:lstStyle/>
            <a:p>
              <a:endParaRPr lang="en-US"/>
            </a:p>
          </p:txBody>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txBody>
            <a:bodyPr/>
            <a:lstStyle/>
            <a:p>
              <a:endParaRPr lang="en-US"/>
            </a:p>
          </p:txBody>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EBA34FE-2DFF-4CAA-93C9-016BBEA67715}"/>
              </a:ext>
            </a:extLst>
          </p:cNvPr>
          <p:cNvSpPr/>
          <p:nvPr/>
        </p:nvSpPr>
        <p:spPr>
          <a:xfrm>
            <a:off x="1957662" y="2645645"/>
            <a:ext cx="6841107" cy="1420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Cốt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1957662" y="3743225"/>
            <a:ext cx="11453538"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S</a:t>
            </a:r>
            <a:r>
              <a:rPr lang="vi-VN" sz="4400" dirty="0">
                <a:solidFill>
                  <a:schemeClr val="tx1"/>
                </a:solidFill>
                <a:latin typeface="Times New Roman" panose="02020603050405020304" pitchFamily="18" charset="0"/>
                <a:cs typeface="Times New Roman" panose="02020603050405020304" pitchFamily="18" charset="0"/>
              </a:rPr>
              <a:t>ử dụng chi tiết gây cười một cách linh hoạt, nhiều yếu tố bất ngờ và phóng đại, ngôn ngữ và giọng điệu hài hước</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txBody>
            <a:bodyPr/>
            <a:lstStyle/>
            <a:p>
              <a:endParaRPr lang="en-US"/>
            </a:p>
          </p:txBody>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txBody>
            <a:bodyPr/>
            <a:lstStyle/>
            <a:p>
              <a:endParaRPr lang="en-US"/>
            </a:p>
          </p:txBody>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3477875"/>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ruyện “Cái kính” như là một câu chuyện đùa, phê phán một cách nhẹ nhàng những người hay mắc “bệnh” tưởng, tự ám ảnh, nghe dư luận bên ngoài mà không tin vào chính mình,… Qua đó cũng phê phán một số thầy thuốc, bác sĩ chuyên môn kém, hay phán bệnh bừa bãi.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MẨU CHUYỆN HÀI HƯỚC VÀ SÂU SẮC VỀ KINH DOANH">
            <a:extLst>
              <a:ext uri="{FF2B5EF4-FFF2-40B4-BE49-F238E27FC236}">
                <a16:creationId xmlns:a16="http://schemas.microsoft.com/office/drawing/2014/main" id="{CE4FB78D-CD78-A1B9-DFC6-9840B285BB0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069" b="99937" l="1879" r="53169">
                        <a14:foregroundMark x1="22108" y1="58439" x2="29035" y2="56662"/>
                        <a14:foregroundMark x1="21113" y1="64594" x2="34083" y2="85914"/>
                        <a14:foregroundMark x1="31688" y1="52792" x2="23287" y2="80457"/>
                        <a14:foregroundMark x1="19528" y1="64594" x2="27377" y2="82170"/>
                        <a14:foregroundMark x1="17354" y1="61865" x2="15033" y2="95241"/>
                        <a14:foregroundMark x1="18018" y1="98731" x2="28740" y2="97716"/>
                        <a14:foregroundMark x1="28740" y1="97716" x2="37546" y2="98350"/>
                        <a14:foregroundMark x1="40641" y1="54505" x2="50626" y2="97335"/>
                        <a14:foregroundMark x1="47089" y1="57868" x2="34377" y2="96256"/>
                        <a14:foregroundMark x1="39241" y1="52475" x2="42704" y2="99937"/>
                        <a14:foregroundMark x1="42704" y1="99937" x2="42704" y2="99937"/>
                        <a14:foregroundMark x1="36551" y1="92703" x2="48084" y2="97970"/>
                        <a14:foregroundMark x1="35962" y1="97970" x2="44215" y2="97970"/>
                        <a14:foregroundMark x1="44105" y1="48160" x2="51216" y2="76206"/>
                        <a14:foregroundMark x1="51216" y1="76206" x2="52395" y2="94924"/>
                        <a14:foregroundMark x1="54016" y1="97652" x2="53169" y2="70812"/>
                        <a14:foregroundMark x1="53169" y1="70812" x2="52432" y2="68972"/>
                        <a14:foregroundMark x1="39536" y1="80774" x2="50811" y2="99683"/>
                        <a14:foregroundMark x1="50811" y1="99683" x2="50811" y2="99683"/>
                        <a14:foregroundMark x1="42704" y1="52475" x2="38688" y2="46764"/>
                        <a14:foregroundMark x1="38688" y1="46764" x2="33640" y2="43655"/>
                        <a14:foregroundMark x1="33640" y1="43655" x2="31982" y2="43591"/>
                        <a14:foregroundMark x1="38357" y1="42069" x2="43478" y2="47081"/>
                        <a14:foregroundMark x1="43478" y1="47081" x2="46500" y2="54188"/>
                        <a14:foregroundMark x1="46500" y1="54188" x2="46758" y2="56916"/>
                        <a14:foregroundMark x1="47458" y1="62373" x2="46758" y2="86929"/>
                        <a14:foregroundMark x1="8032" y1="93084" x2="5637" y2="80393"/>
                        <a14:foregroundMark x1="5637" y1="80393" x2="6190" y2="67513"/>
                        <a14:foregroundMark x1="6190" y1="67513" x2="7111" y2="64404"/>
                        <a14:foregroundMark x1="9211" y1="61104" x2="13080" y2="95939"/>
                        <a14:foregroundMark x1="20523" y1="56218" x2="5932" y2="59962"/>
                        <a14:foregroundMark x1="7259" y1="60660" x2="2506" y2="91815"/>
                        <a14:foregroundMark x1="8511" y1="69162" x2="8622" y2="97335"/>
                        <a14:foregroundMark x1="8622" y1="97335" x2="8622" y2="97335"/>
                        <a14:foregroundMark x1="2358" y1="94987" x2="12786" y2="96447"/>
                        <a14:foregroundMark x1="2615" y1="79632" x2="3685" y2="65799"/>
                        <a14:foregroundMark x1="2378" y1="82700" x2="2615" y2="79632"/>
                        <a14:foregroundMark x1="6411" y1="60152" x2="11091" y2="55520"/>
                        <a14:foregroundMark x1="12012" y1="55901" x2="23471" y2="54378"/>
                        <a14:foregroundMark x1="23471" y1="54378" x2="23508" y2="53934"/>
                        <a14:backgroundMark x1="1179" y1="76713" x2="995" y2="96954"/>
                        <a14:backgroundMark x1="995" y1="96954" x2="995" y2="96954"/>
                        <a14:backgroundMark x1="995" y1="96954" x2="1658" y2="79632"/>
                        <a14:backgroundMark x1="1658" y1="79632" x2="1658" y2="79632"/>
                        <a14:backgroundMark x1="884" y1="74937" x2="516" y2="92195"/>
                      </a14:backgroundRemoval>
                    </a14:imgEffect>
                  </a14:imgLayer>
                </a14:imgProps>
              </a:ext>
              <a:ext uri="{28A0092B-C50C-407E-A947-70E740481C1C}">
                <a14:useLocalDpi xmlns:a14="http://schemas.microsoft.com/office/drawing/2010/main" val="0"/>
              </a:ext>
            </a:extLst>
          </a:blip>
          <a:srcRect t="37408" r="41392"/>
          <a:stretch/>
        </p:blipFill>
        <p:spPr bwMode="auto">
          <a:xfrm>
            <a:off x="-228600" y="5447155"/>
            <a:ext cx="7741196" cy="480096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1EF59BE4-5B37-A77B-0851-49E178039290}"/>
              </a:ext>
            </a:extLst>
          </p:cNvPr>
          <p:cNvSpPr/>
          <p:nvPr/>
        </p:nvSpPr>
        <p:spPr>
          <a:xfrm>
            <a:off x="6477000" y="1409700"/>
            <a:ext cx="11301814" cy="11199070"/>
          </a:xfrm>
          <a:custGeom>
            <a:avLst/>
            <a:gdLst/>
            <a:ahLst/>
            <a:cxnLst/>
            <a:rect l="l" t="t" r="r" b="b"/>
            <a:pathLst>
              <a:path w="11301814" h="11199070">
                <a:moveTo>
                  <a:pt x="0" y="0"/>
                </a:moveTo>
                <a:lnTo>
                  <a:pt x="11301814" y="0"/>
                </a:lnTo>
                <a:lnTo>
                  <a:pt x="11301814" y="11199071"/>
                </a:lnTo>
                <a:lnTo>
                  <a:pt x="0" y="11199071"/>
                </a:lnTo>
                <a:lnTo>
                  <a:pt x="0" y="0"/>
                </a:lnTo>
                <a:close/>
              </a:path>
            </a:pathLst>
          </a:custGeom>
          <a:solidFill>
            <a:schemeClr val="bg2"/>
          </a:solidFill>
        </p:spPr>
        <p:txBody>
          <a:bodyPr/>
          <a:lstStyle/>
          <a:p>
            <a:endParaRPr lang="en-US"/>
          </a:p>
        </p:txBody>
      </p:sp>
      <p:sp>
        <p:nvSpPr>
          <p:cNvPr id="17" name="Google Shape;838;p44"/>
          <p:cNvSpPr txBox="1">
            <a:spLocks noGrp="1"/>
          </p:cNvSpPr>
          <p:nvPr>
            <p:ph type="title"/>
          </p:nvPr>
        </p:nvSpPr>
        <p:spPr>
          <a:xfrm>
            <a:off x="7010400" y="2781300"/>
            <a:ext cx="10515600" cy="1280400"/>
          </a:xfrm>
          <a:prstGeom prst="rect">
            <a:avLst/>
          </a:prstGeom>
        </p:spPr>
        <p:txBody>
          <a:bodyPr spcFirstLastPara="1" vert="horz" wrap="square" lIns="182850" tIns="182850" rIns="182850" bIns="182850" rtlCol="0" anchor="t" anchorCtr="0">
            <a:noAutofit/>
          </a:bodyPr>
          <a:lstStyle/>
          <a:p>
            <a:pPr algn="just">
              <a:spcBef>
                <a:spcPts val="0"/>
              </a:spcBef>
            </a:pPr>
            <a:r>
              <a:rPr lang="en-US" sz="5400" dirty="0">
                <a:latin typeface="Times New Roman" panose="02020603050405020304" pitchFamily="18" charset="0"/>
                <a:ea typeface="Cambria" panose="02040503050406030204" pitchFamily="18" charset="0"/>
                <a:cs typeface="Times New Roman" panose="02020603050405020304" pitchFamily="18" charset="0"/>
              </a:rPr>
              <a:t>V</a:t>
            </a:r>
            <a:r>
              <a:rPr lang="en" sz="5400" dirty="0">
                <a:latin typeface="Times New Roman" panose="02020603050405020304" pitchFamily="18" charset="0"/>
                <a:ea typeface="Cambria" panose="02040503050406030204" pitchFamily="18" charset="0"/>
                <a:cs typeface="Times New Roman" panose="02020603050405020304" pitchFamily="18" charset="0"/>
              </a:rPr>
              <a:t>ẽ sơ đồ tư duy “Đặc điểm của thể loại truyện cười trong văn bản “Cái kính”</a:t>
            </a:r>
            <a:endParaRPr sz="5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C4B721F-4764-45DC-5A84-0AFD14C02164}"/>
              </a:ext>
            </a:extLst>
          </p:cNvPr>
          <p:cNvSpPr/>
          <p:nvPr/>
        </p:nvSpPr>
        <p:spPr>
          <a:xfrm>
            <a:off x="-2335583" y="-3086100"/>
            <a:ext cx="5719572" cy="8229600"/>
          </a:xfrm>
          <a:custGeom>
            <a:avLst/>
            <a:gdLst/>
            <a:ahLst/>
            <a:cxnLst/>
            <a:rect l="l" t="t" r="r" b="b"/>
            <a:pathLst>
              <a:path w="5719572" h="8229600">
                <a:moveTo>
                  <a:pt x="0" y="0"/>
                </a:moveTo>
                <a:lnTo>
                  <a:pt x="5719572" y="0"/>
                </a:lnTo>
                <a:lnTo>
                  <a:pt x="571957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63259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87401246-0345-66C7-661F-5C4BAC1748E2}"/>
              </a:ext>
            </a:extLst>
          </p:cNvPr>
          <p:cNvSpPr/>
          <p:nvPr/>
        </p:nvSpPr>
        <p:spPr>
          <a:xfrm>
            <a:off x="10986655" y="6134100"/>
            <a:ext cx="7315200" cy="2907792"/>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7"/>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8F30BE1B-44B1-EDFA-5DE8-A4F94CD1A83F}"/>
              </a:ext>
            </a:extLst>
          </p:cNvPr>
          <p:cNvPicPr>
            <a:picLocks noChangeAspect="1"/>
          </p:cNvPicPr>
          <p:nvPr/>
        </p:nvPicPr>
        <p:blipFill>
          <a:blip r:embed="rId8"/>
          <a:stretch>
            <a:fillRect/>
          </a:stretch>
        </p:blipFill>
        <p:spPr>
          <a:xfrm>
            <a:off x="1032904" y="2490016"/>
            <a:ext cx="15405927" cy="3694496"/>
          </a:xfrm>
          <a:prstGeom prst="rect">
            <a:avLst/>
          </a:prstGeom>
        </p:spPr>
      </p:pic>
    </p:spTree>
    <p:extLst>
      <p:ext uri="{BB962C8B-B14F-4D97-AF65-F5344CB8AC3E}">
        <p14:creationId xmlns:p14="http://schemas.microsoft.com/office/powerpoint/2010/main" val="12713954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15391" y="22479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5D3ABAE-ED60-0FA6-609C-3074627931A7}"/>
              </a:ext>
            </a:extLst>
          </p:cNvPr>
          <p:cNvPicPr>
            <a:picLocks noChangeAspect="1"/>
          </p:cNvPicPr>
          <p:nvPr/>
        </p:nvPicPr>
        <p:blipFill>
          <a:blip r:embed="rId3"/>
          <a:stretch>
            <a:fillRect/>
          </a:stretch>
        </p:blipFill>
        <p:spPr>
          <a:xfrm>
            <a:off x="4495800" y="3619500"/>
            <a:ext cx="8839200" cy="6034454"/>
          </a:xfrm>
          <a:custGeom>
            <a:avLst/>
            <a:gdLst>
              <a:gd name="connsiteX0" fmla="*/ 0 w 8839200"/>
              <a:gd name="connsiteY0" fmla="*/ 0 h 6034454"/>
              <a:gd name="connsiteX1" fmla="*/ 8839200 w 8839200"/>
              <a:gd name="connsiteY1" fmla="*/ 0 h 6034454"/>
              <a:gd name="connsiteX2" fmla="*/ 8839200 w 8839200"/>
              <a:gd name="connsiteY2" fmla="*/ 6034454 h 6034454"/>
              <a:gd name="connsiteX3" fmla="*/ 0 w 8839200"/>
              <a:gd name="connsiteY3" fmla="*/ 6034454 h 6034454"/>
              <a:gd name="connsiteX4" fmla="*/ 0 w 8839200"/>
              <a:gd name="connsiteY4" fmla="*/ 0 h 603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6034454" fill="none" extrusionOk="0">
                <a:moveTo>
                  <a:pt x="0" y="0"/>
                </a:moveTo>
                <a:cubicBezTo>
                  <a:pt x="3861943" y="118661"/>
                  <a:pt x="5198080" y="-41423"/>
                  <a:pt x="8839200" y="0"/>
                </a:cubicBezTo>
                <a:cubicBezTo>
                  <a:pt x="8704471" y="857242"/>
                  <a:pt x="8883729" y="4677135"/>
                  <a:pt x="8839200" y="6034454"/>
                </a:cubicBezTo>
                <a:cubicBezTo>
                  <a:pt x="4585004" y="5884897"/>
                  <a:pt x="1946349" y="6034721"/>
                  <a:pt x="0" y="6034454"/>
                </a:cubicBezTo>
                <a:cubicBezTo>
                  <a:pt x="-141948" y="4408003"/>
                  <a:pt x="110327" y="1863190"/>
                  <a:pt x="0" y="0"/>
                </a:cubicBezTo>
                <a:close/>
              </a:path>
              <a:path w="8839200" h="6034454" stroke="0" extrusionOk="0">
                <a:moveTo>
                  <a:pt x="0" y="0"/>
                </a:moveTo>
                <a:cubicBezTo>
                  <a:pt x="1348222" y="-121326"/>
                  <a:pt x="6584376" y="134767"/>
                  <a:pt x="8839200" y="0"/>
                </a:cubicBezTo>
                <a:cubicBezTo>
                  <a:pt x="8980314" y="1470531"/>
                  <a:pt x="8680394" y="4947372"/>
                  <a:pt x="8839200" y="6034454"/>
                </a:cubicBezTo>
                <a:cubicBezTo>
                  <a:pt x="6375598" y="6021589"/>
                  <a:pt x="3576919" y="6169076"/>
                  <a:pt x="0" y="6034454"/>
                </a:cubicBezTo>
                <a:cubicBezTo>
                  <a:pt x="-34207" y="5149728"/>
                  <a:pt x="-42469" y="2102593"/>
                  <a:pt x="0" y="0"/>
                </a:cubicBezTo>
                <a:close/>
              </a:path>
            </a:pathLst>
          </a:custGeom>
          <a:ln>
            <a:solidFill>
              <a:schemeClr val="tx1"/>
            </a:solidFill>
            <a:extLst>
              <a:ext uri="{C807C97D-BFC1-408E-A445-0C87EB9F89A2}">
                <ask:lineSketchStyleProps xmlns:ask="http://schemas.microsoft.com/office/drawing/2018/sketchyshapes" sd="1890466202">
                  <a:prstGeom prst="rect">
                    <a:avLst/>
                  </a:prstGeom>
                  <ask:type>
                    <ask:lineSketchCurved/>
                  </ask:type>
                </ask:lineSketchStyleProps>
              </a:ext>
            </a:extLs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Subtitle 5">
            <a:extLst>
              <a:ext uri="{FF2B5EF4-FFF2-40B4-BE49-F238E27FC236}">
                <a16:creationId xmlns:a16="http://schemas.microsoft.com/office/drawing/2014/main" id="{6B427A34-D7EE-5DBE-8212-22FE9220FF44}"/>
              </a:ext>
            </a:extLst>
          </p:cNvPr>
          <p:cNvSpPr txBox="1">
            <a:spLocks/>
          </p:cNvSpPr>
          <p:nvPr/>
        </p:nvSpPr>
        <p:spPr>
          <a:xfrm>
            <a:off x="1905000" y="2095500"/>
            <a:ext cx="9663600" cy="167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nSpc>
                <a:spcPct val="150000"/>
              </a:lnSpc>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dỏm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01C0319A-F266-95BF-0539-801755CAC9F0}"/>
              </a:ext>
            </a:extLst>
          </p:cNvPr>
          <p:cNvSpPr/>
          <p:nvPr/>
        </p:nvSpPr>
        <p:spPr>
          <a:xfrm>
            <a:off x="13335000" y="0"/>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Subtitle 5">
            <a:extLst>
              <a:ext uri="{FF2B5EF4-FFF2-40B4-BE49-F238E27FC236}">
                <a16:creationId xmlns:a16="http://schemas.microsoft.com/office/drawing/2014/main" id="{A6793AE8-790D-4C6E-BAD8-3B2E17BCDE09}"/>
              </a:ext>
            </a:extLst>
          </p:cNvPr>
          <p:cNvSpPr txBox="1">
            <a:spLocks/>
          </p:cNvSpPr>
          <p:nvPr/>
        </p:nvSpPr>
        <p:spPr>
          <a:xfrm>
            <a:off x="1219200" y="3258768"/>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5">
            <a:extLst>
              <a:ext uri="{FF2B5EF4-FFF2-40B4-BE49-F238E27FC236}">
                <a16:creationId xmlns:a16="http://schemas.microsoft.com/office/drawing/2014/main" id="{66C29A2C-76EC-B445-C2A6-688B1AB8CC66}"/>
              </a:ext>
            </a:extLst>
          </p:cNvPr>
          <p:cNvSpPr txBox="1">
            <a:spLocks/>
          </p:cNvSpPr>
          <p:nvPr/>
        </p:nvSpPr>
        <p:spPr>
          <a:xfrm>
            <a:off x="1596692" y="4325568"/>
            <a:ext cx="16081707" cy="526284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1pPr>
            <a:lvl2pPr marL="914400" marR="0" lvl="1" indent="-304800" algn="ctr" rtl="0">
              <a:lnSpc>
                <a:spcPct val="100000"/>
              </a:lnSpc>
              <a:spcBef>
                <a:spcPts val="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2pPr>
            <a:lvl3pPr marL="1371600" marR="0" lvl="2"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3pPr>
            <a:lvl4pPr marL="1828800" marR="0" lvl="3"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6pPr>
            <a:lvl7pPr marL="3200400" marR="0" lvl="6"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7pPr>
            <a:lvl8pPr marL="3657600" marR="0" lvl="7"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dk1"/>
                </a:solidFill>
                <a:latin typeface="Manrope SemiBold"/>
                <a:ea typeface="Manrope SemiBold"/>
                <a:cs typeface="Manrope SemiBold"/>
                <a:sym typeface="Manrope SemiBold"/>
              </a:defRPr>
            </a:lvl9pPr>
          </a:lstStyle>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Đốc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tờ</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A-la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Đục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tinh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mờ</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tới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304800" indent="0" algn="just">
              <a:lnSpc>
                <a:spcPct val="150000"/>
              </a:lnSpc>
              <a:buClr>
                <a:srgbClr val="3C1717"/>
              </a:buClr>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Mù</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nhau</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37244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2" descr="Aziz Nesin - Yaşasın Sanat - 1994 - insanokur">
            <a:extLst>
              <a:ext uri="{FF2B5EF4-FFF2-40B4-BE49-F238E27FC236}">
                <a16:creationId xmlns:a16="http://schemas.microsoft.com/office/drawing/2014/main" id="{A48AF009-A0A6-BDE7-0574-3F5950AB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1" r="27921"/>
          <a:stretch>
            <a:fillRect/>
          </a:stretch>
        </p:blipFill>
        <p:spPr bwMode="auto">
          <a:xfrm>
            <a:off x="1219200" y="2462132"/>
            <a:ext cx="4911436" cy="7162555"/>
          </a:xfrm>
          <a:custGeom>
            <a:avLst/>
            <a:gdLst>
              <a:gd name="connsiteX0" fmla="*/ 0 w 4911436"/>
              <a:gd name="connsiteY0" fmla="*/ 0 h 7162555"/>
              <a:gd name="connsiteX1" fmla="*/ 4911436 w 4911436"/>
              <a:gd name="connsiteY1" fmla="*/ 0 h 7162555"/>
              <a:gd name="connsiteX2" fmla="*/ 4911436 w 4911436"/>
              <a:gd name="connsiteY2" fmla="*/ 7162555 h 7162555"/>
              <a:gd name="connsiteX3" fmla="*/ 0 w 4911436"/>
              <a:gd name="connsiteY3" fmla="*/ 7162555 h 7162555"/>
              <a:gd name="connsiteX4" fmla="*/ 0 w 4911436"/>
              <a:gd name="connsiteY4" fmla="*/ 0 h 7162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436" h="7162555" extrusionOk="0">
                <a:moveTo>
                  <a:pt x="0" y="0"/>
                </a:moveTo>
                <a:cubicBezTo>
                  <a:pt x="1557724" y="-5264"/>
                  <a:pt x="4192558" y="84467"/>
                  <a:pt x="4911436" y="0"/>
                </a:cubicBezTo>
                <a:cubicBezTo>
                  <a:pt x="4783263" y="1778506"/>
                  <a:pt x="5040586" y="4217194"/>
                  <a:pt x="4911436" y="7162555"/>
                </a:cubicBezTo>
                <a:cubicBezTo>
                  <a:pt x="4266006" y="7268875"/>
                  <a:pt x="1869225" y="7154906"/>
                  <a:pt x="0" y="7162555"/>
                </a:cubicBezTo>
                <a:cubicBezTo>
                  <a:pt x="160128" y="5207347"/>
                  <a:pt x="25049" y="1549961"/>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5" name="Subtitle 5">
            <a:extLst>
              <a:ext uri="{FF2B5EF4-FFF2-40B4-BE49-F238E27FC236}">
                <a16:creationId xmlns:a16="http://schemas.microsoft.com/office/drawing/2014/main" id="{E308FBB7-DA96-2470-16B4-0C0B9FEA6BC7}"/>
              </a:ext>
            </a:extLst>
          </p:cNvPr>
          <p:cNvSpPr txBox="1">
            <a:spLocks/>
          </p:cNvSpPr>
          <p:nvPr/>
        </p:nvSpPr>
        <p:spPr>
          <a:xfrm>
            <a:off x="6858000" y="3543300"/>
            <a:ext cx="9663600" cy="52628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thuyết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quen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gũi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buFontTx/>
              <a:buChar cha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100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9B128D8-5A9B-1C56-BE84-8842AA8C7006}"/>
              </a:ext>
            </a:extLst>
          </p:cNvPr>
          <p:cNvSpPr/>
          <p:nvPr/>
        </p:nvSpPr>
        <p:spPr>
          <a:xfrm>
            <a:off x="7772400" y="2324100"/>
            <a:ext cx="9144000" cy="769441"/>
          </a:xfrm>
          <a:prstGeom prst="rect">
            <a:avLst/>
          </a:prstGeom>
        </p:spPr>
        <p:txBody>
          <a:bodyPr>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A-</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dít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Nê-xin</a:t>
            </a:r>
            <a:r>
              <a:rPr lang="en-US" sz="4400" b="1" dirty="0">
                <a:latin typeface="Times New Roman" panose="02020603050405020304" pitchFamily="18" charset="0"/>
                <a:ea typeface="Cambria" panose="02040503050406030204" pitchFamily="18" charset="0"/>
                <a:cs typeface="Times New Roman" panose="02020603050405020304" pitchFamily="18" charset="0"/>
              </a:rPr>
              <a:t>  (1915-1995)</a:t>
            </a:r>
          </a:p>
        </p:txBody>
      </p:sp>
      <p:pic>
        <p:nvPicPr>
          <p:cNvPr id="4" name="Picture 3" descr="A blue and black background&#10;&#10;Description automatically generated">
            <a:extLst>
              <a:ext uri="{FF2B5EF4-FFF2-40B4-BE49-F238E27FC236}">
                <a16:creationId xmlns:a16="http://schemas.microsoft.com/office/drawing/2014/main" id="{9C739042-7FD3-21AC-34D4-FBFD13D24D23}"/>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4616600" y="-1790700"/>
            <a:ext cx="5638800" cy="5638800"/>
          </a:xfrm>
          <a:prstGeom prst="rect">
            <a:avLst/>
          </a:prstGeom>
        </p:spPr>
      </p:pic>
    </p:spTree>
    <p:extLst>
      <p:ext uri="{BB962C8B-B14F-4D97-AF65-F5344CB8AC3E}">
        <p14:creationId xmlns:p14="http://schemas.microsoft.com/office/powerpoint/2010/main" val="19589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0DDC0556-5574-FB42-DF92-3D7E22933228}"/>
              </a:ext>
            </a:extLst>
          </p:cNvPr>
          <p:cNvSpPr txBox="1">
            <a:spLocks/>
          </p:cNvSpPr>
          <p:nvPr/>
        </p:nvSpPr>
        <p:spPr>
          <a:xfrm>
            <a:off x="1219200" y="1257300"/>
            <a:ext cx="96636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800" indent="0">
              <a:lnSpc>
                <a:spcPct val="150000"/>
              </a:lnSpc>
              <a:buFont typeface="Arial" pitchFamily="34" charset="0"/>
              <a:buNone/>
            </a:pP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451182" y="4304225"/>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445815" y="2153557"/>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18C23B47-6344-2DE8-9DCB-1B244AF963FC}"/>
              </a:ext>
            </a:extLst>
          </p:cNvPr>
          <p:cNvSpPr/>
          <p:nvPr/>
        </p:nvSpPr>
        <p:spPr>
          <a:xfrm>
            <a:off x="1295400" y="2838747"/>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286000" y="5196680"/>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003850" y="7783967"/>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4995332" y="2884209"/>
            <a:ext cx="12302068" cy="1446550"/>
          </a:xfrm>
          <a:prstGeom prst="rect">
            <a:avLst/>
          </a:prstGeom>
          <a:noFill/>
        </p:spPr>
        <p:txBody>
          <a:bodyPr wrap="square">
            <a:spAutoFit/>
          </a:bodyPr>
          <a:lstStyle/>
          <a:p>
            <a:pPr marL="279400" indent="0" algn="just">
              <a:buClr>
                <a:srgbClr val="4E2508"/>
              </a:buCl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thích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đùa</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Thái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2014</a:t>
            </a:r>
          </a:p>
        </p:txBody>
      </p:sp>
      <p:sp>
        <p:nvSpPr>
          <p:cNvPr id="18" name="TextBox 17">
            <a:extLst>
              <a:ext uri="{FF2B5EF4-FFF2-40B4-BE49-F238E27FC236}">
                <a16:creationId xmlns:a16="http://schemas.microsoft.com/office/drawing/2014/main" id="{797FF5C1-CC14-C032-7A72-76FDA12AF19E}"/>
              </a:ext>
            </a:extLst>
          </p:cNvPr>
          <p:cNvSpPr txBox="1"/>
          <p:nvPr/>
        </p:nvSpPr>
        <p:spPr>
          <a:xfrm>
            <a:off x="5695758" y="4854368"/>
            <a:ext cx="10374084" cy="2123658"/>
          </a:xfrm>
          <a:prstGeom prst="rect">
            <a:avLst/>
          </a:prstGeom>
          <a:noFill/>
        </p:spPr>
        <p:txBody>
          <a:bodyPr wrap="square">
            <a:spAutoFit/>
          </a:bodyPr>
          <a:lstStyle/>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thầy</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thuốc</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bạn</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Clr>
                <a:srgbClr val="4E2508"/>
              </a:buClr>
              <a:buFontTx/>
              <a:buChar char="-"/>
            </a:pP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vợ</a:t>
            </a:r>
            <a:endParaRPr lang="en-US" sz="4400" i="1"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4419600" y="7353300"/>
            <a:ext cx="13487400" cy="2800767"/>
          </a:xfrm>
          <a:prstGeom prst="rect">
            <a:avLst/>
          </a:prstGeom>
          <a:noFill/>
        </p:spPr>
        <p:txBody>
          <a:bodyPr wrap="square">
            <a:spAutoFit/>
          </a:bodyPr>
          <a:lstStyle/>
          <a:p>
            <a:pPr marL="279400" indent="0"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xoay quanh câu chuyện về nhân vật “tôi” chỉ vì tính sĩ, muốn bản thân mình trông tri thức mà đã đi cắt kính hết lần này đến lần khác. Qua đó, truyện phê phán, châm biế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những người ưa sĩ diện trong xã hội.</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6" grpId="0"/>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txBody>
          <a:bodyPr/>
          <a:lstStyle/>
          <a:p>
            <a:endParaRPr lang="en-US"/>
          </a:p>
        </p:txBody>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txBody>
          <a:bodyPr/>
          <a:lstStyle/>
          <a:p>
            <a:endParaRPr lang="en-US"/>
          </a:p>
        </p:txBody>
      </p:sp>
      <p:sp>
        <p:nvSpPr>
          <p:cNvPr id="7" name="Freeform 3">
            <a:extLst>
              <a:ext uri="{FF2B5EF4-FFF2-40B4-BE49-F238E27FC236}">
                <a16:creationId xmlns:a16="http://schemas.microsoft.com/office/drawing/2014/main" id="{83BB9B74-3815-28F3-F817-9770D2AA9F00}"/>
              </a:ext>
            </a:extLst>
          </p:cNvPr>
          <p:cNvSpPr/>
          <p:nvPr/>
        </p:nvSpPr>
        <p:spPr>
          <a:xfrm>
            <a:off x="527100" y="6438900"/>
            <a:ext cx="7565259" cy="2582924"/>
          </a:xfrm>
          <a:custGeom>
            <a:avLst/>
            <a:gdLst/>
            <a:ahLst/>
            <a:cxnLst/>
            <a:rect l="l" t="t" r="r" b="b"/>
            <a:pathLst>
              <a:path w="3654224" h="1173919">
                <a:moveTo>
                  <a:pt x="0" y="0"/>
                </a:moveTo>
                <a:lnTo>
                  <a:pt x="3654223" y="0"/>
                </a:lnTo>
                <a:lnTo>
                  <a:pt x="3654223" y="1173920"/>
                </a:lnTo>
                <a:lnTo>
                  <a:pt x="0" y="1173920"/>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2214C75C-A040-D4AF-562D-5CEF55A3EE4B}"/>
              </a:ext>
            </a:extLst>
          </p:cNvPr>
          <p:cNvPicPr>
            <a:picLocks noChangeAspect="1"/>
          </p:cNvPicPr>
          <p:nvPr/>
        </p:nvPicPr>
        <p:blipFill>
          <a:blip r:embed="rId7"/>
          <a:stretch>
            <a:fillRect/>
          </a:stretch>
        </p:blipFill>
        <p:spPr>
          <a:xfrm>
            <a:off x="914400" y="2729878"/>
            <a:ext cx="15405927" cy="3694496"/>
          </a:xfrm>
          <a:prstGeom prst="rect">
            <a:avLst/>
          </a:prstGeom>
        </p:spPr>
      </p:pic>
    </p:spTree>
    <p:extLst>
      <p:ext uri="{BB962C8B-B14F-4D97-AF65-F5344CB8AC3E}">
        <p14:creationId xmlns:p14="http://schemas.microsoft.com/office/powerpoint/2010/main" val="23042775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leaning against a wall&#10;&#10;Description automatically generated">
            <a:extLst>
              <a:ext uri="{FF2B5EF4-FFF2-40B4-BE49-F238E27FC236}">
                <a16:creationId xmlns:a16="http://schemas.microsoft.com/office/drawing/2014/main" id="{E773DCFF-B3FC-72F0-C1CA-DC9D26479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80" y="266700"/>
            <a:ext cx="10287000" cy="10287000"/>
          </a:xfrm>
          <a:prstGeom prst="rect">
            <a:avLst/>
          </a:prstGeom>
        </p:spPr>
      </p:pic>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4">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5">
            <a:grayscl/>
          </a:blip>
          <a:stretch>
            <a:fillRect/>
          </a:stretch>
        </p:blipFill>
        <p:spPr>
          <a:xfrm>
            <a:off x="16764000" y="7810500"/>
            <a:ext cx="1950889" cy="2950720"/>
          </a:xfrm>
          <a:prstGeom prst="rect">
            <a:avLst/>
          </a:prstGeom>
        </p:spPr>
      </p:pic>
      <p:pic>
        <p:nvPicPr>
          <p:cNvPr id="4" name="Picture 3">
            <a:extLst>
              <a:ext uri="{FF2B5EF4-FFF2-40B4-BE49-F238E27FC236}">
                <a16:creationId xmlns:a16="http://schemas.microsoft.com/office/drawing/2014/main" id="{97ED3814-E54E-C258-6AA7-194203CEA60C}"/>
              </a:ext>
            </a:extLst>
          </p:cNvPr>
          <p:cNvPicPr>
            <a:picLocks noChangeAspect="1"/>
          </p:cNvPicPr>
          <p:nvPr/>
        </p:nvPicPr>
        <p:blipFill>
          <a:blip r:embed="rId6"/>
          <a:stretch>
            <a:fillRect/>
          </a:stretch>
        </p:blipFill>
        <p:spPr>
          <a:xfrm>
            <a:off x="4053568" y="2517765"/>
            <a:ext cx="13692803" cy="5035732"/>
          </a:xfrm>
          <a:prstGeom prst="rect">
            <a:avLst/>
          </a:prstGeom>
        </p:spPr>
      </p:pic>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1273</Words>
  <Application>Microsoft Office PowerPoint</Application>
  <PresentationFormat>Custom</PresentationFormat>
  <Paragraphs>149</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#9Slide05 MetroScript</vt:lpstr>
      <vt:lpstr>Bree Serif</vt:lpstr>
      <vt:lpstr>Cambria</vt:lpstr>
      <vt:lpstr>Calibri</vt:lpstr>
      <vt:lpstr>Wingdings</vt:lpstr>
      <vt:lpstr>Arial</vt:lpstr>
      <vt:lpstr>Nunito Light</vt:lpstr>
      <vt:lpstr>#9Slide03 AmpleSoft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Vẽ sơ đồ tư duy “Đặc điểm của thể loại truyện cười trong văn bản “Cái kính”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Admin</cp:lastModifiedBy>
  <cp:revision>35</cp:revision>
  <dcterms:created xsi:type="dcterms:W3CDTF">2006-08-16T00:00:00Z</dcterms:created>
  <dcterms:modified xsi:type="dcterms:W3CDTF">2023-12-20T04:52:36Z</dcterms:modified>
  <dc:identifier>DAFwf3QmLuI</dc:identifier>
</cp:coreProperties>
</file>