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8" r:id="rId2"/>
    <p:sldId id="257" r:id="rId3"/>
    <p:sldId id="256" r:id="rId4"/>
    <p:sldId id="258" r:id="rId5"/>
    <p:sldId id="280" r:id="rId6"/>
    <p:sldId id="259" r:id="rId7"/>
    <p:sldId id="281" r:id="rId8"/>
    <p:sldId id="282" r:id="rId9"/>
    <p:sldId id="283" r:id="rId10"/>
    <p:sldId id="284" r:id="rId11"/>
    <p:sldId id="285" r:id="rId12"/>
  </p:sldIdLst>
  <p:sldSz cx="18288000" cy="10287000"/>
  <p:notesSz cx="6858000" cy="9144000"/>
  <p:embeddedFontLst>
    <p:embeddedFont>
      <p:font typeface="#9Slide05 FS Blonde Script" panose="020B0604020202020204" charset="0"/>
      <p:italic r:id="rId14"/>
    </p:embeddedFon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7" d="100"/>
          <a:sy n="37" d="100"/>
        </p:scale>
        <p:origin x="98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5AA5A-D0FC-4C6B-BFC7-570ABE65CA45}"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30801-FF57-4EC2-9843-BE2DAEFEC9C6}" type="slidenum">
              <a:rPr lang="en-US" smtClean="0"/>
              <a:t>‹#›</a:t>
            </a:fld>
            <a:endParaRPr lang="en-US"/>
          </a:p>
        </p:txBody>
      </p:sp>
    </p:spTree>
    <p:extLst>
      <p:ext uri="{BB962C8B-B14F-4D97-AF65-F5344CB8AC3E}">
        <p14:creationId xmlns:p14="http://schemas.microsoft.com/office/powerpoint/2010/main" val="182737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Câu</a:t>
            </a:r>
            <a:r>
              <a:rPr lang="en-US" baseline="0" dirty="0"/>
              <a:t> 1: </a:t>
            </a:r>
            <a:r>
              <a:rPr lang="en-US" baseline="0" dirty="0" err="1"/>
              <a:t>Chọn</a:t>
            </a:r>
            <a:r>
              <a:rPr lang="en-US" baseline="0" dirty="0"/>
              <a:t> “</a:t>
            </a:r>
            <a:r>
              <a:rPr lang="en-US" baseline="0" dirty="0" err="1"/>
              <a:t>phụ</a:t>
            </a:r>
            <a:r>
              <a:rPr lang="en-US" baseline="0" dirty="0"/>
              <a:t> </a:t>
            </a:r>
            <a:r>
              <a:rPr lang="en-US" baseline="0" dirty="0" err="1"/>
              <a:t>nữ</a:t>
            </a:r>
            <a:r>
              <a:rPr lang="en-US" baseline="0" dirty="0"/>
              <a:t>” </a:t>
            </a:r>
            <a:r>
              <a:rPr lang="en-US" baseline="0" dirty="0" err="1"/>
              <a:t>tạo</a:t>
            </a:r>
            <a:r>
              <a:rPr lang="en-US" baseline="0" dirty="0"/>
              <a:t> </a:t>
            </a:r>
            <a:r>
              <a:rPr lang="en-US" baseline="0" dirty="0" err="1"/>
              <a:t>sắc</a:t>
            </a:r>
            <a:r>
              <a:rPr lang="en-US" baseline="0" dirty="0"/>
              <a:t> </a:t>
            </a:r>
            <a:r>
              <a:rPr lang="en-US" baseline="0" dirty="0" err="1"/>
              <a:t>thái</a:t>
            </a:r>
            <a:r>
              <a:rPr lang="en-US" baseline="0" dirty="0"/>
              <a:t> </a:t>
            </a:r>
            <a:r>
              <a:rPr lang="en-US" baseline="0" dirty="0" err="1"/>
              <a:t>trang</a:t>
            </a:r>
            <a:r>
              <a:rPr lang="en-US" baseline="0" dirty="0"/>
              <a:t> </a:t>
            </a:r>
            <a:r>
              <a:rPr lang="en-US" baseline="0" dirty="0" err="1"/>
              <a:t>trọng</a:t>
            </a:r>
            <a:endParaRPr lang="en-US" baseline="0" dirty="0"/>
          </a:p>
          <a:p>
            <a:r>
              <a:rPr lang="en-US" baseline="0" dirty="0" err="1"/>
              <a:t>Câu</a:t>
            </a:r>
            <a:r>
              <a:rPr lang="en-US" baseline="0" dirty="0"/>
              <a:t> 2: </a:t>
            </a:r>
            <a:r>
              <a:rPr lang="en-US" baseline="0" dirty="0" err="1"/>
              <a:t>Chọn</a:t>
            </a:r>
            <a:r>
              <a:rPr lang="en-US" baseline="0" dirty="0"/>
              <a:t> “</a:t>
            </a:r>
            <a:r>
              <a:rPr lang="en-US" baseline="0" dirty="0" err="1"/>
              <a:t>từ</a:t>
            </a:r>
            <a:r>
              <a:rPr lang="en-US" baseline="0" dirty="0"/>
              <a:t> </a:t>
            </a:r>
            <a:r>
              <a:rPr lang="en-US" baseline="0" dirty="0" err="1"/>
              <a:t>trần</a:t>
            </a:r>
            <a:r>
              <a:rPr lang="en-US" baseline="0" dirty="0"/>
              <a:t>” </a:t>
            </a:r>
            <a:r>
              <a:rPr lang="en-US" baseline="0" dirty="0" err="1"/>
              <a:t>tạo</a:t>
            </a:r>
            <a:r>
              <a:rPr lang="en-US" baseline="0" dirty="0"/>
              <a:t> </a:t>
            </a:r>
            <a:r>
              <a:rPr lang="en-US" baseline="0" dirty="0" err="1"/>
              <a:t>sắc</a:t>
            </a:r>
            <a:r>
              <a:rPr lang="en-US" baseline="0" dirty="0"/>
              <a:t> </a:t>
            </a:r>
            <a:r>
              <a:rPr lang="en-US" baseline="0" dirty="0" err="1"/>
              <a:t>thái</a:t>
            </a:r>
            <a:r>
              <a:rPr lang="en-US" baseline="0" dirty="0"/>
              <a:t> </a:t>
            </a:r>
            <a:r>
              <a:rPr lang="en-US" baseline="0" dirty="0" err="1"/>
              <a:t>thái</a:t>
            </a:r>
            <a:r>
              <a:rPr lang="en-US" baseline="0" dirty="0"/>
              <a:t> </a:t>
            </a:r>
            <a:r>
              <a:rPr lang="en-US" baseline="0" dirty="0" err="1"/>
              <a:t>độ</a:t>
            </a:r>
            <a:r>
              <a:rPr lang="en-US" baseline="0" dirty="0"/>
              <a:t> </a:t>
            </a:r>
            <a:r>
              <a:rPr lang="en-US" baseline="0" dirty="0" err="1"/>
              <a:t>tôn</a:t>
            </a:r>
            <a:r>
              <a:rPr lang="en-US" baseline="0" dirty="0"/>
              <a:t> </a:t>
            </a:r>
            <a:r>
              <a:rPr lang="en-US" baseline="0" dirty="0" err="1"/>
              <a:t>kính</a:t>
            </a:r>
            <a:endParaRPr lang="en-US" baseline="0" dirty="0"/>
          </a:p>
          <a:p>
            <a:r>
              <a:rPr lang="en-US" baseline="0" dirty="0" err="1"/>
              <a:t>Câu</a:t>
            </a:r>
            <a:r>
              <a:rPr lang="en-US" baseline="0" dirty="0"/>
              <a:t> 3: </a:t>
            </a:r>
            <a:r>
              <a:rPr lang="en-US" baseline="0" dirty="0" err="1"/>
              <a:t>Chọn</a:t>
            </a:r>
            <a:r>
              <a:rPr lang="en-US" baseline="0" dirty="0"/>
              <a:t> “</a:t>
            </a:r>
            <a:r>
              <a:rPr lang="en-US" baseline="0" dirty="0" err="1"/>
              <a:t>tử</a:t>
            </a:r>
            <a:r>
              <a:rPr lang="en-US" baseline="0" dirty="0"/>
              <a:t> </a:t>
            </a:r>
            <a:r>
              <a:rPr lang="en-US" baseline="0" dirty="0" err="1"/>
              <a:t>thi</a:t>
            </a:r>
            <a:r>
              <a:rPr lang="en-US" baseline="0" dirty="0"/>
              <a:t>” </a:t>
            </a:r>
            <a:r>
              <a:rPr lang="en-US" baseline="0" dirty="0" err="1"/>
              <a:t>tạo</a:t>
            </a:r>
            <a:r>
              <a:rPr lang="en-US" baseline="0" dirty="0"/>
              <a:t> </a:t>
            </a:r>
            <a:r>
              <a:rPr lang="en-US" baseline="0" dirty="0" err="1"/>
              <a:t>sắc</a:t>
            </a:r>
            <a:r>
              <a:rPr lang="en-US" baseline="0" dirty="0"/>
              <a:t> </a:t>
            </a:r>
            <a:r>
              <a:rPr lang="en-US" baseline="0" dirty="0" err="1"/>
              <a:t>thái</a:t>
            </a:r>
            <a:r>
              <a:rPr lang="en-US" baseline="0" dirty="0"/>
              <a:t> </a:t>
            </a:r>
            <a:r>
              <a:rPr lang="en-US" baseline="0" dirty="0" err="1"/>
              <a:t>tao</a:t>
            </a:r>
            <a:r>
              <a:rPr lang="en-US" baseline="0" dirty="0"/>
              <a:t> </a:t>
            </a:r>
            <a:r>
              <a:rPr lang="en-US" baseline="0" dirty="0" err="1"/>
              <a:t>nhã</a:t>
            </a:r>
            <a:endParaRPr lang="en-US" baseline="0" dirty="0"/>
          </a:p>
        </p:txBody>
      </p:sp>
      <p:sp>
        <p:nvSpPr>
          <p:cNvPr id="4" name="Slide Number Placeholder 3"/>
          <p:cNvSpPr>
            <a:spLocks noGrp="1"/>
          </p:cNvSpPr>
          <p:nvPr>
            <p:ph type="sldNum" sz="quarter" idx="10"/>
          </p:nvPr>
        </p:nvSpPr>
        <p:spPr/>
        <p:txBody>
          <a:bodyPr/>
          <a:lstStyle/>
          <a:p>
            <a:fld id="{BD130801-FF57-4EC2-9843-BE2DAEFEC9C6}" type="slidenum">
              <a:rPr lang="en-US" smtClean="0"/>
              <a:t>1</a:t>
            </a:fld>
            <a:endParaRPr lang="en-US"/>
          </a:p>
        </p:txBody>
      </p:sp>
    </p:spTree>
    <p:extLst>
      <p:ext uri="{BB962C8B-B14F-4D97-AF65-F5344CB8AC3E}">
        <p14:creationId xmlns:p14="http://schemas.microsoft.com/office/powerpoint/2010/main" val="59410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10</a:t>
            </a:fld>
            <a:endParaRPr lang="en-US"/>
          </a:p>
        </p:txBody>
      </p:sp>
    </p:spTree>
    <p:extLst>
      <p:ext uri="{BB962C8B-B14F-4D97-AF65-F5344CB8AC3E}">
        <p14:creationId xmlns:p14="http://schemas.microsoft.com/office/powerpoint/2010/main" val="377708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11</a:t>
            </a:fld>
            <a:endParaRPr lang="en-US"/>
          </a:p>
        </p:txBody>
      </p:sp>
    </p:spTree>
    <p:extLst>
      <p:ext uri="{BB962C8B-B14F-4D97-AF65-F5344CB8AC3E}">
        <p14:creationId xmlns:p14="http://schemas.microsoft.com/office/powerpoint/2010/main" val="245948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2</a:t>
            </a:fld>
            <a:endParaRPr lang="en-US"/>
          </a:p>
        </p:txBody>
      </p:sp>
    </p:spTree>
    <p:extLst>
      <p:ext uri="{BB962C8B-B14F-4D97-AF65-F5344CB8AC3E}">
        <p14:creationId xmlns:p14="http://schemas.microsoft.com/office/powerpoint/2010/main" val="490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3</a:t>
            </a:fld>
            <a:endParaRPr lang="en-US"/>
          </a:p>
        </p:txBody>
      </p:sp>
    </p:spTree>
    <p:extLst>
      <p:ext uri="{BB962C8B-B14F-4D97-AF65-F5344CB8AC3E}">
        <p14:creationId xmlns:p14="http://schemas.microsoft.com/office/powerpoint/2010/main" val="309829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4</a:t>
            </a:fld>
            <a:endParaRPr lang="en-US"/>
          </a:p>
        </p:txBody>
      </p:sp>
    </p:spTree>
    <p:extLst>
      <p:ext uri="{BB962C8B-B14F-4D97-AF65-F5344CB8AC3E}">
        <p14:creationId xmlns:p14="http://schemas.microsoft.com/office/powerpoint/2010/main" val="215039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5</a:t>
            </a:fld>
            <a:endParaRPr lang="en-US"/>
          </a:p>
        </p:txBody>
      </p:sp>
    </p:spTree>
    <p:extLst>
      <p:ext uri="{BB962C8B-B14F-4D97-AF65-F5344CB8AC3E}">
        <p14:creationId xmlns:p14="http://schemas.microsoft.com/office/powerpoint/2010/main" val="284764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6</a:t>
            </a:fld>
            <a:endParaRPr lang="en-US"/>
          </a:p>
        </p:txBody>
      </p:sp>
    </p:spTree>
    <p:extLst>
      <p:ext uri="{BB962C8B-B14F-4D97-AF65-F5344CB8AC3E}">
        <p14:creationId xmlns:p14="http://schemas.microsoft.com/office/powerpoint/2010/main" val="82184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7</a:t>
            </a:fld>
            <a:endParaRPr lang="en-US"/>
          </a:p>
        </p:txBody>
      </p:sp>
    </p:spTree>
    <p:extLst>
      <p:ext uri="{BB962C8B-B14F-4D97-AF65-F5344CB8AC3E}">
        <p14:creationId xmlns:p14="http://schemas.microsoft.com/office/powerpoint/2010/main" val="50402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8</a:t>
            </a:fld>
            <a:endParaRPr lang="en-US"/>
          </a:p>
        </p:txBody>
      </p:sp>
    </p:spTree>
    <p:extLst>
      <p:ext uri="{BB962C8B-B14F-4D97-AF65-F5344CB8AC3E}">
        <p14:creationId xmlns:p14="http://schemas.microsoft.com/office/powerpoint/2010/main" val="69450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Gv</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yêu</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cầu</a:t>
            </a:r>
            <a:r>
              <a:rPr lang="en-US" sz="1200" dirty="0">
                <a:solidFill>
                  <a:schemeClr val="tx1"/>
                </a:solidFill>
                <a:latin typeface="Times New Roman" panose="02020603050405020304" pitchFamily="18" charset="0"/>
                <a:cs typeface="Times New Roman" panose="02020603050405020304" pitchFamily="18" charset="0"/>
              </a:rPr>
              <a:t> HS </a:t>
            </a:r>
            <a:r>
              <a:rPr lang="en-US" sz="1200" dirty="0" err="1">
                <a:solidFill>
                  <a:schemeClr val="tx1"/>
                </a:solidFill>
                <a:latin typeface="Times New Roman" panose="02020603050405020304" pitchFamily="18" charset="0"/>
                <a:cs typeface="Times New Roman" panose="02020603050405020304" pitchFamily="18" charset="0"/>
              </a:rPr>
              <a:t>hoàn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thành</a:t>
            </a:r>
            <a:r>
              <a:rPr lang="en-US" sz="1200" dirty="0">
                <a:solidFill>
                  <a:schemeClr val="tx1"/>
                </a:solidFill>
                <a:latin typeface="Times New Roman" panose="02020603050405020304" pitchFamily="18" charset="0"/>
                <a:cs typeface="Times New Roman" panose="02020603050405020304" pitchFamily="18" charset="0"/>
              </a:rPr>
              <a:t> PHT </a:t>
            </a:r>
            <a:r>
              <a:rPr lang="en-US" sz="1200" dirty="0" err="1">
                <a:solidFill>
                  <a:schemeClr val="tx1"/>
                </a:solidFill>
                <a:latin typeface="Times New Roman" panose="02020603050405020304" pitchFamily="18" charset="0"/>
                <a:cs typeface="Times New Roman" panose="02020603050405020304" pitchFamily="18" charset="0"/>
              </a:rPr>
              <a:t>cá</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nhân</a:t>
            </a:r>
            <a:endParaRPr lang="en-US" sz="1200" dirty="0">
              <a:solidFill>
                <a:schemeClr val="tx1"/>
              </a:solidFill>
              <a:latin typeface="Times New Roman" panose="02020603050405020304" pitchFamily="18" charset="0"/>
              <a:cs typeface="Times New Roman" panose="02020603050405020304" pitchFamily="18" charset="0"/>
            </a:endParaRPr>
          </a:p>
          <a:p>
            <a:pPr algn="just"/>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Chấm</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chéo</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với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bạn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cùng</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bàn</a:t>
            </a:r>
            <a:endParaRPr lang="en-US" sz="1200" dirty="0">
              <a:solidFill>
                <a:schemeClr val="tx1"/>
              </a:solidFill>
              <a:latin typeface="Times New Roman" panose="02020603050405020304" pitchFamily="18" charset="0"/>
              <a:cs typeface="Times New Roman" panose="02020603050405020304" pitchFamily="18" charset="0"/>
            </a:endParaRPr>
          </a:p>
          <a:p>
            <a:pPr algn="just"/>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Thời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gian</a:t>
            </a:r>
            <a:r>
              <a:rPr lang="en-US" sz="1200" dirty="0">
                <a:solidFill>
                  <a:schemeClr val="tx1"/>
                </a:solidFill>
                <a:latin typeface="Times New Roman" panose="02020603050405020304" pitchFamily="18" charset="0"/>
                <a:cs typeface="Times New Roman" panose="02020603050405020304" pitchFamily="18" charset="0"/>
              </a:rPr>
              <a:t>: 5 </a:t>
            </a:r>
            <a:r>
              <a:rPr lang="en-US" sz="1200" dirty="0" err="1">
                <a:solidFill>
                  <a:schemeClr val="tx1"/>
                </a:solidFill>
                <a:latin typeface="Times New Roman" panose="02020603050405020304" pitchFamily="18" charset="0"/>
                <a:cs typeface="Times New Roman" panose="02020603050405020304" pitchFamily="18" charset="0"/>
              </a:rPr>
              <a:t>phút</a:t>
            </a:r>
            <a:endParaRPr lang="vi-VN" sz="12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9</a:t>
            </a:fld>
            <a:endParaRPr lang="en-US"/>
          </a:p>
        </p:txBody>
      </p:sp>
    </p:spTree>
    <p:extLst>
      <p:ext uri="{BB962C8B-B14F-4D97-AF65-F5344CB8AC3E}">
        <p14:creationId xmlns:p14="http://schemas.microsoft.com/office/powerpoint/2010/main" val="421161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0.sv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6.svg"/><Relationship Id="rId5" Type="http://schemas.openxmlformats.org/officeDocument/2006/relationships/image" Target="../media/image27.png"/><Relationship Id="rId10" Type="http://schemas.openxmlformats.org/officeDocument/2006/relationships/image" Target="../media/image35.png"/><Relationship Id="rId4" Type="http://schemas.openxmlformats.org/officeDocument/2006/relationships/image" Target="../media/image23.sv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
          <p:cNvGrpSpPr/>
          <p:nvPr/>
        </p:nvGrpSpPr>
        <p:grpSpPr>
          <a:xfrm>
            <a:off x="967579" y="3437481"/>
            <a:ext cx="16241395" cy="6200279"/>
            <a:chOff x="-3810" y="0"/>
            <a:chExt cx="9553762" cy="4899943"/>
          </a:xfrm>
        </p:grpSpPr>
        <p:sp>
          <p:nvSpPr>
            <p:cNvPr id="17" name="Freeform 5"/>
            <p:cNvSpPr/>
            <p:nvPr/>
          </p:nvSpPr>
          <p:spPr>
            <a:xfrm>
              <a:off x="10795" y="86942"/>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txBody>
            <a:bodyPr/>
            <a:lstStyle/>
            <a:p>
              <a:endParaRPr lang="en-US"/>
            </a:p>
          </p:txBody>
        </p:sp>
        <p:sp>
          <p:nvSpPr>
            <p:cNvPr id="18"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txBody>
            <a:bodyPr/>
            <a:lstStyle/>
            <a:p>
              <a:endParaRPr lang="en-US"/>
            </a:p>
          </p:txBody>
        </p:sp>
      </p:grpSp>
      <p:sp>
        <p:nvSpPr>
          <p:cNvPr id="2" name="Rectangle 1"/>
          <p:cNvSpPr>
            <a:spLocks noChangeArrowheads="1"/>
          </p:cNvSpPr>
          <p:nvPr/>
        </p:nvSpPr>
        <p:spPr bwMode="auto">
          <a:xfrm>
            <a:off x="14573468" y="2781757"/>
            <a:ext cx="277640" cy="29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buClrTx/>
              <a:buFontTx/>
              <a:buNone/>
            </a:pPr>
            <a:r>
              <a:rPr lang="en-US" sz="1301" dirty="0">
                <a:solidFill>
                  <a:srgbClr val="000000"/>
                </a:solidFill>
                <a:latin typeface="Open Sans"/>
              </a:rPr>
              <a:t>  </a:t>
            </a:r>
            <a:endParaRPr lang="en-US" sz="12401" dirty="0">
              <a:solidFill>
                <a:srgbClr val="000000"/>
              </a:solidFill>
              <a:latin typeface="Open Sans"/>
            </a:endParaRPr>
          </a:p>
        </p:txBody>
      </p:sp>
      <p:sp>
        <p:nvSpPr>
          <p:cNvPr id="7" name="Title 1">
            <a:extLst>
              <a:ext uri="{FF2B5EF4-FFF2-40B4-BE49-F238E27FC236}">
                <a16:creationId xmlns:a16="http://schemas.microsoft.com/office/drawing/2014/main" id="{87207A77-0F98-47B0-8C79-92CBACCD78D0}"/>
              </a:ext>
            </a:extLst>
          </p:cNvPr>
          <p:cNvSpPr txBox="1">
            <a:spLocks/>
          </p:cNvSpPr>
          <p:nvPr/>
        </p:nvSpPr>
        <p:spPr>
          <a:xfrm>
            <a:off x="3605242" y="1009000"/>
            <a:ext cx="13401981" cy="1753122"/>
          </a:xfrm>
          <a:prstGeom prst="rect">
            <a:avLst/>
          </a:prstGeom>
          <a:solidFill>
            <a:srgbClr val="FCFBFA"/>
          </a:solid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hợp</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để</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điền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chỗ</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chấm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trong</a:t>
            </a:r>
            <a:r>
              <a:rPr kumimoji="1" lang="en-US" sz="4800" dirty="0">
                <a:latin typeface="Times New Roman" pitchFamily="18" charset="0"/>
                <a:cs typeface="Times New Roman" pitchFamily="18" charset="0"/>
              </a:rPr>
              <a:t> 3 </a:t>
            </a:r>
            <a:r>
              <a:rPr kumimoji="1" lang="en-US" sz="4800" dirty="0" err="1">
                <a:latin typeface="Times New Roman" pitchFamily="18" charset="0"/>
                <a:cs typeface="Times New Roman" pitchFamily="18" charset="0"/>
              </a:rPr>
              <a:t>ví</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dụ</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sau</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và</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giải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sao</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em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lại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đó</a:t>
            </a:r>
            <a:r>
              <a:rPr kumimoji="1" lang="en-US" sz="4800" dirty="0">
                <a:latin typeface="Times New Roman" pitchFamily="18" charset="0"/>
                <a:cs typeface="Times New Roman" pitchFamily="18" charset="0"/>
              </a:rPr>
              <a:t>?</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232656"/>
            <a:ext cx="3910043" cy="3910043"/>
          </a:xfrm>
          <a:prstGeom prst="rect">
            <a:avLst/>
          </a:prstGeom>
        </p:spPr>
      </p:pic>
      <p:sp>
        <p:nvSpPr>
          <p:cNvPr id="13" name="Rectangle 12"/>
          <p:cNvSpPr/>
          <p:nvPr/>
        </p:nvSpPr>
        <p:spPr>
          <a:xfrm>
            <a:off x="1385105" y="3491176"/>
            <a:ext cx="15622117" cy="1446550"/>
          </a:xfrm>
          <a:prstGeom prst="rect">
            <a:avLst/>
          </a:prstGeom>
        </p:spPr>
        <p:txBody>
          <a:bodyPr wrap="square">
            <a:spAutoFit/>
          </a:bodyPr>
          <a:lstStyle/>
          <a:p>
            <a:pPr algn="just"/>
            <a:r>
              <a:rPr lang="en-US" sz="4400" dirty="0">
                <a:latin typeface="Times New Roman" pitchFamily="18" charset="0"/>
                <a:cs typeface="Times New Roman" pitchFamily="18" charset="0"/>
              </a:rPr>
              <a:t>1. ………..(</a:t>
            </a:r>
            <a:r>
              <a:rPr lang="vi-VN" sz="4400" b="1" dirty="0">
                <a:latin typeface="Times New Roman" pitchFamily="18" charset="0"/>
                <a:cs typeface="Times New Roman" pitchFamily="18" charset="0"/>
              </a:rPr>
              <a:t>Phụ nữ</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Đàn bà</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V</a:t>
            </a:r>
            <a:r>
              <a:rPr lang="vi-VN" sz="4400" dirty="0">
                <a:latin typeface="Times New Roman" pitchFamily="18" charset="0"/>
                <a:cs typeface="Times New Roman" pitchFamily="18" charset="0"/>
              </a:rPr>
              <a:t>iệt Nam anh hùng, bất khuất, trung hậu, đảm đang.</a:t>
            </a:r>
            <a:endParaRPr lang="en-US" sz="4400" dirty="0">
              <a:latin typeface="Times New Roman" pitchFamily="18" charset="0"/>
              <a:cs typeface="Times New Roman" pitchFamily="18" charset="0"/>
            </a:endParaRPr>
          </a:p>
        </p:txBody>
      </p:sp>
      <p:sp>
        <p:nvSpPr>
          <p:cNvPr id="14" name="Rectangle 13"/>
          <p:cNvSpPr/>
          <p:nvPr/>
        </p:nvSpPr>
        <p:spPr>
          <a:xfrm>
            <a:off x="1385106" y="5428623"/>
            <a:ext cx="15622116" cy="2123658"/>
          </a:xfrm>
          <a:prstGeom prst="rect">
            <a:avLst/>
          </a:prstGeom>
        </p:spPr>
        <p:txBody>
          <a:bodyPr wrap="square">
            <a:spAutoFit/>
          </a:bodyPr>
          <a:lstStyle/>
          <a:p>
            <a:pPr algn="just"/>
            <a:r>
              <a:rPr lang="en-US" sz="4400" dirty="0">
                <a:latin typeface="Times New Roman" pitchFamily="18" charset="0"/>
                <a:cs typeface="Times New Roman" pitchFamily="18" charset="0"/>
              </a:rPr>
              <a:t>2. </a:t>
            </a:r>
            <a:r>
              <a:rPr lang="vi-VN" sz="4400" dirty="0">
                <a:latin typeface="Times New Roman" pitchFamily="18" charset="0"/>
                <a:cs typeface="Times New Roman" pitchFamily="18" charset="0"/>
              </a:rPr>
              <a:t>Cụ là nhà cách mạng lão thành. Sau khi cụ</a:t>
            </a:r>
            <a:r>
              <a:rPr lang="en-US" sz="4400" dirty="0">
                <a:latin typeface="Times New Roman" pitchFamily="18" charset="0"/>
                <a:cs typeface="Times New Roman" pitchFamily="18" charset="0"/>
              </a:rPr>
              <a:t> ……</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chết </a:t>
            </a:r>
            <a:r>
              <a:rPr lang="en-US" sz="4400" b="1" dirty="0">
                <a:latin typeface="Times New Roman" pitchFamily="18" charset="0"/>
                <a:cs typeface="Times New Roman" pitchFamily="18" charset="0"/>
              </a:rPr>
              <a:t>/ </a:t>
            </a:r>
            <a:r>
              <a:rPr lang="vi-VN" sz="4400" b="1" dirty="0">
                <a:latin typeface="Times New Roman" pitchFamily="18" charset="0"/>
                <a:cs typeface="Times New Roman" pitchFamily="18" charset="0"/>
              </a:rPr>
              <a:t>từ trần</a:t>
            </a:r>
            <a:r>
              <a:rPr lang="en-US" sz="4400" b="1" dirty="0">
                <a:latin typeface="Times New Roman" pitchFamily="18" charset="0"/>
                <a:cs typeface="Times New Roman" pitchFamily="18" charset="0"/>
              </a:rPr>
              <a:t>)</a:t>
            </a:r>
            <a:r>
              <a:rPr lang="vi-VN"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địa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đã</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 (</a:t>
            </a:r>
            <a:r>
              <a:rPr lang="vi-VN" sz="4400" b="1" dirty="0">
                <a:latin typeface="Times New Roman" pitchFamily="18" charset="0"/>
                <a:cs typeface="Times New Roman" pitchFamily="18" charset="0"/>
              </a:rPr>
              <a:t>mai táng</a:t>
            </a:r>
            <a:r>
              <a:rPr lang="en-US" sz="4400" b="1" dirty="0">
                <a:latin typeface="Times New Roman" pitchFamily="18" charset="0"/>
                <a:cs typeface="Times New Roman" pitchFamily="18" charset="0"/>
              </a:rPr>
              <a:t> / </a:t>
            </a:r>
            <a:r>
              <a:rPr lang="en-US" sz="4400" b="1" dirty="0" err="1">
                <a:latin typeface="Times New Roman" pitchFamily="18" charset="0"/>
                <a:cs typeface="Times New Roman" pitchFamily="18" charset="0"/>
              </a:rPr>
              <a:t>chôn</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cụ</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ngon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đồi</a:t>
            </a:r>
            <a:r>
              <a:rPr lang="en-US" sz="4400" dirty="0">
                <a:latin typeface="Times New Roman" pitchFamily="18" charset="0"/>
                <a:cs typeface="Times New Roman" pitchFamily="18" charset="0"/>
              </a:rPr>
              <a:t>.</a:t>
            </a:r>
          </a:p>
        </p:txBody>
      </p:sp>
      <p:sp>
        <p:nvSpPr>
          <p:cNvPr id="15" name="Rectangle 14"/>
          <p:cNvSpPr/>
          <p:nvPr/>
        </p:nvSpPr>
        <p:spPr>
          <a:xfrm>
            <a:off x="1385104" y="7892117"/>
            <a:ext cx="15622117" cy="769441"/>
          </a:xfrm>
          <a:prstGeom prst="rect">
            <a:avLst/>
          </a:prstGeom>
        </p:spPr>
        <p:txBody>
          <a:bodyPr wrap="square">
            <a:spAutoFit/>
          </a:bodyPr>
          <a:lstStyle/>
          <a:p>
            <a:r>
              <a:rPr lang="en-US" sz="4400" dirty="0">
                <a:latin typeface="Times New Roman" pitchFamily="18" charset="0"/>
                <a:cs typeface="Times New Roman" pitchFamily="18" charset="0"/>
              </a:rPr>
              <a:t>3. </a:t>
            </a:r>
            <a:r>
              <a:rPr lang="vi-VN" sz="4400" dirty="0">
                <a:latin typeface="Times New Roman" pitchFamily="18" charset="0"/>
                <a:cs typeface="Times New Roman" pitchFamily="18" charset="0"/>
              </a:rPr>
              <a:t>Bác sĩ đang khám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tử thi</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xác chết</a:t>
            </a:r>
            <a:r>
              <a:rPr lang="en-US" sz="4400" b="1" dirty="0">
                <a:latin typeface="Times New Roman" pitchFamily="18" charset="0"/>
                <a:cs typeface="Times New Roman" pitchFamily="18" charset="0"/>
              </a:rPr>
              <a:t>)</a:t>
            </a:r>
            <a:r>
              <a:rPr lang="vi-VN" sz="4400" b="1" dirty="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
        <p:nvSpPr>
          <p:cNvPr id="19" name="Oval 18"/>
          <p:cNvSpPr/>
          <p:nvPr/>
        </p:nvSpPr>
        <p:spPr>
          <a:xfrm>
            <a:off x="3999020" y="327152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657976" y="509025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15200" y="7552281"/>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501380" y="5928292"/>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7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19"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685800" y="647700"/>
            <a:ext cx="16840200"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txBody>
            <a:bodyPr/>
            <a:lstStyle/>
            <a:p>
              <a:endParaRPr lang="en-US"/>
            </a:p>
          </p:txBody>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txBody>
            <a:bodyPr/>
            <a:lstStyle/>
            <a:p>
              <a:endParaRPr lang="en-US"/>
            </a:p>
          </p:txBody>
        </p:sp>
      </p:grpSp>
      <p:sp>
        <p:nvSpPr>
          <p:cNvPr id="3" name="Google Shape;354;p17"/>
          <p:cNvSpPr txBox="1"/>
          <p:nvPr/>
        </p:nvSpPr>
        <p:spPr>
          <a:xfrm>
            <a:off x="1385922" y="962168"/>
            <a:ext cx="14970921" cy="1384934"/>
          </a:xfrm>
          <a:prstGeom prst="rect">
            <a:avLst/>
          </a:prstGeom>
          <a:noFill/>
          <a:ln>
            <a:noFill/>
          </a:ln>
        </p:spPr>
        <p:txBody>
          <a:bodyPr spcFirstLastPara="1" wrap="square" lIns="137138" tIns="68550" rIns="137138" bIns="68550" anchor="t" anchorCtr="0">
            <a:spAutoFit/>
          </a:bodyPr>
          <a:lstStyle/>
          <a:p>
            <a:pPr algn="ctr"/>
            <a:r>
              <a:rPr lang="en-US" sz="8100" dirty="0" err="1">
                <a:solidFill>
                  <a:srgbClr val="FF0000"/>
                </a:solidFill>
                <a:latin typeface="#9Slide05 FS Blonde Script" panose="03000503000000000000" pitchFamily="65" charset="0"/>
              </a:rPr>
              <a:t>Rubic</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đánh</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giá</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bài</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viết</a:t>
            </a:r>
            <a:endParaRPr lang="vi-VN" sz="8100" dirty="0">
              <a:solidFill>
                <a:srgbClr val="FF0000"/>
              </a:solidFill>
              <a:latin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68103204"/>
              </p:ext>
            </p:extLst>
          </p:nvPr>
        </p:nvGraphicFramePr>
        <p:xfrm>
          <a:off x="1296876" y="2490900"/>
          <a:ext cx="15605540" cy="6720840"/>
        </p:xfrm>
        <a:graphic>
          <a:graphicData uri="http://schemas.openxmlformats.org/drawingml/2006/table">
            <a:tbl>
              <a:tblPr firstRow="1" bandRow="1">
                <a:tableStyleId>{5940675A-B579-460E-94D1-54222C63F5DA}</a:tableStyleId>
              </a:tblPr>
              <a:tblGrid>
                <a:gridCol w="1496501">
                  <a:extLst>
                    <a:ext uri="{9D8B030D-6E8A-4147-A177-3AD203B41FA5}">
                      <a16:colId xmlns:a16="http://schemas.microsoft.com/office/drawing/2014/main" val="20000"/>
                    </a:ext>
                  </a:extLst>
                </a:gridCol>
                <a:gridCol w="10170995">
                  <a:extLst>
                    <a:ext uri="{9D8B030D-6E8A-4147-A177-3AD203B41FA5}">
                      <a16:colId xmlns:a16="http://schemas.microsoft.com/office/drawing/2014/main" val="20001"/>
                    </a:ext>
                  </a:extLst>
                </a:gridCol>
                <a:gridCol w="1639079">
                  <a:extLst>
                    <a:ext uri="{9D8B030D-6E8A-4147-A177-3AD203B41FA5}">
                      <a16:colId xmlns:a16="http://schemas.microsoft.com/office/drawing/2014/main" val="20002"/>
                    </a:ext>
                  </a:extLst>
                </a:gridCol>
                <a:gridCol w="2298965">
                  <a:extLst>
                    <a:ext uri="{9D8B030D-6E8A-4147-A177-3AD203B41FA5}">
                      <a16:colId xmlns:a16="http://schemas.microsoft.com/office/drawing/2014/main" val="20003"/>
                    </a:ext>
                  </a:extLst>
                </a:gridCol>
              </a:tblGrid>
              <a:tr h="1234440">
                <a:tc>
                  <a:txBody>
                    <a:bodyPr/>
                    <a:lstStyle/>
                    <a:p>
                      <a:pPr algn="ct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a:solidFill>
                            <a:srgbClr val="FCFBFA"/>
                          </a:solidFill>
                          <a:latin typeface="Times New Roman" panose="02020603050405020304" pitchFamily="18" charset="0"/>
                          <a:cs typeface="Times New Roman" panose="02020603050405020304" pitchFamily="18" charset="0"/>
                        </a:rPr>
                        <a:t>Tiêu</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chí</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đánh</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giá</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a:solidFill>
                            <a:srgbClr val="FCFBFA"/>
                          </a:solidFill>
                          <a:latin typeface="Times New Roman" panose="02020603050405020304" pitchFamily="18" charset="0"/>
                          <a:cs typeface="Times New Roman" panose="02020603050405020304" pitchFamily="18" charset="0"/>
                        </a:rPr>
                        <a:t>Thang</a:t>
                      </a:r>
                      <a:r>
                        <a:rPr lang="en-US" sz="3600" b="1" dirty="0">
                          <a:solidFill>
                            <a:srgbClr val="FCFBFA"/>
                          </a:solidFill>
                          <a:latin typeface="Times New Roman" panose="02020603050405020304" pitchFamily="18" charset="0"/>
                          <a:cs typeface="Times New Roman" panose="02020603050405020304" pitchFamily="18" charset="0"/>
                        </a:rPr>
                        <a:t> </a:t>
                      </a:r>
                      <a:r>
                        <a:rPr lang="en-US" sz="3600" b="1" dirty="0" err="1">
                          <a:solidFill>
                            <a:srgbClr val="FCFBFA"/>
                          </a:solidFill>
                          <a:latin typeface="Times New Roman" panose="02020603050405020304" pitchFamily="18" charset="0"/>
                          <a:cs typeface="Times New Roman" panose="02020603050405020304" pitchFamily="18" charset="0"/>
                        </a:rPr>
                        <a:t>điểm</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a:solidFill>
                            <a:srgbClr val="FCFBFA"/>
                          </a:solidFill>
                          <a:latin typeface="Times New Roman" panose="02020603050405020304" pitchFamily="18" charset="0"/>
                          <a:cs typeface="Times New Roman" panose="02020603050405020304" pitchFamily="18" charset="0"/>
                        </a:rPr>
                        <a:t>Số</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điểm</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đạt</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được</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extLst>
                  <a:ext uri="{0D108BD9-81ED-4DB2-BD59-A6C34878D82A}">
                    <a16:rowId xmlns:a16="http://schemas.microsoft.com/office/drawing/2014/main" val="10000"/>
                  </a:ext>
                </a:extLst>
              </a:tr>
              <a:tr h="640080">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300" b="1" dirty="0" err="1">
                          <a:solidFill>
                            <a:schemeClr val="tx1">
                              <a:lumMod val="50000"/>
                            </a:schemeClr>
                          </a:solidFill>
                          <a:latin typeface="Times New Roman" panose="02020603050405020304" pitchFamily="18" charset="0"/>
                          <a:cs typeface="Times New Roman" panose="02020603050405020304" pitchFamily="18" charset="0"/>
                        </a:rPr>
                        <a:t>Hình</a:t>
                      </a:r>
                      <a:r>
                        <a:rPr lang="en-US" sz="3300" b="1"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1" baseline="0" dirty="0" err="1">
                          <a:solidFill>
                            <a:schemeClr val="tx1">
                              <a:lumMod val="50000"/>
                            </a:schemeClr>
                          </a:solidFill>
                          <a:latin typeface="Times New Roman" panose="02020603050405020304" pitchFamily="18" charset="0"/>
                          <a:cs typeface="Times New Roman" panose="02020603050405020304" pitchFamily="18" charset="0"/>
                        </a:rPr>
                        <a:t>thức</a:t>
                      </a:r>
                      <a:endParaRPr lang="en-US" sz="3300" b="1"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Đảm</a:t>
                      </a:r>
                      <a:r>
                        <a:rPr lang="en-US" sz="3300" dirty="0">
                          <a:solidFill>
                            <a:schemeClr val="tx1">
                              <a:lumMod val="50000"/>
                            </a:schemeClr>
                          </a:solidFill>
                          <a:latin typeface="Times New Roman" panose="02020603050405020304" pitchFamily="18" charset="0"/>
                          <a:cs typeface="Times New Roman" panose="02020603050405020304" pitchFamily="18" charset="0"/>
                        </a:rPr>
                        <a:t> </a:t>
                      </a:r>
                      <a:r>
                        <a:rPr lang="en-US" sz="3300" dirty="0" err="1">
                          <a:solidFill>
                            <a:schemeClr val="tx1">
                              <a:lumMod val="50000"/>
                            </a:schemeClr>
                          </a:solidFill>
                          <a:latin typeface="Times New Roman" panose="02020603050405020304" pitchFamily="18" charset="0"/>
                          <a:cs typeface="Times New Roman" panose="02020603050405020304" pitchFamily="18" charset="0"/>
                        </a:rPr>
                        <a:t>bảo</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dung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lượng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5-7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câu</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1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1"/>
                  </a:ext>
                </a:extLst>
              </a:tr>
              <a:tr h="114300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Diễn</a:t>
                      </a:r>
                      <a:r>
                        <a:rPr lang="en-US" sz="3300" dirty="0">
                          <a:solidFill>
                            <a:schemeClr val="tx1">
                              <a:lumMod val="50000"/>
                            </a:schemeClr>
                          </a:solidFill>
                          <a:latin typeface="Times New Roman" panose="02020603050405020304" pitchFamily="18" charset="0"/>
                          <a:cs typeface="Times New Roman" panose="02020603050405020304" pitchFamily="18" charset="0"/>
                        </a:rPr>
                        <a:t> </a:t>
                      </a:r>
                      <a:r>
                        <a:rPr lang="en-US" sz="3300" dirty="0" err="1">
                          <a:solidFill>
                            <a:schemeClr val="tx1">
                              <a:lumMod val="50000"/>
                            </a:schemeClr>
                          </a:solidFill>
                          <a:latin typeface="Times New Roman" panose="02020603050405020304" pitchFamily="18" charset="0"/>
                          <a:cs typeface="Times New Roman" panose="02020603050405020304" pitchFamily="18" charset="0"/>
                        </a:rPr>
                        <a:t>đạt</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mạch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lạc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đúng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chuẩn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chính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tả</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ngữ</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pháp</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tiếng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Việt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1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2"/>
                  </a:ext>
                </a:extLst>
              </a:tr>
              <a:tr h="640080">
                <a:tc rowSpan="4">
                  <a:txBody>
                    <a:bodyPr/>
                    <a:lstStyle/>
                    <a:p>
                      <a:r>
                        <a:rPr lang="en-US" sz="3300" b="1" dirty="0" err="1">
                          <a:solidFill>
                            <a:schemeClr val="tx1">
                              <a:lumMod val="50000"/>
                            </a:schemeClr>
                          </a:solidFill>
                          <a:latin typeface="Times New Roman" panose="02020603050405020304" pitchFamily="18" charset="0"/>
                          <a:cs typeface="Times New Roman" panose="02020603050405020304" pitchFamily="18" charset="0"/>
                        </a:rPr>
                        <a:t>Nội</a:t>
                      </a:r>
                      <a:r>
                        <a:rPr lang="en-US" sz="3300" b="1" dirty="0">
                          <a:solidFill>
                            <a:schemeClr val="tx1">
                              <a:lumMod val="50000"/>
                            </a:schemeClr>
                          </a:solidFill>
                          <a:latin typeface="Times New Roman" panose="02020603050405020304" pitchFamily="18" charset="0"/>
                          <a:cs typeface="Times New Roman" panose="02020603050405020304" pitchFamily="18" charset="0"/>
                        </a:rPr>
                        <a:t> dung</a:t>
                      </a:r>
                    </a:p>
                  </a:txBody>
                  <a:tcPr marL="137160" marR="137160" marT="68580" marB="68580" anchor="ct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thông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tin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cơ</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bản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giả</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phẩm</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1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3"/>
                  </a:ext>
                </a:extLst>
              </a:tr>
              <a:tr h="64008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Giải</a:t>
                      </a:r>
                      <a:r>
                        <a:rPr lang="en-US" sz="3300" dirty="0">
                          <a:solidFill>
                            <a:schemeClr val="tx1">
                              <a:lumMod val="50000"/>
                            </a:schemeClr>
                          </a:solidFill>
                          <a:latin typeface="Times New Roman" panose="02020603050405020304" pitchFamily="18" charset="0"/>
                          <a:cs typeface="Times New Roman" panose="02020603050405020304" pitchFamily="18" charset="0"/>
                        </a:rPr>
                        <a:t> </a:t>
                      </a:r>
                      <a:r>
                        <a:rPr lang="en-US" sz="3300" dirty="0" err="1">
                          <a:solidFill>
                            <a:schemeClr val="tx1">
                              <a:lumMod val="50000"/>
                            </a:schemeClr>
                          </a:solidFill>
                          <a:latin typeface="Times New Roman" panose="02020603050405020304" pitchFamily="18" charset="0"/>
                          <a:cs typeface="Times New Roman" panose="02020603050405020304" pitchFamily="18" charset="0"/>
                        </a:rPr>
                        <a:t>thích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sắc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thái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2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4"/>
                  </a:ext>
                </a:extLst>
              </a:tr>
              <a:tr h="64008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lên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suy</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nghĩ</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tâm</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trạng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giả</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3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5"/>
                  </a:ext>
                </a:extLst>
              </a:tr>
              <a:tr h="114300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Nhận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xét</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cách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sử</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dụng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so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với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một</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số</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đồng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khác</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2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6"/>
                  </a:ext>
                </a:extLst>
              </a:tr>
              <a:tr h="640080">
                <a:tc gridSpan="4">
                  <a:txBody>
                    <a:bodyPr/>
                    <a:lstStyle/>
                    <a:p>
                      <a:r>
                        <a:rPr lang="en-US" sz="3300" b="1" dirty="0" err="1">
                          <a:solidFill>
                            <a:srgbClr val="FF0000"/>
                          </a:solidFill>
                          <a:latin typeface="Times New Roman" panose="02020603050405020304" pitchFamily="18" charset="0"/>
                          <a:cs typeface="Times New Roman" panose="02020603050405020304" pitchFamily="18" charset="0"/>
                        </a:rPr>
                        <a:t>Tổng</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điểm</a:t>
                      </a:r>
                      <a:endParaRPr lang="en-US" sz="3300" b="1" dirty="0">
                        <a:solidFill>
                          <a:srgbClr val="FF0000"/>
                        </a:solidFill>
                        <a:latin typeface="Times New Roman" panose="02020603050405020304" pitchFamily="18" charset="0"/>
                        <a:cs typeface="Times New Roman" panose="02020603050405020304" pitchFamily="18" charset="0"/>
                      </a:endParaRPr>
                    </a:p>
                  </a:txBody>
                  <a:tcPr marL="137160" marR="137160" marT="68580" marB="68580"/>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7"/>
                  </a:ext>
                </a:extLst>
              </a:tr>
            </a:tbl>
          </a:graphicData>
        </a:graphic>
      </p:graphicFrame>
      <p:sp>
        <p:nvSpPr>
          <p:cNvPr id="8" name="Freeform 6"/>
          <p:cNvSpPr/>
          <p:nvPr/>
        </p:nvSpPr>
        <p:spPr>
          <a:xfrm>
            <a:off x="-1365786" y="9301629"/>
            <a:ext cx="4090218" cy="1970741"/>
          </a:xfrm>
          <a:custGeom>
            <a:avLst/>
            <a:gdLst/>
            <a:ahLst/>
            <a:cxnLst/>
            <a:rect l="l" t="t" r="r" b="b"/>
            <a:pathLst>
              <a:path w="4090218" h="1970741">
                <a:moveTo>
                  <a:pt x="0" y="0"/>
                </a:moveTo>
                <a:lnTo>
                  <a:pt x="4090218" y="0"/>
                </a:lnTo>
                <a:lnTo>
                  <a:pt x="4090218" y="1970741"/>
                </a:lnTo>
                <a:lnTo>
                  <a:pt x="0" y="19707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5771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p:nvPr/>
        </p:nvGrpSpPr>
        <p:grpSpPr>
          <a:xfrm>
            <a:off x="553700" y="599274"/>
            <a:ext cx="16743699" cy="9268626"/>
            <a:chOff x="0" y="0"/>
            <a:chExt cx="7113005" cy="3256645"/>
          </a:xfrm>
        </p:grpSpPr>
        <p:sp>
          <p:nvSpPr>
            <p:cNvPr id="7" name="Freeform 5"/>
            <p:cNvSpPr/>
            <p:nvPr/>
          </p:nvSpPr>
          <p:spPr>
            <a:xfrm>
              <a:off x="10160" y="16510"/>
              <a:ext cx="7090145" cy="3228705"/>
            </a:xfrm>
            <a:custGeom>
              <a:avLst/>
              <a:gdLst/>
              <a:ahLst/>
              <a:cxnLst/>
              <a:rect l="l" t="t" r="r" b="b"/>
              <a:pathLst>
                <a:path w="7090145" h="3228705">
                  <a:moveTo>
                    <a:pt x="7090145" y="3228705"/>
                  </a:moveTo>
                  <a:lnTo>
                    <a:pt x="0" y="3221085"/>
                  </a:lnTo>
                  <a:lnTo>
                    <a:pt x="0" y="1133026"/>
                  </a:lnTo>
                  <a:lnTo>
                    <a:pt x="17780" y="19050"/>
                  </a:lnTo>
                  <a:lnTo>
                    <a:pt x="3533679" y="0"/>
                  </a:lnTo>
                  <a:lnTo>
                    <a:pt x="7071095" y="5080"/>
                  </a:lnTo>
                  <a:close/>
                </a:path>
              </a:pathLst>
            </a:custGeom>
            <a:solidFill>
              <a:srgbClr val="FFF5DE"/>
            </a:solidFill>
          </p:spPr>
          <p:txBody>
            <a:bodyPr/>
            <a:lstStyle/>
            <a:p>
              <a:endParaRPr lang="en-US"/>
            </a:p>
          </p:txBody>
        </p:sp>
        <p:sp>
          <p:nvSpPr>
            <p:cNvPr id="8" name="Freeform 6"/>
            <p:cNvSpPr/>
            <p:nvPr/>
          </p:nvSpPr>
          <p:spPr>
            <a:xfrm>
              <a:off x="-3810" y="0"/>
              <a:ext cx="7119355" cy="3255375"/>
            </a:xfrm>
            <a:custGeom>
              <a:avLst/>
              <a:gdLst/>
              <a:ahLst/>
              <a:cxnLst/>
              <a:rect l="l" t="t" r="r" b="b"/>
              <a:pathLst>
                <a:path w="7119355" h="3255375">
                  <a:moveTo>
                    <a:pt x="7085065" y="21590"/>
                  </a:moveTo>
                  <a:cubicBezTo>
                    <a:pt x="7086335" y="34290"/>
                    <a:pt x="7086335" y="44450"/>
                    <a:pt x="7087605" y="54610"/>
                  </a:cubicBezTo>
                  <a:cubicBezTo>
                    <a:pt x="7090145" y="112761"/>
                    <a:pt x="7091415" y="182881"/>
                    <a:pt x="7093955" y="250497"/>
                  </a:cubicBezTo>
                  <a:cubicBezTo>
                    <a:pt x="7093955" y="348164"/>
                    <a:pt x="7106655" y="2273961"/>
                    <a:pt x="7113005" y="2371628"/>
                  </a:cubicBezTo>
                  <a:cubicBezTo>
                    <a:pt x="7119355" y="2519381"/>
                    <a:pt x="7115545" y="2669638"/>
                    <a:pt x="7115545" y="2817391"/>
                  </a:cubicBezTo>
                  <a:cubicBezTo>
                    <a:pt x="7115545" y="2947613"/>
                    <a:pt x="7116815" y="3067819"/>
                    <a:pt x="7118085" y="3194415"/>
                  </a:cubicBezTo>
                  <a:cubicBezTo>
                    <a:pt x="7118085" y="3216004"/>
                    <a:pt x="7118085" y="3229975"/>
                    <a:pt x="7118085" y="3254104"/>
                  </a:cubicBezTo>
                  <a:cubicBezTo>
                    <a:pt x="7095224" y="3254104"/>
                    <a:pt x="7074905" y="3255375"/>
                    <a:pt x="7037054" y="3254104"/>
                  </a:cubicBezTo>
                  <a:cubicBezTo>
                    <a:pt x="6675890" y="3249025"/>
                    <a:pt x="6309169" y="3255375"/>
                    <a:pt x="5948004" y="3250294"/>
                  </a:cubicBezTo>
                  <a:cubicBezTo>
                    <a:pt x="5731305" y="3246485"/>
                    <a:pt x="5520163" y="3249025"/>
                    <a:pt x="5303464" y="3246485"/>
                  </a:cubicBezTo>
                  <a:cubicBezTo>
                    <a:pt x="5203449" y="3245215"/>
                    <a:pt x="5103434" y="3243944"/>
                    <a:pt x="5003420" y="3242675"/>
                  </a:cubicBezTo>
                  <a:cubicBezTo>
                    <a:pt x="4942299" y="3242675"/>
                    <a:pt x="4886736" y="3243944"/>
                    <a:pt x="4825615" y="3243944"/>
                  </a:cubicBezTo>
                  <a:cubicBezTo>
                    <a:pt x="4670037" y="3242675"/>
                    <a:pt x="4242196" y="3243944"/>
                    <a:pt x="4086617" y="3242675"/>
                  </a:cubicBezTo>
                  <a:cubicBezTo>
                    <a:pt x="3975490" y="3241404"/>
                    <a:pt x="1752938" y="3250294"/>
                    <a:pt x="1641811" y="3249025"/>
                  </a:cubicBezTo>
                  <a:cubicBezTo>
                    <a:pt x="1614029" y="3249025"/>
                    <a:pt x="1580691" y="3250294"/>
                    <a:pt x="1552909" y="3250294"/>
                  </a:cubicBezTo>
                  <a:cubicBezTo>
                    <a:pt x="1486232" y="3250294"/>
                    <a:pt x="1425112" y="3251564"/>
                    <a:pt x="1358436" y="3251564"/>
                  </a:cubicBezTo>
                  <a:cubicBezTo>
                    <a:pt x="1191744" y="3251564"/>
                    <a:pt x="1030609" y="3250294"/>
                    <a:pt x="863918" y="3249025"/>
                  </a:cubicBezTo>
                  <a:cubicBezTo>
                    <a:pt x="763903" y="3247754"/>
                    <a:pt x="663888" y="3246485"/>
                    <a:pt x="569430" y="3245215"/>
                  </a:cubicBezTo>
                  <a:cubicBezTo>
                    <a:pt x="391626" y="3243944"/>
                    <a:pt x="213822" y="3242675"/>
                    <a:pt x="48260" y="3242675"/>
                  </a:cubicBezTo>
                  <a:cubicBezTo>
                    <a:pt x="38100" y="3242675"/>
                    <a:pt x="29210" y="3242675"/>
                    <a:pt x="19050" y="3241404"/>
                  </a:cubicBezTo>
                  <a:cubicBezTo>
                    <a:pt x="10160" y="3240135"/>
                    <a:pt x="5080" y="3233785"/>
                    <a:pt x="7620" y="3224894"/>
                  </a:cubicBezTo>
                  <a:cubicBezTo>
                    <a:pt x="16510" y="3193034"/>
                    <a:pt x="12700" y="3130426"/>
                    <a:pt x="11430" y="3065315"/>
                  </a:cubicBezTo>
                  <a:cubicBezTo>
                    <a:pt x="10160" y="2932588"/>
                    <a:pt x="6350" y="2802365"/>
                    <a:pt x="7620" y="2669638"/>
                  </a:cubicBezTo>
                  <a:cubicBezTo>
                    <a:pt x="5080" y="2504355"/>
                    <a:pt x="0" y="458353"/>
                    <a:pt x="7620" y="290566"/>
                  </a:cubicBezTo>
                  <a:cubicBezTo>
                    <a:pt x="8890" y="258010"/>
                    <a:pt x="7620" y="222950"/>
                    <a:pt x="8890" y="190394"/>
                  </a:cubicBezTo>
                  <a:cubicBezTo>
                    <a:pt x="10160" y="137804"/>
                    <a:pt x="12700" y="80206"/>
                    <a:pt x="13970" y="44450"/>
                  </a:cubicBezTo>
                  <a:cubicBezTo>
                    <a:pt x="13970" y="41910"/>
                    <a:pt x="15240" y="39370"/>
                    <a:pt x="16510" y="38100"/>
                  </a:cubicBezTo>
                  <a:cubicBezTo>
                    <a:pt x="38100" y="35560"/>
                    <a:pt x="74912" y="30480"/>
                    <a:pt x="163814" y="29210"/>
                  </a:cubicBezTo>
                  <a:cubicBezTo>
                    <a:pt x="313837" y="25400"/>
                    <a:pt x="463859" y="22860"/>
                    <a:pt x="619437" y="20320"/>
                  </a:cubicBezTo>
                  <a:cubicBezTo>
                    <a:pt x="725009" y="17780"/>
                    <a:pt x="830580" y="16510"/>
                    <a:pt x="930595" y="13970"/>
                  </a:cubicBezTo>
                  <a:cubicBezTo>
                    <a:pt x="1030609" y="11430"/>
                    <a:pt x="1136181" y="8890"/>
                    <a:pt x="1236195" y="8890"/>
                  </a:cubicBezTo>
                  <a:cubicBezTo>
                    <a:pt x="1347323" y="7620"/>
                    <a:pt x="1458450" y="10160"/>
                    <a:pt x="1569578" y="8890"/>
                  </a:cubicBezTo>
                  <a:cubicBezTo>
                    <a:pt x="1708487" y="8890"/>
                    <a:pt x="4225527" y="6350"/>
                    <a:pt x="4364436" y="5080"/>
                  </a:cubicBezTo>
                  <a:cubicBezTo>
                    <a:pt x="4497789" y="3810"/>
                    <a:pt x="4631142" y="2540"/>
                    <a:pt x="4770052" y="2540"/>
                  </a:cubicBezTo>
                  <a:cubicBezTo>
                    <a:pt x="4997863" y="1270"/>
                    <a:pt x="5220118" y="0"/>
                    <a:pt x="5447930" y="0"/>
                  </a:cubicBezTo>
                  <a:cubicBezTo>
                    <a:pt x="5542388" y="0"/>
                    <a:pt x="5642403" y="2540"/>
                    <a:pt x="5736862" y="2540"/>
                  </a:cubicBezTo>
                  <a:cubicBezTo>
                    <a:pt x="5998011" y="3810"/>
                    <a:pt x="6264717" y="5080"/>
                    <a:pt x="6525867" y="7620"/>
                  </a:cubicBezTo>
                  <a:cubicBezTo>
                    <a:pt x="6664776" y="8890"/>
                    <a:pt x="6803686" y="12700"/>
                    <a:pt x="6942596" y="16510"/>
                  </a:cubicBezTo>
                  <a:cubicBezTo>
                    <a:pt x="6975934" y="16510"/>
                    <a:pt x="7009272" y="16510"/>
                    <a:pt x="7037054" y="16510"/>
                  </a:cubicBezTo>
                  <a:cubicBezTo>
                    <a:pt x="7066015" y="17780"/>
                    <a:pt x="7074905" y="20320"/>
                    <a:pt x="7085065" y="21590"/>
                  </a:cubicBezTo>
                  <a:close/>
                  <a:moveTo>
                    <a:pt x="7095224" y="3237595"/>
                  </a:moveTo>
                  <a:cubicBezTo>
                    <a:pt x="7096495" y="3221085"/>
                    <a:pt x="7097765" y="3208385"/>
                    <a:pt x="7097765" y="3195685"/>
                  </a:cubicBezTo>
                  <a:cubicBezTo>
                    <a:pt x="7096495" y="3055298"/>
                    <a:pt x="7095224" y="2922571"/>
                    <a:pt x="7095224" y="2779826"/>
                  </a:cubicBezTo>
                  <a:cubicBezTo>
                    <a:pt x="7095224" y="2714715"/>
                    <a:pt x="7097765" y="2649603"/>
                    <a:pt x="7096495" y="2584492"/>
                  </a:cubicBezTo>
                  <a:cubicBezTo>
                    <a:pt x="7096495" y="2524389"/>
                    <a:pt x="7095224" y="2461782"/>
                    <a:pt x="7093955" y="2401679"/>
                  </a:cubicBezTo>
                  <a:cubicBezTo>
                    <a:pt x="7088874" y="2309020"/>
                    <a:pt x="7077445" y="390737"/>
                    <a:pt x="7077445" y="298079"/>
                  </a:cubicBezTo>
                  <a:cubicBezTo>
                    <a:pt x="7074905" y="220446"/>
                    <a:pt x="7072365" y="140309"/>
                    <a:pt x="7069824" y="63500"/>
                  </a:cubicBezTo>
                  <a:cubicBezTo>
                    <a:pt x="7068555" y="44450"/>
                    <a:pt x="7067285" y="43180"/>
                    <a:pt x="7020385" y="41910"/>
                  </a:cubicBezTo>
                  <a:cubicBezTo>
                    <a:pt x="7003716" y="41910"/>
                    <a:pt x="6992603" y="41910"/>
                    <a:pt x="6975934" y="40640"/>
                  </a:cubicBezTo>
                  <a:cubicBezTo>
                    <a:pt x="6837025" y="36830"/>
                    <a:pt x="6692558" y="31750"/>
                    <a:pt x="6553649" y="30480"/>
                  </a:cubicBezTo>
                  <a:cubicBezTo>
                    <a:pt x="6214710" y="26670"/>
                    <a:pt x="5870215" y="25400"/>
                    <a:pt x="5531276" y="22860"/>
                  </a:cubicBezTo>
                  <a:cubicBezTo>
                    <a:pt x="5481268" y="22860"/>
                    <a:pt x="5425705" y="22860"/>
                    <a:pt x="5375697" y="22860"/>
                  </a:cubicBezTo>
                  <a:cubicBezTo>
                    <a:pt x="5292352" y="22860"/>
                    <a:pt x="5209006" y="22860"/>
                    <a:pt x="5131216" y="22860"/>
                  </a:cubicBezTo>
                  <a:cubicBezTo>
                    <a:pt x="4953413" y="22860"/>
                    <a:pt x="4775608" y="22860"/>
                    <a:pt x="4603361" y="24130"/>
                  </a:cubicBezTo>
                  <a:cubicBezTo>
                    <a:pt x="4453338" y="25400"/>
                    <a:pt x="1925186" y="29210"/>
                    <a:pt x="1775164" y="29210"/>
                  </a:cubicBezTo>
                  <a:cubicBezTo>
                    <a:pt x="1530683" y="29210"/>
                    <a:pt x="1286203" y="26670"/>
                    <a:pt x="1041722" y="33020"/>
                  </a:cubicBezTo>
                  <a:cubicBezTo>
                    <a:pt x="913925" y="36830"/>
                    <a:pt x="791685" y="36830"/>
                    <a:pt x="669445" y="38100"/>
                  </a:cubicBezTo>
                  <a:cubicBezTo>
                    <a:pt x="458302" y="41910"/>
                    <a:pt x="247160" y="45720"/>
                    <a:pt x="49530" y="50800"/>
                  </a:cubicBezTo>
                  <a:cubicBezTo>
                    <a:pt x="36830" y="50800"/>
                    <a:pt x="34290" y="53340"/>
                    <a:pt x="33020" y="72693"/>
                  </a:cubicBezTo>
                  <a:cubicBezTo>
                    <a:pt x="31750" y="117770"/>
                    <a:pt x="31750" y="162847"/>
                    <a:pt x="30480" y="207924"/>
                  </a:cubicBezTo>
                  <a:cubicBezTo>
                    <a:pt x="29210" y="283053"/>
                    <a:pt x="26670" y="355677"/>
                    <a:pt x="25400" y="430806"/>
                  </a:cubicBezTo>
                  <a:cubicBezTo>
                    <a:pt x="20320" y="510943"/>
                    <a:pt x="26670" y="2469295"/>
                    <a:pt x="29210" y="2549432"/>
                  </a:cubicBezTo>
                  <a:cubicBezTo>
                    <a:pt x="29210" y="2634578"/>
                    <a:pt x="29210" y="2722228"/>
                    <a:pt x="30480" y="2807373"/>
                  </a:cubicBezTo>
                  <a:cubicBezTo>
                    <a:pt x="30480" y="2869981"/>
                    <a:pt x="33020" y="2932588"/>
                    <a:pt x="33020" y="2995195"/>
                  </a:cubicBezTo>
                  <a:cubicBezTo>
                    <a:pt x="33020" y="3062811"/>
                    <a:pt x="33020" y="3130426"/>
                    <a:pt x="31750" y="3195685"/>
                  </a:cubicBezTo>
                  <a:cubicBezTo>
                    <a:pt x="31750" y="3199495"/>
                    <a:pt x="31750" y="3202035"/>
                    <a:pt x="31750" y="3205845"/>
                  </a:cubicBezTo>
                  <a:cubicBezTo>
                    <a:pt x="31750" y="3216004"/>
                    <a:pt x="35560" y="3219815"/>
                    <a:pt x="44450" y="3219815"/>
                  </a:cubicBezTo>
                  <a:cubicBezTo>
                    <a:pt x="86025" y="3219815"/>
                    <a:pt x="163814" y="3221085"/>
                    <a:pt x="236047" y="3221085"/>
                  </a:cubicBezTo>
                  <a:cubicBezTo>
                    <a:pt x="341618" y="3221085"/>
                    <a:pt x="452746" y="3218545"/>
                    <a:pt x="558317" y="3221085"/>
                  </a:cubicBezTo>
                  <a:cubicBezTo>
                    <a:pt x="730565" y="3224895"/>
                    <a:pt x="902813" y="3227435"/>
                    <a:pt x="1075060" y="3226165"/>
                  </a:cubicBezTo>
                  <a:cubicBezTo>
                    <a:pt x="1186188" y="3224895"/>
                    <a:pt x="1291759" y="3227435"/>
                    <a:pt x="1402887" y="3227435"/>
                  </a:cubicBezTo>
                  <a:cubicBezTo>
                    <a:pt x="1564022" y="3227435"/>
                    <a:pt x="1725157" y="3226165"/>
                    <a:pt x="1886292" y="3227435"/>
                  </a:cubicBezTo>
                  <a:cubicBezTo>
                    <a:pt x="2125216" y="3228704"/>
                    <a:pt x="4747826" y="3218545"/>
                    <a:pt x="4992307" y="3221085"/>
                  </a:cubicBezTo>
                  <a:cubicBezTo>
                    <a:pt x="5097878" y="3222354"/>
                    <a:pt x="5203449" y="3223625"/>
                    <a:pt x="5303464" y="3223625"/>
                  </a:cubicBezTo>
                  <a:cubicBezTo>
                    <a:pt x="5486825" y="3226165"/>
                    <a:pt x="5664629" y="3222354"/>
                    <a:pt x="5847989" y="3226165"/>
                  </a:cubicBezTo>
                  <a:cubicBezTo>
                    <a:pt x="5998011" y="3228704"/>
                    <a:pt x="6148033" y="3228704"/>
                    <a:pt x="6298056" y="3231245"/>
                  </a:cubicBezTo>
                  <a:cubicBezTo>
                    <a:pt x="6520311" y="3235054"/>
                    <a:pt x="6742566" y="3237595"/>
                    <a:pt x="6964821" y="3238865"/>
                  </a:cubicBezTo>
                  <a:cubicBezTo>
                    <a:pt x="7048167" y="3238865"/>
                    <a:pt x="7074905" y="3237595"/>
                    <a:pt x="7095224" y="3237595"/>
                  </a:cubicBezTo>
                  <a:close/>
                </a:path>
              </a:pathLst>
            </a:custGeom>
            <a:solidFill>
              <a:srgbClr val="000000"/>
            </a:solidFill>
          </p:spPr>
          <p:txBody>
            <a:bodyPr/>
            <a:lstStyle/>
            <a:p>
              <a:endParaRPr lang="en-US"/>
            </a:p>
          </p:txBody>
        </p:sp>
      </p:grpSp>
      <p:sp>
        <p:nvSpPr>
          <p:cNvPr id="3" name="Rectangle 2"/>
          <p:cNvSpPr/>
          <p:nvPr/>
        </p:nvSpPr>
        <p:spPr>
          <a:xfrm>
            <a:off x="1429940" y="2987213"/>
            <a:ext cx="14985240" cy="5909310"/>
          </a:xfrm>
          <a:prstGeom prst="rect">
            <a:avLst/>
          </a:prstGeom>
        </p:spPr>
        <p:txBody>
          <a:bodyPr wrap="square">
            <a:spAutoFit/>
          </a:bodyPr>
          <a:lstStyle/>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dirty="0">
                <a:solidFill>
                  <a:schemeClr val="tx1">
                    <a:lumMod val="50000"/>
                  </a:schemeClr>
                </a:solidFill>
                <a:latin typeface="Times New Roman" panose="02020603050405020304" pitchFamily="18" charset="0"/>
                <a:cs typeface="Times New Roman" panose="02020603050405020304" pitchFamily="18" charset="0"/>
              </a:rPr>
              <a:t>Trong bài thơ Nắng mới của Lưu Trọng Lư, sự phù hợp trong việc sử dụng các từ ngữ nhằm bộc lộ được tâm tư, tình cảm của chủ thể trữ tình là rất cần thiết. Như trong câu thơ “Lòng rượi buồn theo thời dĩ vãng”, sắc thái nghĩa của từ rượi buồn (buồn rượi) mang ý nghĩa chỉ nỗi buồn, đầy ủ rũ với mức độ cao. Nếu thay từ “rượi buồn” thành các từ đồng nghĩa như “âu sầu”, “rầu rĩ” hay “buồn bã”, nó sẽ không lột tả rõ được tâm trạng, cảm xúc của tác giả khi nghĩ về người mẹ của mình.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Có</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thấy</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nhà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thơ</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rất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trau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truốt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và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chỉn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sáng</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tạo</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đứa</a:t>
            </a:r>
            <a:r>
              <a:rPr lang="en-US" sz="4200" dirty="0">
                <a:solidFill>
                  <a:schemeClr val="tx1">
                    <a:lumMod val="50000"/>
                  </a:schemeClr>
                </a:solidFill>
                <a:latin typeface="Times New Roman" panose="02020603050405020304" pitchFamily="18" charset="0"/>
                <a:cs typeface="Times New Roman" panose="02020603050405020304" pitchFamily="18" charset="0"/>
              </a:rPr>
              <a:t> con </a:t>
            </a:r>
            <a:r>
              <a:rPr lang="en-US" sz="4200" dirty="0" err="1">
                <a:solidFill>
                  <a:schemeClr val="tx1">
                    <a:lumMod val="50000"/>
                  </a:schemeClr>
                </a:solidFill>
                <a:latin typeface="Times New Roman" panose="02020603050405020304" pitchFamily="18" charset="0"/>
                <a:cs typeface="Times New Roman" panose="02020603050405020304" pitchFamily="18" charset="0"/>
              </a:rPr>
              <a:t>tinh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thần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2957889" y="1138370"/>
            <a:ext cx="12334428" cy="2097449"/>
          </a:xfrm>
          <a:prstGeom prst="rect">
            <a:avLst/>
          </a:prstGeom>
        </p:spPr>
      </p:pic>
      <p:sp>
        <p:nvSpPr>
          <p:cNvPr id="5" name="Freeform 3"/>
          <p:cNvSpPr/>
          <p:nvPr/>
        </p:nvSpPr>
        <p:spPr>
          <a:xfrm rot="169331">
            <a:off x="13932922" y="-603724"/>
            <a:ext cx="4964516" cy="3484187"/>
          </a:xfrm>
          <a:custGeom>
            <a:avLst/>
            <a:gdLst/>
            <a:ahLst/>
            <a:cxnLst/>
            <a:rect l="l" t="t" r="r" b="b"/>
            <a:pathLst>
              <a:path w="4964516" h="3484187">
                <a:moveTo>
                  <a:pt x="0" y="0"/>
                </a:moveTo>
                <a:lnTo>
                  <a:pt x="4964516" y="0"/>
                </a:lnTo>
                <a:lnTo>
                  <a:pt x="4964516" y="3484187"/>
                </a:lnTo>
                <a:lnTo>
                  <a:pt x="0" y="34841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65696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2217035" y="1707110"/>
            <a:ext cx="13853929" cy="6872779"/>
            <a:chOff x="0" y="0"/>
            <a:chExt cx="8149370" cy="4042811"/>
          </a:xfrm>
        </p:grpSpPr>
        <p:sp>
          <p:nvSpPr>
            <p:cNvPr id="4" name="Freeform 4"/>
            <p:cNvSpPr/>
            <p:nvPr/>
          </p:nvSpPr>
          <p:spPr>
            <a:xfrm>
              <a:off x="10160" y="16510"/>
              <a:ext cx="8126510" cy="4014871"/>
            </a:xfrm>
            <a:custGeom>
              <a:avLst/>
              <a:gdLst/>
              <a:ahLst/>
              <a:cxnLst/>
              <a:rect l="l" t="t" r="r" b="b"/>
              <a:pathLst>
                <a:path w="8126510" h="4014871">
                  <a:moveTo>
                    <a:pt x="8126510" y="4014871"/>
                  </a:moveTo>
                  <a:lnTo>
                    <a:pt x="0" y="4007251"/>
                  </a:lnTo>
                  <a:lnTo>
                    <a:pt x="0" y="1405689"/>
                  </a:lnTo>
                  <a:lnTo>
                    <a:pt x="17780" y="19050"/>
                  </a:lnTo>
                  <a:lnTo>
                    <a:pt x="4050529" y="0"/>
                  </a:lnTo>
                  <a:lnTo>
                    <a:pt x="8107460" y="5080"/>
                  </a:lnTo>
                  <a:close/>
                </a:path>
              </a:pathLst>
            </a:custGeom>
            <a:solidFill>
              <a:srgbClr val="0E67A3"/>
            </a:solidFill>
          </p:spPr>
          <p:txBody>
            <a:bodyPr/>
            <a:lstStyle/>
            <a:p>
              <a:endParaRPr lang="en-US"/>
            </a:p>
          </p:txBody>
        </p:sp>
        <p:sp>
          <p:nvSpPr>
            <p:cNvPr id="5" name="Freeform 5"/>
            <p:cNvSpPr/>
            <p:nvPr/>
          </p:nvSpPr>
          <p:spPr>
            <a:xfrm>
              <a:off x="-3810" y="0"/>
              <a:ext cx="8155720" cy="4041541"/>
            </a:xfrm>
            <a:custGeom>
              <a:avLst/>
              <a:gdLst/>
              <a:ahLst/>
              <a:cxnLst/>
              <a:rect l="l" t="t" r="r" b="b"/>
              <a:pathLst>
                <a:path w="8155720" h="4041541">
                  <a:moveTo>
                    <a:pt x="8121430" y="21590"/>
                  </a:moveTo>
                  <a:cubicBezTo>
                    <a:pt x="8122700" y="34290"/>
                    <a:pt x="8122700" y="44450"/>
                    <a:pt x="8123970" y="54610"/>
                  </a:cubicBezTo>
                  <a:cubicBezTo>
                    <a:pt x="8126510" y="124926"/>
                    <a:pt x="8127780" y="212664"/>
                    <a:pt x="8130320" y="297269"/>
                  </a:cubicBezTo>
                  <a:cubicBezTo>
                    <a:pt x="8130320" y="419476"/>
                    <a:pt x="8143020" y="2829145"/>
                    <a:pt x="8149370" y="2951352"/>
                  </a:cubicBezTo>
                  <a:cubicBezTo>
                    <a:pt x="8155720" y="3136229"/>
                    <a:pt x="8151910" y="3324240"/>
                    <a:pt x="8151910" y="3509117"/>
                  </a:cubicBezTo>
                  <a:cubicBezTo>
                    <a:pt x="8151910" y="3672060"/>
                    <a:pt x="8153180" y="3822468"/>
                    <a:pt x="8154450" y="3980581"/>
                  </a:cubicBezTo>
                  <a:cubicBezTo>
                    <a:pt x="8154450" y="4002171"/>
                    <a:pt x="8154450" y="4016141"/>
                    <a:pt x="8154450" y="4040271"/>
                  </a:cubicBezTo>
                  <a:cubicBezTo>
                    <a:pt x="8131590" y="4040271"/>
                    <a:pt x="8111270" y="4041541"/>
                    <a:pt x="8070058" y="4040271"/>
                  </a:cubicBezTo>
                  <a:cubicBezTo>
                    <a:pt x="7655470" y="4035191"/>
                    <a:pt x="7234504" y="4041541"/>
                    <a:pt x="6819915" y="4036461"/>
                  </a:cubicBezTo>
                  <a:cubicBezTo>
                    <a:pt x="6571163" y="4032651"/>
                    <a:pt x="6328788" y="4035191"/>
                    <a:pt x="6080035" y="4032651"/>
                  </a:cubicBezTo>
                  <a:cubicBezTo>
                    <a:pt x="5965226" y="4031381"/>
                    <a:pt x="5850417" y="4030111"/>
                    <a:pt x="5735608" y="4028841"/>
                  </a:cubicBezTo>
                  <a:cubicBezTo>
                    <a:pt x="5665447" y="4028841"/>
                    <a:pt x="5601664" y="4030111"/>
                    <a:pt x="5531503" y="4030111"/>
                  </a:cubicBezTo>
                  <a:cubicBezTo>
                    <a:pt x="5352911" y="4028841"/>
                    <a:pt x="4861784" y="4030111"/>
                    <a:pt x="4683192" y="4028841"/>
                  </a:cubicBezTo>
                  <a:cubicBezTo>
                    <a:pt x="4555626" y="4027571"/>
                    <a:pt x="2004315" y="4036461"/>
                    <a:pt x="1876749" y="4035191"/>
                  </a:cubicBezTo>
                  <a:cubicBezTo>
                    <a:pt x="1844858" y="4035191"/>
                    <a:pt x="1806588" y="4036461"/>
                    <a:pt x="1774697" y="4036461"/>
                  </a:cubicBezTo>
                  <a:cubicBezTo>
                    <a:pt x="1698157" y="4036461"/>
                    <a:pt x="1627996" y="4037731"/>
                    <a:pt x="1551457" y="4037731"/>
                  </a:cubicBezTo>
                  <a:cubicBezTo>
                    <a:pt x="1360109" y="4037731"/>
                    <a:pt x="1175139" y="4036461"/>
                    <a:pt x="983790" y="4035191"/>
                  </a:cubicBezTo>
                  <a:cubicBezTo>
                    <a:pt x="868981" y="4033921"/>
                    <a:pt x="754172" y="4032651"/>
                    <a:pt x="645741" y="4031381"/>
                  </a:cubicBezTo>
                  <a:cubicBezTo>
                    <a:pt x="441636" y="4030111"/>
                    <a:pt x="237532" y="4028841"/>
                    <a:pt x="48260" y="4028841"/>
                  </a:cubicBezTo>
                  <a:cubicBezTo>
                    <a:pt x="38100" y="4028841"/>
                    <a:pt x="29210" y="4028841"/>
                    <a:pt x="19050" y="4027571"/>
                  </a:cubicBezTo>
                  <a:cubicBezTo>
                    <a:pt x="10160" y="4026301"/>
                    <a:pt x="5080" y="4019951"/>
                    <a:pt x="7620" y="4011061"/>
                  </a:cubicBezTo>
                  <a:cubicBezTo>
                    <a:pt x="16510" y="3979144"/>
                    <a:pt x="12700" y="3900806"/>
                    <a:pt x="11430" y="3819335"/>
                  </a:cubicBezTo>
                  <a:cubicBezTo>
                    <a:pt x="10160" y="3653258"/>
                    <a:pt x="6350" y="3490316"/>
                    <a:pt x="7620" y="3324240"/>
                  </a:cubicBezTo>
                  <a:cubicBezTo>
                    <a:pt x="5080" y="3117428"/>
                    <a:pt x="0" y="557350"/>
                    <a:pt x="7620" y="347405"/>
                  </a:cubicBezTo>
                  <a:cubicBezTo>
                    <a:pt x="8890" y="306669"/>
                    <a:pt x="7620" y="262800"/>
                    <a:pt x="8890" y="222064"/>
                  </a:cubicBezTo>
                  <a:cubicBezTo>
                    <a:pt x="10160" y="156261"/>
                    <a:pt x="12700" y="84190"/>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023761"/>
                  </a:moveTo>
                  <a:cubicBezTo>
                    <a:pt x="8132860" y="4007251"/>
                    <a:pt x="8134130" y="3994551"/>
                    <a:pt x="8134130" y="3981851"/>
                  </a:cubicBezTo>
                  <a:cubicBezTo>
                    <a:pt x="8132860" y="3806801"/>
                    <a:pt x="8131591" y="3640725"/>
                    <a:pt x="8131591" y="3462114"/>
                  </a:cubicBezTo>
                  <a:cubicBezTo>
                    <a:pt x="8131591" y="3380643"/>
                    <a:pt x="8134130" y="3299172"/>
                    <a:pt x="8132860" y="3217701"/>
                  </a:cubicBezTo>
                  <a:cubicBezTo>
                    <a:pt x="8132860" y="3142496"/>
                    <a:pt x="8131591" y="3064159"/>
                    <a:pt x="8130320" y="2988954"/>
                  </a:cubicBezTo>
                  <a:cubicBezTo>
                    <a:pt x="8125241" y="2873014"/>
                    <a:pt x="8113810" y="472745"/>
                    <a:pt x="8113810" y="356805"/>
                  </a:cubicBezTo>
                  <a:cubicBezTo>
                    <a:pt x="8111270" y="259667"/>
                    <a:pt x="8108730" y="159394"/>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4790"/>
                  </a:cubicBezTo>
                  <a:cubicBezTo>
                    <a:pt x="31750" y="131193"/>
                    <a:pt x="31750" y="187596"/>
                    <a:pt x="30480" y="243999"/>
                  </a:cubicBezTo>
                  <a:cubicBezTo>
                    <a:pt x="29210" y="338004"/>
                    <a:pt x="26670" y="428876"/>
                    <a:pt x="25400" y="522882"/>
                  </a:cubicBezTo>
                  <a:cubicBezTo>
                    <a:pt x="20320" y="623154"/>
                    <a:pt x="26670" y="3073559"/>
                    <a:pt x="29210" y="3173831"/>
                  </a:cubicBezTo>
                  <a:cubicBezTo>
                    <a:pt x="29210" y="3280371"/>
                    <a:pt x="29210" y="3390044"/>
                    <a:pt x="30480" y="3496583"/>
                  </a:cubicBezTo>
                  <a:cubicBezTo>
                    <a:pt x="30480" y="3574921"/>
                    <a:pt x="33020" y="3653258"/>
                    <a:pt x="33020" y="3731596"/>
                  </a:cubicBezTo>
                  <a:cubicBezTo>
                    <a:pt x="33020" y="3816201"/>
                    <a:pt x="33020" y="3900806"/>
                    <a:pt x="31750" y="3981851"/>
                  </a:cubicBezTo>
                  <a:cubicBezTo>
                    <a:pt x="31750" y="3985661"/>
                    <a:pt x="31750" y="3988201"/>
                    <a:pt x="31750" y="3992011"/>
                  </a:cubicBezTo>
                  <a:cubicBezTo>
                    <a:pt x="31750" y="4002171"/>
                    <a:pt x="35560" y="4005981"/>
                    <a:pt x="44450" y="4005981"/>
                  </a:cubicBezTo>
                  <a:cubicBezTo>
                    <a:pt x="90831" y="4005981"/>
                    <a:pt x="180127" y="4007251"/>
                    <a:pt x="263045" y="4007251"/>
                  </a:cubicBezTo>
                  <a:cubicBezTo>
                    <a:pt x="384232" y="4007251"/>
                    <a:pt x="511798" y="4004711"/>
                    <a:pt x="632985" y="4007251"/>
                  </a:cubicBezTo>
                  <a:cubicBezTo>
                    <a:pt x="830712" y="4011061"/>
                    <a:pt x="1028438" y="4013601"/>
                    <a:pt x="1226165" y="4012331"/>
                  </a:cubicBezTo>
                  <a:cubicBezTo>
                    <a:pt x="1353730" y="4011061"/>
                    <a:pt x="1474918" y="4013601"/>
                    <a:pt x="1602483" y="4013601"/>
                  </a:cubicBezTo>
                  <a:cubicBezTo>
                    <a:pt x="1787453" y="4013601"/>
                    <a:pt x="1972423" y="4012331"/>
                    <a:pt x="2157393" y="4013601"/>
                  </a:cubicBezTo>
                  <a:cubicBezTo>
                    <a:pt x="2431659" y="4014871"/>
                    <a:pt x="5442207" y="4004711"/>
                    <a:pt x="5722851" y="4007251"/>
                  </a:cubicBezTo>
                  <a:cubicBezTo>
                    <a:pt x="5844039" y="4008521"/>
                    <a:pt x="5965226" y="4009791"/>
                    <a:pt x="6080035" y="4009791"/>
                  </a:cubicBezTo>
                  <a:cubicBezTo>
                    <a:pt x="6290518" y="4012331"/>
                    <a:pt x="6494623" y="4008521"/>
                    <a:pt x="6705106" y="4012331"/>
                  </a:cubicBezTo>
                  <a:cubicBezTo>
                    <a:pt x="6877320" y="4014871"/>
                    <a:pt x="7049533" y="4014871"/>
                    <a:pt x="7221747" y="4017411"/>
                  </a:cubicBezTo>
                  <a:cubicBezTo>
                    <a:pt x="7476878" y="4021221"/>
                    <a:pt x="7732010" y="4023761"/>
                    <a:pt x="7987141" y="4025031"/>
                  </a:cubicBezTo>
                  <a:cubicBezTo>
                    <a:pt x="8082815" y="4025031"/>
                    <a:pt x="8111270" y="4023761"/>
                    <a:pt x="8131591" y="4023761"/>
                  </a:cubicBezTo>
                  <a:close/>
                </a:path>
              </a:pathLst>
            </a:custGeom>
            <a:solidFill>
              <a:srgbClr val="000000"/>
            </a:solidFill>
          </p:spPr>
          <p:txBody>
            <a:bodyPr/>
            <a:lstStyle/>
            <a:p>
              <a:endParaRPr lang="en-US"/>
            </a:p>
          </p:txBody>
        </p:sp>
      </p:grpSp>
      <p:sp>
        <p:nvSpPr>
          <p:cNvPr id="6" name="Freeform 6"/>
          <p:cNvSpPr/>
          <p:nvPr/>
        </p:nvSpPr>
        <p:spPr>
          <a:xfrm rot="708014" flipH="1">
            <a:off x="822948" y="768029"/>
            <a:ext cx="2161637" cy="3178878"/>
          </a:xfrm>
          <a:custGeom>
            <a:avLst/>
            <a:gdLst/>
            <a:ahLst/>
            <a:cxnLst/>
            <a:rect l="l" t="t" r="r" b="b"/>
            <a:pathLst>
              <a:path w="2161637" h="3178878">
                <a:moveTo>
                  <a:pt x="2161637" y="0"/>
                </a:moveTo>
                <a:lnTo>
                  <a:pt x="0" y="0"/>
                </a:lnTo>
                <a:lnTo>
                  <a:pt x="0" y="3178877"/>
                </a:lnTo>
                <a:lnTo>
                  <a:pt x="2161637" y="3178877"/>
                </a:lnTo>
                <a:lnTo>
                  <a:pt x="216163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3101757" y="4348139"/>
            <a:ext cx="4740291" cy="5938861"/>
          </a:xfrm>
          <a:custGeom>
            <a:avLst/>
            <a:gdLst/>
            <a:ahLst/>
            <a:cxnLst/>
            <a:rect l="l" t="t" r="r" b="b"/>
            <a:pathLst>
              <a:path w="4740291" h="5938861">
                <a:moveTo>
                  <a:pt x="0" y="0"/>
                </a:moveTo>
                <a:lnTo>
                  <a:pt x="4740291" y="0"/>
                </a:lnTo>
                <a:lnTo>
                  <a:pt x="4740291" y="5938861"/>
                </a:lnTo>
                <a:lnTo>
                  <a:pt x="0" y="59388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2963276" y="-1000930"/>
            <a:ext cx="3107689" cy="3163042"/>
          </a:xfrm>
          <a:custGeom>
            <a:avLst/>
            <a:gdLst/>
            <a:ahLst/>
            <a:cxnLst/>
            <a:rect l="l" t="t" r="r" b="b"/>
            <a:pathLst>
              <a:path w="3107689" h="3163042">
                <a:moveTo>
                  <a:pt x="0" y="0"/>
                </a:moveTo>
                <a:lnTo>
                  <a:pt x="3107689" y="0"/>
                </a:lnTo>
                <a:lnTo>
                  <a:pt x="3107689" y="3163042"/>
                </a:lnTo>
                <a:lnTo>
                  <a:pt x="0" y="3163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788607">
            <a:off x="2770005" y="7523636"/>
            <a:ext cx="4109741" cy="2719901"/>
          </a:xfrm>
          <a:custGeom>
            <a:avLst/>
            <a:gdLst/>
            <a:ahLst/>
            <a:cxnLst/>
            <a:rect l="l" t="t" r="r" b="b"/>
            <a:pathLst>
              <a:path w="4109741" h="2719901">
                <a:moveTo>
                  <a:pt x="0" y="0"/>
                </a:moveTo>
                <a:lnTo>
                  <a:pt x="4109740" y="0"/>
                </a:lnTo>
                <a:lnTo>
                  <a:pt x="4109740" y="2719901"/>
                </a:lnTo>
                <a:lnTo>
                  <a:pt x="0" y="27199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607084" y="5680874"/>
            <a:ext cx="2255664" cy="3273392"/>
          </a:xfrm>
          <a:custGeom>
            <a:avLst/>
            <a:gdLst/>
            <a:ahLst/>
            <a:cxnLst/>
            <a:rect l="l" t="t" r="r" b="b"/>
            <a:pathLst>
              <a:path w="2255664" h="3273392">
                <a:moveTo>
                  <a:pt x="0" y="0"/>
                </a:moveTo>
                <a:lnTo>
                  <a:pt x="2255665" y="0"/>
                </a:lnTo>
                <a:lnTo>
                  <a:pt x="2255665" y="3273391"/>
                </a:lnTo>
                <a:lnTo>
                  <a:pt x="0" y="327339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16420585" y="1028700"/>
            <a:ext cx="2169530" cy="2990581"/>
          </a:xfrm>
          <a:custGeom>
            <a:avLst/>
            <a:gdLst/>
            <a:ahLst/>
            <a:cxnLst/>
            <a:rect l="l" t="t" r="r" b="b"/>
            <a:pathLst>
              <a:path w="2169530" h="2990581">
                <a:moveTo>
                  <a:pt x="0" y="0"/>
                </a:moveTo>
                <a:lnTo>
                  <a:pt x="2169530" y="0"/>
                </a:lnTo>
                <a:lnTo>
                  <a:pt x="2169530" y="2990581"/>
                </a:lnTo>
                <a:lnTo>
                  <a:pt x="0" y="29905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3" name="Picture 12"/>
          <p:cNvPicPr>
            <a:picLocks noChangeAspect="1"/>
          </p:cNvPicPr>
          <p:nvPr/>
        </p:nvPicPr>
        <p:blipFill>
          <a:blip r:embed="rId16"/>
          <a:stretch>
            <a:fillRect/>
          </a:stretch>
        </p:blipFill>
        <p:spPr>
          <a:xfrm>
            <a:off x="3245609" y="1384990"/>
            <a:ext cx="11796782" cy="75170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txBody>
            <a:bodyPr/>
            <a:lstStyle/>
            <a:p>
              <a:endParaRPr lang="en-US"/>
            </a:p>
          </p:txBody>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txBody>
            <a:bodyPr/>
            <a:lstStyle/>
            <a:p>
              <a:endParaRPr lang="en-US"/>
            </a:p>
          </p:txBody>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txBody>
            <a:bodyPr/>
            <a:lstStyle/>
            <a:p>
              <a:endParaRPr lang="en-US"/>
            </a:p>
          </p:txBody>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txBody>
            <a:bodyPr/>
            <a:lstStyle/>
            <a:p>
              <a:endParaRPr lang="en-US"/>
            </a:p>
          </p:txBody>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20" name="Picture 19"/>
          <p:cNvPicPr>
            <a:picLocks noChangeAspect="1"/>
          </p:cNvPicPr>
          <p:nvPr/>
        </p:nvPicPr>
        <p:blipFill>
          <a:blip r:embed="rId12"/>
          <a:stretch>
            <a:fillRect/>
          </a:stretch>
        </p:blipFill>
        <p:spPr>
          <a:xfrm>
            <a:off x="9017545" y="1388904"/>
            <a:ext cx="7809653" cy="66452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47101" y="-967451"/>
            <a:ext cx="3512199" cy="1934903"/>
          </a:xfrm>
          <a:custGeom>
            <a:avLst/>
            <a:gdLst/>
            <a:ahLst/>
            <a:cxnLst/>
            <a:rect l="l" t="t" r="r" b="b"/>
            <a:pathLst>
              <a:path w="3512199" h="1934903">
                <a:moveTo>
                  <a:pt x="0" y="0"/>
                </a:moveTo>
                <a:lnTo>
                  <a:pt x="3512199" y="0"/>
                </a:lnTo>
                <a:lnTo>
                  <a:pt x="3512199" y="1934902"/>
                </a:lnTo>
                <a:lnTo>
                  <a:pt x="0" y="19349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03083">
            <a:off x="4518953" y="7952970"/>
            <a:ext cx="3538198" cy="2914188"/>
          </a:xfrm>
          <a:custGeom>
            <a:avLst/>
            <a:gdLst/>
            <a:ahLst/>
            <a:cxnLst/>
            <a:rect l="l" t="t" r="r" b="b"/>
            <a:pathLst>
              <a:path w="3538198" h="2914188">
                <a:moveTo>
                  <a:pt x="0" y="0"/>
                </a:moveTo>
                <a:lnTo>
                  <a:pt x="3538198" y="0"/>
                </a:lnTo>
                <a:lnTo>
                  <a:pt x="3538198" y="2914189"/>
                </a:lnTo>
                <a:lnTo>
                  <a:pt x="0" y="29141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1028700" y="1028700"/>
            <a:ext cx="16230600" cy="8229600"/>
            <a:chOff x="0" y="0"/>
            <a:chExt cx="9547412" cy="4840941"/>
          </a:xfrm>
        </p:grpSpPr>
        <p:sp>
          <p:nvSpPr>
            <p:cNvPr id="5" name="Freeform 5"/>
            <p:cNvSpPr/>
            <p:nvPr/>
          </p:nvSpPr>
          <p:spPr>
            <a:xfrm>
              <a:off x="10160" y="16510"/>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txBody>
            <a:bodyPr/>
            <a:lstStyle/>
            <a:p>
              <a:endParaRPr lang="en-US"/>
            </a:p>
          </p:txBody>
        </p:sp>
        <p:sp>
          <p:nvSpPr>
            <p:cNvPr id="6"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txBody>
            <a:bodyPr/>
            <a:lstStyle/>
            <a:p>
              <a:endParaRPr lang="en-US"/>
            </a:p>
          </p:txBody>
        </p:sp>
      </p:grpSp>
      <p:sp>
        <p:nvSpPr>
          <p:cNvPr id="16" name="Freeform 16"/>
          <p:cNvSpPr/>
          <p:nvPr/>
        </p:nvSpPr>
        <p:spPr>
          <a:xfrm rot="-2594126">
            <a:off x="-744638" y="3245132"/>
            <a:ext cx="3546677" cy="3661086"/>
          </a:xfrm>
          <a:custGeom>
            <a:avLst/>
            <a:gdLst/>
            <a:ahLst/>
            <a:cxnLst/>
            <a:rect l="l" t="t" r="r" b="b"/>
            <a:pathLst>
              <a:path w="3546677" h="3661086">
                <a:moveTo>
                  <a:pt x="0" y="0"/>
                </a:moveTo>
                <a:lnTo>
                  <a:pt x="3546676" y="0"/>
                </a:lnTo>
                <a:lnTo>
                  <a:pt x="3546676" y="3661086"/>
                </a:lnTo>
                <a:lnTo>
                  <a:pt x="0" y="36610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Rectangle 19"/>
          <p:cNvSpPr/>
          <p:nvPr/>
        </p:nvSpPr>
        <p:spPr>
          <a:xfrm>
            <a:off x="2514600" y="2437993"/>
            <a:ext cx="14516807" cy="4832092"/>
          </a:xfrm>
          <a:prstGeom prst="rect">
            <a:avLst/>
          </a:prstGeom>
        </p:spPr>
        <p:txBody>
          <a:bodyPr wrap="square">
            <a:spAutoFit/>
          </a:bodyPr>
          <a:lstStyle/>
          <a:p>
            <a:pPr algn="just">
              <a:buClrTx/>
              <a:buFontTx/>
              <a:buNone/>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nghĩa của từ ngữ </a:t>
            </a:r>
            <a:r>
              <a:rPr lang="vi-VN" sz="4400" dirty="0">
                <a:latin typeface="Times New Roman" panose="02020603050405020304" pitchFamily="18" charset="0"/>
                <a:cs typeface="Times New Roman" panose="02020603050405020304" pitchFamily="18" charset="0"/>
              </a:rPr>
              <a:t>là nghĩa bổ sung cho nghĩa cơ bản của từ ngữ. Các sắc thái nghĩa chủ yếu của từ ngữ là:</a:t>
            </a: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miêu tả</a:t>
            </a:r>
            <a:r>
              <a:rPr lang="vi-VN"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biểu cảm</a:t>
            </a:r>
            <a:endParaRPr lang="en-US" sz="4400" dirty="0">
              <a:latin typeface="Times New Roman" panose="02020603050405020304" pitchFamily="18" charset="0"/>
              <a:cs typeface="Times New Roman" panose="02020603050405020304" pitchFamily="18" charset="0"/>
            </a:endParaRPr>
          </a:p>
          <a:p>
            <a:pPr algn="just">
              <a:buClrTx/>
              <a:buFontTx/>
              <a:buNone/>
            </a:pP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nói (viết), cần lựa chọn các từ ngữ có sắc thái nghĩa phù hợp để nâng cao hiệu quả giao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1000"/>
                                        <p:tgtEl>
                                          <p:spTgt spid="20">
                                            <p:txEl>
                                              <p:pRg st="2" end="2"/>
                                            </p:txEl>
                                          </p:spTgt>
                                        </p:tgtEl>
                                      </p:cBhvr>
                                    </p:animEffect>
                                    <p:anim calcmode="lin" valueType="num">
                                      <p:cBhvr>
                                        <p:cTn id="1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circle(in)">
                                      <p:cBhvr>
                                        <p:cTn id="24"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txBody>
            <a:bodyPr/>
            <a:lstStyle/>
            <a:p>
              <a:endParaRPr lang="en-US"/>
            </a:p>
          </p:txBody>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txBody>
            <a:bodyPr/>
            <a:lstStyle/>
            <a:p>
              <a:endParaRPr lang="en-US"/>
            </a:p>
          </p:txBody>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txBody>
            <a:bodyPr/>
            <a:lstStyle/>
            <a:p>
              <a:endParaRPr lang="en-US"/>
            </a:p>
          </p:txBody>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txBody>
            <a:bodyPr/>
            <a:lstStyle/>
            <a:p>
              <a:endParaRPr lang="en-US"/>
            </a:p>
          </p:txBody>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14" name="Picture 13"/>
          <p:cNvPicPr>
            <a:picLocks noChangeAspect="1"/>
          </p:cNvPicPr>
          <p:nvPr/>
        </p:nvPicPr>
        <p:blipFill>
          <a:blip r:embed="rId12"/>
          <a:stretch>
            <a:fillRect/>
          </a:stretch>
        </p:blipFill>
        <p:spPr>
          <a:xfrm>
            <a:off x="8595303" y="1576049"/>
            <a:ext cx="8577815" cy="6645216"/>
          </a:xfrm>
          <a:prstGeom prst="rect">
            <a:avLst/>
          </a:prstGeom>
        </p:spPr>
      </p:pic>
    </p:spTree>
    <p:extLst>
      <p:ext uri="{BB962C8B-B14F-4D97-AF65-F5344CB8AC3E}">
        <p14:creationId xmlns:p14="http://schemas.microsoft.com/office/powerpoint/2010/main" val="238235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
          <p:cNvGrpSpPr/>
          <p:nvPr/>
        </p:nvGrpSpPr>
        <p:grpSpPr>
          <a:xfrm>
            <a:off x="457200" y="571500"/>
            <a:ext cx="16745805" cy="9296400"/>
            <a:chOff x="0" y="0"/>
            <a:chExt cx="8149370" cy="4793998"/>
          </a:xfrm>
        </p:grpSpPr>
        <p:sp>
          <p:nvSpPr>
            <p:cNvPr id="3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txBody>
            <a:bodyPr/>
            <a:lstStyle/>
            <a:p>
              <a:endParaRPr lang="en-US"/>
            </a:p>
          </p:txBody>
        </p:sp>
        <p:sp>
          <p:nvSpPr>
            <p:cNvPr id="3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txBody>
            <a:bodyPr/>
            <a:lstStyle/>
            <a:p>
              <a:endParaRPr lang="en-US"/>
            </a:p>
          </p:txBody>
        </p:sp>
      </p:grpSp>
      <p:grpSp>
        <p:nvGrpSpPr>
          <p:cNvPr id="38" name="Group 37"/>
          <p:cNvGrpSpPr/>
          <p:nvPr/>
        </p:nvGrpSpPr>
        <p:grpSpPr>
          <a:xfrm>
            <a:off x="5029200" y="137117"/>
            <a:ext cx="6778115" cy="1200853"/>
            <a:chOff x="0" y="0"/>
            <a:chExt cx="5722259" cy="1538856"/>
          </a:xfrm>
        </p:grpSpPr>
        <p:sp>
          <p:nvSpPr>
            <p:cNvPr id="39" name="Freeform 3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txBody>
            <a:bodyPr/>
            <a:lstStyle/>
            <a:p>
              <a:endParaRPr lang="en-US"/>
            </a:p>
          </p:txBody>
        </p:sp>
        <p:sp>
          <p:nvSpPr>
            <p:cNvPr id="40" name="Freeform 3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txBody>
            <a:bodyPr/>
            <a:lstStyle/>
            <a:p>
              <a:endParaRPr lang="en-US"/>
            </a:p>
          </p:txBody>
        </p:sp>
      </p:grpSp>
      <p:sp>
        <p:nvSpPr>
          <p:cNvPr id="41" name="Rectangle 4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1</a:t>
            </a:r>
            <a:endParaRPr lang="en-US" sz="5400" b="1" dirty="0">
              <a:solidFill>
                <a:srgbClr val="FCFBFA"/>
              </a:solidFill>
            </a:endParaRPr>
          </a:p>
        </p:txBody>
      </p:sp>
      <p:sp>
        <p:nvSpPr>
          <p:cNvPr id="2" name="Freeform 2"/>
          <p:cNvSpPr/>
          <p:nvPr/>
        </p:nvSpPr>
        <p:spPr>
          <a:xfrm>
            <a:off x="-592596" y="4854547"/>
            <a:ext cx="2837580" cy="2337134"/>
          </a:xfrm>
          <a:custGeom>
            <a:avLst/>
            <a:gdLst/>
            <a:ahLst/>
            <a:cxnLst/>
            <a:rect l="l" t="t" r="r" b="b"/>
            <a:pathLst>
              <a:path w="2837580" h="2337134">
                <a:moveTo>
                  <a:pt x="0" y="0"/>
                </a:moveTo>
                <a:lnTo>
                  <a:pt x="2837580" y="0"/>
                </a:lnTo>
                <a:lnTo>
                  <a:pt x="2837580" y="2337134"/>
                </a:lnTo>
                <a:lnTo>
                  <a:pt x="0" y="23371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6459200" y="3954647"/>
            <a:ext cx="2625981" cy="1446677"/>
          </a:xfrm>
          <a:custGeom>
            <a:avLst/>
            <a:gdLst/>
            <a:ahLst/>
            <a:cxnLst/>
            <a:rect l="l" t="t" r="r" b="b"/>
            <a:pathLst>
              <a:path w="2625981" h="1446677">
                <a:moveTo>
                  <a:pt x="0" y="0"/>
                </a:moveTo>
                <a:lnTo>
                  <a:pt x="2625981" y="0"/>
                </a:lnTo>
                <a:lnTo>
                  <a:pt x="2625981" y="1446677"/>
                </a:lnTo>
                <a:lnTo>
                  <a:pt x="0" y="14466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5123757">
            <a:off x="14954119" y="8730135"/>
            <a:ext cx="1477579" cy="2536617"/>
          </a:xfrm>
          <a:custGeom>
            <a:avLst/>
            <a:gdLst/>
            <a:ahLst/>
            <a:cxnLst/>
            <a:rect l="l" t="t" r="r" b="b"/>
            <a:pathLst>
              <a:path w="1477579" h="2536617">
                <a:moveTo>
                  <a:pt x="0" y="0"/>
                </a:moveTo>
                <a:lnTo>
                  <a:pt x="1477579" y="0"/>
                </a:lnTo>
                <a:lnTo>
                  <a:pt x="1477579" y="2536617"/>
                </a:lnTo>
                <a:lnTo>
                  <a:pt x="0" y="25366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30" name="Google Shape;334;p16"/>
          <p:cNvGrpSpPr/>
          <p:nvPr/>
        </p:nvGrpSpPr>
        <p:grpSpPr>
          <a:xfrm>
            <a:off x="2091650" y="2151133"/>
            <a:ext cx="13601259" cy="1803514"/>
            <a:chOff x="7470519" y="1701095"/>
            <a:chExt cx="4477892" cy="2348100"/>
          </a:xfrm>
        </p:grpSpPr>
        <p:sp>
          <p:nvSpPr>
            <p:cNvPr id="31" name="Google Shape;335;p16"/>
            <p:cNvSpPr txBox="1"/>
            <p:nvPr/>
          </p:nvSpPr>
          <p:spPr>
            <a:xfrm>
              <a:off x="7630837" y="1793180"/>
              <a:ext cx="4157256" cy="2103660"/>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Times New Roman" panose="02020603050405020304" pitchFamily="18" charset="0"/>
                  <a:cs typeface="Times New Roman" panose="02020603050405020304" pitchFamily="18" charset="0"/>
                </a:rPr>
                <a:t> Từ đồng nghĩa với từ "ngút ngát": ngút ngàn, bạt ngàn, mênh mông.</a:t>
              </a:r>
            </a:p>
          </p:txBody>
        </p:sp>
        <p:sp>
          <p:nvSpPr>
            <p:cNvPr id="32" name="Google Shape;336;p16"/>
            <p:cNvSpPr/>
            <p:nvPr/>
          </p:nvSpPr>
          <p:spPr>
            <a:xfrm>
              <a:off x="7470519" y="1701095"/>
              <a:ext cx="4477892" cy="2348100"/>
            </a:xfrm>
            <a:prstGeom prst="roundRect">
              <a:avLst>
                <a:gd name="adj" fmla="val 11280"/>
              </a:avLst>
            </a:prstGeom>
            <a:noFill/>
            <a:ln w="34925" cap="rnd" cmpd="sng">
              <a:solidFill>
                <a:srgbClr val="1F406A"/>
              </a:solidFill>
              <a:prstDash val="dash"/>
              <a:round/>
              <a:headEnd type="none" w="sm" len="sm"/>
              <a:tailEnd type="none" w="sm" len="sm"/>
            </a:ln>
          </p:spPr>
          <p:txBody>
            <a:bodyPr spcFirstLastPara="1" wrap="square" lIns="137138" tIns="68550" rIns="137138" bIns="68550" anchor="ctr" anchorCtr="0">
              <a:noAutofit/>
            </a:bodyPr>
            <a:lstStyle/>
            <a:p>
              <a:pPr algn="ctr"/>
              <a:endParaRPr sz="4800">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grpSp>
      <p:pic>
        <p:nvPicPr>
          <p:cNvPr id="33" name="Google Shape;337;p16"/>
          <p:cNvPicPr preferRelativeResize="0"/>
          <p:nvPr/>
        </p:nvPicPr>
        <p:blipFill rotWithShape="1">
          <a:blip r:embed="rId9">
            <a:alphaModFix/>
          </a:blip>
          <a:srcRect/>
          <a:stretch/>
        </p:blipFill>
        <p:spPr>
          <a:xfrm>
            <a:off x="1503316" y="4071307"/>
            <a:ext cx="2011545" cy="2011545"/>
          </a:xfrm>
          <a:prstGeom prst="rect">
            <a:avLst/>
          </a:prstGeom>
          <a:noFill/>
          <a:ln>
            <a:noFill/>
          </a:ln>
        </p:spPr>
      </p:pic>
      <p:sp>
        <p:nvSpPr>
          <p:cNvPr id="34" name="Google Shape;338;p16"/>
          <p:cNvSpPr txBox="1"/>
          <p:nvPr/>
        </p:nvSpPr>
        <p:spPr>
          <a:xfrm>
            <a:off x="3385000" y="5572399"/>
            <a:ext cx="12307910" cy="3831758"/>
          </a:xfrm>
          <a:prstGeom prst="rect">
            <a:avLst/>
          </a:prstGeom>
          <a:noFill/>
          <a:ln>
            <a:noFill/>
          </a:ln>
        </p:spPr>
        <p:txBody>
          <a:bodyPr spcFirstLastPara="1" wrap="square" lIns="137138" tIns="68550" rIns="137138" bIns="68550" anchor="t" anchorCtr="0">
            <a:spAutoFit/>
          </a:bodyPr>
          <a:lstStyle/>
          <a:p>
            <a:pPr algn="just"/>
            <a:r>
              <a:rPr lang="vi-VN" sz="4800" dirty="0">
                <a:solidFill>
                  <a:srgbClr val="FF0000"/>
                </a:solidFill>
                <a:latin typeface="Times New Roman" panose="02020603050405020304" pitchFamily="18" charset="0"/>
                <a:cs typeface="Times New Roman" panose="02020603050405020304" pitchFamily="18" charset="0"/>
              </a:rPr>
              <a:t>- Từ ngút ngát phù hợp trong ngữ cảnh này vì </a:t>
            </a:r>
            <a:r>
              <a:rPr lang="en-US" sz="4800" dirty="0" err="1">
                <a:solidFill>
                  <a:srgbClr val="FF0000"/>
                </a:solidFill>
                <a:latin typeface="Times New Roman" panose="02020603050405020304" pitchFamily="18" charset="0"/>
                <a:cs typeface="Times New Roman" panose="02020603050405020304" pitchFamily="18" charset="0"/>
              </a:rPr>
              <a:t>nó</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chỉ</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xanh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trải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tận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theo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tái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khung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sức</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trời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núi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sông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hòa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endParaRPr lang="vi-VN" sz="4800" dirty="0">
              <a:solidFill>
                <a:srgbClr val="FF0000"/>
              </a:solidFill>
              <a:latin typeface="Times New Roman" panose="02020603050405020304" pitchFamily="18" charset="0"/>
              <a:cs typeface="Times New Roman" panose="02020603050405020304" pitchFamily="18" charset="0"/>
            </a:endParaRPr>
          </a:p>
        </p:txBody>
      </p:sp>
      <p:sp>
        <p:nvSpPr>
          <p:cNvPr id="42" name="Freeform 13"/>
          <p:cNvSpPr/>
          <p:nvPr/>
        </p:nvSpPr>
        <p:spPr>
          <a:xfrm rot="772854">
            <a:off x="14962669" y="-1465488"/>
            <a:ext cx="4761894" cy="4225099"/>
          </a:xfrm>
          <a:custGeom>
            <a:avLst/>
            <a:gdLst/>
            <a:ahLst/>
            <a:cxnLst/>
            <a:rect l="l" t="t" r="r" b="b"/>
            <a:pathLst>
              <a:path w="4761894" h="4225099">
                <a:moveTo>
                  <a:pt x="0" y="0"/>
                </a:moveTo>
                <a:lnTo>
                  <a:pt x="4761894" y="0"/>
                </a:lnTo>
                <a:lnTo>
                  <a:pt x="4761894" y="4225098"/>
                </a:lnTo>
                <a:lnTo>
                  <a:pt x="0" y="42250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ppt_w</p:attrName>
                                        </p:attrNameLst>
                                      </p:cBhvr>
                                      <p:tavLst>
                                        <p:tav tm="0">
                                          <p:val>
                                            <p:strVal val="0"/>
                                          </p:val>
                                        </p:tav>
                                        <p:tav tm="100000">
                                          <p:val>
                                            <p:strVal val="#ppt_w"/>
                                          </p:val>
                                        </p:tav>
                                      </p:tavLst>
                                    </p:anim>
                                    <p:anim calcmode="lin" valueType="num">
                                      <p:cBhvr additive="base">
                                        <p:cTn id="8" dur="500"/>
                                        <p:tgtEl>
                                          <p:spTgt spid="3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457200" y="571500"/>
            <a:ext cx="16745805"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txBody>
            <a:bodyPr/>
            <a:lstStyle/>
            <a:p>
              <a:endParaRPr lang="en-US"/>
            </a:p>
          </p:txBody>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txBody>
            <a:bodyPr/>
            <a:lstStyle/>
            <a:p>
              <a:endParaRPr lang="en-US"/>
            </a:p>
          </p:txBody>
        </p:sp>
      </p:grpSp>
      <p:sp>
        <p:nvSpPr>
          <p:cNvPr id="4" name="Google Shape;354;p17"/>
          <p:cNvSpPr txBox="1"/>
          <p:nvPr/>
        </p:nvSpPr>
        <p:spPr>
          <a:xfrm>
            <a:off x="1524000" y="2198150"/>
            <a:ext cx="14970921" cy="6786413"/>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mj-lt"/>
              </a:rPr>
              <a:t>- Các từ trong khổ thơ đồng nghĩa với từ đỏ là: </a:t>
            </a:r>
          </a:p>
          <a:p>
            <a:pPr algn="just"/>
            <a:r>
              <a:rPr lang="en-US" sz="4800" b="1" dirty="0">
                <a:solidFill>
                  <a:schemeClr val="tx1">
                    <a:lumMod val="50000"/>
                  </a:schemeClr>
                </a:solidFill>
                <a:latin typeface="Times New Roman" panose="02020603050405020304" pitchFamily="18" charset="0"/>
                <a:cs typeface="Times New Roman" panose="02020603050405020304" pitchFamily="18" charset="0"/>
              </a:rPr>
              <a:t>+ </a:t>
            </a:r>
            <a:r>
              <a:rPr lang="vi-VN" sz="4800" b="1" dirty="0">
                <a:solidFill>
                  <a:schemeClr val="tx1">
                    <a:lumMod val="50000"/>
                  </a:schemeClr>
                </a:solidFill>
                <a:latin typeface="Times New Roman" panose="02020603050405020304" pitchFamily="18" charset="0"/>
                <a:cs typeface="Times New Roman" panose="02020603050405020304" pitchFamily="18" charset="0"/>
              </a:rPr>
              <a:t>Thắm</a:t>
            </a:r>
            <a:r>
              <a:rPr lang="vi-VN" sz="4800" dirty="0">
                <a:solidFill>
                  <a:schemeClr val="tx1">
                    <a:lumMod val="50000"/>
                  </a:schemeClr>
                </a:solidFill>
                <a:latin typeface="+mj-lt"/>
              </a:rPr>
              <a:t>: là màu đậm và tươi</a:t>
            </a:r>
          </a:p>
          <a:p>
            <a:pPr algn="just"/>
            <a:r>
              <a:rPr lang="en-US" sz="4800" b="1" dirty="0">
                <a:solidFill>
                  <a:schemeClr val="tx1">
                    <a:lumMod val="50000"/>
                  </a:schemeClr>
                </a:solidFill>
                <a:latin typeface="Times New Roman" panose="02020603050405020304" pitchFamily="18" charset="0"/>
                <a:cs typeface="Times New Roman" panose="02020603050405020304" pitchFamily="18" charset="0"/>
              </a:rPr>
              <a:t>+ </a:t>
            </a:r>
            <a:r>
              <a:rPr lang="vi-VN" sz="4800" b="1" dirty="0">
                <a:solidFill>
                  <a:schemeClr val="tx1">
                    <a:lumMod val="50000"/>
                  </a:schemeClr>
                </a:solidFill>
                <a:latin typeface="Times New Roman" panose="02020603050405020304" pitchFamily="18" charset="0"/>
                <a:cs typeface="Times New Roman" panose="02020603050405020304" pitchFamily="18" charset="0"/>
              </a:rPr>
              <a:t>Đỏ au: </a:t>
            </a:r>
            <a:r>
              <a:rPr lang="vi-VN" sz="4800" dirty="0">
                <a:solidFill>
                  <a:schemeClr val="tx1">
                    <a:lumMod val="50000"/>
                  </a:schemeClr>
                </a:solidFill>
                <a:latin typeface="+mj-lt"/>
              </a:rPr>
              <a:t>là màu đỏ tươi, trông thích mắt</a:t>
            </a:r>
          </a:p>
          <a:p>
            <a:pPr algn="just"/>
            <a:r>
              <a:rPr lang="vi-VN" sz="4800" dirty="0">
                <a:solidFill>
                  <a:schemeClr val="tx1">
                    <a:lumMod val="50000"/>
                  </a:schemeClr>
                </a:solidFill>
                <a:latin typeface="+mj-lt"/>
                <a:sym typeface="Wingdings" panose="05000000000000000000" pitchFamily="2" charset="2"/>
              </a:rPr>
              <a:t></a:t>
            </a:r>
            <a:r>
              <a:rPr lang="vi-VN" sz="4800" dirty="0">
                <a:solidFill>
                  <a:schemeClr val="tx1">
                    <a:lumMod val="50000"/>
                  </a:schemeClr>
                </a:solidFill>
                <a:latin typeface="+mj-lt"/>
              </a:rPr>
              <a:t> Màu đỏ thắm đậm hơn màu đỏ au.</a:t>
            </a:r>
          </a:p>
          <a:p>
            <a:pPr algn="just"/>
            <a:endParaRPr lang="en-US" sz="4800" dirty="0">
              <a:solidFill>
                <a:schemeClr val="tx1">
                  <a:lumMod val="50000"/>
                </a:schemeClr>
              </a:solidFill>
              <a:latin typeface="+mj-lt"/>
            </a:endParaRPr>
          </a:p>
          <a:p>
            <a:pPr algn="just"/>
            <a:r>
              <a:rPr lang="vi-VN" sz="4800" dirty="0">
                <a:solidFill>
                  <a:schemeClr val="tx1">
                    <a:lumMod val="50000"/>
                  </a:schemeClr>
                </a:solidFill>
                <a:latin typeface="+mj-lt"/>
              </a:rPr>
              <a:t>- Những từ trên là từ phù hợp nhất để miêu tả sự vật bởi những từ từ đỏ thắm đẹp và thường được dùng để miêu tả đồ dùng. Còn màu đỏ au có màu đỏ nhẹ hơn phù hợp để miêu tả đôi má của con người.</a:t>
            </a:r>
          </a:p>
        </p:txBody>
      </p:sp>
      <p:grpSp>
        <p:nvGrpSpPr>
          <p:cNvPr id="8" name="Group 7"/>
          <p:cNvGrpSpPr/>
          <p:nvPr/>
        </p:nvGrpSpPr>
        <p:grpSpPr>
          <a:xfrm>
            <a:off x="5029200" y="137117"/>
            <a:ext cx="6778115" cy="1200853"/>
            <a:chOff x="0" y="0"/>
            <a:chExt cx="5722259" cy="1538856"/>
          </a:xfrm>
        </p:grpSpPr>
        <p:sp>
          <p:nvSpPr>
            <p:cNvPr id="9"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txBody>
            <a:bodyPr/>
            <a:lstStyle/>
            <a:p>
              <a:endParaRPr lang="en-US"/>
            </a:p>
          </p:txBody>
        </p:sp>
        <p:sp>
          <p:nvSpPr>
            <p:cNvPr id="10"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txBody>
            <a:bodyPr/>
            <a:lstStyle/>
            <a:p>
              <a:endParaRPr lang="en-US"/>
            </a:p>
          </p:txBody>
        </p:sp>
      </p:grpSp>
      <p:sp>
        <p:nvSpPr>
          <p:cNvPr id="11" name="Rectangle 1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2</a:t>
            </a:r>
            <a:endParaRPr lang="en-US" sz="5400" b="1" dirty="0">
              <a:solidFill>
                <a:srgbClr val="FCFBFA"/>
              </a:solidFill>
            </a:endParaRPr>
          </a:p>
        </p:txBody>
      </p:sp>
      <p:sp>
        <p:nvSpPr>
          <p:cNvPr id="12" name="Freeform 6"/>
          <p:cNvSpPr/>
          <p:nvPr/>
        </p:nvSpPr>
        <p:spPr>
          <a:xfrm rot="-766709">
            <a:off x="15394807" y="-680811"/>
            <a:ext cx="3564203" cy="5298139"/>
          </a:xfrm>
          <a:custGeom>
            <a:avLst/>
            <a:gdLst/>
            <a:ahLst/>
            <a:cxnLst/>
            <a:rect l="l" t="t" r="r" b="b"/>
            <a:pathLst>
              <a:path w="3564203" h="5298139">
                <a:moveTo>
                  <a:pt x="0" y="0"/>
                </a:moveTo>
                <a:lnTo>
                  <a:pt x="3564203" y="0"/>
                </a:lnTo>
                <a:lnTo>
                  <a:pt x="3564203" y="5298139"/>
                </a:lnTo>
                <a:lnTo>
                  <a:pt x="0" y="5298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1"/>
          <p:cNvSpPr/>
          <p:nvPr/>
        </p:nvSpPr>
        <p:spPr>
          <a:xfrm rot="9919034">
            <a:off x="331427" y="-178125"/>
            <a:ext cx="1481898" cy="2725899"/>
          </a:xfrm>
          <a:custGeom>
            <a:avLst/>
            <a:gdLst/>
            <a:ahLst/>
            <a:cxnLst/>
            <a:rect l="l" t="t" r="r" b="b"/>
            <a:pathLst>
              <a:path w="1481898" h="2725899">
                <a:moveTo>
                  <a:pt x="0" y="0"/>
                </a:moveTo>
                <a:lnTo>
                  <a:pt x="1481898" y="0"/>
                </a:lnTo>
                <a:lnTo>
                  <a:pt x="1481898" y="2725898"/>
                </a:lnTo>
                <a:lnTo>
                  <a:pt x="0" y="27258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5806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p:nvPr/>
        </p:nvGrpSpPr>
        <p:grpSpPr>
          <a:xfrm>
            <a:off x="457200" y="571500"/>
            <a:ext cx="16745805" cy="9296400"/>
            <a:chOff x="0" y="0"/>
            <a:chExt cx="8149370" cy="4793998"/>
          </a:xfrm>
        </p:grpSpPr>
        <p:sp>
          <p:nvSpPr>
            <p:cNvPr id="10"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txBody>
            <a:bodyPr/>
            <a:lstStyle/>
            <a:p>
              <a:endParaRPr lang="en-US"/>
            </a:p>
          </p:txBody>
        </p:sp>
        <p:sp>
          <p:nvSpPr>
            <p:cNvPr id="11"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txBody>
            <a:bodyPr/>
            <a:lstStyle/>
            <a:p>
              <a:endParaRPr lang="en-US"/>
            </a:p>
          </p:txBody>
        </p:sp>
      </p:grpSp>
      <p:grpSp>
        <p:nvGrpSpPr>
          <p:cNvPr id="2" name="Google Shape;389;p20"/>
          <p:cNvGrpSpPr/>
          <p:nvPr/>
        </p:nvGrpSpPr>
        <p:grpSpPr>
          <a:xfrm>
            <a:off x="1011081" y="924342"/>
            <a:ext cx="16191924" cy="8659504"/>
            <a:chOff x="7720254" y="2982763"/>
            <a:chExt cx="5152901" cy="3384369"/>
          </a:xfrm>
        </p:grpSpPr>
        <p:sp>
          <p:nvSpPr>
            <p:cNvPr id="3" name="Google Shape;391;p20"/>
            <p:cNvSpPr/>
            <p:nvPr/>
          </p:nvSpPr>
          <p:spPr>
            <a:xfrm>
              <a:off x="7720254" y="2982763"/>
              <a:ext cx="5152901" cy="3384369"/>
            </a:xfrm>
            <a:prstGeom prst="roundRect">
              <a:avLst>
                <a:gd name="adj" fmla="val 11280"/>
              </a:avLst>
            </a:prstGeom>
            <a:noFill/>
            <a:ln w="34925" cap="rnd" cmpd="sng">
              <a:noFill/>
              <a:prstDash val="dash"/>
              <a:round/>
              <a:headEnd type="none" w="sm" len="sm"/>
              <a:tailEnd type="none" w="sm" len="sm"/>
            </a:ln>
          </p:spPr>
          <p:txBody>
            <a:bodyPr spcFirstLastPara="1" wrap="square" lIns="137138" tIns="68550" rIns="137138" bIns="68550" anchor="ctr" anchorCtr="0">
              <a:noAutofit/>
            </a:bodyPr>
            <a:lstStyle/>
            <a:p>
              <a:pPr algn="just">
                <a:lnSpc>
                  <a:spcPct val="150000"/>
                </a:lnSpc>
              </a:pPr>
              <a:endParaRPr sz="2700" i="1">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sp>
          <p:nvSpPr>
            <p:cNvPr id="4" name="Google Shape;390;p20"/>
            <p:cNvSpPr txBox="1"/>
            <p:nvPr/>
          </p:nvSpPr>
          <p:spPr>
            <a:xfrm>
              <a:off x="7770949" y="3339210"/>
              <a:ext cx="4873583" cy="2832745"/>
            </a:xfrm>
            <a:prstGeom prst="rect">
              <a:avLst/>
            </a:prstGeom>
            <a:noFill/>
            <a:ln>
              <a:noFill/>
            </a:ln>
          </p:spPr>
          <p:txBody>
            <a:bodyPr spcFirstLastPara="1" wrap="square" lIns="137138" tIns="68550" rIns="137138" bIns="68550" anchor="t" anchorCtr="0">
              <a:spAutoFit/>
            </a:bodyPr>
            <a:lstStyle/>
            <a:p>
              <a:pPr algn="just"/>
              <a:r>
                <a:rPr lang="vi-VN" sz="4200" b="1" dirty="0">
                  <a:solidFill>
                    <a:schemeClr val="tx1">
                      <a:lumMod val="50000"/>
                    </a:schemeClr>
                  </a:solidFill>
                  <a:latin typeface="+mj-lt"/>
                </a:rPr>
                <a:t>- Các từ láy trong khổ thơ:</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Xao xác</a:t>
              </a:r>
              <a:r>
                <a:rPr lang="vi-VN" sz="4200" dirty="0">
                  <a:solidFill>
                    <a:schemeClr val="tx1">
                      <a:lumMod val="50000"/>
                    </a:schemeClr>
                  </a:solidFill>
                  <a:latin typeface="Times New Roman" panose="02020603050405020304" pitchFamily="18" charset="0"/>
                  <a:cs typeface="Times New Roman" panose="02020603050405020304" pitchFamily="18" charset="0"/>
                </a:rPr>
                <a:t>: Tính từ gợi tả những tiếng như tiếng chim vỗ cánh, tiếng gà gáy, v.v. nối tiếp nhau làm xao động cảnh không gian vắng lặng.</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Não nùng</a:t>
              </a:r>
              <a:r>
                <a:rPr lang="vi-VN" sz="4200" dirty="0">
                  <a:solidFill>
                    <a:schemeClr val="tx1">
                      <a:lumMod val="50000"/>
                    </a:schemeClr>
                  </a:solidFill>
                  <a:latin typeface="Times New Roman" panose="02020603050405020304" pitchFamily="18" charset="0"/>
                  <a:cs typeface="Times New Roman" panose="02020603050405020304" pitchFamily="18" charset="0"/>
                </a:rPr>
                <a:t>: Tính từ chỉ sự buồn đau tê tái và day dứt.</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Chập chờn</a:t>
              </a:r>
              <a:r>
                <a:rPr lang="vi-VN" sz="4200" dirty="0">
                  <a:solidFill>
                    <a:schemeClr val="tx1">
                      <a:lumMod val="50000"/>
                    </a:schemeClr>
                  </a:solidFill>
                  <a:latin typeface="+mj-lt"/>
                </a:rPr>
                <a:t>: Tính từ chỉ trạng thái nửa ngủ nửa thức, nửa tỉnh nửa mê. Động từ chỉ trạng thái khi ẩn khi hiện, khi tỏ khi mờ, khi rõ khi không</a:t>
              </a:r>
            </a:p>
            <a:p>
              <a:pPr algn="just"/>
              <a:endParaRPr lang="en-US" sz="4200" dirty="0">
                <a:solidFill>
                  <a:schemeClr val="tx1">
                    <a:lumMod val="50000"/>
                  </a:schemeClr>
                </a:solidFill>
                <a:latin typeface="+mj-lt"/>
              </a:endParaRPr>
            </a:p>
            <a:p>
              <a:pPr algn="just"/>
              <a:r>
                <a:rPr lang="vi-VN"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Tác dụng </a:t>
              </a:r>
              <a:r>
                <a:rPr lang="vi-VN" sz="4200" dirty="0">
                  <a:solidFill>
                    <a:schemeClr val="tx1">
                      <a:lumMod val="50000"/>
                    </a:schemeClr>
                  </a:solidFill>
                  <a:latin typeface="Times New Roman" panose="02020603050405020304" pitchFamily="18" charset="0"/>
                  <a:cs typeface="Times New Roman" panose="02020603050405020304" pitchFamily="18" charset="0"/>
                </a:rPr>
                <a:t>của việc sử dụng các từ láy đó đối với sự thể hiện tâm trạng của tác giả: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tả</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mong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vương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vấn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trí</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nhắc</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quê</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hương</a:t>
              </a:r>
              <a:endPar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2" name="Group 7"/>
          <p:cNvGrpSpPr/>
          <p:nvPr/>
        </p:nvGrpSpPr>
        <p:grpSpPr>
          <a:xfrm>
            <a:off x="5029200" y="137117"/>
            <a:ext cx="6778115" cy="1200853"/>
            <a:chOff x="0" y="0"/>
            <a:chExt cx="5722259" cy="1538856"/>
          </a:xfrm>
        </p:grpSpPr>
        <p:sp>
          <p:nvSpPr>
            <p:cNvPr id="13"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txBody>
            <a:bodyPr/>
            <a:lstStyle/>
            <a:p>
              <a:endParaRPr lang="en-US"/>
            </a:p>
          </p:txBody>
        </p:sp>
        <p:sp>
          <p:nvSpPr>
            <p:cNvPr id="14"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txBody>
            <a:bodyPr/>
            <a:lstStyle/>
            <a:p>
              <a:endParaRPr lang="en-US"/>
            </a:p>
          </p:txBody>
        </p:sp>
      </p:grpSp>
      <p:sp>
        <p:nvSpPr>
          <p:cNvPr id="5" name="Rectangle 4"/>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3</a:t>
            </a:r>
            <a:endParaRPr lang="en-US" sz="5400" b="1" dirty="0">
              <a:solidFill>
                <a:srgbClr val="FCFBFA"/>
              </a:solidFill>
            </a:endParaRPr>
          </a:p>
        </p:txBody>
      </p:sp>
      <p:sp>
        <p:nvSpPr>
          <p:cNvPr id="15" name="Freeform 16"/>
          <p:cNvSpPr/>
          <p:nvPr/>
        </p:nvSpPr>
        <p:spPr>
          <a:xfrm rot="445790">
            <a:off x="14353882" y="-703014"/>
            <a:ext cx="4953751" cy="3278483"/>
          </a:xfrm>
          <a:custGeom>
            <a:avLst/>
            <a:gdLst/>
            <a:ahLst/>
            <a:cxnLst/>
            <a:rect l="l" t="t" r="r" b="b"/>
            <a:pathLst>
              <a:path w="4953751" h="3278483">
                <a:moveTo>
                  <a:pt x="0" y="0"/>
                </a:moveTo>
                <a:lnTo>
                  <a:pt x="4953751" y="0"/>
                </a:lnTo>
                <a:lnTo>
                  <a:pt x="4953751" y="3278482"/>
                </a:lnTo>
                <a:lnTo>
                  <a:pt x="0" y="32784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5026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4;p17"/>
          <p:cNvSpPr txBox="1"/>
          <p:nvPr/>
        </p:nvSpPr>
        <p:spPr>
          <a:xfrm>
            <a:off x="8554147" y="2371542"/>
            <a:ext cx="9297755" cy="5955416"/>
          </a:xfrm>
          <a:prstGeom prst="rect">
            <a:avLst/>
          </a:prstGeom>
          <a:solidFill>
            <a:srgbClr val="FCFBFA"/>
          </a:solidFill>
          <a:ln>
            <a:noFill/>
          </a:ln>
        </p:spPr>
        <p:txBody>
          <a:bodyPr spcFirstLastPara="1" wrap="square" lIns="137138" tIns="68550" rIns="137138" bIns="68550" anchor="t" anchorCtr="0">
            <a:spAutoFit/>
          </a:bodyPr>
          <a:lstStyle/>
          <a:p>
            <a:pPr algn="ctr">
              <a:lnSpc>
                <a:spcPct val="150000"/>
              </a:lnSpc>
            </a:pPr>
            <a:r>
              <a:rPr lang="en-US" sz="4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GỢI Ý</a:t>
            </a:r>
          </a:p>
          <a:p>
            <a:pPr marL="571485" indent="-571485" algn="just">
              <a:lnSpc>
                <a:spcPct val="150000"/>
              </a:lnSpc>
              <a:buFont typeface="Arial" panose="020B0604020202020204" pitchFamily="34" charset="0"/>
              <a:buChar char="•"/>
            </a:pP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Rượi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nương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theo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cảm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xúc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sâu</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sắc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mức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độ</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cao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a:p>
            <a:pPr marL="571485" indent="-571485" algn="just">
              <a:lnSpc>
                <a:spcPct val="150000"/>
              </a:lnSpc>
              <a:buFont typeface="Arial" panose="020B0604020202020204" pitchFamily="34" charset="0"/>
              <a:buChar char="•"/>
            </a:pP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suy</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nghĩ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kỉ</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niệm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cùng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3" name="Picture 2"/>
          <p:cNvPicPr>
            <a:picLocks noChangeAspect="1"/>
          </p:cNvPicPr>
          <p:nvPr/>
        </p:nvPicPr>
        <p:blipFill rotWithShape="1">
          <a:blip r:embed="rId3"/>
          <a:srcRect l="30294" r="30185"/>
          <a:stretch/>
        </p:blipFill>
        <p:spPr>
          <a:xfrm>
            <a:off x="1676400" y="571500"/>
            <a:ext cx="6407943" cy="9115974"/>
          </a:xfrm>
          <a:prstGeom prst="rect">
            <a:avLst/>
          </a:prstGeom>
        </p:spPr>
      </p:pic>
      <p:sp>
        <p:nvSpPr>
          <p:cNvPr id="4" name="Freeform 7"/>
          <p:cNvSpPr/>
          <p:nvPr/>
        </p:nvSpPr>
        <p:spPr>
          <a:xfrm flipH="1">
            <a:off x="-1255300" y="5349250"/>
            <a:ext cx="5308194" cy="5095867"/>
          </a:xfrm>
          <a:custGeom>
            <a:avLst/>
            <a:gdLst/>
            <a:ahLst/>
            <a:cxnLst/>
            <a:rect l="l" t="t" r="r" b="b"/>
            <a:pathLst>
              <a:path w="5308194" h="5095867">
                <a:moveTo>
                  <a:pt x="5308195" y="0"/>
                </a:moveTo>
                <a:lnTo>
                  <a:pt x="0" y="0"/>
                </a:lnTo>
                <a:lnTo>
                  <a:pt x="0" y="5095866"/>
                </a:lnTo>
                <a:lnTo>
                  <a:pt x="5308195" y="5095866"/>
                </a:lnTo>
                <a:lnTo>
                  <a:pt x="530819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7340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857</Words>
  <Application>Microsoft Office PowerPoint</Application>
  <PresentationFormat>Custom</PresentationFormat>
  <Paragraphs>68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Arial</vt:lpstr>
      <vt:lpstr>Open Sans</vt:lpstr>
      <vt:lpstr>#9Slide05 FS Blonde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Upschool Be the Change Week 8 - We are the change</dc:title>
  <cp:lastModifiedBy>Admin</cp:lastModifiedBy>
  <cp:revision>10</cp:revision>
  <dcterms:created xsi:type="dcterms:W3CDTF">2006-08-16T00:00:00Z</dcterms:created>
  <dcterms:modified xsi:type="dcterms:W3CDTF">2023-10-17T12:10:13Z</dcterms:modified>
  <dc:identifier>DAFoq0c-xKY</dc:identifier>
</cp:coreProperties>
</file>