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7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4660"/>
  </p:normalViewPr>
  <p:slideViewPr>
    <p:cSldViewPr>
      <p:cViewPr>
        <p:scale>
          <a:sx n="51" d="100"/>
          <a:sy n="51" d="100"/>
        </p:scale>
        <p:origin x="-1380" y="-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098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21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6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507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79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568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62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61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0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30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190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AC7FD-DC29-4599-9005-574209F0DAC3}" type="datetimeFigureOut">
              <a:rPr lang="en-US" smtClean="0"/>
              <a:pPr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48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3963122472009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2" descr="Picture1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614365"/>
            <a:ext cx="7543800" cy="555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0" y="1161633"/>
            <a:ext cx="9144000" cy="280076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 dirty="0">
                <a:latin typeface="Times New Roman" pitchFamily="18" charset="0"/>
              </a:rPr>
              <a:t>English </a:t>
            </a:r>
            <a:r>
              <a:rPr lang="en-US" sz="3200" b="1" dirty="0" smtClean="0">
                <a:latin typeface="Times New Roman" pitchFamily="18" charset="0"/>
              </a:rPr>
              <a:t>8</a:t>
            </a:r>
            <a:endParaRPr lang="en-US" sz="3200" b="1" dirty="0"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3200" b="1" dirty="0">
                <a:latin typeface="Times New Roman" pitchFamily="18" charset="0"/>
              </a:rPr>
              <a:t>UNIT </a:t>
            </a:r>
            <a:r>
              <a:rPr lang="en-US" sz="3200" b="1" dirty="0" smtClean="0">
                <a:latin typeface="Times New Roman" pitchFamily="18" charset="0"/>
              </a:rPr>
              <a:t>7 </a:t>
            </a:r>
            <a:r>
              <a:rPr lang="en-US" sz="3200" b="1" dirty="0">
                <a:latin typeface="Times New Roman" pitchFamily="18" charset="0"/>
              </a:rPr>
              <a:t>.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</a:rPr>
              <a:t>POLLUTION</a:t>
            </a:r>
            <a:endParaRPr lang="en-US" sz="32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 smtClean="0">
              <a:latin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atin typeface="Times New Roman" pitchFamily="18" charset="0"/>
              </a:rPr>
              <a:t>PERIOD  56: A CLOSER LOOK 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 smtClean="0">
              <a:latin typeface="Times New Roman" pitchFamily="18" charset="0"/>
            </a:endParaRPr>
          </a:p>
        </p:txBody>
      </p: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1905000" y="4419600"/>
            <a:ext cx="5105400" cy="1676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-463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Welcome to our class</a:t>
            </a:r>
          </a:p>
        </p:txBody>
      </p:sp>
      <p:sp>
        <p:nvSpPr>
          <p:cNvPr id="2054" name="Text Box 3"/>
          <p:cNvSpPr txBox="1">
            <a:spLocks noChangeArrowheads="1"/>
          </p:cNvSpPr>
          <p:nvPr/>
        </p:nvSpPr>
        <p:spPr bwMode="auto">
          <a:xfrm>
            <a:off x="2057400" y="4572002"/>
            <a:ext cx="4283075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610600" cy="5867400"/>
          </a:xfrm>
        </p:spPr>
        <p:txBody>
          <a:bodyPr/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4. We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turn 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heater all the time. We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have to pay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three million dong for electricity a month.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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5. The karaoke bar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makes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so much noise almost every night. The residents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complain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to its owner.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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6. She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a headache after work every day. She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works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in a noisy office.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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14400" y="16764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>
              <a:spcBef>
                <a:spcPct val="0"/>
              </a:spcBef>
            </a:pPr>
            <a:r>
              <a:rPr lang="en-US" sz="3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If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we </a:t>
            </a:r>
            <a:r>
              <a:rPr lang="en-US" sz="3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didn’t turn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on the heater all the time, we </a:t>
            </a:r>
            <a:r>
              <a:rPr lang="en-US" sz="3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wouldn’t have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to pay three million dong for electricity a month.</a:t>
            </a:r>
            <a:endParaRPr lang="en-US" sz="3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14400" y="36576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>
              <a:spcBef>
                <a:spcPct val="0"/>
              </a:spcBef>
            </a:pPr>
            <a:r>
              <a:rPr lang="en-US" sz="3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If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the karaoke bar </a:t>
            </a:r>
            <a:r>
              <a:rPr lang="en-US" sz="3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didn’t make 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so much noise almost every night, the residents </a:t>
            </a:r>
            <a:r>
              <a:rPr lang="en-US" sz="3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wouldn’t complain 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 its owner.</a:t>
            </a:r>
            <a:endParaRPr lang="en-US" sz="3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77078" y="54864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>
              <a:spcBef>
                <a:spcPct val="0"/>
              </a:spcBef>
            </a:pPr>
            <a:r>
              <a:rPr lang="en-US" sz="3000" b="1" i="1" noProof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She </a:t>
            </a:r>
            <a:r>
              <a:rPr lang="en-US" sz="3000" b="1" i="1" noProof="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wouldn’t have </a:t>
            </a:r>
            <a:r>
              <a:rPr lang="en-US" sz="3000" b="1" i="1" noProof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 headache after work every day </a:t>
            </a:r>
            <a:r>
              <a:rPr lang="en-US" sz="3000" b="1" i="1" noProof="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if</a:t>
            </a:r>
            <a:r>
              <a:rPr lang="en-US" sz="3000" b="1" i="1" noProof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she </a:t>
            </a:r>
            <a:r>
              <a:rPr lang="en-US" sz="3000" b="1" i="1" noProof="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didn’t work </a:t>
            </a:r>
            <a:r>
              <a:rPr lang="en-US" sz="3000" b="1" i="1" noProof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in a noisy office.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9" y="1"/>
            <a:ext cx="52578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3219" y="4267200"/>
            <a:ext cx="359092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667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52800" y="838200"/>
            <a:ext cx="22813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Homework: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44881" y="1859281"/>
            <a:ext cx="789431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 by heart the grammar</a:t>
            </a:r>
          </a:p>
          <a:p>
            <a:pPr marL="342900" indent="-342900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the exercises B5,6- 5 (Workbook)</a:t>
            </a:r>
          </a:p>
          <a:p>
            <a:pPr marL="342900" indent="-342900">
              <a:buFontTx/>
              <a:buChar char="-"/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B3,4- 4,5 (Exercise notebook)</a:t>
            </a:r>
          </a:p>
          <a:p>
            <a:pPr marL="342900" indent="-342900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Prepare: Unit 7 (Communication)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33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CONDITIONAL SENTENCES TYPE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9290" y="1219200"/>
            <a:ext cx="886813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Example:1.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8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study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hard, I </a:t>
            </a:r>
            <a:r>
              <a:rPr lang="en-US" sz="28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will get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good jobs in the future.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0628" y="2438400"/>
            <a:ext cx="851912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The conditional sentence type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describes a thing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which can happen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in the present or future.</a:t>
            </a:r>
          </a:p>
          <a:p>
            <a:pPr>
              <a:buNone/>
            </a:pP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  + S + V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(present 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simple)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+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will/ can/ may …+ Vo.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            If clause                                    main clause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25081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-76200"/>
            <a:ext cx="2819400" cy="71596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GRAMMAR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we (cycle)…………………….. more, we (help) …………………….. the Earth.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Factories (not dump) …………………….. waste into rivers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government (fine)……………... ..them heavily.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people (travel) …………………..  to work by bus, there (be) ……………………. fewer car fumes.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4. We (save) ……………….…. thousands of trees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we 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(not waste) ………………………… paper.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we (use)…………………… water carefully, more people (have) ……………………. fresh water.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4800" y="381000"/>
            <a:ext cx="81534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1. Conditional sentences type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1: review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-762000" y="838200"/>
            <a:ext cx="102108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 Put the verbs in brackets into the correct form.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95600" y="1524000"/>
            <a:ext cx="1638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recycle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3000" y="19812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help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5200" y="252478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not/won’t dump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91025" y="298198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fines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76600" y="3429000"/>
            <a:ext cx="14339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travel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00200" y="38862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ill be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09800" y="43434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ill save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09800" y="48768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on’t waste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43200" y="5334000"/>
            <a:ext cx="976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76400" y="5877580"/>
            <a:ext cx="1666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ill have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Combine each pair of sentences to make a conditional sentences type 1.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" y="1439195"/>
            <a:ext cx="8839200" cy="49530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Students are more aware of protecting the  environment. Teachers teach  environmental issues at school.</a:t>
            </a:r>
          </a:p>
          <a:p>
            <a:pPr marL="514350" indent="-51435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Light pollution happens. Animals change their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behavior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patterns.</a:t>
            </a:r>
          </a:p>
          <a:p>
            <a:pPr marL="514350" indent="-51435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2055" y="23622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Students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be more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aware of protecting the environment </a:t>
            </a:r>
          </a:p>
          <a:p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if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teachers teach environmental issues at school.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4303693"/>
            <a:ext cx="876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If / When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light pollution happens, animals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change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their behavior patterns.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61" y="228600"/>
            <a:ext cx="9144000" cy="6126163"/>
          </a:xfrm>
        </p:spPr>
        <p:txBody>
          <a:bodyPr>
            <a:normAutofit/>
          </a:bodyPr>
          <a:lstStyle/>
          <a:p>
            <a:pPr marL="514350" indent="-514350">
              <a:buAutoNum type="arabicPeriod" startAt="3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levels of radioactive pollution decrease. We switch from nuclear power to renewable energy sources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>
              <a:buAutoNum type="arabicPeriod" startAt="3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 startAt="3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The water temperature increases. Some aquatic creatures are unable to reproduce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People get more diseases. The water is contaminated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1179493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levels of radioactive pollution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decrease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we switch from nuclear power to renewable energy sources.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3048000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the water temperature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increases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some aquatic creatures 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be unable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 reproduce.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800600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People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get more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diseases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water is contaminated.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CONDITIONAL SENTENCES TYPE 2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9290" y="1219200"/>
            <a:ext cx="890038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Example:1.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If it </a:t>
            </a:r>
            <a:r>
              <a:rPr lang="en-US" sz="2800" b="1" i="1" u="sng" dirty="0">
                <a:latin typeface="Times New Roman" pitchFamily="18" charset="0"/>
                <a:cs typeface="Times New Roman" pitchFamily="18" charset="0"/>
              </a:rPr>
              <a:t>wasn’t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noisy here, I </a:t>
            </a:r>
            <a:r>
              <a:rPr lang="en-US" sz="2800" b="1" i="1" u="sng" dirty="0">
                <a:latin typeface="Times New Roman" pitchFamily="18" charset="0"/>
                <a:cs typeface="Times New Roman" pitchFamily="18" charset="0"/>
              </a:rPr>
              <a:t>could hear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you clearly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But in fact,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it’s very noisy in here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-79311" y="5049894"/>
            <a:ext cx="923041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The  conditional sentence type 2 can be used to give advice.</a:t>
            </a:r>
          </a:p>
          <a:p>
            <a:pPr>
              <a:buNone/>
            </a:pPr>
            <a:r>
              <a:rPr lang="en-US" sz="28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Example: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800" b="1" i="1" u="sng" dirty="0">
                <a:latin typeface="Times New Roman" pitchFamily="18" charset="0"/>
                <a:cs typeface="Times New Roman" pitchFamily="18" charset="0"/>
              </a:rPr>
              <a:t>were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you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I </a:t>
            </a:r>
            <a:r>
              <a:rPr lang="en-US" sz="2800" b="1" i="1" u="sng" dirty="0">
                <a:latin typeface="Times New Roman" pitchFamily="18" charset="0"/>
                <a:cs typeface="Times New Roman" pitchFamily="18" charset="0"/>
              </a:rPr>
              <a:t>would see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the doctor immediately.</a:t>
            </a:r>
          </a:p>
          <a:p>
            <a:pPr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 can use both 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were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with 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/ He / She / It </a:t>
            </a:r>
            <a:endParaRPr lang="en-US" sz="28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 If clause.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-79311" y="3572298"/>
            <a:ext cx="874643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The conditional sentence type 2 describes a thing 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which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is not true or is unlikely to happen in the present or future.</a:t>
            </a:r>
          </a:p>
          <a:p>
            <a:pPr>
              <a:buNone/>
            </a:pP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  + S + V (past simple)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+ would / could / might 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Vo.</a:t>
            </a:r>
            <a:endParaRPr lang="en-US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            If clause                                    main clause</a:t>
            </a:r>
          </a:p>
          <a:p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49290" y="2185748"/>
            <a:ext cx="806990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Eg</a:t>
            </a:r>
            <a:r>
              <a:rPr lang="en-US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2. If the factories </a:t>
            </a:r>
            <a:r>
              <a:rPr lang="en-US" sz="2800" b="1" i="1" u="sng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didn’t dump </a:t>
            </a:r>
            <a:r>
              <a:rPr lang="en-US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waste into the river,</a:t>
            </a:r>
          </a:p>
          <a:p>
            <a:r>
              <a:rPr lang="en-US" sz="28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         it </a:t>
            </a:r>
            <a:r>
              <a:rPr lang="en-US" sz="2800" b="1" i="1" u="sng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wouldn’t be </a:t>
            </a:r>
            <a:r>
              <a:rPr lang="en-US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polluted.</a:t>
            </a:r>
          </a:p>
          <a:p>
            <a:r>
              <a:rPr lang="en-US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          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(But in fact, the river is polluted).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152400"/>
            <a:ext cx="88392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Match an If clause in A with a suitable main clause in B.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201828"/>
              </p:ext>
            </p:extLst>
          </p:nvPr>
        </p:nvGraphicFramePr>
        <p:xfrm>
          <a:off x="228600" y="990600"/>
          <a:ext cx="8610600" cy="520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5300"/>
                <a:gridCol w="43053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were you,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What would happen?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Lan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wasn’t ill,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I’d look for a new place to live.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there were fewer cars on the roads,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She would join our tree planting activity.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people really cared about the environment,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There would be less pollution.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there was no fresh water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in the world,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e.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They wouldn’t dump waste into the lake.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2743200" y="1828800"/>
            <a:ext cx="1828800" cy="6858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048000" y="2590800"/>
            <a:ext cx="1600200" cy="914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2286000" y="3886200"/>
            <a:ext cx="2362200" cy="6096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>
            <a:off x="3657600" y="4953000"/>
            <a:ext cx="990600" cy="533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V="1">
            <a:off x="3810000" y="1828800"/>
            <a:ext cx="762000" cy="40386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Put the verbs in brackets into the correct form.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839200" cy="56388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If you (be) …………… the president, what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(do) …………………… to help the environment?</a:t>
            </a:r>
          </a:p>
          <a:p>
            <a:pPr marL="514350" indent="-51435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2. They get sick so often. If they (exercise) ……………. more, they (be) ………………..  healthier.</a:t>
            </a:r>
          </a:p>
          <a:p>
            <a:pPr marL="514350" indent="-51435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3. If I (have) …………… one million US dollars, I (build) ……………….. more parks in our city.</a:t>
            </a:r>
          </a:p>
          <a:p>
            <a:pPr marL="514350" indent="-51435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4. Ngoc’s mother is unhappy. If Ngoc (tidy) …………….. her room every day, her mother (not be) ……………… so upset. </a:t>
            </a:r>
          </a:p>
          <a:p>
            <a:pPr marL="514350" indent="-51435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5. There isn’t a garden at our  house. If there (be) …………, we (grow) ………………… vegetables.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24200" y="838200"/>
            <a:ext cx="9906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were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371600"/>
            <a:ext cx="25908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would  you  do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86600" y="1915180"/>
            <a:ext cx="17526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exercised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5200" y="2372380"/>
            <a:ext cx="19050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would be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43200" y="2819400"/>
            <a:ext cx="10668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had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3352800"/>
            <a:ext cx="23622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would build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08375" y="4343400"/>
            <a:ext cx="1330025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tidied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00200" y="4810780"/>
            <a:ext cx="2168225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wouldn’t  be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5791200"/>
            <a:ext cx="18669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was / were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24400" y="5877580"/>
            <a:ext cx="20574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would grow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Write a conditional sentence type 2 for each situation, as in the example.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04900"/>
            <a:ext cx="8610600" cy="54102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People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throw rubbish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the street. The street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doesn’t look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attractive.</a:t>
            </a:r>
          </a:p>
          <a:p>
            <a:pPr marL="514350" indent="-514350">
              <a:buNone/>
            </a:pPr>
            <a:endParaRPr lang="en-US" sz="2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r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There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so many billboards in our city. People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can not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enjoy the view.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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 There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 much light in the city at night. We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can not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see the stars clearly.</a:t>
            </a:r>
          </a:p>
          <a:p>
            <a:pPr marL="514350" indent="-51435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40094" y="21336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>
              <a:spcBef>
                <a:spcPct val="0"/>
              </a:spcBef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3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If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p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eople </a:t>
            </a:r>
            <a:r>
              <a:rPr lang="en-US" sz="3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didn’t throw 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rubbish in the street, 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3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would look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attractive.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3400" y="3654489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>
              <a:spcBef>
                <a:spcPct val="0"/>
              </a:spcBef>
            </a:pPr>
            <a:r>
              <a:rPr lang="en-US" sz="3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If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there </a:t>
            </a:r>
            <a:r>
              <a:rPr lang="en-US" sz="3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weren’t 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so many billboards in our city, people </a:t>
            </a:r>
            <a:r>
              <a:rPr lang="en-US" sz="3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could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enjoy the view.</a:t>
            </a:r>
            <a:endParaRPr lang="en-US" sz="3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4110" y="53340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>
              <a:spcBef>
                <a:spcPct val="0"/>
              </a:spcBef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3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If 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there </a:t>
            </a:r>
            <a:r>
              <a:rPr lang="en-US" sz="3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wasn’t / weren’t 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so much light in the city at night, we </a:t>
            </a:r>
            <a:r>
              <a:rPr lang="en-US" sz="3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could see 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the stars clearly.</a:t>
            </a:r>
            <a:endParaRPr lang="en-US" sz="3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1082</Words>
  <Application>Microsoft Office PowerPoint</Application>
  <PresentationFormat>On-screen Show (4:3)</PresentationFormat>
  <Paragraphs>119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CONDITIONAL SENTENCES TYPE 1</vt:lpstr>
      <vt:lpstr>GRAMMAR</vt:lpstr>
      <vt:lpstr>2. Combine each pair of sentences to make a conditional sentences type 1.</vt:lpstr>
      <vt:lpstr>PowerPoint Presentation</vt:lpstr>
      <vt:lpstr>CONDITIONAL SENTENCES TYPE 2</vt:lpstr>
      <vt:lpstr>3. Match an If clause in A with a suitable main clause in B.</vt:lpstr>
      <vt:lpstr>4. Put the verbs in brackets into the correct form.</vt:lpstr>
      <vt:lpstr>5. Write a conditional sentence type 2 for each situation, as in the example.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7: Pollution Period 57: A Closer Look 2</dc:title>
  <dc:creator>AIC</dc:creator>
  <cp:lastModifiedBy>MediaMart</cp:lastModifiedBy>
  <cp:revision>55</cp:revision>
  <dcterms:created xsi:type="dcterms:W3CDTF">2017-01-13T13:15:35Z</dcterms:created>
  <dcterms:modified xsi:type="dcterms:W3CDTF">2020-01-06T16:15:57Z</dcterms:modified>
</cp:coreProperties>
</file>