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81" r:id="rId2"/>
    <p:sldId id="385" r:id="rId3"/>
    <p:sldId id="382" r:id="rId4"/>
    <p:sldId id="383" r:id="rId5"/>
    <p:sldId id="380" r:id="rId6"/>
    <p:sldId id="375" r:id="rId7"/>
    <p:sldId id="320" r:id="rId8"/>
    <p:sldId id="384" r:id="rId9"/>
    <p:sldId id="359" r:id="rId10"/>
    <p:sldId id="357" r:id="rId11"/>
    <p:sldId id="372" r:id="rId12"/>
    <p:sldId id="377" r:id="rId13"/>
    <p:sldId id="37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370D"/>
    <a:srgbClr val="C20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94660"/>
  </p:normalViewPr>
  <p:slideViewPr>
    <p:cSldViewPr>
      <p:cViewPr>
        <p:scale>
          <a:sx n="75" d="100"/>
          <a:sy n="75" d="100"/>
        </p:scale>
        <p:origin x="-1170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EF8BAC-1FF6-4256-806E-382CE34D6E44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941A3A-FD18-4ADE-9E75-8E830EFD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30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941A3A-FD18-4ADE-9E75-8E830EFD96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8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84B9-7431-4116-86CA-3E1169901628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6A346-1FE8-4FD4-8023-B20D5CAB1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A49A-FE63-4ECC-9FDD-3D156BD92120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0C83-29BD-4083-A271-2850692FA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7F78D-41A8-4109-897B-EB063FAD880F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BC0E0-518F-4560-8EC9-DD8707809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F9FB3-F16C-46C1-AE09-0F064B813B04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6369A-FB90-44C6-A28A-C05322C02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C573-9950-426E-88FE-DEE494E1C135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AEAD9-FCAC-4C4A-AE9C-D9D095986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01DF-3B80-40A2-A057-E14970288D37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C761-A4D6-4E9E-B5BF-2C3FB5786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06808-2201-463E-989A-D99CB8AD6608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1B2E6-E95F-411F-A058-7F462FEA9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F5F0F-7D35-449B-8057-8D8352292A44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BCA8D-4063-4D8D-9085-373449482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13C64-FDEE-4CFD-8D0C-F985799F36C4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98F2-E7D9-408F-8B5C-1D8172FF4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266FD-AFCF-4EBB-A2F3-806EAD2FF450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9DC42-31A5-42E9-87DE-63D350DB4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B6DB-B8E4-4644-B8F1-36ED9D3EBAAF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7DC22-C9B4-4CA8-87DF-6DEEF50DD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27D836-0460-4FCB-ACA9-F6FF72355F81}" type="datetimeFigureOut">
              <a:rPr lang="en-US"/>
              <a:pPr>
                <a:defRPr/>
              </a:pPr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AA02F0-2DE0-484E-B802-4ABD8E673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23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31"/>
          <p:cNvSpPr>
            <a:spLocks noChangeArrowheads="1" noChangeShapeType="1" noTextEdit="1"/>
          </p:cNvSpPr>
          <p:nvPr/>
        </p:nvSpPr>
        <p:spPr bwMode="auto">
          <a:xfrm>
            <a:off x="1274763" y="3733800"/>
            <a:ext cx="4953000" cy="28813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91228"/>
              </a:avLst>
            </a:prstTxWarp>
          </a:bodyPr>
          <a:lstStyle/>
          <a:p>
            <a:pPr algn="ctr"/>
            <a:r>
              <a:rPr lang="en-US" sz="7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/>
              </a:rPr>
              <a:t>Welcome teachers </a:t>
            </a:r>
          </a:p>
          <a:p>
            <a:pPr algn="ctr"/>
            <a:r>
              <a:rPr lang="en-US" sz="72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/>
              </a:rPr>
              <a:t>to our class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9600" y="0"/>
            <a:ext cx="739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Answer the questions.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6200" y="635000"/>
            <a:ext cx="739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>
                <a:latin typeface="Times New Roman" pitchFamily="18" charset="0"/>
                <a:cs typeface="Times New Roman" pitchFamily="18" charset="0"/>
              </a:rPr>
              <a:t>1. Where are Nick and Mi ?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6200" y="1752600"/>
            <a:ext cx="739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>
                <a:latin typeface="Times New Roman" pitchFamily="18" charset="0"/>
                <a:cs typeface="Times New Roman" pitchFamily="18" charset="0"/>
              </a:rPr>
              <a:t>2. What does the water in the lake look like 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200" y="28956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>
                <a:latin typeface="Times New Roman" pitchFamily="18" charset="0"/>
                <a:cs typeface="Times New Roman" pitchFamily="18" charset="0"/>
              </a:rPr>
              <a:t>3. Why is Mi surprised when they get closer to the lake?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>
                <a:latin typeface="Times New Roman" pitchFamily="18" charset="0"/>
                <a:cs typeface="Times New Roman" pitchFamily="18" charset="0"/>
              </a:rPr>
              <a:t>4. What is the factory dumping into the lake?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400" y="52578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>
                <a:latin typeface="Times New Roman" pitchFamily="18" charset="0"/>
                <a:cs typeface="Times New Roman" pitchFamily="18" charset="0"/>
              </a:rPr>
              <a:t>5. Why is Nick sneezing so much ?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6200" y="1295400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They are in Mi’s home village.</a:t>
            </a:r>
            <a:endParaRPr lang="en-US" sz="32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200" y="2295525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Almost black</a:t>
            </a:r>
            <a:endParaRPr lang="en-US" sz="32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00" y="3438525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Because she sees the fish dead.</a:t>
            </a:r>
            <a:endParaRPr lang="en-US" sz="32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200" y="4733925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poison.</a:t>
            </a:r>
            <a:endParaRPr lang="en-US" sz="32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200" y="5800725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Because the air is not clean.</a:t>
            </a:r>
            <a:endParaRPr lang="en-US" sz="3200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Tick ( )true (T) , false (F), or no information (NI)</a:t>
            </a:r>
            <a:endParaRPr lang="en-US" sz="2800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876800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1. The water in the lake has been polluted by a ship.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 Water pollution in the lake has made the fish die.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3. Aquatic plants may also die because of the polluted water.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4. Nick wouldn’t sneeze so much if the air was clean.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5.Nick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will give a talk about water and air pollution.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5715000" y="914400"/>
          <a:ext cx="2971800" cy="5029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90600"/>
                <a:gridCol w="990600"/>
              </a:tblGrid>
              <a:tr h="5388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980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80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67400" y="5200650"/>
            <a:ext cx="53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AE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ZapfDingbats BT"/>
              </a:rPr>
              <a:t> </a:t>
            </a:r>
            <a:endParaRPr lang="en-US" sz="3600">
              <a:latin typeface="Calibri" pitchFamily="34" charset="0"/>
            </a:endParaRPr>
          </a:p>
        </p:txBody>
      </p:sp>
      <p:pic>
        <p:nvPicPr>
          <p:cNvPr id="24615" name="Picture 39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533400"/>
            <a:ext cx="228600" cy="390525"/>
          </a:xfrm>
          <a:prstGeom prst="rect">
            <a:avLst/>
          </a:prstGeom>
          <a:noFill/>
        </p:spPr>
      </p:pic>
      <p:pic>
        <p:nvPicPr>
          <p:cNvPr id="24616" name="Picture 4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5257800"/>
            <a:ext cx="457200" cy="609600"/>
          </a:xfrm>
          <a:prstGeom prst="rect">
            <a:avLst/>
          </a:prstGeom>
          <a:noFill/>
        </p:spPr>
      </p:pic>
      <p:pic>
        <p:nvPicPr>
          <p:cNvPr id="24617" name="Picture 41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343400"/>
            <a:ext cx="457200" cy="609600"/>
          </a:xfrm>
          <a:prstGeom prst="rect">
            <a:avLst/>
          </a:prstGeom>
          <a:noFill/>
        </p:spPr>
      </p:pic>
      <p:pic>
        <p:nvPicPr>
          <p:cNvPr id="24618" name="Picture 42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3429000"/>
            <a:ext cx="457200" cy="609600"/>
          </a:xfrm>
          <a:prstGeom prst="rect">
            <a:avLst/>
          </a:prstGeom>
          <a:noFill/>
        </p:spPr>
      </p:pic>
      <p:pic>
        <p:nvPicPr>
          <p:cNvPr id="24619" name="Picture 43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514600"/>
            <a:ext cx="457200" cy="609600"/>
          </a:xfrm>
          <a:prstGeom prst="rect">
            <a:avLst/>
          </a:prstGeom>
          <a:noFill/>
        </p:spPr>
      </p:pic>
      <p:pic>
        <p:nvPicPr>
          <p:cNvPr id="24620" name="Picture 44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600200"/>
            <a:ext cx="457200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2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Work in groups. Which types of pollution in </a:t>
            </a:r>
            <a:r>
              <a:rPr lang="en-US" sz="2500" b="1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 your neighbourhood face? Rank them in order of seriousness. Give reasons for your group’s order.</a:t>
            </a:r>
            <a:endParaRPr lang="en-US" sz="25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24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It’s air pollution, noise pollution and visual pollution.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3200400"/>
            <a:ext cx="8229600" cy="1524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ir pollution does harm to your health. Noise pollution can make you stressed. Visual pollution is nit good for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sight around.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4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tải xuố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51054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304800" y="2438400"/>
            <a:ext cx="883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CC"/>
                </a:solidFill>
                <a:latin typeface="Calibri" pitchFamily="34" charset="0"/>
              </a:rPr>
              <a:t>Revise the new words, exercises  in the work notebook.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CC"/>
                </a:solidFill>
                <a:latin typeface="Calibri" pitchFamily="34" charset="0"/>
              </a:rPr>
              <a:t>Prepare the new lesson : A closer look 1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1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earn about Pollu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7010400"/>
          </a:xfrm>
        </p:spPr>
      </p:pic>
    </p:spTree>
    <p:extLst>
      <p:ext uri="{BB962C8B-B14F-4D97-AF65-F5344CB8AC3E}">
        <p14:creationId xmlns:p14="http://schemas.microsoft.com/office/powerpoint/2010/main" val="9088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3" name="Picture 5" descr="U7-L1-1-1-mgokuvlrutpsbay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9563"/>
            <a:ext cx="79248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923925" y="1676400"/>
            <a:ext cx="729615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Period 55. Unit 8: POLLUTION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Lesson 1: Getting started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981200" y="304800"/>
            <a:ext cx="586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BF370D"/>
                </a:solidFill>
              </a:rPr>
              <a:t>Monday, Januaray 15</a:t>
            </a:r>
            <a:r>
              <a:rPr lang="en-US" sz="2800" b="1" baseline="30000">
                <a:solidFill>
                  <a:srgbClr val="BF370D"/>
                </a:solidFill>
              </a:rPr>
              <a:t>th</a:t>
            </a:r>
            <a:r>
              <a:rPr lang="en-US" sz="2800" b="1">
                <a:solidFill>
                  <a:srgbClr val="BF370D"/>
                </a:solidFill>
              </a:rPr>
              <a:t>,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381000" y="304800"/>
            <a:ext cx="87455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/>
            <a:r>
              <a:rPr lang="en-US" sz="2800" b="1">
                <a:solidFill>
                  <a:srgbClr val="C20625"/>
                </a:solidFill>
                <a:latin typeface="Times New Roman" pitchFamily="18" charset="0"/>
                <a:cs typeface="Times New Roman" pitchFamily="18" charset="0"/>
              </a:rPr>
              <a:t>2. There are different types of pollution. Write each type</a:t>
            </a:r>
          </a:p>
          <a:p>
            <a:pPr marL="514350" indent="-514350"/>
            <a:r>
              <a:rPr lang="en-US" sz="2800" b="1">
                <a:solidFill>
                  <a:srgbClr val="C20625"/>
                </a:solidFill>
                <a:latin typeface="Times New Roman" pitchFamily="18" charset="0"/>
                <a:cs typeface="Times New Roman" pitchFamily="18" charset="0"/>
              </a:rPr>
              <a:t> under a picture:</a:t>
            </a:r>
          </a:p>
        </p:txBody>
      </p:sp>
      <p:pic>
        <p:nvPicPr>
          <p:cNvPr id="26626" name="Picture 7" descr="bui-khong-khi-o-nhiem-co-the-lam-tim-ngung-dot-n_tin1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41910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images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91000"/>
            <a:ext cx="228600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Kết quả hình ảnh cho o nhiem ve nhi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1600200"/>
            <a:ext cx="21717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Kết quả hình ảnh cho o nhiem phong x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002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Kết quả hình ảnh cho o nhiem thi gia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1600200"/>
            <a:ext cx="24765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Kết quả hình ảnh cho qua nhieu bien quang ca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1600200"/>
            <a:ext cx="22098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0" descr="Kết quả hình ảnh cho o nhiem da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4191000"/>
            <a:ext cx="23145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2" descr="Kết quả hình ảnh cho o nhiem anh sa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4191000"/>
            <a:ext cx="2381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3429000"/>
            <a:ext cx="1638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20625"/>
                </a:solidFill>
                <a:latin typeface="Times New Roman" pitchFamily="18" charset="0"/>
                <a:cs typeface="Times New Roman" pitchFamily="18" charset="0"/>
              </a:rPr>
              <a:t>radioactive</a:t>
            </a:r>
          </a:p>
          <a:p>
            <a:r>
              <a:rPr lang="en-US" sz="2400" b="1">
                <a:solidFill>
                  <a:srgbClr val="C20625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46388" y="3352800"/>
            <a:ext cx="135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noise</a:t>
            </a:r>
          </a:p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32388" y="3276600"/>
            <a:ext cx="135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20625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</a:p>
          <a:p>
            <a:r>
              <a:rPr lang="en-US" sz="2400" b="1">
                <a:solidFill>
                  <a:srgbClr val="C20625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32663" y="3276600"/>
            <a:ext cx="135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thermal</a:t>
            </a:r>
          </a:p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4188" y="5867400"/>
            <a:ext cx="135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water</a:t>
            </a:r>
          </a:p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90813" y="5951538"/>
            <a:ext cx="1360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land/ soil</a:t>
            </a:r>
          </a:p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08588" y="5943600"/>
            <a:ext cx="135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</a:p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418388" y="5943600"/>
            <a:ext cx="1352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air</a:t>
            </a:r>
          </a:p>
          <a:p>
            <a:r>
              <a:rPr lang="en-US" sz="2400" b="1">
                <a:solidFill>
                  <a:srgbClr val="BF370D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0" y="35052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A.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438400" y="3429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B.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4724400" y="3352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C.</a:t>
            </a: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086600" y="3352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D.</a:t>
            </a: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0" y="59436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E.</a:t>
            </a: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2362200" y="6019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F.</a:t>
            </a: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4724400" y="60198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G.</a:t>
            </a: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6934200" y="6019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H.</a:t>
            </a: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b="1"/>
              <a:t>water pollution                land/soil pollution        air pollution</a:t>
            </a:r>
          </a:p>
          <a:p>
            <a:r>
              <a:rPr lang="en-US" sz="2400" b="1"/>
              <a:t>noise pollution                thermal pollution         light pollution</a:t>
            </a:r>
          </a:p>
          <a:p>
            <a:r>
              <a:rPr lang="en-US" sz="2400" b="1"/>
              <a:t>Radioactive pollution                                            visual pollution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6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5588"/>
            <a:ext cx="8229600" cy="1017588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Complete the sentences with the types of pollution.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5715000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When ……………............. happens, the water temperature in streams, rivers, lakes, or oceans changes.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2. ……………………. occurs when the atmosphere contains gases, dust, or fumes in harmful amounts.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3. When radiation goes into the land, air or water, it is called ………………………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4. Too much use of electric lights in cities may cause …………..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5. ………………….. is the contamination of lakes, rivers, oceans, or groundwater, usually by human activities.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6. ………………………… happens when human activities destroy the Earth’s surface.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7. …………..…… occurs because there are too many loud sounds in the environment.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8. The sight of too many telephone poles, advertising billboards, overhead power lines, or shop signs may case ……………………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601200" y="161925"/>
            <a:ext cx="3581400" cy="82867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thermal  pollution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01200" y="1152525"/>
            <a:ext cx="3581400" cy="82867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Air 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25000" y="2219325"/>
            <a:ext cx="3581400" cy="82867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radioactive 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82200" y="3124200"/>
            <a:ext cx="3429000" cy="68580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light  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448800" y="3581400"/>
            <a:ext cx="3581400" cy="82867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Water  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25000" y="4352925"/>
            <a:ext cx="3581400" cy="82867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Land / Soil  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48800" y="5038725"/>
            <a:ext cx="3581400" cy="82867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Noise pollution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982200" y="6172200"/>
            <a:ext cx="3124200" cy="609600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isual  pollution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990600"/>
            <a:ext cx="220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00600" y="1295400"/>
            <a:ext cx="1104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71600" y="2633662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" y="2168525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53050" y="1790700"/>
            <a:ext cx="3409950" cy="3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62400" y="3995737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81300" y="3467100"/>
            <a:ext cx="1638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" y="4352925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2000" y="51816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934200" y="56388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29000" y="6400800"/>
            <a:ext cx="487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6700" y="6781800"/>
            <a:ext cx="453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87083 0.0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42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2222 L -0.99166 0.0270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02222 L -0.9875 0.049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08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0486 L -0.3375 -0.001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4 0.01111 L -0.9875 -0.0159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08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33 0.01597 L -0.99583 -0.0062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1111 L -1 0.0159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0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0.02709 L -0.37083 0.0604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lowchart: Process 4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8434" name="Picture 63" descr="FLOWR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9063">
            <a:off x="8356600" y="5054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3" descr="FLOWR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9063">
            <a:off x="8178800" y="5283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3" descr="FLOWR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9063">
            <a:off x="8356600" y="5435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3" descr="FLOWR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9063">
            <a:off x="7950200" y="5664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3" descr="FLOWR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9063">
            <a:off x="8356600" y="5892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3" descr="FLOWR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9063">
            <a:off x="7721600" y="5892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63" descr="FLOWR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29063">
            <a:off x="8102600" y="5816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539750" y="15113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pollution (n)</a:t>
            </a: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4041775" y="1511300"/>
            <a:ext cx="4949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sự ô nhiễm</a:t>
            </a: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539750" y="2295525"/>
            <a:ext cx="43926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poison (n)</a:t>
            </a:r>
          </a:p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6" name="TextBox 14"/>
          <p:cNvSpPr txBox="1">
            <a:spLocks noChangeArrowheads="1"/>
          </p:cNvSpPr>
          <p:nvPr/>
        </p:nvSpPr>
        <p:spPr bwMode="auto">
          <a:xfrm>
            <a:off x="4114800" y="22098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chất độc</a:t>
            </a:r>
          </a:p>
        </p:txBody>
      </p:sp>
      <p:sp>
        <p:nvSpPr>
          <p:cNvPr id="8207" name="TextBox 15"/>
          <p:cNvSpPr txBox="1">
            <a:spLocks noChangeArrowheads="1"/>
          </p:cNvSpPr>
          <p:nvPr/>
        </p:nvSpPr>
        <p:spPr bwMode="auto">
          <a:xfrm>
            <a:off x="539750" y="29718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die (v)</a:t>
            </a:r>
          </a:p>
        </p:txBody>
      </p: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539750" y="3573463"/>
            <a:ext cx="439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die – dead - dead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9" name="TextBox 17"/>
          <p:cNvSpPr txBox="1">
            <a:spLocks noChangeArrowheads="1"/>
          </p:cNvSpPr>
          <p:nvPr/>
        </p:nvSpPr>
        <p:spPr bwMode="auto">
          <a:xfrm>
            <a:off x="533400" y="42672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aquatic (adj) </a:t>
            </a:r>
          </a:p>
        </p:txBody>
      </p:sp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539750" y="4887913"/>
            <a:ext cx="4392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dump (v) </a:t>
            </a:r>
          </a:p>
        </p:txBody>
      </p:sp>
      <p:sp>
        <p:nvSpPr>
          <p:cNvPr id="8212" name="TextBox 20"/>
          <p:cNvSpPr txBox="1">
            <a:spLocks noChangeArrowheads="1"/>
          </p:cNvSpPr>
          <p:nvPr/>
        </p:nvSpPr>
        <p:spPr bwMode="auto">
          <a:xfrm>
            <a:off x="4041775" y="29591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chết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4" name="TextBox 22"/>
          <p:cNvSpPr txBox="1">
            <a:spLocks noChangeArrowheads="1"/>
          </p:cNvSpPr>
          <p:nvPr/>
        </p:nvSpPr>
        <p:spPr bwMode="auto">
          <a:xfrm>
            <a:off x="4038600" y="42672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dưới nước </a:t>
            </a:r>
          </a:p>
        </p:txBody>
      </p:sp>
      <p:sp>
        <p:nvSpPr>
          <p:cNvPr id="8215" name="TextBox 23"/>
          <p:cNvSpPr txBox="1">
            <a:spLocks noChangeArrowheads="1"/>
          </p:cNvSpPr>
          <p:nvPr/>
        </p:nvSpPr>
        <p:spPr bwMode="auto">
          <a:xfrm>
            <a:off x="3962400" y="4876800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thải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00200" y="304800"/>
            <a:ext cx="59436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I. NEW WORDS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47800" y="1524000"/>
            <a:ext cx="76200" cy="76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86000"/>
            <a:ext cx="96838" cy="1222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371600" y="4267200"/>
            <a:ext cx="76200" cy="46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533400" y="5495925"/>
            <a:ext cx="439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bless you !</a:t>
            </a: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3913188" y="5562600"/>
            <a:ext cx="43926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cầu chúa phù hộ cho bạn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6105525"/>
            <a:ext cx="289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- to come up with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86200" y="61722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nghĩ 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utoUpdateAnimBg="0"/>
      <p:bldP spid="8205" grpId="0" autoUpdateAnimBg="0"/>
      <p:bldP spid="8206" grpId="0" autoUpdateAnimBg="0"/>
      <p:bldP spid="8207" grpId="0" autoUpdateAnimBg="0"/>
      <p:bldP spid="8208" grpId="0" autoUpdateAnimBg="0"/>
      <p:bldP spid="8209" grpId="0" autoUpdateAnimBg="0"/>
      <p:bldP spid="8210" grpId="0" autoUpdateAnimBg="0"/>
      <p:bldP spid="8212" grpId="0" autoUpdateAnimBg="0"/>
      <p:bldP spid="8214" grpId="0" autoUpdateAnimBg="0"/>
      <p:bldP spid="8215" grpId="0" autoUpdateAnimBg="0"/>
      <p:bldP spid="23" grpId="0" animBg="1"/>
      <p:bldP spid="25" grpId="0" animBg="1"/>
      <p:bldP spid="28" grpId="0" autoUpdateAnimBg="0"/>
      <p:bldP spid="29" grpId="0" autoUpdateAnimBg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-9525"/>
            <a:ext cx="9144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/>
            <a:r>
              <a:rPr lang="en-US" sz="2000" b="1" dirty="0">
                <a:solidFill>
                  <a:srgbClr val="BF370D"/>
                </a:solidFill>
                <a:latin typeface="Helvetica Neue"/>
              </a:rPr>
              <a:t>1. Listen and read. A project on pollution</a:t>
            </a:r>
            <a:endParaRPr lang="en-US" sz="2000" dirty="0">
              <a:solidFill>
                <a:srgbClr val="BF370D"/>
              </a:solidFill>
            </a:endParaRPr>
          </a:p>
          <a:p>
            <a:pPr algn="justLow" eaLnBrk="0" hangingPunct="0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Nick: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Your home village is so beautiful. There are so many trees, flowers and birds.</a:t>
            </a:r>
          </a:p>
          <a:p>
            <a:pPr algn="justLow" eaLnBrk="0" hangingPunct="0"/>
            <a:r>
              <a:rPr lang="en-US" sz="2000" b="1" dirty="0" err="1">
                <a:solidFill>
                  <a:srgbClr val="000000"/>
                </a:solidFill>
                <a:latin typeface="Helvetica Neue"/>
              </a:rPr>
              <a:t>Mi</a:t>
            </a:r>
            <a:r>
              <a:rPr lang="en-US" sz="2000" b="1" dirty="0">
                <a:solidFill>
                  <a:srgbClr val="000000"/>
                </a:solidFill>
                <a:latin typeface="Helvetica Neue"/>
              </a:rPr>
              <a:t>: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Yes, that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s why I like coming back here on holiday.</a:t>
            </a:r>
          </a:p>
          <a:p>
            <a:pPr algn="justLow" eaLnBrk="0" hangingPunct="0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Nick: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 </a:t>
            </a:r>
            <a:r>
              <a:rPr lang="en-US" sz="2000" dirty="0" err="1">
                <a:solidFill>
                  <a:srgbClr val="FF0000"/>
                </a:solidFill>
                <a:latin typeface="Helvetica Neue"/>
              </a:rPr>
              <a:t>Mi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, what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s that factory? It looks new.</a:t>
            </a:r>
          </a:p>
          <a:p>
            <a:pPr algn="justLow" eaLnBrk="0" hangingPunct="0"/>
            <a:r>
              <a:rPr lang="en-US" sz="2000" b="1" dirty="0" err="1">
                <a:latin typeface="Helvetica Neue"/>
              </a:rPr>
              <a:t>Mi</a:t>
            </a:r>
            <a:r>
              <a:rPr lang="en-US" sz="2000" b="1" dirty="0">
                <a:latin typeface="Helvetica Neue"/>
              </a:rPr>
              <a:t>:</a:t>
            </a:r>
            <a:r>
              <a:rPr lang="en-US" sz="2000" dirty="0">
                <a:latin typeface="Arial"/>
              </a:rPr>
              <a:t> </a:t>
            </a:r>
            <a:r>
              <a:rPr lang="en-US" sz="2000" dirty="0">
                <a:latin typeface="Helvetica Neue"/>
              </a:rPr>
              <a:t>I don</a:t>
            </a:r>
            <a:r>
              <a:rPr lang="en-US" sz="2000" dirty="0">
                <a:latin typeface="Arial"/>
              </a:rPr>
              <a:t>’</a:t>
            </a:r>
            <a:r>
              <a:rPr lang="en-US" sz="2000" dirty="0">
                <a:latin typeface="Helvetica Neue"/>
              </a:rPr>
              <a:t>t know. There wasn</a:t>
            </a:r>
            <a:r>
              <a:rPr lang="en-US" sz="2000" dirty="0">
                <a:latin typeface="Arial"/>
              </a:rPr>
              <a:t>’</a:t>
            </a:r>
            <a:r>
              <a:rPr lang="en-US" sz="2000" dirty="0">
                <a:latin typeface="Helvetica Neue"/>
              </a:rPr>
              <a:t>t a factory here last year.</a:t>
            </a:r>
          </a:p>
          <a:p>
            <a:pPr algn="justLow" eaLnBrk="0" hangingPunct="0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Nick: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 </a:t>
            </a:r>
            <a:r>
              <a:rPr lang="en-US" sz="2000" dirty="0" err="1">
                <a:solidFill>
                  <a:srgbClr val="FF0000"/>
                </a:solidFill>
                <a:latin typeface="Helvetica Neue"/>
              </a:rPr>
              <a:t>Mi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, look at the lake! Its water is almost black.</a:t>
            </a:r>
          </a:p>
          <a:p>
            <a:pPr algn="justLow" eaLnBrk="0" hangingPunct="0"/>
            <a:r>
              <a:rPr lang="en-US" sz="2000" b="1" dirty="0" err="1">
                <a:solidFill>
                  <a:srgbClr val="000000"/>
                </a:solidFill>
                <a:latin typeface="Helvetica Neue"/>
              </a:rPr>
              <a:t>Mi</a:t>
            </a:r>
            <a:r>
              <a:rPr lang="en-US" sz="2000" b="1" dirty="0">
                <a:solidFill>
                  <a:srgbClr val="000000"/>
                </a:solidFill>
                <a:latin typeface="Helvetica Neue"/>
              </a:rPr>
              <a:t>: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Let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s go closer. ... I can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t believe my eyes. The fish are dead!</a:t>
            </a:r>
          </a:p>
          <a:p>
            <a:pPr algn="justLow" eaLnBrk="0" hangingPunct="0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Nick: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I think the waste from the factory has polluted the lake. The fish have died because of the polluted water.</a:t>
            </a:r>
          </a:p>
          <a:p>
            <a:pPr algn="justLow" eaLnBrk="0" hangingPunct="0"/>
            <a:r>
              <a:rPr lang="en-US" sz="2000" b="1" dirty="0" err="1">
                <a:solidFill>
                  <a:srgbClr val="000000"/>
                </a:solidFill>
                <a:latin typeface="Helvetica Neue"/>
              </a:rPr>
              <a:t>Mi</a:t>
            </a:r>
            <a:r>
              <a:rPr lang="en-US" sz="2000" b="1" dirty="0">
                <a:solidFill>
                  <a:srgbClr val="000000"/>
                </a:solidFill>
                <a:latin typeface="Helvetica Neue"/>
              </a:rPr>
              <a:t>: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That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s right. If the factory continues dumping poison into the lake, all the fish and other aquatic animals will die.</a:t>
            </a:r>
          </a:p>
          <a:p>
            <a:pPr algn="justLow" eaLnBrk="0" hangingPunct="0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Nick: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 </a:t>
            </a:r>
            <a:r>
              <a:rPr lang="en-US" sz="2000" dirty="0" err="1">
                <a:solidFill>
                  <a:srgbClr val="FF0000"/>
                </a:solidFill>
                <a:latin typeface="Helvetica Neue"/>
              </a:rPr>
              <a:t>Ahchoo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!</a:t>
            </a:r>
          </a:p>
          <a:p>
            <a:pPr algn="justLow" eaLnBrk="0" hangingPunct="0"/>
            <a:r>
              <a:rPr lang="en-US" sz="2000" b="1" dirty="0" err="1">
                <a:solidFill>
                  <a:srgbClr val="000000"/>
                </a:solidFill>
                <a:latin typeface="Helvetica Neue"/>
              </a:rPr>
              <a:t>Mi</a:t>
            </a:r>
            <a:r>
              <a:rPr lang="en-US" sz="2000" b="1" dirty="0">
                <a:solidFill>
                  <a:srgbClr val="000000"/>
                </a:solidFill>
                <a:latin typeface="Helvetica Neue"/>
              </a:rPr>
              <a:t>: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Bless you! What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s the matter?</a:t>
            </a:r>
          </a:p>
          <a:p>
            <a:pPr algn="justLow" eaLnBrk="0" hangingPunct="0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Nick: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Thanks. </a:t>
            </a:r>
            <a:r>
              <a:rPr lang="en-US" sz="2000" dirty="0" err="1">
                <a:solidFill>
                  <a:srgbClr val="FF0000"/>
                </a:solidFill>
                <a:latin typeface="Helvetica Neue"/>
              </a:rPr>
              <a:t>Ahchoo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! I think there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s air pollution here as well. If the air wasn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t dirty, I wouldn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t sneeze so much. </a:t>
            </a:r>
            <a:r>
              <a:rPr lang="en-US" sz="2000" dirty="0" err="1">
                <a:solidFill>
                  <a:srgbClr val="FF0000"/>
                </a:solidFill>
                <a:latin typeface="Helvetica Neue"/>
              </a:rPr>
              <a:t>Ahchoo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!</a:t>
            </a:r>
          </a:p>
          <a:p>
            <a:pPr algn="justLow" eaLnBrk="0" hangingPunct="0"/>
            <a:r>
              <a:rPr lang="en-US" sz="2000" b="1" dirty="0" err="1">
                <a:solidFill>
                  <a:srgbClr val="000000"/>
                </a:solidFill>
                <a:latin typeface="Helvetica Neue"/>
              </a:rPr>
              <a:t>Mi</a:t>
            </a:r>
            <a:r>
              <a:rPr lang="en-US" sz="2000" b="1" dirty="0">
                <a:solidFill>
                  <a:srgbClr val="000000"/>
                </a:solidFill>
                <a:latin typeface="Helvetica Neue"/>
              </a:rPr>
              <a:t>: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I</a:t>
            </a:r>
            <a:r>
              <a:rPr lang="en-US" sz="2000" dirty="0">
                <a:solidFill>
                  <a:srgbClr val="333333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333333"/>
                </a:solidFill>
                <a:latin typeface="Helvetica Neue"/>
              </a:rPr>
              <a:t>ve come up with an idea about our environmental project! How about giving a presentation about water and air pollution?</a:t>
            </a:r>
          </a:p>
          <a:p>
            <a:pPr algn="justLow" eaLnBrk="0" hangingPunct="0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Nick: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That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s a good idea. Let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s take some pictures of the factory and the lake to illustrate our presentation. </a:t>
            </a:r>
            <a:r>
              <a:rPr lang="en-US" sz="2000" dirty="0" err="1">
                <a:solidFill>
                  <a:srgbClr val="FF0000"/>
                </a:solidFill>
                <a:latin typeface="Helvetica Neue"/>
              </a:rPr>
              <a:t>Ahchoo</a:t>
            </a:r>
            <a:r>
              <a:rPr lang="en-US" sz="2000" dirty="0">
                <a:solidFill>
                  <a:srgbClr val="FF0000"/>
                </a:solidFill>
                <a:latin typeface="Helvetica Neue"/>
              </a:rPr>
              <a:t>!</a:t>
            </a:r>
          </a:p>
        </p:txBody>
      </p:sp>
      <p:pic>
        <p:nvPicPr>
          <p:cNvPr id="2" name="02 Trac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68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304800"/>
            <a:ext cx="762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1a.  Find a word / phrase that means :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" y="1609725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1. no longer alive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2400" y="2295525"/>
            <a:ext cx="624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2. growing or living in, on, or near water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200" y="3057525"/>
            <a:ext cx="6858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throwing away something you do not want, especially in a place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 not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allowed.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200" y="4075113"/>
            <a:ext cx="6858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A substance that can make people or animals ill or kill them if they eat or drink it 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200" y="5105400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5. Made unclear or unsafe to use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6200" y="5800725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6. To think of an idea, or a plan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010400" y="16002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dead </a:t>
            </a:r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8153400" y="16764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L10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086600" y="22860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aquatic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229600" y="22860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L16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010400" y="30480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dump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229600" y="30480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L10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010400" y="40386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poison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29600" y="40386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L15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10400" y="51054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polluted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229600" y="51054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L13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86400" y="58674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come up with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229600" y="5867400"/>
            <a:ext cx="289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3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718</Words>
  <Application>Microsoft Office PowerPoint</Application>
  <PresentationFormat>On-screen Show (4:3)</PresentationFormat>
  <Paragraphs>136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Complete the sentences with the types of pollution.</vt:lpstr>
      <vt:lpstr>PowerPoint Presentation</vt:lpstr>
      <vt:lpstr>PowerPoint Presentation</vt:lpstr>
      <vt:lpstr>PowerPoint Presentation</vt:lpstr>
      <vt:lpstr>PowerPoint Presentation</vt:lpstr>
      <vt:lpstr>c. Tick ( )true (T) , false (F), or no information (NI)</vt:lpstr>
      <vt:lpstr>4. Work in groups. Which types of pollution in 3 does your neighbourhood face? Rank them in order of seriousness. Give reasons for your group’s order.</vt:lpstr>
      <vt:lpstr>PowerPoint Presentation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</dc:title>
  <dc:creator>Mr</dc:creator>
  <cp:lastModifiedBy>MediaMart</cp:lastModifiedBy>
  <cp:revision>141</cp:revision>
  <dcterms:created xsi:type="dcterms:W3CDTF">2015-08-01T15:00:19Z</dcterms:created>
  <dcterms:modified xsi:type="dcterms:W3CDTF">2019-12-30T15:58:19Z</dcterms:modified>
</cp:coreProperties>
</file>