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0" r:id="rId4"/>
    <p:sldId id="261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170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33F49-1BFD-473C-BC17-3BD066031673}" type="datetimeFigureOut">
              <a:rPr lang="vi-VN" smtClean="0"/>
              <a:pPr/>
              <a:t>06/09/2020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82838-4810-494A-8205-C3C39C10FD0A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Survivant" pitchFamily="2" charset="0"/>
              </a:rPr>
              <a:t>												</a:t>
            </a: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Rockwell Extra Bold" pitchFamily="18" charset="0"/>
              </a:rPr>
              <a:t>UNIT 11:</a:t>
            </a:r>
          </a:p>
          <a:p>
            <a:pPr>
              <a:buNone/>
            </a:pP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Rockwell Extra Bold" pitchFamily="18" charset="0"/>
              </a:rPr>
              <a:t>	SCIENCE AND TECHNOLOGY</a:t>
            </a:r>
          </a:p>
          <a:p>
            <a:pPr>
              <a:buNone/>
            </a:pPr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  <a:latin typeface="Rockwell Extra Bold" pitchFamily="18" charset="0"/>
              </a:rPr>
              <a:t>		LESSON 5: SKILLS 1</a:t>
            </a:r>
            <a:endParaRPr lang="vi-VN" sz="40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1: Match the headings with the passages</a:t>
            </a:r>
            <a:endParaRPr lang="vi-V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/>
              <a:t>1. Can we live longer? </a:t>
            </a:r>
            <a:endParaRPr lang="en-US" sz="2400" dirty="0"/>
          </a:p>
          <a:p>
            <a:pPr>
              <a:buNone/>
            </a:pPr>
            <a:r>
              <a:rPr lang="en-US" sz="2400" dirty="0" smtClean="0"/>
              <a:t>	2. Can we live there?</a:t>
            </a:r>
          </a:p>
          <a:p>
            <a:pPr>
              <a:buNone/>
            </a:pPr>
            <a:r>
              <a:rPr lang="en-US" sz="2400" dirty="0" smtClean="0"/>
              <a:t>	3. Future home prediction?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2: Matching</a:t>
            </a:r>
            <a:endParaRPr lang="vi-VN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85800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1. a</a:t>
                      </a:r>
                      <a:r>
                        <a:rPr lang="en-US" baseline="0" dirty="0" smtClean="0"/>
                        <a:t> reality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a. examine</a:t>
                      </a:r>
                      <a:r>
                        <a:rPr lang="en-US" baseline="0" dirty="0" smtClean="0"/>
                        <a:t> carefully to find out more about something.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2. explore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b. used</a:t>
                      </a:r>
                      <a:r>
                        <a:rPr lang="en-US" baseline="0" dirty="0" smtClean="0"/>
                        <a:t> instead of something else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3. possibility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c. equipment that</a:t>
                      </a:r>
                      <a:r>
                        <a:rPr lang="en-US" baseline="0" dirty="0" smtClean="0"/>
                        <a:t> helps save energy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4. replaced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d. a thing that actually exists</a:t>
                      </a:r>
                      <a:r>
                        <a:rPr lang="en-US" baseline="0" dirty="0" smtClean="0"/>
                        <a:t> or happens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5. anti-ageing pills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e. something</a:t>
                      </a:r>
                      <a:r>
                        <a:rPr lang="en-US" baseline="0" dirty="0" smtClean="0"/>
                        <a:t> that is likely to happen</a:t>
                      </a:r>
                      <a:endParaRPr lang="vi-VN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6. energy</a:t>
                      </a:r>
                      <a:r>
                        <a:rPr lang="en-US" baseline="0" dirty="0" smtClean="0"/>
                        <a:t> saving devices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f. medicine that can prevent ageing</a:t>
                      </a:r>
                      <a:endParaRPr lang="vi-V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6400" y="1828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1828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vi-VN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1828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vi-VN" dirty="0"/>
          </a:p>
        </p:txBody>
      </p:sp>
      <p:cxnSp>
        <p:nvCxnSpPr>
          <p:cNvPr id="9" name="Straight Connector 8"/>
          <p:cNvCxnSpPr/>
          <p:nvPr/>
        </p:nvCxnSpPr>
        <p:spPr>
          <a:xfrm rot="16200000" flipH="1">
            <a:off x="2895600" y="2819400"/>
            <a:ext cx="1981200" cy="152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124200" y="2514600"/>
            <a:ext cx="1600200" cy="838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124200" y="3962400"/>
            <a:ext cx="1524000" cy="129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124200" y="3200400"/>
            <a:ext cx="1524000" cy="1447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24200" y="5334000"/>
            <a:ext cx="15240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2895600" y="4114800"/>
            <a:ext cx="2133600" cy="152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3: Answer the questions</a:t>
            </a:r>
            <a:endParaRPr lang="vi-V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1.Why are scientists planning to send people to Mars?</a:t>
            </a:r>
          </a:p>
          <a:p>
            <a:pPr marL="514350" indent="-514350">
              <a:buNone/>
            </a:pPr>
            <a:r>
              <a:rPr lang="en-US" sz="2800" dirty="0" smtClean="0">
                <a:latin typeface="SVNtimes new roman H" pitchFamily="34" charset="0"/>
              </a:rPr>
              <a:t>- Because they want to explore the possibility of  living there.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2. How will anti-ageing pills help people?</a:t>
            </a:r>
          </a:p>
          <a:p>
            <a:pPr>
              <a:buNone/>
            </a:pPr>
            <a:r>
              <a:rPr lang="en-US" sz="2800" dirty="0" smtClean="0">
                <a:latin typeface="SVNtimes new roman H" pitchFamily="34" charset="0"/>
              </a:rPr>
              <a:t>- They help people live longer.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3. How long does an average person live now?</a:t>
            </a:r>
          </a:p>
          <a:p>
            <a:pPr>
              <a:buNone/>
            </a:pPr>
            <a:r>
              <a:rPr lang="en-US" sz="2800" dirty="0" smtClean="0">
                <a:latin typeface="SVNtimes new roman H" pitchFamily="34" charset="0"/>
              </a:rPr>
              <a:t>- 70 ( for men ) or 75 ( for women).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4. What are some energy saving devices?</a:t>
            </a:r>
          </a:p>
          <a:p>
            <a:pPr>
              <a:buNone/>
            </a:pPr>
            <a:r>
              <a:rPr lang="en-US" sz="2800" dirty="0" smtClean="0">
                <a:latin typeface="SVNtimes new roman H" pitchFamily="34" charset="0"/>
              </a:rPr>
              <a:t>- They are solar panels and solar windows.</a:t>
            </a:r>
          </a:p>
          <a:p>
            <a:pPr>
              <a:buNone/>
            </a:pPr>
            <a:r>
              <a:rPr lang="en-US" sz="2800" dirty="0" smtClean="0">
                <a:solidFill>
                  <a:srgbClr val="FF0000"/>
                </a:solidFill>
                <a:latin typeface="SVNtimes new roman H" pitchFamily="34" charset="0"/>
              </a:rPr>
              <a:t>5. What will home robots do in the future?</a:t>
            </a:r>
          </a:p>
          <a:p>
            <a:pPr>
              <a:buNone/>
            </a:pPr>
            <a:r>
              <a:rPr lang="en-US" sz="2800" dirty="0" smtClean="0">
                <a:latin typeface="SVNtimes new roman H" pitchFamily="34" charset="0"/>
              </a:rPr>
              <a:t>- In the future, robots do chores such as cleaning, cooking, washing and </a:t>
            </a:r>
            <a:r>
              <a:rPr lang="en-US" sz="2800" dirty="0" err="1" smtClean="0">
                <a:latin typeface="SVNtimes new roman H" pitchFamily="34" charset="0"/>
              </a:rPr>
              <a:t>organising</a:t>
            </a:r>
            <a:r>
              <a:rPr lang="en-US" sz="2800" dirty="0" smtClean="0">
                <a:latin typeface="SVNtimes new roman H" pitchFamily="34" charset="0"/>
              </a:rPr>
              <a:t> everything.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4: fill in the table</a:t>
            </a:r>
            <a:endParaRPr lang="vi-VN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600200"/>
          <a:ext cx="85344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124200"/>
                <a:gridCol w="3200400"/>
              </a:tblGrid>
              <a:tr h="7493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Advances</a:t>
                      </a:r>
                      <a:endParaRPr lang="vi-VN" sz="2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Advantages</a:t>
                      </a:r>
                      <a:endParaRPr lang="vi-VN" sz="2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     Disadvantages</a:t>
                      </a:r>
                      <a:endParaRPr lang="vi-VN" sz="28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Robots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Nuclear</a:t>
                      </a:r>
                      <a:r>
                        <a:rPr lang="en-US" sz="2400" baseline="0" dirty="0" smtClean="0"/>
                        <a:t> energy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Nutrition pills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Smart</a:t>
                      </a:r>
                      <a:r>
                        <a:rPr lang="en-US" sz="2400" baseline="0" dirty="0" smtClean="0"/>
                        <a:t> phones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93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Space travel</a:t>
                      </a:r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67000" y="25146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 a lot of things </a:t>
            </a:r>
            <a:endParaRPr lang="vi-VN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943600" y="2590800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unemployment</a:t>
            </a:r>
            <a:endParaRPr lang="vi-VN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667000" y="3200400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convenient, clean…</a:t>
            </a:r>
            <a:endParaRPr lang="vi-VN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867400" y="320040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expensive, unsafe</a:t>
            </a:r>
            <a:endParaRPr lang="vi-VN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667000" y="39624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help people live longer</a:t>
            </a:r>
            <a:endParaRPr lang="vi-VN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667000" y="46482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convenient, entertaining</a:t>
            </a:r>
            <a:endParaRPr lang="vi-VN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667000" y="54102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exciting</a:t>
            </a:r>
            <a:endParaRPr lang="vi-VN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867400" y="53340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expensive, dangerous</a:t>
            </a:r>
            <a:endParaRPr lang="vi-VN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943600" y="47244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environmentally unfriendly</a:t>
            </a:r>
            <a:endParaRPr lang="vi-VN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867400" y="39624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expensive</a:t>
            </a:r>
            <a:endParaRPr lang="vi-VN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.Vn3DH" pitchFamily="34" charset="0"/>
              </a:rPr>
              <a:t>Look out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vi-VN" dirty="0"/>
          </a:p>
        </p:txBody>
      </p:sp>
      <p:sp>
        <p:nvSpPr>
          <p:cNvPr id="4" name="Rounded Rectangle 3"/>
          <p:cNvSpPr/>
          <p:nvPr/>
        </p:nvSpPr>
        <p:spPr>
          <a:xfrm>
            <a:off x="1219200" y="1905000"/>
            <a:ext cx="5638800" cy="3200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1371600" y="2362200"/>
            <a:ext cx="5181600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Look out!</a:t>
            </a:r>
          </a:p>
          <a:p>
            <a:r>
              <a:rPr lang="en-US" sz="2400" dirty="0" smtClean="0"/>
              <a:t>We use  ‘ at the same time ’  to introduce a contrasting fact.</a:t>
            </a:r>
          </a:p>
          <a:p>
            <a:r>
              <a:rPr lang="en-US" sz="2400" dirty="0" smtClean="0"/>
              <a:t>- </a:t>
            </a:r>
            <a:r>
              <a:rPr lang="en-US" sz="2400" dirty="0" err="1" smtClean="0"/>
              <a:t>Sử</a:t>
            </a:r>
            <a:r>
              <a:rPr lang="en-US" sz="2400" dirty="0" smtClean="0"/>
              <a:t> </a:t>
            </a:r>
            <a:r>
              <a:rPr lang="en-US" sz="2400" dirty="0" err="1" smtClean="0"/>
              <a:t>dụng</a:t>
            </a:r>
            <a:r>
              <a:rPr lang="en-US" sz="2400" dirty="0" smtClean="0"/>
              <a:t> ‘ at the same time’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mở</a:t>
            </a:r>
            <a:r>
              <a:rPr lang="en-US" sz="2400" dirty="0" smtClean="0"/>
              <a:t> </a:t>
            </a:r>
            <a:r>
              <a:rPr lang="en-US" sz="2400" dirty="0" err="1" smtClean="0"/>
              <a:t>đầu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 </a:t>
            </a:r>
            <a:r>
              <a:rPr lang="en-US" sz="2400" dirty="0" err="1" smtClean="0"/>
              <a:t>tương</a:t>
            </a:r>
            <a:r>
              <a:rPr lang="en-US" sz="2400" dirty="0" smtClean="0"/>
              <a:t> </a:t>
            </a:r>
            <a:r>
              <a:rPr lang="en-US" sz="2400" dirty="0" err="1" smtClean="0"/>
              <a:t>phản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 ban </a:t>
            </a:r>
            <a:r>
              <a:rPr lang="en-US" sz="2400" dirty="0" err="1" smtClean="0"/>
              <a:t>đầu</a:t>
            </a:r>
            <a:r>
              <a:rPr lang="en-US" sz="2400" dirty="0" smtClean="0"/>
              <a:t>.</a:t>
            </a:r>
            <a:r>
              <a:rPr lang="en-US" sz="3200" dirty="0" smtClean="0"/>
              <a:t> </a:t>
            </a:r>
            <a:endParaRPr lang="en-US" sz="24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VNtimes new roman H" pitchFamily="34" charset="0"/>
              </a:rPr>
              <a:t>* Activity 5</a:t>
            </a:r>
            <a:endParaRPr lang="vi-V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A: I think + advances + will help us….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B: Yes. But at the same time, …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C: And they’ll…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Example:</a:t>
            </a:r>
          </a:p>
          <a:p>
            <a:pPr>
              <a:buNone/>
            </a:pPr>
            <a:r>
              <a:rPr lang="en-US" sz="2400" dirty="0" smtClean="0"/>
              <a:t>A: I thinks robots will help us do many boring or difficult jobs.</a:t>
            </a:r>
          </a:p>
          <a:p>
            <a:pPr>
              <a:buNone/>
            </a:pPr>
            <a:r>
              <a:rPr lang="en-US" sz="2400" dirty="0" smtClean="0"/>
              <a:t>B: Yes. But at the same time, they may bring a lot of unemployment.</a:t>
            </a:r>
          </a:p>
          <a:p>
            <a:pPr>
              <a:buNone/>
            </a:pPr>
            <a:r>
              <a:rPr lang="en-US" sz="2400" dirty="0" smtClean="0"/>
              <a:t>C: And they’ll make us lazy and inactive.</a:t>
            </a:r>
            <a:endParaRPr lang="vi-V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.Vn3DH" pitchFamily="34" charset="0"/>
              </a:rPr>
              <a:t>Home work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	- </a:t>
            </a:r>
            <a:r>
              <a:rPr lang="en-US" dirty="0" smtClean="0"/>
              <a:t>Complete the lesson at home.</a:t>
            </a:r>
          </a:p>
          <a:p>
            <a:pPr>
              <a:buNone/>
            </a:pPr>
            <a:r>
              <a:rPr lang="en-US" dirty="0" smtClean="0"/>
              <a:t>	- Prepare the new lesson</a:t>
            </a:r>
          </a:p>
          <a:p>
            <a:pPr>
              <a:buNone/>
            </a:pPr>
            <a:r>
              <a:rPr lang="en-US" dirty="0" smtClean="0"/>
              <a:t>			Unit 11: Science and technology</a:t>
            </a:r>
          </a:p>
          <a:p>
            <a:pPr>
              <a:buNone/>
            </a:pPr>
            <a:r>
              <a:rPr lang="en-US" dirty="0" smtClean="0"/>
              <a:t>			Lesson 6: Skills 2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vi-V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302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* Activity 1: Match the headings with the passages</vt:lpstr>
      <vt:lpstr>* Activity 2: Matching</vt:lpstr>
      <vt:lpstr>* Activity 3: Answer the questions</vt:lpstr>
      <vt:lpstr>* Activity 4: fill in the table</vt:lpstr>
      <vt:lpstr>Look out</vt:lpstr>
      <vt:lpstr>* Activity 5</vt:lpstr>
      <vt:lpstr>Home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MediaMart</cp:lastModifiedBy>
  <cp:revision>17</cp:revision>
  <dcterms:created xsi:type="dcterms:W3CDTF">2009-08-19T17:32:55Z</dcterms:created>
  <dcterms:modified xsi:type="dcterms:W3CDTF">2020-09-06T07:31:43Z</dcterms:modified>
</cp:coreProperties>
</file>