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72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6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5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8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9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1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BAED9-F334-4CC5-B24A-FE5FB6EEF1B1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8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1.bp.blogspot.com/-qVHxb4olikg/TznjRIZS24I/AAAAAAAAMRE/w5T0RYjv64s/s1600/2915505sr40phy77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60"/>
            <a:ext cx="12192000" cy="68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49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610" y="-11629"/>
            <a:ext cx="10357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2. Put one of the words/phrases from the box in each gap. There is one extra.</a:t>
            </a:r>
            <a:endParaRPr lang="en-US" altLang="en-US" sz="3200" b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81855" y="1099179"/>
            <a:ext cx="853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641121" y="1130703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science </a:t>
            </a: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subjects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793521" y="1598989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machines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990394" y="1153798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technology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439355" y="1599859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scientific </a:t>
            </a: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progress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36088" y="1161157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technique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936088" y="1598989"/>
            <a:ext cx="203764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researchers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206645"/>
            <a:ext cx="117630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1. Her teacher said she was really good at ______________ , but she was not very good at English</a:t>
            </a:r>
          </a:p>
          <a:p>
            <a:pPr>
              <a:spcBef>
                <a:spcPct val="50000"/>
              </a:spcBef>
            </a:pPr>
            <a:r>
              <a:rPr lang="en-US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 Advances in __________ have improved crop yields by over 30%</a:t>
            </a:r>
          </a:p>
          <a:p>
            <a:pPr>
              <a:spcBef>
                <a:spcPct val="50000"/>
              </a:spcBef>
            </a:pPr>
            <a:r>
              <a:rPr lang="en-US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3. Cancer ___________ have made great progress, but many aspects of this disease need further study.</a:t>
            </a:r>
          </a:p>
          <a:p>
            <a:pPr>
              <a:spcBef>
                <a:spcPct val="50000"/>
              </a:spcBef>
            </a:pPr>
            <a:r>
              <a:rPr lang="en-US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4. Scientific will be trying to invent _______  to teach children at home.</a:t>
            </a:r>
          </a:p>
          <a:p>
            <a:pPr>
              <a:spcBef>
                <a:spcPct val="50000"/>
              </a:spcBef>
            </a:pPr>
            <a:r>
              <a:rPr lang="en-US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5. Thanks to _________________. Our world will be transformed greatly.</a:t>
            </a:r>
            <a:endParaRPr lang="en-US" alt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4625 0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32083 0.4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2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2125 0.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1625 0.4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57917 0.3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1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289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088" y="365125"/>
            <a:ext cx="11390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3. Give the opposite of the words in brackets, using the prefix “un-” or “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-” </a:t>
            </a:r>
            <a:endParaRPr lang="en-US" altLang="en-US" sz="2800" b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089" y="1190262"/>
            <a:ext cx="11875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This </a:t>
            </a:r>
            <a:r>
              <a:rPr lang="en-US" altLang="en-US" sz="2800" i="1" dirty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is a species of insect previously (known) _______  to biologists</a:t>
            </a: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i="1" dirty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 I don’t like science fiction novels much. T think they are (realistic) ___________.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</a:t>
            </a:r>
            <a:r>
              <a:rPr lang="en-US" altLang="en-US" sz="2800" i="1" dirty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It is almost (possible) __________ to keep up with the latest developments in computing. 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</a:t>
            </a:r>
            <a:r>
              <a:rPr lang="en-US" altLang="en-US" sz="2800" i="1" dirty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The teacher said that accurate measurement was (important) ___________ this experiment. 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</a:t>
            </a:r>
            <a:r>
              <a:rPr lang="en-US" altLang="en-US" sz="2800" i="1" dirty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Fortunately, the river flowing through our town is (polluted) __________.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291388" y="1130886"/>
            <a:ext cx="1714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unknown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5967" y="2254215"/>
            <a:ext cx="21785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FF0000"/>
                </a:solidFill>
              </a:rPr>
              <a:t>  </a:t>
            </a:r>
            <a:r>
              <a:rPr lang="en-US" altLang="en-US" sz="2800" b="1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unrealistic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62398" y="2817346"/>
            <a:ext cx="20489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impossible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488311" y="3917930"/>
            <a:ext cx="22477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FFC000"/>
                </a:solidFill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unimportant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9367131" y="4925655"/>
            <a:ext cx="20826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FFC000"/>
                </a:solidFill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unpolluted</a:t>
            </a:r>
          </a:p>
        </p:txBody>
      </p:sp>
    </p:spTree>
    <p:extLst>
      <p:ext uri="{BB962C8B-B14F-4D97-AF65-F5344CB8AC3E}">
        <p14:creationId xmlns:p14="http://schemas.microsoft.com/office/powerpoint/2010/main" val="18206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phunudep.com/wp-content/uploads/2016/01/mau-hinh-nen-dep-cho-slide-powerpoint-2010-anh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754893">
            <a:off x="1806223" y="557842"/>
            <a:ext cx="4876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 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AT HOME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111" y="2724202"/>
            <a:ext cx="7732889" cy="175432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rgbClr val="00B05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Learn by heart new words.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rgbClr val="00B05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Prepare next lesson 2. A closer look 1 </a:t>
            </a:r>
            <a:endParaRPr lang="en-US" altLang="en-US" sz="3600" dirty="0">
              <a:solidFill>
                <a:srgbClr val="00B05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9111" cy="67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350" y="598430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fitnesstogether.com/files/frontend/original/warm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124"/>
            <a:ext cx="12153900" cy="51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165269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89" y="516198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516198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516198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03" y="5208351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98" y="5208351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89" y="5140207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39" y="516198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44" y="339724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39763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87363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334963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182563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-30163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22237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88591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440991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593391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745791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898191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850">
            <a:off x="4189237" y="390239"/>
            <a:ext cx="4044650" cy="2275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725">
            <a:off x="275957" y="1092605"/>
            <a:ext cx="3706367" cy="2275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4502">
            <a:off x="8274821" y="322073"/>
            <a:ext cx="3880758" cy="2240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505">
            <a:off x="195785" y="3749542"/>
            <a:ext cx="4027714" cy="201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3" y="3477712"/>
            <a:ext cx="3826329" cy="2678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545036">
            <a:off x="224811" y="325529"/>
            <a:ext cx="3088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FLYING CAR</a:t>
            </a:r>
            <a:endParaRPr lang="en-US" sz="3600" dirty="0">
              <a:solidFill>
                <a:srgbClr val="0070C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284" y="2704827"/>
            <a:ext cx="294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SPACESHIP</a:t>
            </a:r>
            <a:endParaRPr lang="en-US" sz="3600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18" y="5765116"/>
            <a:ext cx="300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SMART CAR</a:t>
            </a:r>
            <a:endParaRPr lang="en-US" sz="3600" dirty="0">
              <a:solidFill>
                <a:srgbClr val="7030A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2020" y="266344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ROBOT</a:t>
            </a:r>
            <a:endParaRPr lang="en-US" sz="3200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790" y="6119060"/>
            <a:ext cx="394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FLYING CAMERA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47056">
            <a:off x="8176490" y="3312717"/>
            <a:ext cx="3720302" cy="24786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4961" y="5968099"/>
            <a:ext cx="278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DRONES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76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8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3646" y="2422178"/>
            <a:ext cx="2687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UNIT 11 :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3365" y="2467511"/>
            <a:ext cx="6942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SCIENCE AND TECHNOLOGY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6483" y="3200291"/>
            <a:ext cx="646271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LESSON 1 : GETTING STARTED 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                  -At the science club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678" y="3548743"/>
            <a:ext cx="4868636" cy="329372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278086" y="365125"/>
            <a:ext cx="3559628" cy="2704646"/>
          </a:xfrm>
          <a:prstGeom prst="cloudCallout">
            <a:avLst>
              <a:gd name="adj1" fmla="val -16464"/>
              <a:gd name="adj2" fmla="val 8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-73815" y="1037106"/>
            <a:ext cx="4278086" cy="2819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1402335"/>
            <a:ext cx="2949335" cy="1810417"/>
          </a:xfrm>
        </p:spPr>
      </p:pic>
      <p:sp>
        <p:nvSpPr>
          <p:cNvPr id="11" name="Cloud Callout 10"/>
          <p:cNvSpPr/>
          <p:nvPr/>
        </p:nvSpPr>
        <p:spPr>
          <a:xfrm>
            <a:off x="8523514" y="903514"/>
            <a:ext cx="3439886" cy="2677886"/>
          </a:xfrm>
          <a:prstGeom prst="cloudCallout">
            <a:avLst>
              <a:gd name="adj1" fmla="val -113029"/>
              <a:gd name="adj2" fmla="val 62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1235530"/>
            <a:ext cx="2721428" cy="1530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71" y="734862"/>
            <a:ext cx="2172332" cy="19116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9089" y="116340"/>
            <a:ext cx="484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1. Listen and read</a:t>
            </a:r>
            <a:endParaRPr lang="en-US" sz="3200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143" y="4234543"/>
            <a:ext cx="2710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What can you see in the pictures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?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 you know these characters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3657" y="4287663"/>
            <a:ext cx="3929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Where are they now?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What are they talking about? ...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717" y="153988"/>
            <a:ext cx="312777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u="sng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6122" y="1"/>
            <a:ext cx="3935877" cy="2623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617" y="721191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1. Enormous (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adj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):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1916" y="717368"/>
            <a:ext cx="311816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lồ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464" y="1351697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2. Spaceship (n):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7496" y="1339206"/>
            <a:ext cx="466025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du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9585" y="2773031"/>
            <a:ext cx="3923938" cy="34359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522" y="197693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3. Field (n):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5440" y="1950029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lĩnh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vực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83326" y="2560165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4. Technique (n):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75440" y="2540704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kỹ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thuật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58100" y="3183543"/>
            <a:ext cx="337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5. Crop 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yied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 (n):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38717" y="3193811"/>
            <a:ext cx="401904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ăng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617" y="3810011"/>
            <a:ext cx="5788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6. Accurate measurement (n):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9731" y="4399081"/>
            <a:ext cx="624401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617" y="5033177"/>
            <a:ext cx="530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7. Telecommunications (n):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9339" y="5022813"/>
            <a:ext cx="214674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0202" y="172557"/>
            <a:ext cx="174782" cy="1342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8458200" cy="3659193"/>
        </p:xfrm>
        <a:graphic>
          <a:graphicData uri="http://schemas.openxmlformats.org/drawingml/2006/table">
            <a:tbl>
              <a:tblPr/>
              <a:tblGrid>
                <a:gridCol w="4306888"/>
                <a:gridCol w="4151312"/>
              </a:tblGrid>
              <a:tr h="747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A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B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640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1: Developments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a. The answers</a:t>
                      </a:r>
                    </a:p>
                    <a:p>
                      <a:endParaRPr lang="en-US" sz="1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2. Field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b. Area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3.Enormous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c. Progress (n)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4. Economic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d. Big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5.The keys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e. Money-making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6. Benefits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f. Help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627" y="23148"/>
            <a:ext cx="11443504" cy="177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Find the words in A in he conversation. Then match them to the words in B with similar meanings.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365977"/>
              </p:ext>
            </p:extLst>
          </p:nvPr>
        </p:nvGraphicFramePr>
        <p:xfrm>
          <a:off x="838200" y="1770927"/>
          <a:ext cx="8514144" cy="4527370"/>
        </p:xfrm>
        <a:graphic>
          <a:graphicData uri="http://schemas.openxmlformats.org/drawingml/2006/table">
            <a:tbl>
              <a:tblPr/>
              <a:tblGrid>
                <a:gridCol w="4335375"/>
                <a:gridCol w="4178769"/>
              </a:tblGrid>
              <a:tr h="802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                     A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                   B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2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1.Developments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a. The answers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2. Field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b. Area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3.Enormous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c. Progress (n)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4. Economic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d. Big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5.The keys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e. Money-making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6. Benefits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f. Help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2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74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822" y="41627"/>
            <a:ext cx="59040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598" y="103515"/>
            <a:ext cx="6107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1. b)</a:t>
            </a:r>
            <a:r>
              <a:rPr lang="en-US" altLang="en-US" sz="28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Answer the questions.</a:t>
            </a:r>
            <a:endParaRPr lang="en-US" altLang="en-US" sz="2800" b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390" y="703679"/>
            <a:ext cx="6042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1. Where are Nick, Duong and Chau? 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822" y="1119178"/>
            <a:ext cx="443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They are at the Science Club</a:t>
            </a:r>
            <a:endParaRPr lang="en-US" altLang="en-US" sz="2800" b="1" i="1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390" y="1636828"/>
            <a:ext cx="6641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 What is the subject of </a:t>
            </a:r>
            <a:r>
              <a:rPr lang="en-US" alt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Dr.Nelson’s</a:t>
            </a: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talk?</a:t>
            </a:r>
            <a:endParaRPr lang="en-US" sz="28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561" y="2067383"/>
            <a:ext cx="8996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FFC000"/>
                </a:solidFill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It is the roles of science and technology in the 21</a:t>
            </a:r>
            <a:r>
              <a:rPr lang="en-US" altLang="en-US" sz="2800" b="1" i="1" baseline="30000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st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century. </a:t>
            </a:r>
            <a:endParaRPr lang="en-US" sz="2800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390" y="2558900"/>
            <a:ext cx="9398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3. What fields are science and technology greatly changing? 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720" y="3007939"/>
            <a:ext cx="7460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Science and technology are changing everything</a:t>
            </a:r>
            <a:r>
              <a:rPr lang="en-US" alt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800" b="1" i="1" dirty="0">
              <a:solidFill>
                <a:schemeClr val="accent6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390" y="3496634"/>
            <a:ext cx="5219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92D050"/>
                </a:solidFill>
              </a:rPr>
              <a:t> 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</a:t>
            </a:r>
            <a:r>
              <a:rPr lang="en-US" altLang="en-US" sz="28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What did Nick’s dad tell him?</a:t>
            </a:r>
            <a:endParaRPr lang="en-US" sz="28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822" y="3957976"/>
            <a:ext cx="9955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He told Mick that only robots would work in factories and clean our homes in the future.</a:t>
            </a:r>
            <a:endParaRPr lang="en-US" altLang="en-US" sz="2800" b="1" i="1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989" y="4884958"/>
            <a:ext cx="6428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</a:t>
            </a:r>
            <a:r>
              <a:rPr lang="en-US" altLang="en-US" sz="28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What did Chau’s science teacher say? </a:t>
            </a:r>
            <a:endParaRPr lang="en-US" altLang="en-US" sz="28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3822" y="5340344"/>
            <a:ext cx="9493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Chau said that there would be no more schools: They’d just stay at home and learn on the internet.</a:t>
            </a:r>
            <a:endParaRPr lang="en-US" altLang="en-US" sz="2800" b="1" i="1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000" y="289983"/>
            <a:ext cx="9355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1. c) Put a word/phrase from the box in each blank.</a:t>
            </a:r>
            <a:endParaRPr lang="en-US" altLang="en-US" sz="2800" b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057400" y="906414"/>
            <a:ext cx="6858000" cy="9906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057400" y="9921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Flying cars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029200" y="992188"/>
            <a:ext cx="342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Economic Development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552700" y="146208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Field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305300" y="1436992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Space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6206827" y="145023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The key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8044" y="1946373"/>
            <a:ext cx="117178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1. Technology in the _____ of telecommunications has developed greatly over the last decade.</a:t>
            </a:r>
          </a:p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2. In the future, ordinary people may travel into _____  on spaceships. </a:t>
            </a:r>
          </a:p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3. He said he worked very hard and that was ______  to his success.  </a:t>
            </a:r>
          </a:p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4. An international meeting on ___________________  took place in Singapore last week.</a:t>
            </a:r>
          </a:p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5. If we had __________  now, we could solve the problem of traffic jams.</a:t>
            </a:r>
            <a:r>
              <a:rPr lang="en-US" altLang="en-US" sz="3000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</a:t>
            </a:r>
            <a:endParaRPr lang="en-US" altLang="en-US" sz="3000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704</Words>
  <Application>Microsoft Office PowerPoint</Application>
  <PresentationFormat>Custom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MediaMart</cp:lastModifiedBy>
  <cp:revision>35</cp:revision>
  <dcterms:created xsi:type="dcterms:W3CDTF">2018-03-22T12:05:49Z</dcterms:created>
  <dcterms:modified xsi:type="dcterms:W3CDTF">2020-09-06T07:30:14Z</dcterms:modified>
</cp:coreProperties>
</file>