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00CCFF"/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886F-642A-4424-B1D2-9A089343634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D794F-7F63-43F8-8B7E-1A889EBA7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794F-7F63-43F8-8B7E-1A889EBA76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794F-7F63-43F8-8B7E-1A889EBA76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B16AA2-F5FF-4245-9BA4-F85AC9CD69F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0CAC18-83AA-4B8E-8368-74F372CA7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gif"/><Relationship Id="rId4" Type="http://schemas.openxmlformats.org/officeDocument/2006/relationships/image" Target="../media/image24.jpe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AYL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71450"/>
          </a:xfrm>
        </p:spPr>
      </p:pic>
      <p:pic>
        <p:nvPicPr>
          <p:cNvPr id="3075" name="Picture 3" descr="ABAYL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6200000" flipH="1">
            <a:off x="-3348831" y="3348831"/>
            <a:ext cx="6858000" cy="160338"/>
          </a:xfrm>
        </p:spPr>
      </p:pic>
      <p:pic>
        <p:nvPicPr>
          <p:cNvPr id="3076" name="Picture 4" descr="ABA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8655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ABA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634832" y="3348831"/>
            <a:ext cx="6858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31"/>
          <p:cNvSpPr>
            <a:spLocks noChangeArrowheads="1" noChangeShapeType="1" noTextEdit="1"/>
          </p:cNvSpPr>
          <p:nvPr/>
        </p:nvSpPr>
        <p:spPr bwMode="auto">
          <a:xfrm>
            <a:off x="194469" y="1085850"/>
            <a:ext cx="8755062" cy="1612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WELCOME TO OUR CLASS 8/4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"/>
            </a:endParaRPr>
          </a:p>
        </p:txBody>
      </p:sp>
      <p:pic>
        <p:nvPicPr>
          <p:cNvPr id="11" name="Picture 4" descr="sa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09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a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a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Picture1"/>
          <p:cNvPicPr>
            <a:picLocks noChangeAspect="1" noChangeArrowheads="1" noCrop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0" y="381000"/>
            <a:ext cx="10001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181600" y="2743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362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6096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810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295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581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60198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4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57912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6553200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74729">
            <a:off x="1295400" y="2895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743200" y="4572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51054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sa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GLOB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0" y="3606453"/>
            <a:ext cx="12954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4" descr="Stars Ani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3429000" y="2057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Fill the gaps with the cor</a:t>
            </a:r>
            <a:r>
              <a:rPr lang="vi-VN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ect form of the words /phrases from the box in 2</a:t>
            </a:r>
            <a:endParaRPr lang="en-US" sz="28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6507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    1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.........................................including Facebook , YouTube etc. as a means of communication has become very popular among young people.</a:t>
            </a:r>
          </a:p>
          <a:p>
            <a:pPr>
              <a:buNone/>
            </a:pP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. Our group has worked on line the whole time! Now let's...................................</a:t>
            </a:r>
          </a:p>
          <a:p>
            <a:pPr>
              <a:buNone/>
            </a:pP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. If you want to write to a friend in another country, .....................is a faster and cheaper way than ...................................................</a:t>
            </a:r>
          </a:p>
          <a:p>
            <a:pPr>
              <a:buNone/>
            </a:pP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.................................. is a way to communicate  instantly by thought.</a:t>
            </a:r>
            <a:endParaRPr lang="en-GB" sz="3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GB" sz="30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5. 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In the future, maybe voice calls will disappear. We will use ..........................   to talk to and see a friend at the same time.</a:t>
            </a:r>
          </a:p>
          <a:p>
            <a:pPr>
              <a:buNone/>
            </a:pP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6.</a:t>
            </a:r>
            <a:r>
              <a:rPr lang="en-US" sz="3000" dirty="0" smtClean="0">
                <a:latin typeface="Calibri" pitchFamily="34" charset="0"/>
                <a:cs typeface="Times New Roman" pitchFamily="18" charset="0"/>
              </a:rPr>
              <a:t> We should ..............................................this week. Kate will be able to join us from Hong Kong , and perhaps Tim from England too.</a:t>
            </a:r>
            <a:endParaRPr lang="en-GB" sz="3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8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77218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Using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social media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43000" y="22098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meet face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face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emailing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3400" y="336298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sending letters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(snail mail)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5800" y="373380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Using telepathy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66800" y="48768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video chatting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438400" y="56388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have a video conference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4740"/>
            <a:ext cx="8142956" cy="792088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vi-VN" u="sng" dirty="0" smtClean="0">
                <a:solidFill>
                  <a:srgbClr val="C00000"/>
                </a:solidFill>
              </a:rPr>
              <a:t>REMEMBER</a:t>
            </a:r>
            <a:endParaRPr lang="vi-VN" u="sng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https://s.sachmem.com/public/images/TA8T2SHS/U10-L1-2-1-ingzvvhwfivftfe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275114" cy="15784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xplosion 1 3"/>
          <p:cNvSpPr/>
          <p:nvPr/>
        </p:nvSpPr>
        <p:spPr>
          <a:xfrm>
            <a:off x="1517693" y="2132856"/>
            <a:ext cx="4566475" cy="3240360"/>
          </a:xfrm>
          <a:prstGeom prst="irregularSeal1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943901" y="3275982"/>
            <a:ext cx="3384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0070C0"/>
                </a:solidFill>
                <a:latin typeface="+mj-lt"/>
              </a:rPr>
              <a:t>COMMUNICATION CHANNEL?</a:t>
            </a:r>
            <a:endParaRPr lang="vi-VN" sz="2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3-peevcadifigvezz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6828"/>
            <a:ext cx="2016224" cy="124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s.sachmem.com/public/images/TA8T2SHS/U10-L1-2-5-ddlvdbccnefwfvj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756917" cy="160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s.sachmem.com/public/images/TA8T2SHS/U10-L1-2-6-pnlurpvhddbaffd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492896"/>
            <a:ext cx="2036837" cy="143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.sachmem.com/public/images/TA8T2SHS/U10-L1-2-7-nmoptokgrehbedf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0306"/>
            <a:ext cx="2160240" cy="134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77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Home 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839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3200" dirty="0" smtClean="0">
                <a:cs typeface="Arial" pitchFamily="34" charset="0"/>
              </a:rPr>
              <a:t> Learn </a:t>
            </a:r>
            <a:r>
              <a:rPr lang="en-US" altLang="en-US" sz="3200" dirty="0">
                <a:cs typeface="Arial" pitchFamily="34" charset="0"/>
              </a:rPr>
              <a:t>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3200" dirty="0" smtClean="0">
                <a:cs typeface="Arial" pitchFamily="34" charset="0"/>
              </a:rPr>
              <a:t> Speak with </a:t>
            </a:r>
            <a:r>
              <a:rPr lang="en-US" altLang="en-US" sz="3200" dirty="0">
                <a:cs typeface="Arial" pitchFamily="34" charset="0"/>
              </a:rPr>
              <a:t>your </a:t>
            </a:r>
            <a:r>
              <a:rPr lang="en-US" altLang="en-US" sz="3200" dirty="0" smtClean="0">
                <a:cs typeface="Arial" pitchFamily="34" charset="0"/>
              </a:rPr>
              <a:t>friends</a:t>
            </a:r>
            <a:r>
              <a:rPr lang="vi-VN" altLang="en-US" sz="3200" dirty="0" smtClean="0">
                <a:cs typeface="Arial" pitchFamily="34" charset="0"/>
              </a:rPr>
              <a:t> about ways of communication</a:t>
            </a:r>
            <a:endParaRPr lang="en-US" altLang="en-US" sz="3200" dirty="0"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3200" dirty="0" smtClean="0">
                <a:cs typeface="Arial" pitchFamily="34" charset="0"/>
              </a:rPr>
              <a:t> Prepare  </a:t>
            </a:r>
            <a:r>
              <a:rPr lang="en-US" altLang="en-US" sz="3200" dirty="0">
                <a:cs typeface="Arial" pitchFamily="34" charset="0"/>
              </a:rPr>
              <a:t>a closer look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20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52400" y="0"/>
            <a:ext cx="92964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70C0"/>
                </a:solidFill>
              </a:rPr>
              <a:t>UNIT </a:t>
            </a:r>
            <a:r>
              <a:rPr lang="vi-VN" sz="4400" b="1" dirty="0" smtClean="0">
                <a:solidFill>
                  <a:srgbClr val="0070C0"/>
                </a:solidFill>
              </a:rPr>
              <a:t>10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r>
              <a:rPr lang="vi-VN" sz="4400" b="1" dirty="0" smtClean="0">
                <a:solidFill>
                  <a:srgbClr val="0070C0"/>
                </a:solidFill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</a:rPr>
              <a:t>COMMUNICATION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LESSON 1: </a:t>
            </a:r>
            <a:r>
              <a:rPr lang="en-US" sz="4400" b="1" dirty="0" smtClean="0">
                <a:solidFill>
                  <a:srgbClr val="FF0000"/>
                </a:solidFill>
              </a:rPr>
              <a:t>GETTING STARED/P.38 - 39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304800" y="260648"/>
            <a:ext cx="4566475" cy="32403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469648"/>
            <a:ext cx="3384378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00B0F0"/>
                </a:solidFill>
                <a:latin typeface="+mj-lt"/>
              </a:rPr>
              <a:t>COMMUNICATION CHANNEL?</a:t>
            </a:r>
            <a:endParaRPr lang="vi-VN" sz="2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86" y="5663625"/>
            <a:ext cx="817506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How do people communicate with others?</a:t>
            </a:r>
            <a:endParaRPr lang="vi-VN" sz="3200" dirty="0">
              <a:solidFill>
                <a:srgbClr val="FFFF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05000" cy="1749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981200" cy="158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905000" cy="158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1997968" cy="158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905000" cy="158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.sachmem.com/public/images/TA8T2SHS/U10-L1-2-2-jrjhdwosouaclgiv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205536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2057400" cy="16539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38481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I. Vocabulary: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social media (n): 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-face-to-face (adj,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-video conference(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n,v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-snail mail (n):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telepathy (n):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092796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mạng </a:t>
            </a:r>
            <a:r>
              <a:rPr lang="en-US" sz="3200" dirty="0" err="1" smtClean="0">
                <a:solidFill>
                  <a:srgbClr val="FF0000"/>
                </a:solidFill>
              </a:rPr>
              <a:t>xã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hội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599" y="1892587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trực diện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77017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thảo, hội họp qua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ảnh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1617" y="41148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gửi qua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điện, thư chậm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2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cs typeface="Arial" pitchFamily="34" charset="0"/>
              </a:rPr>
              <a:t>thần giao cách cảm</a:t>
            </a:r>
            <a:endParaRPr lang="en-US" sz="3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2359"/>
            <a:ext cx="5257800" cy="762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Listen and read: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685800"/>
            <a:ext cx="93726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     </a:t>
            </a:r>
            <a:r>
              <a:rPr lang="en-US" sz="2200" b="1" dirty="0" smtClean="0">
                <a:solidFill>
                  <a:srgbClr val="FF0000"/>
                </a:solidFill>
              </a:rPr>
              <a:t>Phuc:</a:t>
            </a:r>
            <a:r>
              <a:rPr lang="en-US" sz="2200" dirty="0" smtClean="0"/>
              <a:t> Hi Nick. What happened today? We were waiting for ages and you     never showed up!</a:t>
            </a:r>
            <a:br>
              <a:rPr lang="en-US" sz="2200" dirty="0" smtClean="0"/>
            </a:br>
            <a:r>
              <a:rPr lang="en-US" sz="2200" b="1" dirty="0" smtClean="0"/>
              <a:t>Nick:</a:t>
            </a:r>
            <a:r>
              <a:rPr lang="en-US" sz="2200" dirty="0" smtClean="0"/>
              <a:t> Hi Phuc. Well I wanted to ask you the same question.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Phuc:</a:t>
            </a:r>
            <a:r>
              <a:rPr lang="en-US" sz="2200" dirty="0" smtClean="0"/>
              <a:t> Why? We planned to meet outside the cinema, didn’t we? We waited     and then Mai decided to go in without you. She didn’t want to miss the start of </a:t>
            </a:r>
            <a:r>
              <a:rPr lang="en-US" sz="2200" i="1" dirty="0" smtClean="0"/>
              <a:t>Frozen</a:t>
            </a:r>
            <a:r>
              <a:rPr lang="en-US" sz="2200" dirty="0" smtClean="0"/>
              <a:t> you know. Did you oversleep or something?</a:t>
            </a:r>
            <a:br>
              <a:rPr lang="en-US" sz="2200" dirty="0" smtClean="0"/>
            </a:br>
            <a:r>
              <a:rPr lang="en-US" sz="2200" b="1" dirty="0" smtClean="0"/>
              <a:t>Nick:</a:t>
            </a:r>
            <a:r>
              <a:rPr lang="en-US" sz="2200" dirty="0" smtClean="0"/>
              <a:t> No, I was there on time, and it was me who waited for you two.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Phuc:</a:t>
            </a:r>
            <a:r>
              <a:rPr lang="en-US" sz="2200" dirty="0" smtClean="0"/>
              <a:t> Are you kidding? We didn’t see you there. We tried to call you but couldn’t get through.</a:t>
            </a:r>
            <a:br>
              <a:rPr lang="en-US" sz="2200" dirty="0" smtClean="0"/>
            </a:br>
            <a:r>
              <a:rPr lang="en-US" sz="2200" b="1" dirty="0" smtClean="0"/>
              <a:t>Nick:</a:t>
            </a:r>
            <a:r>
              <a:rPr lang="en-US" sz="2200" dirty="0" smtClean="0"/>
              <a:t> I couldn’t call you either. My battery was flat.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Phuc:</a:t>
            </a:r>
            <a:r>
              <a:rPr lang="en-US" sz="2200" dirty="0" smtClean="0"/>
              <a:t> Never mind. We can try again. How about this Sunday afternoon at 2.30 p.m.? There’s </a:t>
            </a:r>
            <a:r>
              <a:rPr lang="en-US" sz="2200" i="1" dirty="0" smtClean="0"/>
              <a:t>Superman 3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b="1" dirty="0" smtClean="0"/>
              <a:t>Nick:</a:t>
            </a:r>
            <a:r>
              <a:rPr lang="en-US" sz="2200" dirty="0" smtClean="0"/>
              <a:t> Great..., but I’ll be having my Vietnamese class then. Let’s go for the 4.15 p.m. show. I’ll need to take the bus to Nguyen Du Street and it’s quite far.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Phuc:</a:t>
            </a:r>
            <a:r>
              <a:rPr lang="en-US" sz="2200" dirty="0" smtClean="0"/>
              <a:t> But it’s not Galaxy Nguyen Du! We’ll be seeing it at Galaxy Nguyen Trai... Wait... Which cinema did you go to today?</a:t>
            </a:r>
            <a:br>
              <a:rPr lang="en-US" sz="2200" dirty="0" smtClean="0"/>
            </a:br>
            <a:r>
              <a:rPr lang="en-US" sz="2200" b="1" dirty="0" smtClean="0"/>
              <a:t>Nick:</a:t>
            </a:r>
            <a:r>
              <a:rPr lang="en-US" sz="2200" dirty="0" smtClean="0"/>
              <a:t> Oh no, I went to Galaxy Nguyen Du. I wish my mobile phone had a better battery!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96" y="5219"/>
            <a:ext cx="5029200" cy="762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Listen and read: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905000"/>
            <a:ext cx="8991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1.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wait for a very long time</a:t>
            </a:r>
            <a:endParaRPr lang="vi-VN" dirty="0" smtClean="0"/>
          </a:p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2.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arrive</a:t>
            </a:r>
            <a:endParaRPr lang="vi-VN" dirty="0" smtClean="0"/>
          </a:p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3.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succeed in talking to someone on the phone</a:t>
            </a:r>
            <a:endParaRPr lang="vi-VN" dirty="0" smtClean="0"/>
          </a:p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4.</a:t>
            </a:r>
            <a:r>
              <a:rPr lang="en-US" dirty="0" smtClean="0"/>
              <a:t>“My battery had no electrical power left.”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5.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“Are you making a joke?”</a:t>
            </a:r>
            <a:endParaRPr lang="vi-VN" dirty="0" smtClean="0"/>
          </a:p>
          <a:p>
            <a:pPr>
              <a:buNone/>
            </a:pPr>
            <a:r>
              <a:rPr lang="vi-VN" dirty="0" smtClean="0">
                <a:solidFill>
                  <a:srgbClr val="0000FF"/>
                </a:solidFill>
              </a:rPr>
              <a:t>6.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“Let’s do that again.”</a:t>
            </a:r>
            <a:endParaRPr lang="vi-V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 and read.</a:t>
            </a:r>
            <a:endParaRPr lang="en-US" sz="2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800" b="1" dirty="0" smtClean="0">
                <a:solidFill>
                  <a:srgbClr val="7030A0"/>
                </a:solidFill>
              </a:rPr>
              <a:t>Find words or phrases in the conversation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</a:rPr>
              <a:t>that mean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85460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</a:t>
            </a:r>
            <a:r>
              <a:rPr lang="vi-VN" sz="3200" dirty="0" smtClean="0">
                <a:solidFill>
                  <a:srgbClr val="FF0000"/>
                </a:solidFill>
              </a:rPr>
              <a:t>ait for ages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852" y="2362200"/>
            <a:ext cx="199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show up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691234"/>
            <a:ext cx="2133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through</a:t>
            </a:r>
            <a:endParaRPr lang="vi-VN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775" y="3229843"/>
            <a:ext cx="3171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cs typeface="Arial" pitchFamily="34" charset="0"/>
              </a:rPr>
              <a:t>‘My battery was flat.’’</a:t>
            </a:r>
            <a:endParaRPr lang="vi-VN" sz="2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923" y="4038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vi-VN" sz="2800" dirty="0" smtClean="0">
                <a:solidFill>
                  <a:srgbClr val="FF0000"/>
                </a:solidFill>
              </a:rPr>
              <a:t>Are you kidding?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4345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vi-VN" sz="2800" dirty="0" smtClean="0">
                <a:solidFill>
                  <a:srgbClr val="FF0000"/>
                </a:solidFill>
              </a:rPr>
              <a:t>We can try again</a:t>
            </a:r>
            <a:r>
              <a:rPr lang="en-US" sz="2800" dirty="0" smtClean="0">
                <a:solidFill>
                  <a:srgbClr val="FF0000"/>
                </a:solidFill>
              </a:rPr>
              <a:t>.”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 and read.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2800" b="1" dirty="0" smtClean="0">
                <a:solidFill>
                  <a:srgbClr val="7030A0"/>
                </a:solidFill>
                <a:latin typeface="+mn-lt"/>
              </a:rPr>
              <a:t>b. Decide if the statement are true (T) or false (F).</a:t>
            </a:r>
            <a:endParaRPr lang="en-US" sz="2800" b="1" dirty="0" smtClean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2800" dirty="0" smtClean="0">
                <a:cs typeface="Times New Roman" pitchFamily="18" charset="0"/>
              </a:rPr>
              <a:t>Phuc, Mai and Nick wanted to see a film today at </a:t>
            </a:r>
            <a:r>
              <a:rPr lang="en-US" sz="2800" i="1" dirty="0" smtClean="0">
                <a:cs typeface="Times New Roman" pitchFamily="18" charset="0"/>
              </a:rPr>
              <a:t>Galaxy</a:t>
            </a:r>
            <a:r>
              <a:rPr lang="en-US" sz="2800" dirty="0" smtClean="0">
                <a:cs typeface="Times New Roman" pitchFamily="18" charset="0"/>
              </a:rPr>
              <a:t> cinema.</a:t>
            </a:r>
            <a:endParaRPr lang="vi-VN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800" dirty="0" smtClean="0">
                <a:cs typeface="Times New Roman" pitchFamily="18" charset="0"/>
              </a:rPr>
              <a:t>Only Mai and Phuc watched the film.</a:t>
            </a:r>
            <a:endParaRPr lang="vi-VN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3. </a:t>
            </a:r>
            <a:r>
              <a:rPr lang="en-US" sz="2800" dirty="0" smtClean="0">
                <a:cs typeface="Times New Roman" pitchFamily="18" charset="0"/>
              </a:rPr>
              <a:t>Nick was asleep at home at that time.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4. </a:t>
            </a:r>
            <a:r>
              <a:rPr lang="en-US" sz="2800" dirty="0" smtClean="0">
                <a:cs typeface="Times New Roman" pitchFamily="18" charset="0"/>
              </a:rPr>
              <a:t>Mai and Phuc could not reach Nick on the phone.</a:t>
            </a:r>
            <a:endParaRPr lang="vi-VN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5. </a:t>
            </a:r>
            <a:r>
              <a:rPr lang="en-US" sz="2800" dirty="0" smtClean="0">
                <a:cs typeface="Times New Roman" pitchFamily="18" charset="0"/>
              </a:rPr>
              <a:t>Nick went to the wrong </a:t>
            </a:r>
            <a:r>
              <a:rPr lang="en-US" sz="2800" i="1" dirty="0" smtClean="0">
                <a:cs typeface="Times New Roman" pitchFamily="18" charset="0"/>
              </a:rPr>
              <a:t>Galaxy</a:t>
            </a:r>
            <a:r>
              <a:rPr lang="en-US" sz="2800" dirty="0" smtClean="0">
                <a:cs typeface="Times New Roman" pitchFamily="18" charset="0"/>
              </a:rPr>
              <a:t> cinema.</a:t>
            </a:r>
            <a:endParaRPr lang="vi-VN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6. </a:t>
            </a:r>
            <a:r>
              <a:rPr lang="en-US" sz="2800" dirty="0" smtClean="0">
                <a:cs typeface="Times New Roman" pitchFamily="18" charset="0"/>
              </a:rPr>
              <a:t>Nick will not be able to go to the cinema at 2.30 p.m. this Sunday because he will be having a class.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26771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21336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2954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40055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475741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45574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64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 and read.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800" b="1" dirty="0" smtClean="0">
                <a:solidFill>
                  <a:srgbClr val="7030A0"/>
                </a:solidFill>
                <a:latin typeface="+mn-lt"/>
              </a:rPr>
              <a:t>. Answer the questions</a:t>
            </a:r>
            <a:endParaRPr lang="en-US" sz="2800" b="1" dirty="0" smtClean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 smtClean="0">
                <a:solidFill>
                  <a:srgbClr val="002060"/>
                </a:solidFill>
              </a:rPr>
              <a:t>Why couldn’t Phuc, Mai and Nick see the film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together as was their plan?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Calibri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66CCFF"/>
              </a:solidFill>
              <a:latin typeface="Calibri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800" dirty="0" smtClean="0"/>
              <a:t>What was the problem?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>
              <a:solidFill>
                <a:srgbClr val="66CC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66CC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66CC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800" dirty="0" smtClean="0"/>
              <a:t>Was it only because of Nick’s mobile phone?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None/>
            </a:pPr>
            <a:endParaRPr lang="vi-VN" sz="28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vi-VN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941493"/>
            <a:ext cx="850265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couldn’t see the film together because Nick went to the wrong cinema.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3352800"/>
            <a:ext cx="8686800" cy="18158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didn’t communicate clearly the name and address of the cinema beforehand. Then they were not able to contact each other because the battery of Nick’s mobile phone was flat.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5410200"/>
            <a:ext cx="850265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No, it wasn’t.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92964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Match the words/ phrases with the photos about way of communication. Then listen to check your answers.</a:t>
            </a:r>
            <a:endParaRPr lang="en-US" sz="2700" u="sng" dirty="0">
              <a:solidFill>
                <a:srgbClr val="C00000"/>
              </a:solidFill>
            </a:endParaRPr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31368"/>
            <a:ext cx="9144000" cy="1348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social media        emailing   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meeting face to face (F2F)         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video chatting                having a video conference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telepathy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sending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(snail mail)</a:t>
            </a:r>
            <a:endParaRPr lang="en-GB" sz="24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 descr="https://s.sachmem.com/public/images/TA8T2SHS/U10-L1-2-2-jrjhdwosouaclgi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1905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s.sachmem.com/public/images/TA8T2SHS/U10-L1-2-3-peevcadifigvez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2057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s.sachmem.com/public/images/TA8T2SHS/U10-L1-2-4-kidvqoguvivqby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81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s.sachmem.com/public/images/TA8T2SHS/U10-L1-2-5-ddlvdbccnefwfvj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1981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.sachmem.com/public/images/TA8T2SHS/U10-L1-2-6-pnlurpvhddbaffd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0574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s.sachmem.com/public/images/TA8T2SHS/U10-L1-2-7-nmoptokgrehbedf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1336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81000" y="32004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having a video conference</a:t>
            </a:r>
            <a:endParaRPr lang="en-GB" sz="24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842554" y="3352800"/>
            <a:ext cx="1348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emailing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648200" y="3352800"/>
            <a:ext cx="2039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video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chatting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858000" y="3200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meeting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face-to-face (F2F)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371600" y="60198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social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media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505200" y="6096000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telepathy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5715000" y="6027003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sending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letters (snail mail)</a:t>
            </a:r>
          </a:p>
        </p:txBody>
      </p:sp>
      <p:pic>
        <p:nvPicPr>
          <p:cNvPr id="1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046514" cy="173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</TotalTime>
  <Words>598</Words>
  <Application>Microsoft Office PowerPoint</Application>
  <PresentationFormat>On-screen Show (4:3)</PresentationFormat>
  <Paragraphs>109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PowerPoint Presentation</vt:lpstr>
      <vt:lpstr>PowerPoint Presentation</vt:lpstr>
      <vt:lpstr>PowerPoint Presentation</vt:lpstr>
      <vt:lpstr>I. Vocabulary:</vt:lpstr>
      <vt:lpstr>II. Listen and read:</vt:lpstr>
      <vt:lpstr>II. Listen and read:</vt:lpstr>
      <vt:lpstr>1. Listen and read. b. Decide if the statement are true (T) or false (F).</vt:lpstr>
      <vt:lpstr>1. Listen and read. c. Answer the questions</vt:lpstr>
      <vt:lpstr>2. Match the words/ phrases with the photos about way of communication. Then listen to check your answers.</vt:lpstr>
      <vt:lpstr>3. Fill the gaps with the correct form of the words /phrases from the box in 2</vt:lpstr>
      <vt:lpstr>REMEMBER</vt:lpstr>
      <vt:lpstr>III. Home work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MediaMart</cp:lastModifiedBy>
  <cp:revision>18</cp:revision>
  <dcterms:created xsi:type="dcterms:W3CDTF">2018-03-07T02:49:02Z</dcterms:created>
  <dcterms:modified xsi:type="dcterms:W3CDTF">2020-09-06T07:25:12Z</dcterms:modified>
</cp:coreProperties>
</file>