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258" r:id="rId3"/>
    <p:sldId id="259" r:id="rId4"/>
    <p:sldId id="257" r:id="rId5"/>
    <p:sldId id="261" r:id="rId6"/>
    <p:sldId id="260" r:id="rId7"/>
    <p:sldId id="262" r:id="rId8"/>
    <p:sldId id="295" r:id="rId9"/>
    <p:sldId id="263" r:id="rId10"/>
    <p:sldId id="296" r:id="rId11"/>
    <p:sldId id="264" r:id="rId12"/>
    <p:sldId id="265" r:id="rId13"/>
    <p:sldId id="297" r:id="rId14"/>
    <p:sldId id="298" r:id="rId15"/>
    <p:sldId id="267" r:id="rId16"/>
    <p:sldId id="268" r:id="rId17"/>
    <p:sldId id="270" r:id="rId18"/>
    <p:sldId id="271" r:id="rId19"/>
    <p:sldId id="269" r:id="rId20"/>
    <p:sldId id="277" r:id="rId21"/>
    <p:sldId id="278" r:id="rId22"/>
  </p:sldIdLst>
  <p:sldSz cx="9144000" cy="5143500" type="screen16x9"/>
  <p:notesSz cx="6858000" cy="9144000"/>
  <p:embeddedFontLst>
    <p:embeddedFont>
      <p:font typeface="Amatic SC" panose="00000500000000000000" pitchFamily="2" charset="-79"/>
      <p:regular r:id="rId24"/>
      <p:bold r:id="rId25"/>
    </p:embeddedFont>
    <p:embeddedFont>
      <p:font typeface="Calibri" panose="020F0502020204030204" pitchFamily="34" charset="0"/>
      <p:regular r:id="rId26"/>
      <p:bold r:id="rId27"/>
      <p:italic r:id="rId28"/>
      <p:boldItalic r:id="rId29"/>
    </p:embeddedFont>
    <p:embeddedFont>
      <p:font typeface="Encode Sans Semi Condensed" panose="020B0604020202020204" charset="0"/>
      <p:regular r:id="rId30"/>
      <p:bold r:id="rId31"/>
    </p:embeddedFont>
    <p:embeddedFont>
      <p:font typeface="Encode Sans Semi Condensed Light" panose="020B0604020202020204" charset="0"/>
      <p:regular r:id="rId32"/>
      <p:bold r:id="rId33"/>
    </p:embeddedFont>
    <p:embeddedFont>
      <p:font typeface="Roboto" panose="02000000000000000000" pitchFamily="2"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56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41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13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8" name="Google Shape;15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10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300"/>
        <p:cNvGrpSpPr/>
        <p:nvPr/>
      </p:nvGrpSpPr>
      <p:grpSpPr>
        <a:xfrm>
          <a:off x="0" y="0"/>
          <a:ext cx="0" cy="0"/>
          <a:chOff x="0" y="0"/>
          <a:chExt cx="0" cy="0"/>
        </a:xfrm>
      </p:grpSpPr>
      <p:sp>
        <p:nvSpPr>
          <p:cNvPr id="301" name="Google Shape;301;p4"/>
          <p:cNvSpPr/>
          <p:nvPr/>
        </p:nvSpPr>
        <p:spPr>
          <a:xfrm>
            <a:off x="-132700" y="532398"/>
            <a:ext cx="1117500" cy="11175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0" y="665918"/>
            <a:ext cx="850500" cy="8505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txBox="1">
            <a:spLocks noGrp="1"/>
          </p:cNvSpPr>
          <p:nvPr>
            <p:ph type="body" idx="1"/>
          </p:nvPr>
        </p:nvSpPr>
        <p:spPr>
          <a:xfrm>
            <a:off x="779100" y="946325"/>
            <a:ext cx="5134800" cy="3510000"/>
          </a:xfrm>
          <a:prstGeom prst="rect">
            <a:avLst/>
          </a:prstGeom>
        </p:spPr>
        <p:txBody>
          <a:bodyPr spcFirstLastPara="1" wrap="square" lIns="0" tIns="0" rIns="0" bIns="0" anchor="t" anchorCtr="0">
            <a:noAutofit/>
          </a:bodyPr>
          <a:lstStyle>
            <a:lvl1pPr marL="457200" lvl="0" indent="-457200" rtl="0">
              <a:spcBef>
                <a:spcPts val="0"/>
              </a:spcBef>
              <a:spcAft>
                <a:spcPts val="0"/>
              </a:spcAft>
              <a:buClr>
                <a:schemeClr val="dk1"/>
              </a:buClr>
              <a:buSzPts val="3600"/>
              <a:buChar char="⊹"/>
              <a:defRPr sz="3600"/>
            </a:lvl1pPr>
            <a:lvl2pPr marL="914400" lvl="1" indent="-457200" rtl="0">
              <a:spcBef>
                <a:spcPts val="800"/>
              </a:spcBef>
              <a:spcAft>
                <a:spcPts val="0"/>
              </a:spcAft>
              <a:buClr>
                <a:schemeClr val="dk1"/>
              </a:buClr>
              <a:buSzPts val="3600"/>
              <a:buChar char="×"/>
              <a:defRPr sz="3600"/>
            </a:lvl2pPr>
            <a:lvl3pPr marL="1371600" lvl="2" indent="-457200" rtl="0">
              <a:spcBef>
                <a:spcPts val="800"/>
              </a:spcBef>
              <a:spcAft>
                <a:spcPts val="0"/>
              </a:spcAft>
              <a:buClr>
                <a:schemeClr val="dk1"/>
              </a:buClr>
              <a:buSzPts val="3600"/>
              <a:buChar char="⬩"/>
              <a:defRPr sz="3600"/>
            </a:lvl3pPr>
            <a:lvl4pPr marL="1828800" lvl="3" indent="-457200" rtl="0">
              <a:spcBef>
                <a:spcPts val="800"/>
              </a:spcBef>
              <a:spcAft>
                <a:spcPts val="0"/>
              </a:spcAft>
              <a:buSzPts val="3600"/>
              <a:buChar char="●"/>
              <a:defRPr sz="3600"/>
            </a:lvl4pPr>
            <a:lvl5pPr marL="2286000" lvl="4" indent="-457200" rtl="0">
              <a:spcBef>
                <a:spcPts val="800"/>
              </a:spcBef>
              <a:spcAft>
                <a:spcPts val="0"/>
              </a:spcAft>
              <a:buSzPts val="3600"/>
              <a:buChar char="○"/>
              <a:defRPr sz="3600"/>
            </a:lvl5pPr>
            <a:lvl6pPr marL="2743200" lvl="5" indent="-457200" rtl="0">
              <a:spcBef>
                <a:spcPts val="800"/>
              </a:spcBef>
              <a:spcAft>
                <a:spcPts val="0"/>
              </a:spcAft>
              <a:buSzPts val="3600"/>
              <a:buChar char="■"/>
              <a:defRPr sz="3600"/>
            </a:lvl6pPr>
            <a:lvl7pPr marL="3200400" lvl="6" indent="-457200" rtl="0">
              <a:spcBef>
                <a:spcPts val="800"/>
              </a:spcBef>
              <a:spcAft>
                <a:spcPts val="0"/>
              </a:spcAft>
              <a:buSzPts val="3600"/>
              <a:buChar char="●"/>
              <a:defRPr sz="3600"/>
            </a:lvl7pPr>
            <a:lvl8pPr marL="3657600" lvl="7" indent="-457200" rtl="0">
              <a:spcBef>
                <a:spcPts val="800"/>
              </a:spcBef>
              <a:spcAft>
                <a:spcPts val="0"/>
              </a:spcAft>
              <a:buSzPts val="3600"/>
              <a:buChar char="○"/>
              <a:defRPr sz="3600"/>
            </a:lvl8pPr>
            <a:lvl9pPr marL="4114800" lvl="8" indent="-457200" rtl="0">
              <a:spcBef>
                <a:spcPts val="800"/>
              </a:spcBef>
              <a:spcAft>
                <a:spcPts val="800"/>
              </a:spcAft>
              <a:buSzPts val="3600"/>
              <a:buChar char="■"/>
              <a:defRPr sz="3600"/>
            </a:lvl9pPr>
          </a:lstStyle>
          <a:p>
            <a:endParaRPr/>
          </a:p>
        </p:txBody>
      </p:sp>
      <p:sp>
        <p:nvSpPr>
          <p:cNvPr id="304" name="Google Shape;304;p4"/>
          <p:cNvSpPr txBox="1"/>
          <p:nvPr/>
        </p:nvSpPr>
        <p:spPr>
          <a:xfrm>
            <a:off x="167203" y="854053"/>
            <a:ext cx="498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Encode Sans Semi Condensed"/>
                <a:ea typeface="Encode Sans Semi Condensed"/>
                <a:cs typeface="Encode Sans Semi Condensed"/>
                <a:sym typeface="Encode Sans Semi Condensed"/>
              </a:rPr>
              <a:t>“</a:t>
            </a:r>
            <a:endParaRPr sz="6000" b="1">
              <a:solidFill>
                <a:schemeClr val="accent1"/>
              </a:solidFill>
              <a:latin typeface="Encode Sans Semi Condensed"/>
              <a:ea typeface="Encode Sans Semi Condensed"/>
              <a:cs typeface="Encode Sans Semi Condensed"/>
              <a:sym typeface="Encode Sans Semi Condensed"/>
            </a:endParaRPr>
          </a:p>
        </p:txBody>
      </p:sp>
      <p:sp>
        <p:nvSpPr>
          <p:cNvPr id="305" name="Google Shape;305;p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06" name="Google Shape;306;p4"/>
          <p:cNvGrpSpPr/>
          <p:nvPr/>
        </p:nvGrpSpPr>
        <p:grpSpPr>
          <a:xfrm>
            <a:off x="6196930" y="-29"/>
            <a:ext cx="2985505" cy="4610466"/>
            <a:chOff x="6196930" y="-29"/>
            <a:chExt cx="2985505" cy="4610466"/>
          </a:xfrm>
        </p:grpSpPr>
        <p:grpSp>
          <p:nvGrpSpPr>
            <p:cNvPr id="307" name="Google Shape;307;p4"/>
            <p:cNvGrpSpPr/>
            <p:nvPr/>
          </p:nvGrpSpPr>
          <p:grpSpPr>
            <a:xfrm>
              <a:off x="7737776" y="-17"/>
              <a:ext cx="448629" cy="4610455"/>
              <a:chOff x="6798998" y="-1296139"/>
              <a:chExt cx="476555" cy="4897445"/>
            </a:xfrm>
          </p:grpSpPr>
          <p:sp>
            <p:nvSpPr>
              <p:cNvPr id="308" name="Google Shape;308;p4"/>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4"/>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4"/>
            <p:cNvGrpSpPr/>
            <p:nvPr/>
          </p:nvGrpSpPr>
          <p:grpSpPr>
            <a:xfrm>
              <a:off x="8636876" y="46"/>
              <a:ext cx="382387" cy="1450044"/>
              <a:chOff x="5578966" y="2422197"/>
              <a:chExt cx="406190" cy="1540306"/>
            </a:xfrm>
          </p:grpSpPr>
          <p:sp>
            <p:nvSpPr>
              <p:cNvPr id="311" name="Google Shape;311;p4"/>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4"/>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4"/>
            <p:cNvGrpSpPr/>
            <p:nvPr/>
          </p:nvGrpSpPr>
          <p:grpSpPr>
            <a:xfrm>
              <a:off x="8035385" y="23"/>
              <a:ext cx="439174" cy="2683136"/>
              <a:chOff x="6176324" y="940075"/>
              <a:chExt cx="466512" cy="2850155"/>
            </a:xfrm>
          </p:grpSpPr>
          <p:sp>
            <p:nvSpPr>
              <p:cNvPr id="314" name="Google Shape;314;p4"/>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4"/>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4"/>
            <p:cNvGrpSpPr/>
            <p:nvPr/>
          </p:nvGrpSpPr>
          <p:grpSpPr>
            <a:xfrm>
              <a:off x="6363022" y="42"/>
              <a:ext cx="160482" cy="1242299"/>
              <a:chOff x="7576714" y="2009363"/>
              <a:chExt cx="170472" cy="1319629"/>
            </a:xfrm>
          </p:grpSpPr>
          <p:sp>
            <p:nvSpPr>
              <p:cNvPr id="317" name="Google Shape;317;p4"/>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4"/>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4"/>
            <p:cNvGrpSpPr/>
            <p:nvPr/>
          </p:nvGrpSpPr>
          <p:grpSpPr>
            <a:xfrm>
              <a:off x="6999976" y="11"/>
              <a:ext cx="271476" cy="3307837"/>
              <a:chOff x="7883572" y="308161"/>
              <a:chExt cx="288375" cy="3513742"/>
            </a:xfrm>
          </p:grpSpPr>
          <p:sp>
            <p:nvSpPr>
              <p:cNvPr id="320" name="Google Shape;320;p4"/>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4"/>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4"/>
            <p:cNvGrpSpPr/>
            <p:nvPr/>
          </p:nvGrpSpPr>
          <p:grpSpPr>
            <a:xfrm>
              <a:off x="6827964" y="636458"/>
              <a:ext cx="230791" cy="243118"/>
              <a:chOff x="3770248" y="2527300"/>
              <a:chExt cx="180404" cy="190055"/>
            </a:xfrm>
          </p:grpSpPr>
          <p:sp>
            <p:nvSpPr>
              <p:cNvPr id="323" name="Google Shape;323;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7" name="Google Shape;327;p4"/>
            <p:cNvGrpSpPr/>
            <p:nvPr/>
          </p:nvGrpSpPr>
          <p:grpSpPr>
            <a:xfrm>
              <a:off x="8763367" y="2641902"/>
              <a:ext cx="230809" cy="243156"/>
              <a:chOff x="3770248" y="2527300"/>
              <a:chExt cx="180404" cy="190055"/>
            </a:xfrm>
          </p:grpSpPr>
          <p:sp>
            <p:nvSpPr>
              <p:cNvPr id="328" name="Google Shape;328;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2" name="Google Shape;332;p4"/>
            <p:cNvGrpSpPr/>
            <p:nvPr/>
          </p:nvGrpSpPr>
          <p:grpSpPr>
            <a:xfrm rot="5400000">
              <a:off x="8655427" y="4253521"/>
              <a:ext cx="201871" cy="231166"/>
              <a:chOff x="3462796" y="2555878"/>
              <a:chExt cx="157798" cy="180711"/>
            </a:xfrm>
          </p:grpSpPr>
          <p:sp>
            <p:nvSpPr>
              <p:cNvPr id="333" name="Google Shape;333;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9" name="Google Shape;339;p4"/>
            <p:cNvGrpSpPr/>
            <p:nvPr/>
          </p:nvGrpSpPr>
          <p:grpSpPr>
            <a:xfrm rot="-2700000">
              <a:off x="7375305" y="1863439"/>
              <a:ext cx="169840" cy="178926"/>
              <a:chOff x="3770248" y="2527300"/>
              <a:chExt cx="180404" cy="190055"/>
            </a:xfrm>
          </p:grpSpPr>
          <p:sp>
            <p:nvSpPr>
              <p:cNvPr id="340" name="Google Shape;340;p4"/>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4"/>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4"/>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4"/>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4" name="Google Shape;344;p4"/>
            <p:cNvGrpSpPr/>
            <p:nvPr/>
          </p:nvGrpSpPr>
          <p:grpSpPr>
            <a:xfrm>
              <a:off x="6800134" y="23"/>
              <a:ext cx="985363" cy="1665685"/>
              <a:chOff x="2484475" y="1329455"/>
              <a:chExt cx="1046700" cy="1769370"/>
            </a:xfrm>
          </p:grpSpPr>
          <p:sp>
            <p:nvSpPr>
              <p:cNvPr id="345" name="Google Shape;345;p4"/>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
              <p:cNvGrpSpPr/>
              <p:nvPr/>
            </p:nvGrpSpPr>
            <p:grpSpPr>
              <a:xfrm>
                <a:off x="2769703" y="1329455"/>
                <a:ext cx="510180" cy="1483501"/>
                <a:chOff x="1818382" y="2433081"/>
                <a:chExt cx="466728" cy="1357150"/>
              </a:xfrm>
            </p:grpSpPr>
            <p:grpSp>
              <p:nvGrpSpPr>
                <p:cNvPr id="348" name="Google Shape;348;p4"/>
                <p:cNvGrpSpPr/>
                <p:nvPr/>
              </p:nvGrpSpPr>
              <p:grpSpPr>
                <a:xfrm>
                  <a:off x="1818382" y="2971595"/>
                  <a:ext cx="466728" cy="818636"/>
                  <a:chOff x="1818382" y="2942618"/>
                  <a:chExt cx="466728" cy="818636"/>
                </a:xfrm>
              </p:grpSpPr>
              <p:sp>
                <p:nvSpPr>
                  <p:cNvPr id="349" name="Google Shape;349;p4"/>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4"/>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4"/>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2" name="Google Shape;352;p4"/>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4"/>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354" name="Google Shape;354;p4"/>
            <p:cNvGrpSpPr/>
            <p:nvPr/>
          </p:nvGrpSpPr>
          <p:grpSpPr>
            <a:xfrm>
              <a:off x="8330194" y="-10"/>
              <a:ext cx="852241" cy="2641273"/>
              <a:chOff x="3961868" y="-891976"/>
              <a:chExt cx="905291" cy="2805686"/>
            </a:xfrm>
          </p:grpSpPr>
          <p:grpSp>
            <p:nvGrpSpPr>
              <p:cNvPr id="355" name="Google Shape;355;p4"/>
              <p:cNvGrpSpPr/>
              <p:nvPr/>
            </p:nvGrpSpPr>
            <p:grpSpPr>
              <a:xfrm>
                <a:off x="3961868" y="1008419"/>
                <a:ext cx="905291" cy="905291"/>
                <a:chOff x="764100" y="3623300"/>
                <a:chExt cx="1046700" cy="1046700"/>
              </a:xfrm>
            </p:grpSpPr>
            <p:sp>
              <p:nvSpPr>
                <p:cNvPr id="356" name="Google Shape;356;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4"/>
              <p:cNvGrpSpPr/>
              <p:nvPr/>
            </p:nvGrpSpPr>
            <p:grpSpPr>
              <a:xfrm>
                <a:off x="4155315" y="-891976"/>
                <a:ext cx="522826" cy="2613070"/>
                <a:chOff x="2447534" y="1219291"/>
                <a:chExt cx="478297" cy="2390513"/>
              </a:xfrm>
            </p:grpSpPr>
            <p:grpSp>
              <p:nvGrpSpPr>
                <p:cNvPr id="359" name="Google Shape;359;p4"/>
                <p:cNvGrpSpPr/>
                <p:nvPr/>
              </p:nvGrpSpPr>
              <p:grpSpPr>
                <a:xfrm>
                  <a:off x="2447534" y="1219291"/>
                  <a:ext cx="478297" cy="2390513"/>
                  <a:chOff x="2447534" y="1219291"/>
                  <a:chExt cx="478297" cy="2390513"/>
                </a:xfrm>
              </p:grpSpPr>
              <p:grpSp>
                <p:nvGrpSpPr>
                  <p:cNvPr id="360" name="Google Shape;360;p4"/>
                  <p:cNvGrpSpPr/>
                  <p:nvPr/>
                </p:nvGrpSpPr>
                <p:grpSpPr>
                  <a:xfrm>
                    <a:off x="2447534" y="2971595"/>
                    <a:ext cx="478297" cy="638209"/>
                    <a:chOff x="2447534" y="3081786"/>
                    <a:chExt cx="478297" cy="638209"/>
                  </a:xfrm>
                </p:grpSpPr>
                <p:sp>
                  <p:nvSpPr>
                    <p:cNvPr id="361" name="Google Shape;361;p4"/>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4"/>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4"/>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4" name="Google Shape;364;p4"/>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4"/>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366" name="Google Shape;366;p4"/>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367" name="Google Shape;367;p4"/>
            <p:cNvGrpSpPr/>
            <p:nvPr/>
          </p:nvGrpSpPr>
          <p:grpSpPr>
            <a:xfrm>
              <a:off x="7811773" y="-2"/>
              <a:ext cx="492189" cy="1837864"/>
              <a:chOff x="5194218" y="-536312"/>
              <a:chExt cx="522827" cy="1952267"/>
            </a:xfrm>
          </p:grpSpPr>
          <p:grpSp>
            <p:nvGrpSpPr>
              <p:cNvPr id="368" name="Google Shape;368;p4"/>
              <p:cNvGrpSpPr/>
              <p:nvPr/>
            </p:nvGrpSpPr>
            <p:grpSpPr>
              <a:xfrm>
                <a:off x="5194218" y="893129"/>
                <a:ext cx="522827" cy="522827"/>
                <a:chOff x="764100" y="3623300"/>
                <a:chExt cx="1046700" cy="1046700"/>
              </a:xfrm>
            </p:grpSpPr>
            <p:sp>
              <p:nvSpPr>
                <p:cNvPr id="369" name="Google Shape;369;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
              <p:cNvGrpSpPr/>
              <p:nvPr/>
            </p:nvGrpSpPr>
            <p:grpSpPr>
              <a:xfrm>
                <a:off x="5371921" y="-536312"/>
                <a:ext cx="182209" cy="1814066"/>
                <a:chOff x="3305183" y="1663032"/>
                <a:chExt cx="166690" cy="1659561"/>
              </a:xfrm>
            </p:grpSpPr>
            <p:grpSp>
              <p:nvGrpSpPr>
                <p:cNvPr id="372" name="Google Shape;372;p4"/>
                <p:cNvGrpSpPr/>
                <p:nvPr/>
              </p:nvGrpSpPr>
              <p:grpSpPr>
                <a:xfrm>
                  <a:off x="3305183" y="1663032"/>
                  <a:ext cx="166690" cy="1659561"/>
                  <a:chOff x="3305183" y="1663032"/>
                  <a:chExt cx="166690" cy="1659561"/>
                </a:xfrm>
              </p:grpSpPr>
              <p:grpSp>
                <p:nvGrpSpPr>
                  <p:cNvPr id="373" name="Google Shape;373;p4"/>
                  <p:cNvGrpSpPr/>
                  <p:nvPr/>
                </p:nvGrpSpPr>
                <p:grpSpPr>
                  <a:xfrm>
                    <a:off x="3305183" y="2971595"/>
                    <a:ext cx="166690" cy="350998"/>
                    <a:chOff x="3305183" y="3146560"/>
                    <a:chExt cx="166690" cy="350998"/>
                  </a:xfrm>
                </p:grpSpPr>
                <p:sp>
                  <p:nvSpPr>
                    <p:cNvPr id="374" name="Google Shape;374;p4"/>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4"/>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4"/>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7" name="Google Shape;377;p4"/>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8" name="Google Shape;378;p4"/>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379" name="Google Shape;379;p4"/>
            <p:cNvGrpSpPr/>
            <p:nvPr/>
          </p:nvGrpSpPr>
          <p:grpSpPr>
            <a:xfrm>
              <a:off x="8018879" y="-29"/>
              <a:ext cx="810166" cy="4470272"/>
              <a:chOff x="7824797" y="-1724181"/>
              <a:chExt cx="860597" cy="4748536"/>
            </a:xfrm>
          </p:grpSpPr>
          <p:grpSp>
            <p:nvGrpSpPr>
              <p:cNvPr id="380" name="Google Shape;380;p4"/>
              <p:cNvGrpSpPr/>
              <p:nvPr/>
            </p:nvGrpSpPr>
            <p:grpSpPr>
              <a:xfrm>
                <a:off x="7824797" y="1891931"/>
                <a:ext cx="860597" cy="1132425"/>
                <a:chOff x="764100" y="3623300"/>
                <a:chExt cx="1046700" cy="1046700"/>
              </a:xfrm>
            </p:grpSpPr>
            <p:sp>
              <p:nvSpPr>
                <p:cNvPr id="381" name="Google Shape;381;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
              <p:cNvGrpSpPr/>
              <p:nvPr/>
            </p:nvGrpSpPr>
            <p:grpSpPr>
              <a:xfrm>
                <a:off x="8100547" y="-1724181"/>
                <a:ext cx="300376" cy="4529867"/>
                <a:chOff x="3792712" y="-322375"/>
                <a:chExt cx="274793" cy="4144055"/>
              </a:xfrm>
            </p:grpSpPr>
            <p:grpSp>
              <p:nvGrpSpPr>
                <p:cNvPr id="384" name="Google Shape;384;p4"/>
                <p:cNvGrpSpPr/>
                <p:nvPr/>
              </p:nvGrpSpPr>
              <p:grpSpPr>
                <a:xfrm>
                  <a:off x="3792712" y="-322375"/>
                  <a:ext cx="274793" cy="4144055"/>
                  <a:chOff x="3792712" y="-322375"/>
                  <a:chExt cx="274793" cy="4144055"/>
                </a:xfrm>
              </p:grpSpPr>
              <p:grpSp>
                <p:nvGrpSpPr>
                  <p:cNvPr id="385" name="Google Shape;385;p4"/>
                  <p:cNvGrpSpPr/>
                  <p:nvPr/>
                </p:nvGrpSpPr>
                <p:grpSpPr>
                  <a:xfrm>
                    <a:off x="3792712" y="2971595"/>
                    <a:ext cx="274793" cy="850085"/>
                    <a:chOff x="3792712" y="2879468"/>
                    <a:chExt cx="274793" cy="850085"/>
                  </a:xfrm>
                </p:grpSpPr>
                <p:sp>
                  <p:nvSpPr>
                    <p:cNvPr id="386" name="Google Shape;386;p4"/>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4"/>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4"/>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9" name="Google Shape;389;p4"/>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391" name="Google Shape;391;p4"/>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392" name="Google Shape;392;p4"/>
            <p:cNvGrpSpPr/>
            <p:nvPr/>
          </p:nvGrpSpPr>
          <p:grpSpPr>
            <a:xfrm>
              <a:off x="7184797" y="-17"/>
              <a:ext cx="985363" cy="3905971"/>
              <a:chOff x="1192601" y="-1724180"/>
              <a:chExt cx="1046700" cy="4149108"/>
            </a:xfrm>
          </p:grpSpPr>
          <p:grpSp>
            <p:nvGrpSpPr>
              <p:cNvPr id="393" name="Google Shape;393;p4"/>
              <p:cNvGrpSpPr/>
              <p:nvPr/>
            </p:nvGrpSpPr>
            <p:grpSpPr>
              <a:xfrm>
                <a:off x="1192601" y="1378228"/>
                <a:ext cx="1046700" cy="1046700"/>
                <a:chOff x="764100" y="3623300"/>
                <a:chExt cx="1046700" cy="1046700"/>
              </a:xfrm>
            </p:grpSpPr>
            <p:sp>
              <p:nvSpPr>
                <p:cNvPr id="394" name="Google Shape;394;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4"/>
              <p:cNvGrpSpPr/>
              <p:nvPr/>
            </p:nvGrpSpPr>
            <p:grpSpPr>
              <a:xfrm>
                <a:off x="1417979" y="-1724180"/>
                <a:ext cx="580390" cy="3855366"/>
                <a:chOff x="522260" y="372820"/>
                <a:chExt cx="530958" cy="3527002"/>
              </a:xfrm>
            </p:grpSpPr>
            <p:grpSp>
              <p:nvGrpSpPr>
                <p:cNvPr id="397" name="Google Shape;397;p4"/>
                <p:cNvGrpSpPr/>
                <p:nvPr/>
              </p:nvGrpSpPr>
              <p:grpSpPr>
                <a:xfrm>
                  <a:off x="522260" y="372820"/>
                  <a:ext cx="530958" cy="3527002"/>
                  <a:chOff x="522260" y="372820"/>
                  <a:chExt cx="530958" cy="3527002"/>
                </a:xfrm>
              </p:grpSpPr>
              <p:grpSp>
                <p:nvGrpSpPr>
                  <p:cNvPr id="398" name="Google Shape;398;p4"/>
                  <p:cNvGrpSpPr/>
                  <p:nvPr/>
                </p:nvGrpSpPr>
                <p:grpSpPr>
                  <a:xfrm>
                    <a:off x="522260" y="2971595"/>
                    <a:ext cx="530958" cy="928227"/>
                    <a:chOff x="522260" y="2971595"/>
                    <a:chExt cx="530958" cy="928227"/>
                  </a:xfrm>
                </p:grpSpPr>
                <p:sp>
                  <p:nvSpPr>
                    <p:cNvPr id="399" name="Google Shape;399;p4"/>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4"/>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4"/>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4"/>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3" name="Google Shape;403;p4"/>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4"/>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405" name="Google Shape;405;p4"/>
            <p:cNvGrpSpPr/>
            <p:nvPr/>
          </p:nvGrpSpPr>
          <p:grpSpPr>
            <a:xfrm>
              <a:off x="6196930" y="7"/>
              <a:ext cx="985363" cy="2629685"/>
              <a:chOff x="6010934" y="1"/>
              <a:chExt cx="1046700" cy="2793377"/>
            </a:xfrm>
          </p:grpSpPr>
          <p:grpSp>
            <p:nvGrpSpPr>
              <p:cNvPr id="406" name="Google Shape;406;p4"/>
              <p:cNvGrpSpPr/>
              <p:nvPr/>
            </p:nvGrpSpPr>
            <p:grpSpPr>
              <a:xfrm>
                <a:off x="6010934" y="1746678"/>
                <a:ext cx="1046700" cy="1046700"/>
                <a:chOff x="764100" y="3623300"/>
                <a:chExt cx="1046700" cy="1046700"/>
              </a:xfrm>
            </p:grpSpPr>
            <p:sp>
              <p:nvSpPr>
                <p:cNvPr id="407" name="Google Shape;407;p4"/>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4"/>
              <p:cNvGrpSpPr/>
              <p:nvPr/>
            </p:nvGrpSpPr>
            <p:grpSpPr>
              <a:xfrm>
                <a:off x="6308747" y="1"/>
                <a:ext cx="441786" cy="2571886"/>
                <a:chOff x="1121941" y="1609666"/>
                <a:chExt cx="404159" cy="2352837"/>
              </a:xfrm>
            </p:grpSpPr>
            <p:grpSp>
              <p:nvGrpSpPr>
                <p:cNvPr id="410" name="Google Shape;410;p4"/>
                <p:cNvGrpSpPr/>
                <p:nvPr/>
              </p:nvGrpSpPr>
              <p:grpSpPr>
                <a:xfrm>
                  <a:off x="1121941" y="1609666"/>
                  <a:ext cx="404159" cy="2352837"/>
                  <a:chOff x="1121941" y="1609666"/>
                  <a:chExt cx="404159" cy="2352837"/>
                </a:xfrm>
              </p:grpSpPr>
              <p:grpSp>
                <p:nvGrpSpPr>
                  <p:cNvPr id="411" name="Google Shape;411;p4"/>
                  <p:cNvGrpSpPr/>
                  <p:nvPr/>
                </p:nvGrpSpPr>
                <p:grpSpPr>
                  <a:xfrm>
                    <a:off x="1121941" y="2971595"/>
                    <a:ext cx="404159" cy="990908"/>
                    <a:chOff x="1121941" y="2969319"/>
                    <a:chExt cx="404159" cy="990908"/>
                  </a:xfrm>
                </p:grpSpPr>
                <p:sp>
                  <p:nvSpPr>
                    <p:cNvPr id="412" name="Google Shape;412;p4"/>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4"/>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4"/>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4"/>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4"/>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4"/>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418" name="Google Shape;418;p4"/>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419" name="Google Shape;419;p4"/>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420" name="Google Shape;420;p4"/>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421" name="Google Shape;421;p4"/>
            <p:cNvGrpSpPr/>
            <p:nvPr/>
          </p:nvGrpSpPr>
          <p:grpSpPr>
            <a:xfrm>
              <a:off x="7192739" y="3730341"/>
              <a:ext cx="148551" cy="170121"/>
              <a:chOff x="3462796" y="2555878"/>
              <a:chExt cx="157798" cy="180711"/>
            </a:xfrm>
          </p:grpSpPr>
          <p:sp>
            <p:nvSpPr>
              <p:cNvPr id="422" name="Google Shape;422;p4"/>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4"/>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4"/>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4"/>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4"/>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4"/>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3"/>
          <p:cNvSpPr txBox="1">
            <a:spLocks noGrp="1"/>
          </p:cNvSpPr>
          <p:nvPr>
            <p:ph type="ctrTitle"/>
          </p:nvPr>
        </p:nvSpPr>
        <p:spPr>
          <a:xfrm>
            <a:off x="-409074" y="2702440"/>
            <a:ext cx="9973122" cy="1640959"/>
          </a:xfrm>
          <a:prstGeom prst="rect">
            <a:avLst/>
          </a:prstGeom>
        </p:spPr>
        <p:txBody>
          <a:bodyPr spcFirstLastPara="1" wrap="square" lIns="0" tIns="0" rIns="0" bIns="0" anchor="t" anchorCtr="0">
            <a:noAutofit/>
          </a:bodyPr>
          <a:lstStyle/>
          <a:p>
            <a:pPr marL="0" lvl="0" indent="0" algn="ctr" rtl="0">
              <a:lnSpc>
                <a:spcPct val="135000"/>
              </a:lnSpc>
              <a:spcBef>
                <a:spcPts val="600"/>
              </a:spcBef>
              <a:spcAft>
                <a:spcPts val="600"/>
              </a:spcAft>
              <a:buNone/>
            </a:pPr>
            <a:r>
              <a:rPr lang="en-GB" sz="3500" spc="50">
                <a:ln w="9525" cmpd="sng">
                  <a:solidFill>
                    <a:schemeClr val="accent1"/>
                  </a:solidFill>
                  <a:prstDash val="solid"/>
                </a:ln>
                <a:solidFill>
                  <a:srgbClr val="70AD47">
                    <a:tint val="1000"/>
                  </a:srgbClr>
                </a:solidFill>
                <a:effectLst>
                  <a:glow rad="38100">
                    <a:schemeClr val="accent1">
                      <a:alpha val="40000"/>
                    </a:schemeClr>
                  </a:glow>
                  <a:outerShdw blurRad="50800" dist="38100" dir="18900000" algn="bl" rotWithShape="0">
                    <a:prstClr val="black">
                      <a:alpha val="40000"/>
                    </a:prstClr>
                  </a:outerShdw>
                </a:effectLst>
                <a:latin typeface="Arial" panose="020B0604020202020204" pitchFamily="34" charset="0"/>
                <a:cs typeface="Arial" panose="020B0604020202020204" pitchFamily="34" charset="0"/>
              </a:rPr>
              <a:t>BÀI 2</a:t>
            </a:r>
            <a:br>
              <a:rPr lang="en-GB" sz="3500" spc="50">
                <a:ln w="9525" cmpd="sng">
                  <a:solidFill>
                    <a:schemeClr val="accent1"/>
                  </a:solidFill>
                  <a:prstDash val="solid"/>
                </a:ln>
                <a:solidFill>
                  <a:srgbClr val="70AD47">
                    <a:tint val="1000"/>
                  </a:srgbClr>
                </a:solidFill>
                <a:effectLst>
                  <a:glow rad="38100">
                    <a:schemeClr val="accent1">
                      <a:alpha val="40000"/>
                    </a:schemeClr>
                  </a:glow>
                  <a:outerShdw blurRad="50800" dist="38100" dir="18900000" algn="bl" rotWithShape="0">
                    <a:prstClr val="black">
                      <a:alpha val="40000"/>
                    </a:prstClr>
                  </a:outerShdw>
                </a:effectLst>
                <a:latin typeface="Arial" panose="020B0604020202020204" pitchFamily="34" charset="0"/>
                <a:cs typeface="Arial" panose="020B0604020202020204" pitchFamily="34" charset="0"/>
              </a:rPr>
            </a:br>
            <a:r>
              <a:rPr lang="en-GB" sz="3500" spc="50">
                <a:ln w="9525" cmpd="sng">
                  <a:solidFill>
                    <a:schemeClr val="accent1"/>
                  </a:solidFill>
                  <a:prstDash val="solid"/>
                </a:ln>
                <a:solidFill>
                  <a:srgbClr val="70AD47">
                    <a:tint val="1000"/>
                  </a:srgbClr>
                </a:solidFill>
                <a:effectLst>
                  <a:glow rad="38100">
                    <a:schemeClr val="accent1">
                      <a:alpha val="40000"/>
                    </a:schemeClr>
                  </a:glow>
                  <a:outerShdw blurRad="50800" dist="38100" dir="18900000" algn="bl" rotWithShape="0">
                    <a:prstClr val="black">
                      <a:alpha val="40000"/>
                    </a:prstClr>
                  </a:outerShdw>
                </a:effectLst>
                <a:latin typeface="Arial" panose="020B0604020202020204" pitchFamily="34" charset="0"/>
                <a:cs typeface="Arial" panose="020B0604020202020204" pitchFamily="34" charset="0"/>
              </a:rPr>
              <a:t>AN TOÀN TRONG PHÒNG THỰC HÀNH</a:t>
            </a:r>
          </a:p>
        </p:txBody>
      </p:sp>
      <p:sp>
        <p:nvSpPr>
          <p:cNvPr id="5" name="TextBox 4">
            <a:extLst>
              <a:ext uri="{FF2B5EF4-FFF2-40B4-BE49-F238E27FC236}">
                <a16:creationId xmlns:a16="http://schemas.microsoft.com/office/drawing/2014/main" id="{18632721-4FAD-5C58-8F7C-CCF007407782}"/>
              </a:ext>
            </a:extLst>
          </p:cNvPr>
          <p:cNvSpPr txBox="1"/>
          <p:nvPr/>
        </p:nvSpPr>
        <p:spPr>
          <a:xfrm>
            <a:off x="2079434" y="4695938"/>
            <a:ext cx="4985132" cy="338554"/>
          </a:xfrm>
          <a:prstGeom prst="rect">
            <a:avLst/>
          </a:prstGeom>
          <a:noFill/>
        </p:spPr>
        <p:txBody>
          <a:bodyPr wrap="square">
            <a:spAutoFit/>
          </a:bodyPr>
          <a:lstStyle/>
          <a:p>
            <a:pPr algn="ctr"/>
            <a:r>
              <a:rPr kumimoji="0" lang="en-GB" sz="1600" b="1" i="0" u="none" strike="noStrike" kern="0" cap="none" spc="0" normalizeH="0" baseline="0" noProof="0">
                <a:ln>
                  <a:noFill/>
                </a:ln>
                <a:solidFill>
                  <a:srgbClr val="26303D">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Giáo viên: Đinh Công Hoàng</a:t>
            </a:r>
            <a:endParaRPr lang="en-US" sz="10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23"/>
        <p:cNvGrpSpPr/>
        <p:nvPr/>
      </p:nvGrpSpPr>
      <p:grpSpPr>
        <a:xfrm>
          <a:off x="0" y="0"/>
          <a:ext cx="0" cy="0"/>
          <a:chOff x="0" y="0"/>
          <a:chExt cx="0" cy="0"/>
        </a:xfrm>
      </p:grpSpPr>
      <p:sp>
        <p:nvSpPr>
          <p:cNvPr id="1627" name="Google Shape;1627;p2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7" name="Group 16"/>
          <p:cNvGrpSpPr/>
          <p:nvPr/>
        </p:nvGrpSpPr>
        <p:grpSpPr>
          <a:xfrm>
            <a:off x="409072" y="366029"/>
            <a:ext cx="8620331" cy="1819048"/>
            <a:chOff x="409072" y="366029"/>
            <a:chExt cx="8620331" cy="1819048"/>
          </a:xfrm>
        </p:grpSpPr>
        <p:sp>
          <p:nvSpPr>
            <p:cNvPr id="2" name="Rectangle 1"/>
            <p:cNvSpPr/>
            <p:nvPr/>
          </p:nvSpPr>
          <p:spPr>
            <a:xfrm>
              <a:off x="409072" y="536889"/>
              <a:ext cx="6160170" cy="1477328"/>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nl-NL" sz="2000">
                  <a:latin typeface="Arial" panose="020B0604020202020204" pitchFamily="34" charset="0"/>
                  <a:ea typeface="Calibri" panose="020F0502020204030204" pitchFamily="34" charset="0"/>
                  <a:cs typeface="Arial" panose="020B0604020202020204" pitchFamily="34" charset="0"/>
                </a:rPr>
                <a:t>Nhận biết các vật liệu nguy hiểm trước khi làm thí nghiệm (vật sắc nhọn, chất dễ cháy nổ, chất độc, nguồn điện nguy hiểm,...).</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7" y="366029"/>
              <a:ext cx="2390476" cy="1819048"/>
            </a:xfrm>
            <a:prstGeom prst="rect">
              <a:avLst/>
            </a:prstGeom>
          </p:spPr>
        </p:pic>
      </p:grpSp>
      <p:grpSp>
        <p:nvGrpSpPr>
          <p:cNvPr id="18" name="Group 17"/>
          <p:cNvGrpSpPr/>
          <p:nvPr/>
        </p:nvGrpSpPr>
        <p:grpSpPr>
          <a:xfrm>
            <a:off x="457198" y="2734658"/>
            <a:ext cx="8572205" cy="1938992"/>
            <a:chOff x="457198" y="2734658"/>
            <a:chExt cx="8572205" cy="1938992"/>
          </a:xfrm>
        </p:grpSpPr>
        <p:sp>
          <p:nvSpPr>
            <p:cNvPr id="3" name="Rectangle 2"/>
            <p:cNvSpPr/>
            <p:nvPr/>
          </p:nvSpPr>
          <p:spPr>
            <a:xfrm>
              <a:off x="457198" y="2734658"/>
              <a:ext cx="6063918" cy="1938992"/>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ü"/>
              </a:pPr>
              <a:r>
                <a:rPr lang="nl-NL" sz="2000">
                  <a:latin typeface="Arial" panose="020B0604020202020204" pitchFamily="34" charset="0"/>
                  <a:ea typeface="Calibri" panose="020F0502020204030204" pitchFamily="34" charset="0"/>
                  <a:cs typeface="Arial" panose="020B0604020202020204" pitchFamily="34" charset="0"/>
                </a:rPr>
                <a:t>Sau khi làm xong thí nghiệm, thu gom chất thải để đúng nơi quy định, lau dọn sạch sẽ chỗ làm việc; sắp xếp dụng cụ gọn gàng, đúng chỗ, rửa sạch tay bằng xà phòng.</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6648153" y="3027879"/>
              <a:ext cx="2381250" cy="1352550"/>
            </a:xfrm>
            <a:prstGeom prst="rect">
              <a:avLst/>
            </a:prstGeom>
          </p:spPr>
        </p:pic>
      </p:grpSp>
    </p:spTree>
    <p:extLst>
      <p:ext uri="{BB962C8B-B14F-4D97-AF65-F5344CB8AC3E}">
        <p14:creationId xmlns:p14="http://schemas.microsoft.com/office/powerpoint/2010/main" val="175453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7" name="Rectangle 6"/>
          <p:cNvSpPr/>
          <p:nvPr/>
        </p:nvSpPr>
        <p:spPr>
          <a:xfrm>
            <a:off x="470261" y="1386785"/>
            <a:ext cx="6766561" cy="35024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lnSpc>
                <a:spcPct val="120000"/>
              </a:lnSpc>
              <a:spcBef>
                <a:spcPts val="600"/>
              </a:spcBef>
              <a:spcAft>
                <a:spcPts val="600"/>
              </a:spcAft>
              <a:buFont typeface="Wingdings" panose="05000000000000000000" pitchFamily="2" charset="2"/>
              <a:buChar char="Ø"/>
            </a:pPr>
            <a:r>
              <a:rPr lang="en-US" sz="2100"/>
              <a:t>Khi chuẩn bị làm việc trong phòng thực hành, chúng ta cần kiểm tra mọi thứ trước khi bắt đầu.</a:t>
            </a:r>
          </a:p>
          <a:p>
            <a:pPr marL="342900" indent="-342900" algn="just">
              <a:lnSpc>
                <a:spcPct val="120000"/>
              </a:lnSpc>
              <a:spcBef>
                <a:spcPts val="600"/>
              </a:spcBef>
              <a:spcAft>
                <a:spcPts val="600"/>
              </a:spcAft>
              <a:buFont typeface="Wingdings" panose="05000000000000000000" pitchFamily="2" charset="2"/>
              <a:buChar char="Ø"/>
            </a:pPr>
            <a:r>
              <a:rPr lang="en-US" sz="2100"/>
              <a:t>Mối nguy hiểm trong phòng thực hành có thể liên quan đến việc sử dụng nước, hoá chất, đun nóng, các dụng cụ bằng thuỷ tinh dễ vỡ,...</a:t>
            </a:r>
          </a:p>
          <a:p>
            <a:pPr marL="342900" indent="-342900" algn="just">
              <a:lnSpc>
                <a:spcPct val="120000"/>
              </a:lnSpc>
              <a:spcBef>
                <a:spcPts val="600"/>
              </a:spcBef>
              <a:spcAft>
                <a:spcPts val="600"/>
              </a:spcAft>
              <a:buFont typeface="Wingdings" panose="05000000000000000000" pitchFamily="2" charset="2"/>
              <a:buChar char="Ø"/>
            </a:pPr>
            <a:r>
              <a:rPr lang="en-US" sz="2100"/>
              <a:t>Mối nguy hiểm có thể xảy ra do không tuân thủ các quy định an toàn hoặc do cách ứng xử không phù hợp (đùa nghịch, ăn uống trong lúc làm thí nghiệm).</a:t>
            </a:r>
          </a:p>
        </p:txBody>
      </p:sp>
      <p:sp>
        <p:nvSpPr>
          <p:cNvPr id="8" name="TextBox 7"/>
          <p:cNvSpPr txBox="1"/>
          <p:nvPr/>
        </p:nvSpPr>
        <p:spPr>
          <a:xfrm>
            <a:off x="705394" y="679268"/>
            <a:ext cx="1632857" cy="492443"/>
          </a:xfrm>
          <a:prstGeom prst="rect">
            <a:avLst/>
          </a:prstGeom>
          <a:noFill/>
        </p:spPr>
        <p:txBody>
          <a:bodyPr wrap="square" rtlCol="0">
            <a:spAutoFit/>
          </a:bodyPr>
          <a:lstStyle/>
          <a:p>
            <a:r>
              <a:rPr lang="en-GB" sz="2600" b="1">
                <a:solidFill>
                  <a:srgbClr val="FF0000"/>
                </a:solidFill>
              </a:rPr>
              <a:t>Lưu ý</a:t>
            </a:r>
            <a:endParaRPr lang="en-US" sz="26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2"/>
          <p:cNvSpPr txBox="1">
            <a:spLocks noGrp="1"/>
          </p:cNvSpPr>
          <p:nvPr>
            <p:ph type="title" idx="4294967295"/>
          </p:nvPr>
        </p:nvSpPr>
        <p:spPr>
          <a:xfrm>
            <a:off x="2275174" y="400605"/>
            <a:ext cx="4567476" cy="63408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Thảo luận cặp đôi</a:t>
            </a:r>
            <a:endParaRPr>
              <a:latin typeface="Arial" panose="020B0604020202020204" pitchFamily="34" charset="0"/>
              <a:cs typeface="Arial" panose="020B0604020202020204" pitchFamily="34" charset="0"/>
            </a:endParaRPr>
          </a:p>
        </p:txBody>
      </p:sp>
      <p:sp>
        <p:nvSpPr>
          <p:cNvPr id="1642" name="Google Shape;1642;p22"/>
          <p:cNvSpPr txBox="1">
            <a:spLocks noGrp="1"/>
          </p:cNvSpPr>
          <p:nvPr>
            <p:ph type="body" idx="4294967295"/>
          </p:nvPr>
        </p:nvSpPr>
        <p:spPr>
          <a:xfrm>
            <a:off x="2175605" y="1443790"/>
            <a:ext cx="4766615" cy="2968346"/>
          </a:xfrm>
          <a:prstGeom prst="rect">
            <a:avLst/>
          </a:prstGeom>
        </p:spPr>
        <p:txBody>
          <a:bodyPr spcFirstLastPara="1" wrap="square" lIns="0" tIns="0" rIns="0" bIns="0" anchor="t" anchorCtr="0">
            <a:noAutofit/>
          </a:bodyPr>
          <a:lstStyle/>
          <a:p>
            <a:pPr marL="0" lvl="0" indent="0" algn="just">
              <a:lnSpc>
                <a:spcPct val="135000"/>
              </a:lnSpc>
              <a:spcBef>
                <a:spcPts val="600"/>
              </a:spcBef>
              <a:spcAft>
                <a:spcPts val="600"/>
              </a:spcAft>
              <a:buNone/>
            </a:pPr>
            <a:r>
              <a:rPr lang="en-US" sz="2200" b="1">
                <a:latin typeface="Arial" panose="020B0604020202020204" pitchFamily="34" charset="0"/>
                <a:cs typeface="Arial" panose="020B0604020202020204" pitchFamily="34" charset="0"/>
              </a:rPr>
              <a:t>1. </a:t>
            </a:r>
            <a:r>
              <a:rPr lang="en-US" sz="2200">
                <a:latin typeface="Arial" panose="020B0604020202020204" pitchFamily="34" charset="0"/>
                <a:cs typeface="Arial" panose="020B0604020202020204" pitchFamily="34" charset="0"/>
              </a:rPr>
              <a:t>Tại sao cần đeo kính bảo vệ mắt, đeo găng tay và mặc áo choàng (nếu có) khi làm thí nghiệm với hoá chất?</a:t>
            </a:r>
          </a:p>
          <a:p>
            <a:pPr marL="0" lvl="0" indent="0" algn="just">
              <a:lnSpc>
                <a:spcPct val="135000"/>
              </a:lnSpc>
              <a:spcBef>
                <a:spcPts val="600"/>
              </a:spcBef>
              <a:spcAft>
                <a:spcPts val="600"/>
              </a:spcAft>
              <a:buNone/>
            </a:pPr>
            <a:r>
              <a:rPr lang="en-US" sz="2200" b="1">
                <a:latin typeface="Arial" panose="020B0604020202020204" pitchFamily="34" charset="0"/>
                <a:cs typeface="Arial" panose="020B0604020202020204" pitchFamily="34" charset="0"/>
              </a:rPr>
              <a:t>2. </a:t>
            </a:r>
            <a:r>
              <a:rPr lang="en-US" sz="2200">
                <a:latin typeface="Arial" panose="020B0604020202020204" pitchFamily="34" charset="0"/>
                <a:cs typeface="Arial" panose="020B0604020202020204" pitchFamily="34" charset="0"/>
              </a:rPr>
              <a:t>Tại sao chúng ta cần tuân thủ những nội quy, quy định trong phòng thực hành?</a:t>
            </a:r>
            <a:endParaRPr sz="2200">
              <a:latin typeface="Arial" panose="020B0604020202020204" pitchFamily="34" charset="0"/>
              <a:cs typeface="Arial" panose="020B0604020202020204" pitchFamily="34" charset="0"/>
            </a:endParaRPr>
          </a:p>
        </p:txBody>
      </p:sp>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644" name="Google Shape;1644;p22"/>
          <p:cNvPicPr preferRelativeResize="0"/>
          <p:nvPr/>
        </p:nvPicPr>
        <p:blipFill rotWithShape="1">
          <a:blip r:embed="rId3">
            <a:alphaModFix/>
          </a:blip>
          <a:srcRect l="5962" t="12189" b="13027"/>
          <a:stretch/>
        </p:blipFill>
        <p:spPr>
          <a:xfrm>
            <a:off x="-228601" y="1443790"/>
            <a:ext cx="2242955" cy="2496576"/>
          </a:xfrm>
          <a:prstGeom prst="chord">
            <a:avLst>
              <a:gd name="adj1" fmla="val 13174523"/>
              <a:gd name="adj2" fmla="val 8428124"/>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2"/>
          <p:cNvSpPr txBox="1">
            <a:spLocks noGrp="1"/>
          </p:cNvSpPr>
          <p:nvPr>
            <p:ph type="title" idx="4294967295"/>
          </p:nvPr>
        </p:nvSpPr>
        <p:spPr>
          <a:xfrm>
            <a:off x="2275174" y="400605"/>
            <a:ext cx="4567476" cy="63408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Thảo luận cặp đôi</a:t>
            </a:r>
            <a:endParaRPr>
              <a:latin typeface="Arial" panose="020B0604020202020204" pitchFamily="34" charset="0"/>
              <a:cs typeface="Arial" panose="020B0604020202020204" pitchFamily="34" charset="0"/>
            </a:endParaRPr>
          </a:p>
        </p:txBody>
      </p:sp>
      <p:sp>
        <p:nvSpPr>
          <p:cNvPr id="1642" name="Google Shape;1642;p22"/>
          <p:cNvSpPr txBox="1">
            <a:spLocks noGrp="1"/>
          </p:cNvSpPr>
          <p:nvPr>
            <p:ph type="body" idx="4294967295"/>
          </p:nvPr>
        </p:nvSpPr>
        <p:spPr>
          <a:xfrm>
            <a:off x="2175605" y="1443790"/>
            <a:ext cx="4766615" cy="1525041"/>
          </a:xfrm>
          <a:prstGeom prst="rect">
            <a:avLst/>
          </a:prstGeom>
        </p:spPr>
        <p:txBody>
          <a:bodyPr spcFirstLastPara="1" wrap="square" lIns="0" tIns="0" rIns="0" bIns="0" anchor="t" anchorCtr="0">
            <a:noAutofit/>
          </a:bodyPr>
          <a:lstStyle/>
          <a:p>
            <a:pPr marL="0" lvl="0" indent="0" algn="just">
              <a:lnSpc>
                <a:spcPct val="135000"/>
              </a:lnSpc>
              <a:spcBef>
                <a:spcPts val="600"/>
              </a:spcBef>
              <a:spcAft>
                <a:spcPts val="600"/>
              </a:spcAft>
              <a:buNone/>
            </a:pPr>
            <a:r>
              <a:rPr lang="en-US" sz="2200" b="1">
                <a:latin typeface="Arial" panose="020B0604020202020204" pitchFamily="34" charset="0"/>
                <a:cs typeface="Arial" panose="020B0604020202020204" pitchFamily="34" charset="0"/>
              </a:rPr>
              <a:t>1. </a:t>
            </a:r>
            <a:r>
              <a:rPr lang="en-US" sz="2200">
                <a:latin typeface="Arial" panose="020B0604020202020204" pitchFamily="34" charset="0"/>
                <a:cs typeface="Arial" panose="020B0604020202020204" pitchFamily="34" charset="0"/>
              </a:rPr>
              <a:t>Tại sao cần đeo kính bảo vệ mắt, đeo găng tay và mặc áo choàng (nếu có) khi làm thí nghiệm với hoá chất?</a:t>
            </a:r>
          </a:p>
        </p:txBody>
      </p:sp>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644" name="Google Shape;1644;p22"/>
          <p:cNvPicPr preferRelativeResize="0"/>
          <p:nvPr/>
        </p:nvPicPr>
        <p:blipFill rotWithShape="1">
          <a:blip r:embed="rId3">
            <a:alphaModFix/>
          </a:blip>
          <a:srcRect l="5962" t="12189" b="13027"/>
          <a:stretch/>
        </p:blipFill>
        <p:spPr>
          <a:xfrm>
            <a:off x="-228601" y="1443790"/>
            <a:ext cx="2242955" cy="2496576"/>
          </a:xfrm>
          <a:prstGeom prst="chord">
            <a:avLst>
              <a:gd name="adj1" fmla="val 13174523"/>
              <a:gd name="adj2" fmla="val 8428124"/>
            </a:avLst>
          </a:prstGeom>
          <a:noFill/>
          <a:ln>
            <a:noFill/>
          </a:ln>
        </p:spPr>
      </p:pic>
      <p:sp>
        <p:nvSpPr>
          <p:cNvPr id="3" name="TextBox 2">
            <a:extLst>
              <a:ext uri="{FF2B5EF4-FFF2-40B4-BE49-F238E27FC236}">
                <a16:creationId xmlns:a16="http://schemas.microsoft.com/office/drawing/2014/main" id="{2CA94F93-A87B-5596-2D02-D30DD67AA4F4}"/>
              </a:ext>
            </a:extLst>
          </p:cNvPr>
          <p:cNvSpPr txBox="1"/>
          <p:nvPr/>
        </p:nvSpPr>
        <p:spPr>
          <a:xfrm>
            <a:off x="2157852" y="3340201"/>
            <a:ext cx="4828296" cy="1200329"/>
          </a:xfrm>
          <a:prstGeom prst="rect">
            <a:avLst/>
          </a:prstGeom>
          <a:noFill/>
        </p:spPr>
        <p:txBody>
          <a:bodyPr wrap="square">
            <a:spAutoFit/>
          </a:bodyPr>
          <a:lstStyle/>
          <a:p>
            <a:pPr algn="just"/>
            <a:r>
              <a:rPr lang="en-US" sz="2400" b="0" i="0">
                <a:solidFill>
                  <a:srgbClr val="FF0000"/>
                </a:solidFill>
                <a:effectLst/>
                <a:latin typeface="Roboto" panose="02000000000000000000" pitchFamily="2" charset="0"/>
              </a:rPr>
              <a:t>Đ</a:t>
            </a:r>
            <a:r>
              <a:rPr lang="vi-VN" sz="2400" b="0" i="0">
                <a:solidFill>
                  <a:srgbClr val="FF0000"/>
                </a:solidFill>
                <a:effectLst/>
                <a:latin typeface="Roboto" panose="02000000000000000000" pitchFamily="2" charset="0"/>
              </a:rPr>
              <a:t>ể tránh việc hóa chất có thể bắn vào mắt và cơ thể, gây nguy hiểm đến sức khỏe.</a:t>
            </a:r>
            <a:endParaRPr lang="en-US" sz="2400">
              <a:solidFill>
                <a:srgbClr val="FF0000"/>
              </a:solidFill>
            </a:endParaRPr>
          </a:p>
        </p:txBody>
      </p:sp>
    </p:spTree>
    <p:extLst>
      <p:ext uri="{BB962C8B-B14F-4D97-AF65-F5344CB8AC3E}">
        <p14:creationId xmlns:p14="http://schemas.microsoft.com/office/powerpoint/2010/main" val="206590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1" name="Google Shape;1641;p22"/>
          <p:cNvSpPr txBox="1">
            <a:spLocks noGrp="1"/>
          </p:cNvSpPr>
          <p:nvPr>
            <p:ph type="title" idx="4294967295"/>
          </p:nvPr>
        </p:nvSpPr>
        <p:spPr>
          <a:xfrm>
            <a:off x="2275174" y="400605"/>
            <a:ext cx="4567476" cy="63408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latin typeface="Arial" panose="020B0604020202020204" pitchFamily="34" charset="0"/>
                <a:cs typeface="Arial" panose="020B0604020202020204" pitchFamily="34" charset="0"/>
              </a:rPr>
              <a:t>Thảo luận cặp đôi</a:t>
            </a:r>
            <a:endParaRPr>
              <a:latin typeface="Arial" panose="020B0604020202020204" pitchFamily="34" charset="0"/>
              <a:cs typeface="Arial" panose="020B0604020202020204" pitchFamily="34" charset="0"/>
            </a:endParaRPr>
          </a:p>
        </p:txBody>
      </p:sp>
      <p:sp>
        <p:nvSpPr>
          <p:cNvPr id="1642" name="Google Shape;1642;p22"/>
          <p:cNvSpPr txBox="1">
            <a:spLocks noGrp="1"/>
          </p:cNvSpPr>
          <p:nvPr>
            <p:ph type="body" idx="4294967295"/>
          </p:nvPr>
        </p:nvSpPr>
        <p:spPr>
          <a:xfrm>
            <a:off x="2076035" y="1106085"/>
            <a:ext cx="4766615" cy="1465665"/>
          </a:xfrm>
          <a:prstGeom prst="rect">
            <a:avLst/>
          </a:prstGeom>
        </p:spPr>
        <p:txBody>
          <a:bodyPr spcFirstLastPara="1" wrap="square" lIns="0" tIns="0" rIns="0" bIns="0" anchor="t" anchorCtr="0">
            <a:noAutofit/>
          </a:bodyPr>
          <a:lstStyle/>
          <a:p>
            <a:pPr marL="0" lvl="0" indent="0" algn="just">
              <a:lnSpc>
                <a:spcPct val="135000"/>
              </a:lnSpc>
              <a:spcBef>
                <a:spcPts val="600"/>
              </a:spcBef>
              <a:spcAft>
                <a:spcPts val="600"/>
              </a:spcAft>
              <a:buNone/>
            </a:pPr>
            <a:r>
              <a:rPr lang="en-US" sz="2200" b="1">
                <a:latin typeface="Arial" panose="020B0604020202020204" pitchFamily="34" charset="0"/>
                <a:cs typeface="Arial" panose="020B0604020202020204" pitchFamily="34" charset="0"/>
              </a:rPr>
              <a:t>2. </a:t>
            </a:r>
            <a:r>
              <a:rPr lang="en-US" sz="2200">
                <a:latin typeface="Arial" panose="020B0604020202020204" pitchFamily="34" charset="0"/>
                <a:cs typeface="Arial" panose="020B0604020202020204" pitchFamily="34" charset="0"/>
              </a:rPr>
              <a:t>Tại sao chúng ta cần tuân thủ những nội quy, quy định trong phòng thực hành?</a:t>
            </a:r>
            <a:endParaRPr sz="2200">
              <a:latin typeface="Arial" panose="020B0604020202020204" pitchFamily="34" charset="0"/>
              <a:cs typeface="Arial" panose="020B0604020202020204" pitchFamily="34" charset="0"/>
            </a:endParaRPr>
          </a:p>
        </p:txBody>
      </p:sp>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644" name="Google Shape;1644;p22"/>
          <p:cNvPicPr preferRelativeResize="0"/>
          <p:nvPr/>
        </p:nvPicPr>
        <p:blipFill rotWithShape="1">
          <a:blip r:embed="rId3">
            <a:alphaModFix/>
          </a:blip>
          <a:srcRect l="5962" t="12189" b="13027"/>
          <a:stretch/>
        </p:blipFill>
        <p:spPr>
          <a:xfrm>
            <a:off x="-228601" y="1443790"/>
            <a:ext cx="2242955" cy="2496576"/>
          </a:xfrm>
          <a:prstGeom prst="chord">
            <a:avLst>
              <a:gd name="adj1" fmla="val 13174523"/>
              <a:gd name="adj2" fmla="val 8428124"/>
            </a:avLst>
          </a:prstGeom>
          <a:noFill/>
          <a:ln>
            <a:noFill/>
          </a:ln>
        </p:spPr>
      </p:pic>
      <p:sp>
        <p:nvSpPr>
          <p:cNvPr id="3" name="TextBox 2">
            <a:extLst>
              <a:ext uri="{FF2B5EF4-FFF2-40B4-BE49-F238E27FC236}">
                <a16:creationId xmlns:a16="http://schemas.microsoft.com/office/drawing/2014/main" id="{19CC5AF6-F4B6-CAAB-CA20-CAB93CE2AA39}"/>
              </a:ext>
            </a:extLst>
          </p:cNvPr>
          <p:cNvSpPr txBox="1"/>
          <p:nvPr/>
        </p:nvSpPr>
        <p:spPr>
          <a:xfrm>
            <a:off x="2076035" y="2692078"/>
            <a:ext cx="4894781" cy="2308324"/>
          </a:xfrm>
          <a:prstGeom prst="rect">
            <a:avLst/>
          </a:prstGeom>
          <a:noFill/>
        </p:spPr>
        <p:txBody>
          <a:bodyPr wrap="square">
            <a:spAutoFit/>
          </a:bodyPr>
          <a:lstStyle/>
          <a:p>
            <a:pPr algn="just"/>
            <a:r>
              <a:rPr lang="vi-VN" sz="2400" b="0" i="0">
                <a:solidFill>
                  <a:srgbClr val="FF0000"/>
                </a:solidFill>
                <a:effectLst/>
                <a:latin typeface="Roboto" panose="02000000000000000000" pitchFamily="2" charset="0"/>
              </a:rPr>
              <a:t>Chúng ta cần phân biệt được những kí hiệu cảnh báo nguy hiểm trong phòng thực hành để có thể nhận biết được nguy hiểm và có thể bảo vệ bản thân trước những nguy hiểm đó.</a:t>
            </a:r>
            <a:endParaRPr lang="en-US" sz="2400">
              <a:solidFill>
                <a:srgbClr val="FF0000"/>
              </a:solidFill>
            </a:endParaRPr>
          </a:p>
        </p:txBody>
      </p:sp>
    </p:spTree>
    <p:extLst>
      <p:ext uri="{BB962C8B-B14F-4D97-AF65-F5344CB8AC3E}">
        <p14:creationId xmlns:p14="http://schemas.microsoft.com/office/powerpoint/2010/main" val="137559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Google Shape;1655;p24"/>
          <p:cNvSpPr txBox="1">
            <a:spLocks noGrp="1"/>
          </p:cNvSpPr>
          <p:nvPr>
            <p:ph type="title"/>
          </p:nvPr>
        </p:nvSpPr>
        <p:spPr>
          <a:xfrm>
            <a:off x="654773" y="565485"/>
            <a:ext cx="5660100" cy="943467"/>
          </a:xfrm>
          <a:prstGeom prst="rect">
            <a:avLst/>
          </a:prstGeom>
        </p:spPr>
        <p:txBody>
          <a:bodyPr spcFirstLastPara="1" wrap="square" lIns="0" tIns="0" rIns="0" bIns="0" anchor="b" anchorCtr="0">
            <a:noAutofit/>
          </a:bodyPr>
          <a:lstStyle/>
          <a:p>
            <a:pPr marL="0" lvl="0" indent="0" algn="ctr" rtl="0">
              <a:lnSpc>
                <a:spcPct val="120000"/>
              </a:lnSpc>
              <a:spcBef>
                <a:spcPts val="600"/>
              </a:spcBef>
              <a:spcAft>
                <a:spcPts val="600"/>
              </a:spcAft>
              <a:buNone/>
            </a:pPr>
            <a:r>
              <a:rPr lang="en" sz="2200">
                <a:latin typeface="Arial" panose="020B0604020202020204" pitchFamily="34" charset="0"/>
                <a:cs typeface="Arial" panose="020B0604020202020204" pitchFamily="34" charset="0"/>
              </a:rPr>
              <a:t>Hãy chỉ ra nội dung cảnh báo ứng với mỗi kí hiệu trong hình sau đây:</a:t>
            </a:r>
            <a:endParaRPr sz="2200">
              <a:latin typeface="Arial" panose="020B0604020202020204" pitchFamily="34" charset="0"/>
              <a:cs typeface="Arial" panose="020B0604020202020204" pitchFamily="34" charset="0"/>
            </a:endParaRPr>
          </a:p>
        </p:txBody>
      </p:sp>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Picture 1"/>
          <p:cNvPicPr>
            <a:picLocks noChangeAspect="1"/>
          </p:cNvPicPr>
          <p:nvPr/>
        </p:nvPicPr>
        <p:blipFill>
          <a:blip r:embed="rId3"/>
          <a:stretch>
            <a:fillRect/>
          </a:stretch>
        </p:blipFill>
        <p:spPr>
          <a:xfrm>
            <a:off x="341898" y="2047122"/>
            <a:ext cx="6896100" cy="1819275"/>
          </a:xfrm>
          <a:prstGeom prst="rect">
            <a:avLst/>
          </a:prstGeom>
        </p:spPr>
      </p:pic>
      <p:sp>
        <p:nvSpPr>
          <p:cNvPr id="32" name="Rectangle 31"/>
          <p:cNvSpPr/>
          <p:nvPr/>
        </p:nvSpPr>
        <p:spPr>
          <a:xfrm>
            <a:off x="654773" y="4046112"/>
            <a:ext cx="1549468" cy="797078"/>
          </a:xfrm>
          <a:prstGeom prst="rect">
            <a:avLst/>
          </a:prstGeom>
        </p:spPr>
        <p:txBody>
          <a:bodyPr wrap="square">
            <a:spAutoFit/>
          </a:bodyPr>
          <a:lstStyle/>
          <a:p>
            <a:pPr algn="ctr">
              <a:lnSpc>
                <a:spcPct val="120000"/>
              </a:lnSpc>
              <a:spcBef>
                <a:spcPts val="600"/>
              </a:spcBef>
              <a:spcAft>
                <a:spcPts val="600"/>
              </a:spcAft>
            </a:pPr>
            <a:r>
              <a:rPr lang="en-US" sz="2000" b="1">
                <a:solidFill>
                  <a:srgbClr val="FF0000"/>
                </a:solidFill>
              </a:rPr>
              <a:t>Nguy hiểm về điện</a:t>
            </a:r>
          </a:p>
        </p:txBody>
      </p:sp>
      <p:sp>
        <p:nvSpPr>
          <p:cNvPr id="33" name="Rectangle 32"/>
          <p:cNvSpPr/>
          <p:nvPr/>
        </p:nvSpPr>
        <p:spPr>
          <a:xfrm>
            <a:off x="2452714" y="4046112"/>
            <a:ext cx="1209932" cy="830997"/>
          </a:xfrm>
          <a:prstGeom prst="rect">
            <a:avLst/>
          </a:prstGeom>
        </p:spPr>
        <p:txBody>
          <a:bodyPr wrap="square">
            <a:spAutoFit/>
          </a:bodyPr>
          <a:lstStyle/>
          <a:p>
            <a:pPr algn="ctr">
              <a:lnSpc>
                <a:spcPct val="120000"/>
              </a:lnSpc>
              <a:spcBef>
                <a:spcPts val="600"/>
              </a:spcBef>
              <a:spcAft>
                <a:spcPts val="600"/>
              </a:spcAft>
            </a:pPr>
            <a:r>
              <a:rPr lang="en-US" sz="2000" b="1">
                <a:solidFill>
                  <a:srgbClr val="FF0000"/>
                </a:solidFill>
              </a:rPr>
              <a:t>Chất ăn mòn</a:t>
            </a:r>
          </a:p>
        </p:txBody>
      </p:sp>
      <p:sp>
        <p:nvSpPr>
          <p:cNvPr id="34" name="Rectangle 33"/>
          <p:cNvSpPr/>
          <p:nvPr/>
        </p:nvSpPr>
        <p:spPr>
          <a:xfrm>
            <a:off x="3882734" y="4046112"/>
            <a:ext cx="1549468" cy="427746"/>
          </a:xfrm>
          <a:prstGeom prst="rect">
            <a:avLst/>
          </a:prstGeom>
        </p:spPr>
        <p:txBody>
          <a:bodyPr wrap="square">
            <a:spAutoFit/>
          </a:bodyPr>
          <a:lstStyle/>
          <a:p>
            <a:pPr algn="ctr">
              <a:lnSpc>
                <a:spcPct val="120000"/>
              </a:lnSpc>
              <a:spcBef>
                <a:spcPts val="600"/>
              </a:spcBef>
              <a:spcAft>
                <a:spcPts val="600"/>
              </a:spcAft>
            </a:pPr>
            <a:r>
              <a:rPr lang="en-US" sz="2000" b="1">
                <a:solidFill>
                  <a:srgbClr val="FF0000"/>
                </a:solidFill>
              </a:rPr>
              <a:t>Chất độc</a:t>
            </a:r>
          </a:p>
        </p:txBody>
      </p:sp>
      <p:sp>
        <p:nvSpPr>
          <p:cNvPr id="35" name="Rectangle 34"/>
          <p:cNvSpPr/>
          <p:nvPr/>
        </p:nvSpPr>
        <p:spPr>
          <a:xfrm>
            <a:off x="5688530" y="4037582"/>
            <a:ext cx="1549468" cy="797078"/>
          </a:xfrm>
          <a:prstGeom prst="rect">
            <a:avLst/>
          </a:prstGeom>
        </p:spPr>
        <p:txBody>
          <a:bodyPr wrap="square">
            <a:spAutoFit/>
          </a:bodyPr>
          <a:lstStyle/>
          <a:p>
            <a:pPr algn="ctr">
              <a:lnSpc>
                <a:spcPct val="120000"/>
              </a:lnSpc>
              <a:spcBef>
                <a:spcPts val="600"/>
              </a:spcBef>
              <a:spcAft>
                <a:spcPts val="600"/>
              </a:spcAft>
            </a:pPr>
            <a:r>
              <a:rPr lang="en-US" sz="2000" b="1">
                <a:solidFill>
                  <a:srgbClr val="FF0000"/>
                </a:solidFill>
              </a:rPr>
              <a:t>Chất độc sinh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arn(inVertical)">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763058" y="640609"/>
            <a:ext cx="566010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400">
                <a:latin typeface="Arial" panose="020B0604020202020204" pitchFamily="34" charset="0"/>
                <a:cs typeface="Arial" panose="020B0604020202020204" pitchFamily="34" charset="0"/>
              </a:rPr>
              <a:t>BÀI TẬP CỦNG CỐ</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4" name="Rectangle 3"/>
          <p:cNvSpPr/>
          <p:nvPr/>
        </p:nvSpPr>
        <p:spPr>
          <a:xfrm>
            <a:off x="215272" y="1313003"/>
            <a:ext cx="6341939" cy="904863"/>
          </a:xfrm>
          <a:prstGeom prst="rect">
            <a:avLst/>
          </a:prstGeom>
        </p:spPr>
        <p:txBody>
          <a:bodyPr wrap="square">
            <a:spAutoFit/>
          </a:bodyPr>
          <a:lstStyle/>
          <a:p>
            <a:pPr>
              <a:lnSpc>
                <a:spcPct val="120000"/>
              </a:lnSpc>
              <a:spcBef>
                <a:spcPts val="600"/>
              </a:spcBef>
              <a:spcAft>
                <a:spcPts val="600"/>
              </a:spcAft>
            </a:pPr>
            <a:r>
              <a:rPr lang="en-US" sz="2200" b="1">
                <a:latin typeface="Arial" panose="020B0604020202020204" pitchFamily="34" charset="0"/>
                <a:cs typeface="Arial" panose="020B0604020202020204" pitchFamily="34" charset="0"/>
              </a:rPr>
              <a:t>Bài 1: </a:t>
            </a:r>
            <a:r>
              <a:rPr lang="en-US" sz="2200">
                <a:latin typeface="Arial" panose="020B0604020202020204" pitchFamily="34" charset="0"/>
                <a:cs typeface="Arial" panose="020B0604020202020204" pitchFamily="34" charset="0"/>
              </a:rPr>
              <a:t>Các biển báo trong hình sau đây có ý nghĩa gì?</a:t>
            </a:r>
          </a:p>
        </p:txBody>
      </p:sp>
      <p:pic>
        <p:nvPicPr>
          <p:cNvPr id="5" name="Picture 4"/>
          <p:cNvPicPr>
            <a:picLocks noChangeAspect="1"/>
          </p:cNvPicPr>
          <p:nvPr/>
        </p:nvPicPr>
        <p:blipFill>
          <a:blip r:embed="rId3"/>
          <a:stretch>
            <a:fillRect/>
          </a:stretch>
        </p:blipFill>
        <p:spPr>
          <a:xfrm>
            <a:off x="2367488" y="2053078"/>
            <a:ext cx="3071520" cy="1019427"/>
          </a:xfrm>
          <a:prstGeom prst="rect">
            <a:avLst/>
          </a:prstGeom>
        </p:spPr>
      </p:pic>
      <p:sp>
        <p:nvSpPr>
          <p:cNvPr id="6" name="Rectangle 5"/>
          <p:cNvSpPr/>
          <p:nvPr/>
        </p:nvSpPr>
        <p:spPr>
          <a:xfrm>
            <a:off x="859311" y="3159035"/>
            <a:ext cx="4572000" cy="1908215"/>
          </a:xfrm>
          <a:prstGeom prst="rect">
            <a:avLst/>
          </a:prstGeom>
        </p:spPr>
        <p:txBody>
          <a:bodyPr>
            <a:spAutoFit/>
          </a:bodyPr>
          <a:lstStyle/>
          <a:p>
            <a:pPr>
              <a:spcBef>
                <a:spcPts val="600"/>
              </a:spcBef>
              <a:spcAft>
                <a:spcPts val="600"/>
              </a:spcAft>
            </a:pPr>
            <a:r>
              <a:rPr lang="en-US" sz="2200">
                <a:latin typeface="Arial" panose="020B0604020202020204" pitchFamily="34" charset="0"/>
                <a:cs typeface="Arial" panose="020B0604020202020204" pitchFamily="34" charset="0"/>
              </a:rPr>
              <a:t>A. Cấm thực hiện.</a:t>
            </a:r>
          </a:p>
          <a:p>
            <a:pPr>
              <a:spcBef>
                <a:spcPts val="600"/>
              </a:spcBef>
              <a:spcAft>
                <a:spcPts val="600"/>
              </a:spcAft>
            </a:pPr>
            <a:r>
              <a:rPr lang="en-US" sz="2200">
                <a:latin typeface="Arial" panose="020B0604020202020204" pitchFamily="34" charset="0"/>
                <a:cs typeface="Arial" panose="020B0604020202020204" pitchFamily="34" charset="0"/>
              </a:rPr>
              <a:t>B. Bắt buộc thực hiện.</a:t>
            </a:r>
          </a:p>
          <a:p>
            <a:pPr>
              <a:spcBef>
                <a:spcPts val="600"/>
              </a:spcBef>
              <a:spcAft>
                <a:spcPts val="600"/>
              </a:spcAft>
            </a:pPr>
            <a:r>
              <a:rPr lang="en-US" sz="2200">
                <a:latin typeface="Arial" panose="020B0604020202020204" pitchFamily="34" charset="0"/>
                <a:cs typeface="Arial" panose="020B0604020202020204" pitchFamily="34" charset="0"/>
              </a:rPr>
              <a:t>C. Cảnh bảo nguy hiểm.</a:t>
            </a:r>
          </a:p>
          <a:p>
            <a:pPr>
              <a:spcBef>
                <a:spcPts val="600"/>
              </a:spcBef>
              <a:spcAft>
                <a:spcPts val="600"/>
              </a:spcAft>
            </a:pPr>
            <a:r>
              <a:rPr lang="en-US" sz="2200">
                <a:latin typeface="Arial" panose="020B0604020202020204" pitchFamily="34" charset="0"/>
                <a:cs typeface="Arial" panose="020B0604020202020204" pitchFamily="34" charset="0"/>
              </a:rPr>
              <a:t>D. Không bắt buộc thực hiện.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iterate type="lt">
                                    <p:tmPct val="0"/>
                                  </p:iterate>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arn(inVertical)">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nodeType="clickEffect">
                                  <p:stCondLst>
                                    <p:cond delay="0"/>
                                  </p:stCondLst>
                                  <p:iterate type="lt">
                                    <p:tmPct val="4000"/>
                                  </p:iterate>
                                  <p:childTnLst>
                                    <p:set>
                                      <p:cBhvr override="childStyle">
                                        <p:cTn id="32" dur="500" fill="hold"/>
                                        <p:tgtEl>
                                          <p:spTgt spid="6">
                                            <p:txEl>
                                              <p:pRg st="0" end="0"/>
                                            </p:txEl>
                                          </p:spTgt>
                                        </p:tgtEl>
                                        <p:attrNameLst>
                                          <p:attrName>style.color</p:attrName>
                                        </p:attrNameLst>
                                      </p:cBhvr>
                                      <p:to>
                                        <p:clrVal>
                                          <a:srgbClr val="C00000"/>
                                        </p:clrVal>
                                      </p:to>
                                    </p:set>
                                    <p:set>
                                      <p:cBhvr>
                                        <p:cTn id="33" dur="500" fill="hold"/>
                                        <p:tgtEl>
                                          <p:spTgt spid="6">
                                            <p:txEl>
                                              <p:pRg st="0" end="0"/>
                                            </p:txEl>
                                          </p:spTgt>
                                        </p:tgtEl>
                                        <p:attrNameLst>
                                          <p:attrName>fillcolor</p:attrName>
                                        </p:attrNameLst>
                                      </p:cBhvr>
                                      <p:to>
                                        <p:clrVal>
                                          <a:srgbClr val="C00000"/>
                                        </p:clrVal>
                                      </p:to>
                                    </p:set>
                                    <p:set>
                                      <p:cBhvr>
                                        <p:cTn id="34"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8" name="Google Shape;1748;p2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Rectangle 1"/>
          <p:cNvSpPr/>
          <p:nvPr/>
        </p:nvSpPr>
        <p:spPr>
          <a:xfrm>
            <a:off x="320039" y="2202415"/>
            <a:ext cx="6884126" cy="2314480"/>
          </a:xfrm>
          <a:prstGeom prst="rect">
            <a:avLst/>
          </a:prstGeom>
        </p:spPr>
        <p:txBody>
          <a:bodyPr wrap="square">
            <a:spAutoFit/>
          </a:bodyPr>
          <a:lstStyle/>
          <a:p>
            <a:pPr>
              <a:lnSpc>
                <a:spcPct val="130000"/>
              </a:lnSpc>
              <a:spcBef>
                <a:spcPts val="600"/>
              </a:spcBef>
              <a:spcAft>
                <a:spcPts val="600"/>
              </a:spcAft>
            </a:pPr>
            <a:r>
              <a:rPr lang="vi-VN" sz="2200">
                <a:latin typeface="Arial" panose="020B0604020202020204" pitchFamily="34" charset="0"/>
                <a:cs typeface="Arial" panose="020B0604020202020204" pitchFamily="34" charset="0"/>
              </a:rPr>
              <a:t>A. Làm thí nghiệm theo hướng </a:t>
            </a:r>
            <a:r>
              <a:rPr lang="en-GB" sz="2200">
                <a:latin typeface="Arial" panose="020B0604020202020204" pitchFamily="34" charset="0"/>
                <a:cs typeface="Arial" panose="020B0604020202020204" pitchFamily="34" charset="0"/>
              </a:rPr>
              <a:t>d</a:t>
            </a:r>
            <a:r>
              <a:rPr lang="vi-VN" sz="2200">
                <a:latin typeface="Arial" panose="020B0604020202020204" pitchFamily="34" charset="0"/>
                <a:cs typeface="Arial" panose="020B0604020202020204" pitchFamily="34" charset="0"/>
              </a:rPr>
              <a:t>ẫn của giáo viên.</a:t>
            </a:r>
          </a:p>
          <a:p>
            <a:pPr>
              <a:lnSpc>
                <a:spcPct val="130000"/>
              </a:lnSpc>
              <a:spcBef>
                <a:spcPts val="600"/>
              </a:spcBef>
              <a:spcAft>
                <a:spcPts val="600"/>
              </a:spcAft>
            </a:pPr>
            <a:r>
              <a:rPr lang="vi-VN" sz="2200">
                <a:latin typeface="Arial" panose="020B0604020202020204" pitchFamily="34" charset="0"/>
                <a:cs typeface="Arial" panose="020B0604020202020204" pitchFamily="34" charset="0"/>
              </a:rPr>
              <a:t>B. Làm theo các thí nghiệm xem trên Internet. </a:t>
            </a:r>
            <a:endParaRPr lang="en-GB" sz="2200">
              <a:latin typeface="Arial" panose="020B0604020202020204" pitchFamily="34" charset="0"/>
              <a:cs typeface="Arial" panose="020B0604020202020204" pitchFamily="34" charset="0"/>
            </a:endParaRPr>
          </a:p>
          <a:p>
            <a:pPr>
              <a:lnSpc>
                <a:spcPct val="130000"/>
              </a:lnSpc>
              <a:spcBef>
                <a:spcPts val="600"/>
              </a:spcBef>
              <a:spcAft>
                <a:spcPts val="600"/>
              </a:spcAft>
            </a:pPr>
            <a:r>
              <a:rPr lang="vi-VN" sz="2200">
                <a:latin typeface="Arial" panose="020B0604020202020204" pitchFamily="34" charset="0"/>
                <a:cs typeface="Arial" panose="020B0604020202020204" pitchFamily="34" charset="0"/>
              </a:rPr>
              <a:t>C. Đeo găng tay khi làm thí nghiệm với hoá ch</a:t>
            </a:r>
            <a:r>
              <a:rPr lang="en-GB" sz="2200">
                <a:latin typeface="Arial" panose="020B0604020202020204" pitchFamily="34" charset="0"/>
                <a:cs typeface="Arial" panose="020B0604020202020204" pitchFamily="34" charset="0"/>
              </a:rPr>
              <a:t>ấ</a:t>
            </a:r>
            <a:r>
              <a:rPr lang="vi-VN" sz="2200">
                <a:latin typeface="Arial" panose="020B0604020202020204" pitchFamily="34" charset="0"/>
                <a:cs typeface="Arial" panose="020B0604020202020204" pitchFamily="34" charset="0"/>
              </a:rPr>
              <a:t>t.</a:t>
            </a:r>
          </a:p>
          <a:p>
            <a:pPr>
              <a:lnSpc>
                <a:spcPct val="130000"/>
              </a:lnSpc>
              <a:spcBef>
                <a:spcPts val="600"/>
              </a:spcBef>
              <a:spcAft>
                <a:spcPts val="600"/>
              </a:spcAft>
            </a:pPr>
            <a:r>
              <a:rPr lang="vi-VN" sz="2200">
                <a:latin typeface="Arial" panose="020B0604020202020204" pitchFamily="34" charset="0"/>
                <a:cs typeface="Arial" panose="020B0604020202020204" pitchFamily="34" charset="0"/>
              </a:rPr>
              <a:t>D. Rửa sạch tay sau khi làm thí nghiệm.</a:t>
            </a:r>
          </a:p>
        </p:txBody>
      </p:sp>
      <p:sp>
        <p:nvSpPr>
          <p:cNvPr id="3" name="Rectangle 2"/>
          <p:cNvSpPr/>
          <p:nvPr/>
        </p:nvSpPr>
        <p:spPr>
          <a:xfrm>
            <a:off x="320039" y="664220"/>
            <a:ext cx="6302829" cy="926729"/>
          </a:xfrm>
          <a:prstGeom prst="rect">
            <a:avLst/>
          </a:prstGeom>
        </p:spPr>
        <p:txBody>
          <a:bodyPr wrap="square">
            <a:spAutoFit/>
          </a:bodyPr>
          <a:lstStyle/>
          <a:p>
            <a:pPr>
              <a:lnSpc>
                <a:spcPct val="130000"/>
              </a:lnSpc>
              <a:spcBef>
                <a:spcPts val="600"/>
              </a:spcBef>
              <a:spcAft>
                <a:spcPts val="600"/>
              </a:spcAft>
            </a:pPr>
            <a:r>
              <a:rPr lang="vi-VN" sz="2200" b="1">
                <a:latin typeface="Arial" panose="020B0604020202020204" pitchFamily="34" charset="0"/>
                <a:cs typeface="Arial" panose="020B0604020202020204" pitchFamily="34" charset="0"/>
              </a:rPr>
              <a:t>Câu </a:t>
            </a:r>
            <a:r>
              <a:rPr lang="en-GB" sz="2200" b="1">
                <a:latin typeface="Arial" panose="020B0604020202020204" pitchFamily="34" charset="0"/>
                <a:cs typeface="Arial" panose="020B0604020202020204" pitchFamily="34" charset="0"/>
              </a:rPr>
              <a:t>2:</a:t>
            </a:r>
            <a:r>
              <a:rPr lang="vi-VN" sz="2200">
                <a:latin typeface="Arial" panose="020B0604020202020204" pitchFamily="34" charset="0"/>
                <a:cs typeface="Arial" panose="020B0604020202020204" pitchFamily="34" charset="0"/>
              </a:rPr>
              <a:t> Hành động nào sau đây không thực hiện đúng quy tắc </a:t>
            </a:r>
            <a:r>
              <a:rPr lang="en-GB" sz="2200">
                <a:latin typeface="Arial" panose="020B0604020202020204" pitchFamily="34" charset="0"/>
                <a:cs typeface="Arial" panose="020B0604020202020204" pitchFamily="34" charset="0"/>
              </a:rPr>
              <a:t>an</a:t>
            </a:r>
            <a:r>
              <a:rPr lang="vi-VN" sz="2200">
                <a:latin typeface="Arial" panose="020B0604020202020204" pitchFamily="34" charset="0"/>
                <a:cs typeface="Arial" panose="020B0604020202020204" pitchFamily="34" charset="0"/>
              </a:rPr>
              <a:t> toàn trong phòng 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lt">
                                    <p:tmPct val="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nodeType="clickEffect">
                                  <p:stCondLst>
                                    <p:cond delay="0"/>
                                  </p:stCondLst>
                                  <p:iterate type="lt">
                                    <p:tmPct val="4000"/>
                                  </p:iterate>
                                  <p:childTnLst>
                                    <p:set>
                                      <p:cBhvr override="childStyle">
                                        <p:cTn id="26" dur="500" fill="hold"/>
                                        <p:tgtEl>
                                          <p:spTgt spid="2">
                                            <p:txEl>
                                              <p:pRg st="1" end="1"/>
                                            </p:txEl>
                                          </p:spTgt>
                                        </p:tgtEl>
                                        <p:attrNameLst>
                                          <p:attrName>style.color</p:attrName>
                                        </p:attrNameLst>
                                      </p:cBhvr>
                                      <p:to>
                                        <p:clrVal>
                                          <a:srgbClr val="C00000"/>
                                        </p:clrVal>
                                      </p:to>
                                    </p:set>
                                    <p:set>
                                      <p:cBhvr>
                                        <p:cTn id="27" dur="500" fill="hold"/>
                                        <p:tgtEl>
                                          <p:spTgt spid="2">
                                            <p:txEl>
                                              <p:pRg st="1" end="1"/>
                                            </p:txEl>
                                          </p:spTgt>
                                        </p:tgtEl>
                                        <p:attrNameLst>
                                          <p:attrName>fillcolor</p:attrName>
                                        </p:attrNameLst>
                                      </p:cBhvr>
                                      <p:to>
                                        <p:clrVal>
                                          <a:srgbClr val="C00000"/>
                                        </p:clrVal>
                                      </p:to>
                                    </p:set>
                                    <p:set>
                                      <p:cBhvr>
                                        <p:cTn id="2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9" name="Google Shape;1759;p2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9" name="Rectangle 8"/>
          <p:cNvSpPr/>
          <p:nvPr/>
        </p:nvSpPr>
        <p:spPr>
          <a:xfrm>
            <a:off x="250863" y="2158067"/>
            <a:ext cx="8778540" cy="2985433"/>
          </a:xfrm>
          <a:prstGeom prst="rect">
            <a:avLst/>
          </a:prstGeom>
        </p:spPr>
        <p:txBody>
          <a:bodyPr wrap="square">
            <a:spAutoFit/>
          </a:bodyPr>
          <a:lstStyle/>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a) Không được nếm các chất độc hại bằng miệng.</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b) Không đùa nghịch khi làm thí nghiệm.</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c) Không hít mạnh hoặc kề mũi vào gần bình hoá chất mà chỉ được dùng bàn tay phẩy nhẹ hơi hoá chất vào mũi.</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d) Đựng hoá chất trong các lọ dày, nút kín.</a:t>
            </a:r>
            <a:endParaRPr lang="en-US" sz="2000">
              <a:latin typeface="Arial" panose="020B0604020202020204" pitchFamily="34" charset="0"/>
              <a:ea typeface="Calibri" panose="020F0502020204030204" pitchFamily="34" charset="0"/>
              <a:cs typeface="Arial" panose="020B0604020202020204" pitchFamily="34" charset="0"/>
            </a:endParaRPr>
          </a:p>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e) Khi đã có găng tay thì không cần phải rửa tay, rửa sạch các dụng cụ sau khi hoàn thành thí nghiệm.</a:t>
            </a:r>
            <a:endParaRPr lang="en-US" sz="2000">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250863" y="1172172"/>
            <a:ext cx="8213868" cy="850939"/>
          </a:xfrm>
          <a:prstGeom prst="rect">
            <a:avLst/>
          </a:prstGeom>
        </p:spPr>
        <p:txBody>
          <a:bodyPr wrap="square">
            <a:spAutoFit/>
          </a:bodyPr>
          <a:lstStyle/>
          <a:p>
            <a:pPr algn="ctr">
              <a:lnSpc>
                <a:spcPct val="130000"/>
              </a:lnSpc>
              <a:spcBef>
                <a:spcPts val="600"/>
              </a:spcBef>
              <a:spcAft>
                <a:spcPts val="600"/>
              </a:spcAft>
            </a:pPr>
            <a:r>
              <a:rPr lang="vi-VN" sz="2000" b="1">
                <a:latin typeface="Arial" panose="020B0604020202020204" pitchFamily="34" charset="0"/>
                <a:cs typeface="Arial" panose="020B0604020202020204" pitchFamily="34" charset="0"/>
              </a:rPr>
              <a:t>Câu </a:t>
            </a:r>
            <a:r>
              <a:rPr lang="en-GB" sz="2000" b="1">
                <a:latin typeface="Arial" panose="020B0604020202020204" pitchFamily="34" charset="0"/>
                <a:cs typeface="Arial" panose="020B0604020202020204" pitchFamily="34" charset="0"/>
              </a:rPr>
              <a:t>3:</a:t>
            </a:r>
            <a:r>
              <a:rPr lang="vi-VN" sz="2000">
                <a:latin typeface="Arial" panose="020B0604020202020204" pitchFamily="34" charset="0"/>
                <a:cs typeface="Arial" panose="020B0604020202020204" pitchFamily="34" charset="0"/>
              </a:rPr>
              <a:t> </a:t>
            </a:r>
            <a:r>
              <a:rPr lang="en-GB" sz="2000">
                <a:latin typeface="Arial" panose="020B0604020202020204" pitchFamily="34" charset="0"/>
                <a:cs typeface="Arial" panose="020B0604020202020204" pitchFamily="34" charset="0"/>
              </a:rPr>
              <a:t>Sắp xếp các tình huống dưới đây vào các cột “An toàn” và “Không an toàn”.</a:t>
            </a:r>
            <a:endParaRPr lang="vi-VN" sz="20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Shape 1694"/>
        <p:cNvGrpSpPr/>
        <p:nvPr/>
      </p:nvGrpSpPr>
      <p:grpSpPr>
        <a:xfrm>
          <a:off x="0" y="0"/>
          <a:ext cx="0" cy="0"/>
          <a:chOff x="0" y="0"/>
          <a:chExt cx="0" cy="0"/>
        </a:xfrm>
      </p:grpSpPr>
      <p:sp>
        <p:nvSpPr>
          <p:cNvPr id="1698" name="Google Shape;1698;p2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35499877"/>
              </p:ext>
            </p:extLst>
          </p:nvPr>
        </p:nvGraphicFramePr>
        <p:xfrm>
          <a:off x="368609" y="436882"/>
          <a:ext cx="8494294" cy="4433568"/>
        </p:xfrm>
        <a:graphic>
          <a:graphicData uri="http://schemas.openxmlformats.org/drawingml/2006/table">
            <a:tbl>
              <a:tblPr firstRow="1" bandRow="1">
                <a:tableStyleId>{91EBBBCC-DAD2-459C-BE2E-F6DE35CF9A28}</a:tableStyleId>
              </a:tblPr>
              <a:tblGrid>
                <a:gridCol w="4804970">
                  <a:extLst>
                    <a:ext uri="{9D8B030D-6E8A-4147-A177-3AD203B41FA5}">
                      <a16:colId xmlns:a16="http://schemas.microsoft.com/office/drawing/2014/main" val="4063397987"/>
                    </a:ext>
                  </a:extLst>
                </a:gridCol>
                <a:gridCol w="3689324">
                  <a:extLst>
                    <a:ext uri="{9D8B030D-6E8A-4147-A177-3AD203B41FA5}">
                      <a16:colId xmlns:a16="http://schemas.microsoft.com/office/drawing/2014/main" val="3378767123"/>
                    </a:ext>
                  </a:extLst>
                </a:gridCol>
              </a:tblGrid>
              <a:tr h="654077">
                <a:tc>
                  <a:txBody>
                    <a:bodyPr/>
                    <a:lstStyle/>
                    <a:p>
                      <a:pPr algn="ctr"/>
                      <a:r>
                        <a:rPr lang="en-GB" sz="2000">
                          <a:latin typeface="Arial" panose="020B0604020202020204" pitchFamily="34" charset="0"/>
                          <a:cs typeface="Arial" panose="020B0604020202020204" pitchFamily="34" charset="0"/>
                        </a:rPr>
                        <a:t>An toàn</a:t>
                      </a:r>
                      <a:endParaRPr lang="en-US" sz="2000">
                        <a:latin typeface="Arial" panose="020B0604020202020204" pitchFamily="34" charset="0"/>
                        <a:cs typeface="Arial" panose="020B0604020202020204" pitchFamily="34" charset="0"/>
                      </a:endParaRPr>
                    </a:p>
                  </a:txBody>
                  <a:tcPr anchor="ctr"/>
                </a:tc>
                <a:tc>
                  <a:txBody>
                    <a:bodyPr/>
                    <a:lstStyle/>
                    <a:p>
                      <a:pPr algn="ctr"/>
                      <a:r>
                        <a:rPr lang="en-GB" sz="2000">
                          <a:latin typeface="Arial" panose="020B0604020202020204" pitchFamily="34" charset="0"/>
                          <a:cs typeface="Arial" panose="020B0604020202020204" pitchFamily="34" charset="0"/>
                        </a:rPr>
                        <a:t>Không</a:t>
                      </a:r>
                      <a:r>
                        <a:rPr lang="en-GB" sz="2000" baseline="0">
                          <a:latin typeface="Arial" panose="020B0604020202020204" pitchFamily="34" charset="0"/>
                          <a:cs typeface="Arial" panose="020B0604020202020204" pitchFamily="34" charset="0"/>
                        </a:rPr>
                        <a:t> an toàn</a:t>
                      </a: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96937774"/>
                  </a:ext>
                </a:extLst>
              </a:tr>
              <a:tr h="749382">
                <a:tc>
                  <a:txBody>
                    <a:bodyPr/>
                    <a:lstStyle/>
                    <a:p>
                      <a:pPr algn="just"/>
                      <a:r>
                        <a:rPr lang="nl-NL" sz="2000">
                          <a:latin typeface="Arial" panose="020B0604020202020204" pitchFamily="34" charset="0"/>
                          <a:ea typeface="Calibri" panose="020F0502020204030204" pitchFamily="34" charset="0"/>
                          <a:cs typeface="Arial" panose="020B0604020202020204" pitchFamily="34" charset="0"/>
                        </a:rPr>
                        <a:t>a) Không được nếm các chất độc hại bằng miệng</a:t>
                      </a:r>
                      <a:endParaRPr lang="en-US" sz="2000">
                        <a:latin typeface="Arial" panose="020B0604020202020204" pitchFamily="34" charset="0"/>
                        <a:cs typeface="Arial" panose="020B0604020202020204" pitchFamily="34" charset="0"/>
                      </a:endParaRPr>
                    </a:p>
                  </a:txBody>
                  <a:tcPr anchor="ctr"/>
                </a:tc>
                <a:tc rowSpan="4">
                  <a:txBody>
                    <a:bodyPr/>
                    <a:lstStyle/>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e) Khi đã có găng tay thì không cần phải rửa tay, rửa sạch các dụng cụ sau khi hoàn thành thí nghiệm.</a:t>
                      </a:r>
                      <a:endParaRPr lang="en-US" sz="2000">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747386349"/>
                  </a:ext>
                </a:extLst>
              </a:tr>
              <a:tr h="879709">
                <a:tc>
                  <a:txBody>
                    <a:bodyPr/>
                    <a:lstStyle/>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b)</a:t>
                      </a:r>
                      <a:r>
                        <a:rPr lang="nl-NL" sz="2000" baseline="0">
                          <a:latin typeface="Arial" panose="020B0604020202020204" pitchFamily="34" charset="0"/>
                          <a:ea typeface="Calibri" panose="020F0502020204030204" pitchFamily="34" charset="0"/>
                          <a:cs typeface="Arial" panose="020B0604020202020204" pitchFamily="34" charset="0"/>
                        </a:rPr>
                        <a:t> </a:t>
                      </a:r>
                      <a:r>
                        <a:rPr lang="nl-NL" sz="2000">
                          <a:latin typeface="Arial" panose="020B0604020202020204" pitchFamily="34" charset="0"/>
                          <a:ea typeface="Calibri" panose="020F0502020204030204" pitchFamily="34" charset="0"/>
                          <a:cs typeface="Arial" panose="020B0604020202020204" pitchFamily="34" charset="0"/>
                        </a:rPr>
                        <a:t>Không đùa nghịch khi làm thí nghiệm.</a:t>
                      </a:r>
                      <a:endParaRPr lang="en-US" sz="2000">
                        <a:latin typeface="Arial" panose="020B0604020202020204" pitchFamily="34" charset="0"/>
                        <a:ea typeface="Calibri" panose="020F0502020204030204" pitchFamily="34" charset="0"/>
                        <a:cs typeface="Arial" panose="020B0604020202020204" pitchFamily="34" charset="0"/>
                      </a:endParaRPr>
                    </a:p>
                  </a:txBody>
                  <a:tcPr anchor="ctr"/>
                </a:tc>
                <a:tc vMerge="1">
                  <a:txBody>
                    <a:bodyPr/>
                    <a:lstStyle/>
                    <a:p>
                      <a:pPr algn="ct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783167"/>
                  </a:ext>
                </a:extLst>
              </a:tr>
              <a:tr h="1270691">
                <a:tc>
                  <a:txBody>
                    <a:bodyPr/>
                    <a:lstStyle/>
                    <a:p>
                      <a:pPr algn="just">
                        <a:lnSpc>
                          <a:spcPct val="120000"/>
                        </a:lnSpc>
                        <a:spcBef>
                          <a:spcPts val="300"/>
                        </a:spcBef>
                        <a:spcAft>
                          <a:spcPts val="300"/>
                        </a:spcAft>
                      </a:pPr>
                      <a:r>
                        <a:rPr lang="nl-NL" sz="2000">
                          <a:latin typeface="Arial" panose="020B0604020202020204" pitchFamily="34" charset="0"/>
                          <a:ea typeface="Calibri" panose="020F0502020204030204" pitchFamily="34" charset="0"/>
                          <a:cs typeface="Arial" panose="020B0604020202020204" pitchFamily="34" charset="0"/>
                        </a:rPr>
                        <a:t>c) Không hít mạnh hoặc kề mũi vào gần bình hoá chất mà chỉ được dùng bàn tay phẩy nhẹ hơi hoá chất vào mũi.</a:t>
                      </a:r>
                      <a:endParaRPr lang="en-US" sz="2000">
                        <a:latin typeface="Arial" panose="020B0604020202020204" pitchFamily="34" charset="0"/>
                        <a:ea typeface="Calibri" panose="020F0502020204030204" pitchFamily="34" charset="0"/>
                        <a:cs typeface="Arial" panose="020B0604020202020204" pitchFamily="34" charset="0"/>
                      </a:endParaRPr>
                    </a:p>
                  </a:txBody>
                  <a:tcPr anchor="ctr"/>
                </a:tc>
                <a:tc vMerge="1">
                  <a:txBody>
                    <a:bodyPr/>
                    <a:lstStyle/>
                    <a:p>
                      <a:pPr algn="ct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94338001"/>
                  </a:ext>
                </a:extLst>
              </a:tr>
              <a:tr h="879709">
                <a:tc>
                  <a:txBody>
                    <a:bodyPr/>
                    <a:lstStyle/>
                    <a:p>
                      <a:pPr marL="0" marR="0" indent="0" algn="just" defTabSz="914400" rtl="0" eaLnBrk="1" fontAlgn="auto" latinLnBrk="0" hangingPunct="1">
                        <a:lnSpc>
                          <a:spcPct val="120000"/>
                        </a:lnSpc>
                        <a:spcBef>
                          <a:spcPts val="300"/>
                        </a:spcBef>
                        <a:spcAft>
                          <a:spcPts val="300"/>
                        </a:spcAft>
                        <a:buClr>
                          <a:srgbClr val="000000"/>
                        </a:buClr>
                        <a:buSzTx/>
                        <a:buFont typeface="Arial"/>
                        <a:buNone/>
                        <a:tabLst/>
                        <a:defRPr/>
                      </a:pPr>
                      <a:r>
                        <a:rPr lang="nl-NL" sz="2000">
                          <a:latin typeface="Arial" panose="020B0604020202020204" pitchFamily="34" charset="0"/>
                          <a:ea typeface="Calibri" panose="020F0502020204030204" pitchFamily="34" charset="0"/>
                          <a:cs typeface="Arial" panose="020B0604020202020204" pitchFamily="34" charset="0"/>
                        </a:rPr>
                        <a:t>d) Đựng hoá chất trong các lọ dày, nút kín.</a:t>
                      </a:r>
                      <a:endParaRPr lang="en-US" sz="2000">
                        <a:latin typeface="Arial" panose="020B0604020202020204" pitchFamily="34" charset="0"/>
                        <a:ea typeface="Calibri" panose="020F0502020204030204" pitchFamily="34" charset="0"/>
                        <a:cs typeface="Arial" panose="020B0604020202020204" pitchFamily="34" charset="0"/>
                      </a:endParaRPr>
                    </a:p>
                  </a:txBody>
                  <a:tcPr anchor="ctr"/>
                </a:tc>
                <a:tc vMerge="1">
                  <a:txBody>
                    <a:bodyPr/>
                    <a:lstStyle/>
                    <a:p>
                      <a:pPr algn="ct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1911894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pic>
        <p:nvPicPr>
          <p:cNvPr id="2" name="Picture 1"/>
          <p:cNvPicPr>
            <a:picLocks noChangeAspect="1"/>
          </p:cNvPicPr>
          <p:nvPr/>
        </p:nvPicPr>
        <p:blipFill>
          <a:blip r:embed="rId3"/>
          <a:stretch>
            <a:fillRect/>
          </a:stretch>
        </p:blipFill>
        <p:spPr>
          <a:xfrm>
            <a:off x="1263063" y="1628761"/>
            <a:ext cx="4981325" cy="3416196"/>
          </a:xfrm>
          <a:prstGeom prst="rect">
            <a:avLst/>
          </a:prstGeom>
        </p:spPr>
      </p:pic>
      <p:sp>
        <p:nvSpPr>
          <p:cNvPr id="7" name="Rectangle 6"/>
          <p:cNvSpPr/>
          <p:nvPr/>
        </p:nvSpPr>
        <p:spPr>
          <a:xfrm>
            <a:off x="195523" y="257142"/>
            <a:ext cx="6686539" cy="1006429"/>
          </a:xfrm>
          <a:prstGeom prst="rect">
            <a:avLst/>
          </a:prstGeom>
        </p:spPr>
        <p:txBody>
          <a:bodyPr wrap="square">
            <a:spAutoFit/>
          </a:bodyPr>
          <a:lstStyle/>
          <a:p>
            <a:pPr algn="ctr">
              <a:lnSpc>
                <a:spcPct val="135000"/>
              </a:lnSpc>
              <a:spcBef>
                <a:spcPts val="600"/>
              </a:spcBef>
              <a:spcAft>
                <a:spcPts val="600"/>
              </a:spcAft>
            </a:pPr>
            <a:r>
              <a:rPr lang="en-GB" sz="2200" b="1">
                <a:solidFill>
                  <a:schemeClr val="tx1">
                    <a:lumMod val="90000"/>
                    <a:lumOff val="10000"/>
                  </a:schemeClr>
                </a:solidFill>
                <a:latin typeface="Arial" panose="020B0604020202020204" pitchFamily="34" charset="0"/>
                <a:ea typeface="Calibri" panose="020F0502020204030204" pitchFamily="34" charset="0"/>
                <a:cs typeface="Arial" panose="020B0604020202020204" pitchFamily="34" charset="0"/>
              </a:rPr>
              <a:t>Quan sát hình và cho biết: những hoạt động nào là không an toàn trong phòng thực hành? </a:t>
            </a:r>
            <a:endParaRPr lang="en-US" sz="2200" b="1">
              <a:solidFill>
                <a:schemeClr val="tx1">
                  <a:lumMod val="90000"/>
                  <a:lumOff val="1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grpSp>
        <p:nvGrpSpPr>
          <p:cNvPr id="1846" name="Google Shape;1846;p34"/>
          <p:cNvGrpSpPr/>
          <p:nvPr/>
        </p:nvGrpSpPr>
        <p:grpSpPr>
          <a:xfrm>
            <a:off x="1263316" y="1371600"/>
            <a:ext cx="5618748" cy="3140242"/>
            <a:chOff x="1177450" y="241631"/>
            <a:chExt cx="6173152" cy="3616776"/>
          </a:xfrm>
        </p:grpSpPr>
        <p:sp>
          <p:nvSpPr>
            <p:cNvPr id="1847" name="Google Shape;1847;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a:effectLst>
              <a:outerShdw dist="19050" dir="5400000" algn="bl" rotWithShape="0">
                <a:schemeClr val="dk1">
                  <a:alpha val="2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52" name="Google Shape;1852;p34"/>
          <p:cNvSpPr txBox="1">
            <a:spLocks noGrp="1"/>
          </p:cNvSpPr>
          <p:nvPr>
            <p:ph type="body" idx="4294967295"/>
          </p:nvPr>
        </p:nvSpPr>
        <p:spPr>
          <a:xfrm>
            <a:off x="2779558" y="248927"/>
            <a:ext cx="2998827" cy="6962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a:solidFill>
                  <a:schemeClr val="lt1"/>
                </a:solidFill>
                <a:latin typeface="Arial" panose="020B0604020202020204" pitchFamily="34" charset="0"/>
                <a:ea typeface="Amatic SC"/>
                <a:cs typeface="Arial" panose="020B0604020202020204" pitchFamily="34" charset="0"/>
                <a:sym typeface="Amatic SC"/>
              </a:rPr>
              <a:t>NHIỆM VỤ VỀ NHÀ</a:t>
            </a:r>
            <a:endParaRPr lang="en-GB">
              <a:latin typeface="Arial" panose="020B0604020202020204" pitchFamily="34" charset="0"/>
              <a:cs typeface="Arial" panose="020B0604020202020204" pitchFamily="34" charset="0"/>
            </a:endParaRPr>
          </a:p>
        </p:txBody>
      </p:sp>
      <p:sp>
        <p:nvSpPr>
          <p:cNvPr id="10" name="Rectangle 9"/>
          <p:cNvSpPr/>
          <p:nvPr/>
        </p:nvSpPr>
        <p:spPr>
          <a:xfrm>
            <a:off x="1913021" y="1521224"/>
            <a:ext cx="4319336" cy="268535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lnSpc>
                <a:spcPct val="135000"/>
              </a:lnSpc>
              <a:spcBef>
                <a:spcPts val="600"/>
              </a:spcBef>
              <a:spcAft>
                <a:spcPts val="600"/>
              </a:spcAft>
            </a:pPr>
            <a:r>
              <a:rPr lang="en-GB" sz="2200" b="1">
                <a:solidFill>
                  <a:schemeClr val="tx1"/>
                </a:solidFill>
              </a:rPr>
              <a:t>1. Học bài.</a:t>
            </a:r>
          </a:p>
          <a:p>
            <a:pPr algn="just">
              <a:lnSpc>
                <a:spcPct val="135000"/>
              </a:lnSpc>
              <a:spcBef>
                <a:spcPts val="600"/>
              </a:spcBef>
              <a:spcAft>
                <a:spcPts val="600"/>
              </a:spcAft>
            </a:pPr>
            <a:r>
              <a:rPr lang="en-GB" sz="2200" b="1">
                <a:solidFill>
                  <a:schemeClr val="tx1"/>
                </a:solidFill>
              </a:rPr>
              <a:t>2. Hoàn thành các bài tập trong SBT</a:t>
            </a:r>
          </a:p>
          <a:p>
            <a:pPr algn="just">
              <a:lnSpc>
                <a:spcPct val="135000"/>
              </a:lnSpc>
              <a:spcBef>
                <a:spcPts val="600"/>
              </a:spcBef>
              <a:spcAft>
                <a:spcPts val="600"/>
              </a:spcAft>
            </a:pPr>
            <a:r>
              <a:rPr lang="en-GB" sz="2200" b="1">
                <a:solidFill>
                  <a:schemeClr val="tx1"/>
                </a:solidFill>
              </a:rPr>
              <a:t>3. Chuẩn bị trước bài 3: Sử dụng kính lúp.</a:t>
            </a:r>
            <a:endParaRPr lang="en-US" sz="2200"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56"/>
        <p:cNvGrpSpPr/>
        <p:nvPr/>
      </p:nvGrpSpPr>
      <p:grpSpPr>
        <a:xfrm>
          <a:off x="0" y="0"/>
          <a:ext cx="0" cy="0"/>
          <a:chOff x="0" y="0"/>
          <a:chExt cx="0" cy="0"/>
        </a:xfrm>
      </p:grpSpPr>
      <p:sp>
        <p:nvSpPr>
          <p:cNvPr id="1857" name="Google Shape;1857;p35"/>
          <p:cNvSpPr txBox="1">
            <a:spLocks noGrp="1"/>
          </p:cNvSpPr>
          <p:nvPr>
            <p:ph type="ctrTitle" idx="4294967295"/>
          </p:nvPr>
        </p:nvSpPr>
        <p:spPr>
          <a:xfrm>
            <a:off x="1709543" y="2092801"/>
            <a:ext cx="4694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solidFill>
                  <a:schemeClr val="accent2"/>
                </a:solidFill>
                <a:latin typeface="Arial" panose="020B0604020202020204" pitchFamily="34" charset="0"/>
                <a:cs typeface="Arial" panose="020B0604020202020204" pitchFamily="34" charset="0"/>
              </a:rPr>
              <a:t>Thanks!</a:t>
            </a:r>
            <a:endParaRPr sz="7200">
              <a:solidFill>
                <a:schemeClr val="accent2"/>
              </a:solidFill>
              <a:latin typeface="Arial" panose="020B0604020202020204" pitchFamily="34" charset="0"/>
              <a:cs typeface="Arial" panose="020B0604020202020204" pitchFamily="34" charset="0"/>
            </a:endParaRPr>
          </a:p>
        </p:txBody>
      </p:sp>
      <p:sp>
        <p:nvSpPr>
          <p:cNvPr id="1859" name="Google Shape;1859;p3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645983" y="2251598"/>
            <a:ext cx="4646100" cy="999979"/>
          </a:xfrm>
          <a:prstGeom prst="rect">
            <a:avLst/>
          </a:prstGeom>
        </p:spPr>
        <p:txBody>
          <a:bodyPr spcFirstLastPara="1" wrap="square" lIns="0" tIns="0" rIns="0" bIns="0" anchor="b" anchorCtr="0">
            <a:noAutofit/>
          </a:bodyPr>
          <a:lstStyle/>
          <a:p>
            <a:pPr marL="0" lvl="0" indent="0" algn="l" rtl="0">
              <a:lnSpc>
                <a:spcPct val="135000"/>
              </a:lnSpc>
              <a:spcBef>
                <a:spcPts val="600"/>
              </a:spcBef>
              <a:spcAft>
                <a:spcPts val="600"/>
              </a:spcAft>
              <a:buNone/>
            </a:pPr>
            <a:r>
              <a:rPr lang="en-US" sz="2800">
                <a:latin typeface="Arial" panose="020B0604020202020204" pitchFamily="34" charset="0"/>
                <a:cs typeface="Arial" panose="020B0604020202020204" pitchFamily="34" charset="0"/>
              </a:rPr>
              <a:t>Một số kí hiệu cảnh báo trong phòng thực hành</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4"/>
                </a:solidFill>
                <a:latin typeface="Arial" panose="020B0604020202020204" pitchFamily="34" charset="0"/>
                <a:ea typeface="Encode Sans Semi Condensed"/>
                <a:cs typeface="Arial" panose="020B0604020202020204" pitchFamily="34" charset="0"/>
                <a:sym typeface="Encode Sans Semi Condensed"/>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3" name="Rectangle 2"/>
          <p:cNvSpPr/>
          <p:nvPr/>
        </p:nvSpPr>
        <p:spPr>
          <a:xfrm>
            <a:off x="541420" y="796409"/>
            <a:ext cx="5682864" cy="2988510"/>
          </a:xfrm>
          <a:prstGeom prst="rect">
            <a:avLst/>
          </a:prstGeom>
        </p:spPr>
        <p:txBody>
          <a:bodyPr wrap="square">
            <a:spAutoFit/>
          </a:bodyPr>
          <a:lstStyle/>
          <a:p>
            <a:pPr algn="just">
              <a:lnSpc>
                <a:spcPct val="135000"/>
              </a:lnSpc>
              <a:spcBef>
                <a:spcPts val="600"/>
              </a:spcBef>
              <a:spcAft>
                <a:spcPts val="600"/>
              </a:spcAft>
            </a:pPr>
            <a:r>
              <a:rPr lang="en-US" sz="2200"/>
              <a:t>Khi làm thí nghiệm, chúng ta phải tiếp xúc với: nguồn điện; nguồn nhiệt, hoá chất, chất dễ cháy nỗ, dụng cụ sắc nhọn; động vật.... </a:t>
            </a:r>
          </a:p>
          <a:p>
            <a:pPr algn="just">
              <a:lnSpc>
                <a:spcPct val="135000"/>
              </a:lnSpc>
              <a:spcBef>
                <a:spcPts val="600"/>
              </a:spcBef>
              <a:spcAft>
                <a:spcPts val="600"/>
              </a:spcAft>
            </a:pPr>
            <a:r>
              <a:rPr lang="en-US" sz="2200"/>
              <a:t>=&gt; Cần biết các rủi ro và tai nạn có thể xảy ra khi học tập trong phòng thực hành, quy định an toàn để phòng tránh.</a:t>
            </a:r>
          </a:p>
        </p:txBody>
      </p:sp>
      <p:pic>
        <p:nvPicPr>
          <p:cNvPr id="12" name="Picture 11"/>
          <p:cNvPicPr>
            <a:picLocks noChangeAspect="1"/>
          </p:cNvPicPr>
          <p:nvPr/>
        </p:nvPicPr>
        <p:blipFill>
          <a:blip r:embed="rId3"/>
          <a:stretch>
            <a:fillRect/>
          </a:stretch>
        </p:blipFill>
        <p:spPr>
          <a:xfrm>
            <a:off x="6464919" y="0"/>
            <a:ext cx="2480260" cy="516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5"/>
          <p:cNvPicPr>
            <a:picLocks noChangeAspect="1"/>
          </p:cNvPicPr>
          <p:nvPr/>
        </p:nvPicPr>
        <p:blipFill>
          <a:blip r:embed="rId3"/>
          <a:stretch>
            <a:fillRect/>
          </a:stretch>
        </p:blipFill>
        <p:spPr>
          <a:xfrm>
            <a:off x="662488" y="2133802"/>
            <a:ext cx="5100638" cy="1980247"/>
          </a:xfrm>
          <a:prstGeom prst="rect">
            <a:avLst/>
          </a:prstGeom>
        </p:spPr>
      </p:pic>
      <p:sp>
        <p:nvSpPr>
          <p:cNvPr id="10" name="Rectangle 9"/>
          <p:cNvSpPr/>
          <p:nvPr/>
        </p:nvSpPr>
        <p:spPr>
          <a:xfrm>
            <a:off x="758365" y="507651"/>
            <a:ext cx="5438274" cy="1413400"/>
          </a:xfrm>
          <a:prstGeom prst="rect">
            <a:avLst/>
          </a:prstGeom>
        </p:spPr>
        <p:txBody>
          <a:bodyPr wrap="square">
            <a:spAutoFit/>
          </a:bodyPr>
          <a:lstStyle/>
          <a:p>
            <a:pPr algn="ctr">
              <a:lnSpc>
                <a:spcPct val="135000"/>
              </a:lnSpc>
              <a:spcBef>
                <a:spcPts val="600"/>
              </a:spcBef>
              <a:spcAft>
                <a:spcPts val="600"/>
              </a:spcAft>
            </a:pPr>
            <a:r>
              <a:rPr lang="en-US" sz="2200"/>
              <a:t>Em hãy cho biết mỗi biển cảnh báo trong hình có ý nghĩa gì? Cả 3 biển cảnh báo có đặc điểm gì chung?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9"/>
        <p:cNvGrpSpPr/>
        <p:nvPr/>
      </p:nvGrpSpPr>
      <p:grpSpPr>
        <a:xfrm>
          <a:off x="0" y="0"/>
          <a:ext cx="0" cy="0"/>
          <a:chOff x="0" y="0"/>
          <a:chExt cx="0" cy="0"/>
        </a:xfrm>
      </p:grpSpPr>
      <p:sp>
        <p:nvSpPr>
          <p:cNvPr id="1600" name="Google Shape;1600;p17"/>
          <p:cNvSpPr txBox="1">
            <a:spLocks noGrp="1"/>
          </p:cNvSpPr>
          <p:nvPr>
            <p:ph type="body" idx="1"/>
          </p:nvPr>
        </p:nvSpPr>
        <p:spPr>
          <a:xfrm>
            <a:off x="844414" y="802634"/>
            <a:ext cx="5134800" cy="3063972"/>
          </a:xfrm>
          <a:prstGeom prst="rect">
            <a:avLst/>
          </a:prstGeom>
        </p:spPr>
        <p:txBody>
          <a:bodyPr spcFirstLastPara="1" wrap="square" lIns="0" tIns="0" rIns="0" bIns="0" anchor="t" anchorCtr="0">
            <a:noAutofit/>
          </a:bodyPr>
          <a:lstStyle/>
          <a:p>
            <a:pPr marL="0" lvl="0" indent="0" algn="l" rtl="0">
              <a:lnSpc>
                <a:spcPct val="135000"/>
              </a:lnSpc>
              <a:spcBef>
                <a:spcPts val="600"/>
              </a:spcBef>
              <a:spcAft>
                <a:spcPts val="600"/>
              </a:spcAft>
              <a:buNone/>
            </a:pPr>
            <a:r>
              <a:rPr lang="en" sz="2200">
                <a:latin typeface="Arial" panose="020B0604020202020204" pitchFamily="34" charset="0"/>
                <a:cs typeface="Arial" panose="020B0604020202020204" pitchFamily="34" charset="0"/>
              </a:rPr>
              <a:t>Các biển cảnh báo an toàn có màu sắc thể hiện quy định sau:</a:t>
            </a:r>
          </a:p>
          <a:p>
            <a:pPr lvl="0" algn="l" rtl="0">
              <a:lnSpc>
                <a:spcPct val="135000"/>
              </a:lnSpc>
              <a:spcBef>
                <a:spcPts val="600"/>
              </a:spcBef>
              <a:spcAft>
                <a:spcPts val="600"/>
              </a:spcAft>
              <a:buFont typeface="Wingdings" panose="05000000000000000000" pitchFamily="2" charset="2"/>
              <a:buChar char="Ø"/>
            </a:pPr>
            <a:r>
              <a:rPr lang="en" sz="2200">
                <a:latin typeface="Arial" panose="020B0604020202020204" pitchFamily="34" charset="0"/>
                <a:cs typeface="Arial" panose="020B0604020202020204" pitchFamily="34" charset="0"/>
              </a:rPr>
              <a:t>Màu đỏ: Cấm thực hiện</a:t>
            </a:r>
          </a:p>
          <a:p>
            <a:pPr lvl="0" algn="l" rtl="0">
              <a:lnSpc>
                <a:spcPct val="135000"/>
              </a:lnSpc>
              <a:spcBef>
                <a:spcPts val="600"/>
              </a:spcBef>
              <a:spcAft>
                <a:spcPts val="600"/>
              </a:spcAft>
              <a:buFont typeface="Wingdings" panose="05000000000000000000" pitchFamily="2" charset="2"/>
              <a:buChar char="Ø"/>
            </a:pPr>
            <a:r>
              <a:rPr lang="en" sz="2200">
                <a:latin typeface="Arial" panose="020B0604020202020204" pitchFamily="34" charset="0"/>
                <a:cs typeface="Arial" panose="020B0604020202020204" pitchFamily="34" charset="0"/>
              </a:rPr>
              <a:t>Màu xanh: Bắt buộc thực hiện</a:t>
            </a:r>
          </a:p>
          <a:p>
            <a:pPr lvl="0" algn="l" rtl="0">
              <a:lnSpc>
                <a:spcPct val="135000"/>
              </a:lnSpc>
              <a:spcBef>
                <a:spcPts val="600"/>
              </a:spcBef>
              <a:spcAft>
                <a:spcPts val="600"/>
              </a:spcAft>
              <a:buFont typeface="Wingdings" panose="05000000000000000000" pitchFamily="2" charset="2"/>
              <a:buChar char="Ø"/>
            </a:pPr>
            <a:r>
              <a:rPr lang="en" sz="2200">
                <a:latin typeface="Arial" panose="020B0604020202020204" pitchFamily="34" charset="0"/>
                <a:cs typeface="Arial" panose="020B0604020202020204" pitchFamily="34" charset="0"/>
              </a:rPr>
              <a:t>Màu vàng: Cảnh báo nguy hiểm</a:t>
            </a:r>
            <a:endParaRPr sz="2200">
              <a:latin typeface="Arial" panose="020B0604020202020204" pitchFamily="34" charset="0"/>
              <a:cs typeface="Arial" panose="020B0604020202020204" pitchFamily="34" charset="0"/>
            </a:endParaRPr>
          </a:p>
        </p:txBody>
      </p:sp>
      <p:sp>
        <p:nvSpPr>
          <p:cNvPr id="1601" name="Google Shape;1601;p1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00">
                                            <p:txEl>
                                              <p:pRg st="1" end="1"/>
                                            </p:txEl>
                                          </p:spTgt>
                                        </p:tgtEl>
                                        <p:attrNameLst>
                                          <p:attrName>style.visibility</p:attrName>
                                        </p:attrNameLst>
                                      </p:cBhvr>
                                      <p:to>
                                        <p:strVal val="visible"/>
                                      </p:to>
                                    </p:set>
                                    <p:animEffect transition="in" filter="wipe(down)">
                                      <p:cBhvr>
                                        <p:cTn id="7" dur="500"/>
                                        <p:tgtEl>
                                          <p:spTgt spid="16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00">
                                            <p:txEl>
                                              <p:pRg st="2" end="2"/>
                                            </p:txEl>
                                          </p:spTgt>
                                        </p:tgtEl>
                                        <p:attrNameLst>
                                          <p:attrName>style.visibility</p:attrName>
                                        </p:attrNameLst>
                                      </p:cBhvr>
                                      <p:to>
                                        <p:strVal val="visible"/>
                                      </p:to>
                                    </p:set>
                                    <p:animEffect transition="in" filter="wipe(down)">
                                      <p:cBhvr>
                                        <p:cTn id="12" dur="500"/>
                                        <p:tgtEl>
                                          <p:spTgt spid="16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00">
                                            <p:txEl>
                                              <p:pRg st="3" end="3"/>
                                            </p:txEl>
                                          </p:spTgt>
                                        </p:tgtEl>
                                        <p:attrNameLst>
                                          <p:attrName>style.visibility</p:attrName>
                                        </p:attrNameLst>
                                      </p:cBhvr>
                                      <p:to>
                                        <p:strVal val="visible"/>
                                      </p:to>
                                    </p:set>
                                    <p:animEffect transition="in" filter="wipe(down)">
                                      <p:cBhvr>
                                        <p:cTn id="17" dur="500"/>
                                        <p:tgtEl>
                                          <p:spTgt spid="16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2" name="Rectangle 11"/>
          <p:cNvSpPr/>
          <p:nvPr/>
        </p:nvSpPr>
        <p:spPr>
          <a:xfrm>
            <a:off x="1951323" y="1481424"/>
            <a:ext cx="5438274" cy="536301"/>
          </a:xfrm>
          <a:prstGeom prst="rect">
            <a:avLst/>
          </a:prstGeom>
        </p:spPr>
        <p:txBody>
          <a:bodyPr wrap="square">
            <a:spAutoFit/>
          </a:bodyPr>
          <a:lstStyle/>
          <a:p>
            <a:pPr algn="ctr">
              <a:lnSpc>
                <a:spcPct val="135000"/>
              </a:lnSpc>
              <a:spcBef>
                <a:spcPts val="600"/>
              </a:spcBef>
              <a:spcAft>
                <a:spcPts val="600"/>
              </a:spcAft>
            </a:pPr>
            <a:r>
              <a:rPr lang="en-US" sz="2400"/>
              <a:t>Một số biển cảnh báo an toàn</a:t>
            </a:r>
          </a:p>
        </p:txBody>
      </p:sp>
      <p:grpSp>
        <p:nvGrpSpPr>
          <p:cNvPr id="5" name="Group 4"/>
          <p:cNvGrpSpPr/>
          <p:nvPr/>
        </p:nvGrpSpPr>
        <p:grpSpPr>
          <a:xfrm>
            <a:off x="219174" y="2524290"/>
            <a:ext cx="2434892" cy="2273789"/>
            <a:chOff x="219174" y="2524290"/>
            <a:chExt cx="2434892" cy="2273789"/>
          </a:xfrm>
        </p:grpSpPr>
        <p:pic>
          <p:nvPicPr>
            <p:cNvPr id="2" name="Picture 1"/>
            <p:cNvPicPr>
              <a:picLocks noChangeAspect="1"/>
            </p:cNvPicPr>
            <p:nvPr/>
          </p:nvPicPr>
          <p:blipFill>
            <a:blip r:embed="rId3"/>
            <a:stretch>
              <a:fillRect/>
            </a:stretch>
          </p:blipFill>
          <p:spPr>
            <a:xfrm>
              <a:off x="660984" y="2524290"/>
              <a:ext cx="1805238" cy="1511362"/>
            </a:xfrm>
            <a:prstGeom prst="rect">
              <a:avLst/>
            </a:prstGeom>
          </p:spPr>
        </p:pic>
        <p:sp>
          <p:nvSpPr>
            <p:cNvPr id="13" name="Rectangle 12"/>
            <p:cNvSpPr/>
            <p:nvPr/>
          </p:nvSpPr>
          <p:spPr>
            <a:xfrm>
              <a:off x="219174" y="4298775"/>
              <a:ext cx="2434892" cy="499304"/>
            </a:xfrm>
            <a:prstGeom prst="rect">
              <a:avLst/>
            </a:prstGeom>
          </p:spPr>
          <p:txBody>
            <a:bodyPr wrap="square">
              <a:spAutoFit/>
            </a:bodyPr>
            <a:lstStyle/>
            <a:p>
              <a:pPr algn="ctr">
                <a:lnSpc>
                  <a:spcPct val="135000"/>
                </a:lnSpc>
                <a:spcBef>
                  <a:spcPts val="600"/>
                </a:spcBef>
                <a:spcAft>
                  <a:spcPts val="600"/>
                </a:spcAft>
              </a:pPr>
              <a:r>
                <a:rPr lang="en-US" sz="2200">
                  <a:solidFill>
                    <a:srgbClr val="FF0000"/>
                  </a:solidFill>
                </a:rPr>
                <a:t>Cấm dùng lửa</a:t>
              </a:r>
            </a:p>
          </p:txBody>
        </p:sp>
      </p:grpSp>
      <p:grpSp>
        <p:nvGrpSpPr>
          <p:cNvPr id="6" name="Group 5"/>
          <p:cNvGrpSpPr/>
          <p:nvPr/>
        </p:nvGrpSpPr>
        <p:grpSpPr>
          <a:xfrm>
            <a:off x="3150983" y="2373088"/>
            <a:ext cx="2613611" cy="2436215"/>
            <a:chOff x="3150983" y="2373088"/>
            <a:chExt cx="2613611" cy="2436215"/>
          </a:xfrm>
        </p:grpSpPr>
        <p:pic>
          <p:nvPicPr>
            <p:cNvPr id="3" name="Picture 2"/>
            <p:cNvPicPr>
              <a:picLocks noChangeAspect="1"/>
            </p:cNvPicPr>
            <p:nvPr/>
          </p:nvPicPr>
          <p:blipFill>
            <a:blip r:embed="rId4"/>
            <a:stretch>
              <a:fillRect/>
            </a:stretch>
          </p:blipFill>
          <p:spPr>
            <a:xfrm>
              <a:off x="3326104" y="2373088"/>
              <a:ext cx="2081713" cy="1875829"/>
            </a:xfrm>
            <a:prstGeom prst="rect">
              <a:avLst/>
            </a:prstGeom>
          </p:spPr>
        </p:pic>
        <p:sp>
          <p:nvSpPr>
            <p:cNvPr id="14" name="Rectangle 13"/>
            <p:cNvSpPr/>
            <p:nvPr/>
          </p:nvSpPr>
          <p:spPr>
            <a:xfrm>
              <a:off x="3150983" y="4309999"/>
              <a:ext cx="2613611" cy="499304"/>
            </a:xfrm>
            <a:prstGeom prst="rect">
              <a:avLst/>
            </a:prstGeom>
          </p:spPr>
          <p:txBody>
            <a:bodyPr wrap="square">
              <a:spAutoFit/>
            </a:bodyPr>
            <a:lstStyle/>
            <a:p>
              <a:pPr algn="ctr">
                <a:lnSpc>
                  <a:spcPct val="135000"/>
                </a:lnSpc>
                <a:spcBef>
                  <a:spcPts val="600"/>
                </a:spcBef>
                <a:spcAft>
                  <a:spcPts val="600"/>
                </a:spcAft>
              </a:pPr>
              <a:r>
                <a:rPr lang="en-US" sz="2200">
                  <a:solidFill>
                    <a:srgbClr val="0070C0"/>
                  </a:solidFill>
                </a:rPr>
                <a:t>Phải đeo gang tay</a:t>
              </a:r>
            </a:p>
          </p:txBody>
        </p:sp>
      </p:grpSp>
      <p:grpSp>
        <p:nvGrpSpPr>
          <p:cNvPr id="7" name="Group 6"/>
          <p:cNvGrpSpPr/>
          <p:nvPr/>
        </p:nvGrpSpPr>
        <p:grpSpPr>
          <a:xfrm>
            <a:off x="6135732" y="2373088"/>
            <a:ext cx="2613611" cy="2424991"/>
            <a:chOff x="6135732" y="2373088"/>
            <a:chExt cx="2613611" cy="2424991"/>
          </a:xfrm>
        </p:grpSpPr>
        <p:pic>
          <p:nvPicPr>
            <p:cNvPr id="4" name="Picture 3"/>
            <p:cNvPicPr>
              <a:picLocks noChangeAspect="1"/>
            </p:cNvPicPr>
            <p:nvPr/>
          </p:nvPicPr>
          <p:blipFill>
            <a:blip r:embed="rId5"/>
            <a:stretch>
              <a:fillRect/>
            </a:stretch>
          </p:blipFill>
          <p:spPr>
            <a:xfrm>
              <a:off x="6400805" y="2373088"/>
              <a:ext cx="2083466" cy="1662564"/>
            </a:xfrm>
            <a:prstGeom prst="rect">
              <a:avLst/>
            </a:prstGeom>
          </p:spPr>
        </p:pic>
        <p:sp>
          <p:nvSpPr>
            <p:cNvPr id="15" name="Rectangle 14"/>
            <p:cNvSpPr/>
            <p:nvPr/>
          </p:nvSpPr>
          <p:spPr>
            <a:xfrm>
              <a:off x="6135732" y="4298775"/>
              <a:ext cx="2613611" cy="499304"/>
            </a:xfrm>
            <a:prstGeom prst="rect">
              <a:avLst/>
            </a:prstGeom>
          </p:spPr>
          <p:txBody>
            <a:bodyPr wrap="square">
              <a:spAutoFit/>
            </a:bodyPr>
            <a:lstStyle/>
            <a:p>
              <a:pPr algn="ctr">
                <a:lnSpc>
                  <a:spcPct val="135000"/>
                </a:lnSpc>
                <a:spcBef>
                  <a:spcPts val="600"/>
                </a:spcBef>
                <a:spcAft>
                  <a:spcPts val="600"/>
                </a:spcAft>
              </a:pPr>
              <a:r>
                <a:rPr lang="en-GB" sz="2200">
                  <a:solidFill>
                    <a:schemeClr val="accent4">
                      <a:lumMod val="75000"/>
                    </a:schemeClr>
                  </a:solidFill>
                </a:rPr>
                <a:t>Điện cao thế</a:t>
              </a:r>
              <a:endParaRPr lang="en-US" sz="2200">
                <a:solidFill>
                  <a:schemeClr val="accent4">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645983" y="1949116"/>
            <a:ext cx="4646100" cy="1302461"/>
          </a:xfrm>
          <a:prstGeom prst="rect">
            <a:avLst/>
          </a:prstGeom>
        </p:spPr>
        <p:txBody>
          <a:bodyPr spcFirstLastPara="1" wrap="square" lIns="0" tIns="0" rIns="0" bIns="0" anchor="b" anchorCtr="0">
            <a:noAutofit/>
          </a:bodyPr>
          <a:lstStyle/>
          <a:p>
            <a:pPr marL="0" lvl="0" indent="0" algn="l" rtl="0">
              <a:lnSpc>
                <a:spcPct val="135000"/>
              </a:lnSpc>
              <a:spcBef>
                <a:spcPts val="600"/>
              </a:spcBef>
              <a:spcAft>
                <a:spcPts val="600"/>
              </a:spcAft>
              <a:buNone/>
            </a:pPr>
            <a:r>
              <a:rPr lang="en-US" sz="2800">
                <a:latin typeface="Arial" panose="020B0604020202020204" pitchFamily="34" charset="0"/>
                <a:cs typeface="Arial" panose="020B0604020202020204" pitchFamily="34" charset="0"/>
              </a:rPr>
              <a:t>Một số quy định an toàn trong phòng thực hành</a:t>
            </a:r>
          </a:p>
        </p:txBody>
      </p:sp>
      <p:sp>
        <p:nvSpPr>
          <p:cNvPr id="1595" name="Google Shape;1595;p16"/>
          <p:cNvSpPr txBox="1"/>
          <p:nvPr/>
        </p:nvSpPr>
        <p:spPr>
          <a:xfrm>
            <a:off x="0" y="2251598"/>
            <a:ext cx="1246500" cy="7322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b="1">
                <a:solidFill>
                  <a:schemeClr val="accent4"/>
                </a:solidFill>
                <a:latin typeface="Arial" panose="020B0604020202020204" pitchFamily="34" charset="0"/>
                <a:ea typeface="Encode Sans Semi Condensed"/>
                <a:cs typeface="Arial" panose="020B0604020202020204" pitchFamily="34" charset="0"/>
                <a:sym typeface="Encode Sans Semi Condensed"/>
              </a:rPr>
              <a:t>2</a:t>
            </a:r>
          </a:p>
        </p:txBody>
      </p:sp>
    </p:spTree>
    <p:extLst>
      <p:ext uri="{BB962C8B-B14F-4D97-AF65-F5344CB8AC3E}">
        <p14:creationId xmlns:p14="http://schemas.microsoft.com/office/powerpoint/2010/main" val="277755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23"/>
        <p:cNvGrpSpPr/>
        <p:nvPr/>
      </p:nvGrpSpPr>
      <p:grpSpPr>
        <a:xfrm>
          <a:off x="0" y="0"/>
          <a:ext cx="0" cy="0"/>
          <a:chOff x="0" y="0"/>
          <a:chExt cx="0" cy="0"/>
        </a:xfrm>
      </p:grpSpPr>
      <p:sp>
        <p:nvSpPr>
          <p:cNvPr id="1627" name="Google Shape;1627;p2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4" name="Group 13"/>
          <p:cNvGrpSpPr/>
          <p:nvPr/>
        </p:nvGrpSpPr>
        <p:grpSpPr>
          <a:xfrm>
            <a:off x="331501" y="3501870"/>
            <a:ext cx="8242580" cy="1465690"/>
            <a:chOff x="331501" y="3501870"/>
            <a:chExt cx="8242580" cy="1465690"/>
          </a:xfrm>
        </p:grpSpPr>
        <p:sp>
          <p:nvSpPr>
            <p:cNvPr id="6" name="Rectangle 5"/>
            <p:cNvSpPr/>
            <p:nvPr/>
          </p:nvSpPr>
          <p:spPr>
            <a:xfrm>
              <a:off x="331501" y="3795781"/>
              <a:ext cx="5522496" cy="877869"/>
            </a:xfrm>
            <a:prstGeom prst="rect">
              <a:avLst/>
            </a:prstGeom>
          </p:spPr>
          <p:txBody>
            <a:bodyPr wrap="square">
              <a:spAutoFit/>
            </a:bodyPr>
            <a:lstStyle/>
            <a:p>
              <a:pPr marL="342900" indent="-342900" algn="just">
                <a:lnSpc>
                  <a:spcPct val="135000"/>
                </a:lnSpc>
                <a:spcBef>
                  <a:spcPts val="1200"/>
                </a:spcBef>
                <a:spcAft>
                  <a:spcPts val="1200"/>
                </a:spcAft>
                <a:buFont typeface="Wingdings" panose="05000000000000000000" pitchFamily="2" charset="2"/>
                <a:buChar char="ü"/>
              </a:pPr>
              <a:r>
                <a:rPr lang="nl-NL" sz="2000">
                  <a:latin typeface="Arial" panose="020B0604020202020204" pitchFamily="34" charset="0"/>
                  <a:ea typeface="Calibri" panose="020F0502020204030204" pitchFamily="34" charset="0"/>
                  <a:cs typeface="Arial" panose="020B0604020202020204" pitchFamily="34" charset="0"/>
                </a:rPr>
                <a:t>Không ăn uống, đùa nghịch trong phòng thí nghiệm; không nếm hoặc ngửi hoá chất.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6556787" y="3501870"/>
              <a:ext cx="2017294" cy="1465690"/>
            </a:xfrm>
            <a:prstGeom prst="rect">
              <a:avLst/>
            </a:prstGeom>
          </p:spPr>
        </p:pic>
      </p:grpSp>
      <p:grpSp>
        <p:nvGrpSpPr>
          <p:cNvPr id="13" name="Group 12"/>
          <p:cNvGrpSpPr/>
          <p:nvPr/>
        </p:nvGrpSpPr>
        <p:grpSpPr>
          <a:xfrm>
            <a:off x="259311" y="2009274"/>
            <a:ext cx="8565079" cy="1238926"/>
            <a:chOff x="259311" y="2009274"/>
            <a:chExt cx="8565079" cy="1238926"/>
          </a:xfrm>
        </p:grpSpPr>
        <p:pic>
          <p:nvPicPr>
            <p:cNvPr id="8" name="Picture 7"/>
            <p:cNvPicPr>
              <a:picLocks noChangeAspect="1"/>
            </p:cNvPicPr>
            <p:nvPr/>
          </p:nvPicPr>
          <p:blipFill>
            <a:blip r:embed="rId4"/>
            <a:stretch>
              <a:fillRect/>
            </a:stretch>
          </p:blipFill>
          <p:spPr>
            <a:xfrm>
              <a:off x="6434466" y="2009274"/>
              <a:ext cx="2389924" cy="1238926"/>
            </a:xfrm>
            <a:prstGeom prst="rect">
              <a:avLst/>
            </a:prstGeom>
          </p:spPr>
        </p:pic>
        <p:sp>
          <p:nvSpPr>
            <p:cNvPr id="11" name="Rectangle 10"/>
            <p:cNvSpPr/>
            <p:nvPr/>
          </p:nvSpPr>
          <p:spPr>
            <a:xfrm>
              <a:off x="259311" y="2324870"/>
              <a:ext cx="5666875" cy="923330"/>
            </a:xfrm>
            <a:prstGeom prst="rect">
              <a:avLst/>
            </a:prstGeom>
          </p:spPr>
          <p:txBody>
            <a:bodyPr wrap="square">
              <a:spAutoFit/>
            </a:bodyPr>
            <a:lstStyle/>
            <a:p>
              <a:pPr marL="342900" indent="-342900" algn="just">
                <a:lnSpc>
                  <a:spcPct val="135000"/>
                </a:lnSpc>
                <a:spcBef>
                  <a:spcPts val="1200"/>
                </a:spcBef>
                <a:spcAft>
                  <a:spcPts val="1200"/>
                </a:spcAft>
                <a:buFont typeface="Wingdings" panose="05000000000000000000" pitchFamily="2" charset="2"/>
                <a:buChar char="ü"/>
              </a:pPr>
              <a:r>
                <a:rPr lang="nl-NL" sz="2000">
                  <a:latin typeface="Arial" panose="020B0604020202020204" pitchFamily="34" charset="0"/>
                  <a:ea typeface="Calibri" panose="020F0502020204030204" pitchFamily="34" charset="0"/>
                  <a:cs typeface="Arial" panose="020B0604020202020204" pitchFamily="34" charset="0"/>
                </a:rPr>
                <a:t>Chỉ tiến hành thí nghiệm khi có người hướng dẫn.</a:t>
              </a:r>
              <a:endParaRPr lang="en-US" sz="2000">
                <a:latin typeface="Arial" panose="020B0604020202020204" pitchFamily="34" charset="0"/>
                <a:ea typeface="Calibri" panose="020F0502020204030204" pitchFamily="34" charset="0"/>
                <a:cs typeface="Arial" panose="020B0604020202020204" pitchFamily="34" charset="0"/>
              </a:endParaRPr>
            </a:p>
          </p:txBody>
        </p:sp>
      </p:grpSp>
      <p:grpSp>
        <p:nvGrpSpPr>
          <p:cNvPr id="16" name="Group 15"/>
          <p:cNvGrpSpPr/>
          <p:nvPr/>
        </p:nvGrpSpPr>
        <p:grpSpPr>
          <a:xfrm>
            <a:off x="204721" y="537243"/>
            <a:ext cx="8727487" cy="1338828"/>
            <a:chOff x="204721" y="537243"/>
            <a:chExt cx="8727487" cy="1338828"/>
          </a:xfrm>
        </p:grpSpPr>
        <p:sp>
          <p:nvSpPr>
            <p:cNvPr id="10" name="Rectangle 9"/>
            <p:cNvSpPr/>
            <p:nvPr/>
          </p:nvSpPr>
          <p:spPr>
            <a:xfrm>
              <a:off x="204721" y="537243"/>
              <a:ext cx="5811253" cy="1338828"/>
            </a:xfrm>
            <a:prstGeom prst="rect">
              <a:avLst/>
            </a:prstGeom>
          </p:spPr>
          <p:txBody>
            <a:bodyPr wrap="square">
              <a:spAutoFit/>
            </a:bodyPr>
            <a:lstStyle/>
            <a:p>
              <a:pPr marL="342900" indent="-342900" algn="just">
                <a:lnSpc>
                  <a:spcPct val="135000"/>
                </a:lnSpc>
                <a:spcBef>
                  <a:spcPts val="1200"/>
                </a:spcBef>
                <a:spcAft>
                  <a:spcPts val="1200"/>
                </a:spcAft>
                <a:buFont typeface="Wingdings" panose="05000000000000000000" pitchFamily="2" charset="2"/>
                <a:buChar char="ü"/>
              </a:pPr>
              <a:r>
                <a:rPr lang="nl-NL" sz="2000">
                  <a:latin typeface="Arial" panose="020B0604020202020204" pitchFamily="34" charset="0"/>
                  <a:ea typeface="Calibri" panose="020F0502020204030204" pitchFamily="34" charset="0"/>
                  <a:cs typeface="Arial" panose="020B0604020202020204" pitchFamily="34" charset="0"/>
                </a:rPr>
                <a:t>Mặc trang phục gọn gàng, nữ buộc tóc cao, đeo găng tay, khẩu trang, kính  bảo vệ mắt và thiết bị bảo vệ khác (nếu cần thiết).</a:t>
              </a:r>
              <a:endParaRPr lang="en-US" sz="2000">
                <a:latin typeface="Arial" panose="020B060402020202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6198189" y="583824"/>
              <a:ext cx="2734019" cy="117508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998</Words>
  <Application>Microsoft Office PowerPoint</Application>
  <PresentationFormat>On-screen Show (16:9)</PresentationFormat>
  <Paragraphs>88</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Amatic SC</vt:lpstr>
      <vt:lpstr>Calibri</vt:lpstr>
      <vt:lpstr>Encode Sans Semi Condensed Light</vt:lpstr>
      <vt:lpstr>Wingdings</vt:lpstr>
      <vt:lpstr>Roboto</vt:lpstr>
      <vt:lpstr>Arial</vt:lpstr>
      <vt:lpstr>Encode Sans Semi Condensed</vt:lpstr>
      <vt:lpstr>Ephesus template</vt:lpstr>
      <vt:lpstr>BÀI 2 AN TOÀN TRONG PHÒNG THỰC HÀNH</vt:lpstr>
      <vt:lpstr>PowerPoint Presentation</vt:lpstr>
      <vt:lpstr>Một số kí hiệu cảnh báo trong phòng thực hành</vt:lpstr>
      <vt:lpstr>PowerPoint Presentation</vt:lpstr>
      <vt:lpstr>PowerPoint Presentation</vt:lpstr>
      <vt:lpstr>PowerPoint Presentation</vt:lpstr>
      <vt:lpstr>PowerPoint Presentation</vt:lpstr>
      <vt:lpstr>Một số quy định an toàn trong phòng thực hành</vt:lpstr>
      <vt:lpstr>PowerPoint Presentation</vt:lpstr>
      <vt:lpstr>PowerPoint Presentation</vt:lpstr>
      <vt:lpstr>PowerPoint Presentation</vt:lpstr>
      <vt:lpstr>Thảo luận cặp đôi</vt:lpstr>
      <vt:lpstr>Thảo luận cặp đôi</vt:lpstr>
      <vt:lpstr>Thảo luận cặp đôi</vt:lpstr>
      <vt:lpstr>Hãy chỉ ra nội dung cảnh báo ứng với mỗi kí hiệu trong hình sau đây:</vt:lpstr>
      <vt:lpstr>BÀI TẬP CỦNG CỐ</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AN TOÀN TRONG PHÒNG THỰC HÀNH</dc:title>
  <dc:creator>VnTeach.Com</dc:creator>
  <cp:keywords>VnTeach.Com</cp:keywords>
  <cp:lastModifiedBy>Dinh Cong Hoang</cp:lastModifiedBy>
  <cp:revision>2</cp:revision>
  <dcterms:modified xsi:type="dcterms:W3CDTF">2023-09-22T08:10:00Z</dcterms:modified>
</cp:coreProperties>
</file>