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00" r:id="rId2"/>
    <p:sldMasterId id="2147483712" r:id="rId3"/>
    <p:sldMasterId id="2147483724" r:id="rId4"/>
  </p:sldMasterIdLst>
  <p:notesMasterIdLst>
    <p:notesMasterId r:id="rId51"/>
  </p:notesMasterIdLst>
  <p:sldIdLst>
    <p:sldId id="256" r:id="rId5"/>
    <p:sldId id="334" r:id="rId6"/>
    <p:sldId id="259" r:id="rId7"/>
    <p:sldId id="262" r:id="rId8"/>
    <p:sldId id="336" r:id="rId9"/>
    <p:sldId id="631" r:id="rId10"/>
    <p:sldId id="632" r:id="rId11"/>
    <p:sldId id="264" r:id="rId12"/>
    <p:sldId id="340" r:id="rId13"/>
    <p:sldId id="338" r:id="rId14"/>
    <p:sldId id="633" r:id="rId15"/>
    <p:sldId id="635" r:id="rId16"/>
    <p:sldId id="636" r:id="rId17"/>
    <p:sldId id="634" r:id="rId18"/>
    <p:sldId id="263" r:id="rId19"/>
    <p:sldId id="339" r:id="rId20"/>
    <p:sldId id="354" r:id="rId21"/>
    <p:sldId id="341" r:id="rId22"/>
    <p:sldId id="349" r:id="rId23"/>
    <p:sldId id="342" r:id="rId24"/>
    <p:sldId id="343" r:id="rId25"/>
    <p:sldId id="638" r:id="rId26"/>
    <p:sldId id="639" r:id="rId27"/>
    <p:sldId id="344" r:id="rId28"/>
    <p:sldId id="346" r:id="rId29"/>
    <p:sldId id="269" r:id="rId30"/>
    <p:sldId id="347" r:id="rId31"/>
    <p:sldId id="641" r:id="rId32"/>
    <p:sldId id="642" r:id="rId33"/>
    <p:sldId id="643" r:id="rId34"/>
    <p:sldId id="644" r:id="rId35"/>
    <p:sldId id="279" r:id="rId36"/>
    <p:sldId id="645" r:id="rId37"/>
    <p:sldId id="278" r:id="rId38"/>
    <p:sldId id="628" r:id="rId39"/>
    <p:sldId id="621" r:id="rId40"/>
    <p:sldId id="622" r:id="rId41"/>
    <p:sldId id="624" r:id="rId42"/>
    <p:sldId id="623" r:id="rId43"/>
    <p:sldId id="627" r:id="rId44"/>
    <p:sldId id="626" r:id="rId45"/>
    <p:sldId id="508" r:id="rId46"/>
    <p:sldId id="475" r:id="rId47"/>
    <p:sldId id="646" r:id="rId48"/>
    <p:sldId id="647" r:id="rId49"/>
    <p:sldId id="629" r:id="rId50"/>
  </p:sldIdLst>
  <p:sldSz cx="9144000" cy="5143500" type="screen16x9"/>
  <p:notesSz cx="6858000" cy="9144000"/>
  <p:embeddedFontLst>
    <p:embeddedFont>
      <p:font typeface="#9Slide07 Cadena" panose="020B0604020202020204" charset="0"/>
      <p:bold r:id="rId52"/>
    </p:embeddedFont>
    <p:embeddedFont>
      <p:font typeface="#9Slide07 IcielCadena" panose="020B0604020202020204" charset="0"/>
      <p:bold r:id="rId53"/>
    </p:embeddedFont>
    <p:embeddedFont>
      <p:font typeface="Anton" pitchFamily="2" charset="0"/>
      <p:regular r:id="rId54"/>
    </p:embeddedFont>
    <p:embeddedFont>
      <p:font typeface="Arial Black" panose="020B0A04020102020204" pitchFamily="34" charset="0"/>
      <p:bold r:id="rId55"/>
    </p:embeddedFon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
      <p:font typeface="Fira Sans" panose="020B0503050000020004" pitchFamily="34" charset="0"/>
      <p:regular r:id="rId61"/>
      <p:bold r:id="rId62"/>
      <p:italic r:id="rId63"/>
      <p:boldItalic r:id="rId64"/>
    </p:embeddedFont>
    <p:embeddedFont>
      <p:font typeface="Montserrat" panose="00000500000000000000" pitchFamily="2" charset="0"/>
      <p:regular r:id="rId65"/>
      <p:bold r:id="rId66"/>
      <p:italic r:id="rId67"/>
      <p:boldItalic r:id="rId68"/>
    </p:embeddedFont>
    <p:embeddedFont>
      <p:font typeface="Montserrat Medium" panose="00000600000000000000" pitchFamily="2" charset="0"/>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Roboto Black" panose="02000000000000000000" pitchFamily="2" charset="0"/>
      <p:bold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9"/>
    <a:srgbClr val="32626F"/>
    <a:srgbClr val="8ED9F8"/>
    <a:srgbClr val="18798E"/>
    <a:srgbClr val="F3316D"/>
    <a:srgbClr val="FF725E"/>
    <a:srgbClr val="346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1FC20B-892D-4C38-9390-6735327E4E57}">
  <a:tblStyle styleId="{471FC20B-892D-4C38-9390-6735327E4E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5256" autoAdjust="0"/>
  </p:normalViewPr>
  <p:slideViewPr>
    <p:cSldViewPr snapToGrid="0">
      <p:cViewPr varScale="1">
        <p:scale>
          <a:sx n="87" d="100"/>
          <a:sy n="87" d="100"/>
        </p:scale>
        <p:origin x="87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af53fd43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af53fd43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0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99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223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043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af53fd43f_6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af53fd43f_6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409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1fdd182ef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e1fdd182e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17d3ea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17d3ea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1fdd182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1fdd182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1acde2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1acde2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2a858397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2a858397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150591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24245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258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16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1fdd182e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1fdd182e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7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5500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099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1563975"/>
            <a:ext cx="7772400" cy="14979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9100">
                <a:latin typeface="Roboto Black" panose="02000000000000000000"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2055800" y="3172700"/>
            <a:ext cx="5032500" cy="4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Roboto" panose="02000000000000000000" pitchFamily="2"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1" name="Google Shape;11;p2"/>
          <p:cNvSpPr/>
          <p:nvPr/>
        </p:nvSpPr>
        <p:spPr>
          <a:xfrm>
            <a:off x="3922242" y="-588384"/>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2" name="Google Shape;12;p2"/>
          <p:cNvSpPr/>
          <p:nvPr/>
        </p:nvSpPr>
        <p:spPr>
          <a:xfrm rot="310172">
            <a:off x="4370725" y="-608976"/>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
        <p:nvSpPr>
          <p:cNvPr id="13" name="Google Shape;13;p2"/>
          <p:cNvSpPr/>
          <p:nvPr/>
        </p:nvSpPr>
        <p:spPr>
          <a:xfrm rot="10800000">
            <a:off x="-431755" y="4120822"/>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4" name="Google Shape;14;p2"/>
          <p:cNvSpPr/>
          <p:nvPr/>
        </p:nvSpPr>
        <p:spPr>
          <a:xfrm rot="-10489828">
            <a:off x="-611854" y="4487461"/>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3_1">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716525" y="1783950"/>
            <a:ext cx="3741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95" name="Google Shape;195;p26"/>
          <p:cNvSpPr txBox="1">
            <a:spLocks noGrp="1"/>
          </p:cNvSpPr>
          <p:nvPr>
            <p:ph type="subTitle" idx="1"/>
          </p:nvPr>
        </p:nvSpPr>
        <p:spPr>
          <a:xfrm>
            <a:off x="716525"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
        <p:nvSpPr>
          <p:cNvPr id="196" name="Google Shape;196;p26"/>
          <p:cNvSpPr/>
          <p:nvPr/>
        </p:nvSpPr>
        <p:spPr>
          <a:xfrm>
            <a:off x="58070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97" name="Google Shape;197;p26"/>
          <p:cNvSpPr/>
          <p:nvPr/>
        </p:nvSpPr>
        <p:spPr>
          <a:xfrm>
            <a:off x="46790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98" name="Google Shape;198;p26"/>
          <p:cNvSpPr/>
          <p:nvPr/>
        </p:nvSpPr>
        <p:spPr>
          <a:xfrm>
            <a:off x="54399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21">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974600" y="1783950"/>
            <a:ext cx="3483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1" name="Google Shape;201;p27"/>
          <p:cNvSpPr txBox="1">
            <a:spLocks noGrp="1"/>
          </p:cNvSpPr>
          <p:nvPr>
            <p:ph type="subTitle" idx="1"/>
          </p:nvPr>
        </p:nvSpPr>
        <p:spPr>
          <a:xfrm>
            <a:off x="4974600"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24">
    <p:spTree>
      <p:nvGrpSpPr>
        <p:cNvPr id="1" name="Shape 225"/>
        <p:cNvGrpSpPr/>
        <p:nvPr/>
      </p:nvGrpSpPr>
      <p:grpSpPr>
        <a:xfrm>
          <a:off x="0" y="0"/>
          <a:ext cx="0" cy="0"/>
          <a:chOff x="0" y="0"/>
          <a:chExt cx="0" cy="0"/>
        </a:xfrm>
      </p:grpSpPr>
      <p:sp>
        <p:nvSpPr>
          <p:cNvPr id="226" name="Google Shape;226;p31"/>
          <p:cNvSpPr txBox="1">
            <a:spLocks noGrp="1"/>
          </p:cNvSpPr>
          <p:nvPr>
            <p:ph type="subTitle" idx="1"/>
          </p:nvPr>
        </p:nvSpPr>
        <p:spPr>
          <a:xfrm>
            <a:off x="1799638" y="1359904"/>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7" name="Google Shape;227;p31"/>
          <p:cNvSpPr txBox="1">
            <a:spLocks noGrp="1"/>
          </p:cNvSpPr>
          <p:nvPr>
            <p:ph type="subTitle" idx="2"/>
          </p:nvPr>
        </p:nvSpPr>
        <p:spPr>
          <a:xfrm>
            <a:off x="1799638" y="1804675"/>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28" name="Google Shape;228;p31"/>
          <p:cNvSpPr txBox="1">
            <a:spLocks noGrp="1"/>
          </p:cNvSpPr>
          <p:nvPr>
            <p:ph type="subTitle" idx="3"/>
          </p:nvPr>
        </p:nvSpPr>
        <p:spPr>
          <a:xfrm>
            <a:off x="1799638" y="3011929"/>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9" name="Google Shape;229;p31"/>
          <p:cNvSpPr txBox="1">
            <a:spLocks noGrp="1"/>
          </p:cNvSpPr>
          <p:nvPr>
            <p:ph type="subTitle" idx="4"/>
          </p:nvPr>
        </p:nvSpPr>
        <p:spPr>
          <a:xfrm>
            <a:off x="1799638" y="34567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30" name="Google Shape;230;p31"/>
          <p:cNvSpPr/>
          <p:nvPr/>
        </p:nvSpPr>
        <p:spPr>
          <a:xfrm rot="-1199163" flipH="1">
            <a:off x="-845512" y="2808692"/>
            <a:ext cx="2133655" cy="3204782"/>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231" name="Google Shape;231;p31"/>
          <p:cNvSpPr/>
          <p:nvPr/>
        </p:nvSpPr>
        <p:spPr>
          <a:xfrm rot="-1199163" flipH="1">
            <a:off x="-1178672" y="3013444"/>
            <a:ext cx="2353085" cy="3594667"/>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232" name="Google Shape;232;p31"/>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3" name="Google Shape;233;p31"/>
          <p:cNvSpPr/>
          <p:nvPr/>
        </p:nvSpPr>
        <p:spPr>
          <a:xfrm rot="8100000">
            <a:off x="8193336" y="-390883"/>
            <a:ext cx="1423311" cy="1871007"/>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234" name="Google Shape;234;p31"/>
          <p:cNvSpPr/>
          <p:nvPr/>
        </p:nvSpPr>
        <p:spPr>
          <a:xfrm rot="7240727">
            <a:off x="8380408" y="-681873"/>
            <a:ext cx="1621822" cy="2506730"/>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263"/>
        <p:cNvGrpSpPr/>
        <p:nvPr/>
      </p:nvGrpSpPr>
      <p:grpSpPr>
        <a:xfrm>
          <a:off x="0" y="0"/>
          <a:ext cx="0" cy="0"/>
          <a:chOff x="0" y="0"/>
          <a:chExt cx="0" cy="0"/>
        </a:xfrm>
      </p:grpSpPr>
      <p:sp>
        <p:nvSpPr>
          <p:cNvPr id="264" name="Google Shape;264;p34"/>
          <p:cNvSpPr txBox="1">
            <a:spLocks noGrp="1"/>
          </p:cNvSpPr>
          <p:nvPr>
            <p:ph type="subTitle" idx="1"/>
          </p:nvPr>
        </p:nvSpPr>
        <p:spPr>
          <a:xfrm>
            <a:off x="49168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5" name="Google Shape;265;p34"/>
          <p:cNvSpPr txBox="1">
            <a:spLocks noGrp="1"/>
          </p:cNvSpPr>
          <p:nvPr>
            <p:ph type="subTitle" idx="2"/>
          </p:nvPr>
        </p:nvSpPr>
        <p:spPr>
          <a:xfrm>
            <a:off x="49168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6" name="Google Shape;266;p34"/>
          <p:cNvSpPr txBox="1">
            <a:spLocks noGrp="1"/>
          </p:cNvSpPr>
          <p:nvPr>
            <p:ph type="subTitle" idx="3"/>
          </p:nvPr>
        </p:nvSpPr>
        <p:spPr>
          <a:xfrm>
            <a:off x="19111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7" name="Google Shape;267;p34"/>
          <p:cNvSpPr txBox="1">
            <a:spLocks noGrp="1"/>
          </p:cNvSpPr>
          <p:nvPr>
            <p:ph type="subTitle" idx="4"/>
          </p:nvPr>
        </p:nvSpPr>
        <p:spPr>
          <a:xfrm>
            <a:off x="19112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8" name="Google Shape;268;p34"/>
          <p:cNvSpPr txBox="1">
            <a:spLocks noGrp="1"/>
          </p:cNvSpPr>
          <p:nvPr>
            <p:ph type="subTitle" idx="5"/>
          </p:nvPr>
        </p:nvSpPr>
        <p:spPr>
          <a:xfrm>
            <a:off x="49168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9" name="Google Shape;269;p34"/>
          <p:cNvSpPr txBox="1">
            <a:spLocks noGrp="1"/>
          </p:cNvSpPr>
          <p:nvPr>
            <p:ph type="subTitle" idx="6"/>
          </p:nvPr>
        </p:nvSpPr>
        <p:spPr>
          <a:xfrm>
            <a:off x="49168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0" name="Google Shape;270;p34"/>
          <p:cNvSpPr txBox="1">
            <a:spLocks noGrp="1"/>
          </p:cNvSpPr>
          <p:nvPr>
            <p:ph type="subTitle" idx="7"/>
          </p:nvPr>
        </p:nvSpPr>
        <p:spPr>
          <a:xfrm>
            <a:off x="19111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1" name="Google Shape;271;p34"/>
          <p:cNvSpPr txBox="1">
            <a:spLocks noGrp="1"/>
          </p:cNvSpPr>
          <p:nvPr>
            <p:ph type="subTitle" idx="8"/>
          </p:nvPr>
        </p:nvSpPr>
        <p:spPr>
          <a:xfrm>
            <a:off x="19112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2" name="Google Shape;272;p34"/>
          <p:cNvSpPr/>
          <p:nvPr/>
        </p:nvSpPr>
        <p:spPr>
          <a:xfrm>
            <a:off x="6953508" y="-470930"/>
            <a:ext cx="3276625" cy="5079825"/>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273" name="Google Shape;273;p34"/>
          <p:cNvSpPr/>
          <p:nvPr/>
        </p:nvSpPr>
        <p:spPr>
          <a:xfrm>
            <a:off x="7477162" y="-358992"/>
            <a:ext cx="3098725" cy="3599000"/>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274" name="Google Shape;274;p34"/>
          <p:cNvSpPr/>
          <p:nvPr/>
        </p:nvSpPr>
        <p:spPr>
          <a:xfrm rot="-504044">
            <a:off x="-1031628" y="1918933"/>
            <a:ext cx="2095463" cy="3778263"/>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275" name="Google Shape;275;p34"/>
          <p:cNvSpPr/>
          <p:nvPr/>
        </p:nvSpPr>
        <p:spPr>
          <a:xfrm rot="-504044">
            <a:off x="-1421063" y="2631871"/>
            <a:ext cx="2332970" cy="2982989"/>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
        <p:nvSpPr>
          <p:cNvPr id="276" name="Google Shape;276;p34"/>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26">
    <p:spTree>
      <p:nvGrpSpPr>
        <p:cNvPr id="1" name="Shape 277"/>
        <p:cNvGrpSpPr/>
        <p:nvPr/>
      </p:nvGrpSpPr>
      <p:grpSpPr>
        <a:xfrm>
          <a:off x="0" y="0"/>
          <a:ext cx="0" cy="0"/>
          <a:chOff x="0" y="0"/>
          <a:chExt cx="0" cy="0"/>
        </a:xfrm>
      </p:grpSpPr>
      <p:sp>
        <p:nvSpPr>
          <p:cNvPr id="278" name="Google Shape;278;p35"/>
          <p:cNvSpPr txBox="1">
            <a:spLocks noGrp="1"/>
          </p:cNvSpPr>
          <p:nvPr>
            <p:ph type="subTitle" idx="1"/>
          </p:nvPr>
        </p:nvSpPr>
        <p:spPr>
          <a:xfrm>
            <a:off x="491685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9" name="Google Shape;279;p35"/>
          <p:cNvSpPr txBox="1">
            <a:spLocks noGrp="1"/>
          </p:cNvSpPr>
          <p:nvPr>
            <p:ph type="subTitle" idx="2"/>
          </p:nvPr>
        </p:nvSpPr>
        <p:spPr>
          <a:xfrm>
            <a:off x="491685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0" name="Google Shape;280;p35"/>
          <p:cNvSpPr txBox="1">
            <a:spLocks noGrp="1"/>
          </p:cNvSpPr>
          <p:nvPr>
            <p:ph type="subTitle" idx="3"/>
          </p:nvPr>
        </p:nvSpPr>
        <p:spPr>
          <a:xfrm>
            <a:off x="191120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81" name="Google Shape;281;p35"/>
          <p:cNvSpPr txBox="1">
            <a:spLocks noGrp="1"/>
          </p:cNvSpPr>
          <p:nvPr>
            <p:ph type="subTitle" idx="4"/>
          </p:nvPr>
        </p:nvSpPr>
        <p:spPr>
          <a:xfrm>
            <a:off x="191120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2" name="Google Shape;282;p35"/>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3" name="Google Shape;283;p35"/>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4" name="Google Shape;284;p35"/>
          <p:cNvSpPr/>
          <p:nvPr/>
        </p:nvSpPr>
        <p:spPr>
          <a:xfrm>
            <a:off x="61424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5" name="Google Shape;285;p35"/>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286" name="Google Shape;286;p35"/>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7" name="Google Shape;287;p35"/>
          <p:cNvSpPr/>
          <p:nvPr/>
        </p:nvSpPr>
        <p:spPr>
          <a:xfrm flipH="1">
            <a:off x="-187421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8" name="Google Shape;288;p35"/>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31">
    <p:spTree>
      <p:nvGrpSpPr>
        <p:cNvPr id="1" name="Shape 406"/>
        <p:cNvGrpSpPr/>
        <p:nvPr/>
      </p:nvGrpSpPr>
      <p:grpSpPr>
        <a:xfrm>
          <a:off x="0" y="0"/>
          <a:ext cx="0" cy="0"/>
          <a:chOff x="0" y="0"/>
          <a:chExt cx="0" cy="0"/>
        </a:xfrm>
      </p:grpSpPr>
      <p:sp>
        <p:nvSpPr>
          <p:cNvPr id="407" name="Google Shape;407;p48"/>
          <p:cNvSpPr/>
          <p:nvPr/>
        </p:nvSpPr>
        <p:spPr>
          <a:xfrm>
            <a:off x="-461767" y="1829888"/>
            <a:ext cx="1340325" cy="3702575"/>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408" name="Google Shape;408;p48"/>
          <p:cNvSpPr/>
          <p:nvPr/>
        </p:nvSpPr>
        <p:spPr>
          <a:xfrm>
            <a:off x="-898736" y="2662873"/>
            <a:ext cx="1804450" cy="2773150"/>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409" name="Google Shape;409;p48"/>
          <p:cNvSpPr/>
          <p:nvPr/>
        </p:nvSpPr>
        <p:spPr>
          <a:xfrm>
            <a:off x="7963529" y="-377984"/>
            <a:ext cx="1580650" cy="3796950"/>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410" name="Google Shape;410;p48"/>
          <p:cNvSpPr/>
          <p:nvPr/>
        </p:nvSpPr>
        <p:spPr>
          <a:xfrm>
            <a:off x="7567901" y="-415995"/>
            <a:ext cx="2466300" cy="4562025"/>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32">
    <p:spTree>
      <p:nvGrpSpPr>
        <p:cNvPr id="1" name="Shape 411"/>
        <p:cNvGrpSpPr/>
        <p:nvPr/>
      </p:nvGrpSpPr>
      <p:grpSpPr>
        <a:xfrm>
          <a:off x="0" y="0"/>
          <a:ext cx="0" cy="0"/>
          <a:chOff x="0" y="0"/>
          <a:chExt cx="0" cy="0"/>
        </a:xfrm>
      </p:grpSpPr>
      <p:sp>
        <p:nvSpPr>
          <p:cNvPr id="412" name="Google Shape;412;p49"/>
          <p:cNvSpPr/>
          <p:nvPr/>
        </p:nvSpPr>
        <p:spPr>
          <a:xfrm rot="10800000">
            <a:off x="7474239" y="-7403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3" name="Google Shape;413;p49"/>
          <p:cNvSpPr/>
          <p:nvPr/>
        </p:nvSpPr>
        <p:spPr>
          <a:xfrm rot="10800000">
            <a:off x="7961032" y="-208465"/>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414" name="Google Shape;414;p49"/>
          <p:cNvSpPr/>
          <p:nvPr/>
        </p:nvSpPr>
        <p:spPr>
          <a:xfrm>
            <a:off x="-1262986" y="-24645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5" name="Google Shape;415;p49"/>
          <p:cNvSpPr/>
          <p:nvPr/>
        </p:nvSpPr>
        <p:spPr>
          <a:xfrm>
            <a:off x="-1037503" y="-170470"/>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33">
    <p:spTree>
      <p:nvGrpSpPr>
        <p:cNvPr id="1" name="Shape 416"/>
        <p:cNvGrpSpPr/>
        <p:nvPr/>
      </p:nvGrpSpPr>
      <p:grpSpPr>
        <a:xfrm>
          <a:off x="0" y="0"/>
          <a:ext cx="0" cy="0"/>
          <a:chOff x="0" y="0"/>
          <a:chExt cx="0" cy="0"/>
        </a:xfrm>
      </p:grpSpPr>
      <p:sp>
        <p:nvSpPr>
          <p:cNvPr id="417" name="Google Shape;417;p50"/>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18" name="Google Shape;418;p50"/>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419" name="Google Shape;419;p50"/>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20" name="Google Shape;420;p50"/>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825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8008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379975" y="2264304"/>
            <a:ext cx="4384200" cy="112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72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3105675" y="1306625"/>
            <a:ext cx="29328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200">
                <a:latin typeface="Roboto Black" panose="02000000000000000000" pitchFamily="2" charset="0"/>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rPr dirty="0"/>
              <a:t>xx%</a:t>
            </a:r>
          </a:p>
        </p:txBody>
      </p:sp>
      <p:sp>
        <p:nvSpPr>
          <p:cNvPr id="18" name="Google Shape;18;p3"/>
          <p:cNvSpPr txBox="1">
            <a:spLocks noGrp="1"/>
          </p:cNvSpPr>
          <p:nvPr>
            <p:ph type="subTitle" idx="1"/>
          </p:nvPr>
        </p:nvSpPr>
        <p:spPr>
          <a:xfrm>
            <a:off x="2114025" y="3357075"/>
            <a:ext cx="49161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Roboto" panose="02000000000000000000" pitchFamily="2" charset="0"/>
                <a:cs typeface="Arial" panose="020B0604020202020204" pitchFamily="34" charset="0"/>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dirty="0"/>
          </a:p>
        </p:txBody>
      </p:sp>
      <p:sp>
        <p:nvSpPr>
          <p:cNvPr id="19" name="Google Shape;19;p3"/>
          <p:cNvSpPr/>
          <p:nvPr/>
        </p:nvSpPr>
        <p:spPr>
          <a:xfrm rot="10800000">
            <a:off x="5464391" y="2769876"/>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0" name="Google Shape;20;p3"/>
          <p:cNvSpPr/>
          <p:nvPr/>
        </p:nvSpPr>
        <p:spPr>
          <a:xfrm rot="10800000">
            <a:off x="6168592" y="3222838"/>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1" name="Google Shape;21;p3"/>
          <p:cNvSpPr/>
          <p:nvPr/>
        </p:nvSpPr>
        <p:spPr>
          <a:xfrm>
            <a:off x="-754308" y="-165562"/>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2" name="Google Shape;22;p3"/>
          <p:cNvSpPr/>
          <p:nvPr/>
        </p:nvSpPr>
        <p:spPr>
          <a:xfrm>
            <a:off x="-1322034" y="-205174"/>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9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52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967980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63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38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786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1133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1028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7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46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50394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0" name="Google Shape;30;p5"/>
          <p:cNvSpPr txBox="1">
            <a:spLocks noGrp="1"/>
          </p:cNvSpPr>
          <p:nvPr>
            <p:ph type="subTitle" idx="2"/>
          </p:nvPr>
        </p:nvSpPr>
        <p:spPr>
          <a:xfrm>
            <a:off x="50394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1" name="Google Shape;31;p5"/>
          <p:cNvSpPr txBox="1">
            <a:spLocks noGrp="1"/>
          </p:cNvSpPr>
          <p:nvPr>
            <p:ph type="subTitle" idx="3"/>
          </p:nvPr>
        </p:nvSpPr>
        <p:spPr>
          <a:xfrm>
            <a:off x="17885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2" name="Google Shape;32;p5"/>
          <p:cNvSpPr txBox="1">
            <a:spLocks noGrp="1"/>
          </p:cNvSpPr>
          <p:nvPr>
            <p:ph type="subTitle" idx="4"/>
          </p:nvPr>
        </p:nvSpPr>
        <p:spPr>
          <a:xfrm>
            <a:off x="17885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3" name="Google Shape;33;p5"/>
          <p:cNvSpPr/>
          <p:nvPr/>
        </p:nvSpPr>
        <p:spPr>
          <a:xfrm>
            <a:off x="-445563" y="2224173"/>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4" name="Google Shape;34;p5"/>
          <p:cNvSpPr/>
          <p:nvPr/>
        </p:nvSpPr>
        <p:spPr>
          <a:xfrm>
            <a:off x="-908935" y="2498451"/>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35" name="Google Shape;35;p5"/>
          <p:cNvSpPr/>
          <p:nvPr/>
        </p:nvSpPr>
        <p:spPr>
          <a:xfrm>
            <a:off x="7257112" y="-434729"/>
            <a:ext cx="2496850" cy="4782175"/>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36" name="Google Shape;36;p5"/>
          <p:cNvSpPr/>
          <p:nvPr/>
        </p:nvSpPr>
        <p:spPr>
          <a:xfrm>
            <a:off x="7698252" y="-98572"/>
            <a:ext cx="2464950" cy="5567425"/>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
        <p:nvSpPr>
          <p:cNvPr id="37" name="Google Shape;37;p5"/>
          <p:cNvSpPr txBox="1">
            <a:spLocks noGrp="1"/>
          </p:cNvSpPr>
          <p:nvPr>
            <p:ph type="title"/>
          </p:nvPr>
        </p:nvSpPr>
        <p:spPr>
          <a:xfrm>
            <a:off x="692400" y="445025"/>
            <a:ext cx="412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589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987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6290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0753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78" lvl="0" indent="-304786">
              <a:spcBef>
                <a:spcPts val="0"/>
              </a:spcBef>
              <a:spcAft>
                <a:spcPts val="0"/>
              </a:spcAft>
              <a:buSzPts val="1200"/>
              <a:buChar char="●"/>
              <a:defRPr sz="12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155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6072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510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453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78" lvl="0" indent="-342884" algn="ctr">
              <a:spcBef>
                <a:spcPts val="0"/>
              </a:spcBef>
              <a:spcAft>
                <a:spcPts val="0"/>
              </a:spcAft>
              <a:buSzPts val="1800"/>
              <a:buChar char="●"/>
              <a:defRPr/>
            </a:lvl1pPr>
            <a:lvl2pPr marL="914355" lvl="1" indent="-317484" algn="ctr">
              <a:spcBef>
                <a:spcPts val="1600"/>
              </a:spcBef>
              <a:spcAft>
                <a:spcPts val="0"/>
              </a:spcAft>
              <a:buSzPts val="1400"/>
              <a:buChar char="○"/>
              <a:defRPr/>
            </a:lvl2pPr>
            <a:lvl3pPr marL="1371532" lvl="2" indent="-317484" algn="ctr">
              <a:spcBef>
                <a:spcPts val="1600"/>
              </a:spcBef>
              <a:spcAft>
                <a:spcPts val="0"/>
              </a:spcAft>
              <a:buSzPts val="1400"/>
              <a:buChar char="■"/>
              <a:defRPr/>
            </a:lvl3pPr>
            <a:lvl4pPr marL="1828709" lvl="3" indent="-317484" algn="ctr">
              <a:spcBef>
                <a:spcPts val="1600"/>
              </a:spcBef>
              <a:spcAft>
                <a:spcPts val="0"/>
              </a:spcAft>
              <a:buSzPts val="1400"/>
              <a:buChar char="●"/>
              <a:defRPr/>
            </a:lvl4pPr>
            <a:lvl5pPr marL="2285886" lvl="4" indent="-317484" algn="ctr">
              <a:spcBef>
                <a:spcPts val="1600"/>
              </a:spcBef>
              <a:spcAft>
                <a:spcPts val="0"/>
              </a:spcAft>
              <a:buSzPts val="1400"/>
              <a:buChar char="○"/>
              <a:defRPr/>
            </a:lvl5pPr>
            <a:lvl6pPr marL="2743064" lvl="5" indent="-317484" algn="ctr">
              <a:spcBef>
                <a:spcPts val="1600"/>
              </a:spcBef>
              <a:spcAft>
                <a:spcPts val="0"/>
              </a:spcAft>
              <a:buSzPts val="1400"/>
              <a:buChar char="■"/>
              <a:defRPr/>
            </a:lvl6pPr>
            <a:lvl7pPr marL="3200240" lvl="6" indent="-317484" algn="ctr">
              <a:spcBef>
                <a:spcPts val="1600"/>
              </a:spcBef>
              <a:spcAft>
                <a:spcPts val="0"/>
              </a:spcAft>
              <a:buSzPts val="1400"/>
              <a:buChar char="●"/>
              <a:defRPr/>
            </a:lvl7pPr>
            <a:lvl8pPr marL="3657418" lvl="7" indent="-317484" algn="ctr">
              <a:spcBef>
                <a:spcPts val="1600"/>
              </a:spcBef>
              <a:spcAft>
                <a:spcPts val="0"/>
              </a:spcAft>
              <a:buSzPts val="1400"/>
              <a:buChar char="○"/>
              <a:defRPr/>
            </a:lvl8pPr>
            <a:lvl9pPr marL="4114595" lvl="8" indent="-317484"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739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28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161470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046678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215969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665170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59528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7708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04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t of Contents 1">
  <p:cSld name="CUSTOM_12">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2289750" y="445025"/>
            <a:ext cx="4564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atin typeface="Montserrat"/>
                <a:ea typeface="Montserrat"/>
                <a:cs typeface="Montserrat"/>
                <a:sym typeface="Montserrat"/>
              </a:defRPr>
            </a:lvl2pPr>
            <a:lvl3pPr lvl="2" algn="ctr" rtl="0">
              <a:spcBef>
                <a:spcPts val="0"/>
              </a:spcBef>
              <a:spcAft>
                <a:spcPts val="0"/>
              </a:spcAft>
              <a:buSzPts val="2800"/>
              <a:buNone/>
              <a:defRPr>
                <a:latin typeface="Montserrat"/>
                <a:ea typeface="Montserrat"/>
                <a:cs typeface="Montserrat"/>
                <a:sym typeface="Montserrat"/>
              </a:defRPr>
            </a:lvl3pPr>
            <a:lvl4pPr lvl="3" algn="ctr" rtl="0">
              <a:spcBef>
                <a:spcPts val="0"/>
              </a:spcBef>
              <a:spcAft>
                <a:spcPts val="0"/>
              </a:spcAft>
              <a:buSzPts val="2800"/>
              <a:buNone/>
              <a:defRPr>
                <a:latin typeface="Montserrat"/>
                <a:ea typeface="Montserrat"/>
                <a:cs typeface="Montserrat"/>
                <a:sym typeface="Montserrat"/>
              </a:defRPr>
            </a:lvl4pPr>
            <a:lvl5pPr lvl="4" algn="ctr" rtl="0">
              <a:spcBef>
                <a:spcPts val="0"/>
              </a:spcBef>
              <a:spcAft>
                <a:spcPts val="0"/>
              </a:spcAft>
              <a:buSzPts val="2800"/>
              <a:buNone/>
              <a:defRPr>
                <a:latin typeface="Montserrat"/>
                <a:ea typeface="Montserrat"/>
                <a:cs typeface="Montserrat"/>
                <a:sym typeface="Montserrat"/>
              </a:defRPr>
            </a:lvl5pPr>
            <a:lvl6pPr lvl="5" algn="ctr" rtl="0">
              <a:spcBef>
                <a:spcPts val="0"/>
              </a:spcBef>
              <a:spcAft>
                <a:spcPts val="0"/>
              </a:spcAft>
              <a:buSzPts val="2800"/>
              <a:buNone/>
              <a:defRPr>
                <a:latin typeface="Montserrat"/>
                <a:ea typeface="Montserrat"/>
                <a:cs typeface="Montserrat"/>
                <a:sym typeface="Montserrat"/>
              </a:defRPr>
            </a:lvl6pPr>
            <a:lvl7pPr lvl="6" algn="ctr" rtl="0">
              <a:spcBef>
                <a:spcPts val="0"/>
              </a:spcBef>
              <a:spcAft>
                <a:spcPts val="0"/>
              </a:spcAft>
              <a:buSzPts val="2800"/>
              <a:buNone/>
              <a:defRPr>
                <a:latin typeface="Montserrat"/>
                <a:ea typeface="Montserrat"/>
                <a:cs typeface="Montserrat"/>
                <a:sym typeface="Montserrat"/>
              </a:defRPr>
            </a:lvl7pPr>
            <a:lvl8pPr lvl="7" algn="ctr" rtl="0">
              <a:spcBef>
                <a:spcPts val="0"/>
              </a:spcBef>
              <a:spcAft>
                <a:spcPts val="0"/>
              </a:spcAft>
              <a:buSzPts val="2800"/>
              <a:buNone/>
              <a:defRPr>
                <a:latin typeface="Montserrat"/>
                <a:ea typeface="Montserrat"/>
                <a:cs typeface="Montserrat"/>
                <a:sym typeface="Montserrat"/>
              </a:defRPr>
            </a:lvl8pPr>
            <a:lvl9pPr lvl="8" algn="ctr" rtl="0">
              <a:spcBef>
                <a:spcPts val="0"/>
              </a:spcBef>
              <a:spcAft>
                <a:spcPts val="0"/>
              </a:spcAft>
              <a:buSzPts val="2800"/>
              <a:buNone/>
              <a:defRPr>
                <a:latin typeface="Montserrat"/>
                <a:ea typeface="Montserrat"/>
                <a:cs typeface="Montserrat"/>
                <a:sym typeface="Montserrat"/>
              </a:defRPr>
            </a:lvl9pPr>
          </a:lstStyle>
          <a:p>
            <a:endParaRPr dirty="0"/>
          </a:p>
        </p:txBody>
      </p:sp>
      <p:sp>
        <p:nvSpPr>
          <p:cNvPr id="95" name="Google Shape;95;p14"/>
          <p:cNvSpPr txBox="1">
            <a:spLocks noGrp="1"/>
          </p:cNvSpPr>
          <p:nvPr>
            <p:ph type="subTitle" idx="1"/>
          </p:nvPr>
        </p:nvSpPr>
        <p:spPr>
          <a:xfrm>
            <a:off x="34140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6" name="Google Shape;96;p14"/>
          <p:cNvSpPr txBox="1">
            <a:spLocks noGrp="1"/>
          </p:cNvSpPr>
          <p:nvPr>
            <p:ph type="subTitle" idx="2"/>
          </p:nvPr>
        </p:nvSpPr>
        <p:spPr>
          <a:xfrm>
            <a:off x="33289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7" name="Google Shape;97;p14"/>
          <p:cNvSpPr txBox="1">
            <a:spLocks noGrp="1"/>
          </p:cNvSpPr>
          <p:nvPr>
            <p:ph type="subTitle" idx="3"/>
          </p:nvPr>
        </p:nvSpPr>
        <p:spPr>
          <a:xfrm>
            <a:off x="7777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8" name="Google Shape;98;p14"/>
          <p:cNvSpPr txBox="1">
            <a:spLocks noGrp="1"/>
          </p:cNvSpPr>
          <p:nvPr>
            <p:ph type="subTitle" idx="4"/>
          </p:nvPr>
        </p:nvSpPr>
        <p:spPr>
          <a:xfrm>
            <a:off x="6926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9" name="Google Shape;99;p14"/>
          <p:cNvSpPr txBox="1">
            <a:spLocks noGrp="1"/>
          </p:cNvSpPr>
          <p:nvPr>
            <p:ph type="title" idx="5" hasCustomPrompt="1"/>
          </p:nvPr>
        </p:nvSpPr>
        <p:spPr>
          <a:xfrm>
            <a:off x="14161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0" name="Google Shape;100;p14"/>
          <p:cNvSpPr txBox="1">
            <a:spLocks noGrp="1"/>
          </p:cNvSpPr>
          <p:nvPr>
            <p:ph type="title" idx="6" hasCustomPrompt="1"/>
          </p:nvPr>
        </p:nvSpPr>
        <p:spPr>
          <a:xfrm>
            <a:off x="40524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1" name="Google Shape;101;p14"/>
          <p:cNvSpPr/>
          <p:nvPr/>
        </p:nvSpPr>
        <p:spPr>
          <a:xfrm rot="5400000">
            <a:off x="2524778" y="-1448648"/>
            <a:ext cx="4231201" cy="10932298"/>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102" name="Google Shape;102;p14"/>
          <p:cNvSpPr/>
          <p:nvPr/>
        </p:nvSpPr>
        <p:spPr>
          <a:xfrm rot="5400000">
            <a:off x="3014174" y="-625286"/>
            <a:ext cx="3115643" cy="11082610"/>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sp>
        <p:nvSpPr>
          <p:cNvPr id="103" name="Google Shape;103;p14"/>
          <p:cNvSpPr txBox="1">
            <a:spLocks noGrp="1"/>
          </p:cNvSpPr>
          <p:nvPr>
            <p:ph type="subTitle" idx="7"/>
          </p:nvPr>
        </p:nvSpPr>
        <p:spPr>
          <a:xfrm>
            <a:off x="6050300" y="23587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104" name="Google Shape;104;p14"/>
          <p:cNvSpPr txBox="1">
            <a:spLocks noGrp="1"/>
          </p:cNvSpPr>
          <p:nvPr>
            <p:ph type="subTitle" idx="8"/>
          </p:nvPr>
        </p:nvSpPr>
        <p:spPr>
          <a:xfrm>
            <a:off x="5965250" y="28129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05" name="Google Shape;105;p14"/>
          <p:cNvSpPr txBox="1">
            <a:spLocks noGrp="1"/>
          </p:cNvSpPr>
          <p:nvPr>
            <p:ph type="title" idx="9" hasCustomPrompt="1"/>
          </p:nvPr>
        </p:nvSpPr>
        <p:spPr>
          <a:xfrm>
            <a:off x="6688700" y="15976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6" name="Google Shape;106;p14"/>
          <p:cNvSpPr/>
          <p:nvPr/>
        </p:nvSpPr>
        <p:spPr>
          <a:xfrm rot="2890682">
            <a:off x="-736043" y="-1964037"/>
            <a:ext cx="2108067" cy="3806796"/>
          </a:xfrm>
          <a:custGeom>
            <a:avLst/>
            <a:gdLst/>
            <a:ahLst/>
            <a:cxnLst/>
            <a:rect l="l" t="t" r="r" b="b"/>
            <a:pathLst>
              <a:path w="84325" h="152276" extrusionOk="0">
                <a:moveTo>
                  <a:pt x="6789" y="4009"/>
                </a:moveTo>
                <a:cubicBezTo>
                  <a:pt x="15388" y="-11308"/>
                  <a:pt x="43874" y="21370"/>
                  <a:pt x="56773" y="36580"/>
                </a:cubicBezTo>
                <a:cubicBezTo>
                  <a:pt x="69672" y="51790"/>
                  <a:pt x="85313" y="76405"/>
                  <a:pt x="84184" y="95270"/>
                </a:cubicBezTo>
                <a:cubicBezTo>
                  <a:pt x="83055" y="114135"/>
                  <a:pt x="63169" y="144233"/>
                  <a:pt x="50001" y="149769"/>
                </a:cubicBezTo>
                <a:cubicBezTo>
                  <a:pt x="36833" y="155305"/>
                  <a:pt x="12379" y="152778"/>
                  <a:pt x="5177" y="128485"/>
                </a:cubicBezTo>
                <a:cubicBezTo>
                  <a:pt x="-2025" y="104192"/>
                  <a:pt x="-1810" y="19327"/>
                  <a:pt x="6789" y="400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2918550" y="2843988"/>
            <a:ext cx="33069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18" name="Google Shape;118;p16"/>
          <p:cNvSpPr txBox="1">
            <a:spLocks noGrp="1"/>
          </p:cNvSpPr>
          <p:nvPr>
            <p:ph type="subTitle" idx="1"/>
          </p:nvPr>
        </p:nvSpPr>
        <p:spPr>
          <a:xfrm>
            <a:off x="1842900" y="1773225"/>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9" name="Google Shape;119;p16"/>
          <p:cNvSpPr/>
          <p:nvPr/>
        </p:nvSpPr>
        <p:spPr>
          <a:xfrm rot="10800000">
            <a:off x="-1076803" y="-236902"/>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0" name="Google Shape;120;p16"/>
          <p:cNvSpPr/>
          <p:nvPr/>
        </p:nvSpPr>
        <p:spPr>
          <a:xfrm rot="10800000">
            <a:off x="-402113" y="-200056"/>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121" name="Google Shape;121;p16"/>
          <p:cNvSpPr/>
          <p:nvPr/>
        </p:nvSpPr>
        <p:spPr>
          <a:xfrm>
            <a:off x="-1052726" y="4203523"/>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2" name="Google Shape;122;p16"/>
          <p:cNvSpPr/>
          <p:nvPr/>
        </p:nvSpPr>
        <p:spPr>
          <a:xfrm>
            <a:off x="-1100891" y="4289702"/>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1">
  <p:cSld name="CUSTOM_14">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71525" y="3377400"/>
            <a:ext cx="46386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25" name="Google Shape;125;p17"/>
          <p:cNvSpPr txBox="1">
            <a:spLocks noGrp="1"/>
          </p:cNvSpPr>
          <p:nvPr>
            <p:ph type="subTitle" idx="1"/>
          </p:nvPr>
        </p:nvSpPr>
        <p:spPr>
          <a:xfrm>
            <a:off x="685800" y="2297100"/>
            <a:ext cx="50817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26" name="Google Shape;126;p17"/>
          <p:cNvSpPr/>
          <p:nvPr/>
        </p:nvSpPr>
        <p:spPr>
          <a:xfrm>
            <a:off x="5155377" y="-2248250"/>
            <a:ext cx="5633924" cy="6933148"/>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27" name="Google Shape;127;p17"/>
          <p:cNvSpPr/>
          <p:nvPr/>
        </p:nvSpPr>
        <p:spPr>
          <a:xfrm>
            <a:off x="3714601" y="4024139"/>
            <a:ext cx="6112711" cy="2190212"/>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28" name="Google Shape;128;p17"/>
          <p:cNvSpPr/>
          <p:nvPr/>
        </p:nvSpPr>
        <p:spPr>
          <a:xfrm>
            <a:off x="4686447" y="-1592282"/>
            <a:ext cx="5182218" cy="7706130"/>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17">
    <p:spTree>
      <p:nvGrpSpPr>
        <p:cNvPr id="1" name="Shape 147"/>
        <p:cNvGrpSpPr/>
        <p:nvPr/>
      </p:nvGrpSpPr>
      <p:grpSpPr>
        <a:xfrm>
          <a:off x="0" y="0"/>
          <a:ext cx="0" cy="0"/>
          <a:chOff x="0" y="0"/>
          <a:chExt cx="0" cy="0"/>
        </a:xfrm>
      </p:grpSpPr>
      <p:sp>
        <p:nvSpPr>
          <p:cNvPr id="148" name="Google Shape;148;p21"/>
          <p:cNvSpPr txBox="1">
            <a:spLocks noGrp="1"/>
          </p:cNvSpPr>
          <p:nvPr>
            <p:ph type="subTitle" idx="1"/>
          </p:nvPr>
        </p:nvSpPr>
        <p:spPr>
          <a:xfrm>
            <a:off x="4810850" y="128074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49" name="Google Shape;149;p21"/>
          <p:cNvSpPr txBox="1">
            <a:spLocks noGrp="1"/>
          </p:cNvSpPr>
          <p:nvPr>
            <p:ph type="subTitle" idx="2"/>
          </p:nvPr>
        </p:nvSpPr>
        <p:spPr>
          <a:xfrm>
            <a:off x="4810850" y="171992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0" name="Google Shape;150;p21"/>
          <p:cNvSpPr txBox="1">
            <a:spLocks noGrp="1"/>
          </p:cNvSpPr>
          <p:nvPr>
            <p:ph type="subTitle" idx="3"/>
          </p:nvPr>
        </p:nvSpPr>
        <p:spPr>
          <a:xfrm>
            <a:off x="2017150" y="128074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1" name="Google Shape;151;p21"/>
          <p:cNvSpPr txBox="1">
            <a:spLocks noGrp="1"/>
          </p:cNvSpPr>
          <p:nvPr>
            <p:ph type="subTitle" idx="4"/>
          </p:nvPr>
        </p:nvSpPr>
        <p:spPr>
          <a:xfrm>
            <a:off x="2017150" y="171992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2" name="Google Shape;152;p21"/>
          <p:cNvSpPr/>
          <p:nvPr/>
        </p:nvSpPr>
        <p:spPr>
          <a:xfrm flipH="1">
            <a:off x="7262309" y="3050398"/>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3" name="Google Shape;153;p21"/>
          <p:cNvSpPr/>
          <p:nvPr/>
        </p:nvSpPr>
        <p:spPr>
          <a:xfrm flipH="1">
            <a:off x="8291706" y="3324676"/>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4" name="Google Shape;154;p21"/>
          <p:cNvSpPr txBox="1">
            <a:spLocks noGrp="1"/>
          </p:cNvSpPr>
          <p:nvPr>
            <p:ph type="title"/>
          </p:nvPr>
        </p:nvSpPr>
        <p:spPr>
          <a:xfrm>
            <a:off x="2508150" y="445025"/>
            <a:ext cx="412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155" name="Google Shape;155;p21"/>
          <p:cNvSpPr/>
          <p:nvPr/>
        </p:nvSpPr>
        <p:spPr>
          <a:xfrm rot="3144145">
            <a:off x="-957841" y="-179963"/>
            <a:ext cx="2226932" cy="3225088"/>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6" name="Google Shape;156;p21"/>
          <p:cNvSpPr/>
          <p:nvPr/>
        </p:nvSpPr>
        <p:spPr>
          <a:xfrm rot="3144145">
            <a:off x="-1189467" y="-526191"/>
            <a:ext cx="1660918" cy="2826095"/>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7" name="Google Shape;157;p21"/>
          <p:cNvSpPr txBox="1">
            <a:spLocks noGrp="1"/>
          </p:cNvSpPr>
          <p:nvPr>
            <p:ph type="subTitle" idx="5"/>
          </p:nvPr>
        </p:nvSpPr>
        <p:spPr>
          <a:xfrm>
            <a:off x="4810850" y="301429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8" name="Google Shape;158;p21"/>
          <p:cNvSpPr txBox="1">
            <a:spLocks noGrp="1"/>
          </p:cNvSpPr>
          <p:nvPr>
            <p:ph type="subTitle" idx="6"/>
          </p:nvPr>
        </p:nvSpPr>
        <p:spPr>
          <a:xfrm>
            <a:off x="4810850" y="345347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9" name="Google Shape;159;p21"/>
          <p:cNvSpPr txBox="1">
            <a:spLocks noGrp="1"/>
          </p:cNvSpPr>
          <p:nvPr>
            <p:ph type="subTitle" idx="7"/>
          </p:nvPr>
        </p:nvSpPr>
        <p:spPr>
          <a:xfrm>
            <a:off x="2017150" y="301429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60" name="Google Shape;160;p21"/>
          <p:cNvSpPr txBox="1">
            <a:spLocks noGrp="1"/>
          </p:cNvSpPr>
          <p:nvPr>
            <p:ph type="subTitle" idx="8"/>
          </p:nvPr>
        </p:nvSpPr>
        <p:spPr>
          <a:xfrm>
            <a:off x="2017150" y="345347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1">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p:nvPr/>
        </p:nvSpPr>
        <p:spPr>
          <a:xfrm>
            <a:off x="-365702" y="3547189"/>
            <a:ext cx="1423325" cy="1871025"/>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74" name="Google Shape;174;p24"/>
          <p:cNvSpPr/>
          <p:nvPr/>
        </p:nvSpPr>
        <p:spPr>
          <a:xfrm rot="-859101">
            <a:off x="-648468" y="3007915"/>
            <a:ext cx="1621839" cy="2506755"/>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75" name="Google Shape;175;p24"/>
          <p:cNvSpPr/>
          <p:nvPr/>
        </p:nvSpPr>
        <p:spPr>
          <a:xfrm>
            <a:off x="7663742" y="-253256"/>
            <a:ext cx="1912425" cy="2289675"/>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76" name="Google Shape;176;p24"/>
          <p:cNvSpPr/>
          <p:nvPr/>
        </p:nvSpPr>
        <p:spPr>
          <a:xfrm>
            <a:off x="6526258" y="-142354"/>
            <a:ext cx="3566925" cy="1293625"/>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
        <p:nvSpPr>
          <p:cNvPr id="177" name="Google Shape;177;p24"/>
          <p:cNvSpPr txBox="1">
            <a:spLocks noGrp="1"/>
          </p:cNvSpPr>
          <p:nvPr>
            <p:ph type="title"/>
          </p:nvPr>
        </p:nvSpPr>
        <p:spPr>
          <a:xfrm>
            <a:off x="692400" y="445025"/>
            <a:ext cx="56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445025"/>
            <a:ext cx="806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2pPr>
            <a:lvl3pPr lvl="2">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3pPr>
            <a:lvl4pPr lvl="3">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4pPr>
            <a:lvl5pPr lvl="4">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5pPr>
            <a:lvl6pPr lvl="5">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6pPr>
            <a:lvl7pPr lvl="6">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7pPr>
            <a:lvl8pPr lvl="7">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8pPr>
            <a:lvl9pPr lvl="8">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9pPr>
          </a:lstStyle>
          <a:p>
            <a:endParaRPr dirty="0"/>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60" r:id="rId5"/>
    <p:sldLayoutId id="2147483662" r:id="rId6"/>
    <p:sldLayoutId id="2147483663" r:id="rId7"/>
    <p:sldLayoutId id="2147483667" r:id="rId8"/>
    <p:sldLayoutId id="2147483670" r:id="rId9"/>
    <p:sldLayoutId id="2147483672" r:id="rId10"/>
    <p:sldLayoutId id="2147483673" r:id="rId11"/>
    <p:sldLayoutId id="2147483677" r:id="rId12"/>
    <p:sldLayoutId id="2147483680" r:id="rId13"/>
    <p:sldLayoutId id="2147483681" r:id="rId14"/>
    <p:sldLayoutId id="2147483694"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Fira Sans"/>
              <a:buChar char="●"/>
              <a:defRPr sz="1800">
                <a:latin typeface="Fira Sans"/>
                <a:ea typeface="Fira Sans"/>
                <a:cs typeface="Fira Sans"/>
                <a:sym typeface="Fira Sans"/>
              </a:defRPr>
            </a:lvl1pPr>
            <a:lvl2pPr marL="914400" lvl="1" indent="-317500">
              <a:lnSpc>
                <a:spcPct val="115000"/>
              </a:lnSpc>
              <a:spcBef>
                <a:spcPts val="1600"/>
              </a:spcBef>
              <a:spcAft>
                <a:spcPts val="0"/>
              </a:spcAft>
              <a:buSzPts val="1400"/>
              <a:buFont typeface="Fira Sans"/>
              <a:buChar char="○"/>
              <a:defRPr>
                <a:latin typeface="Fira Sans"/>
                <a:ea typeface="Fira Sans"/>
                <a:cs typeface="Fira Sans"/>
                <a:sym typeface="Fira Sans"/>
              </a:defRPr>
            </a:lvl2pPr>
            <a:lvl3pPr marL="1371600" lvl="2" indent="-317500">
              <a:lnSpc>
                <a:spcPct val="115000"/>
              </a:lnSpc>
              <a:spcBef>
                <a:spcPts val="1600"/>
              </a:spcBef>
              <a:spcAft>
                <a:spcPts val="0"/>
              </a:spcAft>
              <a:buSzPts val="1400"/>
              <a:buFont typeface="Fira Sans"/>
              <a:buChar char="■"/>
              <a:defRPr>
                <a:latin typeface="Fira Sans"/>
                <a:ea typeface="Fira Sans"/>
                <a:cs typeface="Fira Sans"/>
                <a:sym typeface="Fira Sans"/>
              </a:defRPr>
            </a:lvl3pPr>
            <a:lvl4pPr marL="1828800" lvl="3" indent="-317500">
              <a:lnSpc>
                <a:spcPct val="115000"/>
              </a:lnSpc>
              <a:spcBef>
                <a:spcPts val="1600"/>
              </a:spcBef>
              <a:spcAft>
                <a:spcPts val="0"/>
              </a:spcAft>
              <a:buSzPts val="1400"/>
              <a:buFont typeface="Fira Sans"/>
              <a:buChar char="●"/>
              <a:defRPr>
                <a:latin typeface="Fira Sans"/>
                <a:ea typeface="Fira Sans"/>
                <a:cs typeface="Fira Sans"/>
                <a:sym typeface="Fira Sans"/>
              </a:defRPr>
            </a:lvl4pPr>
            <a:lvl5pPr marL="2286000" lvl="4" indent="-317500">
              <a:lnSpc>
                <a:spcPct val="115000"/>
              </a:lnSpc>
              <a:spcBef>
                <a:spcPts val="1600"/>
              </a:spcBef>
              <a:spcAft>
                <a:spcPts val="0"/>
              </a:spcAft>
              <a:buSzPts val="1400"/>
              <a:buFont typeface="Fira Sans"/>
              <a:buChar char="○"/>
              <a:defRPr>
                <a:latin typeface="Fira Sans"/>
                <a:ea typeface="Fira Sans"/>
                <a:cs typeface="Fira Sans"/>
                <a:sym typeface="Fira Sans"/>
              </a:defRPr>
            </a:lvl5pPr>
            <a:lvl6pPr marL="2743200" lvl="5" indent="-317500">
              <a:lnSpc>
                <a:spcPct val="115000"/>
              </a:lnSpc>
              <a:spcBef>
                <a:spcPts val="1600"/>
              </a:spcBef>
              <a:spcAft>
                <a:spcPts val="0"/>
              </a:spcAft>
              <a:buSzPts val="1400"/>
              <a:buFont typeface="Fira Sans"/>
              <a:buChar char="■"/>
              <a:defRPr>
                <a:latin typeface="Fira Sans"/>
                <a:ea typeface="Fira Sans"/>
                <a:cs typeface="Fira Sans"/>
                <a:sym typeface="Fira Sans"/>
              </a:defRPr>
            </a:lvl6pPr>
            <a:lvl7pPr marL="3200400" lvl="6" indent="-317500">
              <a:lnSpc>
                <a:spcPct val="115000"/>
              </a:lnSpc>
              <a:spcBef>
                <a:spcPts val="1600"/>
              </a:spcBef>
              <a:spcAft>
                <a:spcPts val="0"/>
              </a:spcAft>
              <a:buSzPts val="1400"/>
              <a:buFont typeface="Fira Sans"/>
              <a:buChar char="●"/>
              <a:defRPr>
                <a:latin typeface="Fira Sans"/>
                <a:ea typeface="Fira Sans"/>
                <a:cs typeface="Fira Sans"/>
                <a:sym typeface="Fira Sans"/>
              </a:defRPr>
            </a:lvl7pPr>
            <a:lvl8pPr marL="3657600" lvl="7" indent="-317500">
              <a:lnSpc>
                <a:spcPct val="115000"/>
              </a:lnSpc>
              <a:spcBef>
                <a:spcPts val="1600"/>
              </a:spcBef>
              <a:spcAft>
                <a:spcPts val="0"/>
              </a:spcAft>
              <a:buSzPts val="1400"/>
              <a:buFont typeface="Fira Sans"/>
              <a:buChar char="○"/>
              <a:defRPr>
                <a:latin typeface="Fira Sans"/>
                <a:ea typeface="Fira Sans"/>
                <a:cs typeface="Fira Sans"/>
                <a:sym typeface="Fira Sans"/>
              </a:defRPr>
            </a:lvl8pPr>
            <a:lvl9pPr marL="4114800" lvl="8" indent="-317500">
              <a:lnSpc>
                <a:spcPct val="115000"/>
              </a:lnSpc>
              <a:spcBef>
                <a:spcPts val="1600"/>
              </a:spcBef>
              <a:spcAft>
                <a:spcPts val="1600"/>
              </a:spcAft>
              <a:buSzPts val="1400"/>
              <a:buFont typeface="Fira Sans"/>
              <a:buChar char="■"/>
              <a:defRPr>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7715186"/>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021619"/>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2023/12/22</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91158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17/06/relationships/model3d" Target="../media/model3d1.glb"/></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7.png"/><Relationship Id="rId4" Type="http://schemas.microsoft.com/office/2017/06/relationships/model3d" Target="../media/model3d1.glb"/></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17.png"/><Relationship Id="rId7" Type="http://schemas.openxmlformats.org/officeDocument/2006/relationships/image" Target="../media/image30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0.png"/><Relationship Id="rId4" Type="http://schemas.microsoft.com/office/2017/06/relationships/model3d" Target="../media/model3d1.glb"/></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17/06/relationships/model3d" Target="../media/model3d1.glb"/><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3"/>
          <p:cNvSpPr txBox="1">
            <a:spLocks noGrp="1"/>
          </p:cNvSpPr>
          <p:nvPr>
            <p:ph type="ctrTitle"/>
          </p:nvPr>
        </p:nvSpPr>
        <p:spPr>
          <a:xfrm>
            <a:off x="406695" y="1053679"/>
            <a:ext cx="8330609" cy="24490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b="1" dirty="0"/>
              <a:t>LỰC ĐẨY ARCHIMEDES</a:t>
            </a:r>
            <a:endParaRPr sz="8800" b="1" dirty="0"/>
          </a:p>
        </p:txBody>
      </p:sp>
      <p:sp>
        <p:nvSpPr>
          <p:cNvPr id="430" name="Google Shape;430;p53"/>
          <p:cNvSpPr txBox="1">
            <a:spLocks noGrp="1"/>
          </p:cNvSpPr>
          <p:nvPr>
            <p:ph type="subTitle" idx="1"/>
          </p:nvPr>
        </p:nvSpPr>
        <p:spPr>
          <a:xfrm>
            <a:off x="2055749" y="3857028"/>
            <a:ext cx="5032500" cy="40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Giáo viên</a:t>
            </a:r>
            <a:r>
              <a:rPr lang="en" sz="2000"/>
              <a:t>: Đinh Công Hoàng</a:t>
            </a: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750"/>
                                        <p:tgtEl>
                                          <p:spTgt spid="429"/>
                                        </p:tgtEl>
                                      </p:cBhvr>
                                    </p:animEffect>
                                    <p:anim calcmode="lin" valueType="num">
                                      <p:cBhvr>
                                        <p:cTn id="8" dur="750" fill="hold"/>
                                        <p:tgtEl>
                                          <p:spTgt spid="429"/>
                                        </p:tgtEl>
                                        <p:attrNameLst>
                                          <p:attrName>ppt_x</p:attrName>
                                        </p:attrNameLst>
                                      </p:cBhvr>
                                      <p:tavLst>
                                        <p:tav tm="0">
                                          <p:val>
                                            <p:strVal val="#ppt_x"/>
                                          </p:val>
                                        </p:tav>
                                        <p:tav tm="100000">
                                          <p:val>
                                            <p:strVal val="#ppt_x"/>
                                          </p:val>
                                        </p:tav>
                                      </p:tavLst>
                                    </p:anim>
                                    <p:anim calcmode="lin" valueType="num">
                                      <p:cBhvr>
                                        <p:cTn id="9" dur="750" fill="hold"/>
                                        <p:tgtEl>
                                          <p:spTgt spid="42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430">
                                            <p:txEl>
                                              <p:pRg st="0" end="0"/>
                                            </p:txEl>
                                          </p:spTgt>
                                        </p:tgtEl>
                                        <p:attrNameLst>
                                          <p:attrName>style.visibility</p:attrName>
                                        </p:attrNameLst>
                                      </p:cBhvr>
                                      <p:to>
                                        <p:strVal val="visible"/>
                                      </p:to>
                                    </p:set>
                                    <p:animEffect transition="in" filter="randombar(horizontal)">
                                      <p:cBhvr>
                                        <p:cTn id="13" dur="500"/>
                                        <p:tgtEl>
                                          <p:spTgt spid="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43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814740" y="26238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81288" y="893375"/>
            <a:ext cx="930363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t>Biểu</a:t>
            </a:r>
            <a:r>
              <a:rPr lang="en-US" sz="2000" dirty="0"/>
              <a:t> </a:t>
            </a:r>
            <a:r>
              <a:rPr lang="en-US" sz="2000" dirty="0" err="1"/>
              <a:t>diễn</a:t>
            </a:r>
            <a:r>
              <a:rPr lang="en-US" sz="2000" dirty="0"/>
              <a:t> </a:t>
            </a: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tác</a:t>
            </a:r>
            <a:r>
              <a:rPr lang="en-US" sz="2000" dirty="0"/>
              <a:t> </a:t>
            </a:r>
            <a:r>
              <a:rPr lang="en-US" sz="2000" dirty="0" err="1"/>
              <a:t>dụng</a:t>
            </a:r>
            <a:r>
              <a:rPr lang="en-US" sz="2000" dirty="0"/>
              <a:t> </a:t>
            </a:r>
            <a:r>
              <a:rPr lang="en-US" sz="2000" dirty="0" err="1"/>
              <a:t>vào</a:t>
            </a:r>
            <a:r>
              <a:rPr lang="en-US" sz="2000" dirty="0"/>
              <a:t> </a:t>
            </a:r>
            <a:r>
              <a:rPr lang="en-US" sz="2000" dirty="0" err="1"/>
              <a:t>vật</a:t>
            </a:r>
            <a:r>
              <a:rPr lang="en-US" sz="2000" dirty="0"/>
              <a:t> </a:t>
            </a:r>
            <a:r>
              <a:rPr lang="en-US" sz="2000" dirty="0" err="1"/>
              <a:t>đặt</a:t>
            </a:r>
            <a:r>
              <a:rPr lang="en-US" sz="2000" dirty="0"/>
              <a:t> </a:t>
            </a:r>
            <a:r>
              <a:rPr lang="en-US" sz="2000" dirty="0" err="1"/>
              <a:t>trong</a:t>
            </a:r>
            <a:r>
              <a:rPr lang="en-US" sz="2000" dirty="0"/>
              <a:t> </a:t>
            </a:r>
            <a:r>
              <a:rPr lang="en-US" sz="2000" dirty="0" err="1"/>
              <a:t>chất</a:t>
            </a:r>
            <a:r>
              <a:rPr lang="en-US" sz="2000" dirty="0"/>
              <a:t> </a:t>
            </a:r>
            <a:r>
              <a:rPr lang="en-US" sz="2000" dirty="0" err="1"/>
              <a:t>lỏng</a:t>
            </a:r>
            <a:endParaRPr lang="en-US" sz="2000" dirty="0"/>
          </a:p>
        </p:txBody>
      </p:sp>
      <p:pic>
        <p:nvPicPr>
          <p:cNvPr id="21" name="Picture 20">
            <a:extLst>
              <a:ext uri="{FF2B5EF4-FFF2-40B4-BE49-F238E27FC236}">
                <a16:creationId xmlns:a16="http://schemas.microsoft.com/office/drawing/2014/main" id="{FB5397B1-090D-370F-E401-387162047A35}"/>
              </a:ext>
            </a:extLst>
          </p:cNvPr>
          <p:cNvPicPr>
            <a:picLocks noChangeAspect="1"/>
          </p:cNvPicPr>
          <p:nvPr/>
        </p:nvPicPr>
        <p:blipFill>
          <a:blip r:embed="rId3"/>
          <a:stretch>
            <a:fillRect/>
          </a:stretch>
        </p:blipFill>
        <p:spPr>
          <a:xfrm>
            <a:off x="3310653" y="1528335"/>
            <a:ext cx="2522694" cy="2397695"/>
          </a:xfrm>
          <a:prstGeom prst="rect">
            <a:avLst/>
          </a:prstGeom>
        </p:spPr>
      </p:pic>
      <p:cxnSp>
        <p:nvCxnSpPr>
          <p:cNvPr id="22" name="Straight Arrow Connector 21">
            <a:extLst>
              <a:ext uri="{FF2B5EF4-FFF2-40B4-BE49-F238E27FC236}">
                <a16:creationId xmlns:a16="http://schemas.microsoft.com/office/drawing/2014/main" id="{8768E5E3-2FC0-C1F1-71F1-0E7D12BAD2B6}"/>
              </a:ext>
            </a:extLst>
          </p:cNvPr>
          <p:cNvCxnSpPr>
            <a:cxnSpLocks/>
          </p:cNvCxnSpPr>
          <p:nvPr/>
        </p:nvCxnSpPr>
        <p:spPr>
          <a:xfrm flipV="1">
            <a:off x="4404360" y="2314785"/>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0172DC1-4309-7DA9-FBB9-ADA06553C863}"/>
              </a:ext>
            </a:extLst>
          </p:cNvPr>
          <p:cNvGrpSpPr/>
          <p:nvPr/>
        </p:nvGrpSpPr>
        <p:grpSpPr>
          <a:xfrm>
            <a:off x="911852" y="428800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359760" y="426845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5B845BD-038C-F9D5-6284-F019C67457E3}"/>
              </a:ext>
            </a:extLst>
          </p:cNvPr>
          <p:cNvGrpSpPr/>
          <p:nvPr/>
        </p:nvGrpSpPr>
        <p:grpSpPr>
          <a:xfrm>
            <a:off x="4457700" y="2074640"/>
            <a:ext cx="571500" cy="435517"/>
            <a:chOff x="6873241" y="2481738"/>
            <a:chExt cx="571500" cy="435517"/>
          </a:xfrm>
        </p:grpSpPr>
        <p:sp>
          <p:nvSpPr>
            <p:cNvPr id="2" name="Google Shape;463;p56">
              <a:extLst>
                <a:ext uri="{FF2B5EF4-FFF2-40B4-BE49-F238E27FC236}">
                  <a16:creationId xmlns:a16="http://schemas.microsoft.com/office/drawing/2014/main" id="{31D72843-3975-B52A-F55B-AA90170E8F6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4" name="Straight Arrow Connector 3">
              <a:extLst>
                <a:ext uri="{FF2B5EF4-FFF2-40B4-BE49-F238E27FC236}">
                  <a16:creationId xmlns:a16="http://schemas.microsoft.com/office/drawing/2014/main" id="{FE25D2C4-8A72-DC42-2D6B-F9C95A22501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CCF8D058-1DF0-DB97-F858-4F4A5AA4187B}"/>
              </a:ext>
            </a:extLst>
          </p:cNvPr>
          <p:cNvCxnSpPr>
            <a:cxnSpLocks/>
          </p:cNvCxnSpPr>
          <p:nvPr/>
        </p:nvCxnSpPr>
        <p:spPr>
          <a:xfrm>
            <a:off x="4404360" y="3086146"/>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ACFC17B-AF6A-579F-98D7-19F6E87E0141}"/>
              </a:ext>
            </a:extLst>
          </p:cNvPr>
          <p:cNvGrpSpPr/>
          <p:nvPr/>
        </p:nvGrpSpPr>
        <p:grpSpPr>
          <a:xfrm>
            <a:off x="4547354" y="4181551"/>
            <a:ext cx="571500" cy="435517"/>
            <a:chOff x="6873241" y="2481738"/>
            <a:chExt cx="571500" cy="435517"/>
          </a:xfrm>
        </p:grpSpPr>
        <p:sp>
          <p:nvSpPr>
            <p:cNvPr id="19" name="Google Shape;463;p56">
              <a:extLst>
                <a:ext uri="{FF2B5EF4-FFF2-40B4-BE49-F238E27FC236}">
                  <a16:creationId xmlns:a16="http://schemas.microsoft.com/office/drawing/2014/main" id="{7F3C5E1D-A0E9-2431-0E79-5C615F069136}"/>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0" name="Straight Arrow Connector 19">
              <a:extLst>
                <a:ext uri="{FF2B5EF4-FFF2-40B4-BE49-F238E27FC236}">
                  <a16:creationId xmlns:a16="http://schemas.microsoft.com/office/drawing/2014/main" id="{DEE24C1B-4CD2-3528-E128-80F9FF8A8F3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463;p56">
            <a:extLst>
              <a:ext uri="{FF2B5EF4-FFF2-40B4-BE49-F238E27FC236}">
                <a16:creationId xmlns:a16="http://schemas.microsoft.com/office/drawing/2014/main" id="{91313388-39D3-00DE-821E-425021DE0D23}"/>
              </a:ext>
            </a:extLst>
          </p:cNvPr>
          <p:cNvSpPr txBox="1">
            <a:spLocks/>
          </p:cNvSpPr>
          <p:nvPr/>
        </p:nvSpPr>
        <p:spPr>
          <a:xfrm>
            <a:off x="3890009" y="2570306"/>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extLst>
      <p:ext uri="{BB962C8B-B14F-4D97-AF65-F5344CB8AC3E}">
        <p14:creationId xmlns:p14="http://schemas.microsoft.com/office/powerpoint/2010/main" val="5739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474907" y="1549860"/>
            <a:ext cx="3906362" cy="2437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Hãy biểu diễn các lực tác dụng vào viên bi, ốc vít kim loại, miếng xốp khi chúng ở vị trí như trong Hình 17.2</a:t>
            </a:r>
            <a:endParaRPr lang="en-US" dirty="0"/>
          </a:p>
          <a:p>
            <a:r>
              <a:rPr lang="en-US" dirty="0"/>
              <a:t>(1) </a:t>
            </a:r>
            <a:r>
              <a:rPr lang="en-US" dirty="0" err="1"/>
              <a:t>và</a:t>
            </a:r>
            <a:r>
              <a:rPr lang="en-US" dirty="0"/>
              <a:t> (2): </a:t>
            </a:r>
            <a:r>
              <a:rPr lang="en-US" dirty="0" err="1"/>
              <a:t>chiều</a:t>
            </a:r>
            <a:r>
              <a:rPr lang="en-US" dirty="0"/>
              <a:t> </a:t>
            </a:r>
            <a:r>
              <a:rPr lang="en-US" dirty="0" err="1"/>
              <a:t>chuyển</a:t>
            </a:r>
            <a:r>
              <a:rPr lang="en-US" dirty="0"/>
              <a:t> </a:t>
            </a:r>
            <a:r>
              <a:rPr lang="en-US" dirty="0" err="1"/>
              <a:t>động</a:t>
            </a:r>
            <a:r>
              <a:rPr lang="en-US" dirty="0"/>
              <a:t> </a:t>
            </a:r>
            <a:r>
              <a:rPr lang="en-US" dirty="0" err="1"/>
              <a:t>xuống</a:t>
            </a:r>
            <a:r>
              <a:rPr lang="en-US" dirty="0"/>
              <a:t> </a:t>
            </a:r>
            <a:r>
              <a:rPr lang="en-US" dirty="0" err="1"/>
              <a:t>dưới</a:t>
            </a:r>
            <a:endParaRPr lang="en-US" dirty="0"/>
          </a:p>
          <a:p>
            <a:r>
              <a:rPr lang="en-US" dirty="0"/>
              <a:t>(3) </a:t>
            </a:r>
            <a:r>
              <a:rPr lang="en-US" dirty="0" err="1"/>
              <a:t>chiều</a:t>
            </a:r>
            <a:r>
              <a:rPr lang="en-US" dirty="0"/>
              <a:t> </a:t>
            </a:r>
            <a:r>
              <a:rPr lang="en-US" dirty="0" err="1"/>
              <a:t>chuyển</a:t>
            </a:r>
            <a:r>
              <a:rPr lang="en-US" dirty="0"/>
              <a:t> </a:t>
            </a:r>
            <a:r>
              <a:rPr lang="en-US" dirty="0" err="1"/>
              <a:t>động</a:t>
            </a:r>
            <a:r>
              <a:rPr lang="en-US" dirty="0"/>
              <a:t> </a:t>
            </a:r>
            <a:r>
              <a:rPr lang="en-US" dirty="0" err="1"/>
              <a:t>lên</a:t>
            </a:r>
            <a:r>
              <a:rPr lang="en-US" dirty="0"/>
              <a:t> </a:t>
            </a:r>
            <a:r>
              <a:rPr lang="en-US" dirty="0" err="1"/>
              <a:t>trên</a:t>
            </a:r>
            <a:endParaRPr lang="vi-VN" dirty="0"/>
          </a:p>
          <a:p>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834844" y="4149003"/>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278644" y="4152119"/>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4690901" y="788621"/>
            <a:ext cx="4252908" cy="3722862"/>
            <a:chOff x="4690901" y="788621"/>
            <a:chExt cx="4252908"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261324257"/>
                    </p:ext>
                  </p:extLst>
                </p:nvPr>
              </p:nvGraphicFramePr>
              <p:xfrm>
                <a:off x="5153715" y="2218689"/>
                <a:ext cx="691095" cy="672160"/>
              </p:xfrm>
              <a:graphic>
                <a:graphicData uri="http://schemas.microsoft.com/office/drawing/2017/model3d">
                  <am3d:model3d r:embed="rId4">
                    <am3d:spPr>
                      <a:xfrm>
                        <a:off x="0" y="0"/>
                        <a:ext cx="691095" cy="67216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9899359" ay="20620" az="10794474"/>
                      <am3d:postTrans dx="0" dy="0" dz="0"/>
                    </am3d:trans>
                    <am3d:raster rName="Office3DRenderer" rVer="16.0.8326">
                      <am3d:blip r:embed="rId5"/>
                    </am3d:raster>
                    <am3d:objViewport viewportSz="10887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5153715" y="2218689"/>
                  <a:ext cx="691095" cy="672160"/>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336548" y="2194847"/>
              <a:ext cx="725584" cy="707591"/>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7594039" y="1932734"/>
              <a:ext cx="1244277" cy="1051097"/>
            </a:xfrm>
            <a:prstGeom prst="rect">
              <a:avLst/>
            </a:prstGeom>
          </p:spPr>
        </p:pic>
        <p:sp>
          <p:nvSpPr>
            <p:cNvPr id="48" name="Google Shape;463;p56">
              <a:extLst>
                <a:ext uri="{FF2B5EF4-FFF2-40B4-BE49-F238E27FC236}">
                  <a16:creationId xmlns:a16="http://schemas.microsoft.com/office/drawing/2014/main" id="{815996C1-C897-77D0-A9CA-3F347C3F1965}"/>
                </a:ext>
              </a:extLst>
            </p:cNvPr>
            <p:cNvSpPr txBox="1">
              <a:spLocks/>
            </p:cNvSpPr>
            <p:nvPr/>
          </p:nvSpPr>
          <p:spPr>
            <a:xfrm>
              <a:off x="4690901" y="2316059"/>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(1)</a:t>
              </a:r>
            </a:p>
          </p:txBody>
        </p:sp>
        <p:sp>
          <p:nvSpPr>
            <p:cNvPr id="49" name="Google Shape;463;p56">
              <a:extLst>
                <a:ext uri="{FF2B5EF4-FFF2-40B4-BE49-F238E27FC236}">
                  <a16:creationId xmlns:a16="http://schemas.microsoft.com/office/drawing/2014/main" id="{3D6B9427-92A8-BD82-83D9-D046101D52D6}"/>
                </a:ext>
              </a:extLst>
            </p:cNvPr>
            <p:cNvSpPr txBox="1">
              <a:spLocks/>
            </p:cNvSpPr>
            <p:nvPr/>
          </p:nvSpPr>
          <p:spPr>
            <a:xfrm>
              <a:off x="5842069" y="2320660"/>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(2)</a:t>
              </a:r>
            </a:p>
          </p:txBody>
        </p:sp>
        <p:sp>
          <p:nvSpPr>
            <p:cNvPr id="50" name="Google Shape;463;p56">
              <a:extLst>
                <a:ext uri="{FF2B5EF4-FFF2-40B4-BE49-F238E27FC236}">
                  <a16:creationId xmlns:a16="http://schemas.microsoft.com/office/drawing/2014/main" id="{4D028928-7CD2-BC66-DFA9-40954B386204}"/>
                </a:ext>
              </a:extLst>
            </p:cNvPr>
            <p:cNvSpPr txBox="1">
              <a:spLocks/>
            </p:cNvSpPr>
            <p:nvPr/>
          </p:nvSpPr>
          <p:spPr>
            <a:xfrm>
              <a:off x="7093624" y="2325261"/>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(3)</a:t>
              </a:r>
            </a:p>
          </p:txBody>
        </p:sp>
      </p:grpSp>
      <p:cxnSp>
        <p:nvCxnSpPr>
          <p:cNvPr id="53" name="Straight Arrow Connector 52">
            <a:extLst>
              <a:ext uri="{FF2B5EF4-FFF2-40B4-BE49-F238E27FC236}">
                <a16:creationId xmlns:a16="http://schemas.microsoft.com/office/drawing/2014/main" id="{1017F906-3F43-6EA3-EE5A-E7220C34FCA1}"/>
              </a:ext>
            </a:extLst>
          </p:cNvPr>
          <p:cNvCxnSpPr>
            <a:cxnSpLocks/>
          </p:cNvCxnSpPr>
          <p:nvPr/>
        </p:nvCxnSpPr>
        <p:spPr>
          <a:xfrm flipV="1">
            <a:off x="5486400" y="1774037"/>
            <a:ext cx="0" cy="75317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1D566E7-A3A3-7D63-FBCA-7AF8B45CC99A}"/>
              </a:ext>
            </a:extLst>
          </p:cNvPr>
          <p:cNvCxnSpPr>
            <a:cxnSpLocks/>
          </p:cNvCxnSpPr>
          <p:nvPr/>
        </p:nvCxnSpPr>
        <p:spPr>
          <a:xfrm>
            <a:off x="5486400" y="254539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5B79807-5FB9-03B2-7292-201DD17F442C}"/>
              </a:ext>
            </a:extLst>
          </p:cNvPr>
          <p:cNvCxnSpPr>
            <a:cxnSpLocks/>
          </p:cNvCxnSpPr>
          <p:nvPr/>
        </p:nvCxnSpPr>
        <p:spPr>
          <a:xfrm flipV="1">
            <a:off x="6681537" y="2077453"/>
            <a:ext cx="0" cy="70933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44158FB-F375-83AE-8086-A7B439BADE96}"/>
              </a:ext>
            </a:extLst>
          </p:cNvPr>
          <p:cNvCxnSpPr>
            <a:cxnSpLocks/>
          </p:cNvCxnSpPr>
          <p:nvPr/>
        </p:nvCxnSpPr>
        <p:spPr>
          <a:xfrm>
            <a:off x="6681537" y="2804974"/>
            <a:ext cx="0" cy="1061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4FF8B1A-D9C2-D45E-58E8-D31E8DF3E9BF}"/>
              </a:ext>
            </a:extLst>
          </p:cNvPr>
          <p:cNvCxnSpPr>
            <a:cxnSpLocks/>
          </p:cNvCxnSpPr>
          <p:nvPr/>
        </p:nvCxnSpPr>
        <p:spPr>
          <a:xfrm flipV="1">
            <a:off x="8171031" y="1155032"/>
            <a:ext cx="0" cy="1225951"/>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A3151D-D735-D79C-0900-0F2F341DB208}"/>
              </a:ext>
            </a:extLst>
          </p:cNvPr>
          <p:cNvCxnSpPr>
            <a:cxnSpLocks/>
          </p:cNvCxnSpPr>
          <p:nvPr/>
        </p:nvCxnSpPr>
        <p:spPr>
          <a:xfrm>
            <a:off x="8171031" y="2399169"/>
            <a:ext cx="0" cy="6568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209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par>
                                <p:cTn id="41" presetID="22" presetClass="entr" presetSubtype="1"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18596" y="1534158"/>
            <a:ext cx="5527083" cy="588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pPr>
              <a:lnSpc>
                <a:spcPct val="150000"/>
              </a:lnSpc>
            </a:pPr>
            <a:r>
              <a:rPr lang="en-US" dirty="0" err="1"/>
              <a:t>Hãy</a:t>
            </a:r>
            <a:r>
              <a:rPr lang="en-US" dirty="0"/>
              <a:t> </a:t>
            </a:r>
            <a:r>
              <a:rPr lang="en-US" dirty="0" err="1"/>
              <a:t>rút</a:t>
            </a:r>
            <a:r>
              <a:rPr lang="en-US" dirty="0"/>
              <a:t> </a:t>
            </a:r>
            <a:r>
              <a:rPr lang="en-US" dirty="0" err="1"/>
              <a:t>ra</a:t>
            </a:r>
            <a:r>
              <a:rPr lang="en-US" dirty="0"/>
              <a:t> </a:t>
            </a: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24229" y="2761507"/>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68029" y="2764623"/>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6026870" y="925593"/>
            <a:ext cx="2838486" cy="2527410"/>
            <a:chOff x="4762733" y="788621"/>
            <a:chExt cx="4181076"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46532568"/>
                    </p:ext>
                  </p:extLst>
                </p:nvPr>
              </p:nvGraphicFramePr>
              <p:xfrm>
                <a:off x="5170145" y="3195216"/>
                <a:ext cx="938339" cy="938338"/>
              </p:xfrm>
              <a:graphic>
                <a:graphicData uri="http://schemas.microsoft.com/office/drawing/2017/model3d">
                  <am3d:model3d r:embed="rId4">
                    <am3d:spPr>
                      <a:xfrm>
                        <a:off x="0" y="0"/>
                        <a:ext cx="938339" cy="938338"/>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72517" ay="-1046283" az="-10718181"/>
                      <am3d:postTrans dx="0" dy="0" dz="0"/>
                    </am3d:trans>
                    <am3d:raster rName="Office3DRenderer" rVer="16.0.8326">
                      <am3d:blip r:embed="rId5"/>
                    </am3d:raster>
                    <am3d:objViewport viewportSz="10318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6303457" y="2559404"/>
                  <a:ext cx="637028" cy="637027"/>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270690" y="3177500"/>
              <a:ext cx="1012917" cy="987799"/>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6868704" y="928510"/>
              <a:ext cx="1737015" cy="1467335"/>
            </a:xfrm>
            <a:prstGeom prst="rect">
              <a:avLst/>
            </a:prstGeom>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640284" y="3319943"/>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pPr>
              <a:lnSpc>
                <a:spcPct val="150000"/>
              </a:lnSpc>
            </a:pP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nổi</a:t>
            </a:r>
            <a:r>
              <a:rPr lang="en-US" dirty="0"/>
              <a:t> </a:t>
            </a:r>
            <a:r>
              <a:rPr lang="en-US" dirty="0" err="1"/>
              <a:t>lên</a:t>
            </a:r>
            <a:r>
              <a:rPr lang="en-US" dirty="0"/>
              <a:t> </a:t>
            </a:r>
            <a:r>
              <a:rPr lang="en-US" dirty="0" err="1"/>
              <a:t>mặt</a:t>
            </a:r>
            <a:r>
              <a:rPr lang="en-US" dirty="0"/>
              <a:t> </a:t>
            </a:r>
            <a:r>
              <a:rPr lang="en-US" dirty="0" err="1"/>
              <a:t>thoáng</a:t>
            </a:r>
            <a:r>
              <a:rPr lang="en-US" dirty="0"/>
              <a:t> </a:t>
            </a:r>
            <a:r>
              <a:rPr lang="en-US" dirty="0" err="1"/>
              <a:t>khi</a:t>
            </a:r>
            <a:r>
              <a:rPr lang="en-US" dirty="0"/>
              <a:t>: P &lt; F</a:t>
            </a:r>
            <a:r>
              <a:rPr lang="en-US" baseline="-25000" dirty="0"/>
              <a:t>A</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chìm</a:t>
            </a:r>
            <a:r>
              <a:rPr lang="en-US" dirty="0"/>
              <a:t> </a:t>
            </a:r>
            <a:r>
              <a:rPr lang="en-US" dirty="0" err="1"/>
              <a:t>xuống</a:t>
            </a:r>
            <a:r>
              <a:rPr lang="en-US" dirty="0"/>
              <a:t> </a:t>
            </a:r>
            <a:r>
              <a:rPr lang="en-US" dirty="0" err="1"/>
              <a:t>đáy</a:t>
            </a:r>
            <a:r>
              <a:rPr lang="en-US" dirty="0"/>
              <a:t> </a:t>
            </a:r>
            <a:r>
              <a:rPr lang="en-US" dirty="0" err="1"/>
              <a:t>bình</a:t>
            </a:r>
            <a:r>
              <a:rPr lang="en-US" dirty="0"/>
              <a:t> </a:t>
            </a:r>
            <a:r>
              <a:rPr lang="en-US" dirty="0" err="1"/>
              <a:t>khi</a:t>
            </a:r>
            <a:r>
              <a:rPr lang="en-US" dirty="0"/>
              <a:t>: P &gt; F</a:t>
            </a:r>
            <a:r>
              <a:rPr lang="en-US" baseline="-25000" dirty="0"/>
              <a:t>A</a:t>
            </a:r>
            <a:r>
              <a:rPr lang="en-US" dirty="0"/>
              <a:t>.</a:t>
            </a:r>
          </a:p>
        </p:txBody>
      </p:sp>
    </p:spTree>
    <p:extLst>
      <p:ext uri="{BB962C8B-B14F-4D97-AF65-F5344CB8AC3E}">
        <p14:creationId xmlns:p14="http://schemas.microsoft.com/office/powerpoint/2010/main" val="60925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13E136-5C37-C07E-EFB2-25CDE7949359}"/>
              </a:ext>
            </a:extLst>
          </p:cNvPr>
          <p:cNvGrpSpPr/>
          <p:nvPr/>
        </p:nvGrpSpPr>
        <p:grpSpPr>
          <a:xfrm>
            <a:off x="795249" y="266785"/>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30198" y="238827"/>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30198" y="862951"/>
            <a:ext cx="5527083" cy="1774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Mô tả sự thay đổi lực đẩy của nước lên quả bóng từ khi bắt đầu nhấn quả bóng vào nước, đến khi quả bóng chìm hoàn toàn trong nước.</a:t>
            </a: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50403" y="2525379"/>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94203" y="2528495"/>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449880" y="3039849"/>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dirty="0"/>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dirty="0"/>
          </a:p>
        </p:txBody>
      </p:sp>
      <p:pic>
        <p:nvPicPr>
          <p:cNvPr id="22" name="Picture 21">
            <a:extLst>
              <a:ext uri="{FF2B5EF4-FFF2-40B4-BE49-F238E27FC236}">
                <a16:creationId xmlns:a16="http://schemas.microsoft.com/office/drawing/2014/main" id="{54106F46-F7B0-D465-1BFC-9B26540213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5187735" y="421535"/>
            <a:ext cx="3956265" cy="2384239"/>
          </a:xfrm>
          <a:prstGeom prst="rect">
            <a:avLst/>
          </a:prstGeom>
        </p:spPr>
      </p:pic>
    </p:spTree>
    <p:extLst>
      <p:ext uri="{BB962C8B-B14F-4D97-AF65-F5344CB8AC3E}">
        <p14:creationId xmlns:p14="http://schemas.microsoft.com/office/powerpoint/2010/main" val="18626195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419631" y="93582"/>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35945" y="86625"/>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26" name="Picture 25">
            <a:extLst>
              <a:ext uri="{FF2B5EF4-FFF2-40B4-BE49-F238E27FC236}">
                <a16:creationId xmlns:a16="http://schemas.microsoft.com/office/drawing/2014/main" id="{D5DCEDCD-E13B-105F-6683-FD1B891E1F4F}"/>
              </a:ext>
            </a:extLst>
          </p:cNvPr>
          <p:cNvPicPr>
            <a:picLocks noChangeAspect="1"/>
          </p:cNvPicPr>
          <p:nvPr/>
        </p:nvPicPr>
        <p:blipFill>
          <a:blip r:embed="rId3"/>
          <a:stretch>
            <a:fillRect/>
          </a:stretch>
        </p:blipFill>
        <p:spPr>
          <a:xfrm flipH="1">
            <a:off x="608200" y="874261"/>
            <a:ext cx="2484758" cy="1864645"/>
          </a:xfrm>
          <a:prstGeom prst="rect">
            <a:avLst/>
          </a:prstGeom>
        </p:spPr>
      </p:pic>
      <p:pic>
        <p:nvPicPr>
          <p:cNvPr id="27" name="Picture 26">
            <a:extLst>
              <a:ext uri="{FF2B5EF4-FFF2-40B4-BE49-F238E27FC236}">
                <a16:creationId xmlns:a16="http://schemas.microsoft.com/office/drawing/2014/main" id="{AFF11585-EE37-5D98-5D95-FF22599A7DDE}"/>
              </a:ext>
            </a:extLst>
          </p:cNvPr>
          <p:cNvPicPr>
            <a:picLocks noChangeAspect="1"/>
          </p:cNvPicPr>
          <p:nvPr/>
        </p:nvPicPr>
        <p:blipFill>
          <a:blip r:embed="rId3"/>
          <a:stretch>
            <a:fillRect/>
          </a:stretch>
        </p:blipFill>
        <p:spPr>
          <a:xfrm flipH="1">
            <a:off x="3072981" y="1711595"/>
            <a:ext cx="2484758" cy="1864645"/>
          </a:xfrm>
          <a:prstGeom prst="rect">
            <a:avLst/>
          </a:prstGeom>
        </p:spPr>
      </p:pic>
      <p:pic>
        <p:nvPicPr>
          <p:cNvPr id="28" name="Picture 27">
            <a:extLst>
              <a:ext uri="{FF2B5EF4-FFF2-40B4-BE49-F238E27FC236}">
                <a16:creationId xmlns:a16="http://schemas.microsoft.com/office/drawing/2014/main" id="{153D9C29-9545-3EFA-F9F2-2144F57913DA}"/>
              </a:ext>
            </a:extLst>
          </p:cNvPr>
          <p:cNvPicPr>
            <a:picLocks noChangeAspect="1"/>
          </p:cNvPicPr>
          <p:nvPr/>
        </p:nvPicPr>
        <p:blipFill>
          <a:blip r:embed="rId3"/>
          <a:stretch>
            <a:fillRect/>
          </a:stretch>
        </p:blipFill>
        <p:spPr>
          <a:xfrm flipH="1">
            <a:off x="5914812" y="2266077"/>
            <a:ext cx="2484758" cy="1864645"/>
          </a:xfrm>
          <a:prstGeom prst="rect">
            <a:avLst/>
          </a:prstGeom>
        </p:spPr>
      </p:pic>
      <p:grpSp>
        <p:nvGrpSpPr>
          <p:cNvPr id="20" name="Group 19">
            <a:extLst>
              <a:ext uri="{FF2B5EF4-FFF2-40B4-BE49-F238E27FC236}">
                <a16:creationId xmlns:a16="http://schemas.microsoft.com/office/drawing/2014/main" id="{B322F3FF-DDD0-44AB-F9CD-ECF6D46F595E}"/>
              </a:ext>
            </a:extLst>
          </p:cNvPr>
          <p:cNvGrpSpPr/>
          <p:nvPr/>
        </p:nvGrpSpPr>
        <p:grpSpPr>
          <a:xfrm>
            <a:off x="1188424" y="607546"/>
            <a:ext cx="377310" cy="1658531"/>
            <a:chOff x="1134690" y="559069"/>
            <a:chExt cx="377310" cy="1658531"/>
          </a:xfrm>
        </p:grpSpPr>
        <p:cxnSp>
          <p:nvCxnSpPr>
            <p:cNvPr id="6" name="Straight Arrow Connector 5">
              <a:extLst>
                <a:ext uri="{FF2B5EF4-FFF2-40B4-BE49-F238E27FC236}">
                  <a16:creationId xmlns:a16="http://schemas.microsoft.com/office/drawing/2014/main" id="{23DD64F4-1A31-CCAA-28F0-2CBE83764095}"/>
                </a:ext>
              </a:extLst>
            </p:cNvPr>
            <p:cNvCxnSpPr>
              <a:cxnSpLocks/>
            </p:cNvCxnSpPr>
            <p:nvPr/>
          </p:nvCxnSpPr>
          <p:spPr>
            <a:xfrm flipV="1">
              <a:off x="1288800" y="559069"/>
              <a:ext cx="0" cy="1078538"/>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0CC9D38-631D-A1A0-2C37-F9B48C7DFC5A}"/>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63;p56">
              <a:extLst>
                <a:ext uri="{FF2B5EF4-FFF2-40B4-BE49-F238E27FC236}">
                  <a16:creationId xmlns:a16="http://schemas.microsoft.com/office/drawing/2014/main" id="{3B4C4DAE-BF53-75DA-375E-F3AFFD2EAA77}"/>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25" name="Group 24">
            <a:extLst>
              <a:ext uri="{FF2B5EF4-FFF2-40B4-BE49-F238E27FC236}">
                <a16:creationId xmlns:a16="http://schemas.microsoft.com/office/drawing/2014/main" id="{036E08B4-5009-8489-5411-495D08A75531}"/>
              </a:ext>
            </a:extLst>
          </p:cNvPr>
          <p:cNvGrpSpPr/>
          <p:nvPr/>
        </p:nvGrpSpPr>
        <p:grpSpPr>
          <a:xfrm>
            <a:off x="3674805" y="1913604"/>
            <a:ext cx="377310" cy="1182000"/>
            <a:chOff x="1134690" y="1035600"/>
            <a:chExt cx="377310" cy="1182000"/>
          </a:xfrm>
        </p:grpSpPr>
        <p:cxnSp>
          <p:nvCxnSpPr>
            <p:cNvPr id="29" name="Straight Arrow Connector 28">
              <a:extLst>
                <a:ext uri="{FF2B5EF4-FFF2-40B4-BE49-F238E27FC236}">
                  <a16:creationId xmlns:a16="http://schemas.microsoft.com/office/drawing/2014/main" id="{6A3A59B1-0130-CED9-B2EA-22C6C9CF8FD7}"/>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82CFC5-D8BE-7EC6-562E-BB711ED621B8}"/>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463;p56">
              <a:extLst>
                <a:ext uri="{FF2B5EF4-FFF2-40B4-BE49-F238E27FC236}">
                  <a16:creationId xmlns:a16="http://schemas.microsoft.com/office/drawing/2014/main" id="{B2FE0C06-D108-48A2-E73C-AAA946F09330}"/>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33" name="Group 32">
            <a:extLst>
              <a:ext uri="{FF2B5EF4-FFF2-40B4-BE49-F238E27FC236}">
                <a16:creationId xmlns:a16="http://schemas.microsoft.com/office/drawing/2014/main" id="{B7504ABB-EDFC-C4E3-6940-A4CA1E278726}"/>
              </a:ext>
            </a:extLst>
          </p:cNvPr>
          <p:cNvGrpSpPr/>
          <p:nvPr/>
        </p:nvGrpSpPr>
        <p:grpSpPr>
          <a:xfrm>
            <a:off x="6503982" y="2447751"/>
            <a:ext cx="377310" cy="1813100"/>
            <a:chOff x="1134690" y="1035600"/>
            <a:chExt cx="377310" cy="1813100"/>
          </a:xfrm>
        </p:grpSpPr>
        <p:cxnSp>
          <p:nvCxnSpPr>
            <p:cNvPr id="34" name="Straight Arrow Connector 33">
              <a:extLst>
                <a:ext uri="{FF2B5EF4-FFF2-40B4-BE49-F238E27FC236}">
                  <a16:creationId xmlns:a16="http://schemas.microsoft.com/office/drawing/2014/main" id="{0FB354B2-5861-CAFE-CC1A-81CF3A50592E}"/>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973D1A-811B-2CD5-79AD-13C51274CC11}"/>
                </a:ext>
              </a:extLst>
            </p:cNvPr>
            <p:cNvCxnSpPr>
              <a:cxnSpLocks/>
            </p:cNvCxnSpPr>
            <p:nvPr/>
          </p:nvCxnSpPr>
          <p:spPr>
            <a:xfrm>
              <a:off x="1288800" y="1655793"/>
              <a:ext cx="0" cy="11929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463;p56">
              <a:extLst>
                <a:ext uri="{FF2B5EF4-FFF2-40B4-BE49-F238E27FC236}">
                  <a16:creationId xmlns:a16="http://schemas.microsoft.com/office/drawing/2014/main" id="{FA270F42-373E-78D9-3E8F-B1B0614F440A}"/>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sp>
        <p:nvSpPr>
          <p:cNvPr id="38" name="Google Shape;463;p56">
            <a:extLst>
              <a:ext uri="{FF2B5EF4-FFF2-40B4-BE49-F238E27FC236}">
                <a16:creationId xmlns:a16="http://schemas.microsoft.com/office/drawing/2014/main" id="{B8B7C52B-CFF9-4016-1BA2-8E98CBB4F4B1}"/>
              </a:ext>
            </a:extLst>
          </p:cNvPr>
          <p:cNvSpPr txBox="1">
            <a:spLocks/>
          </p:cNvSpPr>
          <p:nvPr/>
        </p:nvSpPr>
        <p:spPr>
          <a:xfrm>
            <a:off x="3827292" y="75992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vào</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làm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phồng</a:t>
            </a:r>
            <a:r>
              <a:rPr lang="en-US" sz="2000" dirty="0">
                <a:latin typeface="Roboto" panose="02000000000000000000" pitchFamily="2" charset="0"/>
                <a:ea typeface="Roboto" panose="02000000000000000000" pitchFamily="2" charset="0"/>
              </a:rPr>
              <a:t> 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nổi</a:t>
            </a:r>
            <a:endParaRPr lang="en-US" sz="2000" dirty="0">
              <a:latin typeface="Roboto" panose="02000000000000000000" pitchFamily="2" charset="0"/>
              <a:ea typeface="Roboto" panose="02000000000000000000" pitchFamily="2" charset="0"/>
            </a:endParaRPr>
          </a:p>
        </p:txBody>
      </p:sp>
      <p:sp>
        <p:nvSpPr>
          <p:cNvPr id="39" name="Google Shape;463;p56">
            <a:extLst>
              <a:ext uri="{FF2B5EF4-FFF2-40B4-BE49-F238E27FC236}">
                <a16:creationId xmlns:a16="http://schemas.microsoft.com/office/drawing/2014/main" id="{6AA3FEBD-448E-B9D9-781F-A768ED2A2FDA}"/>
              </a:ext>
            </a:extLst>
          </p:cNvPr>
          <p:cNvSpPr txBox="1">
            <a:spLocks/>
          </p:cNvSpPr>
          <p:nvPr/>
        </p:nvSpPr>
        <p:spPr>
          <a:xfrm>
            <a:off x="190615" y="314033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ra</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a:latin typeface="Roboto" panose="02000000000000000000" pitchFamily="2" charset="0"/>
                <a:ea typeface="Roboto" panose="02000000000000000000" pitchFamily="2" charset="0"/>
              </a:rPr>
              <a:t>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nhỏ</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lại</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chìm</a:t>
            </a:r>
            <a:endParaRPr lang="en-US" sz="2000" dirty="0">
              <a:latin typeface="Roboto" panose="02000000000000000000" pitchFamily="2" charset="0"/>
              <a:ea typeface="Roboto" panose="02000000000000000000" pitchFamily="2" charset="0"/>
            </a:endParaRPr>
          </a:p>
        </p:txBody>
      </p:sp>
      <p:grpSp>
        <p:nvGrpSpPr>
          <p:cNvPr id="40" name="Group 39">
            <a:extLst>
              <a:ext uri="{FF2B5EF4-FFF2-40B4-BE49-F238E27FC236}">
                <a16:creationId xmlns:a16="http://schemas.microsoft.com/office/drawing/2014/main" id="{114F9492-C831-C014-0219-9DA44A9A0FE1}"/>
              </a:ext>
            </a:extLst>
          </p:cNvPr>
          <p:cNvGrpSpPr/>
          <p:nvPr/>
        </p:nvGrpSpPr>
        <p:grpSpPr>
          <a:xfrm>
            <a:off x="1241518" y="4384181"/>
            <a:ext cx="6863022" cy="472254"/>
            <a:chOff x="733080" y="790534"/>
            <a:chExt cx="1722554" cy="472254"/>
          </a:xfrm>
        </p:grpSpPr>
        <p:sp>
          <p:nvSpPr>
            <p:cNvPr id="41" name="Google Shape;1058;p88">
              <a:extLst>
                <a:ext uri="{FF2B5EF4-FFF2-40B4-BE49-F238E27FC236}">
                  <a16:creationId xmlns:a16="http://schemas.microsoft.com/office/drawing/2014/main" id="{145B4277-02A2-8357-315C-3B4040CF925E}"/>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2" name="Google Shape;463;p56">
              <a:extLst>
                <a:ext uri="{FF2B5EF4-FFF2-40B4-BE49-F238E27FC236}">
                  <a16:creationId xmlns:a16="http://schemas.microsoft.com/office/drawing/2014/main" id="{218F5BBE-762D-5CA4-11C1-7D7C9CE36E0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Cá</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thể</a:t>
              </a:r>
              <a:r>
                <a:rPr lang="en-US" sz="2000" dirty="0">
                  <a:solidFill>
                    <a:srgbClr val="C00000"/>
                  </a:solidFill>
                </a:rPr>
                <a:t> </a:t>
              </a:r>
              <a:r>
                <a:rPr lang="en-US" sz="2000" dirty="0" err="1">
                  <a:solidFill>
                    <a:srgbClr val="C00000"/>
                  </a:solidFill>
                </a:rPr>
                <a:t>nổi</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hoặc</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dễ</a:t>
              </a:r>
              <a:r>
                <a:rPr lang="en-US" sz="2000" dirty="0">
                  <a:solidFill>
                    <a:srgbClr val="C00000"/>
                  </a:solidFill>
                </a:rPr>
                <a:t> </a:t>
              </a:r>
              <a:r>
                <a:rPr lang="en-US" sz="2000" dirty="0" err="1">
                  <a:solidFill>
                    <a:srgbClr val="C00000"/>
                  </a:solidFill>
                </a:rPr>
                <a:t>dàng</a:t>
              </a:r>
              <a:endParaRPr lang="en-US" sz="2000" dirty="0">
                <a:solidFill>
                  <a:srgbClr val="C00000"/>
                </a:solidFill>
              </a:endParaRPr>
            </a:p>
          </p:txBody>
        </p:sp>
      </p:grpSp>
      <p:pic>
        <p:nvPicPr>
          <p:cNvPr id="43" name="Graphic 42" descr="Arrow Slight curve">
            <a:extLst>
              <a:ext uri="{FF2B5EF4-FFF2-40B4-BE49-F238E27FC236}">
                <a16:creationId xmlns:a16="http://schemas.microsoft.com/office/drawing/2014/main" id="{99340AEB-2749-F8E3-B609-F32B4ECFD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583" y="4163108"/>
            <a:ext cx="914400" cy="914400"/>
          </a:xfrm>
          <a:prstGeom prst="rect">
            <a:avLst/>
          </a:prstGeom>
        </p:spPr>
      </p:pic>
    </p:spTree>
    <p:extLst>
      <p:ext uri="{BB962C8B-B14F-4D97-AF65-F5344CB8AC3E}">
        <p14:creationId xmlns:p14="http://schemas.microsoft.com/office/powerpoint/2010/main" val="2734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6" name="Picture 5">
            <a:extLst>
              <a:ext uri="{FF2B5EF4-FFF2-40B4-BE49-F238E27FC236}">
                <a16:creationId xmlns:a16="http://schemas.microsoft.com/office/drawing/2014/main" id="{A926854B-7645-A3F9-E314-31F72A7D2B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7" name="Google Shape;463;p56">
            <a:extLst>
              <a:ext uri="{FF2B5EF4-FFF2-40B4-BE49-F238E27FC236}">
                <a16:creationId xmlns:a16="http://schemas.microsoft.com/office/drawing/2014/main" id="{2F536336-0326-CD7C-BA05-E3A3547DCB53}"/>
              </a:ext>
            </a:extLst>
          </p:cNvPr>
          <p:cNvSpPr txBox="1">
            <a:spLocks/>
          </p:cNvSpPr>
          <p:nvPr/>
        </p:nvSpPr>
        <p:spPr>
          <a:xfrm>
            <a:off x="456235" y="1514538"/>
            <a:ext cx="4597027"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err="1"/>
              <a:t>Kéo</a:t>
            </a:r>
            <a:r>
              <a:rPr lang="en-US" sz="2800" dirty="0"/>
              <a:t> </a:t>
            </a:r>
            <a:r>
              <a:rPr lang="en-US" sz="2800" dirty="0" err="1"/>
              <a:t>một</a:t>
            </a:r>
            <a:r>
              <a:rPr lang="en-US" sz="2800" dirty="0"/>
              <a:t> </a:t>
            </a:r>
            <a:r>
              <a:rPr lang="en-US" sz="2800" dirty="0" err="1"/>
              <a:t>xô</a:t>
            </a:r>
            <a:r>
              <a:rPr lang="en-US" sz="2800" dirty="0"/>
              <a:t> </a:t>
            </a:r>
            <a:r>
              <a:rPr lang="en-US" sz="2800" dirty="0" err="1"/>
              <a:t>nước</a:t>
            </a:r>
            <a:r>
              <a:rPr lang="en-US" sz="2800" dirty="0"/>
              <a:t> </a:t>
            </a:r>
            <a:r>
              <a:rPr lang="en-US" sz="2800" dirty="0" err="1"/>
              <a:t>từ</a:t>
            </a:r>
            <a:r>
              <a:rPr lang="en-US" sz="2800" dirty="0"/>
              <a:t> </a:t>
            </a:r>
            <a:r>
              <a:rPr lang="en-US" sz="2800" dirty="0" err="1"/>
              <a:t>giếng</a:t>
            </a:r>
            <a:r>
              <a:rPr lang="en-US" sz="2800" dirty="0"/>
              <a:t> </a:t>
            </a:r>
            <a:r>
              <a:rPr lang="en-US" sz="2800" dirty="0" err="1"/>
              <a:t>lên</a:t>
            </a:r>
            <a:r>
              <a:rPr lang="en-US" sz="2800" dirty="0"/>
              <a:t>. </a:t>
            </a:r>
            <a:r>
              <a:rPr lang="en-US" sz="2800" dirty="0" err="1"/>
              <a:t>Vì</a:t>
            </a:r>
            <a:r>
              <a:rPr lang="en-US" sz="2800" dirty="0"/>
              <a:t> </a:t>
            </a:r>
            <a:r>
              <a:rPr lang="en-US" sz="2800" dirty="0" err="1"/>
              <a:t>sao</a:t>
            </a:r>
            <a:r>
              <a:rPr lang="en-US" sz="2800" dirty="0"/>
              <a:t> </a:t>
            </a:r>
            <a:r>
              <a:rPr lang="en-US" sz="2800" dirty="0" err="1"/>
              <a:t>khi</a:t>
            </a:r>
            <a:r>
              <a:rPr lang="en-US" sz="2800" dirty="0"/>
              <a:t>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ta </a:t>
            </a:r>
            <a:r>
              <a:rPr lang="en-US" sz="2800" dirty="0" err="1"/>
              <a:t>thấy</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r>
              <a:rPr lang="en-US" sz="2800" dirty="0"/>
              <a:t>?</a:t>
            </a: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79E42-3B86-DA1D-7196-FB774BDE8A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5" name="Google Shape;463;p56">
            <a:extLst>
              <a:ext uri="{FF2B5EF4-FFF2-40B4-BE49-F238E27FC236}">
                <a16:creationId xmlns:a16="http://schemas.microsoft.com/office/drawing/2014/main" id="{1886799D-027B-B911-4E5D-8111EE1D947E}"/>
              </a:ext>
            </a:extLst>
          </p:cNvPr>
          <p:cNvSpPr txBox="1">
            <a:spLocks/>
          </p:cNvSpPr>
          <p:nvPr/>
        </p:nvSpPr>
        <p:spPr>
          <a:xfrm>
            <a:off x="456235" y="1514538"/>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a:t>Khi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a:t>
            </a:r>
            <a:r>
              <a:rPr lang="en-US" sz="2800" dirty="0" err="1"/>
              <a:t>có</a:t>
            </a:r>
            <a:r>
              <a:rPr lang="en-US" sz="2800" dirty="0"/>
              <a:t> </a:t>
            </a:r>
            <a:r>
              <a:rPr lang="en-US" sz="2800" dirty="0" err="1"/>
              <a:t>lực</a:t>
            </a:r>
            <a:r>
              <a:rPr lang="en-US" sz="2800" dirty="0"/>
              <a:t> </a:t>
            </a:r>
            <a:r>
              <a:rPr lang="en-US" sz="2800" dirty="0" err="1"/>
              <a:t>đẩy</a:t>
            </a:r>
            <a:r>
              <a:rPr lang="en-US" sz="2800" dirty="0"/>
              <a:t> </a:t>
            </a:r>
            <a:r>
              <a:rPr lang="en-US" sz="2800" dirty="0" err="1"/>
              <a:t>archimedes</a:t>
            </a:r>
            <a:r>
              <a:rPr lang="en-US" sz="2800" dirty="0"/>
              <a:t> </a:t>
            </a:r>
            <a:r>
              <a:rPr lang="en-US" sz="2800" dirty="0" err="1"/>
              <a:t>tác</a:t>
            </a:r>
            <a:r>
              <a:rPr lang="en-US" sz="2800" dirty="0"/>
              <a:t> </a:t>
            </a:r>
            <a:r>
              <a:rPr lang="en-US" sz="2800" dirty="0" err="1"/>
              <a:t>dụng</a:t>
            </a:r>
            <a:r>
              <a:rPr lang="en-US" sz="2800" dirty="0"/>
              <a:t> </a:t>
            </a:r>
            <a:r>
              <a:rPr lang="en-US" sz="2800" dirty="0" err="1"/>
              <a:t>lên</a:t>
            </a:r>
            <a:r>
              <a:rPr lang="en-US" sz="2800" dirty="0"/>
              <a:t> </a:t>
            </a:r>
            <a:r>
              <a:rPr lang="en-US" sz="2800" dirty="0" err="1"/>
              <a:t>xô</a:t>
            </a:r>
            <a:r>
              <a:rPr lang="en-US" sz="2800" dirty="0"/>
              <a:t> </a:t>
            </a:r>
            <a:r>
              <a:rPr lang="en-US" sz="2800" dirty="0" err="1"/>
              <a:t>nước</a:t>
            </a:r>
            <a:r>
              <a:rPr lang="en-US" sz="2800" dirty="0"/>
              <a:t> </a:t>
            </a:r>
            <a:r>
              <a:rPr lang="en-US" sz="2800" dirty="0" err="1"/>
              <a:t>làm</a:t>
            </a:r>
            <a:r>
              <a:rPr lang="en-US" sz="2800" dirty="0"/>
              <a:t> </a:t>
            </a:r>
            <a:r>
              <a:rPr lang="en-US" sz="2800" dirty="0" err="1"/>
              <a:t>xô</a:t>
            </a:r>
            <a:r>
              <a:rPr lang="en-US" sz="2800" dirty="0"/>
              <a:t> </a:t>
            </a:r>
            <a:r>
              <a:rPr lang="en-US" sz="2800" dirty="0" err="1"/>
              <a:t>nước</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endParaRPr lang="en-US" sz="2800" dirty="0"/>
          </a:p>
        </p:txBody>
      </p:sp>
    </p:spTree>
    <p:extLst>
      <p:ext uri="{BB962C8B-B14F-4D97-AF65-F5344CB8AC3E}">
        <p14:creationId xmlns:p14="http://schemas.microsoft.com/office/powerpoint/2010/main" val="89645602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41727" y="1252312"/>
            <a:ext cx="5392981"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nổi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&lt;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561197"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2232747" y="2517093"/>
            <a:ext cx="573580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1252217" y="2163477"/>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2997038" y="3748445"/>
            <a:ext cx="525318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2016508" y="3394829"/>
            <a:ext cx="980531" cy="1264783"/>
          </a:xfrm>
          <a:prstGeom prst="rect">
            <a:avLst/>
          </a:prstGeom>
        </p:spPr>
      </p:pic>
      <p:sp>
        <p:nvSpPr>
          <p:cNvPr id="8" name="Google Shape;463;p56">
            <a:extLst>
              <a:ext uri="{FF2B5EF4-FFF2-40B4-BE49-F238E27FC236}">
                <a16:creationId xmlns:a16="http://schemas.microsoft.com/office/drawing/2014/main" id="{D613D6C2-FD15-F02B-19A1-DC35392E0375}"/>
              </a:ext>
            </a:extLst>
          </p:cNvPr>
          <p:cNvSpPr txBox="1">
            <a:spLocks/>
          </p:cNvSpPr>
          <p:nvPr/>
        </p:nvSpPr>
        <p:spPr>
          <a:xfrm>
            <a:off x="419631" y="159364"/>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32B256B2-79CE-1317-C3CA-33A7C66C5BB0}"/>
              </a:ext>
            </a:extLst>
          </p:cNvPr>
          <p:cNvGrpSpPr/>
          <p:nvPr/>
        </p:nvGrpSpPr>
        <p:grpSpPr>
          <a:xfrm>
            <a:off x="135945" y="152407"/>
            <a:ext cx="472255" cy="472444"/>
            <a:chOff x="1989445" y="3573471"/>
            <a:chExt cx="941400" cy="941400"/>
          </a:xfrm>
        </p:grpSpPr>
        <p:grpSp>
          <p:nvGrpSpPr>
            <p:cNvPr id="10" name="Google Shape;1838;p117">
              <a:extLst>
                <a:ext uri="{FF2B5EF4-FFF2-40B4-BE49-F238E27FC236}">
                  <a16:creationId xmlns:a16="http://schemas.microsoft.com/office/drawing/2014/main" id="{E690A067-84B1-564E-F34F-9E93B1FA3D73}"/>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39703804-74DB-5874-AA20-696A7FAA685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2B4F25E0-0888-ACCF-B1A1-30D8249BB825}"/>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E5445EFC-598F-6048-704D-BF633D9B30D4}"/>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C4175109-3E3E-5F6B-2C17-F41F22ABEEAF}"/>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17B19E09-EB8E-06DA-43BD-F8DD8F5F944D}"/>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DB3D9045-8B0D-0371-1C04-03CEB8D5A94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0945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0BF836-9744-323B-1456-52E781E7435B}"/>
              </a:ext>
            </a:extLst>
          </p:cNvPr>
          <p:cNvSpPr/>
          <p:nvPr/>
        </p:nvSpPr>
        <p:spPr>
          <a:xfrm rot="11036261">
            <a:off x="3656035" y="-2994099"/>
            <a:ext cx="12518684" cy="10590652"/>
          </a:xfrm>
          <a:custGeom>
            <a:avLst/>
            <a:gdLst>
              <a:gd name="connsiteX0" fmla="*/ 160802 w 5674569"/>
              <a:gd name="connsiteY0" fmla="*/ 1242060 h 5097780"/>
              <a:gd name="connsiteX1" fmla="*/ 160802 w 5674569"/>
              <a:gd name="connsiteY1" fmla="*/ 1242060 h 5097780"/>
              <a:gd name="connsiteX2" fmla="*/ 259862 w 5674569"/>
              <a:gd name="connsiteY2" fmla="*/ 1074420 h 5097780"/>
              <a:gd name="connsiteX3" fmla="*/ 717062 w 5674569"/>
              <a:gd name="connsiteY3" fmla="*/ 754380 h 5097780"/>
              <a:gd name="connsiteX4" fmla="*/ 1044722 w 5674569"/>
              <a:gd name="connsiteY4" fmla="*/ 655320 h 5097780"/>
              <a:gd name="connsiteX5" fmla="*/ 1395242 w 5674569"/>
              <a:gd name="connsiteY5" fmla="*/ 624840 h 5097780"/>
              <a:gd name="connsiteX6" fmla="*/ 1806722 w 5674569"/>
              <a:gd name="connsiteY6" fmla="*/ 723900 h 5097780"/>
              <a:gd name="connsiteX7" fmla="*/ 1852442 w 5674569"/>
              <a:gd name="connsiteY7" fmla="*/ 853440 h 5097780"/>
              <a:gd name="connsiteX8" fmla="*/ 2149622 w 5674569"/>
              <a:gd name="connsiteY8" fmla="*/ 1287780 h 5097780"/>
              <a:gd name="connsiteX9" fmla="*/ 2385842 w 5674569"/>
              <a:gd name="connsiteY9" fmla="*/ 1318260 h 5097780"/>
              <a:gd name="connsiteX10" fmla="*/ 3041162 w 5674569"/>
              <a:gd name="connsiteY10" fmla="*/ 906780 h 5097780"/>
              <a:gd name="connsiteX11" fmla="*/ 3307862 w 5674569"/>
              <a:gd name="connsiteY11" fmla="*/ 601980 h 5097780"/>
              <a:gd name="connsiteX12" fmla="*/ 3605042 w 5674569"/>
              <a:gd name="connsiteY12" fmla="*/ 144780 h 5097780"/>
              <a:gd name="connsiteX13" fmla="*/ 3818402 w 5674569"/>
              <a:gd name="connsiteY13" fmla="*/ 22860 h 5097780"/>
              <a:gd name="connsiteX14" fmla="*/ 4168922 w 5674569"/>
              <a:gd name="connsiteY14" fmla="*/ 0 h 5097780"/>
              <a:gd name="connsiteX15" fmla="*/ 4763282 w 5674569"/>
              <a:gd name="connsiteY15" fmla="*/ 251460 h 5097780"/>
              <a:gd name="connsiteX16" fmla="*/ 4854722 w 5674569"/>
              <a:gd name="connsiteY16" fmla="*/ 434340 h 5097780"/>
              <a:gd name="connsiteX17" fmla="*/ 4862342 w 5674569"/>
              <a:gd name="connsiteY17" fmla="*/ 662940 h 5097780"/>
              <a:gd name="connsiteX18" fmla="*/ 4793762 w 5674569"/>
              <a:gd name="connsiteY18" fmla="*/ 891540 h 5097780"/>
              <a:gd name="connsiteX19" fmla="*/ 4770902 w 5674569"/>
              <a:gd name="connsiteY19" fmla="*/ 1135380 h 5097780"/>
              <a:gd name="connsiteX20" fmla="*/ 4869962 w 5674569"/>
              <a:gd name="connsiteY20" fmla="*/ 1325880 h 5097780"/>
              <a:gd name="connsiteX21" fmla="*/ 5273822 w 5674569"/>
              <a:gd name="connsiteY21" fmla="*/ 1562100 h 5097780"/>
              <a:gd name="connsiteX22" fmla="*/ 5662442 w 5674569"/>
              <a:gd name="connsiteY22" fmla="*/ 1844040 h 5097780"/>
              <a:gd name="connsiteX23" fmla="*/ 5670062 w 5674569"/>
              <a:gd name="connsiteY23" fmla="*/ 2034540 h 5097780"/>
              <a:gd name="connsiteX24" fmla="*/ 5410982 w 5674569"/>
              <a:gd name="connsiteY24" fmla="*/ 2712720 h 5097780"/>
              <a:gd name="connsiteX25" fmla="*/ 5350022 w 5674569"/>
              <a:gd name="connsiteY25" fmla="*/ 3017520 h 5097780"/>
              <a:gd name="connsiteX26" fmla="*/ 5365262 w 5674569"/>
              <a:gd name="connsiteY26" fmla="*/ 3299460 h 5097780"/>
              <a:gd name="connsiteX27" fmla="*/ 5449082 w 5674569"/>
              <a:gd name="connsiteY27" fmla="*/ 3893820 h 5097780"/>
              <a:gd name="connsiteX28" fmla="*/ 5403362 w 5674569"/>
              <a:gd name="connsiteY28" fmla="*/ 4076700 h 5097780"/>
              <a:gd name="connsiteX29" fmla="*/ 5266202 w 5674569"/>
              <a:gd name="connsiteY29" fmla="*/ 4191000 h 5097780"/>
              <a:gd name="connsiteX30" fmla="*/ 4702322 w 5674569"/>
              <a:gd name="connsiteY30" fmla="*/ 4396740 h 5097780"/>
              <a:gd name="connsiteX31" fmla="*/ 4077482 w 5674569"/>
              <a:gd name="connsiteY31" fmla="*/ 4625340 h 5097780"/>
              <a:gd name="connsiteX32" fmla="*/ 3673622 w 5674569"/>
              <a:gd name="connsiteY32" fmla="*/ 4914900 h 5097780"/>
              <a:gd name="connsiteX33" fmla="*/ 3376442 w 5674569"/>
              <a:gd name="connsiteY33" fmla="*/ 5052060 h 5097780"/>
              <a:gd name="connsiteX34" fmla="*/ 3018302 w 5674569"/>
              <a:gd name="connsiteY34" fmla="*/ 5097780 h 5097780"/>
              <a:gd name="connsiteX35" fmla="*/ 2644922 w 5674569"/>
              <a:gd name="connsiteY35" fmla="*/ 5052060 h 5097780"/>
              <a:gd name="connsiteX36" fmla="*/ 1905782 w 5674569"/>
              <a:gd name="connsiteY36" fmla="*/ 4716780 h 5097780"/>
              <a:gd name="connsiteX37" fmla="*/ 1608602 w 5674569"/>
              <a:gd name="connsiteY37" fmla="*/ 4427220 h 5097780"/>
              <a:gd name="connsiteX38" fmla="*/ 1364762 w 5674569"/>
              <a:gd name="connsiteY38" fmla="*/ 4069080 h 5097780"/>
              <a:gd name="connsiteX39" fmla="*/ 1059962 w 5674569"/>
              <a:gd name="connsiteY39" fmla="*/ 3619500 h 5097780"/>
              <a:gd name="connsiteX40" fmla="*/ 610382 w 5674569"/>
              <a:gd name="connsiteY40" fmla="*/ 3261360 h 5097780"/>
              <a:gd name="connsiteX41" fmla="*/ 366542 w 5674569"/>
              <a:gd name="connsiteY41" fmla="*/ 2987040 h 5097780"/>
              <a:gd name="connsiteX42" fmla="*/ 160802 w 5674569"/>
              <a:gd name="connsiteY42" fmla="*/ 2613660 h 5097780"/>
              <a:gd name="connsiteX43" fmla="*/ 61742 w 5674569"/>
              <a:gd name="connsiteY43" fmla="*/ 2278380 h 5097780"/>
              <a:gd name="connsiteX44" fmla="*/ 782 w 5674569"/>
              <a:gd name="connsiteY44" fmla="*/ 1889760 h 5097780"/>
              <a:gd name="connsiteX45" fmla="*/ 16022 w 5674569"/>
              <a:gd name="connsiteY45" fmla="*/ 1539240 h 5097780"/>
              <a:gd name="connsiteX46" fmla="*/ 107462 w 5674569"/>
              <a:gd name="connsiteY46" fmla="*/ 1447800 h 5097780"/>
              <a:gd name="connsiteX47" fmla="*/ 145562 w 5674569"/>
              <a:gd name="connsiteY47" fmla="*/ 1402080 h 5097780"/>
              <a:gd name="connsiteX48" fmla="*/ 176042 w 5674569"/>
              <a:gd name="connsiteY48" fmla="*/ 1386840 h 5097780"/>
              <a:gd name="connsiteX49" fmla="*/ 198902 w 5674569"/>
              <a:gd name="connsiteY49" fmla="*/ 1356360 h 5097780"/>
              <a:gd name="connsiteX50" fmla="*/ 206522 w 5674569"/>
              <a:gd name="connsiteY50" fmla="*/ 1325880 h 5097780"/>
              <a:gd name="connsiteX51" fmla="*/ 221762 w 5674569"/>
              <a:gd name="connsiteY51" fmla="*/ 1287780 h 5097780"/>
              <a:gd name="connsiteX52" fmla="*/ 237002 w 5674569"/>
              <a:gd name="connsiteY52" fmla="*/ 1242060 h 5097780"/>
              <a:gd name="connsiteX53" fmla="*/ 229382 w 5674569"/>
              <a:gd name="connsiteY53" fmla="*/ 1181100 h 5097780"/>
              <a:gd name="connsiteX54" fmla="*/ 206522 w 5674569"/>
              <a:gd name="connsiteY54" fmla="*/ 1158240 h 5097780"/>
              <a:gd name="connsiteX55" fmla="*/ 160802 w 5674569"/>
              <a:gd name="connsiteY55" fmla="*/ 1242060 h 509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74569" h="5097780">
                <a:moveTo>
                  <a:pt x="160802" y="1242060"/>
                </a:moveTo>
                <a:lnTo>
                  <a:pt x="160802" y="1242060"/>
                </a:lnTo>
                <a:cubicBezTo>
                  <a:pt x="193822" y="1186180"/>
                  <a:pt x="219023" y="1124868"/>
                  <a:pt x="259862" y="1074420"/>
                </a:cubicBezTo>
                <a:cubicBezTo>
                  <a:pt x="377688" y="928870"/>
                  <a:pt x="548041" y="826523"/>
                  <a:pt x="717062" y="754380"/>
                </a:cubicBezTo>
                <a:cubicBezTo>
                  <a:pt x="822005" y="709587"/>
                  <a:pt x="932646" y="676728"/>
                  <a:pt x="1044722" y="655320"/>
                </a:cubicBezTo>
                <a:cubicBezTo>
                  <a:pt x="1159920" y="633316"/>
                  <a:pt x="1278402" y="635000"/>
                  <a:pt x="1395242" y="624840"/>
                </a:cubicBezTo>
                <a:cubicBezTo>
                  <a:pt x="1561587" y="629461"/>
                  <a:pt x="1691304" y="584437"/>
                  <a:pt x="1806722" y="723900"/>
                </a:cubicBezTo>
                <a:cubicBezTo>
                  <a:pt x="1835917" y="759177"/>
                  <a:pt x="1834184" y="811447"/>
                  <a:pt x="1852442" y="853440"/>
                </a:cubicBezTo>
                <a:cubicBezTo>
                  <a:pt x="1914288" y="995686"/>
                  <a:pt x="2005222" y="1205266"/>
                  <a:pt x="2149622" y="1287780"/>
                </a:cubicBezTo>
                <a:cubicBezTo>
                  <a:pt x="2218554" y="1327170"/>
                  <a:pt x="2307102" y="1308100"/>
                  <a:pt x="2385842" y="1318260"/>
                </a:cubicBezTo>
                <a:cubicBezTo>
                  <a:pt x="2727592" y="1163659"/>
                  <a:pt x="2746460" y="1186560"/>
                  <a:pt x="3041162" y="906780"/>
                </a:cubicBezTo>
                <a:cubicBezTo>
                  <a:pt x="3139070" y="813829"/>
                  <a:pt x="3227538" y="710487"/>
                  <a:pt x="3307862" y="601980"/>
                </a:cubicBezTo>
                <a:cubicBezTo>
                  <a:pt x="3358549" y="533508"/>
                  <a:pt x="3512885" y="224649"/>
                  <a:pt x="3605042" y="144780"/>
                </a:cubicBezTo>
                <a:cubicBezTo>
                  <a:pt x="3666942" y="91133"/>
                  <a:pt x="3739063" y="43231"/>
                  <a:pt x="3818402" y="22860"/>
                </a:cubicBezTo>
                <a:cubicBezTo>
                  <a:pt x="3931812" y="-6259"/>
                  <a:pt x="4052082" y="7620"/>
                  <a:pt x="4168922" y="0"/>
                </a:cubicBezTo>
                <a:cubicBezTo>
                  <a:pt x="4436757" y="60872"/>
                  <a:pt x="4563122" y="46949"/>
                  <a:pt x="4763282" y="251460"/>
                </a:cubicBezTo>
                <a:cubicBezTo>
                  <a:pt x="4810954" y="300169"/>
                  <a:pt x="4824242" y="373380"/>
                  <a:pt x="4854722" y="434340"/>
                </a:cubicBezTo>
                <a:cubicBezTo>
                  <a:pt x="4857262" y="510540"/>
                  <a:pt x="4872418" y="587366"/>
                  <a:pt x="4862342" y="662940"/>
                </a:cubicBezTo>
                <a:cubicBezTo>
                  <a:pt x="4851828" y="741797"/>
                  <a:pt x="4808879" y="813434"/>
                  <a:pt x="4793762" y="891540"/>
                </a:cubicBezTo>
                <a:cubicBezTo>
                  <a:pt x="4778249" y="971689"/>
                  <a:pt x="4778522" y="1054100"/>
                  <a:pt x="4770902" y="1135380"/>
                </a:cubicBezTo>
                <a:cubicBezTo>
                  <a:pt x="4803922" y="1198880"/>
                  <a:pt x="4822651" y="1272175"/>
                  <a:pt x="4869962" y="1325880"/>
                </a:cubicBezTo>
                <a:cubicBezTo>
                  <a:pt x="4961665" y="1429975"/>
                  <a:pt x="5158481" y="1502569"/>
                  <a:pt x="5273822" y="1562100"/>
                </a:cubicBezTo>
                <a:cubicBezTo>
                  <a:pt x="5566800" y="1713314"/>
                  <a:pt x="5471345" y="1642326"/>
                  <a:pt x="5662442" y="1844040"/>
                </a:cubicBezTo>
                <a:cubicBezTo>
                  <a:pt x="5664982" y="1907540"/>
                  <a:pt x="5682712" y="1972261"/>
                  <a:pt x="5670062" y="2034540"/>
                </a:cubicBezTo>
                <a:cubicBezTo>
                  <a:pt x="5646818" y="2148971"/>
                  <a:pt x="5433975" y="2638813"/>
                  <a:pt x="5410982" y="2712720"/>
                </a:cubicBezTo>
                <a:cubicBezTo>
                  <a:pt x="5380202" y="2811655"/>
                  <a:pt x="5370342" y="2915920"/>
                  <a:pt x="5350022" y="3017520"/>
                </a:cubicBezTo>
                <a:cubicBezTo>
                  <a:pt x="5355102" y="3111500"/>
                  <a:pt x="5353141" y="3206127"/>
                  <a:pt x="5365262" y="3299460"/>
                </a:cubicBezTo>
                <a:cubicBezTo>
                  <a:pt x="5488672" y="4249715"/>
                  <a:pt x="5377455" y="2986541"/>
                  <a:pt x="5449082" y="3893820"/>
                </a:cubicBezTo>
                <a:cubicBezTo>
                  <a:pt x="5433842" y="3954780"/>
                  <a:pt x="5436294" y="4023185"/>
                  <a:pt x="5403362" y="4076700"/>
                </a:cubicBezTo>
                <a:cubicBezTo>
                  <a:pt x="5372171" y="4127386"/>
                  <a:pt x="5317752" y="4161259"/>
                  <a:pt x="5266202" y="4191000"/>
                </a:cubicBezTo>
                <a:cubicBezTo>
                  <a:pt x="5050952" y="4315183"/>
                  <a:pt x="4939217" y="4315186"/>
                  <a:pt x="4702322" y="4396740"/>
                </a:cubicBezTo>
                <a:cubicBezTo>
                  <a:pt x="4492619" y="4468933"/>
                  <a:pt x="4077482" y="4625340"/>
                  <a:pt x="4077482" y="4625340"/>
                </a:cubicBezTo>
                <a:cubicBezTo>
                  <a:pt x="3976186" y="4702325"/>
                  <a:pt x="3783112" y="4854436"/>
                  <a:pt x="3673622" y="4914900"/>
                </a:cubicBezTo>
                <a:cubicBezTo>
                  <a:pt x="3578116" y="4967642"/>
                  <a:pt x="3481528" y="5022734"/>
                  <a:pt x="3376442" y="5052060"/>
                </a:cubicBezTo>
                <a:cubicBezTo>
                  <a:pt x="3260522" y="5084410"/>
                  <a:pt x="3137682" y="5082540"/>
                  <a:pt x="3018302" y="5097780"/>
                </a:cubicBezTo>
                <a:cubicBezTo>
                  <a:pt x="2893842" y="5082540"/>
                  <a:pt x="2767121" y="5080166"/>
                  <a:pt x="2644922" y="5052060"/>
                </a:cubicBezTo>
                <a:cubicBezTo>
                  <a:pt x="2384609" y="4992188"/>
                  <a:pt x="2119236" y="4880009"/>
                  <a:pt x="1905782" y="4716780"/>
                </a:cubicBezTo>
                <a:cubicBezTo>
                  <a:pt x="1795916" y="4632765"/>
                  <a:pt x="1697267" y="4533368"/>
                  <a:pt x="1608602" y="4427220"/>
                </a:cubicBezTo>
                <a:cubicBezTo>
                  <a:pt x="1516016" y="4316378"/>
                  <a:pt x="1441037" y="4191718"/>
                  <a:pt x="1364762" y="4069080"/>
                </a:cubicBezTo>
                <a:cubicBezTo>
                  <a:pt x="1222012" y="3839561"/>
                  <a:pt x="1254021" y="3791727"/>
                  <a:pt x="1059962" y="3619500"/>
                </a:cubicBezTo>
                <a:cubicBezTo>
                  <a:pt x="916661" y="3492321"/>
                  <a:pt x="737672" y="3404562"/>
                  <a:pt x="610382" y="3261360"/>
                </a:cubicBezTo>
                <a:cubicBezTo>
                  <a:pt x="529102" y="3169920"/>
                  <a:pt x="436304" y="3087544"/>
                  <a:pt x="366542" y="2987040"/>
                </a:cubicBezTo>
                <a:cubicBezTo>
                  <a:pt x="285512" y="2870302"/>
                  <a:pt x="216949" y="2744201"/>
                  <a:pt x="160802" y="2613660"/>
                </a:cubicBezTo>
                <a:cubicBezTo>
                  <a:pt x="114757" y="2506606"/>
                  <a:pt x="90006" y="2391436"/>
                  <a:pt x="61742" y="2278380"/>
                </a:cubicBezTo>
                <a:cubicBezTo>
                  <a:pt x="20331" y="2112735"/>
                  <a:pt x="16903" y="2042909"/>
                  <a:pt x="782" y="1889760"/>
                </a:cubicBezTo>
                <a:cubicBezTo>
                  <a:pt x="5862" y="1772920"/>
                  <a:pt x="-11419" y="1652925"/>
                  <a:pt x="16022" y="1539240"/>
                </a:cubicBezTo>
                <a:cubicBezTo>
                  <a:pt x="26136" y="1497338"/>
                  <a:pt x="79867" y="1480914"/>
                  <a:pt x="107462" y="1447800"/>
                </a:cubicBezTo>
                <a:cubicBezTo>
                  <a:pt x="120162" y="1432560"/>
                  <a:pt x="130735" y="1415260"/>
                  <a:pt x="145562" y="1402080"/>
                </a:cubicBezTo>
                <a:cubicBezTo>
                  <a:pt x="154052" y="1394533"/>
                  <a:pt x="165882" y="1391920"/>
                  <a:pt x="176042" y="1386840"/>
                </a:cubicBezTo>
                <a:cubicBezTo>
                  <a:pt x="183662" y="1376680"/>
                  <a:pt x="193222" y="1367719"/>
                  <a:pt x="198902" y="1356360"/>
                </a:cubicBezTo>
                <a:cubicBezTo>
                  <a:pt x="203586" y="1346993"/>
                  <a:pt x="203210" y="1335815"/>
                  <a:pt x="206522" y="1325880"/>
                </a:cubicBezTo>
                <a:cubicBezTo>
                  <a:pt x="210847" y="1312904"/>
                  <a:pt x="217088" y="1300635"/>
                  <a:pt x="221762" y="1287780"/>
                </a:cubicBezTo>
                <a:cubicBezTo>
                  <a:pt x="227252" y="1272683"/>
                  <a:pt x="231922" y="1257300"/>
                  <a:pt x="237002" y="1242060"/>
                </a:cubicBezTo>
                <a:cubicBezTo>
                  <a:pt x="234462" y="1221740"/>
                  <a:pt x="236380" y="1200345"/>
                  <a:pt x="229382" y="1181100"/>
                </a:cubicBezTo>
                <a:cubicBezTo>
                  <a:pt x="225699" y="1170972"/>
                  <a:pt x="215763" y="1152696"/>
                  <a:pt x="206522" y="1158240"/>
                </a:cubicBezTo>
                <a:cubicBezTo>
                  <a:pt x="189676" y="1168348"/>
                  <a:pt x="168422" y="1228090"/>
                  <a:pt x="160802" y="1242060"/>
                </a:cubicBezTo>
                <a:close/>
              </a:path>
            </a:pathLst>
          </a:custGeom>
          <a:solidFill>
            <a:srgbClr val="FF7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9E90A33-4192-9CCF-09D7-E01F6968D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360" y="1644078"/>
            <a:ext cx="3520440" cy="3520440"/>
          </a:xfrm>
          <a:prstGeom prst="rect">
            <a:avLst/>
          </a:prstGeom>
        </p:spPr>
      </p:pic>
      <p:sp>
        <p:nvSpPr>
          <p:cNvPr id="11" name="Google Shape;463;p56">
            <a:extLst>
              <a:ext uri="{FF2B5EF4-FFF2-40B4-BE49-F238E27FC236}">
                <a16:creationId xmlns:a16="http://schemas.microsoft.com/office/drawing/2014/main" id="{B1933BAA-F43B-3577-5423-CCB82F35C864}"/>
              </a:ext>
            </a:extLst>
          </p:cNvPr>
          <p:cNvSpPr txBox="1">
            <a:spLocks/>
          </p:cNvSpPr>
          <p:nvPr/>
        </p:nvSpPr>
        <p:spPr>
          <a:xfrm>
            <a:off x="4296715" y="1719492"/>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xác</a:t>
            </a:r>
            <a:r>
              <a:rPr lang="en-US" sz="4000" dirty="0"/>
              <a:t> </a:t>
            </a:r>
            <a:r>
              <a:rPr lang="en-US" sz="4000" dirty="0" err="1"/>
              <a:t>định</a:t>
            </a:r>
            <a:r>
              <a:rPr lang="en-US" sz="4000" dirty="0"/>
              <a:t> </a:t>
            </a:r>
            <a:r>
              <a:rPr lang="en-US" sz="4000" dirty="0" err="1"/>
              <a:t>độ</a:t>
            </a:r>
            <a:r>
              <a:rPr lang="en-US" sz="4000" dirty="0"/>
              <a:t> </a:t>
            </a:r>
            <a:r>
              <a:rPr lang="en-US" sz="4000" dirty="0" err="1"/>
              <a:t>lớn</a:t>
            </a:r>
            <a:r>
              <a:rPr lang="en-US" sz="4000" dirty="0"/>
              <a:t> </a:t>
            </a:r>
            <a:r>
              <a:rPr lang="en-US" sz="4000" dirty="0" err="1"/>
              <a:t>lực</a:t>
            </a:r>
            <a:r>
              <a:rPr lang="en-US" sz="4000" dirty="0"/>
              <a:t> </a:t>
            </a:r>
            <a:r>
              <a:rPr lang="en-US" sz="4000" dirty="0" err="1"/>
              <a:t>đẩy</a:t>
            </a:r>
            <a:r>
              <a:rPr lang="en-US" sz="4000" dirty="0"/>
              <a:t> </a:t>
            </a:r>
            <a:r>
              <a:rPr lang="en-US" sz="4000" dirty="0" err="1"/>
              <a:t>archimedes</a:t>
            </a:r>
            <a:r>
              <a:rPr lang="en-US" sz="4000" dirty="0"/>
              <a:t>???</a:t>
            </a:r>
          </a:p>
        </p:txBody>
      </p:sp>
    </p:spTree>
    <p:extLst>
      <p:ext uri="{BB962C8B-B14F-4D97-AF65-F5344CB8AC3E}">
        <p14:creationId xmlns:p14="http://schemas.microsoft.com/office/powerpoint/2010/main" val="313374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2" name="Google Shape;461;p56">
            <a:extLst>
              <a:ext uri="{FF2B5EF4-FFF2-40B4-BE49-F238E27FC236}">
                <a16:creationId xmlns:a16="http://schemas.microsoft.com/office/drawing/2014/main" id="{4387D7F0-629E-2DE6-0FBF-EAAD07B6A072}"/>
              </a:ext>
            </a:extLst>
          </p:cNvPr>
          <p:cNvSpPr txBox="1">
            <a:spLocks noGrp="1"/>
          </p:cNvSpPr>
          <p:nvPr>
            <p:ph type="subTitle" idx="1"/>
          </p:nvPr>
        </p:nvSpPr>
        <p:spPr>
          <a:xfrm>
            <a:off x="4183200" y="1810168"/>
            <a:ext cx="4559575" cy="27735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a:latin typeface="Roboto Black" panose="02000000000000000000" pitchFamily="2" charset="0"/>
                <a:ea typeface="Roboto Black" panose="02000000000000000000" pitchFamily="2" charset="0"/>
              </a:rPr>
              <a:t>Độ</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Lớn</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Của</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Lực</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Đẩy</a:t>
            </a:r>
            <a:r>
              <a:rPr lang="en-US" sz="4000" dirty="0">
                <a:latin typeface="Roboto Black" panose="02000000000000000000" pitchFamily="2" charset="0"/>
                <a:ea typeface="Roboto Black" panose="02000000000000000000" pitchFamily="2" charset="0"/>
              </a:rPr>
              <a:t> Archimedes</a:t>
            </a:r>
          </a:p>
        </p:txBody>
      </p:sp>
      <p:grpSp>
        <p:nvGrpSpPr>
          <p:cNvPr id="3" name="Group 2">
            <a:extLst>
              <a:ext uri="{FF2B5EF4-FFF2-40B4-BE49-F238E27FC236}">
                <a16:creationId xmlns:a16="http://schemas.microsoft.com/office/drawing/2014/main" id="{E98CA446-4A4E-50F2-92CE-D29E80FDA6A3}"/>
              </a:ext>
            </a:extLst>
          </p:cNvPr>
          <p:cNvGrpSpPr/>
          <p:nvPr/>
        </p:nvGrpSpPr>
        <p:grpSpPr>
          <a:xfrm>
            <a:off x="786010" y="873155"/>
            <a:ext cx="3397190" cy="3397190"/>
            <a:chOff x="3581700" y="3666336"/>
            <a:chExt cx="941400" cy="941400"/>
          </a:xfrm>
        </p:grpSpPr>
        <p:grpSp>
          <p:nvGrpSpPr>
            <p:cNvPr id="4" name="Google Shape;1853;p117">
              <a:extLst>
                <a:ext uri="{FF2B5EF4-FFF2-40B4-BE49-F238E27FC236}">
                  <a16:creationId xmlns:a16="http://schemas.microsoft.com/office/drawing/2014/main" id="{887700F6-5C17-AA97-5D70-704550337A0D}"/>
                </a:ext>
              </a:extLst>
            </p:cNvPr>
            <p:cNvGrpSpPr/>
            <p:nvPr/>
          </p:nvGrpSpPr>
          <p:grpSpPr>
            <a:xfrm rot="2067983">
              <a:off x="3701545" y="3838675"/>
              <a:ext cx="690017" cy="650346"/>
              <a:chOff x="4725716" y="1433129"/>
              <a:chExt cx="381644" cy="359702"/>
            </a:xfrm>
          </p:grpSpPr>
          <p:sp>
            <p:nvSpPr>
              <p:cNvPr id="15" name="Google Shape;1854;p117">
                <a:extLst>
                  <a:ext uri="{FF2B5EF4-FFF2-40B4-BE49-F238E27FC236}">
                    <a16:creationId xmlns:a16="http://schemas.microsoft.com/office/drawing/2014/main" id="{92338471-AF3E-B8DC-D37E-529AB53FB23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6" name="Google Shape;1855;p117">
                <a:extLst>
                  <a:ext uri="{FF2B5EF4-FFF2-40B4-BE49-F238E27FC236}">
                    <a16:creationId xmlns:a16="http://schemas.microsoft.com/office/drawing/2014/main" id="{33A8B3AC-BC43-A7E4-4A52-FA119191A9E7}"/>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7" name="Google Shape;1856;p117">
                <a:extLst>
                  <a:ext uri="{FF2B5EF4-FFF2-40B4-BE49-F238E27FC236}">
                    <a16:creationId xmlns:a16="http://schemas.microsoft.com/office/drawing/2014/main" id="{05981E28-13BA-E122-D611-277A8C25C70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8" name="Google Shape;1857;p117">
                <a:extLst>
                  <a:ext uri="{FF2B5EF4-FFF2-40B4-BE49-F238E27FC236}">
                    <a16:creationId xmlns:a16="http://schemas.microsoft.com/office/drawing/2014/main" id="{1F315231-E080-5B59-DAD9-27778CEF74AF}"/>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8;p117">
                <a:extLst>
                  <a:ext uri="{FF2B5EF4-FFF2-40B4-BE49-F238E27FC236}">
                    <a16:creationId xmlns:a16="http://schemas.microsoft.com/office/drawing/2014/main" id="{C79ADACD-EF0D-807B-EE72-6CF66473271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5" name="Google Shape;1058;p88">
              <a:extLst>
                <a:ext uri="{FF2B5EF4-FFF2-40B4-BE49-F238E27FC236}">
                  <a16:creationId xmlns:a16="http://schemas.microsoft.com/office/drawing/2014/main" id="{0932222A-332B-7FA4-4A30-CB41B26994ED}"/>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5800330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vi-VN" sz="2800" dirty="0">
                <a:solidFill>
                  <a:srgbClr val="000000"/>
                </a:solidFill>
              </a:rPr>
              <a:t>Đặt viên bi sắt, ốc vít kim loại, nắp chai nhựa vào một cốc thủy tinh. Vì sao khi đổ nước vào cốc, có vật nổi lên, có vật lại không nổi lên?</a:t>
            </a:r>
            <a:endParaRPr lang="en-US" sz="2800" dirty="0">
              <a:solidFill>
                <a:srgbClr val="000000"/>
              </a:solidFill>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3372145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FBCED6-ED39-0836-A71B-57E8C4D87F0A}"/>
              </a:ext>
            </a:extLst>
          </p:cNvPr>
          <p:cNvGrpSpPr/>
          <p:nvPr/>
        </p:nvGrpSpPr>
        <p:grpSpPr>
          <a:xfrm>
            <a:off x="168029" y="738213"/>
            <a:ext cx="472254" cy="472254"/>
            <a:chOff x="1415782" y="1445923"/>
            <a:chExt cx="767887" cy="767887"/>
          </a:xfrm>
        </p:grpSpPr>
        <p:sp>
          <p:nvSpPr>
            <p:cNvPr id="8" name="Google Shape;1058;p88">
              <a:extLst>
                <a:ext uri="{FF2B5EF4-FFF2-40B4-BE49-F238E27FC236}">
                  <a16:creationId xmlns:a16="http://schemas.microsoft.com/office/drawing/2014/main" id="{56CAD3CA-96F4-0506-6D43-3017DA5AF2D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9" name="Picture 2">
              <a:extLst>
                <a:ext uri="{FF2B5EF4-FFF2-40B4-BE49-F238E27FC236}">
                  <a16:creationId xmlns:a16="http://schemas.microsoft.com/office/drawing/2014/main" id="{18AF884E-8D28-DE85-47FE-B644718A4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8E61A-60DB-68F4-C3DE-2199C6836481}"/>
              </a:ext>
            </a:extLst>
          </p:cNvPr>
          <p:cNvGrpSpPr/>
          <p:nvPr/>
        </p:nvGrpSpPr>
        <p:grpSpPr>
          <a:xfrm>
            <a:off x="733080" y="735706"/>
            <a:ext cx="1722554" cy="472254"/>
            <a:chOff x="733080" y="790534"/>
            <a:chExt cx="1722554" cy="472254"/>
          </a:xfrm>
        </p:grpSpPr>
        <p:sp>
          <p:nvSpPr>
            <p:cNvPr id="20" name="Google Shape;1058;p88">
              <a:extLst>
                <a:ext uri="{FF2B5EF4-FFF2-40B4-BE49-F238E27FC236}">
                  <a16:creationId xmlns:a16="http://schemas.microsoft.com/office/drawing/2014/main" id="{82CF6C0D-D9EF-77A2-8CBF-A50434626ED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47DE9074-AE8C-CAF6-0483-E05E72F23D8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3710723" y="1156977"/>
            <a:ext cx="1722554"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Dụng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Cụ</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8" name="Picture 27">
            <a:extLst>
              <a:ext uri="{FF2B5EF4-FFF2-40B4-BE49-F238E27FC236}">
                <a16:creationId xmlns:a16="http://schemas.microsoft.com/office/drawing/2014/main" id="{73D07D72-FD3E-B64C-9103-66DDCC4DD849}"/>
              </a:ext>
            </a:extLst>
          </p:cNvPr>
          <p:cNvPicPr>
            <a:picLocks noChangeAspect="1"/>
          </p:cNvPicPr>
          <p:nvPr/>
        </p:nvPicPr>
        <p:blipFill>
          <a:blip r:embed="rId3">
            <a:lum bright="70000" contrast="-70000"/>
          </a:blip>
          <a:stretch>
            <a:fillRect/>
          </a:stretch>
        </p:blipFill>
        <p:spPr>
          <a:xfrm>
            <a:off x="1324870" y="1914942"/>
            <a:ext cx="1225961" cy="2259100"/>
          </a:xfrm>
          <a:prstGeom prst="rect">
            <a:avLst/>
          </a:prstGeom>
        </p:spPr>
      </p:pic>
      <p:pic>
        <p:nvPicPr>
          <p:cNvPr id="30" name="Picture 29">
            <a:extLst>
              <a:ext uri="{FF2B5EF4-FFF2-40B4-BE49-F238E27FC236}">
                <a16:creationId xmlns:a16="http://schemas.microsoft.com/office/drawing/2014/main" id="{E2E42753-3156-9F34-7A55-C5CF2CBD060D}"/>
              </a:ext>
            </a:extLst>
          </p:cNvPr>
          <p:cNvPicPr>
            <a:picLocks noChangeAspect="1"/>
          </p:cNvPicPr>
          <p:nvPr/>
        </p:nvPicPr>
        <p:blipFill>
          <a:blip r:embed="rId4"/>
          <a:stretch>
            <a:fillRect/>
          </a:stretch>
        </p:blipFill>
        <p:spPr>
          <a:xfrm>
            <a:off x="3049777" y="2854497"/>
            <a:ext cx="621575" cy="1319545"/>
          </a:xfrm>
          <a:prstGeom prst="rect">
            <a:avLst/>
          </a:prstGeom>
        </p:spPr>
      </p:pic>
      <p:pic>
        <p:nvPicPr>
          <p:cNvPr id="32" name="Picture 31">
            <a:extLst>
              <a:ext uri="{FF2B5EF4-FFF2-40B4-BE49-F238E27FC236}">
                <a16:creationId xmlns:a16="http://schemas.microsoft.com/office/drawing/2014/main" id="{8C1CC0B6-740A-7626-5336-85AB8A7BF832}"/>
              </a:ext>
            </a:extLst>
          </p:cNvPr>
          <p:cNvPicPr>
            <a:picLocks noChangeAspect="1"/>
          </p:cNvPicPr>
          <p:nvPr/>
        </p:nvPicPr>
        <p:blipFill>
          <a:blip r:embed="rId5">
            <a:lum bright="70000" contrast="-70000"/>
          </a:blip>
          <a:stretch>
            <a:fillRect/>
          </a:stretch>
        </p:blipFill>
        <p:spPr>
          <a:xfrm>
            <a:off x="434106" y="1878204"/>
            <a:ext cx="492783" cy="2427096"/>
          </a:xfrm>
          <a:prstGeom prst="rect">
            <a:avLst/>
          </a:prstGeom>
        </p:spPr>
      </p:pic>
      <p:grpSp>
        <p:nvGrpSpPr>
          <p:cNvPr id="35" name="Group 34">
            <a:extLst>
              <a:ext uri="{FF2B5EF4-FFF2-40B4-BE49-F238E27FC236}">
                <a16:creationId xmlns:a16="http://schemas.microsoft.com/office/drawing/2014/main" id="{A4CE58EA-5136-DB72-A8EF-129AC0CD71CD}"/>
              </a:ext>
            </a:extLst>
          </p:cNvPr>
          <p:cNvGrpSpPr/>
          <p:nvPr/>
        </p:nvGrpSpPr>
        <p:grpSpPr>
          <a:xfrm>
            <a:off x="115447" y="4416910"/>
            <a:ext cx="1186726" cy="472254"/>
            <a:chOff x="733080" y="790534"/>
            <a:chExt cx="1722554" cy="472254"/>
          </a:xfrm>
        </p:grpSpPr>
        <p:sp>
          <p:nvSpPr>
            <p:cNvPr id="36" name="Google Shape;1058;p88">
              <a:extLst>
                <a:ext uri="{FF2B5EF4-FFF2-40B4-BE49-F238E27FC236}">
                  <a16:creationId xmlns:a16="http://schemas.microsoft.com/office/drawing/2014/main" id="{6B786453-C918-D9E9-5FE5-626C1F02FFA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37" name="Google Shape;463;p56">
              <a:extLst>
                <a:ext uri="{FF2B5EF4-FFF2-40B4-BE49-F238E27FC236}">
                  <a16:creationId xmlns:a16="http://schemas.microsoft.com/office/drawing/2014/main" id="{127A12F2-2C79-2626-3DA5-6F2AECBDD5D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Lực</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Kế</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38" name="Group 37">
            <a:extLst>
              <a:ext uri="{FF2B5EF4-FFF2-40B4-BE49-F238E27FC236}">
                <a16:creationId xmlns:a16="http://schemas.microsoft.com/office/drawing/2014/main" id="{9EB9A147-5272-C3B8-10F5-FEE295DE1C56}"/>
              </a:ext>
            </a:extLst>
          </p:cNvPr>
          <p:cNvGrpSpPr/>
          <p:nvPr/>
        </p:nvGrpSpPr>
        <p:grpSpPr>
          <a:xfrm>
            <a:off x="1421574" y="4416910"/>
            <a:ext cx="1186726" cy="472254"/>
            <a:chOff x="733080" y="790534"/>
            <a:chExt cx="1722554" cy="472254"/>
          </a:xfrm>
        </p:grpSpPr>
        <p:sp>
          <p:nvSpPr>
            <p:cNvPr id="39" name="Google Shape;1058;p88">
              <a:extLst>
                <a:ext uri="{FF2B5EF4-FFF2-40B4-BE49-F238E27FC236}">
                  <a16:creationId xmlns:a16="http://schemas.microsoft.com/office/drawing/2014/main" id="{8CCB6A05-895A-C1C4-6E12-24331433184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0" name="Google Shape;463;p56">
              <a:extLst>
                <a:ext uri="{FF2B5EF4-FFF2-40B4-BE49-F238E27FC236}">
                  <a16:creationId xmlns:a16="http://schemas.microsoft.com/office/drawing/2014/main" id="{D54B897F-20B1-2596-AF25-01CABE04FA1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Giá</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đỡ</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1" name="Group 40">
            <a:extLst>
              <a:ext uri="{FF2B5EF4-FFF2-40B4-BE49-F238E27FC236}">
                <a16:creationId xmlns:a16="http://schemas.microsoft.com/office/drawing/2014/main" id="{3CC29AEB-59A3-EBE7-4E69-8997CACCAB74}"/>
              </a:ext>
            </a:extLst>
          </p:cNvPr>
          <p:cNvGrpSpPr/>
          <p:nvPr/>
        </p:nvGrpSpPr>
        <p:grpSpPr>
          <a:xfrm>
            <a:off x="2697053" y="4416910"/>
            <a:ext cx="1438552" cy="472254"/>
            <a:chOff x="733080" y="790534"/>
            <a:chExt cx="1722554" cy="472254"/>
          </a:xfrm>
        </p:grpSpPr>
        <p:sp>
          <p:nvSpPr>
            <p:cNvPr id="42" name="Google Shape;1058;p88">
              <a:extLst>
                <a:ext uri="{FF2B5EF4-FFF2-40B4-BE49-F238E27FC236}">
                  <a16:creationId xmlns:a16="http://schemas.microsoft.com/office/drawing/2014/main" id="{DBBDC2A4-0B76-58C2-4FC5-20EBD09419C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3" name="Google Shape;463;p56">
              <a:extLst>
                <a:ext uri="{FF2B5EF4-FFF2-40B4-BE49-F238E27FC236}">
                  <a16:creationId xmlns:a16="http://schemas.microsoft.com/office/drawing/2014/main" id="{D8285674-B418-546A-AF86-540987F438B6}"/>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Quả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nặng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4" name="Group 43">
            <a:extLst>
              <a:ext uri="{FF2B5EF4-FFF2-40B4-BE49-F238E27FC236}">
                <a16:creationId xmlns:a16="http://schemas.microsoft.com/office/drawing/2014/main" id="{2B6F7E6F-7A94-54C4-95ED-6DD120999A38}"/>
              </a:ext>
            </a:extLst>
          </p:cNvPr>
          <p:cNvGrpSpPr/>
          <p:nvPr/>
        </p:nvGrpSpPr>
        <p:grpSpPr>
          <a:xfrm>
            <a:off x="5896193" y="4416910"/>
            <a:ext cx="1438552" cy="472254"/>
            <a:chOff x="733080" y="790534"/>
            <a:chExt cx="1722554" cy="472254"/>
          </a:xfrm>
        </p:grpSpPr>
        <p:sp>
          <p:nvSpPr>
            <p:cNvPr id="45" name="Google Shape;1058;p88">
              <a:extLst>
                <a:ext uri="{FF2B5EF4-FFF2-40B4-BE49-F238E27FC236}">
                  <a16:creationId xmlns:a16="http://schemas.microsoft.com/office/drawing/2014/main" id="{C195E85D-6C83-2F36-6365-70885DE7E39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6" name="Google Shape;463;p56">
              <a:extLst>
                <a:ext uri="{FF2B5EF4-FFF2-40B4-BE49-F238E27FC236}">
                  <a16:creationId xmlns:a16="http://schemas.microsoft.com/office/drawing/2014/main" id="{734E2227-FC6D-510C-6E17-2C9D0EE247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Bình</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tràn</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7" name="Group 46">
            <a:extLst>
              <a:ext uri="{FF2B5EF4-FFF2-40B4-BE49-F238E27FC236}">
                <a16:creationId xmlns:a16="http://schemas.microsoft.com/office/drawing/2014/main" id="{E5033FD7-AB8B-307B-F8C9-E162210A4C27}"/>
              </a:ext>
            </a:extLst>
          </p:cNvPr>
          <p:cNvGrpSpPr/>
          <p:nvPr/>
        </p:nvGrpSpPr>
        <p:grpSpPr>
          <a:xfrm>
            <a:off x="7454146" y="4416910"/>
            <a:ext cx="1438552" cy="472254"/>
            <a:chOff x="733080" y="790534"/>
            <a:chExt cx="1722554" cy="472254"/>
          </a:xfrm>
        </p:grpSpPr>
        <p:sp>
          <p:nvSpPr>
            <p:cNvPr id="48" name="Google Shape;1058;p88">
              <a:extLst>
                <a:ext uri="{FF2B5EF4-FFF2-40B4-BE49-F238E27FC236}">
                  <a16:creationId xmlns:a16="http://schemas.microsoft.com/office/drawing/2014/main" id="{A1F7AD57-0D67-68D6-67E0-E9D8072FF9F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9" name="Google Shape;463;p56">
              <a:extLst>
                <a:ext uri="{FF2B5EF4-FFF2-40B4-BE49-F238E27FC236}">
                  <a16:creationId xmlns:a16="http://schemas.microsoft.com/office/drawing/2014/main" id="{38C15D74-9CCA-5903-4533-311675FA8B2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Ống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đong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 name="Group 3">
            <a:extLst>
              <a:ext uri="{FF2B5EF4-FFF2-40B4-BE49-F238E27FC236}">
                <a16:creationId xmlns:a16="http://schemas.microsoft.com/office/drawing/2014/main" id="{F052DB61-D2C5-D53A-57BB-39C9B5F39CA5}"/>
              </a:ext>
            </a:extLst>
          </p:cNvPr>
          <p:cNvGrpSpPr/>
          <p:nvPr/>
        </p:nvGrpSpPr>
        <p:grpSpPr>
          <a:xfrm>
            <a:off x="4248584" y="4416910"/>
            <a:ext cx="1549741" cy="472254"/>
            <a:chOff x="733080" y="790534"/>
            <a:chExt cx="1722554" cy="472254"/>
          </a:xfrm>
        </p:grpSpPr>
        <p:sp>
          <p:nvSpPr>
            <p:cNvPr id="5" name="Google Shape;1058;p88">
              <a:extLst>
                <a:ext uri="{FF2B5EF4-FFF2-40B4-BE49-F238E27FC236}">
                  <a16:creationId xmlns:a16="http://schemas.microsoft.com/office/drawing/2014/main" id="{CBCC4380-1DF8-CD82-BE3B-CBC7A74FE912}"/>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6" name="Google Shape;463;p56">
              <a:extLst>
                <a:ext uri="{FF2B5EF4-FFF2-40B4-BE49-F238E27FC236}">
                  <a16:creationId xmlns:a16="http://schemas.microsoft.com/office/drawing/2014/main" id="{194277E5-6ED0-C7F9-FA43-3D918041985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điện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tử</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7" name="Picture 26">
            <a:extLst>
              <a:ext uri="{FF2B5EF4-FFF2-40B4-BE49-F238E27FC236}">
                <a16:creationId xmlns:a16="http://schemas.microsoft.com/office/drawing/2014/main" id="{D1BDA94E-44C1-5F46-332B-153F79EE0CD6}"/>
              </a:ext>
            </a:extLst>
          </p:cNvPr>
          <p:cNvPicPr>
            <a:picLocks noChangeAspect="1"/>
          </p:cNvPicPr>
          <p:nvPr/>
        </p:nvPicPr>
        <p:blipFill>
          <a:blip r:embed="rId6">
            <a:lum bright="70000" contrast="-70000"/>
          </a:blip>
          <a:stretch>
            <a:fillRect/>
          </a:stretch>
        </p:blipFill>
        <p:spPr>
          <a:xfrm>
            <a:off x="6075816" y="2680028"/>
            <a:ext cx="1278168" cy="1311982"/>
          </a:xfrm>
          <a:prstGeom prst="rect">
            <a:avLst/>
          </a:prstGeom>
        </p:spPr>
      </p:pic>
      <p:sp>
        <p:nvSpPr>
          <p:cNvPr id="2" name="Google Shape;461;p56">
            <a:extLst>
              <a:ext uri="{FF2B5EF4-FFF2-40B4-BE49-F238E27FC236}">
                <a16:creationId xmlns:a16="http://schemas.microsoft.com/office/drawing/2014/main" id="{A92E2910-5925-7CAF-35DD-5A9BCE25F250}"/>
              </a:ext>
            </a:extLst>
          </p:cNvPr>
          <p:cNvSpPr txBox="1">
            <a:spLocks/>
          </p:cNvSpPr>
          <p:nvPr/>
        </p:nvSpPr>
        <p:spPr>
          <a:xfrm>
            <a:off x="456738" y="389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5" name="Group 24">
            <a:extLst>
              <a:ext uri="{FF2B5EF4-FFF2-40B4-BE49-F238E27FC236}">
                <a16:creationId xmlns:a16="http://schemas.microsoft.com/office/drawing/2014/main" id="{7C7C9287-6E0C-BBAB-D540-296CCCC24846}"/>
              </a:ext>
            </a:extLst>
          </p:cNvPr>
          <p:cNvGrpSpPr/>
          <p:nvPr/>
        </p:nvGrpSpPr>
        <p:grpSpPr>
          <a:xfrm>
            <a:off x="168029" y="107722"/>
            <a:ext cx="433756" cy="433756"/>
            <a:chOff x="3581700" y="3666336"/>
            <a:chExt cx="941400" cy="941400"/>
          </a:xfrm>
        </p:grpSpPr>
        <p:grpSp>
          <p:nvGrpSpPr>
            <p:cNvPr id="29" name="Google Shape;1853;p117">
              <a:extLst>
                <a:ext uri="{FF2B5EF4-FFF2-40B4-BE49-F238E27FC236}">
                  <a16:creationId xmlns:a16="http://schemas.microsoft.com/office/drawing/2014/main" id="{00186C50-46A7-72F4-69BB-DA4986824F0D}"/>
                </a:ext>
              </a:extLst>
            </p:cNvPr>
            <p:cNvGrpSpPr/>
            <p:nvPr/>
          </p:nvGrpSpPr>
          <p:grpSpPr>
            <a:xfrm rot="2067983">
              <a:off x="3701545" y="3838675"/>
              <a:ext cx="690017" cy="650346"/>
              <a:chOff x="4725716" y="1433129"/>
              <a:chExt cx="381644" cy="359702"/>
            </a:xfrm>
          </p:grpSpPr>
          <p:sp>
            <p:nvSpPr>
              <p:cNvPr id="33" name="Google Shape;1854;p117">
                <a:extLst>
                  <a:ext uri="{FF2B5EF4-FFF2-40B4-BE49-F238E27FC236}">
                    <a16:creationId xmlns:a16="http://schemas.microsoft.com/office/drawing/2014/main" id="{3712B7DD-78D6-34D2-329E-C6B1220B7117}"/>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34" name="Google Shape;1855;p117">
                <a:extLst>
                  <a:ext uri="{FF2B5EF4-FFF2-40B4-BE49-F238E27FC236}">
                    <a16:creationId xmlns:a16="http://schemas.microsoft.com/office/drawing/2014/main" id="{2472DE3D-A492-A4D2-A45E-A14FD88EAE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0" name="Google Shape;1856;p117">
                <a:extLst>
                  <a:ext uri="{FF2B5EF4-FFF2-40B4-BE49-F238E27FC236}">
                    <a16:creationId xmlns:a16="http://schemas.microsoft.com/office/drawing/2014/main" id="{0816D18E-8ED7-F7F8-2225-9F718CC30113}"/>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1" name="Google Shape;1857;p117">
                <a:extLst>
                  <a:ext uri="{FF2B5EF4-FFF2-40B4-BE49-F238E27FC236}">
                    <a16:creationId xmlns:a16="http://schemas.microsoft.com/office/drawing/2014/main" id="{17BEEDC5-1BCC-E2B4-7FEC-4694055C624B}"/>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2" name="Google Shape;1858;p117">
                <a:extLst>
                  <a:ext uri="{FF2B5EF4-FFF2-40B4-BE49-F238E27FC236}">
                    <a16:creationId xmlns:a16="http://schemas.microsoft.com/office/drawing/2014/main" id="{24819AEF-FCA3-01AC-58AD-FCFCD5EC9A0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31" name="Google Shape;1058;p88">
              <a:extLst>
                <a:ext uri="{FF2B5EF4-FFF2-40B4-BE49-F238E27FC236}">
                  <a16:creationId xmlns:a16="http://schemas.microsoft.com/office/drawing/2014/main" id="{CAF32D62-6FE6-1629-2BB9-2F4D31EF8BBB}"/>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pic>
        <p:nvPicPr>
          <p:cNvPr id="54" name="Picture 53">
            <a:extLst>
              <a:ext uri="{FF2B5EF4-FFF2-40B4-BE49-F238E27FC236}">
                <a16:creationId xmlns:a16="http://schemas.microsoft.com/office/drawing/2014/main" id="{94E5843C-7E29-454A-A402-A60446C335AE}"/>
              </a:ext>
            </a:extLst>
          </p:cNvPr>
          <p:cNvPicPr>
            <a:picLocks noChangeAspect="1"/>
          </p:cNvPicPr>
          <p:nvPr/>
        </p:nvPicPr>
        <p:blipFill>
          <a:blip r:embed="rId7"/>
          <a:stretch>
            <a:fillRect/>
          </a:stretch>
        </p:blipFill>
        <p:spPr>
          <a:xfrm>
            <a:off x="4165352" y="3555057"/>
            <a:ext cx="1641187" cy="431466"/>
          </a:xfrm>
          <a:prstGeom prst="rect">
            <a:avLst/>
          </a:prstGeom>
        </p:spPr>
      </p:pic>
      <p:pic>
        <p:nvPicPr>
          <p:cNvPr id="1026" name="Picture 2">
            <a:extLst>
              <a:ext uri="{FF2B5EF4-FFF2-40B4-BE49-F238E27FC236}">
                <a16:creationId xmlns:a16="http://schemas.microsoft.com/office/drawing/2014/main" id="{A2473DB0-F71C-E718-9100-CFF637ADB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056" r="32500"/>
          <a:stretch/>
        </p:blipFill>
        <p:spPr bwMode="auto">
          <a:xfrm>
            <a:off x="7696875" y="2854496"/>
            <a:ext cx="944880" cy="128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61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2500"/>
                            </p:stCondLst>
                            <p:childTnLst>
                              <p:par>
                                <p:cTn id="49" presetID="14" presetClass="entr" presetSubtype="1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childTnLst>
                          </p:cTn>
                        </p:par>
                        <p:par>
                          <p:cTn id="52" fill="hold">
                            <p:stCondLst>
                              <p:cond delay="3000"/>
                            </p:stCondLst>
                            <p:childTnLst>
                              <p:par>
                                <p:cTn id="53" presetID="53" presetClass="entr" presetSubtype="16"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500" fill="hold"/>
                                        <p:tgtEl>
                                          <p:spTgt spid="54"/>
                                        </p:tgtEl>
                                        <p:attrNameLst>
                                          <p:attrName>ppt_w</p:attrName>
                                        </p:attrNameLst>
                                      </p:cBhvr>
                                      <p:tavLst>
                                        <p:tav tm="0">
                                          <p:val>
                                            <p:fltVal val="0"/>
                                          </p:val>
                                        </p:tav>
                                        <p:tav tm="100000">
                                          <p:val>
                                            <p:strVal val="#ppt_w"/>
                                          </p:val>
                                        </p:tav>
                                      </p:tavLst>
                                    </p:anim>
                                    <p:anim calcmode="lin" valueType="num">
                                      <p:cBhvr>
                                        <p:cTn id="56" dur="500" fill="hold"/>
                                        <p:tgtEl>
                                          <p:spTgt spid="54"/>
                                        </p:tgtEl>
                                        <p:attrNameLst>
                                          <p:attrName>ppt_h</p:attrName>
                                        </p:attrNameLst>
                                      </p:cBhvr>
                                      <p:tavLst>
                                        <p:tav tm="0">
                                          <p:val>
                                            <p:fltVal val="0"/>
                                          </p:val>
                                        </p:tav>
                                        <p:tav tm="100000">
                                          <p:val>
                                            <p:strVal val="#ppt_h"/>
                                          </p:val>
                                        </p:tav>
                                      </p:tavLst>
                                    </p:anim>
                                    <p:animEffect transition="in" filter="fade">
                                      <p:cBhvr>
                                        <p:cTn id="57" dur="500"/>
                                        <p:tgtEl>
                                          <p:spTgt spid="54"/>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randombar(horizontal)">
                                      <p:cBhvr>
                                        <p:cTn id="61" dur="500"/>
                                        <p:tgtEl>
                                          <p:spTgt spid="4"/>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childTnLst>
                          </p:cTn>
                        </p:par>
                        <p:par>
                          <p:cTn id="68" fill="hold">
                            <p:stCondLst>
                              <p:cond delay="4500"/>
                            </p:stCondLst>
                            <p:childTnLst>
                              <p:par>
                                <p:cTn id="69" presetID="14" presetClass="entr" presetSubtype="1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randombar(horizontal)">
                                      <p:cBhvr>
                                        <p:cTn id="71" dur="500"/>
                                        <p:tgtEl>
                                          <p:spTgt spid="44"/>
                                        </p:tgtEl>
                                      </p:cBhvr>
                                    </p:animEffect>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p:cTn id="75" dur="500" fill="hold"/>
                                        <p:tgtEl>
                                          <p:spTgt spid="1026"/>
                                        </p:tgtEl>
                                        <p:attrNameLst>
                                          <p:attrName>ppt_w</p:attrName>
                                        </p:attrNameLst>
                                      </p:cBhvr>
                                      <p:tavLst>
                                        <p:tav tm="0">
                                          <p:val>
                                            <p:fltVal val="0"/>
                                          </p:val>
                                        </p:tav>
                                        <p:tav tm="100000">
                                          <p:val>
                                            <p:strVal val="#ppt_w"/>
                                          </p:val>
                                        </p:tav>
                                      </p:tavLst>
                                    </p:anim>
                                    <p:anim calcmode="lin" valueType="num">
                                      <p:cBhvr>
                                        <p:cTn id="76" dur="500" fill="hold"/>
                                        <p:tgtEl>
                                          <p:spTgt spid="1026"/>
                                        </p:tgtEl>
                                        <p:attrNameLst>
                                          <p:attrName>ppt_h</p:attrName>
                                        </p:attrNameLst>
                                      </p:cBhvr>
                                      <p:tavLst>
                                        <p:tav tm="0">
                                          <p:val>
                                            <p:fltVal val="0"/>
                                          </p:val>
                                        </p:tav>
                                        <p:tav tm="100000">
                                          <p:val>
                                            <p:strVal val="#ppt_h"/>
                                          </p:val>
                                        </p:tav>
                                      </p:tavLst>
                                    </p:anim>
                                    <p:animEffect transition="in" filter="fade">
                                      <p:cBhvr>
                                        <p:cTn id="77" dur="500"/>
                                        <p:tgtEl>
                                          <p:spTgt spid="1026"/>
                                        </p:tgtEl>
                                      </p:cBhvr>
                                    </p:animEffect>
                                  </p:childTnLst>
                                </p:cTn>
                              </p:par>
                            </p:childTnLst>
                          </p:cTn>
                        </p:par>
                        <p:par>
                          <p:cTn id="78" fill="hold">
                            <p:stCondLst>
                              <p:cond delay="5500"/>
                            </p:stCondLst>
                            <p:childTnLst>
                              <p:par>
                                <p:cTn id="79" presetID="14" presetClass="entr" presetSubtype="10"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randombar(horizontal)">
                                      <p:cBhvr>
                                        <p:cTn id="8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 name="Group 1">
            <a:extLst>
              <a:ext uri="{FF2B5EF4-FFF2-40B4-BE49-F238E27FC236}">
                <a16:creationId xmlns:a16="http://schemas.microsoft.com/office/drawing/2014/main" id="{F4AB2620-4EFD-5E38-7F19-2DCBFD3E5A50}"/>
              </a:ext>
            </a:extLst>
          </p:cNvPr>
          <p:cNvGrpSpPr/>
          <p:nvPr/>
        </p:nvGrpSpPr>
        <p:grpSpPr>
          <a:xfrm>
            <a:off x="129592" y="540522"/>
            <a:ext cx="947529" cy="435517"/>
            <a:chOff x="733080" y="790534"/>
            <a:chExt cx="1722554" cy="472254"/>
          </a:xfrm>
        </p:grpSpPr>
        <p:sp>
          <p:nvSpPr>
            <p:cNvPr id="15" name="Google Shape;1058;p88">
              <a:extLst>
                <a:ext uri="{FF2B5EF4-FFF2-40B4-BE49-F238E27FC236}">
                  <a16:creationId xmlns:a16="http://schemas.microsoft.com/office/drawing/2014/main" id="{719FD0B8-6B3F-95E5-2B36-9B769178700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9" name="Google Shape;463;p56">
              <a:extLst>
                <a:ext uri="{FF2B5EF4-FFF2-40B4-BE49-F238E27FC236}">
                  <a16:creationId xmlns:a16="http://schemas.microsoft.com/office/drawing/2014/main" id="{BD0A2BC1-FF61-AA2C-127E-ACD31A741D9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1: </a:t>
              </a:r>
            </a:p>
          </p:txBody>
        </p:sp>
      </p:grpSp>
      <p:sp>
        <p:nvSpPr>
          <p:cNvPr id="21" name="Google Shape;463;p56">
            <a:extLst>
              <a:ext uri="{FF2B5EF4-FFF2-40B4-BE49-F238E27FC236}">
                <a16:creationId xmlns:a16="http://schemas.microsoft.com/office/drawing/2014/main" id="{A5600B90-671C-C1C0-EA6D-A662E7DD8053}"/>
              </a:ext>
            </a:extLst>
          </p:cNvPr>
          <p:cNvSpPr txBox="1">
            <a:spLocks/>
          </p:cNvSpPr>
          <p:nvPr/>
        </p:nvSpPr>
        <p:spPr>
          <a:xfrm>
            <a:off x="1070556" y="529982"/>
            <a:ext cx="419300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Móc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lực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kế</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giá</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028" name="Google Shape;463;p56">
            <a:extLst>
              <a:ext uri="{FF2B5EF4-FFF2-40B4-BE49-F238E27FC236}">
                <a16:creationId xmlns:a16="http://schemas.microsoft.com/office/drawing/2014/main" id="{B8CF786A-5A00-774D-BC2D-0F6F989E345E}"/>
              </a:ext>
            </a:extLst>
          </p:cNvPr>
          <p:cNvSpPr txBox="1">
            <a:spLocks/>
          </p:cNvSpPr>
          <p:nvPr/>
        </p:nvSpPr>
        <p:spPr>
          <a:xfrm>
            <a:off x="1070556" y="1002825"/>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a:solidFill>
                  <a:srgbClr val="FFFFFF"/>
                </a:solidFill>
                <a:latin typeface="Roboto" panose="02000000000000000000" pitchFamily="2" charset="0"/>
              </a:rPr>
              <a:t>Treo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sp>
        <p:nvSpPr>
          <p:cNvPr id="1032" name="Google Shape;463;p56">
            <a:extLst>
              <a:ext uri="{FF2B5EF4-FFF2-40B4-BE49-F238E27FC236}">
                <a16:creationId xmlns:a16="http://schemas.microsoft.com/office/drawing/2014/main" id="{426E3468-34F2-6B3A-3006-AAB366342824}"/>
              </a:ext>
            </a:extLst>
          </p:cNvPr>
          <p:cNvSpPr txBox="1">
            <a:spLocks/>
          </p:cNvSpPr>
          <p:nvPr/>
        </p:nvSpPr>
        <p:spPr>
          <a:xfrm>
            <a:off x="1070556" y="1475668"/>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số</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chỉ</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r>
              <a:rPr lang="en-US" sz="1800" dirty="0">
                <a:solidFill>
                  <a:srgbClr val="FFFFFF"/>
                </a:solidFill>
                <a:latin typeface="Roboto" panose="02000000000000000000" pitchFamily="2" charset="0"/>
              </a:rPr>
              <a:t> P</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7030188" y="1564354"/>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5746667" y="876730"/>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5205239" y="4446717"/>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5672601" y="1335320"/>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6913991" y="1559101"/>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6983142" y="1356796"/>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7112012" y="3785128"/>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6964091" y="2858248"/>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131" name="Group 1130">
            <a:extLst>
              <a:ext uri="{FF2B5EF4-FFF2-40B4-BE49-F238E27FC236}">
                <a16:creationId xmlns:a16="http://schemas.microsoft.com/office/drawing/2014/main" id="{EB591E13-0BD1-5678-A6B3-051E6546BB8B}"/>
              </a:ext>
            </a:extLst>
          </p:cNvPr>
          <p:cNvGrpSpPr/>
          <p:nvPr/>
        </p:nvGrpSpPr>
        <p:grpSpPr>
          <a:xfrm>
            <a:off x="100317" y="1959051"/>
            <a:ext cx="947529" cy="435517"/>
            <a:chOff x="733080" y="790534"/>
            <a:chExt cx="1722554" cy="472254"/>
          </a:xfrm>
        </p:grpSpPr>
        <p:sp>
          <p:nvSpPr>
            <p:cNvPr id="1132" name="Google Shape;1058;p88">
              <a:extLst>
                <a:ext uri="{FF2B5EF4-FFF2-40B4-BE49-F238E27FC236}">
                  <a16:creationId xmlns:a16="http://schemas.microsoft.com/office/drawing/2014/main" id="{F8BF147C-171B-C221-6C0E-6360EC81A0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33" name="Google Shape;463;p56">
              <a:extLst>
                <a:ext uri="{FF2B5EF4-FFF2-40B4-BE49-F238E27FC236}">
                  <a16:creationId xmlns:a16="http://schemas.microsoft.com/office/drawing/2014/main" id="{6AF090C0-DF0A-76C0-5408-0AE724817F0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2: </a:t>
              </a:r>
            </a:p>
          </p:txBody>
        </p:sp>
      </p:grpSp>
      <p:sp>
        <p:nvSpPr>
          <p:cNvPr id="1134" name="Google Shape;463;p56">
            <a:extLst>
              <a:ext uri="{FF2B5EF4-FFF2-40B4-BE49-F238E27FC236}">
                <a16:creationId xmlns:a16="http://schemas.microsoft.com/office/drawing/2014/main" id="{349CF09A-456F-AE89-E2FF-91AB3F3AF5D6}"/>
              </a:ext>
            </a:extLst>
          </p:cNvPr>
          <p:cNvSpPr txBox="1">
            <a:spLocks/>
          </p:cNvSpPr>
          <p:nvPr/>
        </p:nvSpPr>
        <p:spPr>
          <a:xfrm>
            <a:off x="1041280" y="1948511"/>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bình</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tràn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đầy</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nước</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6627845" y="2906259"/>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6627845" y="3975778"/>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7503103" y="4212083"/>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7572037" y="3402957"/>
            <a:ext cx="1039186" cy="890183"/>
          </a:xfrm>
          <a:prstGeom prst="rect">
            <a:avLst/>
          </a:prstGeom>
          <a:noFill/>
          <a:extLst>
            <a:ext uri="{909E8E84-426E-40DD-AFC4-6F175D3DCCD1}">
              <a14:hiddenFill xmlns:a14="http://schemas.microsoft.com/office/drawing/2010/main">
                <a:solidFill>
                  <a:srgbClr val="FFFFFF"/>
                </a:solidFill>
              </a14:hiddenFill>
            </a:ext>
          </a:extLst>
        </p:spPr>
      </p:pic>
      <p:sp>
        <p:nvSpPr>
          <p:cNvPr id="1139" name="Google Shape;463;p56">
            <a:extLst>
              <a:ext uri="{FF2B5EF4-FFF2-40B4-BE49-F238E27FC236}">
                <a16:creationId xmlns:a16="http://schemas.microsoft.com/office/drawing/2014/main" id="{321DD05F-52D7-95E8-FEB2-1B9F6D1FB38E}"/>
              </a:ext>
            </a:extLst>
          </p:cNvPr>
          <p:cNvSpPr txBox="1">
            <a:spLocks/>
          </p:cNvSpPr>
          <p:nvPr/>
        </p:nvSpPr>
        <p:spPr>
          <a:xfrm>
            <a:off x="1030052" y="2385764"/>
            <a:ext cx="4757267" cy="883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lnSpc>
                <a:spcPct val="120000"/>
              </a:lnSpc>
              <a:buClr>
                <a:srgbClr val="FFFFFF"/>
              </a:buClr>
            </a:pPr>
            <a:r>
              <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Khi </a:t>
            </a: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ống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đong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đạt</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20 cm</a:t>
            </a:r>
            <a:r>
              <a:rPr kumimoji="0" lang="en-US" sz="1800" b="0" i="0" u="none" strike="noStrike" kern="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3</a:t>
            </a:r>
            <a:r>
              <a:rPr lang="en-US" sz="1800" dirty="0">
                <a:solidFill>
                  <a:srgbClr val="FFFFFF"/>
                </a:solidFill>
                <a:latin typeface="Roboto" panose="02000000000000000000" pitchFamily="2" charset="0"/>
              </a:rPr>
              <a:t>, </a:t>
            </a:r>
          </a:p>
          <a:p>
            <a:pPr lvl="0" algn="l">
              <a:lnSpc>
                <a:spcPct val="120000"/>
              </a:lnSpc>
              <a:buClr>
                <a:srgbClr val="FFFFFF"/>
              </a:buCl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giá</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trị</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1</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trên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0" name="Google Shape;463;p56">
            <a:extLst>
              <a:ext uri="{FF2B5EF4-FFF2-40B4-BE49-F238E27FC236}">
                <a16:creationId xmlns:a16="http://schemas.microsoft.com/office/drawing/2014/main" id="{B84965BB-6CC6-8F13-F5A6-02B904A20F1A}"/>
              </a:ext>
            </a:extLst>
          </p:cNvPr>
          <p:cNvSpPr txBox="1">
            <a:spLocks/>
          </p:cNvSpPr>
          <p:nvPr/>
        </p:nvSpPr>
        <p:spPr>
          <a:xfrm>
            <a:off x="1041279" y="3174694"/>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lang="en-US" sz="1800" dirty="0" err="1">
                <a:solidFill>
                  <a:srgbClr val="FFFFFF"/>
                </a:solidFill>
                <a:latin typeface="Roboto" panose="02000000000000000000" pitchFamily="2" charset="0"/>
              </a:rPr>
              <a:t>Ghi</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bảng</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A</a:t>
            </a:r>
            <a:r>
              <a:rPr lang="en-US" sz="1800" dirty="0">
                <a:solidFill>
                  <a:srgbClr val="FFFFFF"/>
                </a:solidFill>
                <a:latin typeface="Roboto" panose="02000000000000000000" pitchFamily="2" charset="0"/>
              </a:rPr>
              <a:t> = P – F</a:t>
            </a:r>
            <a:r>
              <a:rPr lang="en-US" sz="1800" baseline="-25000" dirty="0">
                <a:solidFill>
                  <a:srgbClr val="FFFFFF"/>
                </a:solidFill>
                <a:latin typeface="Roboto" panose="02000000000000000000" pitchFamily="2" charset="0"/>
              </a:rPr>
              <a:t>1</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141" name="Group 1140">
            <a:extLst>
              <a:ext uri="{FF2B5EF4-FFF2-40B4-BE49-F238E27FC236}">
                <a16:creationId xmlns:a16="http://schemas.microsoft.com/office/drawing/2014/main" id="{7CE35B29-3105-1E27-4340-BD0BD4B41965}"/>
              </a:ext>
            </a:extLst>
          </p:cNvPr>
          <p:cNvGrpSpPr/>
          <p:nvPr/>
        </p:nvGrpSpPr>
        <p:grpSpPr>
          <a:xfrm>
            <a:off x="80834" y="3653862"/>
            <a:ext cx="947529" cy="435517"/>
            <a:chOff x="733080" y="790534"/>
            <a:chExt cx="1722554" cy="472254"/>
          </a:xfrm>
        </p:grpSpPr>
        <p:sp>
          <p:nvSpPr>
            <p:cNvPr id="1142" name="Google Shape;1058;p88">
              <a:extLst>
                <a:ext uri="{FF2B5EF4-FFF2-40B4-BE49-F238E27FC236}">
                  <a16:creationId xmlns:a16="http://schemas.microsoft.com/office/drawing/2014/main" id="{88036959-6EBF-BC80-CD5A-CC25F61BD6C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3" name="Google Shape;463;p56">
              <a:extLst>
                <a:ext uri="{FF2B5EF4-FFF2-40B4-BE49-F238E27FC236}">
                  <a16:creationId xmlns:a16="http://schemas.microsoft.com/office/drawing/2014/main" id="{C7AFE2C1-8094-72D6-A055-F98DF729E149}"/>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3: </a:t>
              </a:r>
            </a:p>
          </p:txBody>
        </p:sp>
      </p:grpSp>
      <p:sp>
        <p:nvSpPr>
          <p:cNvPr id="1144" name="Google Shape;463;p56">
            <a:extLst>
              <a:ext uri="{FF2B5EF4-FFF2-40B4-BE49-F238E27FC236}">
                <a16:creationId xmlns:a16="http://schemas.microsoft.com/office/drawing/2014/main" id="{DD1A935A-A0A9-ECF8-DA6C-6F424B21BC78}"/>
              </a:ext>
            </a:extLst>
          </p:cNvPr>
          <p:cNvSpPr txBox="1">
            <a:spLocks/>
          </p:cNvSpPr>
          <p:nvPr/>
        </p:nvSpPr>
        <p:spPr>
          <a:xfrm>
            <a:off x="1018309" y="3673636"/>
            <a:ext cx="436424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Cân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khối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lượng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từ</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bình</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tràn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ra</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1145" name="Group 1144">
            <a:extLst>
              <a:ext uri="{FF2B5EF4-FFF2-40B4-BE49-F238E27FC236}">
                <a16:creationId xmlns:a16="http://schemas.microsoft.com/office/drawing/2014/main" id="{E4BBE878-06F0-AE6B-313D-570BF21F53B6}"/>
              </a:ext>
            </a:extLst>
          </p:cNvPr>
          <p:cNvGrpSpPr/>
          <p:nvPr/>
        </p:nvGrpSpPr>
        <p:grpSpPr>
          <a:xfrm>
            <a:off x="70780" y="4183118"/>
            <a:ext cx="947529" cy="435517"/>
            <a:chOff x="733080" y="790534"/>
            <a:chExt cx="1722554" cy="472254"/>
          </a:xfrm>
        </p:grpSpPr>
        <p:sp>
          <p:nvSpPr>
            <p:cNvPr id="1146" name="Google Shape;1058;p88">
              <a:extLst>
                <a:ext uri="{FF2B5EF4-FFF2-40B4-BE49-F238E27FC236}">
                  <a16:creationId xmlns:a16="http://schemas.microsoft.com/office/drawing/2014/main" id="{80FAF454-3354-5053-3322-1EADFEBA455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7" name="Google Shape;463;p56">
              <a:extLst>
                <a:ext uri="{FF2B5EF4-FFF2-40B4-BE49-F238E27FC236}">
                  <a16:creationId xmlns:a16="http://schemas.microsoft.com/office/drawing/2014/main" id="{88506E79-9D1E-77BB-5978-AA7399DC21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4: </a:t>
              </a:r>
            </a:p>
          </p:txBody>
        </p:sp>
      </p:grpSp>
      <p:sp>
        <p:nvSpPr>
          <p:cNvPr id="1148" name="Google Shape;463;p56">
            <a:extLst>
              <a:ext uri="{FF2B5EF4-FFF2-40B4-BE49-F238E27FC236}">
                <a16:creationId xmlns:a16="http://schemas.microsoft.com/office/drawing/2014/main" id="{94CD206D-FF45-B30F-99D0-EB09E28505AE}"/>
              </a:ext>
            </a:extLst>
          </p:cNvPr>
          <p:cNvSpPr txBox="1">
            <a:spLocks/>
          </p:cNvSpPr>
          <p:nvPr/>
        </p:nvSpPr>
        <p:spPr>
          <a:xfrm>
            <a:off x="991321" y="4172578"/>
            <a:ext cx="389108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Tiếp</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tục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quả</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nặng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9" name="Google Shape;463;p56">
            <a:extLst>
              <a:ext uri="{FF2B5EF4-FFF2-40B4-BE49-F238E27FC236}">
                <a16:creationId xmlns:a16="http://schemas.microsoft.com/office/drawing/2014/main" id="{9458E156-161F-FF08-D4AB-1D4E5C07F970}"/>
              </a:ext>
            </a:extLst>
          </p:cNvPr>
          <p:cNvSpPr txBox="1">
            <a:spLocks/>
          </p:cNvSpPr>
          <p:nvPr/>
        </p:nvSpPr>
        <p:spPr>
          <a:xfrm>
            <a:off x="46938" y="4618635"/>
            <a:ext cx="645385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rgbClr val="FFFFFF"/>
              </a:buClr>
              <a:buSzPts val="2800"/>
              <a:buFont typeface="Montserrat Medium"/>
              <a:buNone/>
              <a:defRPr kumimoji="0" sz="1800"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trong bình tràn chảy ra lần lượt là 40 cm</a:t>
            </a:r>
            <a:r>
              <a:rPr lang="vi-VN" baseline="30000" dirty="0"/>
              <a:t>3</a:t>
            </a:r>
            <a:r>
              <a:rPr lang="vi-VN" dirty="0"/>
              <a:t>, 60 cm</a:t>
            </a:r>
            <a:r>
              <a:rPr lang="vi-VN" baseline="30000" dirty="0"/>
              <a:t>3</a:t>
            </a:r>
            <a:r>
              <a:rPr lang="vi-VN" dirty="0"/>
              <a:t>, 80 cm</a:t>
            </a:r>
            <a:r>
              <a:rPr lang="vi-VN" baseline="30000" dirty="0"/>
              <a:t>3</a:t>
            </a:r>
            <a:endParaRPr lang="en-US" baseline="30000" dirty="0">
              <a:sym typeface="Montserrat Medium"/>
            </a:endParaRPr>
          </a:p>
        </p:txBody>
      </p:sp>
    </p:spTree>
    <p:extLst>
      <p:ext uri="{BB962C8B-B14F-4D97-AF65-F5344CB8AC3E}">
        <p14:creationId xmlns:p14="http://schemas.microsoft.com/office/powerpoint/2010/main" val="3216635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500"/>
                                        <p:tgtEl>
                                          <p:spTgt spid="1119"/>
                                        </p:tgtEl>
                                      </p:cBhvr>
                                    </p:animEffect>
                                    <p:anim calcmode="lin" valueType="num">
                                      <p:cBhvr>
                                        <p:cTn id="20" dur="500" fill="hold"/>
                                        <p:tgtEl>
                                          <p:spTgt spid="1119"/>
                                        </p:tgtEl>
                                        <p:attrNameLst>
                                          <p:attrName>ppt_x</p:attrName>
                                        </p:attrNameLst>
                                      </p:cBhvr>
                                      <p:tavLst>
                                        <p:tav tm="0">
                                          <p:val>
                                            <p:strVal val="#ppt_x"/>
                                          </p:val>
                                        </p:tav>
                                        <p:tav tm="100000">
                                          <p:val>
                                            <p:strVal val="#ppt_x"/>
                                          </p:val>
                                        </p:tav>
                                      </p:tavLst>
                                    </p:anim>
                                    <p:anim calcmode="lin" valueType="num">
                                      <p:cBhvr>
                                        <p:cTn id="21" dur="500" fill="hold"/>
                                        <p:tgtEl>
                                          <p:spTgt spid="1119"/>
                                        </p:tgtEl>
                                        <p:attrNameLst>
                                          <p:attrName>ppt_y</p:attrName>
                                        </p:attrNameLst>
                                      </p:cBhvr>
                                      <p:tavLst>
                                        <p:tav tm="0">
                                          <p:val>
                                            <p:strVal val="#ppt_y+.1"/>
                                          </p:val>
                                        </p:tav>
                                        <p:tav tm="100000">
                                          <p:val>
                                            <p:strVal val="#ppt_y"/>
                                          </p:val>
                                        </p:tav>
                                      </p:tavLst>
                                    </p:anim>
                                  </p:childTnLst>
                                </p:cTn>
                              </p:par>
                              <p:par>
                                <p:cTn id="22" presetID="42" presetClass="path" presetSubtype="0" accel="50000" decel="50000" fill="hold" nodeType="withEffect">
                                  <p:stCondLst>
                                    <p:cond delay="0"/>
                                  </p:stCondLst>
                                  <p:childTnLst>
                                    <p:animMotion origin="layout" path="M -8.33333E-7 2.59259E-6 L -8.33333E-7 0.08673 " pathEditMode="relative" rAng="0" ptsTypes="AA">
                                      <p:cBhvr>
                                        <p:cTn id="23" dur="2000" fill="hold"/>
                                        <p:tgtEl>
                                          <p:spTgt spid="1130"/>
                                        </p:tgtEl>
                                        <p:attrNameLst>
                                          <p:attrName>ppt_x</p:attrName>
                                          <p:attrName>ppt_y</p:attrName>
                                        </p:attrNameLst>
                                      </p:cBhvr>
                                      <p:rCtr x="0" y="4321"/>
                                    </p:animMotion>
                                  </p:childTnLst>
                                </p:cTn>
                              </p:par>
                              <p:par>
                                <p:cTn id="24" presetID="42" presetClass="path" presetSubtype="0" accel="50000" decel="50000" fill="hold" nodeType="withEffect">
                                  <p:stCondLst>
                                    <p:cond delay="0"/>
                                  </p:stCondLst>
                                  <p:childTnLst>
                                    <p:animMotion origin="layout" path="M -8.33333E-7 -8.64198E-7 L -8.33333E-7 0.08611 " pathEditMode="relative" rAng="0" ptsTypes="AA">
                                      <p:cBhvr>
                                        <p:cTn id="25" dur="2000" fill="hold"/>
                                        <p:tgtEl>
                                          <p:spTgt spid="1119"/>
                                        </p:tgtEl>
                                        <p:attrNameLst>
                                          <p:attrName>ppt_x</p:attrName>
                                          <p:attrName>ppt_y</p:attrName>
                                        </p:attrNameLst>
                                      </p:cBhvr>
                                      <p:rCtr x="0" y="4290"/>
                                    </p:animMotion>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wipe(left)">
                                      <p:cBhvr>
                                        <p:cTn id="29" dur="500"/>
                                        <p:tgtEl>
                                          <p:spTgt spid="1032"/>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123"/>
                                        </p:tgtEl>
                                        <p:attrNameLst>
                                          <p:attrName>style.visibility</p:attrName>
                                        </p:attrNameLst>
                                      </p:cBhvr>
                                      <p:to>
                                        <p:strVal val="visible"/>
                                      </p:to>
                                    </p:set>
                                    <p:animEffect transition="in" filter="wipe(up)">
                                      <p:cBhvr>
                                        <p:cTn id="33" dur="500"/>
                                        <p:tgtEl>
                                          <p:spTgt spid="112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31"/>
                                        </p:tgtEl>
                                        <p:attrNameLst>
                                          <p:attrName>style.visibility</p:attrName>
                                        </p:attrNameLst>
                                      </p:cBhvr>
                                      <p:to>
                                        <p:strVal val="visible"/>
                                      </p:to>
                                    </p:set>
                                    <p:animEffect transition="in" filter="randombar(horizontal)">
                                      <p:cBhvr>
                                        <p:cTn id="38" dur="500"/>
                                        <p:tgtEl>
                                          <p:spTgt spid="113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34"/>
                                        </p:tgtEl>
                                        <p:attrNameLst>
                                          <p:attrName>style.visibility</p:attrName>
                                        </p:attrNameLst>
                                      </p:cBhvr>
                                      <p:to>
                                        <p:strVal val="visible"/>
                                      </p:to>
                                    </p:set>
                                    <p:animEffect transition="in" filter="wipe(left)">
                                      <p:cBhvr>
                                        <p:cTn id="42" dur="500"/>
                                        <p:tgtEl>
                                          <p:spTgt spid="1134"/>
                                        </p:tgtEl>
                                      </p:cBhvr>
                                    </p:animEffec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1136"/>
                                        </p:tgtEl>
                                        <p:attrNameLst>
                                          <p:attrName>style.visibility</p:attrName>
                                        </p:attrNameLst>
                                      </p:cBhvr>
                                      <p:to>
                                        <p:strVal val="visible"/>
                                      </p:to>
                                    </p:set>
                                    <p:animEffect transition="in" filter="fade">
                                      <p:cBhvr>
                                        <p:cTn id="47" dur="500"/>
                                        <p:tgtEl>
                                          <p:spTgt spid="1136"/>
                                        </p:tgtEl>
                                      </p:cBhvr>
                                    </p:animEffect>
                                    <p:anim calcmode="lin" valueType="num">
                                      <p:cBhvr>
                                        <p:cTn id="48" dur="500" fill="hold"/>
                                        <p:tgtEl>
                                          <p:spTgt spid="1136"/>
                                        </p:tgtEl>
                                        <p:attrNameLst>
                                          <p:attrName>ppt_x</p:attrName>
                                        </p:attrNameLst>
                                      </p:cBhvr>
                                      <p:tavLst>
                                        <p:tav tm="0">
                                          <p:val>
                                            <p:strVal val="#ppt_x"/>
                                          </p:val>
                                        </p:tav>
                                        <p:tav tm="100000">
                                          <p:val>
                                            <p:strVal val="#ppt_x"/>
                                          </p:val>
                                        </p:tav>
                                      </p:tavLst>
                                    </p:anim>
                                    <p:anim calcmode="lin" valueType="num">
                                      <p:cBhvr>
                                        <p:cTn id="49" dur="500" fill="hold"/>
                                        <p:tgtEl>
                                          <p:spTgt spid="11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1135"/>
                                        </p:tgtEl>
                                        <p:attrNameLst>
                                          <p:attrName>style.visibility</p:attrName>
                                        </p:attrNameLst>
                                      </p:cBhvr>
                                      <p:to>
                                        <p:strVal val="visible"/>
                                      </p:to>
                                    </p:set>
                                    <p:animEffect transition="in" filter="fade">
                                      <p:cBhvr>
                                        <p:cTn id="52" dur="500"/>
                                        <p:tgtEl>
                                          <p:spTgt spid="1135"/>
                                        </p:tgtEl>
                                      </p:cBhvr>
                                    </p:animEffect>
                                    <p:anim calcmode="lin" valueType="num">
                                      <p:cBhvr>
                                        <p:cTn id="53" dur="500" fill="hold"/>
                                        <p:tgtEl>
                                          <p:spTgt spid="1135"/>
                                        </p:tgtEl>
                                        <p:attrNameLst>
                                          <p:attrName>ppt_x</p:attrName>
                                        </p:attrNameLst>
                                      </p:cBhvr>
                                      <p:tavLst>
                                        <p:tav tm="0">
                                          <p:val>
                                            <p:strVal val="#ppt_x"/>
                                          </p:val>
                                        </p:tav>
                                        <p:tav tm="100000">
                                          <p:val>
                                            <p:strVal val="#ppt_x"/>
                                          </p:val>
                                        </p:tav>
                                      </p:tavLst>
                                    </p:anim>
                                    <p:anim calcmode="lin" valueType="num">
                                      <p:cBhvr>
                                        <p:cTn id="54" dur="500" fill="hold"/>
                                        <p:tgtEl>
                                          <p:spTgt spid="1135"/>
                                        </p:tgtEl>
                                        <p:attrNameLst>
                                          <p:attrName>ppt_y</p:attrName>
                                        </p:attrNameLst>
                                      </p:cBhvr>
                                      <p:tavLst>
                                        <p:tav tm="0">
                                          <p:val>
                                            <p:strVal val="#ppt_y+.1"/>
                                          </p:val>
                                        </p:tav>
                                        <p:tav tm="100000">
                                          <p:val>
                                            <p:strVal val="#ppt_y"/>
                                          </p:val>
                                        </p:tav>
                                      </p:tavLst>
                                    </p:anim>
                                  </p:childTnLst>
                                </p:cTn>
                              </p:par>
                              <p:par>
                                <p:cTn id="55" presetID="53" presetClass="entr" presetSubtype="16" fill="hold" nodeType="withEffect">
                                  <p:stCondLst>
                                    <p:cond delay="250"/>
                                  </p:stCondLst>
                                  <p:childTnLst>
                                    <p:set>
                                      <p:cBhvr>
                                        <p:cTn id="56" dur="1" fill="hold">
                                          <p:stCondLst>
                                            <p:cond delay="0"/>
                                          </p:stCondLst>
                                        </p:cTn>
                                        <p:tgtEl>
                                          <p:spTgt spid="1137"/>
                                        </p:tgtEl>
                                        <p:attrNameLst>
                                          <p:attrName>style.visibility</p:attrName>
                                        </p:attrNameLst>
                                      </p:cBhvr>
                                      <p:to>
                                        <p:strVal val="visible"/>
                                      </p:to>
                                    </p:set>
                                    <p:anim calcmode="lin" valueType="num">
                                      <p:cBhvr>
                                        <p:cTn id="57" dur="500" fill="hold"/>
                                        <p:tgtEl>
                                          <p:spTgt spid="1137"/>
                                        </p:tgtEl>
                                        <p:attrNameLst>
                                          <p:attrName>ppt_w</p:attrName>
                                        </p:attrNameLst>
                                      </p:cBhvr>
                                      <p:tavLst>
                                        <p:tav tm="0">
                                          <p:val>
                                            <p:fltVal val="0"/>
                                          </p:val>
                                        </p:tav>
                                        <p:tav tm="100000">
                                          <p:val>
                                            <p:strVal val="#ppt_w"/>
                                          </p:val>
                                        </p:tav>
                                      </p:tavLst>
                                    </p:anim>
                                    <p:anim calcmode="lin" valueType="num">
                                      <p:cBhvr>
                                        <p:cTn id="58" dur="500" fill="hold"/>
                                        <p:tgtEl>
                                          <p:spTgt spid="1137"/>
                                        </p:tgtEl>
                                        <p:attrNameLst>
                                          <p:attrName>ppt_h</p:attrName>
                                        </p:attrNameLst>
                                      </p:cBhvr>
                                      <p:tavLst>
                                        <p:tav tm="0">
                                          <p:val>
                                            <p:fltVal val="0"/>
                                          </p:val>
                                        </p:tav>
                                        <p:tav tm="100000">
                                          <p:val>
                                            <p:strVal val="#ppt_h"/>
                                          </p:val>
                                        </p:tav>
                                      </p:tavLst>
                                    </p:anim>
                                    <p:animEffect transition="in" filter="fade">
                                      <p:cBhvr>
                                        <p:cTn id="59" dur="500"/>
                                        <p:tgtEl>
                                          <p:spTgt spid="1137"/>
                                        </p:tgtEl>
                                      </p:cBhvr>
                                    </p:animEffect>
                                  </p:childTnLst>
                                </p:cTn>
                              </p:par>
                              <p:par>
                                <p:cTn id="60" presetID="53" presetClass="entr" presetSubtype="16" fill="hold" nodeType="withEffect">
                                  <p:stCondLst>
                                    <p:cond delay="250"/>
                                  </p:stCondLst>
                                  <p:childTnLst>
                                    <p:set>
                                      <p:cBhvr>
                                        <p:cTn id="61" dur="1" fill="hold">
                                          <p:stCondLst>
                                            <p:cond delay="0"/>
                                          </p:stCondLst>
                                        </p:cTn>
                                        <p:tgtEl>
                                          <p:spTgt spid="1138"/>
                                        </p:tgtEl>
                                        <p:attrNameLst>
                                          <p:attrName>style.visibility</p:attrName>
                                        </p:attrNameLst>
                                      </p:cBhvr>
                                      <p:to>
                                        <p:strVal val="visible"/>
                                      </p:to>
                                    </p:set>
                                    <p:anim calcmode="lin" valueType="num">
                                      <p:cBhvr>
                                        <p:cTn id="62" dur="500" fill="hold"/>
                                        <p:tgtEl>
                                          <p:spTgt spid="1138"/>
                                        </p:tgtEl>
                                        <p:attrNameLst>
                                          <p:attrName>ppt_w</p:attrName>
                                        </p:attrNameLst>
                                      </p:cBhvr>
                                      <p:tavLst>
                                        <p:tav tm="0">
                                          <p:val>
                                            <p:fltVal val="0"/>
                                          </p:val>
                                        </p:tav>
                                        <p:tav tm="100000">
                                          <p:val>
                                            <p:strVal val="#ppt_w"/>
                                          </p:val>
                                        </p:tav>
                                      </p:tavLst>
                                    </p:anim>
                                    <p:anim calcmode="lin" valueType="num">
                                      <p:cBhvr>
                                        <p:cTn id="63" dur="500" fill="hold"/>
                                        <p:tgtEl>
                                          <p:spTgt spid="1138"/>
                                        </p:tgtEl>
                                        <p:attrNameLst>
                                          <p:attrName>ppt_h</p:attrName>
                                        </p:attrNameLst>
                                      </p:cBhvr>
                                      <p:tavLst>
                                        <p:tav tm="0">
                                          <p:val>
                                            <p:fltVal val="0"/>
                                          </p:val>
                                        </p:tav>
                                        <p:tav tm="100000">
                                          <p:val>
                                            <p:strVal val="#ppt_h"/>
                                          </p:val>
                                        </p:tav>
                                      </p:tavLst>
                                    </p:anim>
                                    <p:animEffect transition="in" filter="fade">
                                      <p:cBhvr>
                                        <p:cTn id="64" dur="500"/>
                                        <p:tgtEl>
                                          <p:spTgt spid="1138"/>
                                        </p:tgtEl>
                                      </p:cBhvr>
                                    </p:animEffect>
                                  </p:childTnLst>
                                </p:cTn>
                              </p:par>
                            </p:childTnLst>
                          </p:cTn>
                        </p:par>
                        <p:par>
                          <p:cTn id="65" fill="hold">
                            <p:stCondLst>
                              <p:cond delay="1250"/>
                            </p:stCondLst>
                            <p:childTnLst>
                              <p:par>
                                <p:cTn id="66" presetID="22" presetClass="entr" presetSubtype="8" fill="hold" grpId="0" nodeType="afterEffect">
                                  <p:stCondLst>
                                    <p:cond delay="0"/>
                                  </p:stCondLst>
                                  <p:childTnLst>
                                    <p:set>
                                      <p:cBhvr>
                                        <p:cTn id="67" dur="1" fill="hold">
                                          <p:stCondLst>
                                            <p:cond delay="0"/>
                                          </p:stCondLst>
                                        </p:cTn>
                                        <p:tgtEl>
                                          <p:spTgt spid="1139"/>
                                        </p:tgtEl>
                                        <p:attrNameLst>
                                          <p:attrName>style.visibility</p:attrName>
                                        </p:attrNameLst>
                                      </p:cBhvr>
                                      <p:to>
                                        <p:strVal val="visible"/>
                                      </p:to>
                                    </p:set>
                                    <p:animEffect transition="in" filter="wipe(left)">
                                      <p:cBhvr>
                                        <p:cTn id="68" dur="500"/>
                                        <p:tgtEl>
                                          <p:spTgt spid="1139"/>
                                        </p:tgtEl>
                                      </p:cBhvr>
                                    </p:animEffect>
                                  </p:childTnLst>
                                </p:cTn>
                              </p:par>
                            </p:childTnLst>
                          </p:cTn>
                        </p:par>
                        <p:par>
                          <p:cTn id="69" fill="hold">
                            <p:stCondLst>
                              <p:cond delay="1750"/>
                            </p:stCondLst>
                            <p:childTnLst>
                              <p:par>
                                <p:cTn id="70" presetID="22" presetClass="entr" presetSubtype="8" fill="hold" grpId="0" nodeType="afterEffect">
                                  <p:stCondLst>
                                    <p:cond delay="0"/>
                                  </p:stCondLst>
                                  <p:childTnLst>
                                    <p:set>
                                      <p:cBhvr>
                                        <p:cTn id="71" dur="1" fill="hold">
                                          <p:stCondLst>
                                            <p:cond delay="0"/>
                                          </p:stCondLst>
                                        </p:cTn>
                                        <p:tgtEl>
                                          <p:spTgt spid="1140"/>
                                        </p:tgtEl>
                                        <p:attrNameLst>
                                          <p:attrName>style.visibility</p:attrName>
                                        </p:attrNameLst>
                                      </p:cBhvr>
                                      <p:to>
                                        <p:strVal val="visible"/>
                                      </p:to>
                                    </p:set>
                                    <p:animEffect transition="in" filter="wipe(left)">
                                      <p:cBhvr>
                                        <p:cTn id="72" dur="500"/>
                                        <p:tgtEl>
                                          <p:spTgt spid="1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141"/>
                                        </p:tgtEl>
                                        <p:attrNameLst>
                                          <p:attrName>style.visibility</p:attrName>
                                        </p:attrNameLst>
                                      </p:cBhvr>
                                      <p:to>
                                        <p:strVal val="visible"/>
                                      </p:to>
                                    </p:set>
                                    <p:animEffect transition="in" filter="randombar(horizontal)">
                                      <p:cBhvr>
                                        <p:cTn id="77" dur="500"/>
                                        <p:tgtEl>
                                          <p:spTgt spid="114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144"/>
                                        </p:tgtEl>
                                        <p:attrNameLst>
                                          <p:attrName>style.visibility</p:attrName>
                                        </p:attrNameLst>
                                      </p:cBhvr>
                                      <p:to>
                                        <p:strVal val="visible"/>
                                      </p:to>
                                    </p:set>
                                    <p:animEffect transition="in" filter="wipe(left)">
                                      <p:cBhvr>
                                        <p:cTn id="81" dur="500"/>
                                        <p:tgtEl>
                                          <p:spTgt spid="114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145"/>
                                        </p:tgtEl>
                                        <p:attrNameLst>
                                          <p:attrName>style.visibility</p:attrName>
                                        </p:attrNameLst>
                                      </p:cBhvr>
                                      <p:to>
                                        <p:strVal val="visible"/>
                                      </p:to>
                                    </p:set>
                                    <p:animEffect transition="in" filter="randombar(horizontal)">
                                      <p:cBhvr>
                                        <p:cTn id="86" dur="500"/>
                                        <p:tgtEl>
                                          <p:spTgt spid="1145"/>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1148"/>
                                        </p:tgtEl>
                                        <p:attrNameLst>
                                          <p:attrName>style.visibility</p:attrName>
                                        </p:attrNameLst>
                                      </p:cBhvr>
                                      <p:to>
                                        <p:strVal val="visible"/>
                                      </p:to>
                                    </p:set>
                                    <p:animEffect transition="in" filter="wipe(left)">
                                      <p:cBhvr>
                                        <p:cTn id="90" dur="500"/>
                                        <p:tgtEl>
                                          <p:spTgt spid="1148"/>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149"/>
                                        </p:tgtEl>
                                        <p:attrNameLst>
                                          <p:attrName>style.visibility</p:attrName>
                                        </p:attrNameLst>
                                      </p:cBhvr>
                                      <p:to>
                                        <p:strVal val="visible"/>
                                      </p:to>
                                    </p:set>
                                    <p:animEffect transition="in" filter="wipe(left)">
                                      <p:cBhvr>
                                        <p:cTn id="94"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28" grpId="0"/>
      <p:bldP spid="1032" grpId="0"/>
      <p:bldP spid="1134" grpId="0"/>
      <p:bldP spid="1136" grpId="0" animBg="1"/>
      <p:bldP spid="1139" grpId="0"/>
      <p:bldP spid="1140" grpId="0"/>
      <p:bldP spid="1144" grpId="0"/>
      <p:bldP spid="1148" grpId="0"/>
      <p:bldP spid="11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C88DD677-2FB4-5779-8F01-1FB5E8E99B07}"/>
              </a:ext>
            </a:extLst>
          </p:cNvPr>
          <p:cNvGrpSpPr/>
          <p:nvPr/>
        </p:nvGrpSpPr>
        <p:grpSpPr>
          <a:xfrm>
            <a:off x="442222" y="656547"/>
            <a:ext cx="3897303" cy="4182735"/>
            <a:chOff x="674697" y="907727"/>
            <a:chExt cx="3655828" cy="3923575"/>
          </a:xfrm>
        </p:grpSpPr>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2499646" y="1595351"/>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1216125" y="907727"/>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674697" y="4477714"/>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1142059" y="1366317"/>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2383449" y="1590098"/>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2452600" y="1387793"/>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2581470" y="3816125"/>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2433549" y="2889245"/>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2097303" y="2937256"/>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2097303" y="4006775"/>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2972561" y="4243080"/>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3041495" y="3433954"/>
              <a:ext cx="1039186" cy="890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F034380-C1C3-8BD1-0F75-A385D5C93015}"/>
              </a:ext>
            </a:extLst>
          </p:cNvPr>
          <p:cNvGrpSpPr/>
          <p:nvPr/>
        </p:nvGrpSpPr>
        <p:grpSpPr>
          <a:xfrm>
            <a:off x="4503730" y="2336751"/>
            <a:ext cx="3993431" cy="881181"/>
            <a:chOff x="776941" y="819579"/>
            <a:chExt cx="1624996" cy="476242"/>
          </a:xfrm>
        </p:grpSpPr>
        <p:sp>
          <p:nvSpPr>
            <p:cNvPr id="8" name="Google Shape;1058;p88">
              <a:extLst>
                <a:ext uri="{FF2B5EF4-FFF2-40B4-BE49-F238E27FC236}">
                  <a16:creationId xmlns:a16="http://schemas.microsoft.com/office/drawing/2014/main" id="{7A35E75E-FD85-6062-D0AE-16487C6E7CA6}"/>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9" name="Google Shape;463;p56">
              <a:extLst>
                <a:ext uri="{FF2B5EF4-FFF2-40B4-BE49-F238E27FC236}">
                  <a16:creationId xmlns:a16="http://schemas.microsoft.com/office/drawing/2014/main" id="{1ED895E8-2F11-788F-F9A8-C562CFE8516D}"/>
                </a:ext>
              </a:extLst>
            </p:cNvPr>
            <p:cNvSpPr txBox="1">
              <a:spLocks/>
            </p:cNvSpPr>
            <p:nvPr/>
          </p:nvSpPr>
          <p:spPr>
            <a:xfrm>
              <a:off x="941731" y="823567"/>
              <a:ext cx="1292626"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lang="vi-VN" sz="1800" dirty="0">
                  <a:solidFill>
                    <a:srgbClr val="C00000"/>
                  </a:solidFill>
                </a:rPr>
                <a:t>Thay nước bằng nước muối đặc và lặp lại thí nghiệ</a:t>
              </a:r>
              <a:r>
                <a:rPr lang="en-US" sz="1800" dirty="0">
                  <a:solidFill>
                    <a:srgbClr val="C00000"/>
                  </a:solidFill>
                </a:rPr>
                <a:t>m</a:t>
              </a:r>
            </a:p>
          </p:txBody>
        </p:sp>
      </p:grpSp>
    </p:spTree>
    <p:extLst>
      <p:ext uri="{BB962C8B-B14F-4D97-AF65-F5344CB8AC3E}">
        <p14:creationId xmlns:p14="http://schemas.microsoft.com/office/powerpoint/2010/main" val="552300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144308" y="141760"/>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709359" y="139253"/>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aphicFrame>
        <p:nvGraphicFramePr>
          <p:cNvPr id="2" name="Table 9">
            <a:extLst>
              <a:ext uri="{FF2B5EF4-FFF2-40B4-BE49-F238E27FC236}">
                <a16:creationId xmlns:a16="http://schemas.microsoft.com/office/drawing/2014/main" id="{2E6CDB52-5A3C-77A6-451F-910E8E70D382}"/>
              </a:ext>
            </a:extLst>
          </p:cNvPr>
          <p:cNvGraphicFramePr>
            <a:graphicFrameLocks noGrp="1"/>
          </p:cNvGraphicFramePr>
          <p:nvPr>
            <p:extLst>
              <p:ext uri="{D42A27DB-BD31-4B8C-83A1-F6EECF244321}">
                <p14:modId xmlns:p14="http://schemas.microsoft.com/office/powerpoint/2010/main" val="3584733157"/>
              </p:ext>
            </p:extLst>
          </p:nvPr>
        </p:nvGraphicFramePr>
        <p:xfrm>
          <a:off x="259597" y="911709"/>
          <a:ext cx="8624805" cy="3884068"/>
        </p:xfrm>
        <a:graphic>
          <a:graphicData uri="http://schemas.openxmlformats.org/drawingml/2006/table">
            <a:tbl>
              <a:tblPr firstRow="1" bandRow="1">
                <a:tableStyleId>{471FC20B-892D-4C38-9390-6735327E4E57}</a:tableStyleId>
              </a:tblPr>
              <a:tblGrid>
                <a:gridCol w="1724961">
                  <a:extLst>
                    <a:ext uri="{9D8B030D-6E8A-4147-A177-3AD203B41FA5}">
                      <a16:colId xmlns:a16="http://schemas.microsoft.com/office/drawing/2014/main" val="1689223587"/>
                    </a:ext>
                  </a:extLst>
                </a:gridCol>
                <a:gridCol w="1724961">
                  <a:extLst>
                    <a:ext uri="{9D8B030D-6E8A-4147-A177-3AD203B41FA5}">
                      <a16:colId xmlns:a16="http://schemas.microsoft.com/office/drawing/2014/main" val="229630103"/>
                    </a:ext>
                  </a:extLst>
                </a:gridCol>
                <a:gridCol w="1724961">
                  <a:extLst>
                    <a:ext uri="{9D8B030D-6E8A-4147-A177-3AD203B41FA5}">
                      <a16:colId xmlns:a16="http://schemas.microsoft.com/office/drawing/2014/main" val="4060593397"/>
                    </a:ext>
                  </a:extLst>
                </a:gridCol>
                <a:gridCol w="1724961">
                  <a:extLst>
                    <a:ext uri="{9D8B030D-6E8A-4147-A177-3AD203B41FA5}">
                      <a16:colId xmlns:a16="http://schemas.microsoft.com/office/drawing/2014/main" val="1187967395"/>
                    </a:ext>
                  </a:extLst>
                </a:gridCol>
                <a:gridCol w="1724961">
                  <a:extLst>
                    <a:ext uri="{9D8B030D-6E8A-4147-A177-3AD203B41FA5}">
                      <a16:colId xmlns:a16="http://schemas.microsoft.com/office/drawing/2014/main" val="3450762473"/>
                    </a:ext>
                  </a:extLst>
                </a:gridCol>
              </a:tblGrid>
              <a:tr h="1110820">
                <a:tc>
                  <a:txBody>
                    <a:bodyPr/>
                    <a:lstStyle/>
                    <a:p>
                      <a:pPr algn="ctr"/>
                      <a:r>
                        <a:rPr lang="en-US" sz="1800" b="1" dirty="0" err="1">
                          <a:solidFill>
                            <a:srgbClr val="000000"/>
                          </a:solidFill>
                          <a:latin typeface="Roboto" panose="02000000000000000000" pitchFamily="2" charset="0"/>
                          <a:ea typeface="Roboto" panose="02000000000000000000" pitchFamily="2" charset="0"/>
                        </a:rPr>
                        <a:t>Thể</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tích</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chất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lỏng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4953923"/>
                  </a:ext>
                </a:extLst>
              </a:tr>
              <a:tr h="693312">
                <a:tc>
                  <a:txBody>
                    <a:bodyPr/>
                    <a:lstStyle/>
                    <a:p>
                      <a:pPr algn="ctr"/>
                      <a:r>
                        <a:rPr lang="en-US" sz="1800" dirty="0">
                          <a:solidFill>
                            <a:srgbClr val="000000"/>
                          </a:solidFill>
                          <a:latin typeface="Roboto" panose="02000000000000000000" pitchFamily="2" charset="0"/>
                          <a:ea typeface="Roboto" panose="02000000000000000000" pitchFamily="2" charset="0"/>
                        </a:rPr>
                        <a:t>20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7045689"/>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40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9904412"/>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60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3709501"/>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80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5198789"/>
                  </a:ext>
                </a:extLst>
              </a:tr>
            </a:tbl>
          </a:graphicData>
        </a:graphic>
      </p:graphicFrame>
    </p:spTree>
    <p:extLst>
      <p:ext uri="{BB962C8B-B14F-4D97-AF65-F5344CB8AC3E}">
        <p14:creationId xmlns:p14="http://schemas.microsoft.com/office/powerpoint/2010/main" val="1096362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32416" y="276944"/>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67365" y="248986"/>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167365" y="996765"/>
            <a:ext cx="840496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Từ bảng số liệu ta có thể rút ra được kết luận gì về độ lớn lực đẩy Archimedes.</a:t>
            </a:r>
            <a:endParaRPr kumimoji="0" lang="en-US" sz="2400" b="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556410CE-6ECB-6AD5-6881-1B695A8182E3}"/>
              </a:ext>
            </a:extLst>
          </p:cNvPr>
          <p:cNvGrpSpPr/>
          <p:nvPr/>
        </p:nvGrpSpPr>
        <p:grpSpPr>
          <a:xfrm>
            <a:off x="723565" y="1969982"/>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167365" y="1973098"/>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270140" y="2523467"/>
            <a:ext cx="8199412" cy="107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400" dirty="0">
                <a:solidFill>
                  <a:srgbClr val="FFFFFF"/>
                </a:solidFill>
                <a:latin typeface="Roboto" panose="02000000000000000000" pitchFamily="2" charset="0"/>
                <a:ea typeface="Roboto" panose="02000000000000000000" pitchFamily="2" charset="0"/>
              </a:rPr>
              <a:t>Trọng lượng của lượng chất lỏng tràn ra bằng với độ lớn lực đẩy Archimedes tương ứng.</a:t>
            </a:r>
            <a:endParaRPr lang="en-US" sz="2400" dirty="0">
              <a:solidFill>
                <a:srgbClr val="FFFFFF"/>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131C3B80-178B-EC21-D5F1-CF8D6352E556}"/>
              </a:ext>
            </a:extLst>
          </p:cNvPr>
          <p:cNvGrpSpPr/>
          <p:nvPr/>
        </p:nvGrpSpPr>
        <p:grpSpPr>
          <a:xfrm>
            <a:off x="914400" y="3910608"/>
            <a:ext cx="7997587" cy="472254"/>
            <a:chOff x="733080" y="790534"/>
            <a:chExt cx="1722554" cy="472254"/>
          </a:xfrm>
        </p:grpSpPr>
        <p:sp>
          <p:nvSpPr>
            <p:cNvPr id="11" name="Google Shape;1058;p88">
              <a:extLst>
                <a:ext uri="{FF2B5EF4-FFF2-40B4-BE49-F238E27FC236}">
                  <a16:creationId xmlns:a16="http://schemas.microsoft.com/office/drawing/2014/main" id="{3181F3A9-48ED-83DC-3581-56C338DA690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Roboto" panose="02000000000000000000" pitchFamily="2" charset="0"/>
                <a:ea typeface="Roboto" panose="02000000000000000000" pitchFamily="2" charset="0"/>
              </a:endParaRPr>
            </a:p>
          </p:txBody>
        </p:sp>
        <p:sp>
          <p:nvSpPr>
            <p:cNvPr id="12" name="Google Shape;463;p56">
              <a:extLst>
                <a:ext uri="{FF2B5EF4-FFF2-40B4-BE49-F238E27FC236}">
                  <a16:creationId xmlns:a16="http://schemas.microsoft.com/office/drawing/2014/main" id="{0A25EB60-8D9B-FE5D-FE6B-32E8473692F3}"/>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defTabSz="914400" eaLnBrk="1" fontAlgn="auto" latinLnBrk="0" hangingPunct="1">
                <a:buClr>
                  <a:srgbClr val="FFFFFF"/>
                </a:buClr>
                <a:buSzPts val="2100"/>
                <a:buFont typeface="Anton"/>
                <a:buNone/>
                <a:tabLst/>
                <a:defRPr kumimoji="0" sz="2000" kern="0" spc="0" normalizeH="0" baseline="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sz="1800" dirty="0"/>
                <a:t>Độ lớn lực đẩy Archimedes bằng với trọng lượng nước bị vật chiếm chỗ.</a:t>
              </a:r>
              <a:endParaRPr lang="en-US" sz="1800" dirty="0"/>
            </a:p>
          </p:txBody>
        </p:sp>
      </p:grpSp>
      <p:pic>
        <p:nvPicPr>
          <p:cNvPr id="14" name="Graphic 13" descr="Arrow Slight curve">
            <a:extLst>
              <a:ext uri="{FF2B5EF4-FFF2-40B4-BE49-F238E27FC236}">
                <a16:creationId xmlns:a16="http://schemas.microsoft.com/office/drawing/2014/main" id="{BFF40AF3-F7DA-233D-3D48-547D090E5A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632777"/>
            <a:ext cx="914400" cy="914400"/>
          </a:xfrm>
          <a:prstGeom prst="rect">
            <a:avLst/>
          </a:prstGeom>
        </p:spPr>
      </p:pic>
    </p:spTree>
    <p:extLst>
      <p:ext uri="{BB962C8B-B14F-4D97-AF65-F5344CB8AC3E}">
        <p14:creationId xmlns:p14="http://schemas.microsoft.com/office/powerpoint/2010/main" val="13797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2" name="Group 1">
            <a:extLst>
              <a:ext uri="{FF2B5EF4-FFF2-40B4-BE49-F238E27FC236}">
                <a16:creationId xmlns:a16="http://schemas.microsoft.com/office/drawing/2014/main" id="{B3B76886-4038-A12D-6C3A-6B6015D46F32}"/>
              </a:ext>
            </a:extLst>
          </p:cNvPr>
          <p:cNvGrpSpPr/>
          <p:nvPr/>
        </p:nvGrpSpPr>
        <p:grpSpPr>
          <a:xfrm>
            <a:off x="6989056" y="774533"/>
            <a:ext cx="1501703" cy="1848249"/>
            <a:chOff x="3401497" y="1789352"/>
            <a:chExt cx="2341006" cy="2881238"/>
          </a:xfrm>
        </p:grpSpPr>
        <p:grpSp>
          <p:nvGrpSpPr>
            <p:cNvPr id="24" name="Group 23">
              <a:extLst>
                <a:ext uri="{FF2B5EF4-FFF2-40B4-BE49-F238E27FC236}">
                  <a16:creationId xmlns:a16="http://schemas.microsoft.com/office/drawing/2014/main" id="{85F4CB25-1E3C-691A-33C0-AFCF1936AE7E}"/>
                </a:ext>
              </a:extLst>
            </p:cNvPr>
            <p:cNvGrpSpPr/>
            <p:nvPr/>
          </p:nvGrpSpPr>
          <p:grpSpPr>
            <a:xfrm>
              <a:off x="3401497" y="1789352"/>
              <a:ext cx="2341006" cy="288123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3">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3971658682"/>
                      </p:ext>
                    </p:extLst>
                  </p:nvPr>
                </p:nvGraphicFramePr>
                <p:xfrm>
                  <a:off x="4076214" y="3341335"/>
                  <a:ext cx="987465" cy="987467"/>
                </p:xfrm>
                <a:graphic>
                  <a:graphicData uri="http://schemas.microsoft.com/office/drawing/2017/model3d">
                    <am3d:model3d r:embed="rId4">
                      <am3d:spPr>
                        <a:xfrm>
                          <a:off x="0" y="0"/>
                          <a:ext cx="987465" cy="98746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884786" ay="770521" az="200887"/>
                        <am3d:postTrans dx="0" dy="0" dz="0"/>
                      </am3d:trans>
                      <am3d:raster rName="Office3DRenderer" rVer="16.0.8326">
                        <am3d:blip r:embed="rId5"/>
                      </am3d:raster>
                      <am3d:objViewport viewportSz="992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5"/>
                  <a:stretch>
                    <a:fillRect/>
                  </a:stretch>
                </p:blipFill>
                <p:spPr>
                  <a:xfrm>
                    <a:off x="7421872" y="1770095"/>
                    <a:ext cx="633437" cy="633438"/>
                  </a:xfrm>
                  <a:prstGeom prst="rect">
                    <a:avLst/>
                  </a:prstGeom>
                </p:spPr>
              </p:pic>
            </mc:Fallback>
          </mc:AlternateContent>
        </p:grpSp>
        <p:cxnSp>
          <p:nvCxnSpPr>
            <p:cNvPr id="22" name="Straight Arrow Connector 21">
              <a:extLst>
                <a:ext uri="{FF2B5EF4-FFF2-40B4-BE49-F238E27FC236}">
                  <a16:creationId xmlns:a16="http://schemas.microsoft.com/office/drawing/2014/main" id="{909FB558-CDCF-52D5-A802-49EBC91EB516}"/>
                </a:ext>
              </a:extLst>
            </p:cNvPr>
            <p:cNvCxnSpPr/>
            <p:nvPr/>
          </p:nvCxnSpPr>
          <p:spPr>
            <a:xfrm flipV="1">
              <a:off x="4572000" y="2636520"/>
              <a:ext cx="0" cy="11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6481B98-8431-499E-AA92-65E77E255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66" y="1260394"/>
            <a:ext cx="553080" cy="55308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63;p56">
            <a:extLst>
              <a:ext uri="{FF2B5EF4-FFF2-40B4-BE49-F238E27FC236}">
                <a16:creationId xmlns:a16="http://schemas.microsoft.com/office/drawing/2014/main" id="{4A64B440-A40A-B3AB-8306-550C6E1C72B7}"/>
              </a:ext>
            </a:extLst>
          </p:cNvPr>
          <p:cNvSpPr txBox="1">
            <a:spLocks/>
          </p:cNvSpPr>
          <p:nvPr/>
        </p:nvSpPr>
        <p:spPr>
          <a:xfrm>
            <a:off x="1189075" y="1134020"/>
            <a:ext cx="5799981"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dirty="0" err="1">
                <a:solidFill>
                  <a:srgbClr val="FFFFFF"/>
                </a:solidFill>
                <a:latin typeface="Roboto" panose="02000000000000000000" pitchFamily="2" charset="0"/>
              </a:rPr>
              <a:t>Độ</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lớn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lực</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đẩy</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archimedes</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bằng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trọng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lượng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phần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chất</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lỏng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bị</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chiếm</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chỗ</a:t>
            </a:r>
            <a:endParaRPr kumimoji="0" lang="en-US" sz="20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5" name="Group 4">
            <a:extLst>
              <a:ext uri="{FF2B5EF4-FFF2-40B4-BE49-F238E27FC236}">
                <a16:creationId xmlns:a16="http://schemas.microsoft.com/office/drawing/2014/main" id="{EC2105DB-3614-3F3C-D293-667FC04D17E4}"/>
              </a:ext>
            </a:extLst>
          </p:cNvPr>
          <p:cNvGrpSpPr/>
          <p:nvPr/>
        </p:nvGrpSpPr>
        <p:grpSpPr>
          <a:xfrm>
            <a:off x="1459614" y="2520146"/>
            <a:ext cx="1512292" cy="565771"/>
            <a:chOff x="776942" y="863634"/>
            <a:chExt cx="1499611" cy="344870"/>
          </a:xfrm>
        </p:grpSpPr>
        <p:sp>
          <p:nvSpPr>
            <p:cNvPr id="6" name="Google Shape;1058;p88">
              <a:extLst>
                <a:ext uri="{FF2B5EF4-FFF2-40B4-BE49-F238E27FC236}">
                  <a16:creationId xmlns:a16="http://schemas.microsoft.com/office/drawing/2014/main" id="{D31D29AE-3E75-E55C-AF90-391D61E93915}"/>
                </a:ext>
              </a:extLst>
            </p:cNvPr>
            <p:cNvSpPr/>
            <p:nvPr/>
          </p:nvSpPr>
          <p:spPr>
            <a:xfrm>
              <a:off x="776942" y="863634"/>
              <a:ext cx="1499611"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7" name="Google Shape;463;p56">
              <a:extLst>
                <a:ext uri="{FF2B5EF4-FFF2-40B4-BE49-F238E27FC236}">
                  <a16:creationId xmlns:a16="http://schemas.microsoft.com/office/drawing/2014/main" id="{B60AD03D-1E7C-0269-E256-9485D7ED360B}"/>
                </a:ext>
              </a:extLst>
            </p:cNvPr>
            <p:cNvSpPr txBox="1">
              <a:spLocks/>
            </p:cNvSpPr>
            <p:nvPr/>
          </p:nvSpPr>
          <p:spPr>
            <a:xfrm>
              <a:off x="776942" y="876712"/>
              <a:ext cx="1499611" cy="264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F</a:t>
              </a:r>
              <a:r>
                <a:rPr kumimoji="0" lang="en-US" sz="2400" b="0" i="0" u="none" strike="noStrike" kern="0" cap="none" spc="0" normalizeH="0" baseline="-2500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A</a:t>
              </a: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 </a:t>
              </a:r>
              <a:r>
                <a:rPr kumimoji="0" lang="en-US" sz="24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d.V</a:t>
              </a:r>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cxnSp>
        <p:nvCxnSpPr>
          <p:cNvPr id="21" name="Straight Arrow Connector 20">
            <a:extLst>
              <a:ext uri="{FF2B5EF4-FFF2-40B4-BE49-F238E27FC236}">
                <a16:creationId xmlns:a16="http://schemas.microsoft.com/office/drawing/2014/main" id="{70800B75-3A02-1D40-724B-5B721DA4DDDE}"/>
              </a:ext>
            </a:extLst>
          </p:cNvPr>
          <p:cNvCxnSpPr>
            <a:cxnSpLocks/>
            <a:stCxn id="6" idx="2"/>
            <a:endCxn id="30" idx="0"/>
          </p:cNvCxnSpPr>
          <p:nvPr/>
        </p:nvCxnSpPr>
        <p:spPr>
          <a:xfrm flipH="1">
            <a:off x="1294895" y="3085917"/>
            <a:ext cx="920865" cy="54675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7CC694-4A05-154E-6587-8A7EE0473651}"/>
              </a:ext>
            </a:extLst>
          </p:cNvPr>
          <p:cNvCxnSpPr>
            <a:cxnSpLocks/>
            <a:stCxn id="6" idx="2"/>
            <a:endCxn id="1025" idx="0"/>
          </p:cNvCxnSpPr>
          <p:nvPr/>
        </p:nvCxnSpPr>
        <p:spPr>
          <a:xfrm>
            <a:off x="2215760" y="3085917"/>
            <a:ext cx="831251" cy="52607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B8E63EB-E5E8-FE2F-1B01-47E1297A56B6}"/>
              </a:ext>
            </a:extLst>
          </p:cNvPr>
          <p:cNvGrpSpPr/>
          <p:nvPr/>
        </p:nvGrpSpPr>
        <p:grpSpPr>
          <a:xfrm>
            <a:off x="640284" y="3611993"/>
            <a:ext cx="1309222" cy="792626"/>
            <a:chOff x="978309" y="863634"/>
            <a:chExt cx="1298244" cy="483151"/>
          </a:xfrm>
        </p:grpSpPr>
        <p:sp>
          <p:nvSpPr>
            <p:cNvPr id="29" name="Google Shape;1058;p88">
              <a:extLst>
                <a:ext uri="{FF2B5EF4-FFF2-40B4-BE49-F238E27FC236}">
                  <a16:creationId xmlns:a16="http://schemas.microsoft.com/office/drawing/2014/main" id="{075E4E24-FDFF-D40B-D28D-70E1DA4CBF35}"/>
                </a:ext>
              </a:extLst>
            </p:cNvPr>
            <p:cNvSpPr/>
            <p:nvPr/>
          </p:nvSpPr>
          <p:spPr>
            <a:xfrm>
              <a:off x="978309" y="863634"/>
              <a:ext cx="1298244" cy="483151"/>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30" name="Google Shape;463;p56">
                  <a:extLst>
                    <a:ext uri="{FF2B5EF4-FFF2-40B4-BE49-F238E27FC236}">
                      <a16:creationId xmlns:a16="http://schemas.microsoft.com/office/drawing/2014/main" id="{40F5F247-88A7-43F0-62ED-597CE4C4D965}"/>
                    </a:ext>
                  </a:extLst>
                </p:cNvPr>
                <p:cNvSpPr txBox="1">
                  <a:spLocks/>
                </p:cNvSpPr>
                <p:nvPr/>
              </p:nvSpPr>
              <p:spPr>
                <a:xfrm>
                  <a:off x="1078993" y="876241"/>
                  <a:ext cx="1096877" cy="4700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d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V</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30" name="Google Shape;463;p56">
                  <a:extLst>
                    <a:ext uri="{FF2B5EF4-FFF2-40B4-BE49-F238E27FC236}">
                      <a16:creationId xmlns:a16="http://schemas.microsoft.com/office/drawing/2014/main" id="{40F5F247-88A7-43F0-62ED-597CE4C4D965}"/>
                    </a:ext>
                  </a:extLst>
                </p:cNvPr>
                <p:cNvSpPr txBox="1">
                  <a:spLocks noRot="1" noChangeAspect="1" noMove="1" noResize="1" noEditPoints="1" noAdjustHandles="1" noChangeArrowheads="1" noChangeShapeType="1" noTextEdit="1"/>
                </p:cNvSpPr>
                <p:nvPr/>
              </p:nvSpPr>
              <p:spPr>
                <a:xfrm>
                  <a:off x="1078993" y="876241"/>
                  <a:ext cx="1096877" cy="470074"/>
                </a:xfrm>
                <a:prstGeom prst="rect">
                  <a:avLst/>
                </a:prstGeom>
                <a:blipFill>
                  <a:blip r:embed="rId7"/>
                  <a:stretch>
                    <a:fillRect l="-3867" b="-3175"/>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547542CA-72EC-77D5-0F13-6DFDAEB1119F}"/>
              </a:ext>
            </a:extLst>
          </p:cNvPr>
          <p:cNvGrpSpPr/>
          <p:nvPr/>
        </p:nvGrpSpPr>
        <p:grpSpPr>
          <a:xfrm>
            <a:off x="2401047" y="3611995"/>
            <a:ext cx="1309222" cy="899398"/>
            <a:chOff x="776943" y="863634"/>
            <a:chExt cx="1388039" cy="391707"/>
          </a:xfrm>
        </p:grpSpPr>
        <p:sp>
          <p:nvSpPr>
            <p:cNvPr id="1024" name="Google Shape;1058;p88">
              <a:extLst>
                <a:ext uri="{FF2B5EF4-FFF2-40B4-BE49-F238E27FC236}">
                  <a16:creationId xmlns:a16="http://schemas.microsoft.com/office/drawing/2014/main" id="{DA1AE40F-97A9-E708-1DEA-B5CB0ECE5FA1}"/>
                </a:ext>
              </a:extLst>
            </p:cNvPr>
            <p:cNvSpPr/>
            <p:nvPr/>
          </p:nvSpPr>
          <p:spPr>
            <a:xfrm>
              <a:off x="776943" y="863634"/>
              <a:ext cx="1388039"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1025" name="Google Shape;463;p56">
                  <a:extLst>
                    <a:ext uri="{FF2B5EF4-FFF2-40B4-BE49-F238E27FC236}">
                      <a16:creationId xmlns:a16="http://schemas.microsoft.com/office/drawing/2014/main" id="{A9EF18DB-97E3-9FFD-D260-0235E2E81CD9}"/>
                    </a:ext>
                  </a:extLst>
                </p:cNvPr>
                <p:cNvSpPr txBox="1">
                  <a:spLocks/>
                </p:cNvSpPr>
                <p:nvPr/>
              </p:nvSpPr>
              <p:spPr>
                <a:xfrm>
                  <a:off x="884591" y="863634"/>
                  <a:ext cx="1154408" cy="391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V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d</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1025" name="Google Shape;463;p56">
                  <a:extLst>
                    <a:ext uri="{FF2B5EF4-FFF2-40B4-BE49-F238E27FC236}">
                      <a16:creationId xmlns:a16="http://schemas.microsoft.com/office/drawing/2014/main" id="{A9EF18DB-97E3-9FFD-D260-0235E2E81CD9}"/>
                    </a:ext>
                  </a:extLst>
                </p:cNvPr>
                <p:cNvSpPr txBox="1">
                  <a:spLocks noRot="1" noChangeAspect="1" noMove="1" noResize="1" noEditPoints="1" noAdjustHandles="1" noChangeArrowheads="1" noChangeShapeType="1" noTextEdit="1"/>
                </p:cNvSpPr>
                <p:nvPr/>
              </p:nvSpPr>
              <p:spPr>
                <a:xfrm>
                  <a:off x="884591" y="863634"/>
                  <a:ext cx="1154408" cy="391707"/>
                </a:xfrm>
                <a:prstGeom prst="rect">
                  <a:avLst/>
                </a:prstGeom>
                <a:blipFill>
                  <a:blip r:embed="rId8"/>
                  <a:stretch>
                    <a:fillRect l="-6180"/>
                  </a:stretch>
                </a:blipFill>
                <a:ln>
                  <a:noFill/>
                </a:ln>
              </p:spPr>
              <p:txBody>
                <a:bodyPr/>
                <a:lstStyle/>
                <a:p>
                  <a:r>
                    <a:rPr lang="en-US">
                      <a:noFill/>
                    </a:rPr>
                    <a:t> </a:t>
                  </a:r>
                </a:p>
              </p:txBody>
            </p:sp>
          </mc:Fallback>
        </mc:AlternateContent>
      </p:grpSp>
      <p:sp>
        <p:nvSpPr>
          <p:cNvPr id="1040" name="Google Shape;463;p56">
            <a:extLst>
              <a:ext uri="{FF2B5EF4-FFF2-40B4-BE49-F238E27FC236}">
                <a16:creationId xmlns:a16="http://schemas.microsoft.com/office/drawing/2014/main" id="{39DB6000-9093-0C1B-324A-136F4BF4E5AE}"/>
              </a:ext>
            </a:extLst>
          </p:cNvPr>
          <p:cNvSpPr txBox="1">
            <a:spLocks/>
          </p:cNvSpPr>
          <p:nvPr/>
        </p:nvSpPr>
        <p:spPr>
          <a:xfrm>
            <a:off x="3877531" y="2724413"/>
            <a:ext cx="3494597" cy="565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F</a:t>
            </a:r>
            <a:r>
              <a:rPr lang="en-US" b="1" baseline="-25000" noProof="0" dirty="0">
                <a:solidFill>
                  <a:srgbClr val="FFFFFF"/>
                </a:solidFill>
                <a:latin typeface="Roboto" panose="02000000000000000000" pitchFamily="2" charset="0"/>
              </a:rPr>
              <a:t>A</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lực</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đẩy</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archimedes</a:t>
            </a:r>
            <a:r>
              <a:rPr lang="en-US" b="1" noProof="0" dirty="0">
                <a:solidFill>
                  <a:srgbClr val="FFFFFF"/>
                </a:solidFill>
                <a:latin typeface="Roboto" panose="02000000000000000000" pitchFamily="2" charset="0"/>
              </a:rPr>
              <a:t> (N)</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1" name="Google Shape;463;p56">
            <a:extLst>
              <a:ext uri="{FF2B5EF4-FFF2-40B4-BE49-F238E27FC236}">
                <a16:creationId xmlns:a16="http://schemas.microsoft.com/office/drawing/2014/main" id="{579AE29B-C6A6-28EC-4C38-F29B593A5514}"/>
              </a:ext>
            </a:extLst>
          </p:cNvPr>
          <p:cNvSpPr txBox="1">
            <a:spLocks/>
          </p:cNvSpPr>
          <p:nvPr/>
        </p:nvSpPr>
        <p:spPr>
          <a:xfrm>
            <a:off x="3895517" y="3269076"/>
            <a:ext cx="4475101"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d: </a:t>
            </a:r>
            <a:r>
              <a:rPr lang="en-US" b="1" noProof="0" dirty="0" err="1">
                <a:solidFill>
                  <a:srgbClr val="FFFFFF"/>
                </a:solidFill>
                <a:latin typeface="Roboto" panose="02000000000000000000" pitchFamily="2" charset="0"/>
              </a:rPr>
              <a:t>trọng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lượng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riêng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(N/m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2" name="Google Shape;463;p56">
            <a:extLst>
              <a:ext uri="{FF2B5EF4-FFF2-40B4-BE49-F238E27FC236}">
                <a16:creationId xmlns:a16="http://schemas.microsoft.com/office/drawing/2014/main" id="{F61C7AF2-18F9-2865-5BBB-B9ECEACA6E47}"/>
              </a:ext>
            </a:extLst>
          </p:cNvPr>
          <p:cNvSpPr txBox="1">
            <a:spLocks/>
          </p:cNvSpPr>
          <p:nvPr/>
        </p:nvSpPr>
        <p:spPr>
          <a:xfrm>
            <a:off x="3895517" y="3782514"/>
            <a:ext cx="5235324"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V: </a:t>
            </a:r>
            <a:r>
              <a:rPr lang="en-US" b="1" noProof="0" dirty="0" err="1">
                <a:solidFill>
                  <a:srgbClr val="FFFFFF"/>
                </a:solidFill>
                <a:latin typeface="Roboto" panose="02000000000000000000" pitchFamily="2" charset="0"/>
              </a:rPr>
              <a:t>thể</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tích</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phần</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bị</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chiếm</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chỗ</a:t>
            </a:r>
            <a:r>
              <a:rPr lang="en-US" b="1" noProof="0" dirty="0">
                <a:solidFill>
                  <a:srgbClr val="FFFFFF"/>
                </a:solidFill>
                <a:latin typeface="Roboto" panose="02000000000000000000" pitchFamily="2" charset="0"/>
              </a:rPr>
              <a:t> (m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8" name="Google Shape;461;p56">
            <a:extLst>
              <a:ext uri="{FF2B5EF4-FFF2-40B4-BE49-F238E27FC236}">
                <a16:creationId xmlns:a16="http://schemas.microsoft.com/office/drawing/2014/main" id="{8F405B16-B456-1944-84B1-54D39EFCE500}"/>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3" name="Group 22">
            <a:extLst>
              <a:ext uri="{FF2B5EF4-FFF2-40B4-BE49-F238E27FC236}">
                <a16:creationId xmlns:a16="http://schemas.microsoft.com/office/drawing/2014/main" id="{7D026719-9067-2C57-5ADA-4F84AF614EAD}"/>
              </a:ext>
            </a:extLst>
          </p:cNvPr>
          <p:cNvGrpSpPr/>
          <p:nvPr/>
        </p:nvGrpSpPr>
        <p:grpSpPr>
          <a:xfrm>
            <a:off x="206528" y="209893"/>
            <a:ext cx="433756" cy="433756"/>
            <a:chOff x="3581700" y="3666336"/>
            <a:chExt cx="941400" cy="941400"/>
          </a:xfrm>
        </p:grpSpPr>
        <p:grpSp>
          <p:nvGrpSpPr>
            <p:cNvPr id="25" name="Google Shape;1853;p117">
              <a:extLst>
                <a:ext uri="{FF2B5EF4-FFF2-40B4-BE49-F238E27FC236}">
                  <a16:creationId xmlns:a16="http://schemas.microsoft.com/office/drawing/2014/main" id="{C0E50827-9D40-D997-6845-6177FD29E50E}"/>
                </a:ext>
              </a:extLst>
            </p:cNvPr>
            <p:cNvGrpSpPr/>
            <p:nvPr/>
          </p:nvGrpSpPr>
          <p:grpSpPr>
            <a:xfrm rot="2067983">
              <a:off x="3701545" y="3838675"/>
              <a:ext cx="690017" cy="650346"/>
              <a:chOff x="4725716" y="1433129"/>
              <a:chExt cx="381644" cy="359702"/>
            </a:xfrm>
          </p:grpSpPr>
          <p:sp>
            <p:nvSpPr>
              <p:cNvPr id="1027" name="Google Shape;1854;p117">
                <a:extLst>
                  <a:ext uri="{FF2B5EF4-FFF2-40B4-BE49-F238E27FC236}">
                    <a16:creationId xmlns:a16="http://schemas.microsoft.com/office/drawing/2014/main" id="{517DA377-C620-7E97-CABC-AC906DBD4E2E}"/>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8" name="Google Shape;1855;p117">
                <a:extLst>
                  <a:ext uri="{FF2B5EF4-FFF2-40B4-BE49-F238E27FC236}">
                    <a16:creationId xmlns:a16="http://schemas.microsoft.com/office/drawing/2014/main" id="{83B0C820-4D82-6FF3-EE1D-A93A27D9B0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9" name="Google Shape;1856;p117">
                <a:extLst>
                  <a:ext uri="{FF2B5EF4-FFF2-40B4-BE49-F238E27FC236}">
                    <a16:creationId xmlns:a16="http://schemas.microsoft.com/office/drawing/2014/main" id="{B2E7B554-8875-8542-7F37-3F611FC24D7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0" name="Google Shape;1857;p117">
                <a:extLst>
                  <a:ext uri="{FF2B5EF4-FFF2-40B4-BE49-F238E27FC236}">
                    <a16:creationId xmlns:a16="http://schemas.microsoft.com/office/drawing/2014/main" id="{F2CA5C46-497E-ADC8-F398-E786EA465488}"/>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1" name="Google Shape;1858;p117">
                <a:extLst>
                  <a:ext uri="{FF2B5EF4-FFF2-40B4-BE49-F238E27FC236}">
                    <a16:creationId xmlns:a16="http://schemas.microsoft.com/office/drawing/2014/main" id="{EE548B13-7002-7F13-B4EB-621FC62C0E5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27" name="Google Shape;1058;p88">
              <a:extLst>
                <a:ext uri="{FF2B5EF4-FFF2-40B4-BE49-F238E27FC236}">
                  <a16:creationId xmlns:a16="http://schemas.microsoft.com/office/drawing/2014/main" id="{867D3F98-34AC-6155-72FD-7DB9DD2AC6C3}"/>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95249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wipe(left)">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41"/>
                                        </p:tgtEl>
                                        <p:attrNameLst>
                                          <p:attrName>style.visibility</p:attrName>
                                        </p:attrNameLst>
                                      </p:cBhvr>
                                      <p:to>
                                        <p:strVal val="visible"/>
                                      </p:to>
                                    </p:set>
                                    <p:animEffect transition="in" filter="wipe(left)">
                                      <p:cBhvr>
                                        <p:cTn id="46" dur="500"/>
                                        <p:tgtEl>
                                          <p:spTgt spid="10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wipe(left)">
                                      <p:cBhvr>
                                        <p:cTn id="51"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0" grpId="0"/>
      <p:bldP spid="1041" grpId="0"/>
      <p:bldP spid="10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20" name="Group 19">
            <a:extLst>
              <a:ext uri="{FF2B5EF4-FFF2-40B4-BE49-F238E27FC236}">
                <a16:creationId xmlns:a16="http://schemas.microsoft.com/office/drawing/2014/main" id="{E0FF21F2-D254-93AA-BF07-2A2F5A2B70E1}"/>
              </a:ext>
            </a:extLst>
          </p:cNvPr>
          <p:cNvGrpSpPr/>
          <p:nvPr/>
        </p:nvGrpSpPr>
        <p:grpSpPr>
          <a:xfrm>
            <a:off x="846396" y="360040"/>
            <a:ext cx="1438620" cy="472254"/>
            <a:chOff x="733080" y="790534"/>
            <a:chExt cx="1722554" cy="472254"/>
          </a:xfrm>
        </p:grpSpPr>
        <p:sp>
          <p:nvSpPr>
            <p:cNvPr id="21" name="Google Shape;1058;p88">
              <a:extLst>
                <a:ext uri="{FF2B5EF4-FFF2-40B4-BE49-F238E27FC236}">
                  <a16:creationId xmlns:a16="http://schemas.microsoft.com/office/drawing/2014/main" id="{4BDC9B33-8D67-E799-D645-BB229EDE08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2" name="Google Shape;463;p56">
              <a:extLst>
                <a:ext uri="{FF2B5EF4-FFF2-40B4-BE49-F238E27FC236}">
                  <a16:creationId xmlns:a16="http://schemas.microsoft.com/office/drawing/2014/main" id="{32BDA052-8FC0-D248-8B89-545E3C8B9597}"/>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E1E4D051-7A6E-B195-D4A1-2EBDBD36085D}"/>
              </a:ext>
            </a:extLst>
          </p:cNvPr>
          <p:cNvGrpSpPr/>
          <p:nvPr/>
        </p:nvGrpSpPr>
        <p:grpSpPr>
          <a:xfrm>
            <a:off x="281345" y="332082"/>
            <a:ext cx="511354" cy="511354"/>
            <a:chOff x="221369" y="277506"/>
            <a:chExt cx="511354" cy="511354"/>
          </a:xfrm>
        </p:grpSpPr>
        <p:sp>
          <p:nvSpPr>
            <p:cNvPr id="24" name="Google Shape;1058;p88">
              <a:extLst>
                <a:ext uri="{FF2B5EF4-FFF2-40B4-BE49-F238E27FC236}">
                  <a16:creationId xmlns:a16="http://schemas.microsoft.com/office/drawing/2014/main" id="{670A38E4-2693-E7E8-E888-943C854C95B1}"/>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5" name="Picture 4">
              <a:extLst>
                <a:ext uri="{FF2B5EF4-FFF2-40B4-BE49-F238E27FC236}">
                  <a16:creationId xmlns:a16="http://schemas.microsoft.com/office/drawing/2014/main" id="{19240FF5-8248-1BA6-AA0E-9537EE83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Google Shape;463;p56">
            <a:extLst>
              <a:ext uri="{FF2B5EF4-FFF2-40B4-BE49-F238E27FC236}">
                <a16:creationId xmlns:a16="http://schemas.microsoft.com/office/drawing/2014/main" id="{942E73A9-572E-C6C7-7AE5-E56DE3D61F96}"/>
              </a:ext>
            </a:extLst>
          </p:cNvPr>
          <p:cNvSpPr txBox="1">
            <a:spLocks/>
          </p:cNvSpPr>
          <p:nvPr/>
        </p:nvSpPr>
        <p:spPr>
          <a:xfrm>
            <a:off x="732651" y="808263"/>
            <a:ext cx="7764589"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200" b="0" i="0" u="none" strike="noStrike" kern="0" cap="none" spc="0" normalizeH="0" baseline="0" noProof="0" dirty="0" err="1">
                <a:ln>
                  <a:noFill/>
                </a:ln>
                <a:solidFill>
                  <a:srgbClr val="FFFFFF"/>
                </a:solidFill>
                <a:effectLst/>
                <a:uLnTx/>
                <a:uFillTx/>
                <a:sym typeface="Anton"/>
              </a:rPr>
              <a:t>Trường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hợp</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nào</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nhấn</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vật</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xuống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đáy</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bể</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dễ</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dàng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hơn</a:t>
            </a:r>
            <a:r>
              <a:rPr kumimoji="0" lang="en-US" sz="2200" b="0" i="0" u="none" strike="noStrike" kern="0" cap="none" spc="0" normalizeH="0" noProof="0" dirty="0">
                <a:ln>
                  <a:noFill/>
                </a:ln>
                <a:solidFill>
                  <a:srgbClr val="FFFFFF"/>
                </a:solidFill>
                <a:effectLst/>
                <a:uLnTx/>
                <a:uFillTx/>
                <a:sym typeface="Anton"/>
              </a:rPr>
              <a:t>?</a:t>
            </a:r>
            <a:endParaRPr kumimoji="0" lang="en-US" sz="2200" b="0" i="0" u="none" strike="noStrike" kern="0" cap="none" spc="0" normalizeH="0" baseline="-25000" noProof="0" dirty="0">
              <a:ln>
                <a:noFill/>
              </a:ln>
              <a:solidFill>
                <a:srgbClr val="FFFFFF"/>
              </a:solidFill>
              <a:effectLst/>
              <a:uLnTx/>
              <a:uFillTx/>
              <a:sym typeface="Anton"/>
            </a:endParaRPr>
          </a:p>
        </p:txBody>
      </p:sp>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81" t="8397" r="25509" b="1651"/>
          <a:stretch/>
        </p:blipFill>
        <p:spPr bwMode="auto">
          <a:xfrm>
            <a:off x="2350807" y="2746545"/>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76" t="5051" r="28071" b="12091"/>
          <a:stretch/>
        </p:blipFill>
        <p:spPr bwMode="auto">
          <a:xfrm>
            <a:off x="5294013" y="1112618"/>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15615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(1)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500 mL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50331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(2)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 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par>
                                <p:cTn id="23" presetID="14" presetClass="entr" presetSubtype="1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randombar(horizontal)">
                                      <p:cBhvr>
                                        <p:cTn id="25" dur="500"/>
                                        <p:tgtEl>
                                          <p:spTgt spid="1028"/>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579"/>
                                        </p:tgtEl>
                                        <p:attrNameLst>
                                          <p:attrName>style.visibility</p:attrName>
                                        </p:attrNameLst>
                                      </p:cBhvr>
                                      <p:to>
                                        <p:strVal val="visible"/>
                                      </p:to>
                                    </p:set>
                                    <p:animEffect transition="in" filter="randombar(horizontal)">
                                      <p:cBhvr>
                                        <p:cTn id="29" dur="500"/>
                                        <p:tgtEl>
                                          <p:spTgt spid="579"/>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580"/>
                                        </p:tgtEl>
                                        <p:attrNameLst>
                                          <p:attrName>style.visibility</p:attrName>
                                        </p:attrNameLst>
                                      </p:cBhvr>
                                      <p:to>
                                        <p:strVal val="visible"/>
                                      </p:to>
                                    </p:set>
                                    <p:animEffect transition="in" filter="randombar(horizontal)">
                                      <p:cBhvr>
                                        <p:cTn id="33"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79" grpId="0"/>
      <p:bldP spid="5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81" t="8397" r="25509" b="1651"/>
          <a:stretch/>
        </p:blipFill>
        <p:spPr bwMode="auto">
          <a:xfrm>
            <a:off x="2329159" y="1799067"/>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76" t="5051" r="28071" b="12091"/>
          <a:stretch/>
        </p:blipFill>
        <p:spPr bwMode="auto">
          <a:xfrm>
            <a:off x="5632413" y="39344"/>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22593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1</a:t>
            </a:r>
            <a:endParaRPr kumimoji="0" lang="en-US" sz="2400" i="0" u="none" strike="noStrike" kern="0" cap="none" spc="0" normalizeH="0" baseline="-25000" noProof="0" dirty="0">
              <a:ln>
                <a:noFill/>
              </a:ln>
              <a:solidFill>
                <a:srgbClr val="FFFFFF"/>
              </a:solidFill>
              <a:effectLst/>
              <a:uLnTx/>
              <a:uFillTx/>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60270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2</a:t>
            </a:r>
            <a:endParaRPr kumimoji="0" lang="en-US" sz="240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69834ED5-6AB0-B739-0970-88534D0C30BE}"/>
              </a:ext>
            </a:extLst>
          </p:cNvPr>
          <p:cNvGrpSpPr/>
          <p:nvPr/>
        </p:nvGrpSpPr>
        <p:grpSpPr>
          <a:xfrm>
            <a:off x="732651" y="293793"/>
            <a:ext cx="1438620" cy="472254"/>
            <a:chOff x="733080" y="790534"/>
            <a:chExt cx="1722554" cy="472254"/>
          </a:xfrm>
        </p:grpSpPr>
        <p:sp>
          <p:nvSpPr>
            <p:cNvPr id="3" name="Google Shape;1058;p88">
              <a:extLst>
                <a:ext uri="{FF2B5EF4-FFF2-40B4-BE49-F238E27FC236}">
                  <a16:creationId xmlns:a16="http://schemas.microsoft.com/office/drawing/2014/main" id="{5B52F651-A81A-2A61-FF2C-3DCED61585C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4" name="Google Shape;463;p56">
              <a:extLst>
                <a:ext uri="{FF2B5EF4-FFF2-40B4-BE49-F238E27FC236}">
                  <a16:creationId xmlns:a16="http://schemas.microsoft.com/office/drawing/2014/main" id="{DBDD22A2-C68C-E43A-F999-3F539621A761}"/>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5" name="Group 4">
            <a:extLst>
              <a:ext uri="{FF2B5EF4-FFF2-40B4-BE49-F238E27FC236}">
                <a16:creationId xmlns:a16="http://schemas.microsoft.com/office/drawing/2014/main" id="{406FF195-2CBB-B3CE-E211-96F027FC2A70}"/>
              </a:ext>
            </a:extLst>
          </p:cNvPr>
          <p:cNvGrpSpPr/>
          <p:nvPr/>
        </p:nvGrpSpPr>
        <p:grpSpPr>
          <a:xfrm>
            <a:off x="176451" y="296909"/>
            <a:ext cx="511354" cy="511354"/>
            <a:chOff x="3612269" y="2099496"/>
            <a:chExt cx="1344744" cy="1344744"/>
          </a:xfrm>
        </p:grpSpPr>
        <p:sp>
          <p:nvSpPr>
            <p:cNvPr id="6" name="Google Shape;1058;p88">
              <a:extLst>
                <a:ext uri="{FF2B5EF4-FFF2-40B4-BE49-F238E27FC236}">
                  <a16:creationId xmlns:a16="http://schemas.microsoft.com/office/drawing/2014/main" id="{F127CE4E-E6F7-4F11-72E7-58AC7815778B}"/>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7" name="Picture 2">
              <a:extLst>
                <a:ext uri="{FF2B5EF4-FFF2-40B4-BE49-F238E27FC236}">
                  <a16:creationId xmlns:a16="http://schemas.microsoft.com/office/drawing/2014/main" id="{FE1A005B-D7BD-C114-FDA5-A31E6D096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 name="Google Shape;463;p56">
                <a:extLst>
                  <a:ext uri="{FF2B5EF4-FFF2-40B4-BE49-F238E27FC236}">
                    <a16:creationId xmlns:a16="http://schemas.microsoft.com/office/drawing/2014/main" id="{DDCD97A7-810A-30EC-025A-EAEEE337A6B7}"/>
                  </a:ext>
                </a:extLst>
              </p:cNvPr>
              <p:cNvSpPr txBox="1">
                <a:spLocks/>
              </p:cNvSpPr>
              <p:nvPr/>
            </p:nvSpPr>
            <p:spPr>
              <a:xfrm>
                <a:off x="1323881" y="3790991"/>
                <a:ext cx="6905719"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nSpc>
                    <a:spcPct val="120000"/>
                  </a:lnSpc>
                  <a:buClr>
                    <a:srgbClr val="FFFFFF"/>
                  </a:buClr>
                </a:pPr>
                <a:r>
                  <a:rPr lang="en-US" b="1" dirty="0">
                    <a:solidFill>
                      <a:srgbClr val="FFFFFF"/>
                    </a:solidFill>
                    <a:latin typeface="Roboto" panose="02000000000000000000" pitchFamily="2" charset="0"/>
                  </a:rPr>
                  <a:t>Khi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trong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nước</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thể</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tích</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phần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chất</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lỏng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bị</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chiếm</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chỗ</a:t>
                </a:r>
                <a:r>
                  <a:rPr lang="en-US" b="1" dirty="0">
                    <a:solidFill>
                      <a:srgbClr val="FFFFFF"/>
                    </a:solidFill>
                    <a:latin typeface="Roboto" panose="02000000000000000000" pitchFamily="2" charset="0"/>
                  </a:rPr>
                  <a:t> V</a:t>
                </a:r>
                <a:r>
                  <a:rPr lang="en-US" b="1" baseline="-25000" dirty="0">
                    <a:solidFill>
                      <a:srgbClr val="FFFFFF"/>
                    </a:solidFill>
                    <a:latin typeface="Roboto" panose="02000000000000000000" pitchFamily="2" charset="0"/>
                  </a:rPr>
                  <a:t>1</a:t>
                </a:r>
                <a:r>
                  <a:rPr lang="en-US" b="1" dirty="0">
                    <a:solidFill>
                      <a:srgbClr val="FFFFFF"/>
                    </a:solidFill>
                    <a:latin typeface="Roboto" panose="02000000000000000000" pitchFamily="2" charset="0"/>
                  </a:rPr>
                  <a:t> &lt; V</a:t>
                </a:r>
                <a:r>
                  <a:rPr lang="en-US" b="1" baseline="-25000" dirty="0">
                    <a:solidFill>
                      <a:srgbClr val="FFFFFF"/>
                    </a:solidFill>
                    <a:latin typeface="Roboto" panose="02000000000000000000" pitchFamily="2" charset="0"/>
                  </a:rPr>
                  <a:t>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smtClean="0">
                            <a:solidFill>
                              <a:srgbClr val="FFFFFF"/>
                            </a:solidFill>
                            <a:latin typeface="Cambria Math" panose="02040503050406030204" pitchFamily="18" charset="0"/>
                          </a:rPr>
                        </m:ctrlPr>
                      </m:groupChrPr>
                      <m:e>
                        <m:r>
                          <m:rPr>
                            <m:brk m:alnAt="2"/>
                          </m:rPr>
                          <a:rPr lang="en-US" b="1" i="1" smtClean="0">
                            <a:solidFill>
                              <a:srgbClr val="FFFFFF"/>
                            </a:solidFill>
                            <a:latin typeface="Cambria Math" panose="02040503050406030204" pitchFamily="18" charset="0"/>
                          </a:rPr>
                          <m:t> </m:t>
                        </m:r>
                        <m:r>
                          <a:rPr lang="en-US" b="1" i="1" smtClean="0">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F</a:t>
                </a:r>
                <a:r>
                  <a:rPr lang="en-US" b="1" baseline="-25000" dirty="0">
                    <a:solidFill>
                      <a:srgbClr val="FFFFFF"/>
                    </a:solidFill>
                    <a:latin typeface="Roboto" panose="02000000000000000000" pitchFamily="2" charset="0"/>
                  </a:rPr>
                  <a:t>A1</a:t>
                </a:r>
                <a:r>
                  <a:rPr lang="en-US" b="1" dirty="0">
                    <a:solidFill>
                      <a:srgbClr val="FFFFFF"/>
                    </a:solidFill>
                    <a:latin typeface="Roboto" panose="02000000000000000000" pitchFamily="2" charset="0"/>
                  </a:rPr>
                  <a:t> &lt; F</a:t>
                </a:r>
                <a:r>
                  <a:rPr lang="en-US" b="1" baseline="-25000" dirty="0">
                    <a:solidFill>
                      <a:srgbClr val="FFFFFF"/>
                    </a:solidFill>
                    <a:latin typeface="Roboto" panose="02000000000000000000" pitchFamily="2" charset="0"/>
                  </a:rPr>
                  <a:t>A2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a:solidFill>
                              <a:srgbClr val="FFFFFF"/>
                            </a:solidFill>
                            <a:latin typeface="Cambria Math" panose="02040503050406030204" pitchFamily="18" charset="0"/>
                          </a:rPr>
                        </m:ctrlPr>
                      </m:groupChrPr>
                      <m:e>
                        <m:r>
                          <m:rPr>
                            <m:brk m:alnAt="2"/>
                          </m:rPr>
                          <a:rPr lang="en-US" b="1" i="1">
                            <a:solidFill>
                              <a:srgbClr val="FFFFFF"/>
                            </a:solidFill>
                            <a:latin typeface="Cambria Math" panose="02040503050406030204" pitchFamily="18" charset="0"/>
                          </a:rPr>
                          <m:t> </m:t>
                        </m:r>
                        <m:r>
                          <a:rPr lang="en-US" b="1" i="1">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vật</a:t>
                </a:r>
                <a:r>
                  <a:rPr lang="en-US" b="1" dirty="0">
                    <a:solidFill>
                      <a:srgbClr val="FFFFFF"/>
                    </a:solidFill>
                    <a:latin typeface="Roboto" panose="02000000000000000000" pitchFamily="2" charset="0"/>
                  </a:rPr>
                  <a:t> (1) </a:t>
                </a:r>
                <a:r>
                  <a:rPr lang="en-US" b="1" dirty="0" err="1">
                    <a:solidFill>
                      <a:srgbClr val="FFFFFF"/>
                    </a:solidFill>
                    <a:latin typeface="Roboto" panose="02000000000000000000" pitchFamily="2" charset="0"/>
                  </a:rPr>
                  <a:t>dễ</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dàng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hơn</a:t>
                </a:r>
                <a:endParaRPr kumimoji="0" lang="en-US" sz="20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mc:Choice>
        <mc:Fallback xmlns="">
          <p:sp>
            <p:nvSpPr>
              <p:cNvPr id="9" name="Google Shape;463;p56">
                <a:extLst>
                  <a:ext uri="{FF2B5EF4-FFF2-40B4-BE49-F238E27FC236}">
                    <a16:creationId xmlns:a16="http://schemas.microsoft.com/office/drawing/2014/main" id="{DDCD97A7-810A-30EC-025A-EAEEE337A6B7}"/>
                  </a:ext>
                </a:extLst>
              </p:cNvPr>
              <p:cNvSpPr txBox="1">
                <a:spLocks noRot="1" noChangeAspect="1" noMove="1" noResize="1" noEditPoints="1" noAdjustHandles="1" noChangeArrowheads="1" noChangeShapeType="1" noTextEdit="1"/>
              </p:cNvSpPr>
              <p:nvPr/>
            </p:nvSpPr>
            <p:spPr>
              <a:xfrm>
                <a:off x="1323881" y="3790991"/>
                <a:ext cx="6905719" cy="916862"/>
              </a:xfrm>
              <a:prstGeom prst="rect">
                <a:avLst/>
              </a:prstGeom>
              <a:blipFill>
                <a:blip r:embed="rId6"/>
                <a:stretch>
                  <a:fillRect b="-4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78738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47914" y="901152"/>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82863" y="873194"/>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299100" y="1918824"/>
            <a:ext cx="8404962" cy="2622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Thả một viên đất nặn hình tròn nặng khoảng 100 g vào cốc nước, viên đất nặn sẽ chìm xuống đáy. Hãy tạo hình viên đất nặn này thành một vật có thể nổi được trên mặt nước. Vận dụng công thức định luật Archimedes, hãy giải thích vì sao cùng một viên đất nặn với hình dạng khác nhau lại có thể lúc thì chìm, lúc thì nổi.</a:t>
            </a:r>
            <a:endParaRPr kumimoji="0" lang="en-US" sz="2400" b="0" i="0" u="none" strike="noStrike" kern="0" cap="none" spc="0" normalizeH="0" baseline="-25000" noProof="0" dirty="0">
              <a:ln>
                <a:noFill/>
              </a:ln>
              <a:solidFill>
                <a:srgbClr val="FFFFFF"/>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3" name="Graphic 2">
            <a:extLst>
              <a:ext uri="{FF2B5EF4-FFF2-40B4-BE49-F238E27FC236}">
                <a16:creationId xmlns:a16="http://schemas.microsoft.com/office/drawing/2014/main" id="{AF7E539D-5AA1-3C6D-B360-ADCD942EB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1070" y="-53173"/>
            <a:ext cx="2132930" cy="2132930"/>
          </a:xfrm>
          <a:prstGeom prst="rect">
            <a:avLst/>
          </a:prstGeom>
        </p:spPr>
      </p:pic>
    </p:spTree>
    <p:extLst>
      <p:ext uri="{BB962C8B-B14F-4D97-AF65-F5344CB8AC3E}">
        <p14:creationId xmlns:p14="http://schemas.microsoft.com/office/powerpoint/2010/main" val="4255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2" name="Group 1">
            <a:extLst>
              <a:ext uri="{FF2B5EF4-FFF2-40B4-BE49-F238E27FC236}">
                <a16:creationId xmlns:a16="http://schemas.microsoft.com/office/drawing/2014/main" id="{556410CE-6ECB-6AD5-6881-1B695A8182E3}"/>
              </a:ext>
            </a:extLst>
          </p:cNvPr>
          <p:cNvGrpSpPr/>
          <p:nvPr/>
        </p:nvGrpSpPr>
        <p:grpSpPr>
          <a:xfrm>
            <a:off x="770060" y="422090"/>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213860" y="425206"/>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440621" y="1184802"/>
            <a:ext cx="7928463" cy="32942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000" dirty="0">
                <a:latin typeface="Roboto" panose="02000000000000000000" pitchFamily="2" charset="0"/>
                <a:ea typeface="Roboto" panose="02000000000000000000" pitchFamily="2" charset="0"/>
              </a:rPr>
              <a:t>Từ viên đất nặn các em nặn thành một chiếc thuyền, hình các con vật, hình các loại quả, … Khi tạo hình xong thả xuống mặt nước ta thấy với hình dạng khác nhau lại có thể lúc thì chìm, lúc thì nổi là do mỗi hình dạng khác nhau thì phần chìm xuống nước sẽ khác nhau, dẫn tới lực đẩy Archimedes tác dụng lên mỗi hình dạng sẽ khác nhau. Khi lực đẩy Archimedes lớn hơn trọng lượng của vật thì sẽ làm cho vật nổi lên và ngược lại khi lực đẩy Archimedes nhỏ hơn trọng lượng của vật thì sẽ làm cho vật chìm xuống.</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extLst>
      <p:ext uri="{BB962C8B-B14F-4D97-AF65-F5344CB8AC3E}">
        <p14:creationId xmlns:p14="http://schemas.microsoft.com/office/powerpoint/2010/main" val="2674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title"/>
          </p:nvPr>
        </p:nvSpPr>
        <p:spPr>
          <a:xfrm>
            <a:off x="2289750" y="722640"/>
            <a:ext cx="4564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NỘI DUNG BÀI HỌC</a:t>
            </a:r>
            <a:endParaRPr sz="3600" dirty="0"/>
          </a:p>
        </p:txBody>
      </p:sp>
      <p:sp>
        <p:nvSpPr>
          <p:cNvPr id="461" name="Google Shape;461;p56"/>
          <p:cNvSpPr txBox="1">
            <a:spLocks noGrp="1"/>
          </p:cNvSpPr>
          <p:nvPr>
            <p:ph type="subTitle" idx="1"/>
          </p:nvPr>
        </p:nvSpPr>
        <p:spPr>
          <a:xfrm>
            <a:off x="4737408" y="2856870"/>
            <a:ext cx="3456109" cy="13930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Đẩy</a:t>
            </a:r>
            <a:r>
              <a:rPr lang="en-US" dirty="0"/>
              <a:t> Archimedes</a:t>
            </a:r>
          </a:p>
        </p:txBody>
      </p:sp>
      <p:sp>
        <p:nvSpPr>
          <p:cNvPr id="463" name="Google Shape;463;p56"/>
          <p:cNvSpPr txBox="1">
            <a:spLocks noGrp="1"/>
          </p:cNvSpPr>
          <p:nvPr>
            <p:ph type="subTitle" idx="3"/>
          </p:nvPr>
        </p:nvSpPr>
        <p:spPr>
          <a:xfrm>
            <a:off x="1315635" y="2902292"/>
            <a:ext cx="2712979" cy="1292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Lực</a:t>
            </a:r>
            <a:r>
              <a:rPr lang="en-US" dirty="0"/>
              <a:t> </a:t>
            </a:r>
            <a:r>
              <a:rPr lang="en-US" dirty="0" err="1"/>
              <a:t>Đẩy</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Vật</a:t>
            </a:r>
            <a:r>
              <a:rPr lang="en-US" dirty="0"/>
              <a:t> </a:t>
            </a:r>
            <a:r>
              <a:rPr lang="en-US" dirty="0" err="1"/>
              <a:t>Đặt</a:t>
            </a:r>
            <a:r>
              <a:rPr lang="en-US" dirty="0"/>
              <a:t> Trong </a:t>
            </a:r>
            <a:r>
              <a:rPr lang="en-US" dirty="0" err="1"/>
              <a:t>Chất</a:t>
            </a:r>
            <a:r>
              <a:rPr lang="en-US" dirty="0"/>
              <a:t> </a:t>
            </a:r>
            <a:r>
              <a:rPr lang="en-US" dirty="0" err="1"/>
              <a:t>Lỏng</a:t>
            </a:r>
            <a:endParaRPr lang="en-US" dirty="0"/>
          </a:p>
        </p:txBody>
      </p:sp>
      <p:grpSp>
        <p:nvGrpSpPr>
          <p:cNvPr id="15" name="Group 14">
            <a:extLst>
              <a:ext uri="{FF2B5EF4-FFF2-40B4-BE49-F238E27FC236}">
                <a16:creationId xmlns:a16="http://schemas.microsoft.com/office/drawing/2014/main" id="{F89412C8-F63C-CD44-8FB6-DACD74CB6A2B}"/>
              </a:ext>
            </a:extLst>
          </p:cNvPr>
          <p:cNvGrpSpPr/>
          <p:nvPr/>
        </p:nvGrpSpPr>
        <p:grpSpPr>
          <a:xfrm>
            <a:off x="2196592" y="1834781"/>
            <a:ext cx="941400" cy="941400"/>
            <a:chOff x="1989445" y="3573471"/>
            <a:chExt cx="941400" cy="941400"/>
          </a:xfrm>
        </p:grpSpPr>
        <p:grpSp>
          <p:nvGrpSpPr>
            <p:cNvPr id="2" name="Google Shape;1838;p117">
              <a:extLst>
                <a:ext uri="{FF2B5EF4-FFF2-40B4-BE49-F238E27FC236}">
                  <a16:creationId xmlns:a16="http://schemas.microsoft.com/office/drawing/2014/main" id="{B39C38BB-8E9E-4C80-56B8-400CD569DEB0}"/>
                </a:ext>
              </a:extLst>
            </p:cNvPr>
            <p:cNvGrpSpPr/>
            <p:nvPr/>
          </p:nvGrpSpPr>
          <p:grpSpPr>
            <a:xfrm>
              <a:off x="2136100" y="3738320"/>
              <a:ext cx="638400" cy="611701"/>
              <a:chOff x="5403134" y="2588905"/>
              <a:chExt cx="384507" cy="368426"/>
            </a:xfrm>
          </p:grpSpPr>
          <p:sp>
            <p:nvSpPr>
              <p:cNvPr id="3" name="Google Shape;1839;p117">
                <a:extLst>
                  <a:ext uri="{FF2B5EF4-FFF2-40B4-BE49-F238E27FC236}">
                    <a16:creationId xmlns:a16="http://schemas.microsoft.com/office/drawing/2014/main" id="{1D5D1664-916A-0455-2AED-BBFC333F533A}"/>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 name="Google Shape;1840;p117">
                <a:extLst>
                  <a:ext uri="{FF2B5EF4-FFF2-40B4-BE49-F238E27FC236}">
                    <a16:creationId xmlns:a16="http://schemas.microsoft.com/office/drawing/2014/main" id="{49075E39-524A-4919-66D6-4CF553A65D22}"/>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 name="Google Shape;1841;p117">
                <a:extLst>
                  <a:ext uri="{FF2B5EF4-FFF2-40B4-BE49-F238E27FC236}">
                    <a16:creationId xmlns:a16="http://schemas.microsoft.com/office/drawing/2014/main" id="{346E3927-596B-E823-D63C-0C2092B87221}"/>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6" name="Google Shape;1842;p117">
                <a:extLst>
                  <a:ext uri="{FF2B5EF4-FFF2-40B4-BE49-F238E27FC236}">
                    <a16:creationId xmlns:a16="http://schemas.microsoft.com/office/drawing/2014/main" id="{EC61FAA5-C9B3-C1F8-EC04-FF1BDB7E353E}"/>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7" name="Google Shape;1843;p117">
                <a:extLst>
                  <a:ext uri="{FF2B5EF4-FFF2-40B4-BE49-F238E27FC236}">
                    <a16:creationId xmlns:a16="http://schemas.microsoft.com/office/drawing/2014/main" id="{93CD59A4-F442-8787-0A15-865A66A9D3F9}"/>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4" name="Google Shape;1058;p88">
              <a:extLst>
                <a:ext uri="{FF2B5EF4-FFF2-40B4-BE49-F238E27FC236}">
                  <a16:creationId xmlns:a16="http://schemas.microsoft.com/office/drawing/2014/main" id="{20F60261-9842-CB48-8C0B-A77BA1AD2CF1}"/>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a16="http://schemas.microsoft.com/office/drawing/2014/main" id="{51E23AD9-58A0-AF28-C687-1B06C5847705}"/>
              </a:ext>
            </a:extLst>
          </p:cNvPr>
          <p:cNvGrpSpPr/>
          <p:nvPr/>
        </p:nvGrpSpPr>
        <p:grpSpPr>
          <a:xfrm>
            <a:off x="6006010" y="1800090"/>
            <a:ext cx="941400" cy="941400"/>
            <a:chOff x="3581700" y="3666336"/>
            <a:chExt cx="941400" cy="941400"/>
          </a:xfrm>
        </p:grpSpPr>
        <p:grpSp>
          <p:nvGrpSpPr>
            <p:cNvPr id="8" name="Google Shape;1853;p117">
              <a:extLst>
                <a:ext uri="{FF2B5EF4-FFF2-40B4-BE49-F238E27FC236}">
                  <a16:creationId xmlns:a16="http://schemas.microsoft.com/office/drawing/2014/main" id="{4AF6E5FF-8F6F-D1FE-EB42-5AF9BC5DD446}"/>
                </a:ext>
              </a:extLst>
            </p:cNvPr>
            <p:cNvGrpSpPr/>
            <p:nvPr/>
          </p:nvGrpSpPr>
          <p:grpSpPr>
            <a:xfrm rot="2067983">
              <a:off x="3701545" y="3838675"/>
              <a:ext cx="690017" cy="650346"/>
              <a:chOff x="4725716" y="1433129"/>
              <a:chExt cx="381644" cy="359702"/>
            </a:xfrm>
          </p:grpSpPr>
          <p:sp>
            <p:nvSpPr>
              <p:cNvPr id="9" name="Google Shape;1854;p117">
                <a:extLst>
                  <a:ext uri="{FF2B5EF4-FFF2-40B4-BE49-F238E27FC236}">
                    <a16:creationId xmlns:a16="http://schemas.microsoft.com/office/drawing/2014/main" id="{3493C2A1-0924-1AD5-92D0-72C731527B0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 name="Google Shape;1855;p117">
                <a:extLst>
                  <a:ext uri="{FF2B5EF4-FFF2-40B4-BE49-F238E27FC236}">
                    <a16:creationId xmlns:a16="http://schemas.microsoft.com/office/drawing/2014/main" id="{98851FC6-63FB-A483-3304-D717F6B7460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56;p117">
                <a:extLst>
                  <a:ext uri="{FF2B5EF4-FFF2-40B4-BE49-F238E27FC236}">
                    <a16:creationId xmlns:a16="http://schemas.microsoft.com/office/drawing/2014/main" id="{EAD6FB67-BAAE-A6FF-933E-60A92AE73067}"/>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57;p117">
                <a:extLst>
                  <a:ext uri="{FF2B5EF4-FFF2-40B4-BE49-F238E27FC236}">
                    <a16:creationId xmlns:a16="http://schemas.microsoft.com/office/drawing/2014/main" id="{C0A204F8-070F-DF8A-C658-24F1160680BD}"/>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58;p117">
                <a:extLst>
                  <a:ext uri="{FF2B5EF4-FFF2-40B4-BE49-F238E27FC236}">
                    <a16:creationId xmlns:a16="http://schemas.microsoft.com/office/drawing/2014/main" id="{BF06DFE0-77A1-ED50-5023-B319BEA5C18B}"/>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6" name="Google Shape;1058;p88">
              <a:extLst>
                <a:ext uri="{FF2B5EF4-FFF2-40B4-BE49-F238E27FC236}">
                  <a16:creationId xmlns:a16="http://schemas.microsoft.com/office/drawing/2014/main" id="{3D91CF93-F575-1D5F-2782-93235C44AC60}"/>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1000"/>
                                        <p:tgtEl>
                                          <p:spTgt spid="4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63"/>
                                        </p:tgtEl>
                                        <p:attrNameLst>
                                          <p:attrName>style.visibility</p:attrName>
                                        </p:attrNameLst>
                                      </p:cBhvr>
                                      <p:to>
                                        <p:strVal val="visible"/>
                                      </p:to>
                                    </p:set>
                                    <p:anim calcmode="lin" valueType="num">
                                      <p:cBhvr additive="base">
                                        <p:cTn id="18" dur="750" fill="hold"/>
                                        <p:tgtEl>
                                          <p:spTgt spid="463"/>
                                        </p:tgtEl>
                                        <p:attrNameLst>
                                          <p:attrName>ppt_x</p:attrName>
                                        </p:attrNameLst>
                                      </p:cBhvr>
                                      <p:tavLst>
                                        <p:tav tm="0">
                                          <p:val>
                                            <p:strVal val="0-#ppt_w/2"/>
                                          </p:val>
                                        </p:tav>
                                        <p:tav tm="100000">
                                          <p:val>
                                            <p:strVal val="#ppt_x"/>
                                          </p:val>
                                        </p:tav>
                                      </p:tavLst>
                                    </p:anim>
                                    <p:anim calcmode="lin" valueType="num">
                                      <p:cBhvr additive="base">
                                        <p:cTn id="19" dur="750" fill="hold"/>
                                        <p:tgtEl>
                                          <p:spTgt spid="46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461"/>
                                        </p:tgtEl>
                                        <p:attrNameLst>
                                          <p:attrName>style.visibility</p:attrName>
                                        </p:attrNameLst>
                                      </p:cBhvr>
                                      <p:to>
                                        <p:strVal val="visible"/>
                                      </p:to>
                                    </p:set>
                                    <p:anim calcmode="lin" valueType="num">
                                      <p:cBhvr additive="base">
                                        <p:cTn id="30" dur="750"/>
                                        <p:tgtEl>
                                          <p:spTgt spid="46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vi-VN"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Đặt viên bi sắt, ốc vít kim loại, nắp chai nhựa vào một cốc thủy tinh. Vì sao khi đổ nước vào cốc, có vật nổi lên, có vật lại không nổi lên?</a:t>
            </a:r>
            <a:endParaRPr kumimoji="0" lang="en-US"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2055735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9B4F6-4051-9E9A-F916-2F4B969776BB}"/>
              </a:ext>
            </a:extLst>
          </p:cNvPr>
          <p:cNvPicPr>
            <a:picLocks noChangeAspect="1"/>
          </p:cNvPicPr>
          <p:nvPr/>
        </p:nvPicPr>
        <p:blipFill>
          <a:blip r:embed="rId2"/>
          <a:stretch>
            <a:fillRect/>
          </a:stretch>
        </p:blipFill>
        <p:spPr>
          <a:xfrm>
            <a:off x="2743200" y="217166"/>
            <a:ext cx="4042508" cy="2354584"/>
          </a:xfrm>
          <a:prstGeom prst="rect">
            <a:avLst/>
          </a:prstGeom>
        </p:spPr>
      </p:pic>
      <p:sp>
        <p:nvSpPr>
          <p:cNvPr id="3" name="Google Shape;463;p56">
            <a:extLst>
              <a:ext uri="{FF2B5EF4-FFF2-40B4-BE49-F238E27FC236}">
                <a16:creationId xmlns:a16="http://schemas.microsoft.com/office/drawing/2014/main" id="{0C796829-02DC-7185-9CA2-D9CAED7E3A48}"/>
              </a:ext>
            </a:extLst>
          </p:cNvPr>
          <p:cNvSpPr txBox="1">
            <a:spLocks/>
          </p:cNvSpPr>
          <p:nvPr/>
        </p:nvSpPr>
        <p:spPr>
          <a:xfrm>
            <a:off x="1014893" y="2828439"/>
            <a:ext cx="7530117" cy="170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vi-VN" dirty="0">
                <a:latin typeface="Roboto" panose="02000000000000000000" pitchFamily="2" charset="0"/>
                <a:ea typeface="Roboto" panose="02000000000000000000" pitchFamily="2" charset="0"/>
              </a:rPr>
              <a:t>- Nắp chai nhựa nổi lên vì trọng lượng của nó nhỏ hơn độ lớn lực đẩy Archimedes tác dụng lên nó.</a:t>
            </a:r>
          </a:p>
          <a:p>
            <a:pPr algn="l"/>
            <a:r>
              <a:rPr lang="vi-VN" dirty="0">
                <a:latin typeface="Roboto" panose="02000000000000000000" pitchFamily="2" charset="0"/>
                <a:ea typeface="Roboto" panose="02000000000000000000" pitchFamily="2" charset="0"/>
              </a:rPr>
              <a:t>- Viên bi, ốc vít kim loại chìm xuống đáy cốc là do trọng lượng của nó lớn hơn độ lớn lực đẩy Archimedes tác dụng lên nó.</a:t>
            </a:r>
          </a:p>
        </p:txBody>
      </p:sp>
    </p:spTree>
    <p:extLst>
      <p:ext uri="{BB962C8B-B14F-4D97-AF65-F5344CB8AC3E}">
        <p14:creationId xmlns:p14="http://schemas.microsoft.com/office/powerpoint/2010/main" val="4218048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6" name="Group 5">
            <a:extLst>
              <a:ext uri="{FF2B5EF4-FFF2-40B4-BE49-F238E27FC236}">
                <a16:creationId xmlns:a16="http://schemas.microsoft.com/office/drawing/2014/main" id="{331DF94B-1828-FA19-1AB6-E6B3CCA1D6B9}"/>
              </a:ext>
            </a:extLst>
          </p:cNvPr>
          <p:cNvGrpSpPr/>
          <p:nvPr/>
        </p:nvGrpSpPr>
        <p:grpSpPr>
          <a:xfrm>
            <a:off x="6417676" y="2865249"/>
            <a:ext cx="1620628" cy="1994620"/>
            <a:chOff x="4085579" y="1190283"/>
            <a:chExt cx="2244883" cy="2762934"/>
          </a:xfrm>
        </p:grpSpPr>
        <p:pic>
          <p:nvPicPr>
            <p:cNvPr id="5" name="Picture 4">
              <a:extLst>
                <a:ext uri="{FF2B5EF4-FFF2-40B4-BE49-F238E27FC236}">
                  <a16:creationId xmlns:a16="http://schemas.microsoft.com/office/drawing/2014/main" id="{6C8F716E-EFE6-F67D-BDFA-3A63E7424737}"/>
                </a:ext>
              </a:extLst>
            </p:cNvPr>
            <p:cNvPicPr>
              <a:picLocks noChangeAspect="1"/>
            </p:cNvPicPr>
            <p:nvPr/>
          </p:nvPicPr>
          <p:blipFill>
            <a:blip r:embed="rId3">
              <a:lum bright="70000" contrast="-70000"/>
            </a:blip>
            <a:stretch>
              <a:fillRect/>
            </a:stretch>
          </p:blipFill>
          <p:spPr>
            <a:xfrm>
              <a:off x="4085579" y="1190283"/>
              <a:ext cx="2244883" cy="2762934"/>
            </a:xfrm>
            <a:prstGeom prst="rect">
              <a:avLst/>
            </a:prstGeom>
          </p:spPr>
        </p:pic>
        <p:pic>
          <p:nvPicPr>
            <p:cNvPr id="2" name="Picture 1">
              <a:extLst>
                <a:ext uri="{FF2B5EF4-FFF2-40B4-BE49-F238E27FC236}">
                  <a16:creationId xmlns:a16="http://schemas.microsoft.com/office/drawing/2014/main" id="{F4F8810B-9BE9-8DB6-DB0C-BFFA44F3F4CE}"/>
                </a:ext>
              </a:extLst>
            </p:cNvPr>
            <p:cNvPicPr>
              <a:picLocks noChangeAspect="1"/>
            </p:cNvPicPr>
            <p:nvPr/>
          </p:nvPicPr>
          <p:blipFill rotWithShape="1">
            <a:blip r:embed="rId4"/>
            <a:srcRect l="26484" t="37186" r="27466" b="26409"/>
            <a:stretch/>
          </p:blipFill>
          <p:spPr>
            <a:xfrm>
              <a:off x="4698920" y="2818758"/>
              <a:ext cx="1026320" cy="999214"/>
            </a:xfrm>
            <a:prstGeom prst="rect">
              <a:avLst/>
            </a:prstGeom>
          </p:spPr>
        </p:pic>
      </p:grpSp>
      <p:grpSp>
        <p:nvGrpSpPr>
          <p:cNvPr id="3" name="Group 2">
            <a:extLst>
              <a:ext uri="{FF2B5EF4-FFF2-40B4-BE49-F238E27FC236}">
                <a16:creationId xmlns:a16="http://schemas.microsoft.com/office/drawing/2014/main" id="{AC53E7D0-7D9C-9FA1-5FA7-686BD243B2C2}"/>
              </a:ext>
            </a:extLst>
          </p:cNvPr>
          <p:cNvGrpSpPr/>
          <p:nvPr/>
        </p:nvGrpSpPr>
        <p:grpSpPr>
          <a:xfrm>
            <a:off x="6417676" y="612458"/>
            <a:ext cx="1620628" cy="1994620"/>
            <a:chOff x="5214597" y="513809"/>
            <a:chExt cx="2244883" cy="2762934"/>
          </a:xfrm>
        </p:grpSpPr>
        <p:pic>
          <p:nvPicPr>
            <p:cNvPr id="7" name="Picture 6">
              <a:extLst>
                <a:ext uri="{FF2B5EF4-FFF2-40B4-BE49-F238E27FC236}">
                  <a16:creationId xmlns:a16="http://schemas.microsoft.com/office/drawing/2014/main" id="{6BAB9A69-738D-5863-1DED-BED76A305448}"/>
                </a:ext>
              </a:extLst>
            </p:cNvPr>
            <p:cNvPicPr>
              <a:picLocks noChangeAspect="1"/>
            </p:cNvPicPr>
            <p:nvPr/>
          </p:nvPicPr>
          <p:blipFill>
            <a:blip r:embed="rId3">
              <a:lum bright="70000" contrast="-70000"/>
            </a:blip>
            <a:stretch>
              <a:fillRect/>
            </a:stretch>
          </p:blipFill>
          <p:spPr>
            <a:xfrm>
              <a:off x="5214597" y="513809"/>
              <a:ext cx="2244883" cy="2762934"/>
            </a:xfrm>
            <a:prstGeom prst="rect">
              <a:avLst/>
            </a:prstGeom>
          </p:spPr>
        </p:pic>
        <p:pic>
          <p:nvPicPr>
            <p:cNvPr id="3076" name="Picture 4">
              <a:extLst>
                <a:ext uri="{FF2B5EF4-FFF2-40B4-BE49-F238E27FC236}">
                  <a16:creationId xmlns:a16="http://schemas.microsoft.com/office/drawing/2014/main" id="{4DD986B9-7131-74CE-0DF4-CB6D5BAA1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55" t="35490" r="31335" b="26073"/>
            <a:stretch/>
          </p:blipFill>
          <p:spPr bwMode="auto">
            <a:xfrm>
              <a:off x="5315747" y="1254489"/>
              <a:ext cx="1835834" cy="10589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751;p75">
            <a:extLst>
              <a:ext uri="{FF2B5EF4-FFF2-40B4-BE49-F238E27FC236}">
                <a16:creationId xmlns:a16="http://schemas.microsoft.com/office/drawing/2014/main" id="{B71E6854-CB9A-6F27-8B26-873BDC334BD2}"/>
              </a:ext>
            </a:extLst>
          </p:cNvPr>
          <p:cNvSpPr txBox="1">
            <a:spLocks noGrp="1"/>
          </p:cNvSpPr>
          <p:nvPr>
            <p:ph type="title"/>
          </p:nvPr>
        </p:nvSpPr>
        <p:spPr>
          <a:xfrm>
            <a:off x="2108866" y="1320278"/>
            <a:ext cx="4017408" cy="2935757"/>
          </a:xfrm>
          <a:prstGeom prst="rect">
            <a:avLst/>
          </a:prstGeom>
          <a:noFill/>
          <a:ln>
            <a:noFill/>
          </a:ln>
        </p:spPr>
        <p:txBody>
          <a:bodyPr spcFirstLastPara="1" wrap="square" lIns="91425" tIns="91425" rIns="91425" bIns="91425" anchor="t" anchorCtr="0">
            <a:noAutofit/>
          </a:bodyPr>
          <a:lstStyle/>
          <a:p>
            <a:pPr algn="ctr">
              <a:buClr>
                <a:srgbClr val="FFFFFF"/>
              </a:buClr>
              <a:buSzPts val="2100"/>
            </a:pPr>
            <a:r>
              <a:rPr lang="vi-VN" sz="3200" dirty="0">
                <a:ea typeface="Roboto Black" panose="02000000000000000000" pitchFamily="2" charset="0"/>
                <a:cs typeface="Roboto Condensed Medium" panose="020B0604020202020204" pitchFamily="2" charset="0"/>
                <a:sym typeface="Arial"/>
              </a:rPr>
              <a:t>Hãy so sánh trọng lượng riêng của vật và trọng lượng riêng của nước khi vật chìm, vật nổi.</a:t>
            </a:r>
            <a:endParaRPr sz="3200" dirty="0">
              <a:ea typeface="Roboto Black" panose="02000000000000000000" pitchFamily="2" charset="0"/>
              <a:cs typeface="Roboto Condensed Medium" panose="020B0604020202020204" pitchFamily="2" charset="0"/>
              <a:sym typeface="Arial"/>
            </a:endParaRPr>
          </a:p>
        </p:txBody>
      </p:sp>
      <p:pic>
        <p:nvPicPr>
          <p:cNvPr id="9" name="Graphic 8">
            <a:extLst>
              <a:ext uri="{FF2B5EF4-FFF2-40B4-BE49-F238E27FC236}">
                <a16:creationId xmlns:a16="http://schemas.microsoft.com/office/drawing/2014/main" id="{B5DAC527-BB0E-F4CB-C5C0-964EF21258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639" y="2919493"/>
            <a:ext cx="2354935" cy="2354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277148" y="1252312"/>
            <a:ext cx="7975340"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nổi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&lt;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rPr>
              <a:t>A</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a:t>
            </a:r>
            <a:r>
              <a:rPr kumimoji="0" lang="en-US" sz="2200" i="0" u="none" strike="noStrike" kern="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sym typeface="Montserrat Medium"/>
              </a:rPr>
              <a:t>↔</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V.</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296618"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1277148" y="2604302"/>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296618" y="2250686"/>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1316324" y="3984989"/>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335794" y="3631373"/>
            <a:ext cx="980531" cy="1264783"/>
          </a:xfrm>
          <a:prstGeom prst="rect">
            <a:avLst/>
          </a:prstGeom>
        </p:spPr>
      </p:pic>
      <p:sp>
        <p:nvSpPr>
          <p:cNvPr id="3" name="Google Shape;461;p56">
            <a:extLst>
              <a:ext uri="{FF2B5EF4-FFF2-40B4-BE49-F238E27FC236}">
                <a16:creationId xmlns:a16="http://schemas.microsoft.com/office/drawing/2014/main" id="{8CF9DAC9-AF00-AFCA-6EF7-6E7B9415C252}"/>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5" name="Group 4">
            <a:extLst>
              <a:ext uri="{FF2B5EF4-FFF2-40B4-BE49-F238E27FC236}">
                <a16:creationId xmlns:a16="http://schemas.microsoft.com/office/drawing/2014/main" id="{1487ABE0-810E-0AE2-8140-7360C9D8FE3B}"/>
              </a:ext>
            </a:extLst>
          </p:cNvPr>
          <p:cNvGrpSpPr/>
          <p:nvPr/>
        </p:nvGrpSpPr>
        <p:grpSpPr>
          <a:xfrm>
            <a:off x="206528" y="209893"/>
            <a:ext cx="433756" cy="433756"/>
            <a:chOff x="3581700" y="3666336"/>
            <a:chExt cx="941400" cy="941400"/>
          </a:xfrm>
        </p:grpSpPr>
        <p:grpSp>
          <p:nvGrpSpPr>
            <p:cNvPr id="6" name="Google Shape;1853;p117">
              <a:extLst>
                <a:ext uri="{FF2B5EF4-FFF2-40B4-BE49-F238E27FC236}">
                  <a16:creationId xmlns:a16="http://schemas.microsoft.com/office/drawing/2014/main" id="{07039A18-5C33-065D-F11D-15F67B0C5532}"/>
                </a:ext>
              </a:extLst>
            </p:cNvPr>
            <p:cNvGrpSpPr/>
            <p:nvPr/>
          </p:nvGrpSpPr>
          <p:grpSpPr>
            <a:xfrm rot="2067983">
              <a:off x="3701545" y="3838675"/>
              <a:ext cx="690017" cy="650346"/>
              <a:chOff x="4725716" y="1433129"/>
              <a:chExt cx="381644" cy="359702"/>
            </a:xfrm>
          </p:grpSpPr>
          <p:sp>
            <p:nvSpPr>
              <p:cNvPr id="18" name="Google Shape;1854;p117">
                <a:extLst>
                  <a:ext uri="{FF2B5EF4-FFF2-40B4-BE49-F238E27FC236}">
                    <a16:creationId xmlns:a16="http://schemas.microsoft.com/office/drawing/2014/main" id="{2C890CF1-7B2B-1C7A-B22F-BAE0298ADCBC}"/>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5;p117">
                <a:extLst>
                  <a:ext uri="{FF2B5EF4-FFF2-40B4-BE49-F238E27FC236}">
                    <a16:creationId xmlns:a16="http://schemas.microsoft.com/office/drawing/2014/main" id="{7D9A0F29-A1ED-41E9-5CDD-32F5591F3016}"/>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0" name="Google Shape;1856;p117">
                <a:extLst>
                  <a:ext uri="{FF2B5EF4-FFF2-40B4-BE49-F238E27FC236}">
                    <a16:creationId xmlns:a16="http://schemas.microsoft.com/office/drawing/2014/main" id="{8521090F-5E95-DCA6-39BD-4E99525F12F9}"/>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1" name="Google Shape;1857;p117">
                <a:extLst>
                  <a:ext uri="{FF2B5EF4-FFF2-40B4-BE49-F238E27FC236}">
                    <a16:creationId xmlns:a16="http://schemas.microsoft.com/office/drawing/2014/main" id="{BD51CE1F-77BD-A564-426F-457503E43A29}"/>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2" name="Google Shape;1858;p117">
                <a:extLst>
                  <a:ext uri="{FF2B5EF4-FFF2-40B4-BE49-F238E27FC236}">
                    <a16:creationId xmlns:a16="http://schemas.microsoft.com/office/drawing/2014/main" id="{F461F3D4-6FC7-703B-4038-3E22B988928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7" name="Google Shape;1058;p88">
              <a:extLst>
                <a:ext uri="{FF2B5EF4-FFF2-40B4-BE49-F238E27FC236}">
                  <a16:creationId xmlns:a16="http://schemas.microsoft.com/office/drawing/2014/main" id="{A753B4FD-9EA4-09DC-08C7-009841C86DC4}"/>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325934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5"/>
          <p:cNvSpPr txBox="1">
            <a:spLocks noGrp="1"/>
          </p:cNvSpPr>
          <p:nvPr>
            <p:ph type="title"/>
          </p:nvPr>
        </p:nvSpPr>
        <p:spPr>
          <a:xfrm>
            <a:off x="5601600" y="1517550"/>
            <a:ext cx="3175200" cy="24352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panose="02000000000000000000" pitchFamily="2" charset="0"/>
                <a:ea typeface="Roboto" panose="02000000000000000000" pitchFamily="2" charset="0"/>
              </a:rPr>
              <a:t>Lực đẩy </a:t>
            </a:r>
            <a:r>
              <a:rPr lang="en-US" b="1" dirty="0" err="1">
                <a:latin typeface="Roboto" panose="02000000000000000000" pitchFamily="2" charset="0"/>
                <a:ea typeface="Roboto" panose="02000000000000000000" pitchFamily="2" charset="0"/>
              </a:rPr>
              <a:t>archimedes</a:t>
            </a:r>
            <a:r>
              <a:rPr lang="en" b="1" dirty="0">
                <a:latin typeface="Roboto" panose="02000000000000000000" pitchFamily="2" charset="0"/>
                <a:ea typeface="Roboto" panose="02000000000000000000" pitchFamily="2" charset="0"/>
              </a:rPr>
              <a:t> không chỉ xuất hiện trong chất lỏng mà còn xuất hiện trong chất khí</a:t>
            </a:r>
            <a:endParaRPr b="1" dirty="0">
              <a:latin typeface="Roboto" panose="02000000000000000000" pitchFamily="2" charset="0"/>
              <a:ea typeface="Roboto" panose="02000000000000000000" pitchFamily="2" charset="0"/>
            </a:endParaRPr>
          </a:p>
        </p:txBody>
      </p:sp>
      <p:sp>
        <p:nvSpPr>
          <p:cNvPr id="753" name="Google Shape;753;p75"/>
          <p:cNvSpPr/>
          <p:nvPr/>
        </p:nvSpPr>
        <p:spPr>
          <a:xfrm rot="10269587">
            <a:off x="-1533428" y="-1643659"/>
            <a:ext cx="7643900" cy="8061165"/>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754" name="Google Shape;754;p75"/>
          <p:cNvSpPr/>
          <p:nvPr/>
        </p:nvSpPr>
        <p:spPr>
          <a:xfrm rot="9633115">
            <a:off x="-2089407" y="-635481"/>
            <a:ext cx="5628540" cy="8171942"/>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pic>
        <p:nvPicPr>
          <p:cNvPr id="2050" name="Picture 2" descr="Huế: Tổ chức lễ hội khinh khí cầu quốc tế tại Festival Nghề 2019">
            <a:extLst>
              <a:ext uri="{FF2B5EF4-FFF2-40B4-BE49-F238E27FC236}">
                <a16:creationId xmlns:a16="http://schemas.microsoft.com/office/drawing/2014/main" id="{D01EC008-8604-E28E-DA9E-BB6FF0F2F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r="36187"/>
          <a:stretch/>
        </p:blipFill>
        <p:spPr bwMode="auto">
          <a:xfrm>
            <a:off x="462000" y="274386"/>
            <a:ext cx="4702125" cy="459472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1;p56">
            <a:extLst>
              <a:ext uri="{FF2B5EF4-FFF2-40B4-BE49-F238E27FC236}">
                <a16:creationId xmlns:a16="http://schemas.microsoft.com/office/drawing/2014/main" id="{F9BF120E-A604-2A3E-BBE2-069FAE3B3AC7}"/>
              </a:ext>
            </a:extLst>
          </p:cNvPr>
          <p:cNvSpPr txBox="1">
            <a:spLocks/>
          </p:cNvSpPr>
          <p:nvPr/>
        </p:nvSpPr>
        <p:spPr>
          <a:xfrm>
            <a:off x="1420608" y="530820"/>
            <a:ext cx="6717552" cy="12700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dirty="0">
                <a:latin typeface="Roboto Black" panose="02000000000000000000" pitchFamily="2" charset="0"/>
                <a:ea typeface="Roboto Black" panose="02000000000000000000" pitchFamily="2" charset="0"/>
              </a:rPr>
              <a:t>LUYỆN TẬP</a:t>
            </a:r>
          </a:p>
        </p:txBody>
      </p:sp>
      <p:pic>
        <p:nvPicPr>
          <p:cNvPr id="3" name="Google Shape;2501;p130">
            <a:extLst>
              <a:ext uri="{FF2B5EF4-FFF2-40B4-BE49-F238E27FC236}">
                <a16:creationId xmlns:a16="http://schemas.microsoft.com/office/drawing/2014/main" id="{8AD58454-B9F4-50EF-1FDD-2A021B686A88}"/>
              </a:ext>
            </a:extLst>
          </p:cNvPr>
          <p:cNvPicPr preferRelativeResize="0"/>
          <p:nvPr/>
        </p:nvPicPr>
        <p:blipFill rotWithShape="1">
          <a:blip r:embed="rId2">
            <a:clrChange>
              <a:clrFrom>
                <a:srgbClr val="0E2A47"/>
              </a:clrFrom>
              <a:clrTo>
                <a:srgbClr val="0E2A47">
                  <a:alpha val="0"/>
                </a:srgbClr>
              </a:clrTo>
            </a:clrChange>
          </a:blip>
          <a:srcRect t="11708" b="17967"/>
          <a:stretch/>
        </p:blipFill>
        <p:spPr>
          <a:xfrm>
            <a:off x="1829281" y="1272540"/>
            <a:ext cx="5714037" cy="4018123"/>
          </a:xfrm>
          <a:prstGeom prst="rect">
            <a:avLst/>
          </a:prstGeom>
        </p:spPr>
      </p:pic>
    </p:spTree>
    <p:extLst>
      <p:ext uri="{BB962C8B-B14F-4D97-AF65-F5344CB8AC3E}">
        <p14:creationId xmlns:p14="http://schemas.microsoft.com/office/powerpoint/2010/main" val="2816110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pSp>
        <p:nvGrpSpPr>
          <p:cNvPr id="7" name="Group 6">
            <a:extLst>
              <a:ext uri="{FF2B5EF4-FFF2-40B4-BE49-F238E27FC236}">
                <a16:creationId xmlns:a16="http://schemas.microsoft.com/office/drawing/2014/main" id="{689D5098-C0C0-ACEF-6A92-2A36D762D4FD}"/>
              </a:ext>
            </a:extLst>
          </p:cNvPr>
          <p:cNvGrpSpPr/>
          <p:nvPr/>
        </p:nvGrpSpPr>
        <p:grpSpPr>
          <a:xfrm>
            <a:off x="6957040" y="2065041"/>
            <a:ext cx="1533251" cy="1013420"/>
            <a:chOff x="6969726" y="1689170"/>
            <a:chExt cx="1780610" cy="1169700"/>
          </a:xfrm>
        </p:grpSpPr>
        <p:sp>
          <p:nvSpPr>
            <p:cNvPr id="76" name="Google Shape;76;p16"/>
            <p:cNvSpPr/>
            <p:nvPr/>
          </p:nvSpPr>
          <p:spPr>
            <a:xfrm>
              <a:off x="6969726" y="1689170"/>
              <a:ext cx="1459500" cy="1169700"/>
            </a:xfrm>
            <a:prstGeom prst="roundRect">
              <a:avLst>
                <a:gd name="adj" fmla="val 10538"/>
              </a:avLst>
            </a:pr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7" name="Google Shape;77;p16"/>
            <p:cNvSpPr/>
            <p:nvPr/>
          </p:nvSpPr>
          <p:spPr>
            <a:xfrm>
              <a:off x="8214644"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8" name="Google Shape;78;p16"/>
            <p:cNvSpPr/>
            <p:nvPr/>
          </p:nvSpPr>
          <p:spPr>
            <a:xfrm>
              <a:off x="8119876"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5"/>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9" name="Google Shape;79;p16"/>
            <p:cNvSpPr txBox="1"/>
            <p:nvPr/>
          </p:nvSpPr>
          <p:spPr>
            <a:xfrm>
              <a:off x="7196068"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D</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6" name="Group 5">
            <a:extLst>
              <a:ext uri="{FF2B5EF4-FFF2-40B4-BE49-F238E27FC236}">
                <a16:creationId xmlns:a16="http://schemas.microsoft.com/office/drawing/2014/main" id="{F95209F8-8C8E-0BEB-C39B-6B973F7E4483}"/>
              </a:ext>
            </a:extLst>
          </p:cNvPr>
          <p:cNvGrpSpPr/>
          <p:nvPr/>
        </p:nvGrpSpPr>
        <p:grpSpPr>
          <a:xfrm>
            <a:off x="4847611" y="2065041"/>
            <a:ext cx="1533251" cy="1013420"/>
            <a:chOff x="4882438" y="1689170"/>
            <a:chExt cx="1780610" cy="1169700"/>
          </a:xfrm>
        </p:grpSpPr>
        <p:sp>
          <p:nvSpPr>
            <p:cNvPr id="80" name="Google Shape;80;p16"/>
            <p:cNvSpPr/>
            <p:nvPr/>
          </p:nvSpPr>
          <p:spPr>
            <a:xfrm>
              <a:off x="4882438" y="1689170"/>
              <a:ext cx="1459500" cy="1169700"/>
            </a:xfrm>
            <a:prstGeom prst="roundRect">
              <a:avLst>
                <a:gd name="adj" fmla="val 10538"/>
              </a:avLst>
            </a:prstGeom>
            <a:solidFill>
              <a:schemeClr val="accent3"/>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1" name="Google Shape;81;p16"/>
            <p:cNvSpPr/>
            <p:nvPr/>
          </p:nvSpPr>
          <p:spPr>
            <a:xfrm>
              <a:off x="6127356"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2" name="Google Shape;82;p16"/>
            <p:cNvSpPr/>
            <p:nvPr/>
          </p:nvSpPr>
          <p:spPr>
            <a:xfrm>
              <a:off x="6053017"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3" name="Google Shape;83;p16"/>
            <p:cNvSpPr txBox="1"/>
            <p:nvPr/>
          </p:nvSpPr>
          <p:spPr>
            <a:xfrm>
              <a:off x="5108780"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C</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5" name="Group 4">
            <a:extLst>
              <a:ext uri="{FF2B5EF4-FFF2-40B4-BE49-F238E27FC236}">
                <a16:creationId xmlns:a16="http://schemas.microsoft.com/office/drawing/2014/main" id="{7DA895AF-D990-FD9F-8C32-CB6FBD893463}"/>
              </a:ext>
            </a:extLst>
          </p:cNvPr>
          <p:cNvGrpSpPr/>
          <p:nvPr/>
        </p:nvGrpSpPr>
        <p:grpSpPr>
          <a:xfrm>
            <a:off x="2738182" y="2065041"/>
            <a:ext cx="1533251" cy="1013420"/>
            <a:chOff x="2812699" y="1689170"/>
            <a:chExt cx="1780610" cy="1169700"/>
          </a:xfrm>
        </p:grpSpPr>
        <p:sp>
          <p:nvSpPr>
            <p:cNvPr id="84" name="Google Shape;84;p16"/>
            <p:cNvSpPr/>
            <p:nvPr/>
          </p:nvSpPr>
          <p:spPr>
            <a:xfrm>
              <a:off x="2812699" y="1689170"/>
              <a:ext cx="1459500" cy="1169700"/>
            </a:xfrm>
            <a:prstGeom prst="roundRect">
              <a:avLst>
                <a:gd name="adj" fmla="val 10538"/>
              </a:avLst>
            </a:pr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5" name="Google Shape;85;p16"/>
            <p:cNvSpPr/>
            <p:nvPr/>
          </p:nvSpPr>
          <p:spPr>
            <a:xfrm>
              <a:off x="4057617"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6" name="Google Shape;86;p16"/>
            <p:cNvSpPr/>
            <p:nvPr/>
          </p:nvSpPr>
          <p:spPr>
            <a:xfrm>
              <a:off x="3962849"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6"/>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7" name="Google Shape;87;p16"/>
            <p:cNvSpPr txBox="1"/>
            <p:nvPr/>
          </p:nvSpPr>
          <p:spPr>
            <a:xfrm>
              <a:off x="3039041"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B</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4" name="Group 3">
            <a:extLst>
              <a:ext uri="{FF2B5EF4-FFF2-40B4-BE49-F238E27FC236}">
                <a16:creationId xmlns:a16="http://schemas.microsoft.com/office/drawing/2014/main" id="{1DF1DEFF-7B79-34BD-4C30-E81B5ECBA9AE}"/>
              </a:ext>
            </a:extLst>
          </p:cNvPr>
          <p:cNvGrpSpPr/>
          <p:nvPr/>
        </p:nvGrpSpPr>
        <p:grpSpPr>
          <a:xfrm>
            <a:off x="628753" y="2065041"/>
            <a:ext cx="1533251" cy="1013420"/>
            <a:chOff x="725411" y="1689170"/>
            <a:chExt cx="1780610" cy="1169700"/>
          </a:xfrm>
        </p:grpSpPr>
        <p:sp>
          <p:nvSpPr>
            <p:cNvPr id="90" name="Google Shape;90;p16"/>
            <p:cNvSpPr/>
            <p:nvPr/>
          </p:nvSpPr>
          <p:spPr>
            <a:xfrm>
              <a:off x="725411" y="1689170"/>
              <a:ext cx="1459500" cy="1169700"/>
            </a:xfrm>
            <a:prstGeom prst="roundRect">
              <a:avLst>
                <a:gd name="adj" fmla="val 10538"/>
              </a:avLst>
            </a:prstGeom>
            <a:solidFill>
              <a:schemeClr val="accent1"/>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1" name="Google Shape;91;p16"/>
            <p:cNvSpPr/>
            <p:nvPr/>
          </p:nvSpPr>
          <p:spPr>
            <a:xfrm>
              <a:off x="1970329"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2" name="Google Shape;92;p16"/>
            <p:cNvSpPr/>
            <p:nvPr/>
          </p:nvSpPr>
          <p:spPr>
            <a:xfrm>
              <a:off x="1900093"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3" name="Google Shape;93;p16"/>
            <p:cNvSpPr txBox="1"/>
            <p:nvPr/>
          </p:nvSpPr>
          <p:spPr>
            <a:xfrm>
              <a:off x="951753"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A</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sp>
        <p:nvSpPr>
          <p:cNvPr id="94" name="Google Shape;94;p16"/>
          <p:cNvSpPr txBox="1"/>
          <p:nvPr/>
        </p:nvSpPr>
        <p:spPr>
          <a:xfrm>
            <a:off x="399211" y="3228512"/>
            <a:ext cx="2024285"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defTabSz="914355">
              <a:lnSpc>
                <a:spcPct val="115000"/>
              </a:lnSpc>
              <a:defRPr sz="2000">
                <a:latin typeface="Roboto" panose="02000000000000000000" pitchFamily="2" charset="0"/>
                <a:ea typeface="Fira Sans"/>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archimedes</a:t>
            </a:r>
            <a:endParaRPr lang="en-US" dirty="0"/>
          </a:p>
        </p:txBody>
      </p:sp>
      <p:sp>
        <p:nvSpPr>
          <p:cNvPr id="96" name="Google Shape;96;p16"/>
          <p:cNvSpPr txBox="1"/>
          <p:nvPr/>
        </p:nvSpPr>
        <p:spPr>
          <a:xfrm>
            <a:off x="2553804" y="3228512"/>
            <a:ext cx="1715267"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lực</a:t>
            </a:r>
            <a:r>
              <a:rPr lang="en-US" sz="2000" dirty="0"/>
              <a:t> ma </a:t>
            </a:r>
            <a:r>
              <a:rPr lang="en-US" sz="2000" dirty="0" err="1"/>
              <a:t>sát</a:t>
            </a:r>
            <a:endParaRPr lang="en-US" sz="2000" dirty="0"/>
          </a:p>
        </p:txBody>
      </p:sp>
      <p:sp>
        <p:nvSpPr>
          <p:cNvPr id="98" name="Google Shape;98;p16"/>
          <p:cNvSpPr txBox="1"/>
          <p:nvPr/>
        </p:nvSpPr>
        <p:spPr>
          <a:xfrm>
            <a:off x="4468306" y="3228512"/>
            <a:ext cx="2188671" cy="1169700"/>
          </a:xfrm>
          <a:prstGeom prst="rect">
            <a:avLst/>
          </a:prstGeom>
          <a:noFill/>
          <a:ln>
            <a:noFill/>
          </a:ln>
        </p:spPr>
        <p:txBody>
          <a:bodyPr spcFirstLastPara="1" wrap="square" lIns="91425" tIns="91425" rIns="91425" bIns="91425" anchor="t" anchorCtr="0">
            <a:noAutofit/>
          </a:bodyPr>
          <a:lstStyle/>
          <a:p>
            <a:pPr lvl="0" algn="ctr"/>
            <a:r>
              <a:rPr lang="en-US" sz="2000" dirty="0" err="1"/>
              <a:t>Trọng</a:t>
            </a:r>
            <a:r>
              <a:rPr lang="en-US" sz="2000" dirty="0"/>
              <a:t> </a:t>
            </a:r>
            <a:r>
              <a:rPr lang="en-US" sz="2000" dirty="0" err="1"/>
              <a:t>lực</a:t>
            </a:r>
            <a:endParaRPr lang="en-US" sz="2000" dirty="0"/>
          </a:p>
        </p:txBody>
      </p:sp>
      <p:sp>
        <p:nvSpPr>
          <p:cNvPr id="100" name="Google Shape;100;p16"/>
          <p:cNvSpPr txBox="1"/>
          <p:nvPr/>
        </p:nvSpPr>
        <p:spPr>
          <a:xfrm>
            <a:off x="6853849" y="3228512"/>
            <a:ext cx="1838094"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trọng</a:t>
            </a:r>
            <a:r>
              <a:rPr lang="en-US" sz="2000" dirty="0"/>
              <a:t> </a:t>
            </a:r>
            <a:r>
              <a:rPr lang="en-US" sz="2000" dirty="0" err="1"/>
              <a:t>lượng</a:t>
            </a:r>
            <a:endParaRPr lang="en-US" sz="2000" dirty="0"/>
          </a:p>
        </p:txBody>
      </p:sp>
      <p:sp>
        <p:nvSpPr>
          <p:cNvPr id="29" name="TextBox 18">
            <a:extLst>
              <a:ext uri="{FF2B5EF4-FFF2-40B4-BE49-F238E27FC236}">
                <a16:creationId xmlns:a16="http://schemas.microsoft.com/office/drawing/2014/main" id="{2C98E305-3DA4-750C-3C8A-0B3761869126}"/>
              </a:ext>
            </a:extLst>
          </p:cNvPr>
          <p:cNvSpPr txBox="1"/>
          <p:nvPr/>
        </p:nvSpPr>
        <p:spPr>
          <a:xfrm flipH="1">
            <a:off x="1367604" y="682390"/>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1: </a:t>
            </a:r>
            <a:r>
              <a:rPr lang="vi-VN" sz="2667" dirty="0">
                <a:solidFill>
                  <a:prstClr val="black"/>
                </a:solidFill>
                <a:latin typeface="Roboto Black" panose="02000000000000000000" pitchFamily="2" charset="0"/>
                <a:ea typeface="Times New Roman" panose="02020603050405020304" pitchFamily="18" charset="0"/>
              </a:rPr>
              <a:t>Một vật ở trong nước chịu tác dụng của những lực nào?</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30" name="Rectangle 29">
            <a:extLst>
              <a:ext uri="{FF2B5EF4-FFF2-40B4-BE49-F238E27FC236}">
                <a16:creationId xmlns:a16="http://schemas.microsoft.com/office/drawing/2014/main" id="{01F8C66A-948C-E667-0452-1CA73F505555}"/>
              </a:ext>
            </a:extLst>
          </p:cNvPr>
          <p:cNvSpPr/>
          <p:nvPr/>
        </p:nvSpPr>
        <p:spPr>
          <a:xfrm>
            <a:off x="0" y="882383"/>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5" name="Rectangle: Rounded Corners 34">
            <a:extLst>
              <a:ext uri="{FF2B5EF4-FFF2-40B4-BE49-F238E27FC236}">
                <a16:creationId xmlns:a16="http://schemas.microsoft.com/office/drawing/2014/main" id="{33B1D9CA-3F84-3617-771D-0F1A2CD51D73}"/>
              </a:ext>
            </a:extLst>
          </p:cNvPr>
          <p:cNvSpPr/>
          <p:nvPr/>
        </p:nvSpPr>
        <p:spPr>
          <a:xfrm>
            <a:off x="6513722" y="1903506"/>
            <a:ext cx="2168810" cy="2650013"/>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par>
                          <p:cTn id="13" fill="hold">
                            <p:stCondLst>
                              <p:cond delay="750"/>
                            </p:stCondLst>
                            <p:childTnLst>
                              <p:par>
                                <p:cTn id="14" presetID="47"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750"/>
                                        <p:tgtEl>
                                          <p:spTgt spid="94"/>
                                        </p:tgtEl>
                                      </p:cBhvr>
                                    </p:animEffect>
                                    <p:anim calcmode="lin" valueType="num">
                                      <p:cBhvr>
                                        <p:cTn id="17" dur="750" fill="hold"/>
                                        <p:tgtEl>
                                          <p:spTgt spid="94"/>
                                        </p:tgtEl>
                                        <p:attrNameLst>
                                          <p:attrName>ppt_x</p:attrName>
                                        </p:attrNameLst>
                                      </p:cBhvr>
                                      <p:tavLst>
                                        <p:tav tm="0">
                                          <p:val>
                                            <p:strVal val="#ppt_x"/>
                                          </p:val>
                                        </p:tav>
                                        <p:tav tm="100000">
                                          <p:val>
                                            <p:strVal val="#ppt_x"/>
                                          </p:val>
                                        </p:tav>
                                      </p:tavLst>
                                    </p:anim>
                                    <p:anim calcmode="lin" valueType="num">
                                      <p:cBhvr>
                                        <p:cTn id="18" dur="75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50"/>
                                        <p:tgtEl>
                                          <p:spTgt spid="5"/>
                                        </p:tgtEl>
                                      </p:cBhvr>
                                    </p:animEffect>
                                  </p:childTnLst>
                                </p:cTn>
                              </p:par>
                            </p:childTnLst>
                          </p:cTn>
                        </p:par>
                        <p:par>
                          <p:cTn id="24" fill="hold">
                            <p:stCondLst>
                              <p:cond delay="750"/>
                            </p:stCondLst>
                            <p:childTnLst>
                              <p:par>
                                <p:cTn id="25" presetID="47" presetClass="entr" presetSubtype="0"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750"/>
                                        <p:tgtEl>
                                          <p:spTgt spid="96"/>
                                        </p:tgtEl>
                                      </p:cBhvr>
                                    </p:animEffect>
                                    <p:anim calcmode="lin" valueType="num">
                                      <p:cBhvr>
                                        <p:cTn id="28" dur="750" fill="hold"/>
                                        <p:tgtEl>
                                          <p:spTgt spid="96"/>
                                        </p:tgtEl>
                                        <p:attrNameLst>
                                          <p:attrName>ppt_x</p:attrName>
                                        </p:attrNameLst>
                                      </p:cBhvr>
                                      <p:tavLst>
                                        <p:tav tm="0">
                                          <p:val>
                                            <p:strVal val="#ppt_x"/>
                                          </p:val>
                                        </p:tav>
                                        <p:tav tm="100000">
                                          <p:val>
                                            <p:strVal val="#ppt_x"/>
                                          </p:val>
                                        </p:tav>
                                      </p:tavLst>
                                    </p:anim>
                                    <p:anim calcmode="lin" valueType="num">
                                      <p:cBhvr>
                                        <p:cTn id="29" dur="75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childTnLst>
                          </p:cTn>
                        </p:par>
                        <p:par>
                          <p:cTn id="35" fill="hold">
                            <p:stCondLst>
                              <p:cond delay="750"/>
                            </p:stCondLst>
                            <p:childTnLst>
                              <p:par>
                                <p:cTn id="36" presetID="47"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750"/>
                                        <p:tgtEl>
                                          <p:spTgt spid="98"/>
                                        </p:tgtEl>
                                      </p:cBhvr>
                                    </p:animEffect>
                                    <p:anim calcmode="lin" valueType="num">
                                      <p:cBhvr>
                                        <p:cTn id="39" dur="750" fill="hold"/>
                                        <p:tgtEl>
                                          <p:spTgt spid="98"/>
                                        </p:tgtEl>
                                        <p:attrNameLst>
                                          <p:attrName>ppt_x</p:attrName>
                                        </p:attrNameLst>
                                      </p:cBhvr>
                                      <p:tavLst>
                                        <p:tav tm="0">
                                          <p:val>
                                            <p:strVal val="#ppt_x"/>
                                          </p:val>
                                        </p:tav>
                                        <p:tav tm="100000">
                                          <p:val>
                                            <p:strVal val="#ppt_x"/>
                                          </p:val>
                                        </p:tav>
                                      </p:tavLst>
                                    </p:anim>
                                    <p:anim calcmode="lin" valueType="num">
                                      <p:cBhvr>
                                        <p:cTn id="40" dur="75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750"/>
                                        <p:tgtEl>
                                          <p:spTgt spid="7"/>
                                        </p:tgtEl>
                                      </p:cBhvr>
                                    </p:animEffect>
                                  </p:childTnLst>
                                </p:cTn>
                              </p:par>
                            </p:childTnLst>
                          </p:cTn>
                        </p:par>
                        <p:par>
                          <p:cTn id="46" fill="hold">
                            <p:stCondLst>
                              <p:cond delay="750"/>
                            </p:stCondLst>
                            <p:childTnLst>
                              <p:par>
                                <p:cTn id="47" presetID="47"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750"/>
                                        <p:tgtEl>
                                          <p:spTgt spid="100"/>
                                        </p:tgtEl>
                                      </p:cBhvr>
                                    </p:animEffect>
                                    <p:anim calcmode="lin" valueType="num">
                                      <p:cBhvr>
                                        <p:cTn id="50" dur="750" fill="hold"/>
                                        <p:tgtEl>
                                          <p:spTgt spid="100"/>
                                        </p:tgtEl>
                                        <p:attrNameLst>
                                          <p:attrName>ppt_x</p:attrName>
                                        </p:attrNameLst>
                                      </p:cBhvr>
                                      <p:tavLst>
                                        <p:tav tm="0">
                                          <p:val>
                                            <p:strVal val="#ppt_x"/>
                                          </p:val>
                                        </p:tav>
                                        <p:tav tm="100000">
                                          <p:val>
                                            <p:strVal val="#ppt_x"/>
                                          </p:val>
                                        </p:tav>
                                      </p:tavLst>
                                    </p:anim>
                                    <p:anim calcmode="lin" valueType="num">
                                      <p:cBhvr>
                                        <p:cTn id="51"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8" grpId="0"/>
      <p:bldP spid="100" grpId="0"/>
      <p:bldP spid="29"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9"/>
          <p:cNvSpPr/>
          <p:nvPr/>
        </p:nvSpPr>
        <p:spPr>
          <a:xfrm rot="2700000">
            <a:off x="4403995" y="1651581"/>
            <a:ext cx="1986564" cy="1044218"/>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1"/>
          </a:solidFill>
          <a:ln>
            <a:noFill/>
          </a:ln>
        </p:spPr>
        <p:txBody>
          <a:bodyPr spcFirstLastPara="1" wrap="square" lIns="91425" tIns="91425" rIns="91425" bIns="91425" anchor="ctr" anchorCtr="0">
            <a:noAutofit/>
          </a:bodyPr>
          <a:lstStyle/>
          <a:p>
            <a:pPr defTabSz="914355"/>
            <a:endParaRPr>
              <a:ea typeface="+mn-ea"/>
            </a:endParaRPr>
          </a:p>
        </p:txBody>
      </p:sp>
      <p:sp>
        <p:nvSpPr>
          <p:cNvPr id="175" name="Google Shape;175;p19"/>
          <p:cNvSpPr/>
          <p:nvPr/>
        </p:nvSpPr>
        <p:spPr>
          <a:xfrm rot="2700000">
            <a:off x="4780816" y="2541054"/>
            <a:ext cx="994483" cy="1774310"/>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176" name="Google Shape;176;p19"/>
          <p:cNvSpPr/>
          <p:nvPr/>
        </p:nvSpPr>
        <p:spPr>
          <a:xfrm rot="2700000">
            <a:off x="3085943" y="2782108"/>
            <a:ext cx="1934398" cy="102725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3"/>
          </a:solidFill>
          <a:ln>
            <a:noFill/>
          </a:ln>
        </p:spPr>
        <p:txBody>
          <a:bodyPr spcFirstLastPara="1" wrap="square" lIns="91425" tIns="91425" rIns="91425" bIns="91425" anchor="ctr" anchorCtr="0">
            <a:noAutofit/>
          </a:bodyPr>
          <a:lstStyle/>
          <a:p>
            <a:pPr defTabSz="914355"/>
            <a:endParaRPr>
              <a:ea typeface="+mn-ea"/>
            </a:endParaRPr>
          </a:p>
        </p:txBody>
      </p:sp>
      <p:sp>
        <p:nvSpPr>
          <p:cNvPr id="177" name="Google Shape;177;p19"/>
          <p:cNvSpPr/>
          <p:nvPr/>
        </p:nvSpPr>
        <p:spPr>
          <a:xfrm rot="2700000">
            <a:off x="3643349" y="1125964"/>
            <a:ext cx="988433" cy="1831311"/>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182" name="Google Shape;182;p19"/>
          <p:cNvSpPr txBox="1"/>
          <p:nvPr/>
        </p:nvSpPr>
        <p:spPr>
          <a:xfrm>
            <a:off x="746628" y="1686563"/>
            <a:ext cx="2958029" cy="12945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vật.</a:t>
            </a:r>
            <a:endParaRPr dirty="0">
              <a:sym typeface="Fira Sans"/>
            </a:endParaRPr>
          </a:p>
        </p:txBody>
      </p:sp>
      <p:sp>
        <p:nvSpPr>
          <p:cNvPr id="183" name="Google Shape;183;p19"/>
          <p:cNvSpPr txBox="1"/>
          <p:nvPr/>
        </p:nvSpPr>
        <p:spPr>
          <a:xfrm>
            <a:off x="6097498" y="1887300"/>
            <a:ext cx="2187852"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chất lỏng.</a:t>
            </a:r>
            <a:endParaRPr dirty="0">
              <a:sym typeface="Fira Sans"/>
            </a:endParaRPr>
          </a:p>
        </p:txBody>
      </p:sp>
      <p:sp>
        <p:nvSpPr>
          <p:cNvPr id="184" name="Google Shape;184;p19"/>
          <p:cNvSpPr txBox="1"/>
          <p:nvPr/>
        </p:nvSpPr>
        <p:spPr>
          <a:xfrm>
            <a:off x="5778142" y="3834981"/>
            <a:ext cx="2560778"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phần vật nằm dưới mặt chất lỏng.</a:t>
            </a:r>
            <a:endParaRPr dirty="0">
              <a:sym typeface="Fira Sans"/>
            </a:endParaRPr>
          </a:p>
        </p:txBody>
      </p:sp>
      <p:sp>
        <p:nvSpPr>
          <p:cNvPr id="185" name="Google Shape;185;p19"/>
          <p:cNvSpPr/>
          <p:nvPr/>
        </p:nvSpPr>
        <p:spPr>
          <a:xfrm>
            <a:off x="3967285" y="1683851"/>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nvGrpSpPr>
          <p:cNvPr id="186" name="Google Shape;186;p19"/>
          <p:cNvGrpSpPr/>
          <p:nvPr/>
        </p:nvGrpSpPr>
        <p:grpSpPr>
          <a:xfrm>
            <a:off x="5408926" y="2051640"/>
            <a:ext cx="370645" cy="368042"/>
            <a:chOff x="-63250675" y="3744075"/>
            <a:chExt cx="320350" cy="318100"/>
          </a:xfrm>
        </p:grpSpPr>
        <p:sp>
          <p:nvSpPr>
            <p:cNvPr id="187" name="Google Shape;187;p1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8" name="Google Shape;188;p1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9" name="Google Shape;189;p1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90" name="Google Shape;190;p19"/>
          <p:cNvGrpSpPr/>
          <p:nvPr/>
        </p:nvGrpSpPr>
        <p:grpSpPr>
          <a:xfrm>
            <a:off x="3600912" y="2926705"/>
            <a:ext cx="366364" cy="367290"/>
            <a:chOff x="-61783350" y="3743950"/>
            <a:chExt cx="316650" cy="317450"/>
          </a:xfrm>
        </p:grpSpPr>
        <p:sp>
          <p:nvSpPr>
            <p:cNvPr id="191" name="Google Shape;191;p1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2" name="Google Shape;192;p1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sp>
        <p:nvSpPr>
          <p:cNvPr id="193" name="Google Shape;193;p19"/>
          <p:cNvSpPr/>
          <p:nvPr/>
        </p:nvSpPr>
        <p:spPr>
          <a:xfrm>
            <a:off x="5093959" y="342594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4" name="Google Shape;194;p19"/>
          <p:cNvSpPr txBox="1"/>
          <p:nvPr/>
        </p:nvSpPr>
        <p:spPr>
          <a:xfrm>
            <a:off x="728614" y="1108554"/>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32AAD9"/>
                </a:solidFill>
                <a:latin typeface="#9Slide07 Cadena" panose="02000503000000020004" pitchFamily="2" charset="0"/>
                <a:ea typeface="Fira Sans"/>
                <a:cs typeface="Fira Sans"/>
                <a:sym typeface="Fira Sans"/>
              </a:rPr>
              <a:t>A</a:t>
            </a:r>
            <a:endParaRPr sz="3600" b="1" dirty="0">
              <a:solidFill>
                <a:srgbClr val="32AAD9"/>
              </a:solidFill>
              <a:latin typeface="#9Slide07 Cadena" panose="02000503000000020004" pitchFamily="2" charset="0"/>
              <a:ea typeface="Fira Sans"/>
              <a:cs typeface="Fira Sans"/>
              <a:sym typeface="Fira Sans"/>
            </a:endParaRPr>
          </a:p>
        </p:txBody>
      </p:sp>
      <p:sp>
        <p:nvSpPr>
          <p:cNvPr id="195" name="Google Shape;195;p19"/>
          <p:cNvSpPr txBox="1"/>
          <p:nvPr/>
        </p:nvSpPr>
        <p:spPr>
          <a:xfrm>
            <a:off x="7285908" y="929752"/>
            <a:ext cx="999442" cy="571800"/>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C64E"/>
                </a:solidFill>
                <a:latin typeface="#9Slide07 Cadena" panose="02000503000000020004" pitchFamily="2" charset="0"/>
                <a:ea typeface="Fira Sans"/>
                <a:cs typeface="Fira Sans"/>
                <a:sym typeface="Fira Sans"/>
              </a:rPr>
              <a:t>B</a:t>
            </a:r>
            <a:endParaRPr sz="3600" b="1" dirty="0">
              <a:solidFill>
                <a:srgbClr val="FFC64E"/>
              </a:solidFill>
              <a:latin typeface="#9Slide07 Cadena" panose="02000503000000020004" pitchFamily="2" charset="0"/>
              <a:ea typeface="Fira Sans"/>
              <a:cs typeface="Fira Sans"/>
              <a:sym typeface="Fira Sans"/>
            </a:endParaRPr>
          </a:p>
        </p:txBody>
      </p:sp>
      <p:sp>
        <p:nvSpPr>
          <p:cNvPr id="196" name="Google Shape;196;p19"/>
          <p:cNvSpPr txBox="1"/>
          <p:nvPr/>
        </p:nvSpPr>
        <p:spPr>
          <a:xfrm>
            <a:off x="708469" y="3174559"/>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5FD0DB"/>
                </a:solidFill>
                <a:latin typeface="#9Slide07 Cadena" panose="02000503000000020004" pitchFamily="2" charset="0"/>
                <a:ea typeface="Fira Sans"/>
                <a:cs typeface="Fira Sans"/>
                <a:sym typeface="Fira Sans"/>
              </a:rPr>
              <a:t>D</a:t>
            </a:r>
            <a:endParaRPr sz="3600" b="1" dirty="0">
              <a:solidFill>
                <a:srgbClr val="5FD0DB"/>
              </a:solidFill>
              <a:latin typeface="#9Slide07 Cadena" panose="02000503000000020004" pitchFamily="2" charset="0"/>
              <a:ea typeface="Fira Sans"/>
              <a:cs typeface="Fira Sans"/>
              <a:sym typeface="Fira Sans"/>
            </a:endParaRPr>
          </a:p>
        </p:txBody>
      </p:sp>
      <p:sp>
        <p:nvSpPr>
          <p:cNvPr id="197" name="Google Shape;197;p19"/>
          <p:cNvSpPr txBox="1"/>
          <p:nvPr/>
        </p:nvSpPr>
        <p:spPr>
          <a:xfrm>
            <a:off x="7261414" y="3045112"/>
            <a:ext cx="1077506" cy="502766"/>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8001"/>
                </a:solidFill>
                <a:latin typeface="#9Slide07 Cadena" panose="02000503000000020004" pitchFamily="2" charset="0"/>
                <a:ea typeface="Fira Sans"/>
                <a:cs typeface="Fira Sans"/>
                <a:sym typeface="Fira Sans"/>
              </a:rPr>
              <a:t>C</a:t>
            </a:r>
            <a:endParaRPr sz="3600" b="1" dirty="0">
              <a:solidFill>
                <a:srgbClr val="FF8001"/>
              </a:solidFill>
              <a:latin typeface="#9Slide07 Cadena" panose="02000503000000020004" pitchFamily="2" charset="0"/>
              <a:ea typeface="Fira Sans"/>
              <a:cs typeface="Fira Sans"/>
              <a:sym typeface="Fira Sans"/>
            </a:endParaRPr>
          </a:p>
        </p:txBody>
      </p:sp>
      <p:sp>
        <p:nvSpPr>
          <p:cNvPr id="198" name="Google Shape;198;p19"/>
          <p:cNvSpPr txBox="1"/>
          <p:nvPr/>
        </p:nvSpPr>
        <p:spPr>
          <a:xfrm>
            <a:off x="703232" y="3897349"/>
            <a:ext cx="2509887"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Fira Sans"/>
                <a:cs typeface="#9Slide03 Arima Madurai Black" panose="00000A00000000000000" pitchFamily="2" charset="0"/>
              </a:defRPr>
            </a:lvl1pPr>
          </a:lstStyle>
          <a:p>
            <a:r>
              <a:rPr lang="en-US" dirty="0"/>
              <a:t>T</a:t>
            </a:r>
            <a:r>
              <a:rPr lang="vi-VN" dirty="0"/>
              <a:t>rọng lượng phần chất lỏng bị vật chiếm chỗ.</a:t>
            </a:r>
            <a:endParaRPr dirty="0">
              <a:sym typeface="Fira Sans"/>
            </a:endParaRPr>
          </a:p>
        </p:txBody>
      </p:sp>
      <p:sp>
        <p:nvSpPr>
          <p:cNvPr id="30" name="TextBox 18">
            <a:extLst>
              <a:ext uri="{FF2B5EF4-FFF2-40B4-BE49-F238E27FC236}">
                <a16:creationId xmlns:a16="http://schemas.microsoft.com/office/drawing/2014/main" id="{19DCF4BD-6899-61D7-E4A1-E1DD32119AC8}"/>
              </a:ext>
            </a:extLst>
          </p:cNvPr>
          <p:cNvSpPr txBox="1"/>
          <p:nvPr/>
        </p:nvSpPr>
        <p:spPr>
          <a:xfrm flipH="1">
            <a:off x="1372626" y="359715"/>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2: </a:t>
            </a:r>
            <a:r>
              <a:rPr lang="en-US" dirty="0"/>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tác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dụng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lên</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một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vật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nhúng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trong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chất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lỏng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bằng</a:t>
            </a:r>
            <a:r>
              <a:rPr lang="en-US" sz="2667" dirty="0">
                <a:solidFill>
                  <a:prstClr val="black"/>
                </a:solidFill>
                <a:latin typeface="Roboto Black" panose="02000000000000000000"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227540B0-A2AC-A634-C407-ABEDE9E62262}"/>
              </a:ext>
            </a:extLst>
          </p:cNvPr>
          <p:cNvSpPr/>
          <p:nvPr/>
        </p:nvSpPr>
        <p:spPr>
          <a:xfrm>
            <a:off x="5022" y="38319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6" name="Rectangle: Rounded Corners 35">
            <a:extLst>
              <a:ext uri="{FF2B5EF4-FFF2-40B4-BE49-F238E27FC236}">
                <a16:creationId xmlns:a16="http://schemas.microsoft.com/office/drawing/2014/main" id="{022215D4-8824-C70A-94FB-CD32286E9C66}"/>
              </a:ext>
            </a:extLst>
          </p:cNvPr>
          <p:cNvSpPr/>
          <p:nvPr/>
        </p:nvSpPr>
        <p:spPr>
          <a:xfrm>
            <a:off x="544994" y="3056396"/>
            <a:ext cx="2560778" cy="1765954"/>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500" fill="hold"/>
                                        <p:tgtEl>
                                          <p:spTgt spid="174"/>
                                        </p:tgtEl>
                                        <p:attrNameLst>
                                          <p:attrName>ppt_w</p:attrName>
                                        </p:attrNameLst>
                                      </p:cBhvr>
                                      <p:tavLst>
                                        <p:tav tm="0">
                                          <p:val>
                                            <p:fltVal val="0"/>
                                          </p:val>
                                        </p:tav>
                                        <p:tav tm="100000">
                                          <p:val>
                                            <p:strVal val="#ppt_w"/>
                                          </p:val>
                                        </p:tav>
                                      </p:tavLst>
                                    </p:anim>
                                    <p:anim calcmode="lin" valueType="num">
                                      <p:cBhvr>
                                        <p:cTn id="13" dur="500" fill="hold"/>
                                        <p:tgtEl>
                                          <p:spTgt spid="174"/>
                                        </p:tgtEl>
                                        <p:attrNameLst>
                                          <p:attrName>ppt_h</p:attrName>
                                        </p:attrNameLst>
                                      </p:cBhvr>
                                      <p:tavLst>
                                        <p:tav tm="0">
                                          <p:val>
                                            <p:fltVal val="0"/>
                                          </p:val>
                                        </p:tav>
                                        <p:tav tm="100000">
                                          <p:val>
                                            <p:strVal val="#ppt_h"/>
                                          </p:val>
                                        </p:tav>
                                      </p:tavLst>
                                    </p:anim>
                                    <p:animEffect transition="in" filter="fade">
                                      <p:cBhvr>
                                        <p:cTn id="14" dur="500"/>
                                        <p:tgtEl>
                                          <p:spTgt spid="174"/>
                                        </p:tgtEl>
                                      </p:cBhvr>
                                    </p:animEffect>
                                  </p:childTnLst>
                                </p:cTn>
                              </p:par>
                              <p:par>
                                <p:cTn id="15" presetID="53" presetClass="entr" presetSubtype="16"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500" fill="hold"/>
                                        <p:tgtEl>
                                          <p:spTgt spid="186"/>
                                        </p:tgtEl>
                                        <p:attrNameLst>
                                          <p:attrName>ppt_w</p:attrName>
                                        </p:attrNameLst>
                                      </p:cBhvr>
                                      <p:tavLst>
                                        <p:tav tm="0">
                                          <p:val>
                                            <p:fltVal val="0"/>
                                          </p:val>
                                        </p:tav>
                                        <p:tav tm="100000">
                                          <p:val>
                                            <p:strVal val="#ppt_w"/>
                                          </p:val>
                                        </p:tav>
                                      </p:tavLst>
                                    </p:anim>
                                    <p:anim calcmode="lin" valueType="num">
                                      <p:cBhvr>
                                        <p:cTn id="18" dur="500" fill="hold"/>
                                        <p:tgtEl>
                                          <p:spTgt spid="186"/>
                                        </p:tgtEl>
                                        <p:attrNameLst>
                                          <p:attrName>ppt_h</p:attrName>
                                        </p:attrNameLst>
                                      </p:cBhvr>
                                      <p:tavLst>
                                        <p:tav tm="0">
                                          <p:val>
                                            <p:fltVal val="0"/>
                                          </p:val>
                                        </p:tav>
                                        <p:tav tm="100000">
                                          <p:val>
                                            <p:strVal val="#ppt_h"/>
                                          </p:val>
                                        </p:tav>
                                      </p:tavLst>
                                    </p:anim>
                                    <p:animEffect transition="in" filter="fade">
                                      <p:cBhvr>
                                        <p:cTn id="19" dur="500"/>
                                        <p:tgtEl>
                                          <p:spTgt spid="18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
                                        </p:tgtEl>
                                        <p:attrNameLst>
                                          <p:attrName>style.visibility</p:attrName>
                                        </p:attrNameLst>
                                      </p:cBhvr>
                                      <p:to>
                                        <p:strVal val="visible"/>
                                      </p:to>
                                    </p:set>
                                    <p:anim calcmode="lin" valueType="num">
                                      <p:cBhvr>
                                        <p:cTn id="27" dur="500" fill="hold"/>
                                        <p:tgtEl>
                                          <p:spTgt spid="193"/>
                                        </p:tgtEl>
                                        <p:attrNameLst>
                                          <p:attrName>ppt_w</p:attrName>
                                        </p:attrNameLst>
                                      </p:cBhvr>
                                      <p:tavLst>
                                        <p:tav tm="0">
                                          <p:val>
                                            <p:fltVal val="0"/>
                                          </p:val>
                                        </p:tav>
                                        <p:tav tm="100000">
                                          <p:val>
                                            <p:strVal val="#ppt_w"/>
                                          </p:val>
                                        </p:tav>
                                      </p:tavLst>
                                    </p:anim>
                                    <p:anim calcmode="lin" valueType="num">
                                      <p:cBhvr>
                                        <p:cTn id="28" dur="500" fill="hold"/>
                                        <p:tgtEl>
                                          <p:spTgt spid="193"/>
                                        </p:tgtEl>
                                        <p:attrNameLst>
                                          <p:attrName>ppt_h</p:attrName>
                                        </p:attrNameLst>
                                      </p:cBhvr>
                                      <p:tavLst>
                                        <p:tav tm="0">
                                          <p:val>
                                            <p:fltVal val="0"/>
                                          </p:val>
                                        </p:tav>
                                        <p:tav tm="100000">
                                          <p:val>
                                            <p:strVal val="#ppt_h"/>
                                          </p:val>
                                        </p:tav>
                                      </p:tavLst>
                                    </p:anim>
                                    <p:animEffect transition="in" filter="fade">
                                      <p:cBhvr>
                                        <p:cTn id="29" dur="500"/>
                                        <p:tgtEl>
                                          <p:spTgt spid="19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6"/>
                                        </p:tgtEl>
                                        <p:attrNameLst>
                                          <p:attrName>style.visibility</p:attrName>
                                        </p:attrNameLst>
                                      </p:cBhvr>
                                      <p:to>
                                        <p:strVal val="visible"/>
                                      </p:to>
                                    </p:set>
                                    <p:anim calcmode="lin" valueType="num">
                                      <p:cBhvr>
                                        <p:cTn id="32" dur="500" fill="hold"/>
                                        <p:tgtEl>
                                          <p:spTgt spid="176"/>
                                        </p:tgtEl>
                                        <p:attrNameLst>
                                          <p:attrName>ppt_w</p:attrName>
                                        </p:attrNameLst>
                                      </p:cBhvr>
                                      <p:tavLst>
                                        <p:tav tm="0">
                                          <p:val>
                                            <p:fltVal val="0"/>
                                          </p:val>
                                        </p:tav>
                                        <p:tav tm="100000">
                                          <p:val>
                                            <p:strVal val="#ppt_w"/>
                                          </p:val>
                                        </p:tav>
                                      </p:tavLst>
                                    </p:anim>
                                    <p:anim calcmode="lin" valueType="num">
                                      <p:cBhvr>
                                        <p:cTn id="33" dur="500" fill="hold"/>
                                        <p:tgtEl>
                                          <p:spTgt spid="176"/>
                                        </p:tgtEl>
                                        <p:attrNameLst>
                                          <p:attrName>ppt_h</p:attrName>
                                        </p:attrNameLst>
                                      </p:cBhvr>
                                      <p:tavLst>
                                        <p:tav tm="0">
                                          <p:val>
                                            <p:fltVal val="0"/>
                                          </p:val>
                                        </p:tav>
                                        <p:tav tm="100000">
                                          <p:val>
                                            <p:strVal val="#ppt_h"/>
                                          </p:val>
                                        </p:tav>
                                      </p:tavLst>
                                    </p:anim>
                                    <p:animEffect transition="in" filter="fade">
                                      <p:cBhvr>
                                        <p:cTn id="34" dur="500"/>
                                        <p:tgtEl>
                                          <p:spTgt spid="176"/>
                                        </p:tgtEl>
                                      </p:cBhvr>
                                    </p:animEffect>
                                  </p:childTnLst>
                                </p:cTn>
                              </p:par>
                              <p:par>
                                <p:cTn id="35" presetID="53" presetClass="entr" presetSubtype="16"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500" fill="hold"/>
                                        <p:tgtEl>
                                          <p:spTgt spid="190"/>
                                        </p:tgtEl>
                                        <p:attrNameLst>
                                          <p:attrName>ppt_w</p:attrName>
                                        </p:attrNameLst>
                                      </p:cBhvr>
                                      <p:tavLst>
                                        <p:tav tm="0">
                                          <p:val>
                                            <p:fltVal val="0"/>
                                          </p:val>
                                        </p:tav>
                                        <p:tav tm="100000">
                                          <p:val>
                                            <p:strVal val="#ppt_w"/>
                                          </p:val>
                                        </p:tav>
                                      </p:tavLst>
                                    </p:anim>
                                    <p:anim calcmode="lin" valueType="num">
                                      <p:cBhvr>
                                        <p:cTn id="38" dur="500" fill="hold"/>
                                        <p:tgtEl>
                                          <p:spTgt spid="190"/>
                                        </p:tgtEl>
                                        <p:attrNameLst>
                                          <p:attrName>ppt_h</p:attrName>
                                        </p:attrNameLst>
                                      </p:cBhvr>
                                      <p:tavLst>
                                        <p:tav tm="0">
                                          <p:val>
                                            <p:fltVal val="0"/>
                                          </p:val>
                                        </p:tav>
                                        <p:tav tm="100000">
                                          <p:val>
                                            <p:strVal val="#ppt_h"/>
                                          </p:val>
                                        </p:tav>
                                      </p:tavLst>
                                    </p:anim>
                                    <p:animEffect transition="in" filter="fade">
                                      <p:cBhvr>
                                        <p:cTn id="39" dur="500"/>
                                        <p:tgtEl>
                                          <p:spTgt spid="1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p:cTn id="42" dur="500" fill="hold"/>
                                        <p:tgtEl>
                                          <p:spTgt spid="177"/>
                                        </p:tgtEl>
                                        <p:attrNameLst>
                                          <p:attrName>ppt_w</p:attrName>
                                        </p:attrNameLst>
                                      </p:cBhvr>
                                      <p:tavLst>
                                        <p:tav tm="0">
                                          <p:val>
                                            <p:fltVal val="0"/>
                                          </p:val>
                                        </p:tav>
                                        <p:tav tm="100000">
                                          <p:val>
                                            <p:strVal val="#ppt_w"/>
                                          </p:val>
                                        </p:tav>
                                      </p:tavLst>
                                    </p:anim>
                                    <p:anim calcmode="lin" valueType="num">
                                      <p:cBhvr>
                                        <p:cTn id="43" dur="500" fill="hold"/>
                                        <p:tgtEl>
                                          <p:spTgt spid="177"/>
                                        </p:tgtEl>
                                        <p:attrNameLst>
                                          <p:attrName>ppt_h</p:attrName>
                                        </p:attrNameLst>
                                      </p:cBhvr>
                                      <p:tavLst>
                                        <p:tav tm="0">
                                          <p:val>
                                            <p:fltVal val="0"/>
                                          </p:val>
                                        </p:tav>
                                        <p:tav tm="100000">
                                          <p:val>
                                            <p:strVal val="#ppt_h"/>
                                          </p:val>
                                        </p:tav>
                                      </p:tavLst>
                                    </p:anim>
                                    <p:animEffect transition="in" filter="fade">
                                      <p:cBhvr>
                                        <p:cTn id="44" dur="500"/>
                                        <p:tgtEl>
                                          <p:spTgt spid="17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5"/>
                                        </p:tgtEl>
                                        <p:attrNameLst>
                                          <p:attrName>style.visibility</p:attrName>
                                        </p:attrNameLst>
                                      </p:cBhvr>
                                      <p:to>
                                        <p:strVal val="visible"/>
                                      </p:to>
                                    </p:set>
                                    <p:anim calcmode="lin" valueType="num">
                                      <p:cBhvr>
                                        <p:cTn id="47" dur="500" fill="hold"/>
                                        <p:tgtEl>
                                          <p:spTgt spid="185"/>
                                        </p:tgtEl>
                                        <p:attrNameLst>
                                          <p:attrName>ppt_w</p:attrName>
                                        </p:attrNameLst>
                                      </p:cBhvr>
                                      <p:tavLst>
                                        <p:tav tm="0">
                                          <p:val>
                                            <p:fltVal val="0"/>
                                          </p:val>
                                        </p:tav>
                                        <p:tav tm="100000">
                                          <p:val>
                                            <p:strVal val="#ppt_w"/>
                                          </p:val>
                                        </p:tav>
                                      </p:tavLst>
                                    </p:anim>
                                    <p:anim calcmode="lin" valueType="num">
                                      <p:cBhvr>
                                        <p:cTn id="48" dur="500" fill="hold"/>
                                        <p:tgtEl>
                                          <p:spTgt spid="185"/>
                                        </p:tgtEl>
                                        <p:attrNameLst>
                                          <p:attrName>ppt_h</p:attrName>
                                        </p:attrNameLst>
                                      </p:cBhvr>
                                      <p:tavLst>
                                        <p:tav tm="0">
                                          <p:val>
                                            <p:fltVal val="0"/>
                                          </p:val>
                                        </p:tav>
                                        <p:tav tm="100000">
                                          <p:val>
                                            <p:strVal val="#ppt_h"/>
                                          </p:val>
                                        </p:tav>
                                      </p:tavLst>
                                    </p:anim>
                                    <p:animEffect transition="in" filter="fade">
                                      <p:cBhvr>
                                        <p:cTn id="49" dur="500"/>
                                        <p:tgtEl>
                                          <p:spTgt spid="1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4"/>
                                        </p:tgtEl>
                                        <p:attrNameLst>
                                          <p:attrName>style.visibility</p:attrName>
                                        </p:attrNameLst>
                                      </p:cBhvr>
                                      <p:to>
                                        <p:strVal val="visible"/>
                                      </p:to>
                                    </p:set>
                                    <p:anim calcmode="lin" valueType="num">
                                      <p:cBhvr>
                                        <p:cTn id="54" dur="500" fill="hold"/>
                                        <p:tgtEl>
                                          <p:spTgt spid="194"/>
                                        </p:tgtEl>
                                        <p:attrNameLst>
                                          <p:attrName>ppt_w</p:attrName>
                                        </p:attrNameLst>
                                      </p:cBhvr>
                                      <p:tavLst>
                                        <p:tav tm="0">
                                          <p:val>
                                            <p:fltVal val="0"/>
                                          </p:val>
                                        </p:tav>
                                        <p:tav tm="100000">
                                          <p:val>
                                            <p:strVal val="#ppt_w"/>
                                          </p:val>
                                        </p:tav>
                                      </p:tavLst>
                                    </p:anim>
                                    <p:anim calcmode="lin" valueType="num">
                                      <p:cBhvr>
                                        <p:cTn id="55" dur="500" fill="hold"/>
                                        <p:tgtEl>
                                          <p:spTgt spid="194"/>
                                        </p:tgtEl>
                                        <p:attrNameLst>
                                          <p:attrName>ppt_h</p:attrName>
                                        </p:attrNameLst>
                                      </p:cBhvr>
                                      <p:tavLst>
                                        <p:tav tm="0">
                                          <p:val>
                                            <p:fltVal val="0"/>
                                          </p:val>
                                        </p:tav>
                                        <p:tav tm="100000">
                                          <p:val>
                                            <p:strVal val="#ppt_h"/>
                                          </p:val>
                                        </p:tav>
                                      </p:tavLst>
                                    </p:anim>
                                    <p:animEffect transition="in" filter="fade">
                                      <p:cBhvr>
                                        <p:cTn id="56" dur="500"/>
                                        <p:tgtEl>
                                          <p:spTgt spid="19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82"/>
                                        </p:tgtEl>
                                        <p:attrNameLst>
                                          <p:attrName>style.visibility</p:attrName>
                                        </p:attrNameLst>
                                      </p:cBhvr>
                                      <p:to>
                                        <p:strVal val="visible"/>
                                      </p:to>
                                    </p:set>
                                    <p:animEffect transition="in" filter="wipe(left)">
                                      <p:cBhvr>
                                        <p:cTn id="60" dur="500"/>
                                        <p:tgtEl>
                                          <p:spTgt spid="18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95"/>
                                        </p:tgtEl>
                                        <p:attrNameLst>
                                          <p:attrName>style.visibility</p:attrName>
                                        </p:attrNameLst>
                                      </p:cBhvr>
                                      <p:to>
                                        <p:strVal val="visible"/>
                                      </p:to>
                                    </p:set>
                                    <p:anim calcmode="lin" valueType="num">
                                      <p:cBhvr>
                                        <p:cTn id="65" dur="500" fill="hold"/>
                                        <p:tgtEl>
                                          <p:spTgt spid="195"/>
                                        </p:tgtEl>
                                        <p:attrNameLst>
                                          <p:attrName>ppt_w</p:attrName>
                                        </p:attrNameLst>
                                      </p:cBhvr>
                                      <p:tavLst>
                                        <p:tav tm="0">
                                          <p:val>
                                            <p:fltVal val="0"/>
                                          </p:val>
                                        </p:tav>
                                        <p:tav tm="100000">
                                          <p:val>
                                            <p:strVal val="#ppt_w"/>
                                          </p:val>
                                        </p:tav>
                                      </p:tavLst>
                                    </p:anim>
                                    <p:anim calcmode="lin" valueType="num">
                                      <p:cBhvr>
                                        <p:cTn id="66" dur="500" fill="hold"/>
                                        <p:tgtEl>
                                          <p:spTgt spid="195"/>
                                        </p:tgtEl>
                                        <p:attrNameLst>
                                          <p:attrName>ppt_h</p:attrName>
                                        </p:attrNameLst>
                                      </p:cBhvr>
                                      <p:tavLst>
                                        <p:tav tm="0">
                                          <p:val>
                                            <p:fltVal val="0"/>
                                          </p:val>
                                        </p:tav>
                                        <p:tav tm="100000">
                                          <p:val>
                                            <p:strVal val="#ppt_h"/>
                                          </p:val>
                                        </p:tav>
                                      </p:tavLst>
                                    </p:anim>
                                    <p:animEffect transition="in" filter="fade">
                                      <p:cBhvr>
                                        <p:cTn id="67" dur="500"/>
                                        <p:tgtEl>
                                          <p:spTgt spid="195"/>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7"/>
                                        </p:tgtEl>
                                        <p:attrNameLst>
                                          <p:attrName>style.visibility</p:attrName>
                                        </p:attrNameLst>
                                      </p:cBhvr>
                                      <p:to>
                                        <p:strVal val="visible"/>
                                      </p:to>
                                    </p:set>
                                    <p:anim calcmode="lin" valueType="num">
                                      <p:cBhvr>
                                        <p:cTn id="76" dur="500" fill="hold"/>
                                        <p:tgtEl>
                                          <p:spTgt spid="197"/>
                                        </p:tgtEl>
                                        <p:attrNameLst>
                                          <p:attrName>ppt_w</p:attrName>
                                        </p:attrNameLst>
                                      </p:cBhvr>
                                      <p:tavLst>
                                        <p:tav tm="0">
                                          <p:val>
                                            <p:fltVal val="0"/>
                                          </p:val>
                                        </p:tav>
                                        <p:tav tm="100000">
                                          <p:val>
                                            <p:strVal val="#ppt_w"/>
                                          </p:val>
                                        </p:tav>
                                      </p:tavLst>
                                    </p:anim>
                                    <p:anim calcmode="lin" valueType="num">
                                      <p:cBhvr>
                                        <p:cTn id="77" dur="500" fill="hold"/>
                                        <p:tgtEl>
                                          <p:spTgt spid="197"/>
                                        </p:tgtEl>
                                        <p:attrNameLst>
                                          <p:attrName>ppt_h</p:attrName>
                                        </p:attrNameLst>
                                      </p:cBhvr>
                                      <p:tavLst>
                                        <p:tav tm="0">
                                          <p:val>
                                            <p:fltVal val="0"/>
                                          </p:val>
                                        </p:tav>
                                        <p:tav tm="100000">
                                          <p:val>
                                            <p:strVal val="#ppt_h"/>
                                          </p:val>
                                        </p:tav>
                                      </p:tavLst>
                                    </p:anim>
                                    <p:animEffect transition="in" filter="fade">
                                      <p:cBhvr>
                                        <p:cTn id="78" dur="500"/>
                                        <p:tgtEl>
                                          <p:spTgt spid="19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84"/>
                                        </p:tgtEl>
                                        <p:attrNameLst>
                                          <p:attrName>style.visibility</p:attrName>
                                        </p:attrNameLst>
                                      </p:cBhvr>
                                      <p:to>
                                        <p:strVal val="visible"/>
                                      </p:to>
                                    </p:set>
                                    <p:animEffect transition="in" filter="wipe(left)">
                                      <p:cBhvr>
                                        <p:cTn id="82" dur="500"/>
                                        <p:tgtEl>
                                          <p:spTgt spid="18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96"/>
                                        </p:tgtEl>
                                        <p:attrNameLst>
                                          <p:attrName>style.visibility</p:attrName>
                                        </p:attrNameLst>
                                      </p:cBhvr>
                                      <p:to>
                                        <p:strVal val="visible"/>
                                      </p:to>
                                    </p:set>
                                    <p:anim calcmode="lin" valueType="num">
                                      <p:cBhvr>
                                        <p:cTn id="87" dur="500" fill="hold"/>
                                        <p:tgtEl>
                                          <p:spTgt spid="196"/>
                                        </p:tgtEl>
                                        <p:attrNameLst>
                                          <p:attrName>ppt_w</p:attrName>
                                        </p:attrNameLst>
                                      </p:cBhvr>
                                      <p:tavLst>
                                        <p:tav tm="0">
                                          <p:val>
                                            <p:fltVal val="0"/>
                                          </p:val>
                                        </p:tav>
                                        <p:tav tm="100000">
                                          <p:val>
                                            <p:strVal val="#ppt_w"/>
                                          </p:val>
                                        </p:tav>
                                      </p:tavLst>
                                    </p:anim>
                                    <p:anim calcmode="lin" valueType="num">
                                      <p:cBhvr>
                                        <p:cTn id="88" dur="500" fill="hold"/>
                                        <p:tgtEl>
                                          <p:spTgt spid="196"/>
                                        </p:tgtEl>
                                        <p:attrNameLst>
                                          <p:attrName>ppt_h</p:attrName>
                                        </p:attrNameLst>
                                      </p:cBhvr>
                                      <p:tavLst>
                                        <p:tav tm="0">
                                          <p:val>
                                            <p:fltVal val="0"/>
                                          </p:val>
                                        </p:tav>
                                        <p:tav tm="100000">
                                          <p:val>
                                            <p:strVal val="#ppt_h"/>
                                          </p:val>
                                        </p:tav>
                                      </p:tavLst>
                                    </p:anim>
                                    <p:animEffect transition="in" filter="fade">
                                      <p:cBhvr>
                                        <p:cTn id="89" dur="500"/>
                                        <p:tgtEl>
                                          <p:spTgt spid="196"/>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198"/>
                                        </p:tgtEl>
                                        <p:attrNameLst>
                                          <p:attrName>style.visibility</p:attrName>
                                        </p:attrNameLst>
                                      </p:cBhvr>
                                      <p:to>
                                        <p:strVal val="visible"/>
                                      </p:to>
                                    </p:set>
                                    <p:animEffect transition="in" filter="wipe(left)">
                                      <p:cBhvr>
                                        <p:cTn id="93" dur="500"/>
                                        <p:tgtEl>
                                          <p:spTgt spid="19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182" grpId="0"/>
      <p:bldP spid="183" grpId="0"/>
      <p:bldP spid="184" grpId="0"/>
      <p:bldP spid="185" grpId="0" animBg="1"/>
      <p:bldP spid="193" grpId="0" animBg="1"/>
      <p:bldP spid="194" grpId="0"/>
      <p:bldP spid="195" grpId="0"/>
      <p:bldP spid="196" grpId="0"/>
      <p:bldP spid="197" grpId="0"/>
      <p:bldP spid="198" grpId="0"/>
      <p:bldP spid="30" grpId="0"/>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11" name="Group 10">
            <a:extLst>
              <a:ext uri="{FF2B5EF4-FFF2-40B4-BE49-F238E27FC236}">
                <a16:creationId xmlns:a16="http://schemas.microsoft.com/office/drawing/2014/main" id="{F072012A-6DCF-0375-2B71-2A6659BBC611}"/>
              </a:ext>
            </a:extLst>
          </p:cNvPr>
          <p:cNvGrpSpPr/>
          <p:nvPr/>
        </p:nvGrpSpPr>
        <p:grpSpPr>
          <a:xfrm>
            <a:off x="6807527" y="1810196"/>
            <a:ext cx="1543678" cy="1878652"/>
            <a:chOff x="6584256" y="1413955"/>
            <a:chExt cx="1543678" cy="1878652"/>
          </a:xfrm>
        </p:grpSpPr>
        <p:sp>
          <p:nvSpPr>
            <p:cNvPr id="292" name="Google Shape;292;p22"/>
            <p:cNvSpPr/>
            <p:nvPr/>
          </p:nvSpPr>
          <p:spPr>
            <a:xfrm>
              <a:off x="6584256"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293" name="Google Shape;293;p22"/>
            <p:cNvSpPr/>
            <p:nvPr/>
          </p:nvSpPr>
          <p:spPr>
            <a:xfrm>
              <a:off x="7144220" y="3047295"/>
              <a:ext cx="425851" cy="245312"/>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9" name="Group 8">
            <a:extLst>
              <a:ext uri="{FF2B5EF4-FFF2-40B4-BE49-F238E27FC236}">
                <a16:creationId xmlns:a16="http://schemas.microsoft.com/office/drawing/2014/main" id="{47E376CE-1F07-002E-B791-F5401CCD5713}"/>
              </a:ext>
            </a:extLst>
          </p:cNvPr>
          <p:cNvGrpSpPr/>
          <p:nvPr/>
        </p:nvGrpSpPr>
        <p:grpSpPr>
          <a:xfrm>
            <a:off x="4900371" y="1810196"/>
            <a:ext cx="1543856" cy="1878655"/>
            <a:chOff x="4745874" y="1413955"/>
            <a:chExt cx="1543856" cy="1878655"/>
          </a:xfrm>
        </p:grpSpPr>
        <p:sp>
          <p:nvSpPr>
            <p:cNvPr id="296" name="Google Shape;296;p22"/>
            <p:cNvSpPr/>
            <p:nvPr/>
          </p:nvSpPr>
          <p:spPr>
            <a:xfrm>
              <a:off x="4745874" y="1413955"/>
              <a:ext cx="1543856" cy="1803322"/>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297" name="Google Shape;297;p22"/>
            <p:cNvSpPr/>
            <p:nvPr/>
          </p:nvSpPr>
          <p:spPr>
            <a:xfrm>
              <a:off x="5305869"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7" name="Group 6">
            <a:extLst>
              <a:ext uri="{FF2B5EF4-FFF2-40B4-BE49-F238E27FC236}">
                <a16:creationId xmlns:a16="http://schemas.microsoft.com/office/drawing/2014/main" id="{642EFB22-AC7E-DBF2-94D3-829F10625E88}"/>
              </a:ext>
            </a:extLst>
          </p:cNvPr>
          <p:cNvGrpSpPr/>
          <p:nvPr/>
        </p:nvGrpSpPr>
        <p:grpSpPr>
          <a:xfrm>
            <a:off x="2842790" y="1810196"/>
            <a:ext cx="1543678" cy="1878655"/>
            <a:chOff x="2907713" y="1413955"/>
            <a:chExt cx="1543678" cy="1878655"/>
          </a:xfrm>
        </p:grpSpPr>
        <p:sp>
          <p:nvSpPr>
            <p:cNvPr id="300" name="Google Shape;300;p22"/>
            <p:cNvSpPr/>
            <p:nvPr/>
          </p:nvSpPr>
          <p:spPr>
            <a:xfrm>
              <a:off x="2907713"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1" name="Google Shape;301;p22"/>
            <p:cNvSpPr/>
            <p:nvPr/>
          </p:nvSpPr>
          <p:spPr>
            <a:xfrm>
              <a:off x="3467707" y="3047298"/>
              <a:ext cx="425815" cy="245312"/>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5" name="Group 4">
            <a:extLst>
              <a:ext uri="{FF2B5EF4-FFF2-40B4-BE49-F238E27FC236}">
                <a16:creationId xmlns:a16="http://schemas.microsoft.com/office/drawing/2014/main" id="{FF148680-FAB4-22BF-DAE5-8AF8298298DB}"/>
              </a:ext>
            </a:extLst>
          </p:cNvPr>
          <p:cNvGrpSpPr/>
          <p:nvPr/>
        </p:nvGrpSpPr>
        <p:grpSpPr>
          <a:xfrm>
            <a:off x="852295" y="1810196"/>
            <a:ext cx="1543820" cy="1878655"/>
            <a:chOff x="1069376" y="1413955"/>
            <a:chExt cx="1543820" cy="1878655"/>
          </a:xfrm>
        </p:grpSpPr>
        <p:sp>
          <p:nvSpPr>
            <p:cNvPr id="304" name="Google Shape;304;p22"/>
            <p:cNvSpPr/>
            <p:nvPr/>
          </p:nvSpPr>
          <p:spPr>
            <a:xfrm>
              <a:off x="1069376" y="1413955"/>
              <a:ext cx="1543820" cy="1803322"/>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305" name="Google Shape;305;p22"/>
            <p:cNvSpPr/>
            <p:nvPr/>
          </p:nvSpPr>
          <p:spPr>
            <a:xfrm>
              <a:off x="1629335"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6" name="Group 5">
            <a:extLst>
              <a:ext uri="{FF2B5EF4-FFF2-40B4-BE49-F238E27FC236}">
                <a16:creationId xmlns:a16="http://schemas.microsoft.com/office/drawing/2014/main" id="{4CCB8B18-AC1E-B7F4-8967-E04B61C202B1}"/>
              </a:ext>
            </a:extLst>
          </p:cNvPr>
          <p:cNvGrpSpPr/>
          <p:nvPr/>
        </p:nvGrpSpPr>
        <p:grpSpPr>
          <a:xfrm>
            <a:off x="1046853" y="2058085"/>
            <a:ext cx="1200900" cy="1048027"/>
            <a:chOff x="1263935" y="1661844"/>
            <a:chExt cx="1200900" cy="1048027"/>
          </a:xfrm>
        </p:grpSpPr>
        <p:sp>
          <p:nvSpPr>
            <p:cNvPr id="303" name="Google Shape;303;p22"/>
            <p:cNvSpPr/>
            <p:nvPr/>
          </p:nvSpPr>
          <p:spPr>
            <a:xfrm>
              <a:off x="1317244"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dirty="0">
                <a:ea typeface="+mn-ea"/>
              </a:endParaRPr>
            </a:p>
          </p:txBody>
        </p:sp>
        <p:sp>
          <p:nvSpPr>
            <p:cNvPr id="307" name="Google Shape;307;p22"/>
            <p:cNvSpPr txBox="1"/>
            <p:nvPr/>
          </p:nvSpPr>
          <p:spPr>
            <a:xfrm>
              <a:off x="12639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A</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0" name="Group 9">
            <a:extLst>
              <a:ext uri="{FF2B5EF4-FFF2-40B4-BE49-F238E27FC236}">
                <a16:creationId xmlns:a16="http://schemas.microsoft.com/office/drawing/2014/main" id="{C39531C3-B220-4187-E03C-F4C393FC9EDD}"/>
              </a:ext>
            </a:extLst>
          </p:cNvPr>
          <p:cNvGrpSpPr/>
          <p:nvPr/>
        </p:nvGrpSpPr>
        <p:grpSpPr>
          <a:xfrm>
            <a:off x="5095031" y="2058085"/>
            <a:ext cx="1200900" cy="1048027"/>
            <a:chOff x="4940535" y="1661844"/>
            <a:chExt cx="1200900" cy="1048027"/>
          </a:xfrm>
        </p:grpSpPr>
        <p:sp>
          <p:nvSpPr>
            <p:cNvPr id="295" name="Google Shape;295;p22"/>
            <p:cNvSpPr/>
            <p:nvPr/>
          </p:nvSpPr>
          <p:spPr>
            <a:xfrm>
              <a:off x="4993777"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308" name="Google Shape;308;p22"/>
            <p:cNvSpPr txBox="1"/>
            <p:nvPr/>
          </p:nvSpPr>
          <p:spPr>
            <a:xfrm>
              <a:off x="49405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C</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B896F45D-2577-786D-8371-B9FEF8A33549}"/>
              </a:ext>
            </a:extLst>
          </p:cNvPr>
          <p:cNvGrpSpPr/>
          <p:nvPr/>
        </p:nvGrpSpPr>
        <p:grpSpPr>
          <a:xfrm>
            <a:off x="3038736" y="2058085"/>
            <a:ext cx="1200900" cy="1048027"/>
            <a:chOff x="3103660" y="1661844"/>
            <a:chExt cx="1200900" cy="1048027"/>
          </a:xfrm>
        </p:grpSpPr>
        <p:sp>
          <p:nvSpPr>
            <p:cNvPr id="299" name="Google Shape;299;p22"/>
            <p:cNvSpPr/>
            <p:nvPr/>
          </p:nvSpPr>
          <p:spPr>
            <a:xfrm>
              <a:off x="3155474"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9" name="Google Shape;309;p22"/>
            <p:cNvSpPr txBox="1"/>
            <p:nvPr/>
          </p:nvSpPr>
          <p:spPr>
            <a:xfrm>
              <a:off x="3103660"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B</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2" name="Group 11">
            <a:extLst>
              <a:ext uri="{FF2B5EF4-FFF2-40B4-BE49-F238E27FC236}">
                <a16:creationId xmlns:a16="http://schemas.microsoft.com/office/drawing/2014/main" id="{47D9A48B-6FA1-F469-4DCD-C7BF34A7773F}"/>
              </a:ext>
            </a:extLst>
          </p:cNvPr>
          <p:cNvGrpSpPr/>
          <p:nvPr/>
        </p:nvGrpSpPr>
        <p:grpSpPr>
          <a:xfrm>
            <a:off x="7002255" y="2058085"/>
            <a:ext cx="1200900" cy="1048027"/>
            <a:chOff x="6778985" y="1661844"/>
            <a:chExt cx="1200900" cy="1048027"/>
          </a:xfrm>
        </p:grpSpPr>
        <p:sp>
          <p:nvSpPr>
            <p:cNvPr id="291" name="Google Shape;291;p22"/>
            <p:cNvSpPr/>
            <p:nvPr/>
          </p:nvSpPr>
          <p:spPr>
            <a:xfrm>
              <a:off x="6832016"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310" name="Google Shape;310;p22"/>
            <p:cNvSpPr txBox="1"/>
            <p:nvPr/>
          </p:nvSpPr>
          <p:spPr>
            <a:xfrm>
              <a:off x="677898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D</a:t>
              </a:r>
              <a:endParaRPr sz="3600" b="1" dirty="0">
                <a:solidFill>
                  <a:srgbClr val="FFF4E0"/>
                </a:solidFill>
                <a:latin typeface="#9Slide07 Cadena" panose="02000503000000020004" pitchFamily="2" charset="0"/>
                <a:ea typeface="Fira Sans"/>
                <a:cs typeface="Fira Sans"/>
                <a:sym typeface="Fira Sans"/>
              </a:endParaRPr>
            </a:p>
          </p:txBody>
        </p:sp>
      </p:grpSp>
      <p:sp>
        <p:nvSpPr>
          <p:cNvPr id="325" name="Google Shape;325;p22"/>
          <p:cNvSpPr txBox="1"/>
          <p:nvPr/>
        </p:nvSpPr>
        <p:spPr>
          <a:xfrm>
            <a:off x="766203"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6" name="Google Shape;326;p22"/>
          <p:cNvSpPr txBox="1"/>
          <p:nvPr/>
        </p:nvSpPr>
        <p:spPr>
          <a:xfrm>
            <a:off x="6807525"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d.h</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7" name="Google Shape;327;p22"/>
          <p:cNvSpPr txBox="1"/>
          <p:nvPr/>
        </p:nvSpPr>
        <p:spPr>
          <a:xfrm>
            <a:off x="4840621"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 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8" name="Google Shape;328;p22"/>
          <p:cNvSpPr txBox="1"/>
          <p:nvPr/>
        </p:nvSpPr>
        <p:spPr>
          <a:xfrm>
            <a:off x="2502714" y="3740377"/>
            <a:ext cx="216881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P</a:t>
            </a:r>
            <a:r>
              <a:rPr lang="en-US" sz="2000" baseline="-25000" dirty="0" err="1">
                <a:latin typeface="Roboto" panose="02000000000000000000" pitchFamily="2" charset="0"/>
                <a:ea typeface="Roboto" panose="02000000000000000000" pitchFamily="2" charset="0"/>
              </a:rPr>
              <a:t>vật</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43" name="TextBox 18">
            <a:extLst>
              <a:ext uri="{FF2B5EF4-FFF2-40B4-BE49-F238E27FC236}">
                <a16:creationId xmlns:a16="http://schemas.microsoft.com/office/drawing/2014/main" id="{FA7CD208-AA9D-8FDA-5FE2-D491AE2414C4}"/>
              </a:ext>
            </a:extLst>
          </p:cNvPr>
          <p:cNvSpPr txBox="1"/>
          <p:nvPr/>
        </p:nvSpPr>
        <p:spPr>
          <a:xfrm flipH="1">
            <a:off x="1372626" y="800024"/>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3: </a:t>
            </a:r>
            <a:r>
              <a:rPr lang="en-US" sz="2667" dirty="0" err="1">
                <a:solidFill>
                  <a:prstClr val="black"/>
                </a:solidFill>
                <a:latin typeface="Roboto Black" panose="02000000000000000000" pitchFamily="2" charset="0"/>
                <a:ea typeface="Times New Roman" panose="02020603050405020304" pitchFamily="18" charset="0"/>
              </a:rPr>
              <a:t>Công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thức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tính</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là</a:t>
            </a:r>
            <a:r>
              <a:rPr lang="en-US" sz="2667" dirty="0">
                <a:solidFill>
                  <a:prstClr val="black"/>
                </a:solidFill>
                <a:latin typeface="Roboto Black" panose="02000000000000000000" pitchFamily="2" charset="0"/>
                <a:ea typeface="Times New Roman" panose="02020603050405020304" pitchFamily="18" charset="0"/>
              </a:rPr>
              <a:t>:</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44" name="Rectangle 43">
            <a:extLst>
              <a:ext uri="{FF2B5EF4-FFF2-40B4-BE49-F238E27FC236}">
                <a16:creationId xmlns:a16="http://schemas.microsoft.com/office/drawing/2014/main" id="{8DCBA2AF-CDE6-D8B6-E307-698C048C66CE}"/>
              </a:ext>
            </a:extLst>
          </p:cNvPr>
          <p:cNvSpPr/>
          <p:nvPr/>
        </p:nvSpPr>
        <p:spPr>
          <a:xfrm>
            <a:off x="5022" y="77943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13" name="Rectangle: Rounded Corners 12">
            <a:extLst>
              <a:ext uri="{FF2B5EF4-FFF2-40B4-BE49-F238E27FC236}">
                <a16:creationId xmlns:a16="http://schemas.microsoft.com/office/drawing/2014/main" id="{F3B29CC9-5B89-0AA7-577E-93B60A4525EF}"/>
              </a:ext>
            </a:extLst>
          </p:cNvPr>
          <p:cNvSpPr/>
          <p:nvPr/>
        </p:nvSpPr>
        <p:spPr>
          <a:xfrm>
            <a:off x="4634227" y="1781105"/>
            <a:ext cx="2168810" cy="2650013"/>
          </a:xfrm>
          <a:prstGeom prst="roundRect">
            <a:avLst/>
          </a:prstGeom>
          <a:noFill/>
          <a:ln w="38100">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53" presetClass="entr" presetSubtype="16"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47" presetClass="entr" presetSubtype="0" fill="hold" grpId="0" nodeType="withEffect">
                                  <p:stCondLst>
                                    <p:cond delay="750"/>
                                  </p:stCondLst>
                                  <p:childTnLst>
                                    <p:set>
                                      <p:cBhvr>
                                        <p:cTn id="19" dur="1" fill="hold">
                                          <p:stCondLst>
                                            <p:cond delay="0"/>
                                          </p:stCondLst>
                                        </p:cTn>
                                        <p:tgtEl>
                                          <p:spTgt spid="325"/>
                                        </p:tgtEl>
                                        <p:attrNameLst>
                                          <p:attrName>style.visibility</p:attrName>
                                        </p:attrNameLst>
                                      </p:cBhvr>
                                      <p:to>
                                        <p:strVal val="visible"/>
                                      </p:to>
                                    </p:set>
                                    <p:animEffect transition="in" filter="fade">
                                      <p:cBhvr>
                                        <p:cTn id="20" dur="500"/>
                                        <p:tgtEl>
                                          <p:spTgt spid="325"/>
                                        </p:tgtEl>
                                      </p:cBhvr>
                                    </p:animEffect>
                                    <p:anim calcmode="lin" valueType="num">
                                      <p:cBhvr>
                                        <p:cTn id="21" dur="500" fill="hold"/>
                                        <p:tgtEl>
                                          <p:spTgt spid="325"/>
                                        </p:tgtEl>
                                        <p:attrNameLst>
                                          <p:attrName>ppt_x</p:attrName>
                                        </p:attrNameLst>
                                      </p:cBhvr>
                                      <p:tavLst>
                                        <p:tav tm="0">
                                          <p:val>
                                            <p:strVal val="#ppt_x"/>
                                          </p:val>
                                        </p:tav>
                                        <p:tav tm="100000">
                                          <p:val>
                                            <p:strVal val="#ppt_x"/>
                                          </p:val>
                                        </p:tav>
                                      </p:tavLst>
                                    </p:anim>
                                    <p:anim calcmode="lin" valueType="num">
                                      <p:cBhvr>
                                        <p:cTn id="22"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53" presetClass="entr" presetSubtype="16" fill="hold" nodeType="withEffect">
                                  <p:stCondLst>
                                    <p:cond delay="2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47" presetClass="entr" presetSubtype="0" fill="hold" grpId="0" nodeType="withEffect">
                                  <p:stCondLst>
                                    <p:cond delay="750"/>
                                  </p:stCondLst>
                                  <p:childTnLst>
                                    <p:set>
                                      <p:cBhvr>
                                        <p:cTn id="34" dur="1" fill="hold">
                                          <p:stCondLst>
                                            <p:cond delay="0"/>
                                          </p:stCondLst>
                                        </p:cTn>
                                        <p:tgtEl>
                                          <p:spTgt spid="328"/>
                                        </p:tgtEl>
                                        <p:attrNameLst>
                                          <p:attrName>style.visibility</p:attrName>
                                        </p:attrNameLst>
                                      </p:cBhvr>
                                      <p:to>
                                        <p:strVal val="visible"/>
                                      </p:to>
                                    </p:set>
                                    <p:animEffect transition="in" filter="fade">
                                      <p:cBhvr>
                                        <p:cTn id="35" dur="500"/>
                                        <p:tgtEl>
                                          <p:spTgt spid="328"/>
                                        </p:tgtEl>
                                      </p:cBhvr>
                                    </p:animEffect>
                                    <p:anim calcmode="lin" valueType="num">
                                      <p:cBhvr>
                                        <p:cTn id="36" dur="500" fill="hold"/>
                                        <p:tgtEl>
                                          <p:spTgt spid="328"/>
                                        </p:tgtEl>
                                        <p:attrNameLst>
                                          <p:attrName>ppt_x</p:attrName>
                                        </p:attrNameLst>
                                      </p:cBhvr>
                                      <p:tavLst>
                                        <p:tav tm="0">
                                          <p:val>
                                            <p:strVal val="#ppt_x"/>
                                          </p:val>
                                        </p:tav>
                                        <p:tav tm="100000">
                                          <p:val>
                                            <p:strVal val="#ppt_x"/>
                                          </p:val>
                                        </p:tav>
                                      </p:tavLst>
                                    </p:anim>
                                    <p:anim calcmode="lin" valueType="num">
                                      <p:cBhvr>
                                        <p:cTn id="37" dur="5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par>
                                <p:cTn id="43" presetID="53" presetClass="entr" presetSubtype="16" fill="hold"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47" presetClass="entr" presetSubtype="0" fill="hold" grpId="0" nodeType="withEffect">
                                  <p:stCondLst>
                                    <p:cond delay="750"/>
                                  </p:stCondLst>
                                  <p:childTnLst>
                                    <p:set>
                                      <p:cBhvr>
                                        <p:cTn id="49" dur="1" fill="hold">
                                          <p:stCondLst>
                                            <p:cond delay="0"/>
                                          </p:stCondLst>
                                        </p:cTn>
                                        <p:tgtEl>
                                          <p:spTgt spid="327"/>
                                        </p:tgtEl>
                                        <p:attrNameLst>
                                          <p:attrName>style.visibility</p:attrName>
                                        </p:attrNameLst>
                                      </p:cBhvr>
                                      <p:to>
                                        <p:strVal val="visible"/>
                                      </p:to>
                                    </p:set>
                                    <p:animEffect transition="in" filter="fade">
                                      <p:cBhvr>
                                        <p:cTn id="50" dur="500"/>
                                        <p:tgtEl>
                                          <p:spTgt spid="327"/>
                                        </p:tgtEl>
                                      </p:cBhvr>
                                    </p:animEffect>
                                    <p:anim calcmode="lin" valueType="num">
                                      <p:cBhvr>
                                        <p:cTn id="51" dur="500" fill="hold"/>
                                        <p:tgtEl>
                                          <p:spTgt spid="327"/>
                                        </p:tgtEl>
                                        <p:attrNameLst>
                                          <p:attrName>ppt_x</p:attrName>
                                        </p:attrNameLst>
                                      </p:cBhvr>
                                      <p:tavLst>
                                        <p:tav tm="0">
                                          <p:val>
                                            <p:strVal val="#ppt_x"/>
                                          </p:val>
                                        </p:tav>
                                        <p:tav tm="100000">
                                          <p:val>
                                            <p:strVal val="#ppt_x"/>
                                          </p:val>
                                        </p:tav>
                                      </p:tavLst>
                                    </p:anim>
                                    <p:anim calcmode="lin" valueType="num">
                                      <p:cBhvr>
                                        <p:cTn id="52" dur="5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par>
                                <p:cTn id="58" presetID="53" presetClass="entr" presetSubtype="16" fill="hold" nodeType="withEffect">
                                  <p:stCondLst>
                                    <p:cond delay="25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par>
                                <p:cTn id="63" presetID="47" presetClass="entr" presetSubtype="0" fill="hold" grpId="0" nodeType="withEffect">
                                  <p:stCondLst>
                                    <p:cond delay="750"/>
                                  </p:stCondLst>
                                  <p:childTnLst>
                                    <p:set>
                                      <p:cBhvr>
                                        <p:cTn id="64" dur="1" fill="hold">
                                          <p:stCondLst>
                                            <p:cond delay="0"/>
                                          </p:stCondLst>
                                        </p:cTn>
                                        <p:tgtEl>
                                          <p:spTgt spid="326"/>
                                        </p:tgtEl>
                                        <p:attrNameLst>
                                          <p:attrName>style.visibility</p:attrName>
                                        </p:attrNameLst>
                                      </p:cBhvr>
                                      <p:to>
                                        <p:strVal val="visible"/>
                                      </p:to>
                                    </p:set>
                                    <p:animEffect transition="in" filter="fade">
                                      <p:cBhvr>
                                        <p:cTn id="65" dur="500"/>
                                        <p:tgtEl>
                                          <p:spTgt spid="326"/>
                                        </p:tgtEl>
                                      </p:cBhvr>
                                    </p:animEffect>
                                    <p:anim calcmode="lin" valueType="num">
                                      <p:cBhvr>
                                        <p:cTn id="66" dur="500" fill="hold"/>
                                        <p:tgtEl>
                                          <p:spTgt spid="326"/>
                                        </p:tgtEl>
                                        <p:attrNameLst>
                                          <p:attrName>ppt_x</p:attrName>
                                        </p:attrNameLst>
                                      </p:cBhvr>
                                      <p:tavLst>
                                        <p:tav tm="0">
                                          <p:val>
                                            <p:strVal val="#ppt_x"/>
                                          </p:val>
                                        </p:tav>
                                        <p:tav tm="100000">
                                          <p:val>
                                            <p:strVal val="#ppt_x"/>
                                          </p:val>
                                        </p:tav>
                                      </p:tavLst>
                                    </p:anim>
                                    <p:anim calcmode="lin" valueType="num">
                                      <p:cBhvr>
                                        <p:cTn id="67" dur="500" fill="hold"/>
                                        <p:tgtEl>
                                          <p:spTgt spid="326"/>
                                        </p:tgtEl>
                                        <p:attrNameLst>
                                          <p:attrName>ppt_y</p:attrName>
                                        </p:attrNameLst>
                                      </p:cBhvr>
                                      <p:tavLst>
                                        <p:tav tm="0">
                                          <p:val>
                                            <p:strVal val="#ppt_y-.1"/>
                                          </p:val>
                                        </p:tav>
                                        <p:tav tm="100000">
                                          <p:val>
                                            <p:strVal val="#ppt_y"/>
                                          </p:val>
                                        </p:tav>
                                      </p:tavLst>
                                    </p:anim>
                                  </p:childTnLst>
                                </p:cTn>
                              </p:par>
                              <p:par>
                                <p:cTn id="68" presetID="22" presetClass="entr" presetSubtype="1"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P spid="327" grpId="0"/>
      <p:bldP spid="328" grpId="0"/>
      <p:bldP spid="43"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4" name="Group 3">
            <a:extLst>
              <a:ext uri="{FF2B5EF4-FFF2-40B4-BE49-F238E27FC236}">
                <a16:creationId xmlns:a16="http://schemas.microsoft.com/office/drawing/2014/main" id="{F590E787-3CB1-3C9B-0A3B-13A93F9947D3}"/>
              </a:ext>
            </a:extLst>
          </p:cNvPr>
          <p:cNvGrpSpPr/>
          <p:nvPr/>
        </p:nvGrpSpPr>
        <p:grpSpPr>
          <a:xfrm>
            <a:off x="229948" y="1137950"/>
            <a:ext cx="6001170" cy="954508"/>
            <a:chOff x="464101" y="1543139"/>
            <a:chExt cx="5925938" cy="938626"/>
          </a:xfrm>
        </p:grpSpPr>
        <p:grpSp>
          <p:nvGrpSpPr>
            <p:cNvPr id="274" name="Google Shape;274;p31"/>
            <p:cNvGrpSpPr/>
            <p:nvPr/>
          </p:nvGrpSpPr>
          <p:grpSpPr>
            <a:xfrm>
              <a:off x="464101" y="1543139"/>
              <a:ext cx="5925938" cy="938626"/>
              <a:chOff x="464101" y="1543138"/>
              <a:chExt cx="5925938" cy="938626"/>
            </a:xfrm>
          </p:grpSpPr>
          <p:sp>
            <p:nvSpPr>
              <p:cNvPr id="275" name="Google Shape;275;p31"/>
              <p:cNvSpPr/>
              <p:nvPr/>
            </p:nvSpPr>
            <p:spPr>
              <a:xfrm>
                <a:off x="3732276" y="1654101"/>
                <a:ext cx="2657763" cy="7167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79" name="Google Shape;279;p31"/>
            <p:cNvSpPr txBox="1"/>
            <p:nvPr/>
          </p:nvSpPr>
          <p:spPr>
            <a:xfrm>
              <a:off x="668505" y="1726101"/>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A</a:t>
              </a:r>
              <a:endParaRPr sz="3200" b="1" dirty="0">
                <a:solidFill>
                  <a:srgbClr val="1F684C"/>
                </a:solidFill>
                <a:latin typeface="#9Slide07 Cadena" panose="02000503000000020004" pitchFamily="2" charset="0"/>
                <a:ea typeface="Fira Sans"/>
                <a:cs typeface="Fira Sans"/>
                <a:sym typeface="Fira Sans"/>
              </a:endParaRPr>
            </a:p>
          </p:txBody>
        </p:sp>
      </p:grpSp>
      <p:sp>
        <p:nvSpPr>
          <p:cNvPr id="280" name="Google Shape;280;p31"/>
          <p:cNvSpPr txBox="1"/>
          <p:nvPr/>
        </p:nvSpPr>
        <p:spPr>
          <a:xfrm>
            <a:off x="1401228" y="1288692"/>
            <a:ext cx="4705367"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Thỏi nào nằm sâu hơn thì lực đẩy Ác-si-mét tác dụng lên thỏi đó lớn hơn.</a:t>
            </a:r>
            <a:endParaRPr sz="1800" dirty="0">
              <a:sym typeface="Roboto"/>
            </a:endParaRPr>
          </a:p>
        </p:txBody>
      </p:sp>
      <p:grpSp>
        <p:nvGrpSpPr>
          <p:cNvPr id="5" name="Group 4">
            <a:extLst>
              <a:ext uri="{FF2B5EF4-FFF2-40B4-BE49-F238E27FC236}">
                <a16:creationId xmlns:a16="http://schemas.microsoft.com/office/drawing/2014/main" id="{14790065-99FE-F06F-03B2-C4CD2D906C02}"/>
              </a:ext>
            </a:extLst>
          </p:cNvPr>
          <p:cNvGrpSpPr/>
          <p:nvPr/>
        </p:nvGrpSpPr>
        <p:grpSpPr>
          <a:xfrm>
            <a:off x="968473" y="2092540"/>
            <a:ext cx="6542554" cy="954508"/>
            <a:chOff x="2519679" y="2669451"/>
            <a:chExt cx="6460536" cy="938626"/>
          </a:xfrm>
        </p:grpSpPr>
        <p:grpSp>
          <p:nvGrpSpPr>
            <p:cNvPr id="281" name="Google Shape;281;p31"/>
            <p:cNvGrpSpPr/>
            <p:nvPr/>
          </p:nvGrpSpPr>
          <p:grpSpPr>
            <a:xfrm>
              <a:off x="2519679" y="2669451"/>
              <a:ext cx="6460536" cy="938626"/>
              <a:chOff x="2519679" y="2669450"/>
              <a:chExt cx="6460536" cy="938626"/>
            </a:xfrm>
          </p:grpSpPr>
          <p:sp>
            <p:nvSpPr>
              <p:cNvPr id="282" name="Google Shape;282;p31"/>
              <p:cNvSpPr/>
              <p:nvPr/>
            </p:nvSpPr>
            <p:spPr>
              <a:xfrm>
                <a:off x="5536271" y="2780414"/>
                <a:ext cx="3443944" cy="716700"/>
              </a:xfrm>
              <a:prstGeom prst="hexagon">
                <a:avLst>
                  <a:gd name="adj" fmla="val 25000"/>
                  <a:gd name="vf" fmla="val 115470"/>
                </a:avLst>
              </a:pr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86" name="Google Shape;286;p31"/>
            <p:cNvSpPr txBox="1"/>
            <p:nvPr/>
          </p:nvSpPr>
          <p:spPr>
            <a:xfrm>
              <a:off x="2724084" y="2852414"/>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B</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5A8C5CD3-C9A7-DC54-851A-50565CC3B0CB}"/>
              </a:ext>
            </a:extLst>
          </p:cNvPr>
          <p:cNvGrpSpPr/>
          <p:nvPr/>
        </p:nvGrpSpPr>
        <p:grpSpPr>
          <a:xfrm>
            <a:off x="1714287" y="3017651"/>
            <a:ext cx="6920409" cy="954508"/>
            <a:chOff x="4581763" y="3795764"/>
            <a:chExt cx="6833652" cy="938626"/>
          </a:xfrm>
        </p:grpSpPr>
        <p:grpSp>
          <p:nvGrpSpPr>
            <p:cNvPr id="288" name="Google Shape;288;p31"/>
            <p:cNvGrpSpPr/>
            <p:nvPr/>
          </p:nvGrpSpPr>
          <p:grpSpPr>
            <a:xfrm>
              <a:off x="4581763" y="3795764"/>
              <a:ext cx="6833652" cy="938626"/>
              <a:chOff x="4581763" y="3795763"/>
              <a:chExt cx="6833652" cy="938626"/>
            </a:xfrm>
          </p:grpSpPr>
          <p:sp>
            <p:nvSpPr>
              <p:cNvPr id="289" name="Google Shape;289;p31"/>
              <p:cNvSpPr/>
              <p:nvPr/>
            </p:nvSpPr>
            <p:spPr>
              <a:xfrm>
                <a:off x="7004854" y="3906726"/>
                <a:ext cx="4410561" cy="716700"/>
              </a:xfrm>
              <a:prstGeom prst="hexagon">
                <a:avLst>
                  <a:gd name="adj" fmla="val 25000"/>
                  <a:gd name="vf" fmla="val 115470"/>
                </a:avLst>
              </a:pr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2">
                  <a:lumMod val="5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93" name="Google Shape;293;p31"/>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C</a:t>
              </a:r>
              <a:endParaRPr sz="3200" b="1" dirty="0">
                <a:solidFill>
                  <a:srgbClr val="1F684C"/>
                </a:solidFill>
                <a:latin typeface="#9Slide07 Cadena" panose="02000503000000020004" pitchFamily="2" charset="0"/>
                <a:ea typeface="Fira Sans"/>
                <a:cs typeface="Fira Sans"/>
                <a:sym typeface="Fira Sans"/>
              </a:endParaRPr>
            </a:p>
          </p:txBody>
        </p:sp>
      </p:grpSp>
      <p:sp>
        <p:nvSpPr>
          <p:cNvPr id="294" name="Google Shape;294;p31"/>
          <p:cNvSpPr txBox="1"/>
          <p:nvPr/>
        </p:nvSpPr>
        <p:spPr>
          <a:xfrm>
            <a:off x="2211037" y="2211444"/>
            <a:ext cx="5371891"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Thép có trọng lượng riêng lớn hơn nhôm nên thỏi thép chịu tác dụng của lực đẩy Ác-si-mét lớn hơn.</a:t>
            </a:r>
            <a:endParaRPr sz="1800" dirty="0">
              <a:sym typeface="Roboto"/>
            </a:endParaRPr>
          </a:p>
        </p:txBody>
      </p:sp>
      <p:sp>
        <p:nvSpPr>
          <p:cNvPr id="26" name="TextBox 18">
            <a:extLst>
              <a:ext uri="{FF2B5EF4-FFF2-40B4-BE49-F238E27FC236}">
                <a16:creationId xmlns:a16="http://schemas.microsoft.com/office/drawing/2014/main" id="{11D30149-5A4D-BA64-6CA5-79BD27D58F3B}"/>
              </a:ext>
            </a:extLst>
          </p:cNvPr>
          <p:cNvSpPr txBox="1"/>
          <p:nvPr/>
        </p:nvSpPr>
        <p:spPr>
          <a:xfrm flipH="1">
            <a:off x="1386161" y="63127"/>
            <a:ext cx="7226380" cy="120032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400" dirty="0">
                <a:solidFill>
                  <a:prstClr val="black"/>
                </a:solidFill>
                <a:latin typeface="Roboto Black" panose="02000000000000000000" pitchFamily="2" charset="0"/>
                <a:ea typeface="Times New Roman" panose="02020603050405020304" pitchFamily="18" charset="0"/>
              </a:rPr>
              <a:t>CÂU 4: </a:t>
            </a:r>
            <a:r>
              <a:rPr lang="vi-VN" sz="2400" dirty="0">
                <a:solidFill>
                  <a:prstClr val="black"/>
                </a:solidFill>
                <a:latin typeface="Roboto Black" panose="02000000000000000000" pitchFamily="2" charset="0"/>
                <a:ea typeface="Times New Roman" panose="02020603050405020304" pitchFamily="18" charset="0"/>
              </a:rPr>
              <a:t>Một thỏi nhôm và một thỏi thép có thể tích bằng nhau cùng được nhúng chìm trong nước. Nhận xét nào sau đây là đúng?</a:t>
            </a:r>
            <a:endParaRPr lang="en-US" sz="2400" dirty="0">
              <a:solidFill>
                <a:prstClr val="black"/>
              </a:solidFill>
              <a:latin typeface="Roboto Black" panose="02000000000000000000" pitchFamily="2" charset="0"/>
              <a:ea typeface="Times New Roman" panose="02020603050405020304" pitchFamily="18" charset="0"/>
            </a:endParaRPr>
          </a:p>
        </p:txBody>
      </p:sp>
      <p:sp>
        <p:nvSpPr>
          <p:cNvPr id="27" name="Rectangle 26">
            <a:extLst>
              <a:ext uri="{FF2B5EF4-FFF2-40B4-BE49-F238E27FC236}">
                <a16:creationId xmlns:a16="http://schemas.microsoft.com/office/drawing/2014/main" id="{461FEA59-17D0-B6DE-12DD-DB1E6882BFA2}"/>
              </a:ext>
            </a:extLst>
          </p:cNvPr>
          <p:cNvSpPr/>
          <p:nvPr/>
        </p:nvSpPr>
        <p:spPr>
          <a:xfrm>
            <a:off x="0" y="510342"/>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31" name="Group 30">
            <a:extLst>
              <a:ext uri="{FF2B5EF4-FFF2-40B4-BE49-F238E27FC236}">
                <a16:creationId xmlns:a16="http://schemas.microsoft.com/office/drawing/2014/main" id="{C27B46C5-DB28-3711-3301-601EB405D297}"/>
              </a:ext>
            </a:extLst>
          </p:cNvPr>
          <p:cNvGrpSpPr/>
          <p:nvPr/>
        </p:nvGrpSpPr>
        <p:grpSpPr>
          <a:xfrm>
            <a:off x="2442218" y="3946346"/>
            <a:ext cx="6270923" cy="954508"/>
            <a:chOff x="4581763" y="3795764"/>
            <a:chExt cx="6192308" cy="938626"/>
          </a:xfrm>
        </p:grpSpPr>
        <p:grpSp>
          <p:nvGrpSpPr>
            <p:cNvPr id="32" name="Google Shape;288;p31">
              <a:extLst>
                <a:ext uri="{FF2B5EF4-FFF2-40B4-BE49-F238E27FC236}">
                  <a16:creationId xmlns:a16="http://schemas.microsoft.com/office/drawing/2014/main" id="{B4E023E7-717E-90DC-DDED-11859CD3557F}"/>
                </a:ext>
              </a:extLst>
            </p:cNvPr>
            <p:cNvGrpSpPr/>
            <p:nvPr/>
          </p:nvGrpSpPr>
          <p:grpSpPr>
            <a:xfrm>
              <a:off x="4581763" y="3795764"/>
              <a:ext cx="6192308" cy="938626"/>
              <a:chOff x="4581763" y="3795763"/>
              <a:chExt cx="6192308" cy="938626"/>
            </a:xfrm>
          </p:grpSpPr>
          <p:sp>
            <p:nvSpPr>
              <p:cNvPr id="34" name="Google Shape;289;p31">
                <a:extLst>
                  <a:ext uri="{FF2B5EF4-FFF2-40B4-BE49-F238E27FC236}">
                    <a16:creationId xmlns:a16="http://schemas.microsoft.com/office/drawing/2014/main" id="{EAB6D10A-3677-7DC1-4386-E6F7F3C6ACC8}"/>
                  </a:ext>
                </a:extLst>
              </p:cNvPr>
              <p:cNvSpPr/>
              <p:nvPr/>
            </p:nvSpPr>
            <p:spPr>
              <a:xfrm>
                <a:off x="7377081" y="3943671"/>
                <a:ext cx="3396990" cy="739828"/>
              </a:xfrm>
              <a:prstGeom prst="hexagon">
                <a:avLst>
                  <a:gd name="adj" fmla="val 25000"/>
                  <a:gd name="vf" fmla="val 115470"/>
                </a:avLst>
              </a:prstGeom>
              <a:solidFill>
                <a:schemeClr val="accent3"/>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35" name="Google Shape;290;p31">
                <a:extLst>
                  <a:ext uri="{FF2B5EF4-FFF2-40B4-BE49-F238E27FC236}">
                    <a16:creationId xmlns:a16="http://schemas.microsoft.com/office/drawing/2014/main" id="{2C66885C-9AF3-76D1-2F26-0EC7090D0243}"/>
                  </a:ext>
                </a:extLst>
              </p:cNvPr>
              <p:cNvSpPr/>
              <p:nvPr/>
            </p:nvSpPr>
            <p:spPr>
              <a:xfrm>
                <a:off x="5223988" y="3943724"/>
                <a:ext cx="2815484" cy="73970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6" name="Google Shape;291;p31">
                <a:extLst>
                  <a:ext uri="{FF2B5EF4-FFF2-40B4-BE49-F238E27FC236}">
                    <a16:creationId xmlns:a16="http://schemas.microsoft.com/office/drawing/2014/main" id="{8DD8CFCF-4D65-0AC3-B6A5-0D93EF37068C}"/>
                  </a:ext>
                </a:extLst>
              </p:cNvPr>
              <p:cNvSpPr/>
              <p:nvPr/>
            </p:nvSpPr>
            <p:spPr>
              <a:xfrm>
                <a:off x="4945594" y="3807566"/>
                <a:ext cx="855635" cy="926742"/>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7" name="Google Shape;292;p31">
                <a:extLst>
                  <a:ext uri="{FF2B5EF4-FFF2-40B4-BE49-F238E27FC236}">
                    <a16:creationId xmlns:a16="http://schemas.microsoft.com/office/drawing/2014/main" id="{FE67FA3C-DDA4-7500-FEB3-EED62952B34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33" name="Google Shape;293;p31">
              <a:extLst>
                <a:ext uri="{FF2B5EF4-FFF2-40B4-BE49-F238E27FC236}">
                  <a16:creationId xmlns:a16="http://schemas.microsoft.com/office/drawing/2014/main" id="{652FDC53-1B1D-586B-A608-ABAF10453439}"/>
                </a:ext>
              </a:extLst>
            </p:cNvPr>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D</a:t>
              </a:r>
              <a:endParaRPr sz="3200" b="1" dirty="0">
                <a:solidFill>
                  <a:srgbClr val="1F684C"/>
                </a:solidFill>
                <a:latin typeface="#9Slide07 Cadena" panose="02000503000000020004" pitchFamily="2" charset="0"/>
                <a:ea typeface="Fira Sans"/>
                <a:cs typeface="Fira Sans"/>
                <a:sym typeface="Fira Sans"/>
              </a:endParaRPr>
            </a:p>
          </p:txBody>
        </p:sp>
      </p:grpSp>
      <p:sp>
        <p:nvSpPr>
          <p:cNvPr id="38" name="Google Shape;294;p31">
            <a:extLst>
              <a:ext uri="{FF2B5EF4-FFF2-40B4-BE49-F238E27FC236}">
                <a16:creationId xmlns:a16="http://schemas.microsoft.com/office/drawing/2014/main" id="{601162A4-B315-19E2-131A-9F9579D0B9B9}"/>
              </a:ext>
            </a:extLst>
          </p:cNvPr>
          <p:cNvSpPr txBox="1"/>
          <p:nvPr/>
        </p:nvSpPr>
        <p:spPr>
          <a:xfrm>
            <a:off x="2765091" y="3180101"/>
            <a:ext cx="5947654"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cùng được nhúng trong nước.</a:t>
            </a:r>
            <a:endParaRPr dirty="0">
              <a:sym typeface="Roboto"/>
            </a:endParaRPr>
          </a:p>
        </p:txBody>
      </p:sp>
      <p:sp>
        <p:nvSpPr>
          <p:cNvPr id="287" name="Google Shape;287;p31"/>
          <p:cNvSpPr txBox="1"/>
          <p:nvPr/>
        </p:nvSpPr>
        <p:spPr>
          <a:xfrm>
            <a:off x="3538572" y="4132403"/>
            <a:ext cx="4967570"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chiếm thể tích trong nước như nhau.</a:t>
            </a:r>
            <a:endParaRPr dirty="0">
              <a:sym typeface="Roboto"/>
            </a:endParaRPr>
          </a:p>
        </p:txBody>
      </p:sp>
      <p:sp>
        <p:nvSpPr>
          <p:cNvPr id="41" name="Rectangle: Rounded Corners 40">
            <a:extLst>
              <a:ext uri="{FF2B5EF4-FFF2-40B4-BE49-F238E27FC236}">
                <a16:creationId xmlns:a16="http://schemas.microsoft.com/office/drawing/2014/main" id="{C5956F11-106B-82A1-9387-138D1F5A1F12}"/>
              </a:ext>
            </a:extLst>
          </p:cNvPr>
          <p:cNvSpPr/>
          <p:nvPr/>
        </p:nvSpPr>
        <p:spPr>
          <a:xfrm>
            <a:off x="2203420" y="3908805"/>
            <a:ext cx="6709672" cy="1187043"/>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wipe(left)">
                                      <p:cBhvr>
                                        <p:cTn id="16" dur="500"/>
                                        <p:tgtEl>
                                          <p:spTgt spid="28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4"/>
                                        </p:tgtEl>
                                        <p:attrNameLst>
                                          <p:attrName>style.visibility</p:attrName>
                                        </p:attrNameLst>
                                      </p:cBhvr>
                                      <p:to>
                                        <p:strVal val="visible"/>
                                      </p:to>
                                    </p:set>
                                    <p:animEffect transition="in" filter="wipe(left)">
                                      <p:cBhvr>
                                        <p:cTn id="25" dur="500"/>
                                        <p:tgtEl>
                                          <p:spTgt spid="2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7"/>
                                        </p:tgtEl>
                                        <p:attrNameLst>
                                          <p:attrName>style.visibility</p:attrName>
                                        </p:attrNameLst>
                                      </p:cBhvr>
                                      <p:to>
                                        <p:strVal val="visible"/>
                                      </p:to>
                                    </p:set>
                                    <p:animEffect transition="in" filter="wipe(left)">
                                      <p:cBhvr>
                                        <p:cTn id="43" dur="500"/>
                                        <p:tgtEl>
                                          <p:spTgt spid="28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294" grpId="0"/>
      <p:bldP spid="26" grpId="0"/>
      <p:bldP spid="38" grpId="0"/>
      <p:bldP spid="287" grpId="0"/>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6" name="Google Shape;463;p56">
            <a:extLst>
              <a:ext uri="{FF2B5EF4-FFF2-40B4-BE49-F238E27FC236}">
                <a16:creationId xmlns:a16="http://schemas.microsoft.com/office/drawing/2014/main" id="{616F2515-25E0-86C5-BFAC-1D433E3826B0}"/>
              </a:ext>
            </a:extLst>
          </p:cNvPr>
          <p:cNvSpPr txBox="1">
            <a:spLocks/>
          </p:cNvSpPr>
          <p:nvPr/>
        </p:nvSpPr>
        <p:spPr>
          <a:xfrm>
            <a:off x="3777439" y="1387718"/>
            <a:ext cx="5003921" cy="2529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800" dirty="0" err="1"/>
              <a:t>Lực</a:t>
            </a:r>
            <a:r>
              <a:rPr lang="en-US" sz="4800" dirty="0"/>
              <a:t> </a:t>
            </a:r>
            <a:r>
              <a:rPr lang="en-US" sz="4800" dirty="0" err="1"/>
              <a:t>Đẩy</a:t>
            </a:r>
            <a:r>
              <a:rPr lang="en-US" sz="4800" dirty="0"/>
              <a:t> </a:t>
            </a:r>
            <a:r>
              <a:rPr lang="en-US" sz="4800" dirty="0" err="1"/>
              <a:t>Tác</a:t>
            </a:r>
            <a:r>
              <a:rPr lang="en-US" sz="4800" dirty="0"/>
              <a:t> </a:t>
            </a:r>
            <a:r>
              <a:rPr lang="en-US" sz="4800" dirty="0" err="1"/>
              <a:t>Dụng</a:t>
            </a:r>
            <a:r>
              <a:rPr lang="en-US" sz="4800" dirty="0"/>
              <a:t> </a:t>
            </a:r>
            <a:r>
              <a:rPr lang="en-US" sz="4800" dirty="0" err="1"/>
              <a:t>Lên</a:t>
            </a:r>
            <a:r>
              <a:rPr lang="en-US" sz="4800" dirty="0"/>
              <a:t> </a:t>
            </a:r>
            <a:r>
              <a:rPr lang="en-US" sz="4800" dirty="0" err="1"/>
              <a:t>Vật</a:t>
            </a:r>
            <a:r>
              <a:rPr lang="en-US" sz="4800" dirty="0"/>
              <a:t> </a:t>
            </a:r>
            <a:r>
              <a:rPr lang="en-US" sz="4800" dirty="0" err="1"/>
              <a:t>Đặt</a:t>
            </a:r>
            <a:r>
              <a:rPr lang="en-US" sz="4800" dirty="0"/>
              <a:t> Trong </a:t>
            </a:r>
            <a:r>
              <a:rPr lang="en-US" sz="4800" dirty="0" err="1"/>
              <a:t>Chất</a:t>
            </a:r>
            <a:r>
              <a:rPr lang="en-US" sz="4800" dirty="0"/>
              <a:t> </a:t>
            </a:r>
            <a:r>
              <a:rPr lang="en-US" sz="4800" dirty="0" err="1"/>
              <a:t>Lỏng</a:t>
            </a:r>
            <a:endParaRPr lang="en-US" sz="4800" dirty="0"/>
          </a:p>
        </p:txBody>
      </p:sp>
      <p:grpSp>
        <p:nvGrpSpPr>
          <p:cNvPr id="7" name="Group 6">
            <a:extLst>
              <a:ext uri="{FF2B5EF4-FFF2-40B4-BE49-F238E27FC236}">
                <a16:creationId xmlns:a16="http://schemas.microsoft.com/office/drawing/2014/main" id="{31E6D3D4-2332-1163-89F8-C53C05FC58DF}"/>
              </a:ext>
            </a:extLst>
          </p:cNvPr>
          <p:cNvGrpSpPr/>
          <p:nvPr/>
        </p:nvGrpSpPr>
        <p:grpSpPr>
          <a:xfrm>
            <a:off x="590759" y="978410"/>
            <a:ext cx="3186680" cy="3186680"/>
            <a:chOff x="1989445" y="3573471"/>
            <a:chExt cx="941400" cy="941400"/>
          </a:xfrm>
        </p:grpSpPr>
        <p:grpSp>
          <p:nvGrpSpPr>
            <p:cNvPr id="8" name="Google Shape;1838;p117">
              <a:extLst>
                <a:ext uri="{FF2B5EF4-FFF2-40B4-BE49-F238E27FC236}">
                  <a16:creationId xmlns:a16="http://schemas.microsoft.com/office/drawing/2014/main" id="{D786503C-0698-0362-00FA-763086BBF2BF}"/>
                </a:ext>
              </a:extLst>
            </p:cNvPr>
            <p:cNvGrpSpPr/>
            <p:nvPr/>
          </p:nvGrpSpPr>
          <p:grpSpPr>
            <a:xfrm>
              <a:off x="2136100" y="3738320"/>
              <a:ext cx="638400" cy="611701"/>
              <a:chOff x="5403134" y="2588905"/>
              <a:chExt cx="384507" cy="368426"/>
            </a:xfrm>
          </p:grpSpPr>
          <p:sp>
            <p:nvSpPr>
              <p:cNvPr id="10" name="Google Shape;1839;p117">
                <a:extLst>
                  <a:ext uri="{FF2B5EF4-FFF2-40B4-BE49-F238E27FC236}">
                    <a16:creationId xmlns:a16="http://schemas.microsoft.com/office/drawing/2014/main" id="{26BF9629-4C6C-28D7-140B-81FBB9822C09}"/>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40;p117">
                <a:extLst>
                  <a:ext uri="{FF2B5EF4-FFF2-40B4-BE49-F238E27FC236}">
                    <a16:creationId xmlns:a16="http://schemas.microsoft.com/office/drawing/2014/main" id="{8876C3F3-8C12-4A96-B751-93B6B821BA7D}"/>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41;p117">
                <a:extLst>
                  <a:ext uri="{FF2B5EF4-FFF2-40B4-BE49-F238E27FC236}">
                    <a16:creationId xmlns:a16="http://schemas.microsoft.com/office/drawing/2014/main" id="{276FD488-8E65-E878-8F2B-E43A8CDA3348}"/>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42;p117">
                <a:extLst>
                  <a:ext uri="{FF2B5EF4-FFF2-40B4-BE49-F238E27FC236}">
                    <a16:creationId xmlns:a16="http://schemas.microsoft.com/office/drawing/2014/main" id="{68ABB5D1-4719-C5F7-8539-BD3338BDEDB6}"/>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4" name="Google Shape;1843;p117">
                <a:extLst>
                  <a:ext uri="{FF2B5EF4-FFF2-40B4-BE49-F238E27FC236}">
                    <a16:creationId xmlns:a16="http://schemas.microsoft.com/office/drawing/2014/main" id="{AA28189E-9D2E-FB54-269A-6D232DA55A93}"/>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9" name="Google Shape;1058;p88">
              <a:extLst>
                <a:ext uri="{FF2B5EF4-FFF2-40B4-BE49-F238E27FC236}">
                  <a16:creationId xmlns:a16="http://schemas.microsoft.com/office/drawing/2014/main" id="{D150EB6A-C53A-E29C-3F96-6DEE87125C6B}"/>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5" name="Group 4">
            <a:extLst>
              <a:ext uri="{FF2B5EF4-FFF2-40B4-BE49-F238E27FC236}">
                <a16:creationId xmlns:a16="http://schemas.microsoft.com/office/drawing/2014/main" id="{F1304D2F-86B8-885E-2CD4-D66545B21669}"/>
              </a:ext>
            </a:extLst>
          </p:cNvPr>
          <p:cNvGrpSpPr/>
          <p:nvPr/>
        </p:nvGrpSpPr>
        <p:grpSpPr>
          <a:xfrm>
            <a:off x="3249828" y="1954596"/>
            <a:ext cx="1243736" cy="1243736"/>
            <a:chOff x="3249827" y="1642175"/>
            <a:chExt cx="1243736" cy="1243736"/>
          </a:xfrm>
        </p:grpSpPr>
        <p:sp>
          <p:nvSpPr>
            <p:cNvPr id="836" name="Google Shape;836;p33"/>
            <p:cNvSpPr/>
            <p:nvPr/>
          </p:nvSpPr>
          <p:spPr>
            <a:xfrm>
              <a:off x="3249827" y="1642175"/>
              <a:ext cx="1243736" cy="1243736"/>
            </a:xfrm>
            <a:prstGeom prst="roundRect">
              <a:avLst>
                <a:gd name="adj" fmla="val 9144"/>
              </a:avLst>
            </a:prstGeom>
            <a:solidFill>
              <a:schemeClr val="accent2"/>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4" name="Google Shape;844;p33"/>
            <p:cNvSpPr txBox="1"/>
            <p:nvPr/>
          </p:nvSpPr>
          <p:spPr>
            <a:xfrm>
              <a:off x="3550427" y="2064856"/>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a:solidFill>
                    <a:srgbClr val="FFFFFF"/>
                  </a:solidFill>
                  <a:latin typeface="#9Slide07 Cadena" panose="02000503000000020004" pitchFamily="2" charset="0"/>
                  <a:ea typeface="Fira Sans"/>
                  <a:cs typeface="Fira Sans"/>
                  <a:sym typeface="Fira Sans"/>
                </a:rPr>
                <a:t>A</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35BC6D83-0C4E-F3E0-4408-836C3E6823E4}"/>
              </a:ext>
            </a:extLst>
          </p:cNvPr>
          <p:cNvGrpSpPr/>
          <p:nvPr/>
        </p:nvGrpSpPr>
        <p:grpSpPr>
          <a:xfrm>
            <a:off x="4653634" y="1954596"/>
            <a:ext cx="1243736" cy="1243736"/>
            <a:chOff x="4653633" y="1642175"/>
            <a:chExt cx="1243736" cy="1243736"/>
          </a:xfrm>
        </p:grpSpPr>
        <p:sp>
          <p:nvSpPr>
            <p:cNvPr id="837" name="Google Shape;837;p33"/>
            <p:cNvSpPr/>
            <p:nvPr/>
          </p:nvSpPr>
          <p:spPr>
            <a:xfrm>
              <a:off x="4653633" y="1642175"/>
              <a:ext cx="1243736" cy="1243736"/>
            </a:xfrm>
            <a:prstGeom prst="roundRect">
              <a:avLst>
                <a:gd name="adj" fmla="val 9144"/>
              </a:avLst>
            </a:prstGeom>
            <a:solidFill>
              <a:schemeClr val="accent4"/>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5" name="Google Shape;845;p33"/>
            <p:cNvSpPr txBox="1"/>
            <p:nvPr/>
          </p:nvSpPr>
          <p:spPr>
            <a:xfrm>
              <a:off x="4961283" y="2120493"/>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B</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5FE855EF-7A39-1B01-6328-A8E25AC0A8DB}"/>
              </a:ext>
            </a:extLst>
          </p:cNvPr>
          <p:cNvGrpSpPr/>
          <p:nvPr/>
        </p:nvGrpSpPr>
        <p:grpSpPr>
          <a:xfrm>
            <a:off x="3249828" y="3336295"/>
            <a:ext cx="1243736" cy="1243736"/>
            <a:chOff x="3249827" y="3023875"/>
            <a:chExt cx="1243736" cy="1243736"/>
          </a:xfrm>
        </p:grpSpPr>
        <p:sp>
          <p:nvSpPr>
            <p:cNvPr id="838" name="Google Shape;838;p33"/>
            <p:cNvSpPr/>
            <p:nvPr/>
          </p:nvSpPr>
          <p:spPr>
            <a:xfrm>
              <a:off x="3249827" y="3023875"/>
              <a:ext cx="1243736" cy="1243736"/>
            </a:xfrm>
            <a:prstGeom prst="roundRect">
              <a:avLst>
                <a:gd name="adj" fmla="val 9144"/>
              </a:avLst>
            </a:pr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846" name="Google Shape;846;p33"/>
            <p:cNvSpPr txBox="1"/>
            <p:nvPr/>
          </p:nvSpPr>
          <p:spPr>
            <a:xfrm>
              <a:off x="3564377"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D</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7" name="Group 6">
            <a:extLst>
              <a:ext uri="{FF2B5EF4-FFF2-40B4-BE49-F238E27FC236}">
                <a16:creationId xmlns:a16="http://schemas.microsoft.com/office/drawing/2014/main" id="{8F3EBBB0-565B-B15F-0FDA-3B5687D64233}"/>
              </a:ext>
            </a:extLst>
          </p:cNvPr>
          <p:cNvGrpSpPr/>
          <p:nvPr/>
        </p:nvGrpSpPr>
        <p:grpSpPr>
          <a:xfrm>
            <a:off x="4653634" y="3336295"/>
            <a:ext cx="1243736" cy="1243736"/>
            <a:chOff x="4653633" y="3023875"/>
            <a:chExt cx="1243736" cy="1243736"/>
          </a:xfrm>
        </p:grpSpPr>
        <p:sp>
          <p:nvSpPr>
            <p:cNvPr id="839" name="Google Shape;839;p33"/>
            <p:cNvSpPr/>
            <p:nvPr/>
          </p:nvSpPr>
          <p:spPr>
            <a:xfrm>
              <a:off x="4653633" y="3023875"/>
              <a:ext cx="1243736" cy="1243736"/>
            </a:xfrm>
            <a:prstGeom prst="roundRect">
              <a:avLst>
                <a:gd name="adj" fmla="val 9144"/>
              </a:avLst>
            </a:pr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847" name="Google Shape;847;p33"/>
            <p:cNvSpPr txBox="1"/>
            <p:nvPr/>
          </p:nvSpPr>
          <p:spPr>
            <a:xfrm>
              <a:off x="4961283"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C</a:t>
              </a:r>
              <a:endParaRPr sz="3600" b="1" dirty="0">
                <a:solidFill>
                  <a:srgbClr val="FFFFFF"/>
                </a:solidFill>
                <a:latin typeface="#9Slide07 Cadena" panose="02000503000000020004" pitchFamily="2" charset="0"/>
                <a:ea typeface="Fira Sans"/>
                <a:cs typeface="Fira Sans"/>
                <a:sym typeface="Fira Sans"/>
              </a:endParaRPr>
            </a:p>
          </p:txBody>
        </p:sp>
      </p:grpSp>
      <p:sp>
        <p:nvSpPr>
          <p:cNvPr id="46" name="TextBox 18">
            <a:extLst>
              <a:ext uri="{FF2B5EF4-FFF2-40B4-BE49-F238E27FC236}">
                <a16:creationId xmlns:a16="http://schemas.microsoft.com/office/drawing/2014/main" id="{4B173FA6-579E-8C27-CBDB-76667406BBFE}"/>
              </a:ext>
            </a:extLst>
          </p:cNvPr>
          <p:cNvSpPr txBox="1"/>
          <p:nvPr/>
        </p:nvSpPr>
        <p:spPr>
          <a:xfrm flipH="1">
            <a:off x="1348094" y="483571"/>
            <a:ext cx="7226380" cy="1323632"/>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5: </a:t>
            </a:r>
            <a:r>
              <a:rPr lang="vi-VN" sz="2667" dirty="0">
                <a:solidFill>
                  <a:prstClr val="black"/>
                </a:solidFill>
                <a:latin typeface="Roboto Black" panose="02000000000000000000" pitchFamily="2" charset="0"/>
                <a:ea typeface="Times New Roman" panose="02020603050405020304" pitchFamily="18" charset="0"/>
              </a:rPr>
              <a:t>Khi ôm một tảng đá trong nước ta thấy nhẹ hơn khi ôm nó trong không khí. Sở dĩ như vậy là vì:</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47" name="Rectangle 46">
            <a:extLst>
              <a:ext uri="{FF2B5EF4-FFF2-40B4-BE49-F238E27FC236}">
                <a16:creationId xmlns:a16="http://schemas.microsoft.com/office/drawing/2014/main" id="{EBB27C5D-1535-45B8-20C1-02749C623E8B}"/>
              </a:ext>
            </a:extLst>
          </p:cNvPr>
          <p:cNvSpPr/>
          <p:nvPr/>
        </p:nvSpPr>
        <p:spPr>
          <a:xfrm>
            <a:off x="0" y="868670"/>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3" name="Google Shape;308;p32">
            <a:extLst>
              <a:ext uri="{FF2B5EF4-FFF2-40B4-BE49-F238E27FC236}">
                <a16:creationId xmlns:a16="http://schemas.microsoft.com/office/drawing/2014/main" id="{241919FB-2BC0-2B34-27A7-EE3F7BE6B0FB}"/>
              </a:ext>
            </a:extLst>
          </p:cNvPr>
          <p:cNvSpPr txBox="1"/>
          <p:nvPr/>
        </p:nvSpPr>
        <p:spPr>
          <a:xfrm>
            <a:off x="477492" y="2385788"/>
            <a:ext cx="260299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khối lượng của tảng đá thay đổi.</a:t>
            </a:r>
            <a:endParaRPr dirty="0">
              <a:sym typeface="Roboto"/>
            </a:endParaRPr>
          </a:p>
        </p:txBody>
      </p:sp>
      <p:sp>
        <p:nvSpPr>
          <p:cNvPr id="54" name="Google Shape;316;p32">
            <a:extLst>
              <a:ext uri="{FF2B5EF4-FFF2-40B4-BE49-F238E27FC236}">
                <a16:creationId xmlns:a16="http://schemas.microsoft.com/office/drawing/2014/main" id="{615AD66C-140E-973B-E3FC-0E1C8016E16C}"/>
              </a:ext>
            </a:extLst>
          </p:cNvPr>
          <p:cNvSpPr txBox="1"/>
          <p:nvPr/>
        </p:nvSpPr>
        <p:spPr>
          <a:xfrm flipH="1">
            <a:off x="5884233" y="2370385"/>
            <a:ext cx="27822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 khối lượng của nước thay đổi.</a:t>
            </a:r>
            <a:endParaRPr dirty="0">
              <a:sym typeface="Roboto"/>
            </a:endParaRPr>
          </a:p>
        </p:txBody>
      </p:sp>
      <p:sp>
        <p:nvSpPr>
          <p:cNvPr id="55" name="Google Shape;326;p32">
            <a:extLst>
              <a:ext uri="{FF2B5EF4-FFF2-40B4-BE49-F238E27FC236}">
                <a16:creationId xmlns:a16="http://schemas.microsoft.com/office/drawing/2014/main" id="{9BC4449A-186F-B91D-D3C2-5D32F775A83D}"/>
              </a:ext>
            </a:extLst>
          </p:cNvPr>
          <p:cNvSpPr txBox="1"/>
          <p:nvPr/>
        </p:nvSpPr>
        <p:spPr>
          <a:xfrm>
            <a:off x="477493" y="3676649"/>
            <a:ext cx="26807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của</a:t>
            </a:r>
            <a:r>
              <a:rPr lang="en-US" dirty="0"/>
              <a:t> </a:t>
            </a:r>
            <a:r>
              <a:rPr lang="en-US" dirty="0" err="1"/>
              <a:t>tảng</a:t>
            </a:r>
            <a:r>
              <a:rPr lang="en-US" dirty="0"/>
              <a:t> </a:t>
            </a:r>
            <a:r>
              <a:rPr lang="en-US" dirty="0" err="1"/>
              <a:t>đá</a:t>
            </a:r>
            <a:r>
              <a:rPr lang="en-US" dirty="0"/>
              <a:t>.</a:t>
            </a:r>
            <a:endParaRPr dirty="0">
              <a:sym typeface="Roboto"/>
            </a:endParaRPr>
          </a:p>
        </p:txBody>
      </p:sp>
      <p:sp>
        <p:nvSpPr>
          <p:cNvPr id="56" name="Google Shape;316;p32">
            <a:extLst>
              <a:ext uri="{FF2B5EF4-FFF2-40B4-BE49-F238E27FC236}">
                <a16:creationId xmlns:a16="http://schemas.microsoft.com/office/drawing/2014/main" id="{8B08529C-CCDB-752A-373D-85A3412339D7}"/>
              </a:ext>
            </a:extLst>
          </p:cNvPr>
          <p:cNvSpPr txBox="1"/>
          <p:nvPr/>
        </p:nvSpPr>
        <p:spPr>
          <a:xfrm flipH="1">
            <a:off x="5650594" y="3676649"/>
            <a:ext cx="301591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lực đẩy của nước.</a:t>
            </a:r>
            <a:endParaRPr dirty="0">
              <a:sym typeface="Roboto"/>
            </a:endParaRPr>
          </a:p>
        </p:txBody>
      </p:sp>
      <p:sp>
        <p:nvSpPr>
          <p:cNvPr id="58" name="Rectangle: Rounded Corners 57">
            <a:extLst>
              <a:ext uri="{FF2B5EF4-FFF2-40B4-BE49-F238E27FC236}">
                <a16:creationId xmlns:a16="http://schemas.microsoft.com/office/drawing/2014/main" id="{67E5869D-EBDC-7E1D-87F8-611970D1ABBB}"/>
              </a:ext>
            </a:extLst>
          </p:cNvPr>
          <p:cNvSpPr/>
          <p:nvPr/>
        </p:nvSpPr>
        <p:spPr>
          <a:xfrm>
            <a:off x="4585132" y="3336297"/>
            <a:ext cx="4146060" cy="1243736"/>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righ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right)">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5" grpId="0"/>
      <p:bldP spid="56" grpId="0"/>
      <p:bldP spid="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2" name="Group 11">
            <a:extLst>
              <a:ext uri="{FF2B5EF4-FFF2-40B4-BE49-F238E27FC236}">
                <a16:creationId xmlns:a16="http://schemas.microsoft.com/office/drawing/2014/main" id="{C1A4B66C-4B13-DFA8-9CA7-6D4BE1E088E5}"/>
              </a:ext>
            </a:extLst>
          </p:cNvPr>
          <p:cNvGrpSpPr/>
          <p:nvPr/>
        </p:nvGrpSpPr>
        <p:grpSpPr>
          <a:xfrm>
            <a:off x="1118169" y="3065051"/>
            <a:ext cx="5316052" cy="771829"/>
            <a:chOff x="2640558" y="3850537"/>
            <a:chExt cx="5316052" cy="771829"/>
          </a:xfrm>
          <a:solidFill>
            <a:srgbClr val="FF8001"/>
          </a:solidFill>
        </p:grpSpPr>
        <p:grpSp>
          <p:nvGrpSpPr>
            <p:cNvPr id="323" name="Google Shape;323;p32"/>
            <p:cNvGrpSpPr/>
            <p:nvPr/>
          </p:nvGrpSpPr>
          <p:grpSpPr>
            <a:xfrm>
              <a:off x="2640558" y="3850537"/>
              <a:ext cx="5316052" cy="771829"/>
              <a:chOff x="1025926" y="1749504"/>
              <a:chExt cx="5800384" cy="842148"/>
            </a:xfrm>
            <a:grpFill/>
          </p:grpSpPr>
          <p:sp>
            <p:nvSpPr>
              <p:cNvPr id="324" name="Google Shape;324;p32"/>
              <p:cNvSpPr/>
              <p:nvPr/>
            </p:nvSpPr>
            <p:spPr>
              <a:xfrm>
                <a:off x="1025926" y="1749504"/>
                <a:ext cx="505753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25" name="Google Shape;325;p32"/>
              <p:cNvSpPr/>
              <p:nvPr/>
            </p:nvSpPr>
            <p:spPr>
              <a:xfrm>
                <a:off x="5984210"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27" name="Google Shape;327;p32"/>
            <p:cNvSpPr/>
            <p:nvPr/>
          </p:nvSpPr>
          <p:spPr>
            <a:xfrm>
              <a:off x="2640558" y="385147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0" name="Group 9">
            <a:extLst>
              <a:ext uri="{FF2B5EF4-FFF2-40B4-BE49-F238E27FC236}">
                <a16:creationId xmlns:a16="http://schemas.microsoft.com/office/drawing/2014/main" id="{A76C5BB8-EFA8-C122-D8DC-5F3694DA67E8}"/>
              </a:ext>
            </a:extLst>
          </p:cNvPr>
          <p:cNvGrpSpPr/>
          <p:nvPr/>
        </p:nvGrpSpPr>
        <p:grpSpPr>
          <a:xfrm>
            <a:off x="2817118" y="2120153"/>
            <a:ext cx="4966361" cy="771829"/>
            <a:chOff x="1528843" y="2702487"/>
            <a:chExt cx="4966361" cy="771829"/>
          </a:xfrm>
        </p:grpSpPr>
        <p:grpSp>
          <p:nvGrpSpPr>
            <p:cNvPr id="313" name="Google Shape;313;p32"/>
            <p:cNvGrpSpPr/>
            <p:nvPr/>
          </p:nvGrpSpPr>
          <p:grpSpPr>
            <a:xfrm flipH="1">
              <a:off x="1528843" y="2702487"/>
              <a:ext cx="4966360" cy="771829"/>
              <a:chOff x="1025926" y="1749504"/>
              <a:chExt cx="5418832" cy="842148"/>
            </a:xfrm>
            <a:solidFill>
              <a:srgbClr val="1A569C"/>
            </a:solidFill>
          </p:grpSpPr>
          <p:sp>
            <p:nvSpPr>
              <p:cNvPr id="314" name="Google Shape;314;p32"/>
              <p:cNvSpPr/>
              <p:nvPr/>
            </p:nvSpPr>
            <p:spPr>
              <a:xfrm>
                <a:off x="1025926" y="1749504"/>
                <a:ext cx="4683177"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15" name="Google Shape;315;p32"/>
              <p:cNvSpPr/>
              <p:nvPr/>
            </p:nvSpPr>
            <p:spPr>
              <a:xfrm>
                <a:off x="5602658"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dirty="0">
                  <a:ea typeface="+mn-ea"/>
                </a:endParaRPr>
              </a:p>
            </p:txBody>
          </p:sp>
        </p:grpSp>
        <p:sp>
          <p:nvSpPr>
            <p:cNvPr id="317" name="Google Shape;317;p32"/>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302" name="Google Shape;302;p32"/>
          <p:cNvGrpSpPr/>
          <p:nvPr/>
        </p:nvGrpSpPr>
        <p:grpSpPr>
          <a:xfrm>
            <a:off x="1091314" y="1144197"/>
            <a:ext cx="5331569" cy="771829"/>
            <a:chOff x="3170604" y="1140244"/>
            <a:chExt cx="5331569" cy="771829"/>
          </a:xfrm>
          <a:solidFill>
            <a:srgbClr val="32AAD9"/>
          </a:solidFill>
        </p:grpSpPr>
        <p:grpSp>
          <p:nvGrpSpPr>
            <p:cNvPr id="303" name="Google Shape;303;p32"/>
            <p:cNvGrpSpPr/>
            <p:nvPr/>
          </p:nvGrpSpPr>
          <p:grpSpPr>
            <a:xfrm>
              <a:off x="3170604" y="1140244"/>
              <a:ext cx="5331569" cy="771829"/>
              <a:chOff x="1025925" y="1749504"/>
              <a:chExt cx="5817314" cy="842148"/>
            </a:xfrm>
            <a:grpFill/>
          </p:grpSpPr>
          <p:sp>
            <p:nvSpPr>
              <p:cNvPr id="304" name="Google Shape;304;p32"/>
              <p:cNvSpPr/>
              <p:nvPr/>
            </p:nvSpPr>
            <p:spPr>
              <a:xfrm>
                <a:off x="1025925" y="1749504"/>
                <a:ext cx="5057535"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dirty="0">
                  <a:ea typeface="+mn-ea"/>
                </a:endParaRPr>
              </a:p>
            </p:txBody>
          </p:sp>
          <p:sp>
            <p:nvSpPr>
              <p:cNvPr id="305" name="Google Shape;305;p32"/>
              <p:cNvSpPr/>
              <p:nvPr/>
            </p:nvSpPr>
            <p:spPr>
              <a:xfrm>
                <a:off x="600113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0070C0"/>
            </a:solidFill>
            <a:ln>
              <a:noFill/>
            </a:ln>
          </p:spPr>
          <p:txBody>
            <a:bodyPr spcFirstLastPara="1" wrap="square" lIns="91425" tIns="91425" rIns="91425" bIns="91425" anchor="ctr" anchorCtr="0">
              <a:noAutofit/>
            </a:bodyPr>
            <a:lstStyle/>
            <a:p>
              <a:pPr defTabSz="914355"/>
              <a:endParaRPr>
                <a:ea typeface="+mn-ea"/>
              </a:endParaRPr>
            </a:p>
          </p:txBody>
        </p:sp>
      </p:grpSp>
      <p:sp>
        <p:nvSpPr>
          <p:cNvPr id="308" name="Google Shape;308;p32"/>
          <p:cNvSpPr txBox="1"/>
          <p:nvPr/>
        </p:nvSpPr>
        <p:spPr>
          <a:xfrm>
            <a:off x="1505421" y="1243751"/>
            <a:ext cx="46352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nhỏ hơn </a:t>
            </a:r>
            <a:r>
              <a:rPr lang="en-US" dirty="0" err="1"/>
              <a:t>khối</a:t>
            </a:r>
            <a:r>
              <a:rPr lang="vi-VN" dirty="0"/>
              <a:t> lượng riêng của nước.</a:t>
            </a:r>
            <a:endParaRPr dirty="0">
              <a:sym typeface="Roboto"/>
            </a:endParaRPr>
          </a:p>
        </p:txBody>
      </p:sp>
      <p:grpSp>
        <p:nvGrpSpPr>
          <p:cNvPr id="8" name="Group 7">
            <a:extLst>
              <a:ext uri="{FF2B5EF4-FFF2-40B4-BE49-F238E27FC236}">
                <a16:creationId xmlns:a16="http://schemas.microsoft.com/office/drawing/2014/main" id="{F8FF0369-5816-60FD-743A-F8E706229F6F}"/>
              </a:ext>
            </a:extLst>
          </p:cNvPr>
          <p:cNvGrpSpPr/>
          <p:nvPr/>
        </p:nvGrpSpPr>
        <p:grpSpPr>
          <a:xfrm>
            <a:off x="326144" y="1032151"/>
            <a:ext cx="1095304" cy="995921"/>
            <a:chOff x="326143" y="985515"/>
            <a:chExt cx="1095304" cy="995921"/>
          </a:xfrm>
          <a:solidFill>
            <a:srgbClr val="32AAD9"/>
          </a:solidFill>
        </p:grpSpPr>
        <p:sp>
          <p:nvSpPr>
            <p:cNvPr id="307" name="Google Shape;307;p32"/>
            <p:cNvSpPr/>
            <p:nvPr/>
          </p:nvSpPr>
          <p:spPr>
            <a:xfrm>
              <a:off x="326143" y="985515"/>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09" name="Google Shape;309;p32"/>
            <p:cNvSpPr txBox="1"/>
            <p:nvPr/>
          </p:nvSpPr>
          <p:spPr>
            <a:xfrm>
              <a:off x="536891" y="1197105"/>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A</a:t>
              </a:r>
              <a:endParaRPr sz="3200" b="1" dirty="0">
                <a:solidFill>
                  <a:srgbClr val="FFF4E0"/>
                </a:solidFill>
                <a:latin typeface="#9Slide07 Cadena" panose="02000503000000020004" pitchFamily="2" charset="0"/>
                <a:ea typeface="Fira Sans"/>
                <a:cs typeface="Fira Sans"/>
                <a:sym typeface="Fira Sans"/>
              </a:endParaRPr>
            </a:p>
          </p:txBody>
        </p:sp>
      </p:grpSp>
      <p:sp>
        <p:nvSpPr>
          <p:cNvPr id="316" name="Google Shape;316;p32"/>
          <p:cNvSpPr txBox="1"/>
          <p:nvPr/>
        </p:nvSpPr>
        <p:spPr>
          <a:xfrm flipH="1">
            <a:off x="2850023" y="2219707"/>
            <a:ext cx="451934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lớn hơn </a:t>
            </a:r>
            <a:r>
              <a:rPr lang="en-US" dirty="0" err="1"/>
              <a:t>khối</a:t>
            </a:r>
            <a:r>
              <a:rPr lang="vi-VN" dirty="0"/>
              <a:t> lượng riêng của nước.</a:t>
            </a:r>
            <a:endParaRPr dirty="0">
              <a:sym typeface="Roboto"/>
            </a:endParaRPr>
          </a:p>
        </p:txBody>
      </p:sp>
      <p:grpSp>
        <p:nvGrpSpPr>
          <p:cNvPr id="9" name="Group 8">
            <a:extLst>
              <a:ext uri="{FF2B5EF4-FFF2-40B4-BE49-F238E27FC236}">
                <a16:creationId xmlns:a16="http://schemas.microsoft.com/office/drawing/2014/main" id="{03F42E94-9A26-E257-6943-14C515EFF238}"/>
              </a:ext>
            </a:extLst>
          </p:cNvPr>
          <p:cNvGrpSpPr/>
          <p:nvPr/>
        </p:nvGrpSpPr>
        <p:grpSpPr>
          <a:xfrm>
            <a:off x="7453344" y="2008107"/>
            <a:ext cx="1095304" cy="995921"/>
            <a:chOff x="6165070" y="2590441"/>
            <a:chExt cx="1095304" cy="995921"/>
          </a:xfrm>
          <a:solidFill>
            <a:srgbClr val="1A569C"/>
          </a:solidFill>
        </p:grpSpPr>
        <p:sp>
          <p:nvSpPr>
            <p:cNvPr id="318" name="Google Shape;318;p32"/>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319" name="Google Shape;319;p32"/>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B</a:t>
              </a:r>
              <a:endParaRPr sz="3200" b="1" dirty="0">
                <a:solidFill>
                  <a:srgbClr val="FFF4E0"/>
                </a:solidFill>
                <a:latin typeface="#9Slide07 Cadena" panose="02000503000000020004" pitchFamily="2" charset="0"/>
                <a:ea typeface="Fira Sans"/>
                <a:cs typeface="Fira Sans"/>
                <a:sym typeface="Fira Sans"/>
              </a:endParaRPr>
            </a:p>
          </p:txBody>
        </p:sp>
      </p:grpSp>
      <p:sp>
        <p:nvSpPr>
          <p:cNvPr id="326" name="Google Shape;326;p32"/>
          <p:cNvSpPr txBox="1"/>
          <p:nvPr/>
        </p:nvSpPr>
        <p:spPr>
          <a:xfrm>
            <a:off x="1532278" y="3164605"/>
            <a:ext cx="463523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fr-FR" dirty="0" err="1"/>
              <a:t>Vì</a:t>
            </a:r>
            <a:r>
              <a:rPr lang="fr-FR" dirty="0"/>
              <a:t> </a:t>
            </a:r>
            <a:r>
              <a:rPr lang="fr-FR" dirty="0" err="1"/>
              <a:t>gỗ</a:t>
            </a:r>
            <a:r>
              <a:rPr lang="fr-FR" dirty="0"/>
              <a:t> là </a:t>
            </a:r>
            <a:r>
              <a:rPr lang="fr-FR" dirty="0" err="1"/>
              <a:t>vật</a:t>
            </a:r>
            <a:r>
              <a:rPr lang="fr-FR" dirty="0"/>
              <a:t> </a:t>
            </a:r>
            <a:r>
              <a:rPr lang="fr-FR" dirty="0" err="1"/>
              <a:t>nhẹ</a:t>
            </a:r>
            <a:r>
              <a:rPr lang="fr-FR" dirty="0"/>
              <a:t>.</a:t>
            </a:r>
            <a:endParaRPr dirty="0">
              <a:sym typeface="Roboto"/>
            </a:endParaRPr>
          </a:p>
        </p:txBody>
      </p:sp>
      <p:grpSp>
        <p:nvGrpSpPr>
          <p:cNvPr id="11" name="Group 10">
            <a:extLst>
              <a:ext uri="{FF2B5EF4-FFF2-40B4-BE49-F238E27FC236}">
                <a16:creationId xmlns:a16="http://schemas.microsoft.com/office/drawing/2014/main" id="{0805FD21-4E41-253E-0366-DEE1A923CFFA}"/>
              </a:ext>
            </a:extLst>
          </p:cNvPr>
          <p:cNvGrpSpPr/>
          <p:nvPr/>
        </p:nvGrpSpPr>
        <p:grpSpPr>
          <a:xfrm>
            <a:off x="352998" y="2953005"/>
            <a:ext cx="1095304" cy="995921"/>
            <a:chOff x="1875387" y="3738491"/>
            <a:chExt cx="1095304" cy="995921"/>
          </a:xfrm>
          <a:solidFill>
            <a:srgbClr val="FF8001"/>
          </a:solidFill>
        </p:grpSpPr>
        <p:sp>
          <p:nvSpPr>
            <p:cNvPr id="328" name="Google Shape;328;p32"/>
            <p:cNvSpPr/>
            <p:nvPr/>
          </p:nvSpPr>
          <p:spPr>
            <a:xfrm>
              <a:off x="1875387" y="373849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29" name="Google Shape;329;p32"/>
            <p:cNvSpPr txBox="1"/>
            <p:nvPr/>
          </p:nvSpPr>
          <p:spPr>
            <a:xfrm>
              <a:off x="2086135" y="395008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C</a:t>
              </a:r>
              <a:endParaRPr sz="3200" b="1" dirty="0">
                <a:solidFill>
                  <a:srgbClr val="FFF4E0"/>
                </a:solidFill>
                <a:latin typeface="#9Slide07 Cadena" panose="02000503000000020004" pitchFamily="2" charset="0"/>
                <a:ea typeface="Fira Sans"/>
                <a:cs typeface="Fira Sans"/>
                <a:sym typeface="Fira Sans"/>
              </a:endParaRPr>
            </a:p>
          </p:txBody>
        </p:sp>
      </p:grpSp>
      <p:sp>
        <p:nvSpPr>
          <p:cNvPr id="36" name="TextBox 18">
            <a:extLst>
              <a:ext uri="{FF2B5EF4-FFF2-40B4-BE49-F238E27FC236}">
                <a16:creationId xmlns:a16="http://schemas.microsoft.com/office/drawing/2014/main" id="{647AAA95-9C9E-C391-EF90-02899006A178}"/>
              </a:ext>
            </a:extLst>
          </p:cNvPr>
          <p:cNvSpPr txBox="1"/>
          <p:nvPr/>
        </p:nvSpPr>
        <p:spPr>
          <a:xfrm flipH="1">
            <a:off x="1390030" y="362155"/>
            <a:ext cx="736534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6: </a:t>
            </a:r>
            <a:r>
              <a:rPr lang="vi-VN" dirty="0"/>
              <a:t> </a:t>
            </a:r>
            <a:r>
              <a:rPr lang="vi-VN" sz="2667" dirty="0">
                <a:solidFill>
                  <a:prstClr val="black"/>
                </a:solidFill>
                <a:latin typeface="Roboto Black" panose="02000000000000000000" pitchFamily="2" charset="0"/>
                <a:ea typeface="Times New Roman" panose="02020603050405020304" pitchFamily="18" charset="0"/>
              </a:rPr>
              <a:t>Tại sao miếng gỗ thả vào nước thì nổi?</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37" name="Rectangle 36">
            <a:extLst>
              <a:ext uri="{FF2B5EF4-FFF2-40B4-BE49-F238E27FC236}">
                <a16:creationId xmlns:a16="http://schemas.microsoft.com/office/drawing/2014/main" id="{7D686DA7-BE2A-1CB5-8818-9F9347E93086}"/>
              </a:ext>
            </a:extLst>
          </p:cNvPr>
          <p:cNvSpPr/>
          <p:nvPr/>
        </p:nvSpPr>
        <p:spPr>
          <a:xfrm>
            <a:off x="0" y="381172"/>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48" name="Group 47">
            <a:extLst>
              <a:ext uri="{FF2B5EF4-FFF2-40B4-BE49-F238E27FC236}">
                <a16:creationId xmlns:a16="http://schemas.microsoft.com/office/drawing/2014/main" id="{8385C925-E057-29C3-F27F-DFB7FB67A6AA}"/>
              </a:ext>
            </a:extLst>
          </p:cNvPr>
          <p:cNvGrpSpPr/>
          <p:nvPr/>
        </p:nvGrpSpPr>
        <p:grpSpPr>
          <a:xfrm>
            <a:off x="2850023" y="4020948"/>
            <a:ext cx="4894077" cy="771829"/>
            <a:chOff x="1601127" y="2702487"/>
            <a:chExt cx="4894077" cy="771829"/>
          </a:xfrm>
          <a:solidFill>
            <a:srgbClr val="D55800"/>
          </a:solidFill>
        </p:grpSpPr>
        <p:grpSp>
          <p:nvGrpSpPr>
            <p:cNvPr id="49" name="Google Shape;313;p32">
              <a:extLst>
                <a:ext uri="{FF2B5EF4-FFF2-40B4-BE49-F238E27FC236}">
                  <a16:creationId xmlns:a16="http://schemas.microsoft.com/office/drawing/2014/main" id="{2273CC00-EEE2-25D2-4B36-B66B5CF6F0E3}"/>
                </a:ext>
              </a:extLst>
            </p:cNvPr>
            <p:cNvGrpSpPr/>
            <p:nvPr/>
          </p:nvGrpSpPr>
          <p:grpSpPr>
            <a:xfrm flipH="1">
              <a:off x="1601127" y="2702487"/>
              <a:ext cx="4894076" cy="771829"/>
              <a:chOff x="1025926" y="1749504"/>
              <a:chExt cx="5339963" cy="842148"/>
            </a:xfrm>
            <a:grpFill/>
          </p:grpSpPr>
          <p:sp>
            <p:nvSpPr>
              <p:cNvPr id="51" name="Google Shape;314;p32">
                <a:extLst>
                  <a:ext uri="{FF2B5EF4-FFF2-40B4-BE49-F238E27FC236}">
                    <a16:creationId xmlns:a16="http://schemas.microsoft.com/office/drawing/2014/main" id="{F7DAC097-9E28-A870-0E9A-9D9B3CBCB4BE}"/>
                  </a:ext>
                </a:extLst>
              </p:cNvPr>
              <p:cNvSpPr/>
              <p:nvPr/>
            </p:nvSpPr>
            <p:spPr>
              <a:xfrm>
                <a:off x="1025926" y="1749504"/>
                <a:ext cx="4640211"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52" name="Google Shape;315;p32">
                <a:extLst>
                  <a:ext uri="{FF2B5EF4-FFF2-40B4-BE49-F238E27FC236}">
                    <a16:creationId xmlns:a16="http://schemas.microsoft.com/office/drawing/2014/main" id="{9BDFF636-B3E4-6BBD-135D-F10E6B835287}"/>
                  </a:ext>
                </a:extLst>
              </p:cNvPr>
              <p:cNvSpPr/>
              <p:nvPr/>
            </p:nvSpPr>
            <p:spPr>
              <a:xfrm>
                <a:off x="552378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Google Shape;317;p32">
              <a:extLst>
                <a:ext uri="{FF2B5EF4-FFF2-40B4-BE49-F238E27FC236}">
                  <a16:creationId xmlns:a16="http://schemas.microsoft.com/office/drawing/2014/main" id="{A864C9E1-9E12-E5F5-FE90-BB76A6805D06}"/>
                </a:ext>
              </a:extLst>
            </p:cNvPr>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841F00"/>
            </a:solidFill>
            <a:ln>
              <a:noFill/>
            </a:ln>
          </p:spPr>
          <p:txBody>
            <a:bodyPr spcFirstLastPara="1" wrap="square" lIns="91425" tIns="91425" rIns="91425" bIns="91425" anchor="ctr" anchorCtr="0">
              <a:noAutofit/>
            </a:bodyPr>
            <a:lstStyle/>
            <a:p>
              <a:pPr defTabSz="914355"/>
              <a:endParaRPr>
                <a:ea typeface="+mn-ea"/>
              </a:endParaRPr>
            </a:p>
          </p:txBody>
        </p:sp>
      </p:grpSp>
      <p:sp>
        <p:nvSpPr>
          <p:cNvPr id="53" name="Google Shape;316;p32">
            <a:extLst>
              <a:ext uri="{FF2B5EF4-FFF2-40B4-BE49-F238E27FC236}">
                <a16:creationId xmlns:a16="http://schemas.microsoft.com/office/drawing/2014/main" id="{9819E606-D760-9375-15E1-9950560A21E4}"/>
              </a:ext>
            </a:extLst>
          </p:cNvPr>
          <p:cNvSpPr txBox="1"/>
          <p:nvPr/>
        </p:nvSpPr>
        <p:spPr>
          <a:xfrm flipH="1">
            <a:off x="2726175" y="4120502"/>
            <a:ext cx="460381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gỗ không thấm nước.</a:t>
            </a:r>
            <a:endParaRPr dirty="0">
              <a:sym typeface="Roboto"/>
            </a:endParaRPr>
          </a:p>
        </p:txBody>
      </p:sp>
      <p:grpSp>
        <p:nvGrpSpPr>
          <p:cNvPr id="54" name="Group 53">
            <a:extLst>
              <a:ext uri="{FF2B5EF4-FFF2-40B4-BE49-F238E27FC236}">
                <a16:creationId xmlns:a16="http://schemas.microsoft.com/office/drawing/2014/main" id="{DBAED40A-48CF-DAA6-E51E-3FBB1AD0DDD0}"/>
              </a:ext>
            </a:extLst>
          </p:cNvPr>
          <p:cNvGrpSpPr/>
          <p:nvPr/>
        </p:nvGrpSpPr>
        <p:grpSpPr>
          <a:xfrm>
            <a:off x="7413966" y="3908902"/>
            <a:ext cx="1095304" cy="995921"/>
            <a:chOff x="6165070" y="2590441"/>
            <a:chExt cx="1095304" cy="995921"/>
          </a:xfrm>
          <a:solidFill>
            <a:srgbClr val="D55800"/>
          </a:solidFill>
        </p:grpSpPr>
        <p:sp>
          <p:nvSpPr>
            <p:cNvPr id="55" name="Google Shape;318;p32">
              <a:extLst>
                <a:ext uri="{FF2B5EF4-FFF2-40B4-BE49-F238E27FC236}">
                  <a16:creationId xmlns:a16="http://schemas.microsoft.com/office/drawing/2014/main" id="{3E4F9FB3-96B5-09F9-45B8-AE3F3F81DDE1}"/>
                </a:ext>
              </a:extLst>
            </p:cNvPr>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56" name="Google Shape;319;p32">
              <a:extLst>
                <a:ext uri="{FF2B5EF4-FFF2-40B4-BE49-F238E27FC236}">
                  <a16:creationId xmlns:a16="http://schemas.microsoft.com/office/drawing/2014/main" id="{78A737BB-E815-8475-5B88-ABCC2563156F}"/>
                </a:ext>
              </a:extLst>
            </p:cNvPr>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D</a:t>
              </a:r>
              <a:endParaRPr sz="3200" b="1" dirty="0">
                <a:solidFill>
                  <a:srgbClr val="FFF4E0"/>
                </a:solidFill>
                <a:latin typeface="#9Slide07 Cadena" panose="02000503000000020004" pitchFamily="2" charset="0"/>
                <a:ea typeface="Fira Sans"/>
                <a:cs typeface="Fira Sans"/>
                <a:sym typeface="Fira Sans"/>
              </a:endParaRPr>
            </a:p>
          </p:txBody>
        </p:sp>
      </p:grpSp>
      <p:sp>
        <p:nvSpPr>
          <p:cNvPr id="57" name="Rectangle: Rounded Corners 56">
            <a:extLst>
              <a:ext uri="{FF2B5EF4-FFF2-40B4-BE49-F238E27FC236}">
                <a16:creationId xmlns:a16="http://schemas.microsoft.com/office/drawing/2014/main" id="{BF7A2E03-2D0B-BB64-0DB6-E0AF17BFA265}"/>
              </a:ext>
            </a:extLst>
          </p:cNvPr>
          <p:cNvSpPr/>
          <p:nvPr/>
        </p:nvSpPr>
        <p:spPr>
          <a:xfrm>
            <a:off x="317390" y="980032"/>
            <a:ext cx="6323695" cy="1098419"/>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2"/>
                                        </p:tgtEl>
                                        <p:attrNameLst>
                                          <p:attrName>style.visibility</p:attrName>
                                        </p:attrNameLst>
                                      </p:cBhvr>
                                      <p:to>
                                        <p:strVal val="visible"/>
                                      </p:to>
                                    </p:set>
                                    <p:animEffect transition="in" filter="wipe(left)">
                                      <p:cBhvr>
                                        <p:cTn id="18" dur="500"/>
                                        <p:tgtEl>
                                          <p:spTgt spid="302"/>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308"/>
                                        </p:tgtEl>
                                        <p:attrNameLst>
                                          <p:attrName>style.visibility</p:attrName>
                                        </p:attrNameLst>
                                      </p:cBhvr>
                                      <p:to>
                                        <p:strVal val="visible"/>
                                      </p:to>
                                    </p:set>
                                    <p:animEffect transition="in" filter="wipe(left)">
                                      <p:cBhvr>
                                        <p:cTn id="21" dur="500"/>
                                        <p:tgtEl>
                                          <p:spTgt spid="30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316"/>
                                        </p:tgtEl>
                                        <p:attrNameLst>
                                          <p:attrName>style.visibility</p:attrName>
                                        </p:attrNameLst>
                                      </p:cBhvr>
                                      <p:to>
                                        <p:strVal val="visible"/>
                                      </p:to>
                                    </p:set>
                                    <p:animEffect transition="in" filter="wipe(right)">
                                      <p:cBhvr>
                                        <p:cTn id="35" dur="500"/>
                                        <p:tgtEl>
                                          <p:spTgt spid="3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26"/>
                                        </p:tgtEl>
                                        <p:attrNameLst>
                                          <p:attrName>style.visibility</p:attrName>
                                        </p:attrNameLst>
                                      </p:cBhvr>
                                      <p:to>
                                        <p:strVal val="visible"/>
                                      </p:to>
                                    </p:set>
                                    <p:animEffect transition="in" filter="wipe(left)">
                                      <p:cBhvr>
                                        <p:cTn id="49" dur="500"/>
                                        <p:tgtEl>
                                          <p:spTgt spid="3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500"/>
                                        <p:tgtEl>
                                          <p:spTgt spid="4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53"/>
                                        </p:tgtEl>
                                        <p:attrNameLst>
                                          <p:attrName>style.visibility</p:attrName>
                                        </p:attrNameLst>
                                      </p:cBhvr>
                                      <p:to>
                                        <p:strVal val="visible"/>
                                      </p:to>
                                    </p:set>
                                    <p:animEffect transition="in" filter="wipe(right)">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up)">
                                      <p:cBhvr>
                                        <p:cTn id="6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P spid="316" grpId="0"/>
      <p:bldP spid="326" grpId="0"/>
      <p:bldP spid="36" grpId="0"/>
      <p:bldP spid="53" grpId="0"/>
      <p:bldP spid="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22596"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749318"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882390"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484761"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327119" y="853696"/>
            <a:ext cx="8673453" cy="502766"/>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7: </a:t>
            </a:r>
            <a:r>
              <a:rPr lang="vi-VN" dirty="0"/>
              <a:t>Lực đẩy Ác – si – mét nhỏ hơn trọng lượng thì:</a:t>
            </a:r>
            <a:endParaRPr lang="en-US" dirty="0"/>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80378" y="2523267"/>
            <a:ext cx="1864590" cy="707886"/>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55">
              <a:buClrTx/>
              <a:tabLst>
                <a:tab pos="171442" algn="l"/>
                <a:tab pos="3419939" algn="l"/>
                <a:tab pos="5039743"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chìm</a:t>
            </a:r>
            <a:r>
              <a:rPr lang="en-US" dirty="0">
                <a:latin typeface="Roboto" panose="02000000000000000000" pitchFamily="2" charset="0"/>
              </a:rPr>
              <a:t> </a:t>
            </a:r>
            <a:r>
              <a:rPr lang="en-US" dirty="0" err="1">
                <a:latin typeface="Roboto" panose="02000000000000000000" pitchFamily="2" charset="0"/>
              </a:rPr>
              <a:t>xuống</a:t>
            </a:r>
            <a:endParaRPr lang="en-US" dirty="0">
              <a:latin typeface="Roboto" panose="02000000000000000000" pitchFamily="2" charset="0"/>
            </a:endParaRPr>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493941" y="2614279"/>
            <a:ext cx="1986215" cy="400110"/>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Vật</a:t>
            </a:r>
            <a:r>
              <a:rPr lang="en-US" dirty="0"/>
              <a:t> </a:t>
            </a:r>
            <a:r>
              <a:rPr lang="en-US" dirty="0" err="1"/>
              <a:t>nổi</a:t>
            </a:r>
            <a:r>
              <a:rPr lang="en-US" dirty="0"/>
              <a:t> </a:t>
            </a:r>
            <a:r>
              <a:rPr lang="en-US" dirty="0" err="1"/>
              <a:t>lên</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63846" y="2511998"/>
            <a:ext cx="209513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Vật lơ lửng trong chất lỏng</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6844449" y="2488510"/>
            <a:ext cx="190338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Không</a:t>
            </a:r>
            <a:r>
              <a:rPr lang="en-US" dirty="0"/>
              <a:t> </a:t>
            </a:r>
            <a:r>
              <a:rPr lang="en-US" dirty="0" err="1"/>
              <a:t>xác</a:t>
            </a:r>
            <a:r>
              <a:rPr lang="en-US" dirty="0"/>
              <a:t> </a:t>
            </a:r>
            <a:r>
              <a:rPr lang="en-US" dirty="0" err="1"/>
              <a:t>định</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396171" y="1699260"/>
            <a:ext cx="2047356" cy="183574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17106"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841007" y="187196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4964908"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088810" y="182499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936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013607" y="212510"/>
            <a:ext cx="7977994" cy="1107996"/>
          </a:xfrm>
          <a:prstGeom prst="rect">
            <a:avLst/>
          </a:prstGeom>
          <a:noFill/>
        </p:spPr>
        <p:txBody>
          <a:bodyPr wrap="square" rtlCol="0">
            <a:spAutoFit/>
          </a:bodyPr>
          <a:lstStyle>
            <a:defPPr marR="0" lvl="0" algn="l" rtl="0">
              <a:lnSpc>
                <a:spcPct val="100000"/>
              </a:lnSpc>
              <a:spcBef>
                <a:spcPts val="0"/>
              </a:spcBef>
              <a:spcAft>
                <a:spcPts val="0"/>
              </a:spcAft>
              <a:defRPr/>
            </a:defPPr>
            <a:lvl1pPr marL="40637" marR="40637"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r>
              <a:rPr lang="en-US" sz="2200" dirty="0"/>
              <a:t>CÂU 8: </a:t>
            </a:r>
            <a:r>
              <a:rPr lang="vi-VN" sz="2200" dirty="0"/>
              <a:t>Thả hòn bi thép vào thủy ngân thì hiện tượng xảy ra như thế nào? Biết thép </a:t>
            </a:r>
            <a:r>
              <a:rPr lang="en-US" sz="2200" dirty="0" err="1"/>
              <a:t>có</a:t>
            </a:r>
            <a:r>
              <a:rPr lang="en-US" sz="2200" dirty="0"/>
              <a:t> </a:t>
            </a:r>
            <a:r>
              <a:rPr lang="en-US" sz="2200" dirty="0" err="1"/>
              <a:t>khối</a:t>
            </a:r>
            <a:r>
              <a:rPr lang="en-US" sz="2200" dirty="0"/>
              <a:t> </a:t>
            </a:r>
            <a:r>
              <a:rPr lang="vi-VN" sz="2200" dirty="0"/>
              <a:t>lượng riêng 7850 </a:t>
            </a:r>
            <a:r>
              <a:rPr lang="en-US" sz="2200" dirty="0"/>
              <a:t>kg</a:t>
            </a:r>
            <a:r>
              <a:rPr lang="vi-VN" sz="2200" dirty="0"/>
              <a:t>/m</a:t>
            </a:r>
            <a:r>
              <a:rPr lang="vi-VN" sz="2200" baseline="30000" dirty="0"/>
              <a:t>3</a:t>
            </a:r>
            <a:r>
              <a:rPr lang="vi-VN" sz="2200" dirty="0"/>
              <a:t>, thủy ngân có </a:t>
            </a:r>
            <a:r>
              <a:rPr lang="en-US" sz="2200" dirty="0" err="1"/>
              <a:t>khối</a:t>
            </a:r>
            <a:r>
              <a:rPr lang="vi-VN" sz="2200" dirty="0"/>
              <a:t> lượng riêng là 13600 </a:t>
            </a:r>
            <a:r>
              <a:rPr lang="en-US" sz="2200" dirty="0"/>
              <a:t>kg</a:t>
            </a:r>
            <a:r>
              <a:rPr lang="vi-VN" sz="2200" dirty="0"/>
              <a:t>/m</a:t>
            </a:r>
            <a:r>
              <a:rPr lang="vi-VN" sz="2200" baseline="30000" dirty="0"/>
              <a:t>3</a:t>
            </a:r>
            <a:r>
              <a:rPr lang="vi-VN" sz="2200" dirty="0"/>
              <a:t>.</a:t>
            </a:r>
            <a:endParaRPr lang="en-US" sz="2200" dirty="0"/>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891961" y="1688257"/>
            <a:ext cx="3345259"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B</a:t>
            </a:r>
            <a:r>
              <a:rPr lang="en-US" dirty="0"/>
              <a:t>ị</a:t>
            </a:r>
            <a:r>
              <a:rPr lang="vi-VN" dirty="0"/>
              <a:t> lơ lửng trong thủy ngân.</a:t>
            </a:r>
            <a:endParaRPr lang="en-US" dirty="0"/>
          </a:p>
        </p:txBody>
      </p:sp>
      <p:grpSp>
        <p:nvGrpSpPr>
          <p:cNvPr id="58" name="Group 57">
            <a:extLst>
              <a:ext uri="{FF2B5EF4-FFF2-40B4-BE49-F238E27FC236}">
                <a16:creationId xmlns:a16="http://schemas.microsoft.com/office/drawing/2014/main" id="{CC93024A-41E3-42D7-857A-259A0EAA4F78}"/>
              </a:ext>
            </a:extLst>
          </p:cNvPr>
          <p:cNvGrpSpPr/>
          <p:nvPr/>
        </p:nvGrpSpPr>
        <p:grpSpPr>
          <a:xfrm>
            <a:off x="165880" y="1737572"/>
            <a:ext cx="4719247" cy="533400"/>
            <a:chOff x="0" y="1276350"/>
            <a:chExt cx="4719247" cy="533400"/>
          </a:xfrm>
        </p:grpSpPr>
        <p:sp>
          <p:nvSpPr>
            <p:cNvPr id="55" name="Rectangle 54">
              <a:extLst>
                <a:ext uri="{FF2B5EF4-FFF2-40B4-BE49-F238E27FC236}">
                  <a16:creationId xmlns:a16="http://schemas.microsoft.com/office/drawing/2014/main" id="{A41D675A-3860-4DCB-9E80-7F42A2956E3B}"/>
                </a:ext>
              </a:extLst>
            </p:cNvPr>
            <p:cNvSpPr/>
            <p:nvPr/>
          </p:nvSpPr>
          <p:spPr>
            <a:xfrm>
              <a:off x="0" y="1733550"/>
              <a:ext cx="4495800" cy="76200"/>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7" name="Oval 56">
              <a:extLst>
                <a:ext uri="{FF2B5EF4-FFF2-40B4-BE49-F238E27FC236}">
                  <a16:creationId xmlns:a16="http://schemas.microsoft.com/office/drawing/2014/main" id="{629A5835-2F89-488F-B9A9-FDAA1AE773AD}"/>
                </a:ext>
              </a:extLst>
            </p:cNvPr>
            <p:cNvSpPr/>
            <p:nvPr/>
          </p:nvSpPr>
          <p:spPr>
            <a:xfrm>
              <a:off x="4185847" y="1276350"/>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0" name="TextBox 18">
              <a:extLst>
                <a:ext uri="{FF2B5EF4-FFF2-40B4-BE49-F238E27FC236}">
                  <a16:creationId xmlns:a16="http://schemas.microsoft.com/office/drawing/2014/main" id="{A9A262DC-F261-4282-88DB-780471624770}"/>
                </a:ext>
              </a:extLst>
            </p:cNvPr>
            <p:cNvSpPr txBox="1"/>
            <p:nvPr/>
          </p:nvSpPr>
          <p:spPr>
            <a:xfrm flipH="1">
              <a:off x="4294787" y="1333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A</a:t>
              </a:r>
            </a:p>
          </p:txBody>
        </p:sp>
      </p:grpSp>
      <p:sp>
        <p:nvSpPr>
          <p:cNvPr id="63" name="TextBox 62">
            <a:extLst>
              <a:ext uri="{FF2B5EF4-FFF2-40B4-BE49-F238E27FC236}">
                <a16:creationId xmlns:a16="http://schemas.microsoft.com/office/drawing/2014/main" id="{012D2E12-613A-4850-A875-B007D3BB2793}"/>
              </a:ext>
            </a:extLst>
          </p:cNvPr>
          <p:cNvSpPr txBox="1"/>
          <p:nvPr/>
        </p:nvSpPr>
        <p:spPr>
          <a:xfrm flipH="1">
            <a:off x="21557" y="3084426"/>
            <a:ext cx="4495799" cy="502702"/>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l"/>
            <a:r>
              <a:rPr lang="en-US" dirty="0" err="1"/>
              <a:t>Bị</a:t>
            </a:r>
            <a:r>
              <a:rPr lang="en-US" dirty="0"/>
              <a:t> </a:t>
            </a:r>
            <a:r>
              <a:rPr lang="en-US" dirty="0" err="1"/>
              <a:t>nổi</a:t>
            </a:r>
            <a:r>
              <a:rPr lang="en-US" dirty="0"/>
              <a:t> </a:t>
            </a:r>
            <a:r>
              <a:rPr lang="en-US" dirty="0" err="1"/>
              <a:t>trên</a:t>
            </a:r>
            <a:r>
              <a:rPr lang="en-US" dirty="0"/>
              <a:t> </a:t>
            </a:r>
            <a:r>
              <a:rPr lang="en-US" dirty="0" err="1"/>
              <a:t>mặt</a:t>
            </a:r>
            <a:r>
              <a:rPr lang="en-US" dirty="0"/>
              <a:t> </a:t>
            </a:r>
            <a:r>
              <a:rPr lang="en-US" dirty="0" err="1"/>
              <a:t>thoáng</a:t>
            </a:r>
            <a:r>
              <a:rPr lang="en-US" dirty="0"/>
              <a:t> </a:t>
            </a:r>
            <a:r>
              <a:rPr lang="en-US" dirty="0" err="1"/>
              <a:t>của</a:t>
            </a:r>
            <a:r>
              <a:rPr lang="en-US" dirty="0"/>
              <a:t> </a:t>
            </a:r>
            <a:r>
              <a:rPr lang="en-US" dirty="0" err="1"/>
              <a:t>thủy</a:t>
            </a:r>
            <a:r>
              <a:rPr lang="en-US" dirty="0"/>
              <a:t> </a:t>
            </a:r>
            <a:r>
              <a:rPr lang="en-US" dirty="0" err="1"/>
              <a:t>ngân</a:t>
            </a:r>
            <a:r>
              <a:rPr lang="en-US" dirty="0"/>
              <a:t>.</a:t>
            </a:r>
          </a:p>
        </p:txBody>
      </p:sp>
      <p:grpSp>
        <p:nvGrpSpPr>
          <p:cNvPr id="75" name="Group 74">
            <a:extLst>
              <a:ext uri="{FF2B5EF4-FFF2-40B4-BE49-F238E27FC236}">
                <a16:creationId xmlns:a16="http://schemas.microsoft.com/office/drawing/2014/main" id="{DF4AF834-95CB-4076-BB1E-3F50E9F49650}"/>
              </a:ext>
            </a:extLst>
          </p:cNvPr>
          <p:cNvGrpSpPr/>
          <p:nvPr/>
        </p:nvGrpSpPr>
        <p:grpSpPr>
          <a:xfrm>
            <a:off x="189391" y="3186671"/>
            <a:ext cx="4719247" cy="533400"/>
            <a:chOff x="0" y="2419350"/>
            <a:chExt cx="4719247" cy="533400"/>
          </a:xfrm>
        </p:grpSpPr>
        <p:sp>
          <p:nvSpPr>
            <p:cNvPr id="61" name="Rectangle 60">
              <a:extLst>
                <a:ext uri="{FF2B5EF4-FFF2-40B4-BE49-F238E27FC236}">
                  <a16:creationId xmlns:a16="http://schemas.microsoft.com/office/drawing/2014/main" id="{E9DA4EFF-9D44-4AB0-8798-563EEB5187EE}"/>
                </a:ext>
              </a:extLst>
            </p:cNvPr>
            <p:cNvSpPr/>
            <p:nvPr/>
          </p:nvSpPr>
          <p:spPr>
            <a:xfrm>
              <a:off x="0" y="2876550"/>
              <a:ext cx="4495800" cy="76200"/>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2" name="Oval 61">
              <a:extLst>
                <a:ext uri="{FF2B5EF4-FFF2-40B4-BE49-F238E27FC236}">
                  <a16:creationId xmlns:a16="http://schemas.microsoft.com/office/drawing/2014/main" id="{ED9AB8D0-6AE7-47F2-9C89-952D47CDFE49}"/>
                </a:ext>
              </a:extLst>
            </p:cNvPr>
            <p:cNvSpPr/>
            <p:nvPr/>
          </p:nvSpPr>
          <p:spPr>
            <a:xfrm>
              <a:off x="4185847" y="2419350"/>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4" name="TextBox 18">
              <a:extLst>
                <a:ext uri="{FF2B5EF4-FFF2-40B4-BE49-F238E27FC236}">
                  <a16:creationId xmlns:a16="http://schemas.microsoft.com/office/drawing/2014/main" id="{66CF6F12-43BC-4640-A00E-0604C8887BDD}"/>
                </a:ext>
              </a:extLst>
            </p:cNvPr>
            <p:cNvSpPr txBox="1"/>
            <p:nvPr/>
          </p:nvSpPr>
          <p:spPr>
            <a:xfrm flipH="1">
              <a:off x="4294787" y="2476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C</a:t>
              </a:r>
            </a:p>
          </p:txBody>
        </p:sp>
      </p:grpSp>
      <p:sp>
        <p:nvSpPr>
          <p:cNvPr id="67" name="TextBox 66">
            <a:extLst>
              <a:ext uri="{FF2B5EF4-FFF2-40B4-BE49-F238E27FC236}">
                <a16:creationId xmlns:a16="http://schemas.microsoft.com/office/drawing/2014/main" id="{E3D997EF-AD5C-4929-9505-4D7D0B8BB5DD}"/>
              </a:ext>
            </a:extLst>
          </p:cNvPr>
          <p:cNvSpPr txBox="1"/>
          <p:nvPr/>
        </p:nvSpPr>
        <p:spPr>
          <a:xfrm flipH="1">
            <a:off x="4915551" y="2422128"/>
            <a:ext cx="4362062"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Bị</a:t>
            </a:r>
            <a:r>
              <a:rPr lang="en-US" dirty="0"/>
              <a:t> </a:t>
            </a:r>
            <a:r>
              <a:rPr lang="en-US" dirty="0" err="1"/>
              <a:t>chìm</a:t>
            </a:r>
            <a:r>
              <a:rPr lang="en-US" dirty="0"/>
              <a:t> </a:t>
            </a:r>
            <a:r>
              <a:rPr lang="en-US" dirty="0" err="1"/>
              <a:t>hoàn</a:t>
            </a:r>
            <a:r>
              <a:rPr lang="en-US" dirty="0"/>
              <a:t> </a:t>
            </a:r>
            <a:r>
              <a:rPr lang="en-US" dirty="0" err="1"/>
              <a:t>toàn</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4" name="Group 73">
            <a:extLst>
              <a:ext uri="{FF2B5EF4-FFF2-40B4-BE49-F238E27FC236}">
                <a16:creationId xmlns:a16="http://schemas.microsoft.com/office/drawing/2014/main" id="{783E96DC-7594-4F03-9E43-508AFC85CF64}"/>
              </a:ext>
            </a:extLst>
          </p:cNvPr>
          <p:cNvGrpSpPr/>
          <p:nvPr/>
        </p:nvGrpSpPr>
        <p:grpSpPr>
          <a:xfrm>
            <a:off x="4351727" y="2482171"/>
            <a:ext cx="4406346" cy="533400"/>
            <a:chOff x="4788454" y="1804518"/>
            <a:chExt cx="4406346" cy="533400"/>
          </a:xfrm>
        </p:grpSpPr>
        <p:sp>
          <p:nvSpPr>
            <p:cNvPr id="65" name="Rectangle 64">
              <a:extLst>
                <a:ext uri="{FF2B5EF4-FFF2-40B4-BE49-F238E27FC236}">
                  <a16:creationId xmlns:a16="http://schemas.microsoft.com/office/drawing/2014/main" id="{479F2AC2-DE92-4AE7-A369-4A9E3C0A9DEE}"/>
                </a:ext>
              </a:extLst>
            </p:cNvPr>
            <p:cNvSpPr/>
            <p:nvPr/>
          </p:nvSpPr>
          <p:spPr>
            <a:xfrm>
              <a:off x="5081380" y="2250864"/>
              <a:ext cx="4113420" cy="87054"/>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6" name="Oval 65">
              <a:extLst>
                <a:ext uri="{FF2B5EF4-FFF2-40B4-BE49-F238E27FC236}">
                  <a16:creationId xmlns:a16="http://schemas.microsoft.com/office/drawing/2014/main" id="{E0D237F2-2428-4D7F-8898-631439D1CC01}"/>
                </a:ext>
              </a:extLst>
            </p:cNvPr>
            <p:cNvSpPr/>
            <p:nvPr/>
          </p:nvSpPr>
          <p:spPr>
            <a:xfrm>
              <a:off x="4788454" y="1804518"/>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8" name="TextBox 18">
              <a:extLst>
                <a:ext uri="{FF2B5EF4-FFF2-40B4-BE49-F238E27FC236}">
                  <a16:creationId xmlns:a16="http://schemas.microsoft.com/office/drawing/2014/main" id="{C034DD0A-E08C-426E-AACF-8299D377754D}"/>
                </a:ext>
              </a:extLst>
            </p:cNvPr>
            <p:cNvSpPr txBox="1"/>
            <p:nvPr/>
          </p:nvSpPr>
          <p:spPr>
            <a:xfrm flipH="1">
              <a:off x="4922794" y="1850754"/>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B</a:t>
              </a:r>
            </a:p>
          </p:txBody>
        </p:sp>
      </p:grpSp>
      <p:sp>
        <p:nvSpPr>
          <p:cNvPr id="71" name="TextBox 70">
            <a:extLst>
              <a:ext uri="{FF2B5EF4-FFF2-40B4-BE49-F238E27FC236}">
                <a16:creationId xmlns:a16="http://schemas.microsoft.com/office/drawing/2014/main" id="{8D3E5606-36EF-4C72-B3FF-90580085D894}"/>
              </a:ext>
            </a:extLst>
          </p:cNvPr>
          <p:cNvSpPr txBox="1"/>
          <p:nvPr/>
        </p:nvSpPr>
        <p:spPr>
          <a:xfrm flipH="1">
            <a:off x="5289259" y="3628984"/>
            <a:ext cx="328256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ctr">
              <a:lnSpc>
                <a:spcPct val="100000"/>
              </a:lnSpc>
            </a:pPr>
            <a:r>
              <a:rPr lang="en-US" dirty="0" err="1"/>
              <a:t>Bị</a:t>
            </a:r>
            <a:r>
              <a:rPr lang="en-US" dirty="0"/>
              <a:t> </a:t>
            </a:r>
            <a:r>
              <a:rPr lang="en-US" dirty="0" err="1"/>
              <a:t>chìm</a:t>
            </a:r>
            <a:r>
              <a:rPr lang="en-US" dirty="0"/>
              <a:t> </a:t>
            </a:r>
            <a:r>
              <a:rPr lang="en-US" dirty="0" err="1"/>
              <a:t>đúng</a:t>
            </a:r>
            <a:r>
              <a:rPr lang="en-US" dirty="0"/>
              <a:t> 1/3 </a:t>
            </a:r>
            <a:r>
              <a:rPr lang="en-US" dirty="0" err="1"/>
              <a:t>thể</a:t>
            </a:r>
            <a:r>
              <a:rPr lang="en-US" dirty="0"/>
              <a:t> </a:t>
            </a:r>
            <a:r>
              <a:rPr lang="en-US" dirty="0" err="1"/>
              <a:t>tích</a:t>
            </a:r>
            <a:r>
              <a:rPr lang="en-US" dirty="0"/>
              <a:t> </a:t>
            </a:r>
            <a:r>
              <a:rPr lang="en-US" dirty="0" err="1"/>
              <a:t>của</a:t>
            </a:r>
            <a:r>
              <a:rPr lang="en-US" dirty="0"/>
              <a:t> </a:t>
            </a:r>
            <a:r>
              <a:rPr lang="en-US" dirty="0" err="1"/>
              <a:t>nó</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6" name="Group 75">
            <a:extLst>
              <a:ext uri="{FF2B5EF4-FFF2-40B4-BE49-F238E27FC236}">
                <a16:creationId xmlns:a16="http://schemas.microsoft.com/office/drawing/2014/main" id="{B988A5A3-92F6-4D42-A5CD-40FF568643C6}"/>
              </a:ext>
            </a:extLst>
          </p:cNvPr>
          <p:cNvGrpSpPr/>
          <p:nvPr/>
        </p:nvGrpSpPr>
        <p:grpSpPr>
          <a:xfrm>
            <a:off x="4460667" y="3936691"/>
            <a:ext cx="4406346" cy="533400"/>
            <a:chOff x="4801154" y="2945213"/>
            <a:chExt cx="4406346" cy="533400"/>
          </a:xfrm>
        </p:grpSpPr>
        <p:sp>
          <p:nvSpPr>
            <p:cNvPr id="69" name="Rectangle 68">
              <a:extLst>
                <a:ext uri="{FF2B5EF4-FFF2-40B4-BE49-F238E27FC236}">
                  <a16:creationId xmlns:a16="http://schemas.microsoft.com/office/drawing/2014/main" id="{E3A51234-3DAE-45F7-BC98-32F7448BD496}"/>
                </a:ext>
              </a:extLst>
            </p:cNvPr>
            <p:cNvSpPr/>
            <p:nvPr/>
          </p:nvSpPr>
          <p:spPr>
            <a:xfrm>
              <a:off x="5094080" y="3391559"/>
              <a:ext cx="4113420" cy="87054"/>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0" name="Oval 69">
              <a:extLst>
                <a:ext uri="{FF2B5EF4-FFF2-40B4-BE49-F238E27FC236}">
                  <a16:creationId xmlns:a16="http://schemas.microsoft.com/office/drawing/2014/main" id="{6D083D77-25B2-40D1-A0F8-1C92CCEB2581}"/>
                </a:ext>
              </a:extLst>
            </p:cNvPr>
            <p:cNvSpPr/>
            <p:nvPr/>
          </p:nvSpPr>
          <p:spPr>
            <a:xfrm>
              <a:off x="4801154" y="2945213"/>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2" name="TextBox 18">
              <a:extLst>
                <a:ext uri="{FF2B5EF4-FFF2-40B4-BE49-F238E27FC236}">
                  <a16:creationId xmlns:a16="http://schemas.microsoft.com/office/drawing/2014/main" id="{6EB580E5-B96B-48F5-978A-EF2366643492}"/>
                </a:ext>
              </a:extLst>
            </p:cNvPr>
            <p:cNvSpPr txBox="1"/>
            <p:nvPr/>
          </p:nvSpPr>
          <p:spPr>
            <a:xfrm flipH="1">
              <a:off x="4935494" y="2991449"/>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D</a:t>
              </a:r>
            </a:p>
          </p:txBody>
        </p:sp>
      </p:grpSp>
      <p:sp>
        <p:nvSpPr>
          <p:cNvPr id="78" name="Rectangle: Rounded Corners 77">
            <a:extLst>
              <a:ext uri="{FF2B5EF4-FFF2-40B4-BE49-F238E27FC236}">
                <a16:creationId xmlns:a16="http://schemas.microsoft.com/office/drawing/2014/main" id="{24AB718B-E913-4E6B-AF6D-2F1ED2AE4369}"/>
              </a:ext>
            </a:extLst>
          </p:cNvPr>
          <p:cNvSpPr/>
          <p:nvPr/>
        </p:nvSpPr>
        <p:spPr>
          <a:xfrm>
            <a:off x="21556" y="3090765"/>
            <a:ext cx="5190523" cy="8204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3" name="Rectangle 32">
            <a:extLst>
              <a:ext uri="{FF2B5EF4-FFF2-40B4-BE49-F238E27FC236}">
                <a16:creationId xmlns:a16="http://schemas.microsoft.com/office/drawing/2014/main" id="{39B93485-CA72-924C-BA44-1D28BDEE517F}"/>
              </a:ext>
            </a:extLst>
          </p:cNvPr>
          <p:cNvSpPr/>
          <p:nvPr/>
        </p:nvSpPr>
        <p:spPr>
          <a:xfrm>
            <a:off x="0" y="294116"/>
            <a:ext cx="1025703" cy="323021"/>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59338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1000"/>
                                        <p:tgtEl>
                                          <p:spTgt spid="58"/>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1000"/>
                                        <p:tgtEl>
                                          <p:spTgt spid="75"/>
                                        </p:tgtEl>
                                      </p:cBhvr>
                                    </p:animEffect>
                                  </p:childTnLst>
                                </p:cTn>
                              </p:par>
                            </p:childTnLst>
                          </p:cTn>
                        </p:par>
                        <p:par>
                          <p:cTn id="16" fill="hold">
                            <p:stCondLst>
                              <p:cond delay="3500"/>
                            </p:stCondLst>
                            <p:childTnLst>
                              <p:par>
                                <p:cTn id="17" presetID="22" presetClass="entr" presetSubtype="2"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right)">
                                      <p:cBhvr>
                                        <p:cTn id="19" dur="1000"/>
                                        <p:tgtEl>
                                          <p:spTgt spid="74"/>
                                        </p:tgtEl>
                                      </p:cBhvr>
                                    </p:animEffect>
                                  </p:childTnLst>
                                </p:cTn>
                              </p:par>
                            </p:childTnLst>
                          </p:cTn>
                        </p:par>
                        <p:par>
                          <p:cTn id="20" fill="hold">
                            <p:stCondLst>
                              <p:cond delay="4500"/>
                            </p:stCondLst>
                            <p:childTnLst>
                              <p:par>
                                <p:cTn id="21" presetID="22" presetClass="entr" presetSubtype="2"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right)">
                                      <p:cBhvr>
                                        <p:cTn id="23" dur="1000"/>
                                        <p:tgtEl>
                                          <p:spTgt spid="76"/>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1000"/>
                                        <p:tgtEl>
                                          <p:spTgt spid="63"/>
                                        </p:tgtEl>
                                      </p:cBhvr>
                                    </p:animEffect>
                                  </p:childTnLst>
                                </p:cTn>
                              </p:par>
                            </p:childTnLst>
                          </p:cTn>
                        </p:par>
                        <p:par>
                          <p:cTn id="32" fill="hold">
                            <p:stCondLst>
                              <p:cond delay="7500"/>
                            </p:stCondLst>
                            <p:childTnLst>
                              <p:par>
                                <p:cTn id="33" presetID="22" presetClass="entr" presetSubtype="8"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left)">
                                      <p:cBhvr>
                                        <p:cTn id="35" dur="1000"/>
                                        <p:tgtEl>
                                          <p:spTgt spid="67"/>
                                        </p:tgtEl>
                                      </p:cBhvr>
                                    </p:animEffect>
                                  </p:childTnLst>
                                </p:cTn>
                              </p:par>
                            </p:childTnLst>
                          </p:cTn>
                        </p:par>
                        <p:par>
                          <p:cTn id="36" fill="hold">
                            <p:stCondLst>
                              <p:cond delay="8500"/>
                            </p:stCondLst>
                            <p:childTnLst>
                              <p:par>
                                <p:cTn id="37" presetID="22" presetClass="entr" presetSubtype="8"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10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heel(1)">
                                      <p:cBhvr>
                                        <p:cTn id="4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9" grpId="0"/>
      <p:bldP spid="63" grpId="0"/>
      <p:bldP spid="67" grpId="0"/>
      <p:bldP spid="71" grpId="0"/>
      <p:bldP spid="7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319370" y="690964"/>
            <a:ext cx="8673453" cy="913199"/>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9:</a:t>
            </a:r>
            <a:r>
              <a:rPr lang="vi-VN" dirty="0"/>
              <a:t>Giải thích được tại sao con tàu rất nặng mà vẫn nổi được trên mặt nước.</a:t>
            </a:r>
            <a:endParaRPr lang="en-US" dirty="0"/>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1692996"/>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2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235273" y="3961107"/>
            <a:ext cx="8673453" cy="830997"/>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ctr"/>
            <a:r>
              <a:rPr lang="vi-VN" sz="2400" dirty="0">
                <a:latin typeface="Roboto" panose="02000000000000000000" pitchFamily="2" charset="0"/>
                <a:ea typeface="Roboto" panose="02000000000000000000" pitchFamily="2" charset="0"/>
              </a:rPr>
              <a:t>Con tàu rất nặng mà vẫn nổi được trên mặt nước vì trọng lượng riêng của nó nhỏ hơn trọng lượng riêng của nước.</a:t>
            </a:r>
            <a:endParaRPr lang="en-US" sz="2000" dirty="0">
              <a:solidFill>
                <a:srgbClr val="000000"/>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516033"/>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63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8;p116">
            <a:extLst>
              <a:ext uri="{FF2B5EF4-FFF2-40B4-BE49-F238E27FC236}">
                <a16:creationId xmlns:a16="http://schemas.microsoft.com/office/drawing/2014/main" id="{E87E3988-3AB7-1803-B565-F2C8318C536D}"/>
              </a:ext>
            </a:extLst>
          </p:cNvPr>
          <p:cNvSpPr txBox="1">
            <a:spLocks/>
          </p:cNvSpPr>
          <p:nvPr/>
        </p:nvSpPr>
        <p:spPr>
          <a:xfrm>
            <a:off x="2439550" y="1871190"/>
            <a:ext cx="4264900" cy="20226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defRPr sz="8000">
                <a:latin typeface="Roboto Black" panose="02000000000000000000" pitchFamily="2" charset="0"/>
                <a:ea typeface="Roboto Black" panose="02000000000000000000" pitchFamily="2"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Thanks</a:t>
            </a:r>
          </a:p>
        </p:txBody>
      </p:sp>
    </p:spTree>
    <p:extLst>
      <p:ext uri="{BB962C8B-B14F-4D97-AF65-F5344CB8AC3E}">
        <p14:creationId xmlns:p14="http://schemas.microsoft.com/office/powerpoint/2010/main" val="22487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5347497"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Mọi</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đều</a:t>
              </a:r>
              <a:r>
                <a:rPr lang="en-US" sz="2000" dirty="0">
                  <a:solidFill>
                    <a:srgbClr val="C00000"/>
                  </a:solidFill>
                </a:rPr>
                <a:t> </a:t>
              </a:r>
              <a:r>
                <a:rPr lang="en-US" sz="2000" dirty="0" err="1">
                  <a:solidFill>
                    <a:srgbClr val="C00000"/>
                  </a:solidFill>
                </a:rPr>
                <a:t>chịu</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lượng</a:t>
              </a:r>
              <a:endParaRPr lang="en-US" sz="2000" dirty="0">
                <a:solidFill>
                  <a:srgbClr val="C00000"/>
                </a:solidFill>
              </a:endParaRPr>
            </a:p>
          </p:txBody>
        </p:sp>
      </p:grpSp>
      <mc:AlternateContent xmlns:mc="http://schemas.openxmlformats.org/markup-compatibility/2006">
        <mc:Choice xmlns:am3d="http://schemas.microsoft.com/office/drawing/2017/model3d" Requires="am3d">
          <p:graphicFrame>
            <p:nvGraphicFramePr>
              <p:cNvPr id="3" name="3D Model 2" descr="Dark Gray Sphere">
                <a:extLst>
                  <a:ext uri="{FF2B5EF4-FFF2-40B4-BE49-F238E27FC236}">
                    <a16:creationId xmlns:a16="http://schemas.microsoft.com/office/drawing/2014/main" id="{DC1D6171-9B71-5937-A392-5956F317C894}"/>
                  </a:ext>
                </a:extLst>
              </p:cNvPr>
              <p:cNvGraphicFramePr>
                <a:graphicFrameLocks noChangeAspect="1"/>
              </p:cNvGraphicFramePr>
              <p:nvPr>
                <p:extLst>
                  <p:ext uri="{D42A27DB-BD31-4B8C-83A1-F6EECF244321}">
                    <p14:modId xmlns:p14="http://schemas.microsoft.com/office/powerpoint/2010/main" val="3030297871"/>
                  </p:ext>
                </p:extLst>
              </p:nvPr>
            </p:nvGraphicFramePr>
            <p:xfrm>
              <a:off x="1176451" y="1377939"/>
              <a:ext cx="1277081" cy="1277082"/>
            </p:xfrm>
            <a:graphic>
              <a:graphicData uri="http://schemas.microsoft.com/office/drawing/2017/model3d">
                <am3d:model3d r:embed="rId2">
                  <am3d:spPr>
                    <a:xfrm>
                      <a:off x="0" y="0"/>
                      <a:ext cx="1277081" cy="1277082"/>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0400000"/>
                    <am3d:postTrans dx="0" dy="0" dz="0"/>
                  </am3d:trans>
                  <am3d:raster rName="Office3DRenderer" rVer="16.0.8326">
                    <am3d:blip r:embed="rId3"/>
                  </am3d:raster>
                  <am3d:objViewport viewportSz="21377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Dark Gray Sphere">
                <a:extLst>
                  <a:ext uri="{FF2B5EF4-FFF2-40B4-BE49-F238E27FC236}">
                    <a16:creationId xmlns:a16="http://schemas.microsoft.com/office/drawing/2014/main" id="{DC1D6171-9B71-5937-A392-5956F317C894}"/>
                  </a:ext>
                </a:extLst>
              </p:cNvPr>
              <p:cNvPicPr>
                <a:picLocks noGrp="1" noRot="1" noChangeAspect="1" noMove="1" noResize="1" noEditPoints="1" noAdjustHandles="1" noChangeArrowheads="1" noChangeShapeType="1" noCrop="1"/>
              </p:cNvPicPr>
              <p:nvPr/>
            </p:nvPicPr>
            <p:blipFill>
              <a:blip r:embed="rId3"/>
              <a:stretch>
                <a:fillRect/>
              </a:stretch>
            </p:blipFill>
            <p:spPr>
              <a:xfrm>
                <a:off x="1176451" y="1377939"/>
                <a:ext cx="1277081" cy="1277082"/>
              </a:xfrm>
              <a:prstGeom prst="rect">
                <a:avLst/>
              </a:prstGeom>
            </p:spPr>
          </p:pic>
        </mc:Fallback>
      </mc:AlternateContent>
      <p:pic>
        <p:nvPicPr>
          <p:cNvPr id="1026" name="Picture 2">
            <a:extLst>
              <a:ext uri="{FF2B5EF4-FFF2-40B4-BE49-F238E27FC236}">
                <a16:creationId xmlns:a16="http://schemas.microsoft.com/office/drawing/2014/main" id="{26BAAC9B-C841-7D8D-BAD8-7F4512F73D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00" t="28873" r="22945" b="28945"/>
          <a:stretch/>
        </p:blipFill>
        <p:spPr bwMode="auto">
          <a:xfrm>
            <a:off x="3725919" y="1504941"/>
            <a:ext cx="1277082" cy="1023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609096-3370-A760-2F39-E5CE10BD54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17" r="11397"/>
          <a:stretch/>
        </p:blipFill>
        <p:spPr bwMode="auto">
          <a:xfrm>
            <a:off x="6270691" y="757545"/>
            <a:ext cx="2092179" cy="19930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69DDD65-1D19-DB70-7769-60E67E0C2AAA}"/>
              </a:ext>
            </a:extLst>
          </p:cNvPr>
          <p:cNvCxnSpPr>
            <a:cxnSpLocks/>
          </p:cNvCxnSpPr>
          <p:nvPr/>
        </p:nvCxnSpPr>
        <p:spPr>
          <a:xfrm>
            <a:off x="1814946" y="2035682"/>
            <a:ext cx="0" cy="11823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5" name="Group 24">
            <a:extLst>
              <a:ext uri="{FF2B5EF4-FFF2-40B4-BE49-F238E27FC236}">
                <a16:creationId xmlns:a16="http://schemas.microsoft.com/office/drawing/2014/main" id="{E5FF578C-A43B-D9FB-5729-DD480B188285}"/>
              </a:ext>
            </a:extLst>
          </p:cNvPr>
          <p:cNvGrpSpPr/>
          <p:nvPr/>
        </p:nvGrpSpPr>
        <p:grpSpPr>
          <a:xfrm>
            <a:off x="1951013" y="3094029"/>
            <a:ext cx="571500" cy="435517"/>
            <a:chOff x="6873241" y="2481738"/>
            <a:chExt cx="571500" cy="435517"/>
          </a:xfrm>
        </p:grpSpPr>
        <p:sp>
          <p:nvSpPr>
            <p:cNvPr id="27" name="Google Shape;463;p56">
              <a:extLst>
                <a:ext uri="{FF2B5EF4-FFF2-40B4-BE49-F238E27FC236}">
                  <a16:creationId xmlns:a16="http://schemas.microsoft.com/office/drawing/2014/main" id="{7F866DF5-0904-1CD7-18F2-F5C9763ED2D4}"/>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chemeClr val="bg1"/>
                  </a:solidFill>
                </a:rPr>
                <a:t>P</a:t>
              </a:r>
              <a:endParaRPr lang="en-US" sz="2400" baseline="-25000" dirty="0">
                <a:solidFill>
                  <a:schemeClr val="bg1"/>
                </a:solidFill>
              </a:endParaRPr>
            </a:p>
          </p:txBody>
        </p:sp>
        <p:cxnSp>
          <p:nvCxnSpPr>
            <p:cNvPr id="29" name="Straight Arrow Connector 28">
              <a:extLst>
                <a:ext uri="{FF2B5EF4-FFF2-40B4-BE49-F238E27FC236}">
                  <a16:creationId xmlns:a16="http://schemas.microsoft.com/office/drawing/2014/main" id="{12A5A946-8B6A-3C24-01F0-470509301B9C}"/>
                </a:ext>
              </a:extLst>
            </p:cNvPr>
            <p:cNvCxnSpPr/>
            <p:nvPr/>
          </p:nvCxnSpPr>
          <p:spPr>
            <a:xfrm>
              <a:off x="6884671" y="2481738"/>
              <a:ext cx="36576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cxnSp>
        <p:nvCxnSpPr>
          <p:cNvPr id="31" name="Straight Arrow Connector 30">
            <a:extLst>
              <a:ext uri="{FF2B5EF4-FFF2-40B4-BE49-F238E27FC236}">
                <a16:creationId xmlns:a16="http://schemas.microsoft.com/office/drawing/2014/main" id="{74513FA8-99D5-2E3C-36AD-73C087FC4E6A}"/>
              </a:ext>
            </a:extLst>
          </p:cNvPr>
          <p:cNvCxnSpPr>
            <a:cxnSpLocks/>
          </p:cNvCxnSpPr>
          <p:nvPr/>
        </p:nvCxnSpPr>
        <p:spPr>
          <a:xfrm>
            <a:off x="4357256" y="1980668"/>
            <a:ext cx="0" cy="11823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3" name="Group 32">
            <a:extLst>
              <a:ext uri="{FF2B5EF4-FFF2-40B4-BE49-F238E27FC236}">
                <a16:creationId xmlns:a16="http://schemas.microsoft.com/office/drawing/2014/main" id="{185F056B-043C-8EFB-B96A-8B1B60BE0B44}"/>
              </a:ext>
            </a:extLst>
          </p:cNvPr>
          <p:cNvGrpSpPr/>
          <p:nvPr/>
        </p:nvGrpSpPr>
        <p:grpSpPr>
          <a:xfrm>
            <a:off x="4493323" y="3094100"/>
            <a:ext cx="571500" cy="435517"/>
            <a:chOff x="6873241" y="2481738"/>
            <a:chExt cx="571500" cy="435517"/>
          </a:xfrm>
        </p:grpSpPr>
        <p:sp>
          <p:nvSpPr>
            <p:cNvPr id="50" name="Google Shape;463;p56">
              <a:extLst>
                <a:ext uri="{FF2B5EF4-FFF2-40B4-BE49-F238E27FC236}">
                  <a16:creationId xmlns:a16="http://schemas.microsoft.com/office/drawing/2014/main" id="{EAD8699A-E39F-93C2-13E4-A7A2B18B3B4D}"/>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chemeClr val="bg1"/>
                  </a:solidFill>
                </a:rPr>
                <a:t>P</a:t>
              </a:r>
              <a:endParaRPr lang="en-US" sz="2400" baseline="-25000" dirty="0">
                <a:solidFill>
                  <a:schemeClr val="bg1"/>
                </a:solidFill>
              </a:endParaRPr>
            </a:p>
          </p:txBody>
        </p:sp>
        <p:cxnSp>
          <p:nvCxnSpPr>
            <p:cNvPr id="51" name="Straight Arrow Connector 50">
              <a:extLst>
                <a:ext uri="{FF2B5EF4-FFF2-40B4-BE49-F238E27FC236}">
                  <a16:creationId xmlns:a16="http://schemas.microsoft.com/office/drawing/2014/main" id="{F5269D68-9126-8380-73FB-7619CE80ECF3}"/>
                </a:ext>
              </a:extLst>
            </p:cNvPr>
            <p:cNvCxnSpPr/>
            <p:nvPr/>
          </p:nvCxnSpPr>
          <p:spPr>
            <a:xfrm>
              <a:off x="6884671" y="2481738"/>
              <a:ext cx="36576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cxnSp>
        <p:nvCxnSpPr>
          <p:cNvPr id="52" name="Straight Arrow Connector 51">
            <a:extLst>
              <a:ext uri="{FF2B5EF4-FFF2-40B4-BE49-F238E27FC236}">
                <a16:creationId xmlns:a16="http://schemas.microsoft.com/office/drawing/2014/main" id="{93F322C5-6621-3F0C-EE99-DBA7826E8BD6}"/>
              </a:ext>
            </a:extLst>
          </p:cNvPr>
          <p:cNvCxnSpPr>
            <a:cxnSpLocks/>
          </p:cNvCxnSpPr>
          <p:nvPr/>
        </p:nvCxnSpPr>
        <p:spPr>
          <a:xfrm>
            <a:off x="7292835" y="1785548"/>
            <a:ext cx="0" cy="15489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53" name="Group 52">
            <a:extLst>
              <a:ext uri="{FF2B5EF4-FFF2-40B4-BE49-F238E27FC236}">
                <a16:creationId xmlns:a16="http://schemas.microsoft.com/office/drawing/2014/main" id="{3CF4F92A-8774-F547-2059-BB4201B9FC27}"/>
              </a:ext>
            </a:extLst>
          </p:cNvPr>
          <p:cNvGrpSpPr/>
          <p:nvPr/>
        </p:nvGrpSpPr>
        <p:grpSpPr>
          <a:xfrm>
            <a:off x="7465124" y="3217356"/>
            <a:ext cx="571500" cy="435517"/>
            <a:chOff x="6873241" y="2151228"/>
            <a:chExt cx="571500" cy="435517"/>
          </a:xfrm>
        </p:grpSpPr>
        <p:sp>
          <p:nvSpPr>
            <p:cNvPr id="54" name="Google Shape;463;p56">
              <a:extLst>
                <a:ext uri="{FF2B5EF4-FFF2-40B4-BE49-F238E27FC236}">
                  <a16:creationId xmlns:a16="http://schemas.microsoft.com/office/drawing/2014/main" id="{51DBAADD-0143-243D-FC22-B5C97741A8B8}"/>
                </a:ext>
              </a:extLst>
            </p:cNvPr>
            <p:cNvSpPr txBox="1">
              <a:spLocks/>
            </p:cNvSpPr>
            <p:nvPr/>
          </p:nvSpPr>
          <p:spPr>
            <a:xfrm>
              <a:off x="6873241" y="215122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chemeClr val="bg1"/>
                  </a:solidFill>
                </a:rPr>
                <a:t>P</a:t>
              </a:r>
              <a:endParaRPr lang="en-US" sz="2400" baseline="-25000" dirty="0">
                <a:solidFill>
                  <a:schemeClr val="bg1"/>
                </a:solidFill>
              </a:endParaRPr>
            </a:p>
          </p:txBody>
        </p:sp>
        <p:cxnSp>
          <p:nvCxnSpPr>
            <p:cNvPr id="55" name="Straight Arrow Connector 54">
              <a:extLst>
                <a:ext uri="{FF2B5EF4-FFF2-40B4-BE49-F238E27FC236}">
                  <a16:creationId xmlns:a16="http://schemas.microsoft.com/office/drawing/2014/main" id="{EE8195AF-934B-EA95-A349-C385D09D40D6}"/>
                </a:ext>
              </a:extLst>
            </p:cNvPr>
            <p:cNvCxnSpPr/>
            <p:nvPr/>
          </p:nvCxnSpPr>
          <p:spPr>
            <a:xfrm>
              <a:off x="6884671" y="2151228"/>
              <a:ext cx="36576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23194121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anim calcmode="lin" valueType="num">
                                      <p:cBhvr>
                                        <p:cTn id="52" dur="500" fill="hold"/>
                                        <p:tgtEl>
                                          <p:spTgt spid="22"/>
                                        </p:tgtEl>
                                        <p:attrNameLst>
                                          <p:attrName>ppt_x</p:attrName>
                                        </p:attrNameLst>
                                      </p:cBhvr>
                                      <p:tavLst>
                                        <p:tav tm="0">
                                          <p:val>
                                            <p:strVal val="#ppt_x"/>
                                          </p:val>
                                        </p:tav>
                                        <p:tav tm="100000">
                                          <p:val>
                                            <p:strVal val="#ppt_x"/>
                                          </p:val>
                                        </p:tav>
                                      </p:tavLst>
                                    </p:anim>
                                    <p:anim calcmode="lin" valueType="num">
                                      <p:cBhvr>
                                        <p:cTn id="5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6863022"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Nước</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đẩy</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ngược</a:t>
              </a:r>
              <a:r>
                <a:rPr lang="en-US" sz="2000" dirty="0">
                  <a:solidFill>
                    <a:srgbClr val="C00000"/>
                  </a:solidFill>
                </a:rPr>
                <a:t> </a:t>
              </a:r>
              <a:r>
                <a:rPr lang="en-US" sz="2000" dirty="0" err="1">
                  <a:solidFill>
                    <a:srgbClr val="C00000"/>
                  </a:solidFill>
                </a:rPr>
                <a:t>chiều</a:t>
              </a:r>
              <a:r>
                <a:rPr lang="en-US" sz="2000" dirty="0">
                  <a:solidFill>
                    <a:srgbClr val="C00000"/>
                  </a:solidFill>
                </a:rPr>
                <a:t> </a:t>
              </a:r>
              <a:r>
                <a:rPr lang="en-US" sz="2000" dirty="0" err="1">
                  <a:solidFill>
                    <a:srgbClr val="C00000"/>
                  </a:solidFill>
                </a:rPr>
                <a:t>với</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lực</a:t>
              </a:r>
              <a:endParaRPr lang="en-US" sz="2000" dirty="0">
                <a:solidFill>
                  <a:srgbClr val="C00000"/>
                </a:solidFill>
              </a:endParaRPr>
            </a:p>
          </p:txBody>
        </p:sp>
      </p:grpSp>
      <p:pic>
        <p:nvPicPr>
          <p:cNvPr id="2" name="Picture 1">
            <a:extLst>
              <a:ext uri="{FF2B5EF4-FFF2-40B4-BE49-F238E27FC236}">
                <a16:creationId xmlns:a16="http://schemas.microsoft.com/office/drawing/2014/main" id="{D953A8D9-50E7-3088-87DD-F81E539A52B7}"/>
              </a:ext>
            </a:extLst>
          </p:cNvPr>
          <p:cNvPicPr>
            <a:picLocks noChangeAspect="1"/>
          </p:cNvPicPr>
          <p:nvPr/>
        </p:nvPicPr>
        <p:blipFill rotWithShape="1">
          <a:blip r:embed="rId2"/>
          <a:srcRect l="48250"/>
          <a:stretch/>
        </p:blipFill>
        <p:spPr>
          <a:xfrm>
            <a:off x="3215881" y="883604"/>
            <a:ext cx="2712237" cy="3052690"/>
          </a:xfrm>
          <a:prstGeom prst="rect">
            <a:avLst/>
          </a:prstGeom>
        </p:spPr>
      </p:pic>
      <p:pic>
        <p:nvPicPr>
          <p:cNvPr id="5" name="Graphic 4" descr="Line arrow Slight curve">
            <a:extLst>
              <a:ext uri="{FF2B5EF4-FFF2-40B4-BE49-F238E27FC236}">
                <a16:creationId xmlns:a16="http://schemas.microsoft.com/office/drawing/2014/main" id="{E53C6BC3-7CF5-D9FE-9DA1-1D14AED7DC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7527" y="1744931"/>
            <a:ext cx="665018" cy="665018"/>
          </a:xfrm>
          <a:prstGeom prst="rect">
            <a:avLst/>
          </a:prstGeom>
        </p:spPr>
      </p:pic>
      <p:pic>
        <p:nvPicPr>
          <p:cNvPr id="8" name="Graphic 7" descr="Arrow Slight curve">
            <a:extLst>
              <a:ext uri="{FF2B5EF4-FFF2-40B4-BE49-F238E27FC236}">
                <a16:creationId xmlns:a16="http://schemas.microsoft.com/office/drawing/2014/main" id="{A89A71F9-47C9-1D90-7795-29B961AA7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094" y="3860850"/>
            <a:ext cx="914400" cy="914400"/>
          </a:xfrm>
          <a:prstGeom prst="rect">
            <a:avLst/>
          </a:prstGeom>
        </p:spPr>
      </p:pic>
      <p:sp>
        <p:nvSpPr>
          <p:cNvPr id="9" name="Google Shape;463;p56">
            <a:extLst>
              <a:ext uri="{FF2B5EF4-FFF2-40B4-BE49-F238E27FC236}">
                <a16:creationId xmlns:a16="http://schemas.microsoft.com/office/drawing/2014/main" id="{419A3B1B-2075-DB60-AF71-249AE4B7BC3A}"/>
              </a:ext>
            </a:extLst>
          </p:cNvPr>
          <p:cNvSpPr txBox="1">
            <a:spLocks/>
          </p:cNvSpPr>
          <p:nvPr/>
        </p:nvSpPr>
        <p:spPr>
          <a:xfrm>
            <a:off x="5896813" y="1859681"/>
            <a:ext cx="271223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err="1"/>
              <a:t>Nắp</a:t>
            </a:r>
            <a:r>
              <a:rPr lang="en-US" sz="1800" dirty="0"/>
              <a:t> chia </a:t>
            </a:r>
            <a:r>
              <a:rPr lang="en-US" sz="1800" dirty="0" err="1"/>
              <a:t>nhựa</a:t>
            </a:r>
            <a:r>
              <a:rPr lang="en-US" sz="1800" dirty="0"/>
              <a:t> </a:t>
            </a:r>
            <a:r>
              <a:rPr lang="en-US" sz="1800" dirty="0" err="1"/>
              <a:t>nổi</a:t>
            </a:r>
            <a:r>
              <a:rPr lang="en-US" sz="1800" dirty="0"/>
              <a:t> </a:t>
            </a:r>
            <a:r>
              <a:rPr lang="en-US" sz="1800" dirty="0" err="1"/>
              <a:t>lên</a:t>
            </a:r>
            <a:endParaRPr lang="en-US" sz="1800" dirty="0"/>
          </a:p>
        </p:txBody>
      </p:sp>
    </p:spTree>
    <p:extLst>
      <p:ext uri="{BB962C8B-B14F-4D97-AF65-F5344CB8AC3E}">
        <p14:creationId xmlns:p14="http://schemas.microsoft.com/office/powerpoint/2010/main" val="1801927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334835" y="4038551"/>
            <a:ext cx="6474330" cy="699702"/>
            <a:chOff x="776941" y="740235"/>
            <a:chExt cx="1624996" cy="699702"/>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8"/>
              <a:ext cx="1624996" cy="620359"/>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861742" y="740235"/>
              <a:ext cx="1498653"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a:solidFill>
                    <a:srgbClr val="C00000"/>
                  </a:solidFill>
                </a:rPr>
                <a:t>Ta </a:t>
              </a:r>
              <a:r>
                <a:rPr lang="en-US" sz="2000" dirty="0" err="1">
                  <a:solidFill>
                    <a:srgbClr val="C00000"/>
                  </a:solidFill>
                </a:rPr>
                <a:t>cũng</a:t>
              </a:r>
              <a:r>
                <a:rPr lang="en-US" sz="2000" dirty="0">
                  <a:solidFill>
                    <a:srgbClr val="C00000"/>
                  </a:solidFill>
                </a:rPr>
                <a:t> </a:t>
              </a:r>
              <a:r>
                <a:rPr lang="en-US" sz="2000" dirty="0" err="1">
                  <a:solidFill>
                    <a:srgbClr val="C00000"/>
                  </a:solidFill>
                </a:rPr>
                <a:t>cảm</a:t>
              </a:r>
              <a:r>
                <a:rPr lang="en-US" sz="2000" dirty="0">
                  <a:solidFill>
                    <a:srgbClr val="C00000"/>
                  </a:solidFill>
                </a:rPr>
                <a:t> </a:t>
              </a:r>
              <a:r>
                <a:rPr lang="en-US" sz="2000" dirty="0" err="1">
                  <a:solidFill>
                    <a:srgbClr val="C00000"/>
                  </a:solidFill>
                </a:rPr>
                <a:t>nhận</a:t>
              </a:r>
              <a:r>
                <a:rPr lang="en-US" sz="2000" dirty="0">
                  <a:solidFill>
                    <a:srgbClr val="C00000"/>
                  </a:solidFill>
                </a:rPr>
                <a:t> </a:t>
              </a:r>
              <a:r>
                <a:rPr lang="en-US" sz="2000" dirty="0" err="1">
                  <a:solidFill>
                    <a:srgbClr val="C00000"/>
                  </a:solidFill>
                </a:rPr>
                <a:t>được</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này</a:t>
              </a:r>
              <a:r>
                <a:rPr lang="en-US" sz="2000" dirty="0">
                  <a:solidFill>
                    <a:srgbClr val="C00000"/>
                  </a:solidFill>
                </a:rPr>
                <a:t> </a:t>
              </a:r>
              <a:r>
                <a:rPr lang="en-US" sz="2000" dirty="0" err="1">
                  <a:solidFill>
                    <a:srgbClr val="C00000"/>
                  </a:solidFill>
                </a:rPr>
                <a:t>khi</a:t>
              </a:r>
              <a:r>
                <a:rPr lang="en-US" sz="2000" dirty="0">
                  <a:solidFill>
                    <a:srgbClr val="C00000"/>
                  </a:solidFill>
                </a:rPr>
                <a:t> </a:t>
              </a:r>
              <a:r>
                <a:rPr lang="en-US" sz="2000" dirty="0" err="1">
                  <a:solidFill>
                    <a:srgbClr val="C00000"/>
                  </a:solidFill>
                </a:rPr>
                <a:t>dùng</a:t>
              </a:r>
              <a:r>
                <a:rPr lang="en-US" sz="2000" dirty="0">
                  <a:solidFill>
                    <a:srgbClr val="C00000"/>
                  </a:solidFill>
                </a:rPr>
                <a:t> </a:t>
              </a:r>
              <a:r>
                <a:rPr lang="en-US" sz="2000" dirty="0" err="1">
                  <a:solidFill>
                    <a:srgbClr val="C00000"/>
                  </a:solidFill>
                </a:rPr>
                <a:t>tay</a:t>
              </a:r>
              <a:r>
                <a:rPr lang="en-US" sz="2000" dirty="0">
                  <a:solidFill>
                    <a:srgbClr val="C00000"/>
                  </a:solidFill>
                </a:rPr>
                <a:t> </a:t>
              </a:r>
              <a:r>
                <a:rPr lang="en-US" sz="2000" dirty="0" err="1">
                  <a:solidFill>
                    <a:srgbClr val="C00000"/>
                  </a:solidFill>
                </a:rPr>
                <a:t>nhấn</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nước</a:t>
              </a:r>
              <a:endParaRPr lang="en-US" sz="2000" dirty="0">
                <a:solidFill>
                  <a:srgbClr val="C00000"/>
                </a:solidFill>
              </a:endParaRPr>
            </a:p>
          </p:txBody>
        </p:sp>
      </p:grpSp>
      <p:pic>
        <p:nvPicPr>
          <p:cNvPr id="4" name="Picture 3">
            <a:extLst>
              <a:ext uri="{FF2B5EF4-FFF2-40B4-BE49-F238E27FC236}">
                <a16:creationId xmlns:a16="http://schemas.microsoft.com/office/drawing/2014/main" id="{E386F8D5-45C2-503D-8486-D042A5B619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1746029" y="578679"/>
            <a:ext cx="5970953" cy="3598389"/>
          </a:xfrm>
          <a:prstGeom prst="rect">
            <a:avLst/>
          </a:prstGeom>
        </p:spPr>
      </p:pic>
    </p:spTree>
    <p:extLst>
      <p:ext uri="{BB962C8B-B14F-4D97-AF65-F5344CB8AC3E}">
        <p14:creationId xmlns:p14="http://schemas.microsoft.com/office/powerpoint/2010/main" val="369393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2" name="Google Shape;1058;p88">
            <a:extLst>
              <a:ext uri="{FF2B5EF4-FFF2-40B4-BE49-F238E27FC236}">
                <a16:creationId xmlns:a16="http://schemas.microsoft.com/office/drawing/2014/main" id="{63C2D758-25B7-D9CF-6D78-9D26E485B768}"/>
              </a:ext>
            </a:extLst>
          </p:cNvPr>
          <p:cNvSpPr/>
          <p:nvPr/>
        </p:nvSpPr>
        <p:spPr>
          <a:xfrm>
            <a:off x="531466" y="872571"/>
            <a:ext cx="8444092" cy="800830"/>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275835" y="18954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68029" y="182588"/>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1026" name="Picture 2">
            <a:extLst>
              <a:ext uri="{FF2B5EF4-FFF2-40B4-BE49-F238E27FC236}">
                <a16:creationId xmlns:a16="http://schemas.microsoft.com/office/drawing/2014/main" id="{16E55E07-B89D-FB70-65F9-35E8C3AE0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54" y="92745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21284" y="696390"/>
            <a:ext cx="7141800"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algn="l">
              <a:lnSpc>
                <a:spcPct val="150000"/>
              </a:lnSpc>
            </a:pPr>
            <a:r>
              <a:rPr lang="en-US" dirty="0">
                <a:solidFill>
                  <a:srgbClr val="32626F"/>
                </a:solidFill>
                <a:latin typeface="Roboto" panose="02000000000000000000" pitchFamily="2" charset="0"/>
              </a:rPr>
              <a:t>Khi </a:t>
            </a:r>
            <a:r>
              <a:rPr lang="en-US" dirty="0" err="1">
                <a:solidFill>
                  <a:srgbClr val="32626F"/>
                </a:solidFill>
                <a:latin typeface="Roboto" panose="02000000000000000000" pitchFamily="2" charset="0"/>
              </a:rPr>
              <a:t>một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vật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đặt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trong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chất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lỏng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nó</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sẽ</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chịu</a:t>
            </a:r>
            <a:r>
              <a:rPr lang="en-US" dirty="0">
                <a:solidFill>
                  <a:srgbClr val="32626F"/>
                </a:solidFill>
                <a:latin typeface="Roboto" panose="02000000000000000000" pitchFamily="2" charset="0"/>
              </a:rPr>
              <a:t> 1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hướng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thẳng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đứng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từ</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dưới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lên</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gọi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là</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đẩy</a:t>
            </a:r>
            <a:r>
              <a:rPr lang="en-US" dirty="0">
                <a:solidFill>
                  <a:srgbClr val="32626F"/>
                </a:solidFill>
                <a:latin typeface="Roboto" panose="02000000000000000000" pitchFamily="2" charset="0"/>
              </a:rPr>
              <a:t> Archimedes (F</a:t>
            </a:r>
            <a:r>
              <a:rPr lang="en-US" baseline="-25000" dirty="0">
                <a:solidFill>
                  <a:srgbClr val="32626F"/>
                </a:solidFill>
                <a:latin typeface="Roboto" panose="02000000000000000000" pitchFamily="2" charset="0"/>
              </a:rPr>
              <a:t>A</a:t>
            </a:r>
            <a:r>
              <a:rPr lang="en-US" dirty="0">
                <a:solidFill>
                  <a:srgbClr val="32626F"/>
                </a:solidFill>
                <a:latin typeface="Roboto" panose="02000000000000000000" pitchFamily="2" charset="0"/>
              </a:rPr>
              <a:t>)</a:t>
            </a:r>
          </a:p>
        </p:txBody>
      </p:sp>
      <p:grpSp>
        <p:nvGrpSpPr>
          <p:cNvPr id="24" name="Group 23">
            <a:extLst>
              <a:ext uri="{FF2B5EF4-FFF2-40B4-BE49-F238E27FC236}">
                <a16:creationId xmlns:a16="http://schemas.microsoft.com/office/drawing/2014/main" id="{85F4CB25-1E3C-691A-33C0-AFCF1936AE7E}"/>
              </a:ext>
            </a:extLst>
          </p:cNvPr>
          <p:cNvGrpSpPr/>
          <p:nvPr/>
        </p:nvGrpSpPr>
        <p:grpSpPr>
          <a:xfrm>
            <a:off x="3518119" y="1789433"/>
            <a:ext cx="2107762" cy="259416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4">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2685498687"/>
                    </p:ext>
                  </p:extLst>
                </p:nvPr>
              </p:nvGraphicFramePr>
              <p:xfrm>
                <a:off x="4079305" y="3338960"/>
                <a:ext cx="985390" cy="985390"/>
              </p:xfrm>
              <a:graphic>
                <a:graphicData uri="http://schemas.microsoft.com/office/drawing/2017/model3d">
                  <am3d:model3d r:embed="rId5">
                    <am3d:spPr>
                      <a:xfrm>
                        <a:off x="0" y="0"/>
                        <a:ext cx="985390" cy="98539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464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6"/>
                <a:stretch>
                  <a:fillRect/>
                </a:stretch>
              </p:blipFill>
              <p:spPr>
                <a:xfrm>
                  <a:off x="4128394" y="3184647"/>
                  <a:ext cx="887212" cy="887211"/>
                </a:xfrm>
                <a:prstGeom prst="rect">
                  <a:avLst/>
                </a:prstGeom>
              </p:spPr>
            </p:pic>
          </mc:Fallback>
        </mc:AlternateContent>
      </p:grpSp>
      <p:cxnSp>
        <p:nvCxnSpPr>
          <p:cNvPr id="2" name="Straight Arrow Connector 1">
            <a:extLst>
              <a:ext uri="{FF2B5EF4-FFF2-40B4-BE49-F238E27FC236}">
                <a16:creationId xmlns:a16="http://schemas.microsoft.com/office/drawing/2014/main" id="{12B9ADF6-1629-B605-ACDF-A548CDEDBABA}"/>
              </a:ext>
            </a:extLst>
          </p:cNvPr>
          <p:cNvCxnSpPr>
            <a:cxnSpLocks/>
          </p:cNvCxnSpPr>
          <p:nvPr/>
        </p:nvCxnSpPr>
        <p:spPr>
          <a:xfrm flipV="1">
            <a:off x="4616068" y="2590851"/>
            <a:ext cx="0" cy="11034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99B6CB5-FED0-FAB4-7FFE-182217ADD761}"/>
              </a:ext>
            </a:extLst>
          </p:cNvPr>
          <p:cNvGrpSpPr/>
          <p:nvPr/>
        </p:nvGrpSpPr>
        <p:grpSpPr>
          <a:xfrm>
            <a:off x="4647374" y="2458647"/>
            <a:ext cx="571500" cy="435517"/>
            <a:chOff x="6895275" y="2349534"/>
            <a:chExt cx="571500" cy="435517"/>
          </a:xfrm>
        </p:grpSpPr>
        <p:sp>
          <p:nvSpPr>
            <p:cNvPr id="4" name="Google Shape;463;p56">
              <a:extLst>
                <a:ext uri="{FF2B5EF4-FFF2-40B4-BE49-F238E27FC236}">
                  <a16:creationId xmlns:a16="http://schemas.microsoft.com/office/drawing/2014/main" id="{D7CDBFEC-1066-D86A-3643-AF1D7466B2D9}"/>
                </a:ext>
              </a:extLst>
            </p:cNvPr>
            <p:cNvSpPr txBox="1">
              <a:spLocks/>
            </p:cNvSpPr>
            <p:nvPr/>
          </p:nvSpPr>
          <p:spPr>
            <a:xfrm>
              <a:off x="6895275" y="2349534"/>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5" name="Straight Arrow Connector 4">
              <a:extLst>
                <a:ext uri="{FF2B5EF4-FFF2-40B4-BE49-F238E27FC236}">
                  <a16:creationId xmlns:a16="http://schemas.microsoft.com/office/drawing/2014/main" id="{B88382B0-BB10-36CE-5469-049067EDDA81}"/>
                </a:ext>
              </a:extLst>
            </p:cNvPr>
            <p:cNvCxnSpPr/>
            <p:nvPr/>
          </p:nvCxnSpPr>
          <p:spPr>
            <a:xfrm>
              <a:off x="6906705" y="2349534"/>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C0A53A9D-FB5C-B769-C904-F5FB5EA69BA1}"/>
              </a:ext>
            </a:extLst>
          </p:cNvPr>
          <p:cNvCxnSpPr>
            <a:cxnSpLocks/>
          </p:cNvCxnSpPr>
          <p:nvPr/>
        </p:nvCxnSpPr>
        <p:spPr>
          <a:xfrm>
            <a:off x="4616068" y="3635408"/>
            <a:ext cx="0" cy="118230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nvGrpSpPr>
          <p:cNvPr id="7" name="Group 6">
            <a:extLst>
              <a:ext uri="{FF2B5EF4-FFF2-40B4-BE49-F238E27FC236}">
                <a16:creationId xmlns:a16="http://schemas.microsoft.com/office/drawing/2014/main" id="{87514F89-5118-F360-6CBA-9190D455D796}"/>
              </a:ext>
            </a:extLst>
          </p:cNvPr>
          <p:cNvGrpSpPr/>
          <p:nvPr/>
        </p:nvGrpSpPr>
        <p:grpSpPr>
          <a:xfrm>
            <a:off x="4714994" y="4521490"/>
            <a:ext cx="571500" cy="435517"/>
            <a:chOff x="6873241" y="2305466"/>
            <a:chExt cx="571500" cy="435517"/>
          </a:xfrm>
        </p:grpSpPr>
        <p:sp>
          <p:nvSpPr>
            <p:cNvPr id="18" name="Google Shape;463;p56">
              <a:extLst>
                <a:ext uri="{FF2B5EF4-FFF2-40B4-BE49-F238E27FC236}">
                  <a16:creationId xmlns:a16="http://schemas.microsoft.com/office/drawing/2014/main" id="{28544DC4-7153-B63E-3125-A3F1DB9ED69F}"/>
                </a:ext>
              </a:extLst>
            </p:cNvPr>
            <p:cNvSpPr txBox="1">
              <a:spLocks/>
            </p:cNvSpPr>
            <p:nvPr/>
          </p:nvSpPr>
          <p:spPr>
            <a:xfrm>
              <a:off x="6873241" y="2305466"/>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1" name="Straight Arrow Connector 20">
              <a:extLst>
                <a:ext uri="{FF2B5EF4-FFF2-40B4-BE49-F238E27FC236}">
                  <a16:creationId xmlns:a16="http://schemas.microsoft.com/office/drawing/2014/main" id="{C1639A23-212F-9311-2BB2-AFC86B76F56C}"/>
                </a:ext>
              </a:extLst>
            </p:cNvPr>
            <p:cNvCxnSpPr/>
            <p:nvPr/>
          </p:nvCxnSpPr>
          <p:spPr>
            <a:xfrm>
              <a:off x="6884671" y="2305466"/>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Google Shape;463;p56">
            <a:extLst>
              <a:ext uri="{FF2B5EF4-FFF2-40B4-BE49-F238E27FC236}">
                <a16:creationId xmlns:a16="http://schemas.microsoft.com/office/drawing/2014/main" id="{A9DEC866-7B7D-FA48-8258-727D74162492}"/>
              </a:ext>
            </a:extLst>
          </p:cNvPr>
          <p:cNvSpPr txBox="1">
            <a:spLocks/>
          </p:cNvSpPr>
          <p:nvPr/>
        </p:nvSpPr>
        <p:spPr>
          <a:xfrm>
            <a:off x="4106360" y="3175442"/>
            <a:ext cx="731521" cy="875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792771" y="24283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631162" y="806763"/>
            <a:ext cx="665226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err="1"/>
              <a:t>Nêu</a:t>
            </a:r>
            <a:r>
              <a:rPr lang="en-US" sz="2400" dirty="0"/>
              <a:t> </a:t>
            </a:r>
            <a:r>
              <a:rPr lang="en-US" sz="2400" dirty="0" err="1"/>
              <a:t>ví</a:t>
            </a:r>
            <a:r>
              <a:rPr lang="en-US" sz="2400" dirty="0"/>
              <a:t> </a:t>
            </a:r>
            <a:r>
              <a:rPr lang="en-US" sz="2400" dirty="0" err="1"/>
              <a:t>dụ</a:t>
            </a:r>
            <a:r>
              <a:rPr lang="en-US" sz="2400" dirty="0"/>
              <a:t> </a:t>
            </a:r>
            <a:r>
              <a:rPr lang="en-US" sz="2400" dirty="0" err="1"/>
              <a:t>về</a:t>
            </a:r>
            <a:r>
              <a:rPr lang="en-US" sz="2400" dirty="0"/>
              <a:t> </a:t>
            </a:r>
            <a:r>
              <a:rPr lang="en-US" sz="2400" dirty="0" err="1"/>
              <a:t>lực</a:t>
            </a:r>
            <a:r>
              <a:rPr lang="en-US" sz="2400" dirty="0"/>
              <a:t> </a:t>
            </a:r>
            <a:r>
              <a:rPr lang="en-US" sz="2400" dirty="0" err="1"/>
              <a:t>đẩy</a:t>
            </a:r>
            <a:r>
              <a:rPr lang="en-US" sz="2400" dirty="0"/>
              <a:t> </a:t>
            </a:r>
            <a:r>
              <a:rPr lang="en-US" sz="2400" dirty="0" err="1"/>
              <a:t>archimedes</a:t>
            </a:r>
            <a:r>
              <a:rPr lang="en-US" sz="2400" dirty="0"/>
              <a:t> </a:t>
            </a:r>
            <a:r>
              <a:rPr lang="en-US" sz="2400" dirty="0" err="1"/>
              <a:t>trong</a:t>
            </a:r>
            <a:r>
              <a:rPr lang="en-US" sz="2400" dirty="0"/>
              <a:t> </a:t>
            </a:r>
            <a:r>
              <a:rPr lang="en-US" sz="2400" dirty="0" err="1"/>
              <a:t>thực</a:t>
            </a:r>
            <a:r>
              <a:rPr lang="en-US" sz="2400" dirty="0"/>
              <a:t> </a:t>
            </a:r>
            <a:r>
              <a:rPr lang="en-US" sz="2400" dirty="0" err="1"/>
              <a:t>tế</a:t>
            </a:r>
            <a:endParaRPr lang="en-US" sz="2400" dirty="0"/>
          </a:p>
        </p:txBody>
      </p:sp>
      <p:grpSp>
        <p:nvGrpSpPr>
          <p:cNvPr id="23" name="Group 22">
            <a:extLst>
              <a:ext uri="{FF2B5EF4-FFF2-40B4-BE49-F238E27FC236}">
                <a16:creationId xmlns:a16="http://schemas.microsoft.com/office/drawing/2014/main" id="{50172DC1-4309-7DA9-FBB9-ADA06553C863}"/>
              </a:ext>
            </a:extLst>
          </p:cNvPr>
          <p:cNvGrpSpPr/>
          <p:nvPr/>
        </p:nvGrpSpPr>
        <p:grpSpPr>
          <a:xfrm>
            <a:off x="758897" y="152194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185374" y="150239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Kinh nghiệm du lịch Tràng An Ninh Bình đầy thú vị, tiết kiệm">
            <a:extLst>
              <a:ext uri="{FF2B5EF4-FFF2-40B4-BE49-F238E27FC236}">
                <a16:creationId xmlns:a16="http://schemas.microsoft.com/office/drawing/2014/main" id="{3F74D1CE-2AA8-249F-A2CA-333BE56CB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89" y="2419593"/>
            <a:ext cx="3941490" cy="2292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àu ngầm hạt nhân lớn nhất thế giới cập cảng, xóa tan tin đồn bị loại biên  | Báo Dân trí">
            <a:extLst>
              <a:ext uri="{FF2B5EF4-FFF2-40B4-BE49-F238E27FC236}">
                <a16:creationId xmlns:a16="http://schemas.microsoft.com/office/drawing/2014/main" id="{0278A4A3-A10B-4EBB-3523-593D2DCB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19593"/>
            <a:ext cx="4366260" cy="22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35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par>
                                <p:cTn id="35" presetID="14" presetClass="entr" presetSubtype="1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randombar(horizont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World Water Day XL by Slidesgo">
  <a:themeElements>
    <a:clrScheme name="Simple Light">
      <a:dk1>
        <a:srgbClr val="FFFFFF"/>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siness Plan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3634</TotalTime>
  <Words>1995</Words>
  <Application>Microsoft Office PowerPoint</Application>
  <PresentationFormat>On-screen Show (16:9)</PresentationFormat>
  <Paragraphs>226</Paragraphs>
  <Slides>46</Slides>
  <Notes>26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46</vt:i4>
      </vt:variant>
    </vt:vector>
  </HeadingPairs>
  <TitlesOfParts>
    <vt:vector size="65" baseType="lpstr">
      <vt:lpstr>#9Slide07 Cadena</vt:lpstr>
      <vt:lpstr>Times New Roman</vt:lpstr>
      <vt:lpstr>Anton</vt:lpstr>
      <vt:lpstr>Calibri</vt:lpstr>
      <vt:lpstr>#9Slide03 Bebas Neue ZSmall</vt:lpstr>
      <vt:lpstr>VNI-Avo</vt:lpstr>
      <vt:lpstr>Arial</vt:lpstr>
      <vt:lpstr>Montserrat Medium</vt:lpstr>
      <vt:lpstr>#9Slide07 IcielCadena</vt:lpstr>
      <vt:lpstr>Montserrat</vt:lpstr>
      <vt:lpstr>Roboto Black</vt:lpstr>
      <vt:lpstr>Fira Sans</vt:lpstr>
      <vt:lpstr>Arial Black</vt:lpstr>
      <vt:lpstr>Roboto</vt:lpstr>
      <vt:lpstr>Cambria Math</vt:lpstr>
      <vt:lpstr>World Water Day XL by Slidesgo</vt:lpstr>
      <vt:lpstr>Business Plan Infographics by Slidesgo</vt:lpstr>
      <vt:lpstr>1_Campaign Planning by Slidesgo</vt:lpstr>
      <vt:lpstr>Office 主题</vt:lpstr>
      <vt:lpstr>LỰC ĐẨY ARCHIMEDES</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so sánh trọng lượng riêng của vật và trọng lượng riêng của nước khi vật chìm, vật nổi.</vt:lpstr>
      <vt:lpstr>PowerPoint Presentation</vt:lpstr>
      <vt:lpstr>Lực đẩy archimedes không chỉ xuất hiện trong chất lỏng mà còn xuất hiện trong chất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TÁC DỤNG CỦA CHẤT LỎNG LÊN VẬT ĐẶT TRONG NÓ</dc:title>
  <dc:creator>Dinh Cong Hoang</dc:creator>
  <cp:lastModifiedBy>Dinh Cong Hoang</cp:lastModifiedBy>
  <cp:revision>21</cp:revision>
  <dcterms:modified xsi:type="dcterms:W3CDTF">2023-12-22T17:09:09Z</dcterms:modified>
</cp:coreProperties>
</file>