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3" r:id="rId3"/>
  </p:sldMasterIdLst>
  <p:notesMasterIdLst>
    <p:notesMasterId r:id="rId14"/>
  </p:notesMasterIdLst>
  <p:sldIdLst>
    <p:sldId id="297" r:id="rId4"/>
    <p:sldId id="263" r:id="rId5"/>
    <p:sldId id="266" r:id="rId6"/>
    <p:sldId id="283" r:id="rId7"/>
    <p:sldId id="276" r:id="rId8"/>
    <p:sldId id="282" r:id="rId9"/>
    <p:sldId id="293" r:id="rId10"/>
    <p:sldId id="294" r:id="rId11"/>
    <p:sldId id="287" r:id="rId12"/>
    <p:sldId id="299" r:id="rId13"/>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C9E597"/>
    <a:srgbClr val="B0E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64" autoAdjust="0"/>
  </p:normalViewPr>
  <p:slideViewPr>
    <p:cSldViewPr>
      <p:cViewPr varScale="1">
        <p:scale>
          <a:sx n="53" d="100"/>
          <a:sy n="53" d="100"/>
        </p:scale>
        <p:origin x="102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FDDB4-E5D0-4827-945F-3F00AEDDC2B7}"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FA3FD-ACD8-499E-BFE3-7E39A917FAAB}" type="slidenum">
              <a:rPr lang="en-US" smtClean="0"/>
              <a:t>‹#›</a:t>
            </a:fld>
            <a:endParaRPr lang="en-US"/>
          </a:p>
        </p:txBody>
      </p:sp>
    </p:spTree>
    <p:extLst>
      <p:ext uri="{BB962C8B-B14F-4D97-AF65-F5344CB8AC3E}">
        <p14:creationId xmlns:p14="http://schemas.microsoft.com/office/powerpoint/2010/main" val="109599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583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404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2</a:t>
            </a:fld>
            <a:endParaRPr lang="en-US"/>
          </a:p>
        </p:txBody>
      </p:sp>
    </p:spTree>
    <p:extLst>
      <p:ext uri="{BB962C8B-B14F-4D97-AF65-F5344CB8AC3E}">
        <p14:creationId xmlns:p14="http://schemas.microsoft.com/office/powerpoint/2010/main" val="253124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3</a:t>
            </a:fld>
            <a:endParaRPr lang="en-US"/>
          </a:p>
        </p:txBody>
      </p:sp>
    </p:spTree>
    <p:extLst>
      <p:ext uri="{BB962C8B-B14F-4D97-AF65-F5344CB8AC3E}">
        <p14:creationId xmlns:p14="http://schemas.microsoft.com/office/powerpoint/2010/main" val="402901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4</a:t>
            </a:fld>
            <a:endParaRPr lang="en-US"/>
          </a:p>
        </p:txBody>
      </p:sp>
    </p:spTree>
    <p:extLst>
      <p:ext uri="{BB962C8B-B14F-4D97-AF65-F5344CB8AC3E}">
        <p14:creationId xmlns:p14="http://schemas.microsoft.com/office/powerpoint/2010/main" val="187638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5</a:t>
            </a:fld>
            <a:endParaRPr lang="en-US"/>
          </a:p>
        </p:txBody>
      </p:sp>
    </p:spTree>
    <p:extLst>
      <p:ext uri="{BB962C8B-B14F-4D97-AF65-F5344CB8AC3E}">
        <p14:creationId xmlns:p14="http://schemas.microsoft.com/office/powerpoint/2010/main" val="200636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6</a:t>
            </a:fld>
            <a:endParaRPr lang="en-US"/>
          </a:p>
        </p:txBody>
      </p:sp>
    </p:spTree>
    <p:extLst>
      <p:ext uri="{BB962C8B-B14F-4D97-AF65-F5344CB8AC3E}">
        <p14:creationId xmlns:p14="http://schemas.microsoft.com/office/powerpoint/2010/main" val="54172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8951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1026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9</a:t>
            </a:fld>
            <a:endParaRPr lang="en-US"/>
          </a:p>
        </p:txBody>
      </p:sp>
    </p:spTree>
    <p:extLst>
      <p:ext uri="{BB962C8B-B14F-4D97-AF65-F5344CB8AC3E}">
        <p14:creationId xmlns:p14="http://schemas.microsoft.com/office/powerpoint/2010/main" val="238650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014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9/5/2023</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32091955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26290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016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48173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832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0178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641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10219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35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9/5/2023</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1510405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74437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115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922207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32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769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2625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3370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66">
            <a:alpha val="50196"/>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7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235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iming>
    <p:tnLst>
      <p:par>
        <p:cTn id="1" dur="indefinite" restart="never" nodeType="tmRoot"/>
      </p:par>
    </p:tnLst>
  </p:timing>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43.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3.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11"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146.svg"/></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3.png"/><Relationship Id="rId12" Type="http://schemas.openxmlformats.org/officeDocument/2006/relationships/image" Target="../media/image18.png"/><Relationship Id="rId7"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43.svg"/><Relationship Id="rId6" Type="http://schemas.openxmlformats.org/officeDocument/2006/relationships/image" Target="../media/image77.sv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43.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94.svg"/><Relationship Id="rId10" Type="http://schemas.openxmlformats.org/officeDocument/2006/relationships/image" Target="../media/image22.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biLevel thresh="75000"/>
          </a:blip>
          <a:stretch>
            <a:fillRect/>
          </a:stretch>
        </p:blipFill>
        <p:spPr>
          <a:xfrm>
            <a:off x="1" y="1485900"/>
            <a:ext cx="7239000" cy="7800509"/>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95253">
            <a:off x="7916700" y="-206454"/>
            <a:ext cx="9051538" cy="10094115"/>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13162">
            <a:off x="8809294" y="2226375"/>
            <a:ext cx="7266351" cy="7124700"/>
          </a:xfrm>
          <a:prstGeom prst="rect">
            <a:avLst/>
          </a:prstGeom>
        </p:spPr>
      </p:pic>
    </p:spTree>
    <p:extLst>
      <p:ext uri="{BB962C8B-B14F-4D97-AF65-F5344CB8AC3E}">
        <p14:creationId xmlns:p14="http://schemas.microsoft.com/office/powerpoint/2010/main" val="336011261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sp>
      <p:pic>
        <p:nvPicPr>
          <p:cNvPr id="15" name="Picture 14"/>
          <p:cNvPicPr>
            <a:picLocks noChangeAspect="1"/>
          </p:cNvPicPr>
          <p:nvPr/>
        </p:nvPicPr>
        <p:blipFill>
          <a:blip r:embed="rId12"/>
          <a:stretch>
            <a:fillRect/>
          </a:stretch>
        </p:blipFill>
        <p:spPr>
          <a:xfrm>
            <a:off x="7729474" y="937554"/>
            <a:ext cx="8999256" cy="8107089"/>
          </a:xfrm>
          <a:prstGeom prst="rect">
            <a:avLst/>
          </a:prstGeom>
        </p:spPr>
      </p:pic>
      <p:pic>
        <p:nvPicPr>
          <p:cNvPr id="16" name="Picture 15"/>
          <p:cNvPicPr>
            <a:picLocks noChangeAspect="1"/>
          </p:cNvPicPr>
          <p:nvPr/>
        </p:nvPicPr>
        <p:blipFill>
          <a:blip r:embed="rId13"/>
          <a:stretch>
            <a:fillRect/>
          </a:stretch>
        </p:blipFill>
        <p:spPr>
          <a:xfrm rot="171294">
            <a:off x="1846774" y="1103739"/>
            <a:ext cx="5176861" cy="7552126"/>
          </a:xfrm>
          <a:prstGeom prst="rect">
            <a:avLst/>
          </a:prstGeom>
        </p:spPr>
      </p:pic>
    </p:spTree>
    <p:extLst>
      <p:ext uri="{BB962C8B-B14F-4D97-AF65-F5344CB8AC3E}">
        <p14:creationId xmlns:p14="http://schemas.microsoft.com/office/powerpoint/2010/main" val="371121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97" y="-27940"/>
            <a:ext cx="18293537" cy="10314940"/>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4465">
            <a:off x="2957153" y="547197"/>
            <a:ext cx="11353241" cy="3606442"/>
          </a:xfrm>
          <a:prstGeom prst="rect">
            <a:avLst/>
          </a:prstGeom>
        </p:spPr>
      </p:pic>
      <p:pic>
        <p:nvPicPr>
          <p:cNvPr id="11" name="Picture 10"/>
          <p:cNvPicPr>
            <a:picLocks noChangeAspect="1"/>
          </p:cNvPicPr>
          <p:nvPr/>
        </p:nvPicPr>
        <p:blipFill>
          <a:blip r:embed="rId6"/>
          <a:stretch>
            <a:fillRect/>
          </a:stretch>
        </p:blipFill>
        <p:spPr>
          <a:xfrm rot="21365766">
            <a:off x="3403815" y="546596"/>
            <a:ext cx="9897083" cy="40743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3708984" y="2882600"/>
            <a:ext cx="10437257" cy="5797798"/>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9200" y="973270"/>
            <a:ext cx="14249400" cy="7772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sp>
      <p:sp>
        <p:nvSpPr>
          <p:cNvPr id="5" name="TextBox 4"/>
          <p:cNvSpPr txBox="1"/>
          <p:nvPr/>
        </p:nvSpPr>
        <p:spPr>
          <a:xfrm>
            <a:off x="2057400" y="1638300"/>
            <a:ext cx="8229600" cy="1015663"/>
          </a:xfrm>
          <a:prstGeom prst="rect">
            <a:avLst/>
          </a:prstGeom>
          <a:noFill/>
        </p:spPr>
        <p:txBody>
          <a:bodyPr wrap="square" rtlCol="0">
            <a:spAutoFit/>
          </a:bodyPr>
          <a:lstStyle/>
          <a:p>
            <a:pPr algn="just"/>
            <a:r>
              <a:rPr lang="en-US" sz="6000" dirty="0" smtClean="0">
                <a:solidFill>
                  <a:srgbClr val="FF0000"/>
                </a:solidFill>
                <a:latin typeface="Times New Roman" panose="02020603050405020304" pitchFamily="18" charset="0"/>
                <a:cs typeface="Times New Roman" panose="02020603050405020304" pitchFamily="18" charset="0"/>
              </a:rPr>
              <a:t>1. </a:t>
            </a:r>
            <a:r>
              <a:rPr lang="en-US" sz="6000" dirty="0" err="1" smtClean="0">
                <a:solidFill>
                  <a:srgbClr val="FF0000"/>
                </a:solidFill>
                <a:latin typeface="Times New Roman" panose="02020603050405020304" pitchFamily="18" charset="0"/>
                <a:cs typeface="Times New Roman" panose="02020603050405020304" pitchFamily="18" charset="0"/>
              </a:rPr>
              <a:t>Chủ</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đề</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238042" flipH="1">
            <a:off x="13724343" y="299810"/>
            <a:ext cx="5773772" cy="7300171"/>
          </a:xfrm>
          <a:prstGeom prst="rect">
            <a:avLst/>
          </a:prstGeom>
        </p:spPr>
      </p:pic>
      <p:pic>
        <p:nvPicPr>
          <p:cNvPr id="7"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29259" flipH="1">
            <a:off x="14472841" y="5236250"/>
            <a:ext cx="5374657" cy="5971841"/>
          </a:xfrm>
          <a:prstGeom prst="rect">
            <a:avLst/>
          </a:prstGeom>
        </p:spPr>
      </p:pic>
      <p:pic>
        <p:nvPicPr>
          <p:cNvPr id="8" name="Picture 7"/>
          <p:cNvPicPr>
            <a:picLocks noChangeAspect="1"/>
          </p:cNvPicPr>
          <p:nvPr/>
        </p:nvPicPr>
        <p:blipFill rotWithShape="1">
          <a:blip r:embed="rId9"/>
          <a:srcRect t="32507"/>
          <a:stretch/>
        </p:blipFill>
        <p:spPr>
          <a:xfrm>
            <a:off x="5138513" y="1319550"/>
            <a:ext cx="8073135" cy="2243111"/>
          </a:xfrm>
          <a:prstGeom prst="rect">
            <a:avLst/>
          </a:prstGeom>
        </p:spPr>
      </p:pic>
      <p:sp>
        <p:nvSpPr>
          <p:cNvPr id="9" name="TextBox 8"/>
          <p:cNvSpPr txBox="1"/>
          <p:nvPr/>
        </p:nvSpPr>
        <p:spPr>
          <a:xfrm>
            <a:off x="2057400" y="3108563"/>
            <a:ext cx="11348660" cy="2123658"/>
          </a:xfrm>
          <a:prstGeom prst="rect">
            <a:avLst/>
          </a:prstGeom>
          <a:noFill/>
        </p:spPr>
        <p:txBody>
          <a:bodyPr wrap="square" rtlCol="0">
            <a:spAutoFit/>
          </a:bodyPr>
          <a:lstStyle/>
          <a:p>
            <a:pPr algn="just"/>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món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quà</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trong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cuộc</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sống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sưởi</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ấm</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làm</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phong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phú</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hồn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mỗi</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chúng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ta.</a:t>
            </a:r>
            <a:endParaRPr lang="vi-VN" sz="44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2240881" y="5899678"/>
            <a:ext cx="13868400" cy="1015663"/>
          </a:xfrm>
          <a:prstGeom prst="rect">
            <a:avLst/>
          </a:prstGeom>
          <a:noFill/>
        </p:spPr>
        <p:txBody>
          <a:bodyPr wrap="square" rtlCol="0">
            <a:spAutoFit/>
          </a:bodyPr>
          <a:lstStyle/>
          <a:p>
            <a:r>
              <a:rPr lang="en-US" sz="6000" dirty="0" smtClean="0">
                <a:solidFill>
                  <a:srgbClr val="FF0000"/>
                </a:solidFill>
                <a:latin typeface="Times New Roman" panose="02020603050405020304" pitchFamily="18" charset="0"/>
                <a:cs typeface="Times New Roman" panose="02020603050405020304" pitchFamily="18" charset="0"/>
              </a:rPr>
              <a:t>2. </a:t>
            </a:r>
            <a:r>
              <a:rPr lang="en-US" sz="6000" dirty="0" err="1" smtClean="0">
                <a:solidFill>
                  <a:srgbClr val="FF0000"/>
                </a:solidFill>
                <a:latin typeface="Times New Roman" panose="02020603050405020304" pitchFamily="18" charset="0"/>
                <a:cs typeface="Times New Roman" panose="02020603050405020304" pitchFamily="18" charset="0"/>
              </a:rPr>
              <a:t>Thể</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loại</a:t>
            </a:r>
            <a:endParaRPr lang="vi-VN" sz="6000" dirty="0" smtClean="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458245" y="6162410"/>
            <a:ext cx="12649200" cy="1569660"/>
          </a:xfrm>
          <a:prstGeom prst="rect">
            <a:avLst/>
          </a:prstGeom>
          <a:noFill/>
        </p:spPr>
        <p:txBody>
          <a:bodyPr wrap="square" rtlCol="0">
            <a:spAutoFit/>
          </a:bodyPr>
          <a:lstStyle/>
          <a:p>
            <a:pPr algn="just"/>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Truyện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đồng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thoại</a:t>
            </a:r>
            <a:endParaRPr lang="en-US" sz="4800" dirty="0" smtClean="0">
              <a:latin typeface="Times New Roman" panose="02020603050405020304" pitchFamily="18" charset="0"/>
              <a:cs typeface="Times New Roman" panose="02020603050405020304" pitchFamily="18" charset="0"/>
            </a:endParaRPr>
          </a:p>
          <a:p>
            <a:pPr algn="just"/>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Thơ</a:t>
            </a:r>
            <a:r>
              <a:rPr lang="en-US" sz="4800" dirty="0" smtClean="0">
                <a:latin typeface="Times New Roman" panose="02020603050405020304" pitchFamily="18" charset="0"/>
                <a:cs typeface="Times New Roman" panose="02020603050405020304" pitchFamily="18" charset="0"/>
              </a:rPr>
              <a:t> </a:t>
            </a:r>
            <a:endParaRPr lang="vi-VN" sz="4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2590800" y="3374915"/>
            <a:ext cx="13619644" cy="3700593"/>
          </a:xfrm>
          <a:prstGeom prst="rect">
            <a:avLst/>
          </a:prstGeom>
        </p:spPr>
      </p:pic>
    </p:spTree>
    <p:extLst>
      <p:ext uri="{BB962C8B-B14F-4D97-AF65-F5344CB8AC3E}">
        <p14:creationId xmlns:p14="http://schemas.microsoft.com/office/powerpoint/2010/main" val="121131361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90600" y="876300"/>
            <a:ext cx="15925800" cy="89916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sp>
      <p:pic>
        <p:nvPicPr>
          <p:cNvPr id="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78100" y="329184"/>
            <a:ext cx="3009900" cy="2167128"/>
          </a:xfrm>
          <a:prstGeom prst="rect">
            <a:avLst/>
          </a:prstGeom>
        </p:spPr>
      </p:pic>
      <p:pic>
        <p:nvPicPr>
          <p:cNvPr id="2" name="Picture 1"/>
          <p:cNvPicPr>
            <a:picLocks noChangeAspect="1"/>
          </p:cNvPicPr>
          <p:nvPr/>
        </p:nvPicPr>
        <p:blipFill>
          <a:blip r:embed="rId12"/>
          <a:stretch>
            <a:fillRect/>
          </a:stretch>
        </p:blipFill>
        <p:spPr>
          <a:xfrm>
            <a:off x="762000" y="843280"/>
            <a:ext cx="14729213" cy="1926503"/>
          </a:xfrm>
          <a:prstGeom prst="rect">
            <a:avLst/>
          </a:prstGeom>
        </p:spPr>
      </p:pic>
      <p:sp>
        <p:nvSpPr>
          <p:cNvPr id="10" name="Rectangle 9"/>
          <p:cNvSpPr/>
          <p:nvPr/>
        </p:nvSpPr>
        <p:spPr>
          <a:xfrm>
            <a:off x="1524000" y="2504912"/>
            <a:ext cx="14859000" cy="3139321"/>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a:solidFill>
                  <a:srgbClr val="000000"/>
                </a:solidFill>
                <a:latin typeface="+mj-lt"/>
                <a:cs typeface="Times New Roman" panose="02020603050405020304" pitchFamily="18" charset="0"/>
              </a:rPr>
              <a:t>-</a:t>
            </a:r>
            <a:r>
              <a:rPr lang="vi-VN" altLang="en-US" sz="4400" dirty="0">
                <a:solidFill>
                  <a:srgbClr val="000000"/>
                </a:solidFill>
                <a:latin typeface="+mj-lt"/>
                <a:cs typeface="Arial" panose="020B0604020202020204" pitchFamily="34" charset="0"/>
              </a:rPr>
              <a:t> </a:t>
            </a:r>
            <a:r>
              <a:rPr lang="vi-VN" altLang="en-US" sz="4400" dirty="0">
                <a:solidFill>
                  <a:srgbClr val="000000"/>
                </a:solidFill>
                <a:latin typeface="+mj-lt"/>
                <a:cs typeface="Times New Roman" panose="02020603050405020304" pitchFamily="18" charset="0"/>
              </a:rPr>
              <a:t>Truyện là loại </a:t>
            </a:r>
            <a:r>
              <a:rPr lang="vi-VN" altLang="en-US" sz="4400" dirty="0">
                <a:solidFill>
                  <a:srgbClr val="FF0000"/>
                </a:solidFill>
                <a:latin typeface="+mj-lt"/>
                <a:cs typeface="Times New Roman" panose="02020603050405020304" pitchFamily="18" charset="0"/>
              </a:rPr>
              <a:t>tác phẩm văn học </a:t>
            </a:r>
            <a:r>
              <a:rPr lang="vi-VN" altLang="en-US" sz="4400" dirty="0">
                <a:solidFill>
                  <a:srgbClr val="000000"/>
                </a:solidFill>
                <a:latin typeface="+mj-lt"/>
                <a:cs typeface="Times New Roman" panose="02020603050405020304" pitchFamily="18" charset="0"/>
              </a:rPr>
              <a:t>kể lại một </a:t>
            </a:r>
            <a:r>
              <a:rPr lang="vi-VN" altLang="en-US" sz="4400" dirty="0">
                <a:solidFill>
                  <a:srgbClr val="FF0000"/>
                </a:solidFill>
                <a:latin typeface="+mj-lt"/>
                <a:cs typeface="Times New Roman" panose="02020603050405020304" pitchFamily="18" charset="0"/>
              </a:rPr>
              <a:t>câu chuyện</a:t>
            </a:r>
            <a:r>
              <a:rPr lang="vi-VN" altLang="en-US" sz="4400" dirty="0">
                <a:solidFill>
                  <a:srgbClr val="000000"/>
                </a:solidFill>
                <a:latin typeface="+mj-lt"/>
                <a:cs typeface="Times New Roman" panose="02020603050405020304" pitchFamily="18" charset="0"/>
              </a:rPr>
              <a:t>, có cốt truyện, </a:t>
            </a:r>
            <a:r>
              <a:rPr lang="vi-VN" altLang="en-US" sz="4400" dirty="0">
                <a:solidFill>
                  <a:srgbClr val="FF0000"/>
                </a:solidFill>
                <a:latin typeface="+mj-lt"/>
                <a:cs typeface="Times New Roman" panose="02020603050405020304" pitchFamily="18" charset="0"/>
              </a:rPr>
              <a:t>nhân vật, không gian, thời gian</a:t>
            </a:r>
            <a:r>
              <a:rPr lang="vi-VN" altLang="en-US" sz="4400" dirty="0">
                <a:solidFill>
                  <a:srgbClr val="000000"/>
                </a:solidFill>
                <a:latin typeface="+mj-lt"/>
                <a:cs typeface="Times New Roman" panose="02020603050405020304" pitchFamily="18" charset="0"/>
              </a:rPr>
              <a:t>, hoàn cảnh diễn ra các sự việc</a:t>
            </a:r>
            <a:r>
              <a:rPr lang="vi-VN" altLang="en-US" sz="4400" dirty="0" smtClean="0">
                <a:solidFill>
                  <a:srgbClr val="000000"/>
                </a:solidFill>
                <a:latin typeface="+mj-lt"/>
                <a:cs typeface="Times New Roman" panose="02020603050405020304" pitchFamily="18" charset="0"/>
              </a:rPr>
              <a:t>.</a:t>
            </a:r>
            <a:endParaRPr lang="en-US" altLang="en-US" sz="4400" dirty="0">
              <a:solidFill>
                <a:srgbClr val="000000"/>
              </a:solidFill>
              <a:latin typeface="+mj-lt"/>
              <a:cs typeface="Times New Roman" panose="02020603050405020304" pitchFamily="18" charset="0"/>
            </a:endParaRPr>
          </a:p>
        </p:txBody>
      </p:sp>
      <p:sp>
        <p:nvSpPr>
          <p:cNvPr id="12" name="Rounded Rectangle 11"/>
          <p:cNvSpPr/>
          <p:nvPr/>
        </p:nvSpPr>
        <p:spPr>
          <a:xfrm>
            <a:off x="5257800" y="2806795"/>
            <a:ext cx="4191000" cy="6573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………(1)……..</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1963400" y="2828534"/>
            <a:ext cx="2667000" cy="6573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……(2)…</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162300" y="3876512"/>
            <a:ext cx="7277100" cy="6573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…………….…(3)………..……..</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559560" y="5560945"/>
            <a:ext cx="14859000" cy="4154984"/>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smtClean="0">
                <a:solidFill>
                  <a:srgbClr val="000000"/>
                </a:solidFill>
                <a:latin typeface="Times New Roman" panose="02020603050405020304" pitchFamily="18" charset="0"/>
                <a:cs typeface="Times New Roman" panose="02020603050405020304" pitchFamily="18" charset="0"/>
              </a:rPr>
              <a:t>- </a:t>
            </a:r>
            <a:r>
              <a:rPr lang="vi-VN" altLang="en-US" sz="4400" dirty="0">
                <a:solidFill>
                  <a:srgbClr val="000000"/>
                </a:solidFill>
                <a:latin typeface="Times New Roman" panose="02020603050405020304" pitchFamily="18" charset="0"/>
                <a:cs typeface="Times New Roman" panose="02020603050405020304" pitchFamily="18" charset="0"/>
              </a:rPr>
              <a:t>Truyện đồng thoại là truyện viết cho </a:t>
            </a:r>
            <a:r>
              <a:rPr lang="vi-VN" altLang="en-US" sz="4400" dirty="0">
                <a:solidFill>
                  <a:srgbClr val="FF0000"/>
                </a:solidFill>
                <a:latin typeface="Times New Roman" panose="02020603050405020304" pitchFamily="18" charset="0"/>
                <a:cs typeface="Times New Roman" panose="02020603050405020304" pitchFamily="18" charset="0"/>
              </a:rPr>
              <a:t>trẻ em</a:t>
            </a:r>
            <a:r>
              <a:rPr lang="vi-VN" altLang="en-US" sz="4400" dirty="0">
                <a:solidFill>
                  <a:srgbClr val="000000"/>
                </a:solidFill>
                <a:latin typeface="Times New Roman" panose="02020603050405020304" pitchFamily="18" charset="0"/>
                <a:cs typeface="Times New Roman" panose="02020603050405020304" pitchFamily="18" charset="0"/>
              </a:rPr>
              <a:t>, có nhân vật thường là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được nhân cách hoá. Các nhân vật này vừa mang những đặc tính vốn có </a:t>
            </a:r>
            <a:r>
              <a:rPr lang="vi-VN" altLang="en-US" sz="4400" dirty="0" smtClean="0">
                <a:solidFill>
                  <a:srgbClr val="000000"/>
                </a:solidFill>
                <a:latin typeface="Times New Roman" panose="02020603050405020304" pitchFamily="18" charset="0"/>
                <a:cs typeface="Times New Roman" panose="02020603050405020304" pitchFamily="18" charset="0"/>
              </a:rPr>
              <a:t>c</a:t>
            </a:r>
            <a:r>
              <a:rPr lang="en-US" altLang="en-US" sz="4400" dirty="0" smtClean="0">
                <a:solidFill>
                  <a:srgbClr val="000000"/>
                </a:solidFill>
                <a:latin typeface="Times New Roman" panose="02020603050405020304" pitchFamily="18" charset="0"/>
                <a:cs typeface="Times New Roman" panose="02020603050405020304" pitchFamily="18" charset="0"/>
              </a:rPr>
              <a:t>ủ</a:t>
            </a:r>
            <a:r>
              <a:rPr lang="vi-VN" altLang="en-US" sz="4400" dirty="0" smtClean="0">
                <a:solidFill>
                  <a:srgbClr val="000000"/>
                </a:solidFill>
                <a:latin typeface="Times New Roman" panose="02020603050405020304" pitchFamily="18" charset="0"/>
                <a:cs typeface="Times New Roman" panose="02020603050405020304" pitchFamily="18" charset="0"/>
              </a:rPr>
              <a:t>a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vừa mang đặc điểm của </a:t>
            </a:r>
            <a:r>
              <a:rPr lang="vi-VN" altLang="en-US" sz="4400" dirty="0">
                <a:solidFill>
                  <a:srgbClr val="FF0000"/>
                </a:solidFill>
                <a:latin typeface="Times New Roman" panose="02020603050405020304" pitchFamily="18" charset="0"/>
                <a:cs typeface="Times New Roman" panose="02020603050405020304" pitchFamily="18" charset="0"/>
              </a:rPr>
              <a:t>con người</a:t>
            </a:r>
            <a:r>
              <a:rPr lang="vi-VN" altLang="en-US" sz="4400" dirty="0">
                <a:solidFill>
                  <a:srgbClr val="000000"/>
                </a:solidFill>
                <a:latin typeface="Times New Roman" panose="02020603050405020304" pitchFamily="18" charset="0"/>
                <a:cs typeface="Times New Roman" panose="02020603050405020304" pitchFamily="18" charset="0"/>
              </a:rPr>
              <a:t>.</a:t>
            </a:r>
            <a:endParaRPr lang="en-US" altLang="en-US" sz="4400" dirty="0">
              <a:solidFill>
                <a:srgbClr val="000000"/>
              </a:solidFill>
              <a:cs typeface="Times New Roman" panose="02020603050405020304" pitchFamily="18" charset="0"/>
            </a:endParaRPr>
          </a:p>
        </p:txBody>
      </p:sp>
      <p:sp>
        <p:nvSpPr>
          <p:cNvPr id="17" name="Rounded Rectangle 16"/>
          <p:cNvSpPr/>
          <p:nvPr/>
        </p:nvSpPr>
        <p:spPr>
          <a:xfrm>
            <a:off x="10210800" y="5884839"/>
            <a:ext cx="1524000" cy="6573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...(4)..</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2133600" y="6803172"/>
            <a:ext cx="4495800" cy="6573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………..(5)……….</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9372600" y="7864763"/>
            <a:ext cx="4572000" cy="65738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………..(6)……….</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4686300" y="8905712"/>
            <a:ext cx="2667000" cy="657388"/>
          </a:xfrm>
          <a:prstGeom prst="roundRect">
            <a:avLst/>
          </a:prstGeom>
          <a:solidFill>
            <a:srgbClr val="C9E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……(7)…</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grpId="0" nodeType="clickEffect">
                                  <p:stCondLst>
                                    <p:cond delay="0"/>
                                  </p:stCondLst>
                                  <p:childTnLst>
                                    <p:animEffect transition="out" filter="wipe(down)">
                                      <p:cBhvr>
                                        <p:cTn id="21" dur="180" accel="50000">
                                          <p:stCondLst>
                                            <p:cond delay="1820"/>
                                          </p:stCondLst>
                                        </p:cTn>
                                        <p:tgtEl>
                                          <p:spTgt spid="17"/>
                                        </p:tgtEl>
                                      </p:cBhvr>
                                    </p:animEffect>
                                    <p:anim calcmode="lin" valueType="num">
                                      <p:cBhvr>
                                        <p:cTn id="22"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29" dur="26">
                                          <p:stCondLst>
                                            <p:cond delay="620"/>
                                          </p:stCondLst>
                                        </p:cTn>
                                        <p:tgtEl>
                                          <p:spTgt spid="17"/>
                                        </p:tgtEl>
                                      </p:cBhvr>
                                      <p:to x="100000" y="60000"/>
                                    </p:animScale>
                                    <p:animScale>
                                      <p:cBhvr>
                                        <p:cTn id="30" dur="166" decel="50000">
                                          <p:stCondLst>
                                            <p:cond delay="64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set>
                                      <p:cBhvr>
                                        <p:cTn id="37" dur="1" fill="hold">
                                          <p:stCondLst>
                                            <p:cond delay="19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0" nodeType="clickEffect">
                                  <p:stCondLst>
                                    <p:cond delay="0"/>
                                  </p:stCondLst>
                                  <p:childTnLst>
                                    <p:anim calcmode="lin" valueType="num">
                                      <p:cBhvr>
                                        <p:cTn id="41" dur="1000"/>
                                        <p:tgtEl>
                                          <p:spTgt spid="18"/>
                                        </p:tgtEl>
                                        <p:attrNameLst>
                                          <p:attrName>ppt_w</p:attrName>
                                        </p:attrNameLst>
                                      </p:cBhvr>
                                      <p:tavLst>
                                        <p:tav tm="0">
                                          <p:val>
                                            <p:strVal val="ppt_w"/>
                                          </p:val>
                                        </p:tav>
                                        <p:tav tm="100000">
                                          <p:val>
                                            <p:fltVal val="0"/>
                                          </p:val>
                                        </p:tav>
                                      </p:tavLst>
                                    </p:anim>
                                    <p:anim calcmode="lin" valueType="num">
                                      <p:cBhvr>
                                        <p:cTn id="42" dur="1000"/>
                                        <p:tgtEl>
                                          <p:spTgt spid="18"/>
                                        </p:tgtEl>
                                        <p:attrNameLst>
                                          <p:attrName>ppt_h</p:attrName>
                                        </p:attrNameLst>
                                      </p:cBhvr>
                                      <p:tavLst>
                                        <p:tav tm="0">
                                          <p:val>
                                            <p:strVal val="ppt_h"/>
                                          </p:val>
                                        </p:tav>
                                        <p:tav tm="100000">
                                          <p:val>
                                            <p:fltVal val="0"/>
                                          </p:val>
                                        </p:tav>
                                      </p:tavLst>
                                    </p:anim>
                                    <p:anim calcmode="lin" valueType="num">
                                      <p:cBhvr>
                                        <p:cTn id="43" dur="1000"/>
                                        <p:tgtEl>
                                          <p:spTgt spid="18"/>
                                        </p:tgtEl>
                                        <p:attrNameLst>
                                          <p:attrName>style.rotation</p:attrName>
                                        </p:attrNameLst>
                                      </p:cBhvr>
                                      <p:tavLst>
                                        <p:tav tm="0">
                                          <p:val>
                                            <p:fltVal val="0"/>
                                          </p:val>
                                        </p:tav>
                                        <p:tav tm="100000">
                                          <p:val>
                                            <p:fltVal val="90"/>
                                          </p:val>
                                        </p:tav>
                                      </p:tavLst>
                                    </p:anim>
                                    <p:animEffect transition="out" filter="fade">
                                      <p:cBhvr>
                                        <p:cTn id="44" dur="1000"/>
                                        <p:tgtEl>
                                          <p:spTgt spid="18"/>
                                        </p:tgtEl>
                                      </p:cBhvr>
                                    </p:animEffect>
                                    <p:set>
                                      <p:cBhvr>
                                        <p:cTn id="45" dur="1" fill="hold">
                                          <p:stCondLst>
                                            <p:cond delay="9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0" nodeType="clickEffect">
                                  <p:stCondLst>
                                    <p:cond delay="0"/>
                                  </p:stCondLst>
                                  <p:childTnLst>
                                    <p:anim calcmode="lin" valueType="num">
                                      <p:cBhvr additive="base">
                                        <p:cTn id="49" dur="500"/>
                                        <p:tgtEl>
                                          <p:spTgt spid="19"/>
                                        </p:tgtEl>
                                        <p:attrNameLst>
                                          <p:attrName>ppt_x</p:attrName>
                                        </p:attrNameLst>
                                      </p:cBhvr>
                                      <p:tavLst>
                                        <p:tav tm="0">
                                          <p:val>
                                            <p:strVal val="ppt_x"/>
                                          </p:val>
                                        </p:tav>
                                        <p:tav tm="100000">
                                          <p:val>
                                            <p:strVal val="ppt_x"/>
                                          </p:val>
                                        </p:tav>
                                      </p:tavLst>
                                    </p:anim>
                                    <p:anim calcmode="lin" valueType="num">
                                      <p:cBhvr additive="base">
                                        <p:cTn id="50" dur="500"/>
                                        <p:tgtEl>
                                          <p:spTgt spid="19"/>
                                        </p:tgtEl>
                                        <p:attrNameLst>
                                          <p:attrName>ppt_y</p:attrName>
                                        </p:attrNameLst>
                                      </p:cBhvr>
                                      <p:tavLst>
                                        <p:tav tm="0">
                                          <p:val>
                                            <p:strVal val="ppt_y"/>
                                          </p:val>
                                        </p:tav>
                                        <p:tav tm="100000">
                                          <p:val>
                                            <p:strVal val="1+ppt_h/2"/>
                                          </p:val>
                                        </p:tav>
                                      </p:tavLst>
                                    </p:anim>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0" nodeType="clickEffect">
                                  <p:stCondLst>
                                    <p:cond delay="0"/>
                                  </p:stCondLst>
                                  <p:childTnLst>
                                    <p:animEffect transition="out" filter="randombar(horizontal)">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sp>
      <p:pic>
        <p:nvPicPr>
          <p:cNvPr id="6" name="Picture 5"/>
          <p:cNvPicPr>
            <a:picLocks noChangeAspect="1"/>
          </p:cNvPicPr>
          <p:nvPr/>
        </p:nvPicPr>
        <p:blipFill>
          <a:blip r:embed="rId12"/>
          <a:stretch>
            <a:fillRect/>
          </a:stretch>
        </p:blipFill>
        <p:spPr>
          <a:xfrm>
            <a:off x="5920998" y="378852"/>
            <a:ext cx="5346124" cy="2057400"/>
          </a:xfrm>
          <a:prstGeom prst="rect">
            <a:avLst/>
          </a:prstGeom>
        </p:spPr>
      </p:pic>
      <p:sp>
        <p:nvSpPr>
          <p:cNvPr id="7" name="TextBox 6"/>
          <p:cNvSpPr txBox="1">
            <a:spLocks noChangeArrowheads="1"/>
          </p:cNvSpPr>
          <p:nvPr/>
        </p:nvSpPr>
        <p:spPr bwMode="auto">
          <a:xfrm>
            <a:off x="5752208" y="2436252"/>
            <a:ext cx="107182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yếu tố quan trọng của truyện kể, gồm các sự kiện chính được sắp xếp theo một trật tự nhất định: có mở đầu, diễn biến và kết thúc.</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407828" y="6966835"/>
            <a:ext cx="155485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đối tượng có hình dáng, cử chỉ, hành động, ngôn ngữ, cảm xúc, suy nghĩ,... được nhà văn khắc hoạ trong tác phẩm. Nhân vật thường là con người nhưng cũng có thể là thần tiên, ma quỷ, con vật. đồ vật,...</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pic>
        <p:nvPicPr>
          <p:cNvPr id="11"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06118">
            <a:off x="1044642" y="1576282"/>
            <a:ext cx="3757160" cy="3154204"/>
          </a:xfrm>
          <a:prstGeom prst="rect">
            <a:avLst/>
          </a:prstGeom>
        </p:spPr>
      </p:pic>
      <p:sp>
        <p:nvSpPr>
          <p:cNvPr id="12" name="TextBox 11"/>
          <p:cNvSpPr txBox="1">
            <a:spLocks noChangeArrowheads="1"/>
          </p:cNvSpPr>
          <p:nvPr/>
        </p:nvSpPr>
        <p:spPr bwMode="auto">
          <a:xfrm>
            <a:off x="1921193" y="2533833"/>
            <a:ext cx="2306022" cy="1384995"/>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smtClean="0">
                <a:latin typeface="Times New Roman" panose="02020603050405020304" pitchFamily="18" charset="0"/>
                <a:cs typeface="Times New Roman" panose="02020603050405020304" pitchFamily="18" charset="0"/>
              </a:rPr>
              <a:t>a. </a:t>
            </a:r>
            <a:r>
              <a:rPr lang="en-US" altLang="en-US" sz="4200" b="1" dirty="0" err="1" smtClean="0">
                <a:latin typeface="Times New Roman" panose="02020603050405020304" pitchFamily="18" charset="0"/>
                <a:cs typeface="Times New Roman" panose="02020603050405020304" pitchFamily="18" charset="0"/>
              </a:rPr>
              <a:t>Cốt</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truyện</a:t>
            </a:r>
            <a:endParaRPr lang="en-US" altLang="en-US" sz="4200" b="1" dirty="0">
              <a:latin typeface="Times New Roman" panose="02020603050405020304" pitchFamily="18" charset="0"/>
              <a:cs typeface="Times New Roman" panose="02020603050405020304" pitchFamily="18" charset="0"/>
            </a:endParaRPr>
          </a:p>
        </p:txBody>
      </p:sp>
      <p:pic>
        <p:nvPicPr>
          <p:cNvPr id="1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29785">
            <a:off x="7210837" y="4857345"/>
            <a:ext cx="3557781" cy="1979420"/>
          </a:xfrm>
          <a:prstGeom prst="rect">
            <a:avLst/>
          </a:prstGeom>
        </p:spPr>
      </p:pic>
      <p:sp>
        <p:nvSpPr>
          <p:cNvPr id="14" name="TextBox 13"/>
          <p:cNvSpPr txBox="1">
            <a:spLocks noChangeArrowheads="1"/>
          </p:cNvSpPr>
          <p:nvPr/>
        </p:nvSpPr>
        <p:spPr bwMode="auto">
          <a:xfrm>
            <a:off x="7150439" y="5563147"/>
            <a:ext cx="3504266"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smtClean="0">
                <a:latin typeface="Times New Roman" panose="02020603050405020304" pitchFamily="18" charset="0"/>
                <a:cs typeface="Times New Roman" panose="02020603050405020304" pitchFamily="18" charset="0"/>
              </a:rPr>
              <a:t>b. </a:t>
            </a:r>
            <a:r>
              <a:rPr lang="en-US" altLang="en-US" sz="4200" b="1" dirty="0" err="1" smtClean="0">
                <a:latin typeface="Times New Roman" panose="02020603050405020304" pitchFamily="18" charset="0"/>
                <a:cs typeface="Times New Roman" panose="02020603050405020304" pitchFamily="18" charset="0"/>
              </a:rPr>
              <a:t>Nhân</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617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499;p19"/>
          <p:cNvPicPr preferRelativeResize="0"/>
          <p:nvPr/>
        </p:nvPicPr>
        <p:blipFill rotWithShape="1">
          <a:blip r:embed="rId3">
            <a:alphaModFix/>
            <a:biLevel thresh="50000"/>
          </a:blip>
          <a:srcRect/>
          <a:stretch/>
        </p:blipFill>
        <p:spPr>
          <a:xfrm>
            <a:off x="-263510" y="1834492"/>
            <a:ext cx="18856310" cy="10898927"/>
          </a:xfrm>
          <a:prstGeom prst="rect">
            <a:avLst/>
          </a:prstGeom>
          <a:noFill/>
          <a:ln>
            <a:noFill/>
          </a:ln>
        </p:spPr>
      </p:pic>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75155">
            <a:off x="14475006" y="-1693012"/>
            <a:ext cx="5031676" cy="6620626"/>
          </a:xfrm>
          <a:prstGeom prst="rect">
            <a:avLst/>
          </a:prstGeom>
        </p:spPr>
      </p:pic>
      <p:pic>
        <p:nvPicPr>
          <p:cNvPr id="15" name="Google Shape;499;p19"/>
          <p:cNvPicPr preferRelativeResize="0"/>
          <p:nvPr/>
        </p:nvPicPr>
        <p:blipFill rotWithShape="1">
          <a:blip r:embed="rId3">
            <a:alphaModFix/>
            <a:biLevel thresh="50000"/>
          </a:blip>
          <a:srcRect/>
          <a:stretch/>
        </p:blipFill>
        <p:spPr>
          <a:xfrm>
            <a:off x="0" y="-1337728"/>
            <a:ext cx="13716000" cy="7464668"/>
          </a:xfrm>
          <a:prstGeom prst="rect">
            <a:avLst/>
          </a:prstGeom>
          <a:noFill/>
          <a:ln>
            <a:noFill/>
          </a:ln>
        </p:spPr>
      </p:pic>
      <p:sp>
        <p:nvSpPr>
          <p:cNvPr id="16" name="TextBox 15"/>
          <p:cNvSpPr txBox="1">
            <a:spLocks noChangeArrowheads="1"/>
          </p:cNvSpPr>
          <p:nvPr/>
        </p:nvSpPr>
        <p:spPr bwMode="auto">
          <a:xfrm>
            <a:off x="1060688" y="1095828"/>
            <a:ext cx="4650579"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smtClean="0">
                <a:latin typeface="Times New Roman" panose="02020603050405020304" pitchFamily="18" charset="0"/>
                <a:cs typeface="Times New Roman" panose="02020603050405020304" pitchFamily="18" charset="0"/>
              </a:rPr>
              <a:t>c. </a:t>
            </a:r>
            <a:r>
              <a:rPr lang="en-US" altLang="en-US" sz="4200" b="1" dirty="0" err="1" smtClean="0">
                <a:latin typeface="Times New Roman" panose="02020603050405020304" pitchFamily="18" charset="0"/>
                <a:cs typeface="Times New Roman" panose="02020603050405020304" pitchFamily="18" charset="0"/>
              </a:rPr>
              <a:t>Người</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endParaRPr lang="en-US" altLang="en-US" sz="4200" b="1"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752600" y="1837032"/>
            <a:ext cx="137160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nhân vật do nhà văn tạo ra để kể lại câu chuyện:</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nhất, xưng “tôi”.</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ba, người kể giấu mình.</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040368" y="5389546"/>
            <a:ext cx="9091953"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smtClean="0">
                <a:latin typeface="Times New Roman" panose="02020603050405020304" pitchFamily="18" charset="0"/>
                <a:cs typeface="Times New Roman" panose="02020603050405020304" pitchFamily="18" charset="0"/>
              </a:rPr>
              <a:t>d. </a:t>
            </a:r>
            <a:r>
              <a:rPr lang="en-US" altLang="en-US" sz="4200" b="1" dirty="0" err="1" smtClean="0">
                <a:latin typeface="Times New Roman" panose="02020603050405020304" pitchFamily="18" charset="0"/>
                <a:cs typeface="Times New Roman" panose="02020603050405020304" pitchFamily="18" charset="0"/>
              </a:rPr>
              <a:t>Lời</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người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và</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lời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nhân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677806" y="6144967"/>
            <a:ext cx="16863434"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người kể chuyện đảm nhận việc thuật lại các sự việc trong câu chuyện, bao gồm cà việc thuật lại mọi hoạt động </a:t>
            </a:r>
            <a:r>
              <a:rPr lang="vi-VN" altLang="en-US" sz="4200" dirty="0" smtClean="0">
                <a:solidFill>
                  <a:srgbClr val="000000"/>
                </a:solidFill>
                <a:latin typeface="Times New Roman" panose="02020603050405020304" pitchFamily="18" charset="0"/>
                <a:cs typeface="Times New Roman" panose="02020603050405020304" pitchFamily="18" charset="0"/>
              </a:rPr>
              <a:t>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smtClean="0">
                <a:solidFill>
                  <a:srgbClr val="000000"/>
                </a:solidFill>
                <a:latin typeface="Times New Roman" panose="02020603050405020304" pitchFamily="18" charset="0"/>
                <a:cs typeface="Times New Roman" panose="02020603050405020304" pitchFamily="18" charset="0"/>
              </a:rPr>
              <a:t>a </a:t>
            </a:r>
            <a:r>
              <a:rPr lang="vi-VN" altLang="en-US" sz="4200" dirty="0">
                <a:solidFill>
                  <a:srgbClr val="000000"/>
                </a:solidFill>
                <a:latin typeface="Times New Roman" panose="02020603050405020304" pitchFamily="18" charset="0"/>
                <a:cs typeface="Times New Roman" panose="02020603050405020304" pitchFamily="18" charset="0"/>
              </a:rPr>
              <a:t>nhân vật vả miêu tả bối cảnh không gian, thời gian của các sự việc, hoạt động ấy.</a:t>
            </a:r>
            <a:endParaRPr lang="en-US" altLang="en-US" sz="4200"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nhân vật là lời nói </a:t>
            </a:r>
            <a:r>
              <a:rPr lang="vi-VN" altLang="en-US" sz="4200" dirty="0" smtClean="0">
                <a:solidFill>
                  <a:srgbClr val="000000"/>
                </a:solidFill>
                <a:latin typeface="Times New Roman" panose="02020603050405020304" pitchFamily="18" charset="0"/>
                <a:cs typeface="Times New Roman" panose="02020603050405020304" pitchFamily="18" charset="0"/>
              </a:rPr>
              <a:t>tr</a:t>
            </a:r>
            <a:r>
              <a:rPr lang="en-US" altLang="en-US" sz="4200" dirty="0">
                <a:solidFill>
                  <a:srgbClr val="000000"/>
                </a:solidFill>
                <a:latin typeface="Times New Roman" panose="02020603050405020304" pitchFamily="18" charset="0"/>
                <a:cs typeface="Times New Roman" panose="02020603050405020304" pitchFamily="18" charset="0"/>
              </a:rPr>
              <a:t>ự</a:t>
            </a:r>
            <a:r>
              <a:rPr lang="vi-VN" altLang="en-US" sz="4200" dirty="0" smtClean="0">
                <a:solidFill>
                  <a:srgbClr val="000000"/>
                </a:solidFill>
                <a:latin typeface="Times New Roman" panose="02020603050405020304" pitchFamily="18" charset="0"/>
                <a:cs typeface="Times New Roman" panose="02020603050405020304" pitchFamily="18" charset="0"/>
              </a:rPr>
              <a:t>c </a:t>
            </a:r>
            <a:r>
              <a:rPr lang="vi-VN" altLang="en-US" sz="4200" dirty="0">
                <a:solidFill>
                  <a:srgbClr val="000000"/>
                </a:solidFill>
                <a:latin typeface="Times New Roman" panose="02020603050405020304" pitchFamily="18" charset="0"/>
                <a:cs typeface="Times New Roman" panose="02020603050405020304" pitchFamily="18" charset="0"/>
              </a:rPr>
              <a:t>tiếp </a:t>
            </a:r>
            <a:r>
              <a:rPr lang="vi-VN" altLang="en-US" sz="4200" dirty="0" smtClean="0">
                <a:solidFill>
                  <a:srgbClr val="000000"/>
                </a:solidFill>
                <a:latin typeface="Times New Roman" panose="02020603050405020304" pitchFamily="18" charset="0"/>
                <a:cs typeface="Times New Roman" panose="02020603050405020304" pitchFamily="18" charset="0"/>
              </a:rPr>
              <a:t>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smtClean="0">
                <a:solidFill>
                  <a:srgbClr val="000000"/>
                </a:solidFill>
                <a:latin typeface="Times New Roman" panose="02020603050405020304" pitchFamily="18" charset="0"/>
                <a:cs typeface="Times New Roman" panose="02020603050405020304" pitchFamily="18" charset="0"/>
              </a:rPr>
              <a:t>a </a:t>
            </a:r>
            <a:r>
              <a:rPr lang="vi-VN" altLang="en-US" sz="4200" dirty="0">
                <a:solidFill>
                  <a:srgbClr val="000000"/>
                </a:solidFill>
                <a:latin typeface="Times New Roman" panose="02020603050405020304" pitchFamily="18" charset="0"/>
                <a:cs typeface="Times New Roman" panose="02020603050405020304" pitchFamily="18" charset="0"/>
              </a:rPr>
              <a:t>nhân vật (đối thoại, độc thoại), có thể được </a:t>
            </a:r>
            <a:r>
              <a:rPr lang="vi-VN" altLang="en-US" sz="4200" dirty="0" smtClean="0">
                <a:solidFill>
                  <a:srgbClr val="000000"/>
                </a:solidFill>
                <a:latin typeface="Times New Roman" panose="02020603050405020304" pitchFamily="18" charset="0"/>
                <a:cs typeface="Times New Roman" panose="02020603050405020304" pitchFamily="18" charset="0"/>
              </a:rPr>
              <a:t>tr</a:t>
            </a:r>
            <a:r>
              <a:rPr lang="en-US" altLang="en-US" sz="4200" dirty="0">
                <a:solidFill>
                  <a:srgbClr val="000000"/>
                </a:solidFill>
                <a:latin typeface="Times New Roman" panose="02020603050405020304" pitchFamily="18" charset="0"/>
                <a:cs typeface="Times New Roman" panose="02020603050405020304" pitchFamily="18" charset="0"/>
              </a:rPr>
              <a:t>ì</a:t>
            </a:r>
            <a:r>
              <a:rPr lang="vi-VN" altLang="en-US" sz="4200" dirty="0" smtClean="0">
                <a:solidFill>
                  <a:srgbClr val="000000"/>
                </a:solidFill>
                <a:latin typeface="Times New Roman" panose="02020603050405020304" pitchFamily="18" charset="0"/>
                <a:cs typeface="Times New Roman" panose="02020603050405020304" pitchFamily="18" charset="0"/>
              </a:rPr>
              <a:t>nh </a:t>
            </a:r>
            <a:r>
              <a:rPr lang="vi-VN" altLang="en-US" sz="4200" dirty="0">
                <a:solidFill>
                  <a:srgbClr val="000000"/>
                </a:solidFill>
                <a:latin typeface="Times New Roman" panose="02020603050405020304" pitchFamily="18" charset="0"/>
                <a:cs typeface="Times New Roman" panose="02020603050405020304" pitchFamily="18" charset="0"/>
              </a:rPr>
              <a:t>bày tách riêng hoặc xen lẫn với lời người </a:t>
            </a:r>
            <a:r>
              <a:rPr lang="vi-VN" altLang="en-US" sz="4200" dirty="0" smtClean="0">
                <a:solidFill>
                  <a:srgbClr val="000000"/>
                </a:solidFill>
                <a:latin typeface="Times New Roman" panose="02020603050405020304" pitchFamily="18" charset="0"/>
                <a:cs typeface="Times New Roman" panose="02020603050405020304" pitchFamily="18" charset="0"/>
              </a:rPr>
              <a:t>k</a:t>
            </a:r>
            <a:r>
              <a:rPr lang="en-US" altLang="en-US" sz="4200" dirty="0" smtClean="0">
                <a:solidFill>
                  <a:srgbClr val="000000"/>
                </a:solidFill>
                <a:latin typeface="Times New Roman" panose="02020603050405020304" pitchFamily="18" charset="0"/>
                <a:cs typeface="Times New Roman" panose="02020603050405020304" pitchFamily="18" charset="0"/>
              </a:rPr>
              <a:t>ể</a:t>
            </a:r>
            <a:r>
              <a:rPr lang="vi-VN" altLang="en-US" sz="4200" dirty="0" smtClean="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chuyện.</a:t>
            </a:r>
            <a:r>
              <a:rPr lang="en-US" altLang="en-US" sz="4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393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strips(downLeft)">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strips(downLeft)">
                                      <p:cBhvr>
                                        <p:cTn id="2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9966">
            <a:alpha val="37000"/>
          </a:srgbClr>
        </a:solidFill>
        <a:effectLst/>
      </p:bgPr>
    </p:bg>
    <p:spTree>
      <p:nvGrpSpPr>
        <p:cNvPr id="1" name=""/>
        <p:cNvGrpSpPr/>
        <p:nvPr/>
      </p:nvGrpSpPr>
      <p:grpSpPr>
        <a:xfrm>
          <a:off x="0" y="0"/>
          <a:ext cx="0" cy="0"/>
          <a:chOff x="0" y="0"/>
          <a:chExt cx="0" cy="0"/>
        </a:xfrm>
      </p:grpSpPr>
      <p:pic>
        <p:nvPicPr>
          <p:cNvPr id="4"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73885">
            <a:off x="-2683129" y="5822359"/>
            <a:ext cx="5884051" cy="6296163"/>
          </a:xfrm>
          <a:prstGeom prst="rect">
            <a:avLst/>
          </a:prstGeom>
        </p:spPr>
      </p:pic>
      <p:pic>
        <p:nvPicPr>
          <p:cNvPr id="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590800" y="647700"/>
            <a:ext cx="14552356" cy="8581261"/>
          </a:xfrm>
          <a:prstGeom prst="rect">
            <a:avLst/>
          </a:prstGeom>
        </p:spPr>
      </p:pic>
      <p:sp>
        <p:nvSpPr>
          <p:cNvPr id="6" name="TextBox 5"/>
          <p:cNvSpPr txBox="1">
            <a:spLocks noChangeArrowheads="1"/>
          </p:cNvSpPr>
          <p:nvPr/>
        </p:nvSpPr>
        <p:spPr bwMode="auto">
          <a:xfrm>
            <a:off x="4191000" y="3582626"/>
            <a:ext cx="1071822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6000" dirty="0" err="1" smtClean="0">
                <a:solidFill>
                  <a:srgbClr val="000000"/>
                </a:solidFill>
                <a:latin typeface="Times New Roman" panose="02020603050405020304" pitchFamily="18" charset="0"/>
                <a:cs typeface="Times New Roman" panose="02020603050405020304" pitchFamily="18" charset="0"/>
              </a:rPr>
              <a:t>Kể</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tên</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một</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số</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truyện</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truyện</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đồng</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thoại</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mà</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em</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đã</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được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học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hoặc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được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nghe</a:t>
            </a:r>
            <a:endParaRPr lang="en-US" altLang="en-US" sz="6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16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469</Words>
  <Application>Microsoft Office PowerPoint</Application>
  <PresentationFormat>Custom</PresentationFormat>
  <Paragraphs>45</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Wingdings</vt:lpstr>
      <vt:lpstr>Calibri</vt:lpstr>
      <vt:lpstr>Times New Roman</vt:lpstr>
      <vt:lpstr>Arial</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Blue Pastel Green Pastel Purple Playful Scrapbook About Me for School Presentation Party</dc:title>
  <cp:lastModifiedBy>LÊ VÂN</cp:lastModifiedBy>
  <cp:revision>52</cp:revision>
  <dcterms:created xsi:type="dcterms:W3CDTF">2006-08-16T00:00:00Z</dcterms:created>
  <dcterms:modified xsi:type="dcterms:W3CDTF">2023-09-05T16:14:56Z</dcterms:modified>
  <dc:identifier>DAFfBHZaSng</dc:identifier>
</cp:coreProperties>
</file>