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81" r:id="rId3"/>
    <p:sldId id="282" r:id="rId4"/>
    <p:sldId id="283" r:id="rId5"/>
    <p:sldId id="284" r:id="rId6"/>
    <p:sldId id="288" r:id="rId7"/>
    <p:sldId id="286" r:id="rId8"/>
    <p:sldId id="261" r:id="rId9"/>
    <p:sldId id="256" r:id="rId10"/>
    <p:sldId id="289" r:id="rId11"/>
    <p:sldId id="291" r:id="rId12"/>
    <p:sldId id="263" r:id="rId13"/>
    <p:sldId id="292" r:id="rId14"/>
    <p:sldId id="259" r:id="rId15"/>
    <p:sldId id="294" r:id="rId16"/>
    <p:sldId id="295" r:id="rId17"/>
    <p:sldId id="296" r:id="rId18"/>
    <p:sldId id="260" r:id="rId19"/>
  </p:sldIdLst>
  <p:sldSz cx="18288000" cy="10287000"/>
  <p:notesSz cx="6858000" cy="9144000"/>
  <p:embeddedFontLst>
    <p:embeddedFont>
      <p:font typeface="Tahoma" panose="020B0604030504040204" pitchFamily="34" charset="0"/>
      <p:regular r:id="rId21"/>
      <p:bold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FD513-9CF1-4A0F-A973-4652CF974731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ECB34-BEF5-483E-AFB9-82ECB867C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4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79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45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60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61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52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69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00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30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0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87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40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04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48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2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98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29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ECB34-BEF5-483E-AFB9-82ECB867C8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9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03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53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24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72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52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67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0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38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08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8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08/10/2023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3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13.xml"/><Relationship Id="rId7" Type="http://schemas.openxmlformats.org/officeDocument/2006/relationships/slide" Target="slide2.xml"/><Relationship Id="rId12" Type="http://schemas.openxmlformats.org/officeDocument/2006/relationships/image" Target="../media/image3.gif"/><Relationship Id="rId2" Type="http://schemas.openxmlformats.org/officeDocument/2006/relationships/audio" Target="../media/media1.wav"/><Relationship Id="rId16" Type="http://schemas.openxmlformats.org/officeDocument/2006/relationships/slide" Target="slide7.xml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slide" Target="slide6.xml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Relationship Id="rId1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1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1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3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slide" Target="slide1.xml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slide" Target="slide1.xml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8738976" y="1123453"/>
            <a:ext cx="7563188" cy="755528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02679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6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3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42471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0802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2895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18288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4579106" y="8662880"/>
            <a:ext cx="2624420" cy="15340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3280464"/>
            <a:ext cx="2006532" cy="20065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4" y="3280464"/>
            <a:ext cx="2006532" cy="20065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8" y="3280464"/>
            <a:ext cx="2006532" cy="20065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337010" y="5516306"/>
            <a:ext cx="2006532" cy="20065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83886" y="5516306"/>
            <a:ext cx="2006532" cy="20065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42667"/>
            <a:ext cx="7674857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828800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algn="ctr" defTabSz="1828800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VĂN HỌC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9"/>
            <a:ext cx="742950" cy="6572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417"/>
            <a:ext cx="742950" cy="65722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76" y="45976"/>
            <a:ext cx="2710880" cy="20938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4001706"/>
            <a:ext cx="2031322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3" y="3879674"/>
            <a:ext cx="1175658" cy="117565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460" y="8598372"/>
            <a:ext cx="1874116" cy="15985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021992" y="8662880"/>
            <a:ext cx="2447300" cy="153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STOP</a:t>
            </a:r>
          </a:p>
        </p:txBody>
      </p:sp>
      <p:sp>
        <p:nvSpPr>
          <p:cNvPr id="63" name="Rounded Rectangle 62">
            <a:hlinkClick r:id="rId16" action="ppaction://hlinksldjump"/>
          </p:cNvPr>
          <p:cNvSpPr/>
          <p:nvPr/>
        </p:nvSpPr>
        <p:spPr>
          <a:xfrm>
            <a:off x="606508" y="8630626"/>
            <a:ext cx="5722372" cy="1534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vi-VN" sz="5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Tiếp tục bài học</a:t>
            </a:r>
            <a:endParaRPr lang="en-US" sz="5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97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81">
            <a:extLst>
              <a:ext uri="{FF2B5EF4-FFF2-40B4-BE49-F238E27FC236}">
                <a16:creationId xmlns:a16="http://schemas.microsoft.com/office/drawing/2014/main" id="{9631CCCC-C416-EAB9-A6F0-00FE5A3FE941}"/>
              </a:ext>
            </a:extLst>
          </p:cNvPr>
          <p:cNvSpPr/>
          <p:nvPr/>
        </p:nvSpPr>
        <p:spPr>
          <a:xfrm>
            <a:off x="8945058" y="5655141"/>
            <a:ext cx="8549514" cy="2065807"/>
          </a:xfrm>
          <a:custGeom>
            <a:avLst/>
            <a:gdLst/>
            <a:ahLst/>
            <a:cxnLst/>
            <a:rect l="l" t="t" r="r" b="b"/>
            <a:pathLst>
              <a:path w="1462178" h="544081">
                <a:moveTo>
                  <a:pt x="33468" y="0"/>
                </a:moveTo>
                <a:lnTo>
                  <a:pt x="1428710" y="0"/>
                </a:lnTo>
                <a:cubicBezTo>
                  <a:pt x="1447194" y="0"/>
                  <a:pt x="1462178" y="14984"/>
                  <a:pt x="1462178" y="33468"/>
                </a:cubicBezTo>
                <a:lnTo>
                  <a:pt x="1462178" y="510613"/>
                </a:lnTo>
                <a:cubicBezTo>
                  <a:pt x="1462178" y="529097"/>
                  <a:pt x="1447194" y="544081"/>
                  <a:pt x="1428710" y="544081"/>
                </a:cubicBezTo>
                <a:lnTo>
                  <a:pt x="33468" y="544081"/>
                </a:lnTo>
                <a:cubicBezTo>
                  <a:pt x="14984" y="544081"/>
                  <a:pt x="0" y="529097"/>
                  <a:pt x="0" y="510613"/>
                </a:cubicBezTo>
                <a:lnTo>
                  <a:pt x="0" y="33468"/>
                </a:lnTo>
                <a:cubicBezTo>
                  <a:pt x="0" y="14984"/>
                  <a:pt x="14984" y="0"/>
                  <a:pt x="33468" y="0"/>
                </a:cubicBezTo>
                <a:close/>
              </a:path>
            </a:pathLst>
          </a:custGeom>
          <a:solidFill>
            <a:srgbClr val="9FEFE1"/>
          </a:solidFill>
          <a:ln cap="rnd">
            <a:noFill/>
            <a:prstDash val="solid"/>
            <a:round/>
          </a:ln>
        </p:spPr>
      </p:sp>
      <p:sp>
        <p:nvSpPr>
          <p:cNvPr id="53" name="Freeform 72">
            <a:extLst>
              <a:ext uri="{FF2B5EF4-FFF2-40B4-BE49-F238E27FC236}">
                <a16:creationId xmlns:a16="http://schemas.microsoft.com/office/drawing/2014/main" id="{B0DD7FDA-3723-4CB6-111B-B2B6D0BABAA3}"/>
              </a:ext>
            </a:extLst>
          </p:cNvPr>
          <p:cNvSpPr>
            <a:spLocks/>
          </p:cNvSpPr>
          <p:nvPr/>
        </p:nvSpPr>
        <p:spPr>
          <a:xfrm>
            <a:off x="574304" y="5655142"/>
            <a:ext cx="7594020" cy="2065807"/>
          </a:xfrm>
          <a:custGeom>
            <a:avLst/>
            <a:gdLst/>
            <a:ahLst/>
            <a:cxnLst/>
            <a:rect l="l" t="t" r="r" b="b"/>
            <a:pathLst>
              <a:path w="1462178" h="544081">
                <a:moveTo>
                  <a:pt x="33468" y="0"/>
                </a:moveTo>
                <a:lnTo>
                  <a:pt x="1428710" y="0"/>
                </a:lnTo>
                <a:cubicBezTo>
                  <a:pt x="1447194" y="0"/>
                  <a:pt x="1462178" y="14984"/>
                  <a:pt x="1462178" y="33468"/>
                </a:cubicBezTo>
                <a:lnTo>
                  <a:pt x="1462178" y="510613"/>
                </a:lnTo>
                <a:cubicBezTo>
                  <a:pt x="1462178" y="529097"/>
                  <a:pt x="1447194" y="544081"/>
                  <a:pt x="1428710" y="544081"/>
                </a:cubicBezTo>
                <a:lnTo>
                  <a:pt x="33468" y="544081"/>
                </a:lnTo>
                <a:cubicBezTo>
                  <a:pt x="14984" y="544081"/>
                  <a:pt x="0" y="529097"/>
                  <a:pt x="0" y="510613"/>
                </a:cubicBezTo>
                <a:lnTo>
                  <a:pt x="0" y="33468"/>
                </a:lnTo>
                <a:cubicBezTo>
                  <a:pt x="0" y="14984"/>
                  <a:pt x="14984" y="0"/>
                  <a:pt x="33468" y="0"/>
                </a:cubicBezTo>
                <a:close/>
              </a:path>
            </a:pathLst>
          </a:custGeom>
          <a:solidFill>
            <a:srgbClr val="FFB1B8"/>
          </a:solidFill>
          <a:ln cap="rnd">
            <a:noFill/>
            <a:prstDash val="solid"/>
            <a:round/>
          </a:ln>
        </p:spPr>
      </p:sp>
      <p:sp>
        <p:nvSpPr>
          <p:cNvPr id="56" name="Freeform 75">
            <a:extLst>
              <a:ext uri="{FF2B5EF4-FFF2-40B4-BE49-F238E27FC236}">
                <a16:creationId xmlns:a16="http://schemas.microsoft.com/office/drawing/2014/main" id="{D7F5B4E1-82BF-A053-BAB7-81645740B835}"/>
              </a:ext>
            </a:extLst>
          </p:cNvPr>
          <p:cNvSpPr/>
          <p:nvPr/>
        </p:nvSpPr>
        <p:spPr>
          <a:xfrm>
            <a:off x="8931806" y="3009900"/>
            <a:ext cx="8562766" cy="2065807"/>
          </a:xfrm>
          <a:custGeom>
            <a:avLst/>
            <a:gdLst/>
            <a:ahLst/>
            <a:cxnLst/>
            <a:rect l="l" t="t" r="r" b="b"/>
            <a:pathLst>
              <a:path w="1462178" h="544081">
                <a:moveTo>
                  <a:pt x="33468" y="0"/>
                </a:moveTo>
                <a:lnTo>
                  <a:pt x="1428710" y="0"/>
                </a:lnTo>
                <a:cubicBezTo>
                  <a:pt x="1447194" y="0"/>
                  <a:pt x="1462178" y="14984"/>
                  <a:pt x="1462178" y="33468"/>
                </a:cubicBezTo>
                <a:lnTo>
                  <a:pt x="1462178" y="510613"/>
                </a:lnTo>
                <a:cubicBezTo>
                  <a:pt x="1462178" y="529097"/>
                  <a:pt x="1447194" y="544081"/>
                  <a:pt x="1428710" y="544081"/>
                </a:cubicBezTo>
                <a:lnTo>
                  <a:pt x="33468" y="544081"/>
                </a:lnTo>
                <a:cubicBezTo>
                  <a:pt x="14984" y="544081"/>
                  <a:pt x="0" y="529097"/>
                  <a:pt x="0" y="510613"/>
                </a:cubicBezTo>
                <a:lnTo>
                  <a:pt x="0" y="33468"/>
                </a:lnTo>
                <a:cubicBezTo>
                  <a:pt x="0" y="14984"/>
                  <a:pt x="14984" y="0"/>
                  <a:pt x="33468" y="0"/>
                </a:cubicBezTo>
                <a:close/>
              </a:path>
            </a:pathLst>
          </a:custGeom>
          <a:solidFill>
            <a:srgbClr val="90CBF9"/>
          </a:solidFill>
          <a:ln cap="rnd">
            <a:noFill/>
            <a:prstDash val="solid"/>
            <a:round/>
          </a:ln>
        </p:spPr>
      </p:sp>
      <p:sp>
        <p:nvSpPr>
          <p:cNvPr id="50" name="Freeform 69">
            <a:extLst>
              <a:ext uri="{FF2B5EF4-FFF2-40B4-BE49-F238E27FC236}">
                <a16:creationId xmlns:a16="http://schemas.microsoft.com/office/drawing/2014/main" id="{FAC4E4C9-1445-DD55-212C-968E847DAAAB}"/>
              </a:ext>
            </a:extLst>
          </p:cNvPr>
          <p:cNvSpPr/>
          <p:nvPr/>
        </p:nvSpPr>
        <p:spPr>
          <a:xfrm>
            <a:off x="624524" y="3009901"/>
            <a:ext cx="7543800" cy="2065807"/>
          </a:xfrm>
          <a:custGeom>
            <a:avLst/>
            <a:gdLst/>
            <a:ahLst/>
            <a:cxnLst/>
            <a:rect l="l" t="t" r="r" b="b"/>
            <a:pathLst>
              <a:path w="1462178" h="544081">
                <a:moveTo>
                  <a:pt x="33468" y="0"/>
                </a:moveTo>
                <a:lnTo>
                  <a:pt x="1428710" y="0"/>
                </a:lnTo>
                <a:cubicBezTo>
                  <a:pt x="1447194" y="0"/>
                  <a:pt x="1462178" y="14984"/>
                  <a:pt x="1462178" y="33468"/>
                </a:cubicBezTo>
                <a:lnTo>
                  <a:pt x="1462178" y="510613"/>
                </a:lnTo>
                <a:cubicBezTo>
                  <a:pt x="1462178" y="529097"/>
                  <a:pt x="1447194" y="544081"/>
                  <a:pt x="1428710" y="544081"/>
                </a:cubicBezTo>
                <a:lnTo>
                  <a:pt x="33468" y="544081"/>
                </a:lnTo>
                <a:cubicBezTo>
                  <a:pt x="14984" y="544081"/>
                  <a:pt x="0" y="529097"/>
                  <a:pt x="0" y="510613"/>
                </a:cubicBezTo>
                <a:lnTo>
                  <a:pt x="0" y="33468"/>
                </a:lnTo>
                <a:cubicBezTo>
                  <a:pt x="0" y="14984"/>
                  <a:pt x="14984" y="0"/>
                  <a:pt x="33468" y="0"/>
                </a:cubicBezTo>
                <a:close/>
              </a:path>
            </a:pathLst>
          </a:custGeom>
          <a:solidFill>
            <a:srgbClr val="F7CC73"/>
          </a:solidFill>
          <a:ln cap="rnd">
            <a:noFill/>
            <a:prstDash val="solid"/>
            <a:round/>
          </a:ln>
        </p:spPr>
      </p:sp>
      <p:sp>
        <p:nvSpPr>
          <p:cNvPr id="2" name="Google Shape;431;p37">
            <a:extLst>
              <a:ext uri="{FF2B5EF4-FFF2-40B4-BE49-F238E27FC236}">
                <a16:creationId xmlns:a16="http://schemas.microsoft.com/office/drawing/2014/main" id="{069F3374-B68F-0722-7720-B48189830E70}"/>
              </a:ext>
            </a:extLst>
          </p:cNvPr>
          <p:cNvSpPr txBox="1">
            <a:spLocks/>
          </p:cNvSpPr>
          <p:nvPr/>
        </p:nvSpPr>
        <p:spPr>
          <a:xfrm>
            <a:off x="547800" y="438753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Những điểm cần lưu ý</a:t>
            </a:r>
          </a:p>
        </p:txBody>
      </p:sp>
      <p:sp>
        <p:nvSpPr>
          <p:cNvPr id="3" name="Google Shape;432;p37">
            <a:extLst>
              <a:ext uri="{FF2B5EF4-FFF2-40B4-BE49-F238E27FC236}">
                <a16:creationId xmlns:a16="http://schemas.microsoft.com/office/drawing/2014/main" id="{2C7299AA-3C72-9A0F-4908-20403379CD17}"/>
              </a:ext>
            </a:extLst>
          </p:cNvPr>
          <p:cNvSpPr txBox="1">
            <a:spLocks/>
          </p:cNvSpPr>
          <p:nvPr/>
        </p:nvSpPr>
        <p:spPr>
          <a:xfrm>
            <a:off x="723667" y="3009901"/>
            <a:ext cx="7154591" cy="1581042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được hiện tượng cần thảo luận phù hợp với lứa tuổi</a:t>
            </a:r>
          </a:p>
        </p:txBody>
      </p:sp>
      <p:sp>
        <p:nvSpPr>
          <p:cNvPr id="4" name="Google Shape;433;p37">
            <a:extLst>
              <a:ext uri="{FF2B5EF4-FFF2-40B4-BE49-F238E27FC236}">
                <a16:creationId xmlns:a16="http://schemas.microsoft.com/office/drawing/2014/main" id="{6D502DF5-EEA4-5E8D-63F3-595AE35A15B8}"/>
              </a:ext>
            </a:extLst>
          </p:cNvPr>
          <p:cNvSpPr txBox="1">
            <a:spLocks/>
          </p:cNvSpPr>
          <p:nvPr/>
        </p:nvSpPr>
        <p:spPr>
          <a:xfrm>
            <a:off x="8945058" y="2742257"/>
            <a:ext cx="8549514" cy="2065807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 tích và chứng minh ý kiến của mình bằng các lí lẽ và bằng chứng tin cậy, cụ thể, giàu sức thuyết phục.</a:t>
            </a:r>
          </a:p>
        </p:txBody>
      </p:sp>
      <p:sp>
        <p:nvSpPr>
          <p:cNvPr id="5" name="Google Shape;434;p37">
            <a:extLst>
              <a:ext uri="{FF2B5EF4-FFF2-40B4-BE49-F238E27FC236}">
                <a16:creationId xmlns:a16="http://schemas.microsoft.com/office/drawing/2014/main" id="{937CF2B9-7152-6370-2781-95DC8CE04556}"/>
              </a:ext>
            </a:extLst>
          </p:cNvPr>
          <p:cNvSpPr txBox="1">
            <a:spLocks/>
          </p:cNvSpPr>
          <p:nvPr/>
        </p:nvSpPr>
        <p:spPr>
          <a:xfrm>
            <a:off x="624524" y="5357244"/>
            <a:ext cx="7391400" cy="1369667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rõ ý kiến, quan điểm của người nói (đồng tình/phản đối) với vấn đề đã nêu</a:t>
            </a:r>
          </a:p>
        </p:txBody>
      </p:sp>
      <p:sp>
        <p:nvSpPr>
          <p:cNvPr id="6" name="Google Shape;435;p37">
            <a:extLst>
              <a:ext uri="{FF2B5EF4-FFF2-40B4-BE49-F238E27FC236}">
                <a16:creationId xmlns:a16="http://schemas.microsoft.com/office/drawing/2014/main" id="{37B7A5A0-CE52-60C7-0E06-22A73DBD451E}"/>
              </a:ext>
            </a:extLst>
          </p:cNvPr>
          <p:cNvSpPr txBox="1">
            <a:spLocks/>
          </p:cNvSpPr>
          <p:nvPr/>
        </p:nvSpPr>
        <p:spPr>
          <a:xfrm>
            <a:off x="8945058" y="5579118"/>
            <a:ext cx="8549514" cy="1330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trình bày, kết hợp sử dụng CNTT, tranh, ảnh để tăng hiệu quả.</a:t>
            </a:r>
          </a:p>
        </p:txBody>
      </p:sp>
      <p:pic>
        <p:nvPicPr>
          <p:cNvPr id="62" name="Picture 61" descr="A blue and black background&#10;&#10;Description automatically generated">
            <a:extLst>
              <a:ext uri="{FF2B5EF4-FFF2-40B4-BE49-F238E27FC236}">
                <a16:creationId xmlns:a16="http://schemas.microsoft.com/office/drawing/2014/main" id="{6A10A932-0E04-058D-F6CE-8FDA6D1F380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-636270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6800" y="1954795"/>
            <a:ext cx="7956349" cy="6133762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69" y="0"/>
                </a:lnTo>
                <a:lnTo>
                  <a:pt x="4919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23-CF0A-0422-5782-25EE63976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200" y="2357607"/>
            <a:ext cx="7937680" cy="59745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0B9E2F2B-3016-6568-4C12-2679C5B5C20A}"/>
              </a:ext>
            </a:extLst>
          </p:cNvPr>
          <p:cNvSpPr/>
          <p:nvPr/>
        </p:nvSpPr>
        <p:spPr>
          <a:xfrm>
            <a:off x="990600" y="1119573"/>
            <a:ext cx="10668000" cy="3962400"/>
          </a:xfrm>
          <a:custGeom>
            <a:avLst/>
            <a:gdLst>
              <a:gd name="connsiteX0" fmla="*/ 262910 w 10668000"/>
              <a:gd name="connsiteY0" fmla="*/ 0 h 3962400"/>
              <a:gd name="connsiteX1" fmla="*/ 10405083 w 10668000"/>
              <a:gd name="connsiteY1" fmla="*/ 0 h 3962400"/>
              <a:gd name="connsiteX2" fmla="*/ 10668000 w 10668000"/>
              <a:gd name="connsiteY2" fmla="*/ 238748 h 3962400"/>
              <a:gd name="connsiteX3" fmla="*/ 10668000 w 10668000"/>
              <a:gd name="connsiteY3" fmla="*/ 3723651 h 3962400"/>
              <a:gd name="connsiteX4" fmla="*/ 10590992 w 10668000"/>
              <a:gd name="connsiteY4" fmla="*/ 3892469 h 3962400"/>
              <a:gd name="connsiteX5" fmla="*/ 10405083 w 10668000"/>
              <a:gd name="connsiteY5" fmla="*/ 3962399 h 3962400"/>
              <a:gd name="connsiteX6" fmla="*/ 262910 w 10668000"/>
              <a:gd name="connsiteY6" fmla="*/ 3962399 h 3962400"/>
              <a:gd name="connsiteX7" fmla="*/ 77007 w 10668000"/>
              <a:gd name="connsiteY7" fmla="*/ 3892469 h 3962400"/>
              <a:gd name="connsiteX8" fmla="*/ 0 w 10668000"/>
              <a:gd name="connsiteY8" fmla="*/ 3723651 h 3962400"/>
              <a:gd name="connsiteX9" fmla="*/ 0 w 10668000"/>
              <a:gd name="connsiteY9" fmla="*/ 238748 h 3962400"/>
              <a:gd name="connsiteX10" fmla="*/ 77007 w 10668000"/>
              <a:gd name="connsiteY10" fmla="*/ 69930 h 3962400"/>
              <a:gd name="connsiteX11" fmla="*/ 262910 w 10668000"/>
              <a:gd name="connsiteY11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68000" h="3962400" fill="none" extrusionOk="0">
                <a:moveTo>
                  <a:pt x="262910" y="0"/>
                </a:moveTo>
                <a:cubicBezTo>
                  <a:pt x="2293647" y="82651"/>
                  <a:pt x="8288037" y="7653"/>
                  <a:pt x="10405083" y="0"/>
                </a:cubicBezTo>
                <a:cubicBezTo>
                  <a:pt x="10548122" y="495"/>
                  <a:pt x="10678889" y="92039"/>
                  <a:pt x="10668000" y="238748"/>
                </a:cubicBezTo>
                <a:cubicBezTo>
                  <a:pt x="10762666" y="1220463"/>
                  <a:pt x="10560769" y="3135505"/>
                  <a:pt x="10668000" y="3723651"/>
                </a:cubicBezTo>
                <a:cubicBezTo>
                  <a:pt x="10661355" y="3783512"/>
                  <a:pt x="10635547" y="3853556"/>
                  <a:pt x="10590992" y="3892469"/>
                </a:cubicBezTo>
                <a:cubicBezTo>
                  <a:pt x="10540030" y="3937247"/>
                  <a:pt x="10478359" y="3965344"/>
                  <a:pt x="10405083" y="3962399"/>
                </a:cubicBezTo>
                <a:cubicBezTo>
                  <a:pt x="6746109" y="4066132"/>
                  <a:pt x="1358331" y="4080516"/>
                  <a:pt x="262910" y="3962399"/>
                </a:cubicBezTo>
                <a:cubicBezTo>
                  <a:pt x="187061" y="3951351"/>
                  <a:pt x="127641" y="3937407"/>
                  <a:pt x="77007" y="3892469"/>
                </a:cubicBezTo>
                <a:cubicBezTo>
                  <a:pt x="29398" y="3847337"/>
                  <a:pt x="4987" y="3788719"/>
                  <a:pt x="0" y="3723651"/>
                </a:cubicBezTo>
                <a:cubicBezTo>
                  <a:pt x="67498" y="2987264"/>
                  <a:pt x="88514" y="1779140"/>
                  <a:pt x="0" y="238748"/>
                </a:cubicBezTo>
                <a:cubicBezTo>
                  <a:pt x="6600" y="186141"/>
                  <a:pt x="24310" y="124919"/>
                  <a:pt x="77007" y="69930"/>
                </a:cubicBezTo>
                <a:cubicBezTo>
                  <a:pt x="134158" y="21576"/>
                  <a:pt x="202663" y="-9528"/>
                  <a:pt x="262910" y="0"/>
                </a:cubicBezTo>
                <a:close/>
              </a:path>
              <a:path w="10668000" h="3962400" stroke="0" extrusionOk="0">
                <a:moveTo>
                  <a:pt x="262910" y="0"/>
                </a:moveTo>
                <a:cubicBezTo>
                  <a:pt x="1823835" y="-121190"/>
                  <a:pt x="6605634" y="-157373"/>
                  <a:pt x="10405083" y="0"/>
                </a:cubicBezTo>
                <a:cubicBezTo>
                  <a:pt x="10539001" y="-2802"/>
                  <a:pt x="10675607" y="94990"/>
                  <a:pt x="10668000" y="238748"/>
                </a:cubicBezTo>
                <a:cubicBezTo>
                  <a:pt x="10735483" y="1323468"/>
                  <a:pt x="10600218" y="2692105"/>
                  <a:pt x="10668000" y="3723651"/>
                </a:cubicBezTo>
                <a:cubicBezTo>
                  <a:pt x="10665174" y="3796161"/>
                  <a:pt x="10639824" y="3850909"/>
                  <a:pt x="10590992" y="3892469"/>
                </a:cubicBezTo>
                <a:cubicBezTo>
                  <a:pt x="10548669" y="3947977"/>
                  <a:pt x="10479626" y="3950322"/>
                  <a:pt x="10405083" y="3962399"/>
                </a:cubicBezTo>
                <a:cubicBezTo>
                  <a:pt x="8421634" y="3971207"/>
                  <a:pt x="3793184" y="4018880"/>
                  <a:pt x="262910" y="3962399"/>
                </a:cubicBezTo>
                <a:cubicBezTo>
                  <a:pt x="199947" y="3961284"/>
                  <a:pt x="129404" y="3940368"/>
                  <a:pt x="77007" y="3892469"/>
                </a:cubicBezTo>
                <a:cubicBezTo>
                  <a:pt x="25261" y="3854676"/>
                  <a:pt x="1029" y="3782460"/>
                  <a:pt x="0" y="3723651"/>
                </a:cubicBezTo>
                <a:cubicBezTo>
                  <a:pt x="161623" y="2555695"/>
                  <a:pt x="97704" y="1880470"/>
                  <a:pt x="0" y="238748"/>
                </a:cubicBezTo>
                <a:cubicBezTo>
                  <a:pt x="7751" y="169022"/>
                  <a:pt x="34774" y="121796"/>
                  <a:pt x="77007" y="69930"/>
                </a:cubicBezTo>
                <a:cubicBezTo>
                  <a:pt x="114413" y="21653"/>
                  <a:pt x="181653" y="-7079"/>
                  <a:pt x="262910" y="0"/>
                </a:cubicBezTo>
                <a:close/>
              </a:path>
            </a:pathLst>
          </a:custGeom>
          <a:solidFill>
            <a:srgbClr val="EBE7DC"/>
          </a:solidFill>
          <a:ln w="19050" cap="rnd">
            <a:solidFill>
              <a:srgbClr val="00000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952538544"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0155" h="724023">
                        <a:moveTo>
                          <a:pt x="43625" y="0"/>
                        </a:moveTo>
                        <a:lnTo>
                          <a:pt x="1726529" y="0"/>
                        </a:lnTo>
                        <a:cubicBezTo>
                          <a:pt x="1750623" y="0"/>
                          <a:pt x="1770155" y="19532"/>
                          <a:pt x="1770155" y="43625"/>
                        </a:cubicBezTo>
                        <a:lnTo>
                          <a:pt x="1770155" y="680398"/>
                        </a:lnTo>
                        <a:cubicBezTo>
                          <a:pt x="1770155" y="691968"/>
                          <a:pt x="1765559" y="703064"/>
                          <a:pt x="1757377" y="711245"/>
                        </a:cubicBezTo>
                        <a:cubicBezTo>
                          <a:pt x="1749196" y="719427"/>
                          <a:pt x="1738100" y="724023"/>
                          <a:pt x="1726529" y="724023"/>
                        </a:cubicBezTo>
                        <a:lnTo>
                          <a:pt x="43625" y="724023"/>
                        </a:lnTo>
                        <a:cubicBezTo>
                          <a:pt x="32055" y="724023"/>
                          <a:pt x="20959" y="719427"/>
                          <a:pt x="12778" y="711245"/>
                        </a:cubicBezTo>
                        <a:cubicBezTo>
                          <a:pt x="4596" y="703064"/>
                          <a:pt x="0" y="691968"/>
                          <a:pt x="0" y="680398"/>
                        </a:cubicBezTo>
                        <a:lnTo>
                          <a:pt x="0" y="43625"/>
                        </a:lnTo>
                        <a:cubicBezTo>
                          <a:pt x="0" y="32055"/>
                          <a:pt x="4596" y="20959"/>
                          <a:pt x="12778" y="12778"/>
                        </a:cubicBezTo>
                        <a:cubicBezTo>
                          <a:pt x="20959" y="4596"/>
                          <a:pt x="32055" y="0"/>
                          <a:pt x="43625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E35ED-39C9-C20F-5F16-A4F6E0CB955D}"/>
              </a:ext>
            </a:extLst>
          </p:cNvPr>
          <p:cNvSpPr txBox="1"/>
          <p:nvPr/>
        </p:nvSpPr>
        <p:spPr>
          <a:xfrm>
            <a:off x="1752600" y="2099761"/>
            <a:ext cx="9144000" cy="200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háo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danh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hữa “bệnh thành tích” trong công tác xây dựng Đảng | Tạp chí Tuyên giáo">
            <a:extLst>
              <a:ext uri="{FF2B5EF4-FFF2-40B4-BE49-F238E27FC236}">
                <a16:creationId xmlns:a16="http://schemas.microsoft.com/office/drawing/2014/main" id="{0F709E65-9227-7D0E-62AA-3230A89DB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3924300"/>
            <a:ext cx="8220075" cy="6009788"/>
          </a:xfrm>
          <a:custGeom>
            <a:avLst/>
            <a:gdLst>
              <a:gd name="connsiteX0" fmla="*/ 0 w 8220075"/>
              <a:gd name="connsiteY0" fmla="*/ 0 h 6009788"/>
              <a:gd name="connsiteX1" fmla="*/ 340546 w 8220075"/>
              <a:gd name="connsiteY1" fmla="*/ 0 h 6009788"/>
              <a:gd name="connsiteX2" fmla="*/ 763293 w 8220075"/>
              <a:gd name="connsiteY2" fmla="*/ 0 h 6009788"/>
              <a:gd name="connsiteX3" fmla="*/ 1268240 w 8220075"/>
              <a:gd name="connsiteY3" fmla="*/ 0 h 6009788"/>
              <a:gd name="connsiteX4" fmla="*/ 1773188 w 8220075"/>
              <a:gd name="connsiteY4" fmla="*/ 0 h 6009788"/>
              <a:gd name="connsiteX5" fmla="*/ 2278135 w 8220075"/>
              <a:gd name="connsiteY5" fmla="*/ 0 h 6009788"/>
              <a:gd name="connsiteX6" fmla="*/ 2865283 w 8220075"/>
              <a:gd name="connsiteY6" fmla="*/ 0 h 6009788"/>
              <a:gd name="connsiteX7" fmla="*/ 3616833 w 8220075"/>
              <a:gd name="connsiteY7" fmla="*/ 0 h 6009788"/>
              <a:gd name="connsiteX8" fmla="*/ 4286182 w 8220075"/>
              <a:gd name="connsiteY8" fmla="*/ 0 h 6009788"/>
              <a:gd name="connsiteX9" fmla="*/ 4708929 w 8220075"/>
              <a:gd name="connsiteY9" fmla="*/ 0 h 6009788"/>
              <a:gd name="connsiteX10" fmla="*/ 5049475 w 8220075"/>
              <a:gd name="connsiteY10" fmla="*/ 0 h 6009788"/>
              <a:gd name="connsiteX11" fmla="*/ 5472221 w 8220075"/>
              <a:gd name="connsiteY11" fmla="*/ 0 h 6009788"/>
              <a:gd name="connsiteX12" fmla="*/ 5977169 w 8220075"/>
              <a:gd name="connsiteY12" fmla="*/ 0 h 6009788"/>
              <a:gd name="connsiteX13" fmla="*/ 6728719 w 8220075"/>
              <a:gd name="connsiteY13" fmla="*/ 0 h 6009788"/>
              <a:gd name="connsiteX14" fmla="*/ 7315867 w 8220075"/>
              <a:gd name="connsiteY14" fmla="*/ 0 h 6009788"/>
              <a:gd name="connsiteX15" fmla="*/ 8220075 w 8220075"/>
              <a:gd name="connsiteY15" fmla="*/ 0 h 6009788"/>
              <a:gd name="connsiteX16" fmla="*/ 8220075 w 8220075"/>
              <a:gd name="connsiteY16" fmla="*/ 426149 h 6009788"/>
              <a:gd name="connsiteX17" fmla="*/ 8220075 w 8220075"/>
              <a:gd name="connsiteY17" fmla="*/ 912395 h 6009788"/>
              <a:gd name="connsiteX18" fmla="*/ 8220075 w 8220075"/>
              <a:gd name="connsiteY18" fmla="*/ 1518837 h 6009788"/>
              <a:gd name="connsiteX19" fmla="*/ 8220075 w 8220075"/>
              <a:gd name="connsiteY19" fmla="*/ 2065182 h 6009788"/>
              <a:gd name="connsiteX20" fmla="*/ 8220075 w 8220075"/>
              <a:gd name="connsiteY20" fmla="*/ 2491330 h 6009788"/>
              <a:gd name="connsiteX21" fmla="*/ 8220075 w 8220075"/>
              <a:gd name="connsiteY21" fmla="*/ 3037675 h 6009788"/>
              <a:gd name="connsiteX22" fmla="*/ 8220075 w 8220075"/>
              <a:gd name="connsiteY22" fmla="*/ 3403725 h 6009788"/>
              <a:gd name="connsiteX23" fmla="*/ 8220075 w 8220075"/>
              <a:gd name="connsiteY23" fmla="*/ 3769776 h 6009788"/>
              <a:gd name="connsiteX24" fmla="*/ 8220075 w 8220075"/>
              <a:gd name="connsiteY24" fmla="*/ 4195925 h 6009788"/>
              <a:gd name="connsiteX25" fmla="*/ 8220075 w 8220075"/>
              <a:gd name="connsiteY25" fmla="*/ 4802367 h 6009788"/>
              <a:gd name="connsiteX26" fmla="*/ 8220075 w 8220075"/>
              <a:gd name="connsiteY26" fmla="*/ 5348711 h 6009788"/>
              <a:gd name="connsiteX27" fmla="*/ 8220075 w 8220075"/>
              <a:gd name="connsiteY27" fmla="*/ 6009788 h 6009788"/>
              <a:gd name="connsiteX28" fmla="*/ 7715128 w 8220075"/>
              <a:gd name="connsiteY28" fmla="*/ 6009788 h 6009788"/>
              <a:gd name="connsiteX29" fmla="*/ 7374582 w 8220075"/>
              <a:gd name="connsiteY29" fmla="*/ 6009788 h 6009788"/>
              <a:gd name="connsiteX30" fmla="*/ 6869634 w 8220075"/>
              <a:gd name="connsiteY30" fmla="*/ 6009788 h 6009788"/>
              <a:gd name="connsiteX31" fmla="*/ 6364687 w 8220075"/>
              <a:gd name="connsiteY31" fmla="*/ 6009788 h 6009788"/>
              <a:gd name="connsiteX32" fmla="*/ 5613137 w 8220075"/>
              <a:gd name="connsiteY32" fmla="*/ 6009788 h 6009788"/>
              <a:gd name="connsiteX33" fmla="*/ 4943788 w 8220075"/>
              <a:gd name="connsiteY33" fmla="*/ 6009788 h 6009788"/>
              <a:gd name="connsiteX34" fmla="*/ 4274439 w 8220075"/>
              <a:gd name="connsiteY34" fmla="*/ 6009788 h 6009788"/>
              <a:gd name="connsiteX35" fmla="*/ 3851692 w 8220075"/>
              <a:gd name="connsiteY35" fmla="*/ 6009788 h 6009788"/>
              <a:gd name="connsiteX36" fmla="*/ 3346745 w 8220075"/>
              <a:gd name="connsiteY36" fmla="*/ 6009788 h 6009788"/>
              <a:gd name="connsiteX37" fmla="*/ 2595195 w 8220075"/>
              <a:gd name="connsiteY37" fmla="*/ 6009788 h 6009788"/>
              <a:gd name="connsiteX38" fmla="*/ 1925846 w 8220075"/>
              <a:gd name="connsiteY38" fmla="*/ 6009788 h 6009788"/>
              <a:gd name="connsiteX39" fmla="*/ 1338698 w 8220075"/>
              <a:gd name="connsiteY39" fmla="*/ 6009788 h 6009788"/>
              <a:gd name="connsiteX40" fmla="*/ 998152 w 8220075"/>
              <a:gd name="connsiteY40" fmla="*/ 6009788 h 6009788"/>
              <a:gd name="connsiteX41" fmla="*/ 575405 w 8220075"/>
              <a:gd name="connsiteY41" fmla="*/ 6009788 h 6009788"/>
              <a:gd name="connsiteX42" fmla="*/ 0 w 8220075"/>
              <a:gd name="connsiteY42" fmla="*/ 6009788 h 6009788"/>
              <a:gd name="connsiteX43" fmla="*/ 0 w 8220075"/>
              <a:gd name="connsiteY43" fmla="*/ 5463444 h 6009788"/>
              <a:gd name="connsiteX44" fmla="*/ 0 w 8220075"/>
              <a:gd name="connsiteY44" fmla="*/ 5097393 h 6009788"/>
              <a:gd name="connsiteX45" fmla="*/ 0 w 8220075"/>
              <a:gd name="connsiteY45" fmla="*/ 4671244 h 6009788"/>
              <a:gd name="connsiteX46" fmla="*/ 0 w 8220075"/>
              <a:gd name="connsiteY46" fmla="*/ 4184998 h 6009788"/>
              <a:gd name="connsiteX47" fmla="*/ 0 w 8220075"/>
              <a:gd name="connsiteY47" fmla="*/ 3698751 h 6009788"/>
              <a:gd name="connsiteX48" fmla="*/ 0 w 8220075"/>
              <a:gd name="connsiteY48" fmla="*/ 3092309 h 6009788"/>
              <a:gd name="connsiteX49" fmla="*/ 0 w 8220075"/>
              <a:gd name="connsiteY49" fmla="*/ 2606063 h 6009788"/>
              <a:gd name="connsiteX50" fmla="*/ 0 w 8220075"/>
              <a:gd name="connsiteY50" fmla="*/ 2119816 h 6009788"/>
              <a:gd name="connsiteX51" fmla="*/ 0 w 8220075"/>
              <a:gd name="connsiteY51" fmla="*/ 1513374 h 6009788"/>
              <a:gd name="connsiteX52" fmla="*/ 0 w 8220075"/>
              <a:gd name="connsiteY52" fmla="*/ 846834 h 6009788"/>
              <a:gd name="connsiteX53" fmla="*/ 0 w 8220075"/>
              <a:gd name="connsiteY53" fmla="*/ 480783 h 6009788"/>
              <a:gd name="connsiteX54" fmla="*/ 0 w 8220075"/>
              <a:gd name="connsiteY54" fmla="*/ 0 h 600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8220075" h="6009788" extrusionOk="0">
                <a:moveTo>
                  <a:pt x="0" y="0"/>
                </a:moveTo>
                <a:cubicBezTo>
                  <a:pt x="137790" y="-18400"/>
                  <a:pt x="189739" y="9700"/>
                  <a:pt x="340546" y="0"/>
                </a:cubicBezTo>
                <a:cubicBezTo>
                  <a:pt x="491353" y="-9700"/>
                  <a:pt x="576898" y="10737"/>
                  <a:pt x="763293" y="0"/>
                </a:cubicBezTo>
                <a:cubicBezTo>
                  <a:pt x="949688" y="-10737"/>
                  <a:pt x="1139956" y="24391"/>
                  <a:pt x="1268240" y="0"/>
                </a:cubicBezTo>
                <a:cubicBezTo>
                  <a:pt x="1396524" y="-24391"/>
                  <a:pt x="1652842" y="55243"/>
                  <a:pt x="1773188" y="0"/>
                </a:cubicBezTo>
                <a:cubicBezTo>
                  <a:pt x="1893534" y="-55243"/>
                  <a:pt x="2113935" y="48327"/>
                  <a:pt x="2278135" y="0"/>
                </a:cubicBezTo>
                <a:cubicBezTo>
                  <a:pt x="2442335" y="-48327"/>
                  <a:pt x="2617039" y="2071"/>
                  <a:pt x="2865283" y="0"/>
                </a:cubicBezTo>
                <a:cubicBezTo>
                  <a:pt x="3113527" y="-2071"/>
                  <a:pt x="3441392" y="83246"/>
                  <a:pt x="3616833" y="0"/>
                </a:cubicBezTo>
                <a:cubicBezTo>
                  <a:pt x="3792274" y="-83246"/>
                  <a:pt x="3984607" y="31146"/>
                  <a:pt x="4286182" y="0"/>
                </a:cubicBezTo>
                <a:cubicBezTo>
                  <a:pt x="4587757" y="-31146"/>
                  <a:pt x="4591888" y="23102"/>
                  <a:pt x="4708929" y="0"/>
                </a:cubicBezTo>
                <a:cubicBezTo>
                  <a:pt x="4825970" y="-23102"/>
                  <a:pt x="4963012" y="20278"/>
                  <a:pt x="5049475" y="0"/>
                </a:cubicBezTo>
                <a:cubicBezTo>
                  <a:pt x="5135938" y="-20278"/>
                  <a:pt x="5314057" y="39461"/>
                  <a:pt x="5472221" y="0"/>
                </a:cubicBezTo>
                <a:cubicBezTo>
                  <a:pt x="5630385" y="-39461"/>
                  <a:pt x="5823392" y="5152"/>
                  <a:pt x="5977169" y="0"/>
                </a:cubicBezTo>
                <a:cubicBezTo>
                  <a:pt x="6130946" y="-5152"/>
                  <a:pt x="6504947" y="36860"/>
                  <a:pt x="6728719" y="0"/>
                </a:cubicBezTo>
                <a:cubicBezTo>
                  <a:pt x="6952491" y="-36860"/>
                  <a:pt x="7164753" y="25537"/>
                  <a:pt x="7315867" y="0"/>
                </a:cubicBezTo>
                <a:cubicBezTo>
                  <a:pt x="7466981" y="-25537"/>
                  <a:pt x="7879776" y="34639"/>
                  <a:pt x="8220075" y="0"/>
                </a:cubicBezTo>
                <a:cubicBezTo>
                  <a:pt x="8239378" y="157266"/>
                  <a:pt x="8212776" y="329942"/>
                  <a:pt x="8220075" y="426149"/>
                </a:cubicBezTo>
                <a:cubicBezTo>
                  <a:pt x="8227374" y="522356"/>
                  <a:pt x="8207587" y="737828"/>
                  <a:pt x="8220075" y="912395"/>
                </a:cubicBezTo>
                <a:cubicBezTo>
                  <a:pt x="8232563" y="1086962"/>
                  <a:pt x="8204127" y="1329944"/>
                  <a:pt x="8220075" y="1518837"/>
                </a:cubicBezTo>
                <a:cubicBezTo>
                  <a:pt x="8236023" y="1707730"/>
                  <a:pt x="8157011" y="1933787"/>
                  <a:pt x="8220075" y="2065182"/>
                </a:cubicBezTo>
                <a:cubicBezTo>
                  <a:pt x="8283139" y="2196577"/>
                  <a:pt x="8182780" y="2341204"/>
                  <a:pt x="8220075" y="2491330"/>
                </a:cubicBezTo>
                <a:cubicBezTo>
                  <a:pt x="8257370" y="2641456"/>
                  <a:pt x="8193957" y="2887145"/>
                  <a:pt x="8220075" y="3037675"/>
                </a:cubicBezTo>
                <a:cubicBezTo>
                  <a:pt x="8246193" y="3188205"/>
                  <a:pt x="8191217" y="3319432"/>
                  <a:pt x="8220075" y="3403725"/>
                </a:cubicBezTo>
                <a:cubicBezTo>
                  <a:pt x="8248933" y="3488018"/>
                  <a:pt x="8181345" y="3627210"/>
                  <a:pt x="8220075" y="3769776"/>
                </a:cubicBezTo>
                <a:cubicBezTo>
                  <a:pt x="8258805" y="3912342"/>
                  <a:pt x="8201732" y="4110432"/>
                  <a:pt x="8220075" y="4195925"/>
                </a:cubicBezTo>
                <a:cubicBezTo>
                  <a:pt x="8238418" y="4281418"/>
                  <a:pt x="8191814" y="4671660"/>
                  <a:pt x="8220075" y="4802367"/>
                </a:cubicBezTo>
                <a:cubicBezTo>
                  <a:pt x="8248336" y="4933074"/>
                  <a:pt x="8218002" y="5097501"/>
                  <a:pt x="8220075" y="5348711"/>
                </a:cubicBezTo>
                <a:cubicBezTo>
                  <a:pt x="8222148" y="5599921"/>
                  <a:pt x="8188031" y="5805699"/>
                  <a:pt x="8220075" y="6009788"/>
                </a:cubicBezTo>
                <a:cubicBezTo>
                  <a:pt x="8110981" y="6041160"/>
                  <a:pt x="7899130" y="5987033"/>
                  <a:pt x="7715128" y="6009788"/>
                </a:cubicBezTo>
                <a:cubicBezTo>
                  <a:pt x="7531126" y="6032543"/>
                  <a:pt x="7490122" y="5975535"/>
                  <a:pt x="7374582" y="6009788"/>
                </a:cubicBezTo>
                <a:cubicBezTo>
                  <a:pt x="7259042" y="6044041"/>
                  <a:pt x="7056630" y="5951666"/>
                  <a:pt x="6869634" y="6009788"/>
                </a:cubicBezTo>
                <a:cubicBezTo>
                  <a:pt x="6682638" y="6067910"/>
                  <a:pt x="6562921" y="5954549"/>
                  <a:pt x="6364687" y="6009788"/>
                </a:cubicBezTo>
                <a:cubicBezTo>
                  <a:pt x="6166453" y="6065027"/>
                  <a:pt x="5956667" y="5921530"/>
                  <a:pt x="5613137" y="6009788"/>
                </a:cubicBezTo>
                <a:cubicBezTo>
                  <a:pt x="5269607" y="6098046"/>
                  <a:pt x="5154589" y="5949688"/>
                  <a:pt x="4943788" y="6009788"/>
                </a:cubicBezTo>
                <a:cubicBezTo>
                  <a:pt x="4732987" y="6069888"/>
                  <a:pt x="4471288" y="5946424"/>
                  <a:pt x="4274439" y="6009788"/>
                </a:cubicBezTo>
                <a:cubicBezTo>
                  <a:pt x="4077590" y="6073152"/>
                  <a:pt x="3999023" y="5995518"/>
                  <a:pt x="3851692" y="6009788"/>
                </a:cubicBezTo>
                <a:cubicBezTo>
                  <a:pt x="3704361" y="6024058"/>
                  <a:pt x="3487424" y="5981072"/>
                  <a:pt x="3346745" y="6009788"/>
                </a:cubicBezTo>
                <a:cubicBezTo>
                  <a:pt x="3206066" y="6038504"/>
                  <a:pt x="2791342" y="5937288"/>
                  <a:pt x="2595195" y="6009788"/>
                </a:cubicBezTo>
                <a:cubicBezTo>
                  <a:pt x="2399048" y="6082288"/>
                  <a:pt x="2207965" y="5969593"/>
                  <a:pt x="1925846" y="6009788"/>
                </a:cubicBezTo>
                <a:cubicBezTo>
                  <a:pt x="1643727" y="6049983"/>
                  <a:pt x="1533084" y="5954660"/>
                  <a:pt x="1338698" y="6009788"/>
                </a:cubicBezTo>
                <a:cubicBezTo>
                  <a:pt x="1144312" y="6064916"/>
                  <a:pt x="1107443" y="5989844"/>
                  <a:pt x="998152" y="6009788"/>
                </a:cubicBezTo>
                <a:cubicBezTo>
                  <a:pt x="888861" y="6029732"/>
                  <a:pt x="702098" y="5978851"/>
                  <a:pt x="575405" y="6009788"/>
                </a:cubicBezTo>
                <a:cubicBezTo>
                  <a:pt x="448712" y="6040725"/>
                  <a:pt x="171901" y="5992827"/>
                  <a:pt x="0" y="6009788"/>
                </a:cubicBezTo>
                <a:cubicBezTo>
                  <a:pt x="-5691" y="5775453"/>
                  <a:pt x="11970" y="5672671"/>
                  <a:pt x="0" y="5463444"/>
                </a:cubicBezTo>
                <a:cubicBezTo>
                  <a:pt x="-11970" y="5254217"/>
                  <a:pt x="32754" y="5207301"/>
                  <a:pt x="0" y="5097393"/>
                </a:cubicBezTo>
                <a:cubicBezTo>
                  <a:pt x="-32754" y="4987485"/>
                  <a:pt x="32876" y="4869359"/>
                  <a:pt x="0" y="4671244"/>
                </a:cubicBezTo>
                <a:cubicBezTo>
                  <a:pt x="-32876" y="4473129"/>
                  <a:pt x="23420" y="4348295"/>
                  <a:pt x="0" y="4184998"/>
                </a:cubicBezTo>
                <a:cubicBezTo>
                  <a:pt x="-23420" y="4021701"/>
                  <a:pt x="1313" y="3897822"/>
                  <a:pt x="0" y="3698751"/>
                </a:cubicBezTo>
                <a:cubicBezTo>
                  <a:pt x="-1313" y="3499680"/>
                  <a:pt x="1462" y="3391836"/>
                  <a:pt x="0" y="3092309"/>
                </a:cubicBezTo>
                <a:cubicBezTo>
                  <a:pt x="-1462" y="2792782"/>
                  <a:pt x="20348" y="2842327"/>
                  <a:pt x="0" y="2606063"/>
                </a:cubicBezTo>
                <a:cubicBezTo>
                  <a:pt x="-20348" y="2369799"/>
                  <a:pt x="35869" y="2268447"/>
                  <a:pt x="0" y="2119816"/>
                </a:cubicBezTo>
                <a:cubicBezTo>
                  <a:pt x="-35869" y="1971185"/>
                  <a:pt x="55076" y="1691988"/>
                  <a:pt x="0" y="1513374"/>
                </a:cubicBezTo>
                <a:cubicBezTo>
                  <a:pt x="-55076" y="1334760"/>
                  <a:pt x="79400" y="994706"/>
                  <a:pt x="0" y="846834"/>
                </a:cubicBezTo>
                <a:cubicBezTo>
                  <a:pt x="-79400" y="698962"/>
                  <a:pt x="19126" y="607954"/>
                  <a:pt x="0" y="480783"/>
                </a:cubicBezTo>
                <a:cubicBezTo>
                  <a:pt x="-19126" y="353612"/>
                  <a:pt x="48951" y="146646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1904961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B489EDAE-E74E-DF6D-EADE-A00E4D171AD3}"/>
              </a:ext>
            </a:extLst>
          </p:cNvPr>
          <p:cNvSpPr/>
          <p:nvPr/>
        </p:nvSpPr>
        <p:spPr>
          <a:xfrm rot="10800000">
            <a:off x="1212552" y="7272354"/>
            <a:ext cx="501257" cy="4114800"/>
          </a:xfrm>
          <a:custGeom>
            <a:avLst/>
            <a:gdLst/>
            <a:ahLst/>
            <a:cxnLst/>
            <a:rect l="l" t="t" r="r" b="b"/>
            <a:pathLst>
              <a:path w="501257" h="4114800">
                <a:moveTo>
                  <a:pt x="0" y="0"/>
                </a:moveTo>
                <a:lnTo>
                  <a:pt x="501258" y="0"/>
                </a:lnTo>
                <a:lnTo>
                  <a:pt x="5012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505F2B10-BD10-7EBA-5551-3A1FDCF32C24}"/>
              </a:ext>
            </a:extLst>
          </p:cNvPr>
          <p:cNvSpPr/>
          <p:nvPr/>
        </p:nvSpPr>
        <p:spPr>
          <a:xfrm rot="10800000">
            <a:off x="2514600" y="8877300"/>
            <a:ext cx="695775" cy="4114800"/>
          </a:xfrm>
          <a:custGeom>
            <a:avLst/>
            <a:gdLst/>
            <a:ahLst/>
            <a:cxnLst/>
            <a:rect l="l" t="t" r="r" b="b"/>
            <a:pathLst>
              <a:path w="695775" h="4114800">
                <a:moveTo>
                  <a:pt x="0" y="0"/>
                </a:moveTo>
                <a:lnTo>
                  <a:pt x="695775" y="0"/>
                </a:lnTo>
                <a:lnTo>
                  <a:pt x="695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8574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5400000">
            <a:off x="-2269188" y="-471520"/>
            <a:ext cx="9185501" cy="3381440"/>
            <a:chOff x="0" y="0"/>
            <a:chExt cx="1103964" cy="406400"/>
          </a:xfrm>
        </p:grpSpPr>
        <p:sp>
          <p:nvSpPr>
            <p:cNvPr id="8" name="Freeform 8"/>
            <p:cNvSpPr/>
            <p:nvPr/>
          </p:nvSpPr>
          <p:spPr>
            <a:xfrm>
              <a:off x="17780" y="22860"/>
              <a:ext cx="1078564" cy="360680"/>
            </a:xfrm>
            <a:custGeom>
              <a:avLst/>
              <a:gdLst/>
              <a:ahLst/>
              <a:cxnLst/>
              <a:rect l="l" t="t" r="r" b="b"/>
              <a:pathLst>
                <a:path w="1078564" h="360680">
                  <a:moveTo>
                    <a:pt x="1078564" y="180340"/>
                  </a:moveTo>
                  <a:cubicBezTo>
                    <a:pt x="1078564" y="81280"/>
                    <a:pt x="998554" y="0"/>
                    <a:pt x="898224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898224" y="360680"/>
                  </a:lnTo>
                  <a:cubicBezTo>
                    <a:pt x="997284" y="360680"/>
                    <a:pt x="1078564" y="279400"/>
                    <a:pt x="1078564" y="18034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098150" y="2954356"/>
            <a:ext cx="2459375" cy="1145744"/>
            <a:chOff x="0" y="-28575"/>
            <a:chExt cx="3279166" cy="1527657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3279166" cy="759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8"/>
                </a:lnSpc>
              </a:pPr>
              <a:r>
                <a:rPr lang="en-US" sz="4400" b="1" spc="359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61044"/>
              <a:ext cx="3279166" cy="638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endPara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7B201DA-1A8D-DE1D-6651-6D413ED6108C}"/>
              </a:ext>
            </a:extLst>
          </p:cNvPr>
          <p:cNvSpPr/>
          <p:nvPr/>
        </p:nvSpPr>
        <p:spPr>
          <a:xfrm>
            <a:off x="4800600" y="4686300"/>
            <a:ext cx="12649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- Xác định đối tượng nghe, bối cảnh trình bày để chuẩn bị nội dung phù hợp.</a:t>
            </a:r>
            <a:endParaRPr lang="en-US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6A1740-6570-4203-2800-B01BB79D88FC}"/>
              </a:ext>
            </a:extLst>
          </p:cNvPr>
          <p:cNvSpPr/>
          <p:nvPr/>
        </p:nvSpPr>
        <p:spPr>
          <a:xfrm>
            <a:off x="4800600" y="1030487"/>
            <a:ext cx="12649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- Xem lại dàn ý đã làm ở phần Viết và nội dung các văn bản đã học như Đổi tên cho xã (Lưu Quang Vũ), Ông Giuốc-đanh mặc lễ phục (Mô-li-e),…Có thể thêm, bớt các nội dung cần thiết của dàn ý để đáp ứng yêu cầu của việc thảo luận.</a:t>
            </a:r>
            <a:endParaRPr lang="en-US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8B03424-0AFC-ED35-E9D5-AAE60ECC2805}"/>
              </a:ext>
            </a:extLst>
          </p:cNvPr>
          <p:cNvSpPr/>
          <p:nvPr/>
        </p:nvSpPr>
        <p:spPr>
          <a:xfrm>
            <a:off x="4784035" y="6276001"/>
            <a:ext cx="12649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- Chuẩn bị các phương tiện như tranh, ảnh, video,…và máy chiếu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chemeClr val="tx1"/>
                </a:solidFill>
                <a:latin typeface="+mj-lt"/>
              </a:rPr>
              <a:t>màn hình (nếu có).</a:t>
            </a:r>
            <a:endParaRPr lang="en-US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Freeform 2">
            <a:extLst>
              <a:ext uri="{FF2B5EF4-FFF2-40B4-BE49-F238E27FC236}">
                <a16:creationId xmlns:a16="http://schemas.microsoft.com/office/drawing/2014/main" id="{0AA20B6A-78A6-43BD-2AF2-ED1953CBE40A}"/>
              </a:ext>
            </a:extLst>
          </p:cNvPr>
          <p:cNvSpPr/>
          <p:nvPr/>
        </p:nvSpPr>
        <p:spPr>
          <a:xfrm rot="231464">
            <a:off x="144174" y="6006016"/>
            <a:ext cx="4941006" cy="4452242"/>
          </a:xfrm>
          <a:custGeom>
            <a:avLst/>
            <a:gdLst/>
            <a:ahLst/>
            <a:cxnLst/>
            <a:rect l="l" t="t" r="r" b="b"/>
            <a:pathLst>
              <a:path w="7850399" h="6388262">
                <a:moveTo>
                  <a:pt x="0" y="0"/>
                </a:moveTo>
                <a:lnTo>
                  <a:pt x="7850399" y="0"/>
                </a:lnTo>
                <a:lnTo>
                  <a:pt x="7850399" y="6388263"/>
                </a:lnTo>
                <a:lnTo>
                  <a:pt x="0" y="63882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9" name="Freeform 3">
            <a:extLst>
              <a:ext uri="{FF2B5EF4-FFF2-40B4-BE49-F238E27FC236}">
                <a16:creationId xmlns:a16="http://schemas.microsoft.com/office/drawing/2014/main" id="{B50117B7-8480-E3C2-694D-0392351E8702}"/>
              </a:ext>
            </a:extLst>
          </p:cNvPr>
          <p:cNvSpPr/>
          <p:nvPr/>
        </p:nvSpPr>
        <p:spPr>
          <a:xfrm rot="-543419">
            <a:off x="5410954" y="8139826"/>
            <a:ext cx="894969" cy="8229600"/>
          </a:xfrm>
          <a:custGeom>
            <a:avLst/>
            <a:gdLst/>
            <a:ahLst/>
            <a:cxnLst/>
            <a:rect l="l" t="t" r="r" b="b"/>
            <a:pathLst>
              <a:path w="894969" h="8229600">
                <a:moveTo>
                  <a:pt x="0" y="0"/>
                </a:moveTo>
                <a:lnTo>
                  <a:pt x="894969" y="0"/>
                </a:lnTo>
                <a:lnTo>
                  <a:pt x="8949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5400000">
            <a:off x="-2269188" y="-471520"/>
            <a:ext cx="9185501" cy="3381440"/>
            <a:chOff x="0" y="0"/>
            <a:chExt cx="1103964" cy="406400"/>
          </a:xfrm>
          <a:solidFill>
            <a:schemeClr val="accent3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17780" y="22860"/>
              <a:ext cx="1078564" cy="360680"/>
            </a:xfrm>
            <a:custGeom>
              <a:avLst/>
              <a:gdLst/>
              <a:ahLst/>
              <a:cxnLst/>
              <a:rect l="l" t="t" r="r" b="b"/>
              <a:pathLst>
                <a:path w="1078564" h="360680">
                  <a:moveTo>
                    <a:pt x="1078564" y="180340"/>
                  </a:moveTo>
                  <a:cubicBezTo>
                    <a:pt x="1078564" y="81280"/>
                    <a:pt x="998554" y="0"/>
                    <a:pt x="898224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898224" y="360680"/>
                  </a:lnTo>
                  <a:cubicBezTo>
                    <a:pt x="997284" y="360680"/>
                    <a:pt x="1078564" y="279400"/>
                    <a:pt x="1078564" y="18034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" name="Group 15"/>
          <p:cNvGrpSpPr/>
          <p:nvPr/>
        </p:nvGrpSpPr>
        <p:grpSpPr>
          <a:xfrm>
            <a:off x="1098150" y="2954356"/>
            <a:ext cx="2459375" cy="2021432"/>
            <a:chOff x="0" y="-28575"/>
            <a:chExt cx="3279166" cy="269524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3279166" cy="759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8"/>
                </a:lnSpc>
              </a:pPr>
              <a:r>
                <a:rPr lang="en-US" sz="4400" b="1" spc="359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61044"/>
              <a:ext cx="3279166" cy="1805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7B201DA-1A8D-DE1D-6651-6D413ED6108C}"/>
              </a:ext>
            </a:extLst>
          </p:cNvPr>
          <p:cNvSpPr/>
          <p:nvPr/>
        </p:nvSpPr>
        <p:spPr>
          <a:xfrm>
            <a:off x="4815752" y="4574889"/>
            <a:ext cx="12649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just">
              <a:buNone/>
            </a:pPr>
            <a:r>
              <a:rPr lang="en-US" sz="4400" dirty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4400" dirty="0">
                <a:solidFill>
                  <a:schemeClr val="tx1"/>
                </a:solidFill>
                <a:latin typeface="+mj-lt"/>
              </a:rPr>
              <a:t>Các bạn khác nêu câu hỏi hoặc phát biểu ý kiến cá nhân (Đồng ý/ phản đối)</a:t>
            </a:r>
            <a:endParaRPr lang="vi-VN" sz="4400" dirty="0">
              <a:latin typeface="+mj-lt"/>
              <a:ea typeface="Cambria" panose="02040503050406030204" pitchFamily="18" charset="0"/>
              <a:cs typeface="Fredoka"/>
              <a:sym typeface="Fredok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6A1740-6570-4203-2800-B01BB79D88FC}"/>
              </a:ext>
            </a:extLst>
          </p:cNvPr>
          <p:cNvSpPr/>
          <p:nvPr/>
        </p:nvSpPr>
        <p:spPr>
          <a:xfrm>
            <a:off x="4784035" y="2854587"/>
            <a:ext cx="1264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just">
              <a:buNone/>
            </a:pPr>
            <a:r>
              <a:rPr lang="en-US" sz="4400" dirty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4400" dirty="0">
                <a:solidFill>
                  <a:schemeClr val="tx1"/>
                </a:solidFill>
                <a:latin typeface="+mj-lt"/>
              </a:rPr>
              <a:t>Học sinh trình bày ý kiến</a:t>
            </a:r>
            <a:endParaRPr lang="vi-VN" sz="4400" dirty="0">
              <a:latin typeface="+mj-lt"/>
              <a:ea typeface="Cambria" panose="02040503050406030204" pitchFamily="18" charset="0"/>
              <a:cs typeface="Fredoka"/>
              <a:sym typeface="Fredok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8B03424-0AFC-ED35-E9D5-AAE60ECC2805}"/>
              </a:ext>
            </a:extLst>
          </p:cNvPr>
          <p:cNvSpPr/>
          <p:nvPr/>
        </p:nvSpPr>
        <p:spPr>
          <a:xfrm>
            <a:off x="4800600" y="6972300"/>
            <a:ext cx="1264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j-lt"/>
                <a:ea typeface="Cambria" panose="02040503050406030204" pitchFamily="18" charset="0"/>
                <a:cs typeface="Fredoka"/>
                <a:sym typeface="Fredoka"/>
              </a:rPr>
              <a:t>- </a:t>
            </a:r>
            <a:r>
              <a:rPr lang="vi-VN" sz="4400" dirty="0">
                <a:latin typeface="+mj-lt"/>
                <a:ea typeface="Cambria" panose="02040503050406030204" pitchFamily="18" charset="0"/>
                <a:cs typeface="Fredoka"/>
                <a:sym typeface="Fredoka"/>
              </a:rPr>
              <a:t>Học sinh giải câu hỏi, ý kiến của các bạn</a:t>
            </a:r>
          </a:p>
        </p:txBody>
      </p:sp>
      <p:pic>
        <p:nvPicPr>
          <p:cNvPr id="10" name="Picture 9" descr="A group of shooting stars in the sky&#10;&#10;Description automatically generated">
            <a:extLst>
              <a:ext uri="{FF2B5EF4-FFF2-40B4-BE49-F238E27FC236}">
                <a16:creationId xmlns:a16="http://schemas.microsoft.com/office/drawing/2014/main" id="{E58E7E69-7856-680A-3EA2-C93BEFF221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845" y="-1003459"/>
            <a:ext cx="4572009" cy="4572009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ED3768AA-1B76-D4B6-4E63-5F98E637A92E}"/>
              </a:ext>
            </a:extLst>
          </p:cNvPr>
          <p:cNvSpPr/>
          <p:nvPr/>
        </p:nvSpPr>
        <p:spPr>
          <a:xfrm rot="9286619">
            <a:off x="-7055665" y="3568517"/>
            <a:ext cx="8989995" cy="10880478"/>
          </a:xfrm>
          <a:custGeom>
            <a:avLst/>
            <a:gdLst/>
            <a:ahLst/>
            <a:cxnLst/>
            <a:rect l="l" t="t" r="r" b="b"/>
            <a:pathLst>
              <a:path w="8989995" h="10880478">
                <a:moveTo>
                  <a:pt x="0" y="0"/>
                </a:moveTo>
                <a:lnTo>
                  <a:pt x="8989995" y="0"/>
                </a:lnTo>
                <a:lnTo>
                  <a:pt x="8989995" y="10880478"/>
                </a:lnTo>
                <a:lnTo>
                  <a:pt x="0" y="10880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744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>
            <a:extLst>
              <a:ext uri="{FF2B5EF4-FFF2-40B4-BE49-F238E27FC236}">
                <a16:creationId xmlns:a16="http://schemas.microsoft.com/office/drawing/2014/main" id="{CABCBAF1-1413-1847-0932-FDDE8F219698}"/>
              </a:ext>
            </a:extLst>
          </p:cNvPr>
          <p:cNvGrpSpPr/>
          <p:nvPr/>
        </p:nvGrpSpPr>
        <p:grpSpPr>
          <a:xfrm>
            <a:off x="1009309" y="637803"/>
            <a:ext cx="4324691" cy="8407868"/>
            <a:chOff x="0" y="0"/>
            <a:chExt cx="4122365" cy="2167467"/>
          </a:xfrm>
        </p:grpSpPr>
        <p:sp>
          <p:nvSpPr>
            <p:cNvPr id="6" name="Freeform 20">
              <a:extLst>
                <a:ext uri="{FF2B5EF4-FFF2-40B4-BE49-F238E27FC236}">
                  <a16:creationId xmlns:a16="http://schemas.microsoft.com/office/drawing/2014/main" id="{C0223A27-0827-A474-4FBB-98AE5A32C0A4}"/>
                </a:ext>
              </a:extLst>
            </p:cNvPr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333A5465-489A-FB52-A365-DDBB99F0498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9">
            <a:extLst>
              <a:ext uri="{FF2B5EF4-FFF2-40B4-BE49-F238E27FC236}">
                <a16:creationId xmlns:a16="http://schemas.microsoft.com/office/drawing/2014/main" id="{2AD159A2-E4CF-5560-CCC2-479E00485384}"/>
              </a:ext>
            </a:extLst>
          </p:cNvPr>
          <p:cNvGrpSpPr/>
          <p:nvPr/>
        </p:nvGrpSpPr>
        <p:grpSpPr>
          <a:xfrm>
            <a:off x="6829255" y="828805"/>
            <a:ext cx="4324691" cy="8407868"/>
            <a:chOff x="0" y="0"/>
            <a:chExt cx="4122365" cy="2167467"/>
          </a:xfrm>
        </p:grpSpPr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92DB03C2-65AE-D70F-4344-E21A7F439CE7}"/>
                </a:ext>
              </a:extLst>
            </p:cNvPr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E90DD6B6-5A84-DAAB-276B-DA2D5483E35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19">
            <a:extLst>
              <a:ext uri="{FF2B5EF4-FFF2-40B4-BE49-F238E27FC236}">
                <a16:creationId xmlns:a16="http://schemas.microsoft.com/office/drawing/2014/main" id="{B3FE25CC-87C1-A595-0387-8C0F3C0BB965}"/>
              </a:ext>
            </a:extLst>
          </p:cNvPr>
          <p:cNvGrpSpPr/>
          <p:nvPr/>
        </p:nvGrpSpPr>
        <p:grpSpPr>
          <a:xfrm>
            <a:off x="12696655" y="656025"/>
            <a:ext cx="4324691" cy="8407868"/>
            <a:chOff x="0" y="0"/>
            <a:chExt cx="4122365" cy="2167467"/>
          </a:xfrm>
        </p:grpSpPr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9AF36250-43BC-92F5-2085-C53E57B4B3B3}"/>
                </a:ext>
              </a:extLst>
            </p:cNvPr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CF4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F27E68D3-D739-637F-93C8-BD264353075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47E7DCA-4163-D666-EF6D-2F89C287FD48}"/>
              </a:ext>
            </a:extLst>
          </p:cNvPr>
          <p:cNvSpPr/>
          <p:nvPr/>
        </p:nvSpPr>
        <p:spPr>
          <a:xfrm>
            <a:off x="1547728" y="856608"/>
            <a:ext cx="320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Fredok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832EEB-1719-5413-B850-CC87B55CEF64}"/>
              </a:ext>
            </a:extLst>
          </p:cNvPr>
          <p:cNvSpPr/>
          <p:nvPr/>
        </p:nvSpPr>
        <p:spPr>
          <a:xfrm>
            <a:off x="7415127" y="1025188"/>
            <a:ext cx="320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vi-VN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Fredok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E6312D-D75E-2DAB-E440-683B7D1AA7A5}"/>
              </a:ext>
            </a:extLst>
          </p:cNvPr>
          <p:cNvSpPr/>
          <p:nvPr/>
        </p:nvSpPr>
        <p:spPr>
          <a:xfrm>
            <a:off x="13258800" y="856608"/>
            <a:ext cx="320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vi-VN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Fredok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37A5F0-DA4D-ADB7-B73A-9BFA146A529D}"/>
              </a:ext>
            </a:extLst>
          </p:cNvPr>
          <p:cNvSpPr txBox="1"/>
          <p:nvPr/>
        </p:nvSpPr>
        <p:spPr>
          <a:xfrm>
            <a:off x="1242927" y="2527732"/>
            <a:ext cx="3710073" cy="3144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Lời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chào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,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giới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thiệu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ngắn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gọn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vấn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đề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nghị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luận</a:t>
            </a:r>
            <a:endParaRPr lang="en-US" sz="4400" dirty="0">
              <a:solidFill>
                <a:schemeClr val="dk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ssistan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CDD82B-BC0F-6B14-C0B1-6640B7A23C04}"/>
              </a:ext>
            </a:extLst>
          </p:cNvPr>
          <p:cNvSpPr txBox="1"/>
          <p:nvPr/>
        </p:nvSpPr>
        <p:spPr>
          <a:xfrm>
            <a:off x="6905454" y="2409433"/>
            <a:ext cx="4143546" cy="5480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- </a:t>
            </a:r>
            <a:r>
              <a:rPr lang="vi-VN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Giải thích</a:t>
            </a:r>
            <a:endParaRPr lang="en-US" sz="4400" dirty="0">
              <a:solidFill>
                <a:schemeClr val="dk1"/>
              </a:solidFill>
              <a:latin typeface="+mj-lt"/>
              <a:ea typeface="Cambria" panose="02040503050406030204" pitchFamily="18" charset="0"/>
              <a:cs typeface="Assistant"/>
              <a:sym typeface="Assistan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-</a:t>
            </a:r>
            <a:r>
              <a:rPr lang="vi-VN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 Biểu hiện</a:t>
            </a:r>
            <a:endParaRPr lang="en-US" sz="4400" dirty="0">
              <a:solidFill>
                <a:schemeClr val="dk1"/>
              </a:solidFill>
              <a:latin typeface="+mj-lt"/>
              <a:ea typeface="Cambria" panose="02040503050406030204" pitchFamily="18" charset="0"/>
              <a:cs typeface="Assistant"/>
              <a:sym typeface="Assistan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-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N</a:t>
            </a:r>
            <a:r>
              <a:rPr lang="vi-VN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guyên nhân</a:t>
            </a:r>
            <a:endParaRPr lang="en-US" sz="4400" dirty="0">
              <a:solidFill>
                <a:schemeClr val="dk1"/>
              </a:solidFill>
              <a:latin typeface="+mj-lt"/>
              <a:ea typeface="Cambria" panose="02040503050406030204" pitchFamily="18" charset="0"/>
              <a:cs typeface="Assistant"/>
              <a:sym typeface="Assistan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-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T</a:t>
            </a:r>
            <a:r>
              <a:rPr lang="vi-VN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ác hại</a:t>
            </a:r>
            <a:endParaRPr lang="en-US" sz="4400" dirty="0">
              <a:solidFill>
                <a:schemeClr val="dk1"/>
              </a:solidFill>
              <a:latin typeface="+mj-lt"/>
              <a:ea typeface="Cambria" panose="02040503050406030204" pitchFamily="18" charset="0"/>
              <a:cs typeface="Assistant"/>
              <a:sym typeface="Assistan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-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G</a:t>
            </a:r>
            <a:r>
              <a:rPr lang="vi-VN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iải pháp</a:t>
            </a:r>
            <a:endParaRPr lang="en-US" sz="4400" dirty="0">
              <a:solidFill>
                <a:schemeClr val="dk1"/>
              </a:solidFill>
              <a:latin typeface="+mj-lt"/>
              <a:ea typeface="Cambria" panose="02040503050406030204" pitchFamily="18" charset="0"/>
              <a:cs typeface="Assistant"/>
              <a:sym typeface="Assistan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-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Q</a:t>
            </a:r>
            <a:r>
              <a:rPr lang="vi-VN" sz="4400" dirty="0">
                <a:solidFill>
                  <a:schemeClr val="dk1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uan điểm cá nhân...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2203B7-900D-2006-5F25-59BD874940FD}"/>
              </a:ext>
            </a:extLst>
          </p:cNvPr>
          <p:cNvSpPr txBox="1"/>
          <p:nvPr/>
        </p:nvSpPr>
        <p:spPr>
          <a:xfrm>
            <a:off x="4405227" y="7983165"/>
            <a:ext cx="9144000" cy="80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Assistant"/>
                <a:sym typeface="Assistant"/>
              </a:rPr>
              <a:t>lí lẽ + dẫn chứng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B0D85A-8DD3-77C1-CD9D-C725F425FC8D}"/>
              </a:ext>
            </a:extLst>
          </p:cNvPr>
          <p:cNvSpPr txBox="1"/>
          <p:nvPr/>
        </p:nvSpPr>
        <p:spPr>
          <a:xfrm>
            <a:off x="12954000" y="2628900"/>
            <a:ext cx="3810000" cy="2365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Khẳng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định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lại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ý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kiến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của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bản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thân</a:t>
            </a:r>
            <a:endParaRPr lang="en-US" sz="4400" dirty="0">
              <a:solidFill>
                <a:schemeClr val="dk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ssistan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AD7DA9-542C-892E-D3C5-B346EF2109B9}"/>
              </a:ext>
            </a:extLst>
          </p:cNvPr>
          <p:cNvSpPr txBox="1"/>
          <p:nvPr/>
        </p:nvSpPr>
        <p:spPr>
          <a:xfrm>
            <a:off x="10515600" y="5815138"/>
            <a:ext cx="9144000" cy="82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cảm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ssistant"/>
              </a:rPr>
              <a:t>ơn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19661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1" grpId="0"/>
      <p:bldP spid="33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5400000">
            <a:off x="-2269188" y="-471520"/>
            <a:ext cx="9185501" cy="3381440"/>
            <a:chOff x="0" y="0"/>
            <a:chExt cx="1103964" cy="406400"/>
          </a:xfrm>
          <a:solidFill>
            <a:schemeClr val="accent2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17780" y="22860"/>
              <a:ext cx="1078564" cy="360680"/>
            </a:xfrm>
            <a:custGeom>
              <a:avLst/>
              <a:gdLst/>
              <a:ahLst/>
              <a:cxnLst/>
              <a:rect l="l" t="t" r="r" b="b"/>
              <a:pathLst>
                <a:path w="1078564" h="360680">
                  <a:moveTo>
                    <a:pt x="1078564" y="180340"/>
                  </a:moveTo>
                  <a:cubicBezTo>
                    <a:pt x="1078564" y="81280"/>
                    <a:pt x="998554" y="0"/>
                    <a:pt x="898224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898224" y="360680"/>
                  </a:lnTo>
                  <a:cubicBezTo>
                    <a:pt x="997284" y="360680"/>
                    <a:pt x="1078564" y="279400"/>
                    <a:pt x="1078564" y="18034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" name="Group 15"/>
          <p:cNvGrpSpPr/>
          <p:nvPr/>
        </p:nvGrpSpPr>
        <p:grpSpPr>
          <a:xfrm>
            <a:off x="1098150" y="2954356"/>
            <a:ext cx="2459375" cy="2698540"/>
            <a:chOff x="0" y="-28575"/>
            <a:chExt cx="3279166" cy="359805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3279166" cy="759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8"/>
                </a:lnSpc>
              </a:pPr>
              <a:r>
                <a:rPr lang="en-US" sz="4400" b="1" spc="359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61044"/>
              <a:ext cx="3279166" cy="2708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sửa</a:t>
              </a:r>
              <a:endPara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FF38392-3751-EAA8-ABF0-EDB87FEED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861" y="266700"/>
            <a:ext cx="6709739" cy="9646764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A4742D0-548E-9790-19E8-D5DE98ECA4CD}"/>
              </a:ext>
            </a:extLst>
          </p:cNvPr>
          <p:cNvSpPr/>
          <p:nvPr/>
        </p:nvSpPr>
        <p:spPr>
          <a:xfrm>
            <a:off x="15309552" y="-1795446"/>
            <a:ext cx="501257" cy="4114800"/>
          </a:xfrm>
          <a:custGeom>
            <a:avLst/>
            <a:gdLst/>
            <a:ahLst/>
            <a:cxnLst/>
            <a:rect l="l" t="t" r="r" b="b"/>
            <a:pathLst>
              <a:path w="501257" h="4114800">
                <a:moveTo>
                  <a:pt x="0" y="0"/>
                </a:moveTo>
                <a:lnTo>
                  <a:pt x="501258" y="0"/>
                </a:lnTo>
                <a:lnTo>
                  <a:pt x="5012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291F5B7-DAB7-8B8C-0A96-47C0F671021B}"/>
              </a:ext>
            </a:extLst>
          </p:cNvPr>
          <p:cNvSpPr/>
          <p:nvPr/>
        </p:nvSpPr>
        <p:spPr>
          <a:xfrm>
            <a:off x="16611600" y="-190500"/>
            <a:ext cx="695775" cy="4114800"/>
          </a:xfrm>
          <a:custGeom>
            <a:avLst/>
            <a:gdLst/>
            <a:ahLst/>
            <a:cxnLst/>
            <a:rect l="l" t="t" r="r" b="b"/>
            <a:pathLst>
              <a:path w="695775" h="4114800">
                <a:moveTo>
                  <a:pt x="0" y="0"/>
                </a:moveTo>
                <a:lnTo>
                  <a:pt x="695775" y="0"/>
                </a:lnTo>
                <a:lnTo>
                  <a:pt x="695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320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024343">
            <a:off x="-2367230" y="6974757"/>
            <a:ext cx="9502191" cy="6295202"/>
          </a:xfrm>
          <a:custGeom>
            <a:avLst/>
            <a:gdLst/>
            <a:ahLst/>
            <a:cxnLst/>
            <a:rect l="l" t="t" r="r" b="b"/>
            <a:pathLst>
              <a:path w="9502191" h="6295202">
                <a:moveTo>
                  <a:pt x="0" y="0"/>
                </a:moveTo>
                <a:lnTo>
                  <a:pt x="9502191" y="0"/>
                </a:lnTo>
                <a:lnTo>
                  <a:pt x="9502191" y="6295202"/>
                </a:lnTo>
                <a:lnTo>
                  <a:pt x="0" y="629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674">
            <a:off x="-6544982" y="-3986469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4" y="0"/>
                </a:lnTo>
                <a:lnTo>
                  <a:pt x="11788114" y="7809625"/>
                </a:lnTo>
                <a:lnTo>
                  <a:pt x="0" y="7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4674">
            <a:off x="10659044" y="6217546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4" y="0"/>
                </a:lnTo>
                <a:lnTo>
                  <a:pt x="11788114" y="7809625"/>
                </a:lnTo>
                <a:lnTo>
                  <a:pt x="0" y="7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42983">
            <a:off x="13206069" y="-4903863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5"/>
                </a:lnTo>
                <a:lnTo>
                  <a:pt x="0" y="7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FDD457-D746-A90E-9B23-5BC5E1116987}"/>
              </a:ext>
            </a:extLst>
          </p:cNvPr>
          <p:cNvSpPr txBox="1"/>
          <p:nvPr/>
        </p:nvSpPr>
        <p:spPr>
          <a:xfrm>
            <a:off x="1379220" y="4816204"/>
            <a:ext cx="16047720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A030117-5AAF-3D18-7F33-43CC853A31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372112"/>
            <a:ext cx="5867400" cy="5867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761AD8-CCEC-2766-8B3D-EA4441DBC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4703" y="1340787"/>
            <a:ext cx="14473158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ị luận về một hiện tượng đời sống là: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1" y="2924019"/>
            <a:ext cx="7360198" cy="16217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Trình bày ý kiến về một vấn đề trong cuộc sống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1"/>
            <a:ext cx="7360198" cy="16217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Tái hiện lại sự việc và con người trong đời sống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31" y="4752084"/>
            <a:ext cx="7360198" cy="24761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Bộc lộ tình cảm về con người, sự việc trong cuộc sống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4758366"/>
            <a:ext cx="7360198" cy="24761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Cung cấp thông tin về một vấn đề trong cuộc sống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3" y="2962232"/>
            <a:ext cx="1327706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4" y="480213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819526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8"/>
            <a:ext cx="1207114" cy="1060796"/>
          </a:xfrm>
          <a:prstGeom prst="rect">
            <a:avLst/>
          </a:prstGeom>
        </p:spPr>
      </p:pic>
      <p:sp>
        <p:nvSpPr>
          <p:cNvPr id="57" name="Cloud 56">
            <a:hlinkClick r:id="rId16" action="ppaction://hlinksldjump"/>
          </p:cNvPr>
          <p:cNvSpPr/>
          <p:nvPr/>
        </p:nvSpPr>
        <p:spPr>
          <a:xfrm>
            <a:off x="7075102" y="7470725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6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42968" y="9742395"/>
            <a:ext cx="2590392" cy="5078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828800"/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0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4777" y="431454"/>
            <a:ext cx="16806218" cy="194033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vi-VN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2 : Bài nói thảo luận ý kiến về một hiện tượng trong đời sống khác với bài viết như thế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85881" y="2605249"/>
            <a:ext cx="7360198" cy="25383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Dùng hình thức viết để bàn luận, nêu suy nghĩ về một vấn đề trong đời sống có thật trong cuộc sống hoặc trong văn bản văn học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16473" y="2600749"/>
            <a:ext cx="7360198" cy="25521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Dùng hình thức nói để bàn luận, nêu suy nghĩ về một vấn đề trong đời sống có thật trong cuộc sống hoặc trong văn bản văn học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706051" y="5343777"/>
            <a:ext cx="7360198" cy="20780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Dùng hình thức nói để kể lại một sự việc, hiện tượng có thật trong đời sống hàng ngày.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236643" y="5350059"/>
            <a:ext cx="7360198" cy="20780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Dùng hình thức nói để bày tỏ cảm xúc của mình về một sự việc, hiện tượng có thật trong đời sống hàng ngày.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494" y="3471058"/>
            <a:ext cx="1208584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39274" y="481665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727" y="4834046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581" y="3548567"/>
            <a:ext cx="1207114" cy="9656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42968" y="9722225"/>
            <a:ext cx="2590392" cy="5078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828800"/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Cloud 18">
            <a:hlinkClick r:id="rId16" action="ppaction://hlinksldjump"/>
          </p:cNvPr>
          <p:cNvSpPr/>
          <p:nvPr/>
        </p:nvSpPr>
        <p:spPr>
          <a:xfrm>
            <a:off x="7075102" y="7470725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6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27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05972" y="299804"/>
            <a:ext cx="16862836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3 : Điều cần lưu ý khi thảo luận ý kiến về một hiện tượng trong đời sống là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5974" y="2924019"/>
            <a:ext cx="8319556" cy="21374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vi-VN" sz="36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Nêu được hiện tượng cần thảo luận, trình bày được quan điểm cá nhân, sử dụng hệ thống các sự việc đáng tin cậy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1"/>
            <a:ext cx="8372886" cy="21374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vi-VN" sz="36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Nêu được hiện tượng cần thảo luận; đưa ra ý kiến ý kiến đồng tình hoặc phản đối, sử dụng yếu tố miêu tả, biểu cảm phù hợp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5974" y="5273823"/>
            <a:ext cx="8319556" cy="23802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vi-VN" sz="36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Nêu được hiện tượng cần thảo luận, trình bày được quan điểm cá nhân, sử dụng các thông tin khoa học, cụ thể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5280105"/>
            <a:ext cx="8372886" cy="238029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vi-VN" sz="36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Nêu được hiện tượng cần thảo luận; đưa ra ý kiến ý kiến đồng tình hoặc phản đối; sử dụng lí lẽ, bằng chứng tin cậy, cụ thể, giàu sức thuyết phục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4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807" y="5784407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245" y="5618507"/>
            <a:ext cx="1207114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432" y="3648903"/>
            <a:ext cx="1098888" cy="9656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63138" y="9742395"/>
            <a:ext cx="2590392" cy="5078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828800"/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599682" y="5734186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828800"/>
            <a:r>
              <a:rPr lang="vi-VN" sz="27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vi-VN" sz="27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lang="vi-VN" sz="2700" dirty="0">
              <a:solidFill>
                <a:srgbClr val="081C3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loud 19">
            <a:hlinkClick r:id="rId15" action="ppaction://hlinksldjump"/>
          </p:cNvPr>
          <p:cNvSpPr/>
          <p:nvPr/>
        </p:nvSpPr>
        <p:spPr>
          <a:xfrm>
            <a:off x="7426514" y="7866437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6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68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en-US" sz="5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  <a:r>
              <a:rPr lang="en-US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 </a:t>
            </a:r>
            <a:r>
              <a:rPr lang="vi-VN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 lưu ý gì khi đưa bằng chứng trong hoạt động thảo luận nhóm về một hiện tượng trong đời sống.</a:t>
            </a:r>
            <a:endParaRPr lang="en-US" sz="5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1" y="2924019"/>
            <a:ext cx="7360198" cy="16217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Bằng chứng phù hợp với VĐ bàn luận và cần có thao tác phân tích bằng chứng cụ thể, thuyết phục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1"/>
            <a:ext cx="7360198" cy="16217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Bằng chứng phù hợp với thực tế cuộc sống, có lí lẽ cụ thể, thuyết phục.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31" y="4752084"/>
            <a:ext cx="7360198" cy="24761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Bằng chứng phù hợp với chuẩn mực đạo đức xã hội và cần có ý kiến cụ thể, thuyết phục.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95923" y="4758366"/>
            <a:ext cx="7360198" cy="24761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Bằng chứng phù hợp với một TP văn học và cần có thao tác phân tích bằng chứng cụ thể, thuyết phục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3" y="2962232"/>
            <a:ext cx="1327706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4" y="480213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819526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8"/>
            <a:ext cx="1207114" cy="10607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42968" y="9742395"/>
            <a:ext cx="2590392" cy="5078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828800"/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7075102" y="7470725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6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1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7" y="6773782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5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5. Trong khi trình bày bài nói, cần chú ý những yêu cầu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65331" y="2924019"/>
            <a:ext cx="7360198" cy="28058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en-US" sz="42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lang="vi-VN" sz="42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Xác định và ghi lại thông tin chính, tác phong tự tin, đảm bảo thời gian.</a:t>
            </a: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0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8" cy="28058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en-US" sz="42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42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Thể hiện thái độ chú ý lắng nghe, tác phong tự tin, đảm bảo thời gian.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65331" y="5947167"/>
            <a:ext cx="7360198" cy="23051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en-US" sz="42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42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Trình bày nội dung mạch lạc, rõ ràng, tác phong tự tin, đảm bảo thời gian.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79227" y="6001088"/>
            <a:ext cx="7360198" cy="22512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r>
              <a:rPr lang="vi-VN" sz="4200" dirty="0">
                <a:solidFill>
                  <a:srgbClr val="081C3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Giải đáp thắc mắc, ghi lại ý chính, tác phong tự tin, đảm bảo thời gian.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4" cy="1062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24" y="6557585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591" y="6626196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1"/>
            <a:ext cx="1098888" cy="9656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42968" y="9702055"/>
            <a:ext cx="2590392" cy="5078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828800"/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7426514" y="8344787"/>
            <a:ext cx="3538816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defRPr/>
            </a:pP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36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67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40872" y="6045078"/>
            <a:ext cx="5378824" cy="4114800"/>
          </a:xfrm>
          <a:custGeom>
            <a:avLst/>
            <a:gdLst/>
            <a:ahLst/>
            <a:cxnLst/>
            <a:rect l="l" t="t" r="r" b="b"/>
            <a:pathLst>
              <a:path w="5378824" h="4114800">
                <a:moveTo>
                  <a:pt x="0" y="0"/>
                </a:moveTo>
                <a:lnTo>
                  <a:pt x="5378823" y="0"/>
                </a:lnTo>
                <a:lnTo>
                  <a:pt x="53788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70C65982-31F8-A35C-67A2-50D932754D29}"/>
              </a:ext>
            </a:extLst>
          </p:cNvPr>
          <p:cNvSpPr/>
          <p:nvPr/>
        </p:nvSpPr>
        <p:spPr>
          <a:xfrm rot="9286619">
            <a:off x="-6425561" y="2425516"/>
            <a:ext cx="8989995" cy="10880478"/>
          </a:xfrm>
          <a:custGeom>
            <a:avLst/>
            <a:gdLst/>
            <a:ahLst/>
            <a:cxnLst/>
            <a:rect l="l" t="t" r="r" b="b"/>
            <a:pathLst>
              <a:path w="8989995" h="10880478">
                <a:moveTo>
                  <a:pt x="0" y="0"/>
                </a:moveTo>
                <a:lnTo>
                  <a:pt x="8989995" y="0"/>
                </a:lnTo>
                <a:lnTo>
                  <a:pt x="8989995" y="10880478"/>
                </a:lnTo>
                <a:lnTo>
                  <a:pt x="0" y="108804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6C0B6C-4480-03E7-506E-EF0D321F471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3873083" y="-3695700"/>
            <a:ext cx="5901439" cy="8626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36F133-9347-11ED-3D99-2F2A3EC6FB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7494" y="0"/>
            <a:ext cx="13912278" cy="710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46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30635">
            <a:off x="-70490" y="663592"/>
            <a:ext cx="641954" cy="6419542"/>
          </a:xfrm>
          <a:custGeom>
            <a:avLst/>
            <a:gdLst/>
            <a:ahLst/>
            <a:cxnLst/>
            <a:rect l="l" t="t" r="r" b="b"/>
            <a:pathLst>
              <a:path w="641954" h="6419542">
                <a:moveTo>
                  <a:pt x="0" y="0"/>
                </a:moveTo>
                <a:lnTo>
                  <a:pt x="641954" y="0"/>
                </a:lnTo>
                <a:lnTo>
                  <a:pt x="641954" y="6419541"/>
                </a:lnTo>
                <a:lnTo>
                  <a:pt x="0" y="64195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01741" y="977698"/>
            <a:ext cx="7850399" cy="6388262"/>
          </a:xfrm>
          <a:custGeom>
            <a:avLst/>
            <a:gdLst/>
            <a:ahLst/>
            <a:cxnLst/>
            <a:rect l="l" t="t" r="r" b="b"/>
            <a:pathLst>
              <a:path w="7850399" h="6388262">
                <a:moveTo>
                  <a:pt x="0" y="0"/>
                </a:moveTo>
                <a:lnTo>
                  <a:pt x="7850399" y="0"/>
                </a:lnTo>
                <a:lnTo>
                  <a:pt x="7850399" y="6388262"/>
                </a:lnTo>
                <a:lnTo>
                  <a:pt x="0" y="6388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5704" y="5696153"/>
            <a:ext cx="531183" cy="4114800"/>
          </a:xfrm>
          <a:custGeom>
            <a:avLst/>
            <a:gdLst/>
            <a:ahLst/>
            <a:cxnLst/>
            <a:rect l="l" t="t" r="r" b="b"/>
            <a:pathLst>
              <a:path w="531183" h="4114800">
                <a:moveTo>
                  <a:pt x="0" y="0"/>
                </a:moveTo>
                <a:lnTo>
                  <a:pt x="531183" y="0"/>
                </a:lnTo>
                <a:lnTo>
                  <a:pt x="5311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6AA190-9A5D-1711-F1D0-6EE069F42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800" y="2156201"/>
            <a:ext cx="8352244" cy="59745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9ECF0D-1593-788C-9493-B9ACB09B8DC3}"/>
              </a:ext>
            </a:extLst>
          </p:cNvPr>
          <p:cNvSpPr txBox="1"/>
          <p:nvPr/>
        </p:nvSpPr>
        <p:spPr>
          <a:xfrm>
            <a:off x="685800" y="342900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–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311;p33">
            <a:extLst>
              <a:ext uri="{FF2B5EF4-FFF2-40B4-BE49-F238E27FC236}">
                <a16:creationId xmlns:a16="http://schemas.microsoft.com/office/drawing/2014/main" id="{FFD1076C-596D-D9AA-1026-A1FB7E4AF1E5}"/>
              </a:ext>
            </a:extLst>
          </p:cNvPr>
          <p:cNvSpPr txBox="1">
            <a:spLocks/>
          </p:cNvSpPr>
          <p:nvPr/>
        </p:nvSpPr>
        <p:spPr>
          <a:xfrm>
            <a:off x="9702928" y="1714501"/>
            <a:ext cx="7264528" cy="79875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vi-VN" sz="4400" b="1" dirty="0">
                <a:latin typeface="+mj-lt"/>
                <a:ea typeface="Cambria" panose="02040503050406030204" pitchFamily="18" charset="0"/>
              </a:rPr>
              <a:t>Hình thức</a:t>
            </a:r>
          </a:p>
          <a:p>
            <a:pPr algn="just"/>
            <a:r>
              <a:rPr lang="vi-VN" sz="4400" dirty="0">
                <a:latin typeface="+mj-lt"/>
                <a:ea typeface="Cambria" panose="02040503050406030204" pitchFamily="18" charset="0"/>
              </a:rPr>
              <a:t>Trình bày bằng lời nói (Có thể kết hợp với các phương tiện phi ngôn ngữ)</a:t>
            </a:r>
          </a:p>
          <a:p>
            <a:pPr algn="just"/>
            <a:r>
              <a:rPr lang="vi-VN" sz="4400" dirty="0">
                <a:latin typeface="+mj-lt"/>
                <a:ea typeface="Cambria" panose="02040503050406030204" pitchFamily="18" charset="0"/>
              </a:rPr>
              <a:t>Thực hiện bằng hình thức nhóm hoặc cả lớp.</a:t>
            </a:r>
          </a:p>
        </p:txBody>
      </p:sp>
      <p:sp>
        <p:nvSpPr>
          <p:cNvPr id="4" name="Google Shape;312;p33">
            <a:extLst>
              <a:ext uri="{FF2B5EF4-FFF2-40B4-BE49-F238E27FC236}">
                <a16:creationId xmlns:a16="http://schemas.microsoft.com/office/drawing/2014/main" id="{0C2B7F1C-9B0E-A505-BA8E-E502B13847C6}"/>
              </a:ext>
            </a:extLst>
          </p:cNvPr>
          <p:cNvSpPr txBox="1">
            <a:spLocks/>
          </p:cNvSpPr>
          <p:nvPr/>
        </p:nvSpPr>
        <p:spPr>
          <a:xfrm>
            <a:off x="1447800" y="1714500"/>
            <a:ext cx="7264528" cy="79875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spcBef>
                <a:spcPts val="0"/>
              </a:spcBef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0"/>
              </a:spcBef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lẽ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0"/>
              </a:spcBef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(Văn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56A012-5C7F-FB4D-8899-786B3FFE3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0" y="6636851"/>
            <a:ext cx="8949704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1158</Words>
  <Application>Microsoft Office PowerPoint</Application>
  <PresentationFormat>Custom</PresentationFormat>
  <Paragraphs>125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Assistant</vt:lpstr>
      <vt:lpstr>Arial</vt:lpstr>
      <vt:lpstr>Fredoka</vt:lpstr>
      <vt:lpstr>Tahoma</vt:lpstr>
      <vt:lpstr>Cambria</vt:lpstr>
      <vt:lpstr>Times New Roman</vt:lpstr>
      <vt:lpstr>Calibri Light</vt:lpstr>
      <vt:lpstr>Calibri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Neutral Colors Rustic Paint Handdrawn Art Materials Visual Arts Education Presentation</dc:title>
  <cp:lastModifiedBy>Admin</cp:lastModifiedBy>
  <cp:revision>10</cp:revision>
  <dcterms:created xsi:type="dcterms:W3CDTF">2006-08-16T00:00:00Z</dcterms:created>
  <dcterms:modified xsi:type="dcterms:W3CDTF">2023-10-08T09:32:05Z</dcterms:modified>
  <dc:identifier>DAFwopkoN0k</dc:identifier>
</cp:coreProperties>
</file>