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20" r:id="rId2"/>
    <p:sldMasterId id="2147483737" r:id="rId3"/>
  </p:sldMasterIdLst>
  <p:notesMasterIdLst>
    <p:notesMasterId r:id="rId27"/>
  </p:notesMasterIdLst>
  <p:sldIdLst>
    <p:sldId id="463" r:id="rId4"/>
    <p:sldId id="395" r:id="rId5"/>
    <p:sldId id="406" r:id="rId6"/>
    <p:sldId id="257" r:id="rId7"/>
    <p:sldId id="394" r:id="rId8"/>
    <p:sldId id="447" r:id="rId9"/>
    <p:sldId id="407" r:id="rId10"/>
    <p:sldId id="449" r:id="rId11"/>
    <p:sldId id="430" r:id="rId12"/>
    <p:sldId id="450" r:id="rId13"/>
    <p:sldId id="452" r:id="rId14"/>
    <p:sldId id="410" r:id="rId15"/>
    <p:sldId id="451" r:id="rId16"/>
    <p:sldId id="378" r:id="rId17"/>
    <p:sldId id="432" r:id="rId18"/>
    <p:sldId id="445" r:id="rId19"/>
    <p:sldId id="459" r:id="rId20"/>
    <p:sldId id="462" r:id="rId21"/>
    <p:sldId id="455" r:id="rId22"/>
    <p:sldId id="456" r:id="rId23"/>
    <p:sldId id="457" r:id="rId24"/>
    <p:sldId id="458" r:id="rId25"/>
    <p:sldId id="465" r:id="rId26"/>
  </p:sldIdLst>
  <p:sldSz cx="9144000" cy="5143500" type="screen16x9"/>
  <p:notesSz cx="6858000" cy="9144000"/>
  <p:embeddedFontLst>
    <p:embeddedFont>
      <p:font typeface="Hammersmith One" panose="020B0604020202020204" charset="0"/>
      <p:regular r:id="rId28"/>
    </p:embeddedFont>
    <p:embeddedFont>
      <p:font typeface="Cambria" panose="020405030504060302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198B335-B23F-4FE6-8900-F223794A8A69}">
          <p14:sldIdLst>
            <p14:sldId id="463"/>
            <p14:sldId id="395"/>
            <p14:sldId id="406"/>
            <p14:sldId id="257"/>
            <p14:sldId id="394"/>
            <p14:sldId id="447"/>
            <p14:sldId id="407"/>
            <p14:sldId id="449"/>
            <p14:sldId id="430"/>
            <p14:sldId id="450"/>
            <p14:sldId id="452"/>
            <p14:sldId id="410"/>
            <p14:sldId id="451"/>
            <p14:sldId id="378"/>
            <p14:sldId id="432"/>
            <p14:sldId id="445"/>
            <p14:sldId id="459"/>
            <p14:sldId id="462"/>
            <p14:sldId id="455"/>
            <p14:sldId id="456"/>
            <p14:sldId id="457"/>
            <p14:sldId id="458"/>
            <p14:sldId id="465"/>
          </p14:sldIdLst>
        </p14:section>
        <p14:section name="Untitled Section" id="{5E497908-AFF2-4719-8195-4612003DD7D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466E39-07EC-4363-BB4D-5D067EE8BB99}">
  <a:tblStyle styleId="{8E466E39-07EC-4363-BB4D-5D067EE8BB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4BF035-A1AA-4A9A-B176-406CA9C5FE3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F40532B3-803A-4174-AAE9-43DA0AC57AD4}"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FA104E0D-CDA2-4DF7-8B46-C36D7A95D9A1}"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0D0889EB-7948-4459-ADFE-B156692EA8F5}"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2ADE21EB-400B-4653-B682-72882B53AFA1}"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8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06793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2699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c6a01074ef_0_18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c6a01074ef_0_18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914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4852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36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616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640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6740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7561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6677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593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184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Tree>
    <p:extLst>
      <p:ext uri="{BB962C8B-B14F-4D97-AF65-F5344CB8AC3E}">
        <p14:creationId xmlns:p14="http://schemas.microsoft.com/office/powerpoint/2010/main" val="3323256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555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8904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69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c6a01074ef_0_1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c6a01074ef_0_1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80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068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391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5990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1133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1640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74866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40097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448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50600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01593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2" name="Google Shape;742;p34"/>
          <p:cNvSpPr/>
          <p:nvPr/>
        </p:nvSpPr>
        <p:spPr>
          <a:xfrm rot="1855510">
            <a:off x="2523490" y="1937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744" name="Google Shape;744;p34"/>
          <p:cNvGrpSpPr/>
          <p:nvPr/>
        </p:nvGrpSpPr>
        <p:grpSpPr>
          <a:xfrm rot="10800000" flipH="1">
            <a:off x="955516" y="2266845"/>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79" name="Google Shape;779;p34"/>
          <p:cNvSpPr/>
          <p:nvPr/>
        </p:nvSpPr>
        <p:spPr>
          <a:xfrm rot="-7977683">
            <a:off x="6033949" y="5486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0" name="Google Shape;780;p34">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140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3423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8" name="Google Shape;828;p3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9" name="Google Shape;829;p3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0" name="Google Shape;830;p3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1" name="Google Shape;831;p3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2" name="Google Shape;832;p3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3" name="Google Shape;833;p3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4" name="Google Shape;834;p3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5" name="Google Shape;835;p3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6" name="Google Shape;836;p3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7" name="Google Shape;837;p3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8" name="Google Shape;838;p3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9" name="Google Shape;839;p3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0" name="Google Shape;840;p3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1" name="Google Shape;841;p3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2" name="Google Shape;842;p3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3" name="Google Shape;843;p3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4" name="Google Shape;844;p3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5" name="Google Shape;845;p3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6" name="Google Shape;846;p3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7" name="Google Shape;847;p3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8" name="Google Shape;848;p3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9" name="Google Shape;849;p3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0" name="Google Shape;850;p3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851" name="Google Shape;851;p36">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2" name="Google Shape;852;p36"/>
          <p:cNvSpPr txBox="1">
            <a:spLocks noGrp="1"/>
          </p:cNvSpPr>
          <p:nvPr>
            <p:ph type="title" idx="2" hasCustomPrompt="1"/>
          </p:nvPr>
        </p:nvSpPr>
        <p:spPr>
          <a:xfrm>
            <a:off x="2020824" y="91845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86245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1376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endParaRPr sz="1400"/>
          </a:p>
        </p:txBody>
      </p:sp>
      <p:grpSp>
        <p:nvGrpSpPr>
          <p:cNvPr id="12" name="Google Shape;12;p2"/>
          <p:cNvGrpSpPr/>
          <p:nvPr/>
        </p:nvGrpSpPr>
        <p:grpSpPr>
          <a:xfrm>
            <a:off x="6412579"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48" name="Google Shape;48;p2"/>
          <p:cNvSpPr/>
          <p:nvPr/>
        </p:nvSpPr>
        <p:spPr>
          <a:xfrm>
            <a:off x="-125" y="4599426"/>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41654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79" y="2383696"/>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3" name="Google Shape;93;p4"/>
          <p:cNvSpPr/>
          <p:nvPr/>
        </p:nvSpPr>
        <p:spPr>
          <a:xfrm>
            <a:off x="8139626" y="1901676"/>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Clr>
                <a:schemeClr val="accent1"/>
              </a:buClr>
              <a:buSzPts val="1200"/>
              <a:buAutoNum type="arabicPeriod"/>
              <a:defRPr sz="1200"/>
            </a:lvl1pPr>
            <a:lvl2pPr marL="914378" lvl="1" indent="-304793">
              <a:spcBef>
                <a:spcPts val="0"/>
              </a:spcBef>
              <a:spcAft>
                <a:spcPts val="0"/>
              </a:spcAft>
              <a:buClr>
                <a:srgbClr val="434343"/>
              </a:buClr>
              <a:buSzPts val="1200"/>
              <a:buFont typeface="Roboto Condensed Light"/>
              <a:buAutoNum type="alphaLcPeriod"/>
              <a:defRPr/>
            </a:lvl2pPr>
            <a:lvl3pPr marL="1371566" lvl="2" indent="-304793">
              <a:spcBef>
                <a:spcPts val="0"/>
              </a:spcBef>
              <a:spcAft>
                <a:spcPts val="0"/>
              </a:spcAft>
              <a:buClr>
                <a:srgbClr val="434343"/>
              </a:buClr>
              <a:buSzPts val="1200"/>
              <a:buFont typeface="Roboto Condensed Light"/>
              <a:buAutoNum type="romanLcPeriod"/>
              <a:defRPr/>
            </a:lvl3pPr>
            <a:lvl4pPr marL="1828754" lvl="3" indent="-304793">
              <a:spcBef>
                <a:spcPts val="0"/>
              </a:spcBef>
              <a:spcAft>
                <a:spcPts val="0"/>
              </a:spcAft>
              <a:buClr>
                <a:srgbClr val="434343"/>
              </a:buClr>
              <a:buSzPts val="1200"/>
              <a:buFont typeface="Roboto Condensed Light"/>
              <a:buAutoNum type="arabicPeriod"/>
              <a:defRPr/>
            </a:lvl4pPr>
            <a:lvl5pPr marL="2285943" lvl="4" indent="-304793">
              <a:spcBef>
                <a:spcPts val="0"/>
              </a:spcBef>
              <a:spcAft>
                <a:spcPts val="0"/>
              </a:spcAft>
              <a:buClr>
                <a:srgbClr val="434343"/>
              </a:buClr>
              <a:buSzPts val="1200"/>
              <a:buFont typeface="Roboto Condensed Light"/>
              <a:buAutoNum type="alphaLcPeriod"/>
              <a:defRPr/>
            </a:lvl5pPr>
            <a:lvl6pPr marL="2743132" lvl="5" indent="-304793">
              <a:spcBef>
                <a:spcPts val="0"/>
              </a:spcBef>
              <a:spcAft>
                <a:spcPts val="0"/>
              </a:spcAft>
              <a:buClr>
                <a:srgbClr val="434343"/>
              </a:buClr>
              <a:buSzPts val="1200"/>
              <a:buFont typeface="Roboto Condensed Light"/>
              <a:buAutoNum type="romanLcPeriod"/>
              <a:defRPr/>
            </a:lvl6pPr>
            <a:lvl7pPr marL="3200320" lvl="6" indent="-304793">
              <a:spcBef>
                <a:spcPts val="0"/>
              </a:spcBef>
              <a:spcAft>
                <a:spcPts val="0"/>
              </a:spcAft>
              <a:buClr>
                <a:srgbClr val="434343"/>
              </a:buClr>
              <a:buSzPts val="1200"/>
              <a:buFont typeface="Roboto Condensed Light"/>
              <a:buAutoNum type="arabicPeriod"/>
              <a:defRPr/>
            </a:lvl7pPr>
            <a:lvl8pPr marL="3657509" lvl="7" indent="-304793">
              <a:spcBef>
                <a:spcPts val="0"/>
              </a:spcBef>
              <a:spcAft>
                <a:spcPts val="0"/>
              </a:spcAft>
              <a:buClr>
                <a:srgbClr val="434343"/>
              </a:buClr>
              <a:buSzPts val="1200"/>
              <a:buFont typeface="Roboto Condensed Light"/>
              <a:buAutoNum type="alphaLcPeriod"/>
              <a:defRPr/>
            </a:lvl8pPr>
            <a:lvl9pPr marL="4114697" lvl="8" indent="-304793">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44412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03735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189" lvl="0" indent="-342892">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378" lvl="1" indent="-317492">
              <a:spcBef>
                <a:spcPts val="0"/>
              </a:spcBef>
              <a:spcAft>
                <a:spcPts val="0"/>
              </a:spcAft>
              <a:buClr>
                <a:schemeClr val="accent1"/>
              </a:buClr>
              <a:buSzPts val="1400"/>
              <a:buFont typeface="Hammersmith One"/>
              <a:buAutoNum type="alphaLcPeriod"/>
              <a:defRPr sz="1600"/>
            </a:lvl2pPr>
            <a:lvl3pPr marL="1371566" lvl="2" indent="-317492">
              <a:spcBef>
                <a:spcPts val="0"/>
              </a:spcBef>
              <a:spcAft>
                <a:spcPts val="0"/>
              </a:spcAft>
              <a:buClr>
                <a:srgbClr val="FEDD4F"/>
              </a:buClr>
              <a:buSzPts val="1400"/>
              <a:buFont typeface="Hammersmith One"/>
              <a:buAutoNum type="romanLcPeriod"/>
              <a:defRPr sz="1200"/>
            </a:lvl3pPr>
            <a:lvl4pPr marL="1828754" lvl="3" indent="-317492">
              <a:spcBef>
                <a:spcPts val="0"/>
              </a:spcBef>
              <a:spcAft>
                <a:spcPts val="0"/>
              </a:spcAft>
              <a:buClr>
                <a:srgbClr val="FEDD4F"/>
              </a:buClr>
              <a:buSzPts val="1400"/>
              <a:buFont typeface="Hammersmith One"/>
              <a:buAutoNum type="arabicPeriod"/>
              <a:defRPr sz="1200"/>
            </a:lvl4pPr>
            <a:lvl5pPr marL="2285943" lvl="4" indent="-317492">
              <a:spcBef>
                <a:spcPts val="0"/>
              </a:spcBef>
              <a:spcAft>
                <a:spcPts val="0"/>
              </a:spcAft>
              <a:buClr>
                <a:srgbClr val="FEDD4F"/>
              </a:buClr>
              <a:buSzPts val="1400"/>
              <a:buFont typeface="Hammersmith One"/>
              <a:buAutoNum type="alphaLcPeriod"/>
              <a:defRPr sz="1200"/>
            </a:lvl5pPr>
            <a:lvl6pPr marL="2743132" lvl="5" indent="-317492">
              <a:spcBef>
                <a:spcPts val="0"/>
              </a:spcBef>
              <a:spcAft>
                <a:spcPts val="0"/>
              </a:spcAft>
              <a:buClr>
                <a:srgbClr val="FEDD4F"/>
              </a:buClr>
              <a:buSzPts val="1400"/>
              <a:buFont typeface="Hammersmith One"/>
              <a:buAutoNum type="romanLcPeriod"/>
              <a:defRPr sz="1200"/>
            </a:lvl6pPr>
            <a:lvl7pPr marL="3200320" lvl="6" indent="-317492">
              <a:spcBef>
                <a:spcPts val="0"/>
              </a:spcBef>
              <a:spcAft>
                <a:spcPts val="0"/>
              </a:spcAft>
              <a:buClr>
                <a:srgbClr val="FEDD4F"/>
              </a:buClr>
              <a:buSzPts val="1400"/>
              <a:buFont typeface="Hammersmith One"/>
              <a:buAutoNum type="arabicPeriod"/>
              <a:defRPr sz="1200"/>
            </a:lvl7pPr>
            <a:lvl8pPr marL="3657509" lvl="7" indent="-317492">
              <a:spcBef>
                <a:spcPts val="0"/>
              </a:spcBef>
              <a:spcAft>
                <a:spcPts val="0"/>
              </a:spcAft>
              <a:buClr>
                <a:srgbClr val="FEDD4F"/>
              </a:buClr>
              <a:buSzPts val="1400"/>
              <a:buFont typeface="Hammersmith One"/>
              <a:buAutoNum type="alphaLcPeriod"/>
              <a:defRPr sz="1200"/>
            </a:lvl8pPr>
            <a:lvl9pPr marL="4114697" lvl="8" indent="-317492">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sz="1400"/>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147" name="Google Shape;147;p7"/>
          <p:cNvSpPr/>
          <p:nvPr/>
        </p:nvSpPr>
        <p:spPr>
          <a:xfrm flipH="1">
            <a:off x="-817503" y="2575151"/>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189083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6" y="799201"/>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7" name="Google Shape;157;p9"/>
          <p:cNvSpPr/>
          <p:nvPr/>
        </p:nvSpPr>
        <p:spPr>
          <a:xfrm>
            <a:off x="6926301"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8" name="Google Shape;158;p9"/>
          <p:cNvSpPr/>
          <p:nvPr/>
        </p:nvSpPr>
        <p:spPr>
          <a:xfrm>
            <a:off x="112701" y="3113039"/>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518213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5" y="-167220"/>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36" name="Google Shape;636;p26"/>
          <p:cNvSpPr/>
          <p:nvPr/>
        </p:nvSpPr>
        <p:spPr>
          <a:xfrm>
            <a:off x="8042975" y="3533676"/>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719156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7" y="1159769"/>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40" name="Google Shape;640;p27"/>
          <p:cNvSpPr/>
          <p:nvPr/>
        </p:nvSpPr>
        <p:spPr>
          <a:xfrm rot="3781174">
            <a:off x="-1644518"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sz="1400"/>
          </a:p>
        </p:txBody>
      </p:sp>
      <p:grpSp>
        <p:nvGrpSpPr>
          <p:cNvPr id="641" name="Google Shape;641;p27"/>
          <p:cNvGrpSpPr/>
          <p:nvPr/>
        </p:nvGrpSpPr>
        <p:grpSpPr>
          <a:xfrm rot="10800000" flipH="1">
            <a:off x="566192" y="1712533"/>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77018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2"/>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684" name="Google Shape;684;p29"/>
          <p:cNvSpPr/>
          <p:nvPr/>
        </p:nvSpPr>
        <p:spPr>
          <a:xfrm rot="-2262480" flipH="1">
            <a:off x="5470610" y="3669963"/>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7"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681174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6" y="-80448"/>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1252" name="Google Shape;1252;p49"/>
          <p:cNvSpPr/>
          <p:nvPr/>
        </p:nvSpPr>
        <p:spPr>
          <a:xfrm rot="-3415034" flipH="1">
            <a:off x="5349942" y="647073"/>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254" name="Google Shape;1254;p49"/>
          <p:cNvSpPr/>
          <p:nvPr/>
        </p:nvSpPr>
        <p:spPr>
          <a:xfrm>
            <a:off x="-767474" y="502201"/>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3771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sz="1400"/>
          </a:p>
        </p:txBody>
      </p:sp>
      <p:grpSp>
        <p:nvGrpSpPr>
          <p:cNvPr id="53" name="Google Shape;53;p3"/>
          <p:cNvGrpSpPr/>
          <p:nvPr/>
        </p:nvGrpSpPr>
        <p:grpSpPr>
          <a:xfrm>
            <a:off x="6352644" y="607782"/>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7" name="Google Shape;87;p3"/>
          <p:cNvSpPr/>
          <p:nvPr/>
        </p:nvSpPr>
        <p:spPr>
          <a:xfrm rot="8100000">
            <a:off x="402125" y="-935266"/>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8" name="Google Shape;88;p3"/>
          <p:cNvSpPr/>
          <p:nvPr/>
        </p:nvSpPr>
        <p:spPr>
          <a:xfrm>
            <a:off x="641526" y="2945027"/>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47652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5"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85" name="Google Shape;785;p35"/>
          <p:cNvSpPr/>
          <p:nvPr/>
        </p:nvSpPr>
        <p:spPr>
          <a:xfrm rot="-8533595">
            <a:off x="7105388" y="-706574"/>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6" name="Google Shape;786;p35"/>
          <p:cNvSpPr/>
          <p:nvPr/>
        </p:nvSpPr>
        <p:spPr>
          <a:xfrm>
            <a:off x="6970750" y="2154715"/>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grpSp>
        <p:nvGrpSpPr>
          <p:cNvPr id="787" name="Google Shape;787;p35"/>
          <p:cNvGrpSpPr/>
          <p:nvPr/>
        </p:nvGrpSpPr>
        <p:grpSpPr>
          <a:xfrm>
            <a:off x="6247704" y="2777003"/>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730322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7" y="308998"/>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5" name="Google Shape;235;p14"/>
          <p:cNvSpPr/>
          <p:nvPr/>
        </p:nvSpPr>
        <p:spPr>
          <a:xfrm rot="1848056">
            <a:off x="2372175" y="2639562"/>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nvGrpSpPr>
          <p:cNvPr id="236" name="Google Shape;236;p14"/>
          <p:cNvGrpSpPr/>
          <p:nvPr/>
        </p:nvGrpSpPr>
        <p:grpSpPr>
          <a:xfrm>
            <a:off x="-228594" y="-80448"/>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261" name="Google Shape;261;p14"/>
          <p:cNvSpPr/>
          <p:nvPr/>
        </p:nvSpPr>
        <p:spPr>
          <a:xfrm rot="-7977677">
            <a:off x="1649746" y="498157"/>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62" name="Google Shape;262;p14"/>
          <p:cNvSpPr/>
          <p:nvPr/>
        </p:nvSpPr>
        <p:spPr>
          <a:xfrm>
            <a:off x="7092213" y="3598578"/>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76438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4066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3908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23038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875592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65"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2991691890"/>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0" r:id="rId9"/>
    <p:sldLayoutId id="2147483732" r:id="rId10"/>
    <p:sldLayoutId id="2147483733" r:id="rId11"/>
    <p:sldLayoutId id="2147483734" r:id="rId12"/>
    <p:sldLayoutId id="2147483735" r:id="rId13"/>
    <p:sldLayoutId id="214748373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983106936"/>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9" r:id="rId11"/>
    <p:sldLayoutId id="214748375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 Id="rId10" Type="http://schemas.openxmlformats.org/officeDocument/2006/relationships/image" Target="../media/image41.sv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image" Target="../media/image24.png"/><Relationship Id="rId10"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11" Type="http://schemas.openxmlformats.org/officeDocument/2006/relationships/image" Target="../media/image24.png"/><Relationship Id="rId10"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24.png"/><Relationship Id="rId10" Type="http://schemas.openxmlformats.org/officeDocument/2006/relationships/image" Target="../media/image8.svg"/></Relationships>
</file>

<file path=ppt/slides/_rels/slide22.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23.png"/><Relationship Id="rId12"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11" Type="http://schemas.openxmlformats.org/officeDocument/2006/relationships/image" Target="../media/image10.png"/><Relationship Id="rId10"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10"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941" y="517606"/>
            <a:ext cx="6547671" cy="2139881"/>
          </a:xfrm>
          <a:prstGeom prst="rect">
            <a:avLst/>
          </a:prstGeom>
        </p:spPr>
      </p:pic>
      <p:pic>
        <p:nvPicPr>
          <p:cNvPr id="6" name="Picture 5"/>
          <p:cNvPicPr>
            <a:picLocks noChangeAspect="1"/>
          </p:cNvPicPr>
          <p:nvPr/>
        </p:nvPicPr>
        <p:blipFill>
          <a:blip r:embed="rId3"/>
          <a:stretch>
            <a:fillRect/>
          </a:stretch>
        </p:blipFill>
        <p:spPr>
          <a:xfrm>
            <a:off x="1305263" y="2209930"/>
            <a:ext cx="5809992" cy="1828959"/>
          </a:xfrm>
          <a:prstGeom prst="rect">
            <a:avLst/>
          </a:prstGeom>
        </p:spPr>
      </p:pic>
    </p:spTree>
    <p:extLst>
      <p:ext uri="{BB962C8B-B14F-4D97-AF65-F5344CB8AC3E}">
        <p14:creationId xmlns:p14="http://schemas.microsoft.com/office/powerpoint/2010/main" val="1871782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1" name="Google Shape;174;p9"/>
          <p:cNvSpPr/>
          <p:nvPr/>
        </p:nvSpPr>
        <p:spPr>
          <a:xfrm>
            <a:off x="514644" y="1790803"/>
            <a:ext cx="2142119" cy="2297876"/>
          </a:xfrm>
          <a:prstGeom prst="roundRect">
            <a:avLst>
              <a:gd name="adj" fmla="val 10000"/>
            </a:avLst>
          </a:prstGeom>
          <a:solidFill>
            <a:schemeClr val="accent4">
              <a:lumMod val="9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200" dirty="0">
                <a:solidFill>
                  <a:schemeClr val="bg1">
                    <a:lumMod val="10000"/>
                  </a:schemeClr>
                </a:solidFill>
                <a:latin typeface="+mj-lt"/>
              </a:rPr>
              <a:t>+ Em hiểu thế nào là quê hương?</a:t>
            </a:r>
          </a:p>
        </p:txBody>
      </p:sp>
      <p:sp>
        <p:nvSpPr>
          <p:cNvPr id="12" name="Google Shape;175;p9"/>
          <p:cNvSpPr/>
          <p:nvPr/>
        </p:nvSpPr>
        <p:spPr>
          <a:xfrm>
            <a:off x="3402647" y="1807530"/>
            <a:ext cx="2142119" cy="2331362"/>
          </a:xfrm>
          <a:prstGeom prst="roundRect">
            <a:avLst>
              <a:gd name="adj" fmla="val 10000"/>
            </a:avLst>
          </a:prstGeom>
          <a:solidFill>
            <a:schemeClr val="accent3">
              <a:lumMod val="40000"/>
              <a:lumOff val="6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200" dirty="0">
                <a:solidFill>
                  <a:schemeClr val="bg1">
                    <a:lumMod val="10000"/>
                  </a:schemeClr>
                </a:solidFill>
                <a:latin typeface="+mj-lt"/>
              </a:rPr>
              <a:t>+ Tình cảm với quê hương mang lại cho mỗi người những điều gì?</a:t>
            </a:r>
          </a:p>
        </p:txBody>
      </p:sp>
      <p:sp>
        <p:nvSpPr>
          <p:cNvPr id="13" name="Google Shape;176;p9"/>
          <p:cNvSpPr/>
          <p:nvPr/>
        </p:nvSpPr>
        <p:spPr>
          <a:xfrm>
            <a:off x="6290650" y="1790803"/>
            <a:ext cx="2142119" cy="2331362"/>
          </a:xfrm>
          <a:prstGeom prst="roundRect">
            <a:avLst>
              <a:gd name="adj" fmla="val 10000"/>
            </a:avLst>
          </a:prstGeom>
          <a:solidFill>
            <a:schemeClr val="accent2">
              <a:lumMod val="20000"/>
              <a:lumOff val="8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200" dirty="0">
                <a:solidFill>
                  <a:schemeClr val="bg1">
                    <a:lumMod val="10000"/>
                  </a:schemeClr>
                </a:solidFill>
                <a:latin typeface="+mj-lt"/>
              </a:rPr>
              <a:t>+ Chúng ta nên bày tỏ, thể hiện tình cảm với quê hương như thế nào?</a:t>
            </a:r>
          </a:p>
        </p:txBody>
      </p:sp>
      <p:pic>
        <p:nvPicPr>
          <p:cNvPr id="2" name="Picture 1"/>
          <p:cNvPicPr>
            <a:picLocks noChangeAspect="1"/>
          </p:cNvPicPr>
          <p:nvPr/>
        </p:nvPicPr>
        <p:blipFill>
          <a:blip r:embed="rId3"/>
          <a:stretch>
            <a:fillRect/>
          </a:stretch>
        </p:blipFill>
        <p:spPr>
          <a:xfrm>
            <a:off x="814038" y="266397"/>
            <a:ext cx="6547671" cy="2139881"/>
          </a:xfrm>
          <a:prstGeom prst="rect">
            <a:avLst/>
          </a:prstGeom>
        </p:spPr>
      </p:pic>
      <p:pic>
        <p:nvPicPr>
          <p:cNvPr id="8" name="Google Shape;361;p33" descr="Ông và cháu cùng nhau tới trường bằng cách nào ? Đọc bài Ô"/>
          <p:cNvPicPr preferRelativeResize="0"/>
          <p:nvPr/>
        </p:nvPicPr>
        <p:blipFill rotWithShape="1">
          <a:blip r:embed="rId4">
            <a:alphaModFix/>
          </a:blip>
          <a:srcRect/>
          <a:stretch/>
        </p:blipFill>
        <p:spPr>
          <a:xfrm>
            <a:off x="6963403" y="266397"/>
            <a:ext cx="1511761" cy="1442255"/>
          </a:xfrm>
          <a:prstGeom prst="rect">
            <a:avLst/>
          </a:prstGeom>
          <a:noFill/>
          <a:ln>
            <a:noFill/>
          </a:ln>
        </p:spPr>
      </p:pic>
    </p:spTree>
    <p:extLst>
      <p:ext uri="{BB962C8B-B14F-4D97-AF65-F5344CB8AC3E}">
        <p14:creationId xmlns:p14="http://schemas.microsoft.com/office/powerpoint/2010/main" val="35615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52" name="Google Shape;1752;p78"/>
          <p:cNvSpPr/>
          <p:nvPr/>
        </p:nvSpPr>
        <p:spPr>
          <a:xfrm rot="7385046" flipH="1">
            <a:off x="-1543420" y="1309689"/>
            <a:ext cx="3561725" cy="302960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3" name="Google Shape;1753;p78"/>
          <p:cNvSpPr/>
          <p:nvPr/>
        </p:nvSpPr>
        <p:spPr>
          <a:xfrm rot="-5400000" flipH="1">
            <a:off x="6358600" y="21695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Rectangle 6"/>
          <p:cNvSpPr/>
          <p:nvPr/>
        </p:nvSpPr>
        <p:spPr>
          <a:xfrm>
            <a:off x="237442" y="133189"/>
            <a:ext cx="7767912" cy="461665"/>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2.</a:t>
            </a:r>
            <a:r>
              <a:rPr lang="vi-VN" sz="2400" b="1" dirty="0" smtClean="0">
                <a:latin typeface="Times New Roman" panose="02020603050405020304" pitchFamily="18" charset="0"/>
                <a:cs typeface="Times New Roman" panose="02020603050405020304" pitchFamily="18" charset="0"/>
              </a:rPr>
              <a:t> </a:t>
            </a:r>
            <a:r>
              <a:rPr lang="vi-VN" sz="2400" b="1" dirty="0">
                <a:latin typeface="+mj-lt"/>
              </a:rPr>
              <a:t>Tìm ý và lập dàn </a:t>
            </a:r>
            <a:r>
              <a:rPr lang="vi-VN" sz="2400" b="1" dirty="0" smtClean="0">
                <a:latin typeface="+mj-lt"/>
              </a:rPr>
              <a:t>ý</a:t>
            </a:r>
            <a:endParaRPr lang="vi-VN" sz="2400" b="1" dirty="0">
              <a:latin typeface="+mj-lt"/>
            </a:endParaRPr>
          </a:p>
        </p:txBody>
      </p:sp>
      <p:pic>
        <p:nvPicPr>
          <p:cNvPr id="9" name="Picture 8"/>
          <p:cNvPicPr>
            <a:picLocks noChangeAspect="1"/>
          </p:cNvPicPr>
          <p:nvPr/>
        </p:nvPicPr>
        <p:blipFill>
          <a:blip r:embed="rId3"/>
          <a:stretch>
            <a:fillRect/>
          </a:stretch>
        </p:blipFill>
        <p:spPr>
          <a:xfrm>
            <a:off x="4683043" y="2873825"/>
            <a:ext cx="1927836" cy="1996803"/>
          </a:xfrm>
          <a:prstGeom prst="rect">
            <a:avLst/>
          </a:prstGeom>
        </p:spPr>
      </p:pic>
      <p:pic>
        <p:nvPicPr>
          <p:cNvPr id="10" name="Picture 9"/>
          <p:cNvPicPr>
            <a:picLocks noChangeAspect="1"/>
          </p:cNvPicPr>
          <p:nvPr/>
        </p:nvPicPr>
        <p:blipFill>
          <a:blip r:embed="rId4"/>
          <a:stretch>
            <a:fillRect/>
          </a:stretch>
        </p:blipFill>
        <p:spPr>
          <a:xfrm>
            <a:off x="744132" y="2872956"/>
            <a:ext cx="1898801" cy="2019337"/>
          </a:xfrm>
          <a:prstGeom prst="rect">
            <a:avLst/>
          </a:prstGeom>
        </p:spPr>
      </p:pic>
      <p:pic>
        <p:nvPicPr>
          <p:cNvPr id="11" name="Picture 10"/>
          <p:cNvPicPr>
            <a:picLocks noChangeAspect="1"/>
          </p:cNvPicPr>
          <p:nvPr/>
        </p:nvPicPr>
        <p:blipFill>
          <a:blip r:embed="rId5"/>
          <a:stretch>
            <a:fillRect/>
          </a:stretch>
        </p:blipFill>
        <p:spPr>
          <a:xfrm>
            <a:off x="2728034" y="2864038"/>
            <a:ext cx="1853076" cy="2028255"/>
          </a:xfrm>
          <a:prstGeom prst="rect">
            <a:avLst/>
          </a:prstGeom>
        </p:spPr>
      </p:pic>
      <p:pic>
        <p:nvPicPr>
          <p:cNvPr id="12" name="Picture 11"/>
          <p:cNvPicPr>
            <a:picLocks noChangeAspect="1"/>
          </p:cNvPicPr>
          <p:nvPr/>
        </p:nvPicPr>
        <p:blipFill>
          <a:blip r:embed="rId6"/>
          <a:stretch>
            <a:fillRect/>
          </a:stretch>
        </p:blipFill>
        <p:spPr>
          <a:xfrm>
            <a:off x="6712812" y="2864038"/>
            <a:ext cx="1804799" cy="2028255"/>
          </a:xfrm>
          <a:prstGeom prst="rect">
            <a:avLst/>
          </a:prstGeom>
        </p:spPr>
      </p:pic>
      <p:sp>
        <p:nvSpPr>
          <p:cNvPr id="3" name="Rectangle 2"/>
          <p:cNvSpPr/>
          <p:nvPr/>
        </p:nvSpPr>
        <p:spPr>
          <a:xfrm>
            <a:off x="823429" y="678737"/>
            <a:ext cx="1295547" cy="461665"/>
          </a:xfrm>
          <a:prstGeom prst="rect">
            <a:avLst/>
          </a:prstGeom>
        </p:spPr>
        <p:txBody>
          <a:bodyPr wrap="none">
            <a:spAutoFit/>
          </a:bodyPr>
          <a:lstStyle/>
          <a:p>
            <a:pPr algn="just"/>
            <a:r>
              <a:rPr lang="en-US" sz="2400" b="1" dirty="0" smtClean="0">
                <a:latin typeface="Times New Roman" panose="02020603050405020304" pitchFamily="18" charset="0"/>
                <a:cs typeface="Times New Roman" panose="02020603050405020304" pitchFamily="18" charset="0"/>
              </a:rPr>
              <a:t>a. </a:t>
            </a:r>
            <a:r>
              <a:rPr lang="vi-VN" sz="2400" b="1" dirty="0" smtClean="0">
                <a:latin typeface="Times New Roman" panose="02020603050405020304" pitchFamily="18" charset="0"/>
                <a:cs typeface="Times New Roman" panose="02020603050405020304" pitchFamily="18" charset="0"/>
              </a:rPr>
              <a:t>Tìm ý</a:t>
            </a:r>
            <a:endParaRPr lang="vi-VN" sz="24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898445" y="1170303"/>
            <a:ext cx="7767912" cy="1569660"/>
          </a:xfrm>
          <a:prstGeom prst="rect">
            <a:avLst/>
          </a:prstGeom>
        </p:spPr>
        <p:txBody>
          <a:bodyPr wrap="square">
            <a:spAutoFit/>
          </a:bodyPr>
          <a:lstStyle/>
          <a:p>
            <a:pPr algn="just"/>
            <a:r>
              <a:rPr lang="vi-VN" sz="2400" b="1" dirty="0" smtClean="0">
                <a:solidFill>
                  <a:srgbClr val="FF0000"/>
                </a:solidFill>
                <a:latin typeface="+mj-lt"/>
              </a:rPr>
              <a:t>+ </a:t>
            </a:r>
            <a:r>
              <a:rPr lang="vi-VN" sz="2400" b="1" dirty="0">
                <a:solidFill>
                  <a:srgbClr val="FF0000"/>
                </a:solidFill>
                <a:latin typeface="+mj-lt"/>
              </a:rPr>
              <a:t>Em hiểu thế nào là quê hương?</a:t>
            </a:r>
          </a:p>
          <a:p>
            <a:pPr algn="just"/>
            <a:r>
              <a:rPr lang="vi-VN" sz="2400" dirty="0">
                <a:latin typeface="+mj-lt"/>
              </a:rPr>
              <a:t>→ Quê hương là là nơi chúng ta được sinh ra ra và lớn lên, bởi vậy mà nhắc đến quê hương người ta thường nhớ về những gì thân thuộc, gần gũi nhất</a:t>
            </a:r>
            <a:r>
              <a:rPr lang="vi-VN" sz="2400" dirty="0" smtClean="0">
                <a:latin typeface="+mj-lt"/>
              </a:rPr>
              <a:t>.</a:t>
            </a:r>
            <a:endParaRPr lang="vi-VN" sz="2400" dirty="0">
              <a:latin typeface="+mj-lt"/>
            </a:endParaRPr>
          </a:p>
        </p:txBody>
      </p:sp>
    </p:spTree>
    <p:extLst>
      <p:ext uri="{BB962C8B-B14F-4D97-AF65-F5344CB8AC3E}">
        <p14:creationId xmlns:p14="http://schemas.microsoft.com/office/powerpoint/2010/main" val="23366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215945" y="4080268"/>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Rectangle 6"/>
          <p:cNvSpPr/>
          <p:nvPr/>
        </p:nvSpPr>
        <p:spPr>
          <a:xfrm>
            <a:off x="170287" y="106659"/>
            <a:ext cx="8443609" cy="4493538"/>
          </a:xfrm>
          <a:prstGeom prst="rect">
            <a:avLst/>
          </a:prstGeom>
        </p:spPr>
        <p:txBody>
          <a:bodyPr wrap="square">
            <a:spAutoFit/>
          </a:bodyPr>
          <a:lstStyle/>
          <a:p>
            <a:pPr algn="just"/>
            <a:r>
              <a:rPr lang="vi-VN" sz="2200" b="1" dirty="0" smtClean="0">
                <a:solidFill>
                  <a:srgbClr val="FF0000"/>
                </a:solidFill>
                <a:latin typeface="Times New Roman" panose="02020603050405020304" pitchFamily="18" charset="0"/>
              </a:rPr>
              <a:t>+ </a:t>
            </a:r>
            <a:r>
              <a:rPr lang="vi-VN" sz="2200" b="1" dirty="0">
                <a:solidFill>
                  <a:srgbClr val="FF0000"/>
                </a:solidFill>
                <a:latin typeface="Times New Roman" panose="02020603050405020304" pitchFamily="18" charset="0"/>
              </a:rPr>
              <a:t>Tình cảm với quê hương mang lại cho mỗi người những điều gì?</a:t>
            </a:r>
          </a:p>
          <a:p>
            <a:pPr algn="just"/>
            <a:r>
              <a:rPr lang="vi-VN" sz="2200" dirty="0" smtClean="0">
                <a:latin typeface="Times New Roman" panose="02020603050405020304" pitchFamily="18" charset="0"/>
              </a:rPr>
              <a:t>- </a:t>
            </a:r>
            <a:r>
              <a:rPr lang="vi-VN" sz="2200" dirty="0">
                <a:latin typeface="Times New Roman" panose="02020603050405020304" pitchFamily="18" charset="0"/>
              </a:rPr>
              <a:t>Quê hương không chỉ nuôi lớn chúng ta về mặt thể chất mà nuôi dưỡng những tình cảm đẹp đẽ cho tâm hồn mỗi người.</a:t>
            </a:r>
          </a:p>
          <a:p>
            <a:pPr algn="just"/>
            <a:r>
              <a:rPr lang="vi-VN" sz="2200" dirty="0">
                <a:latin typeface="Times New Roman" panose="02020603050405020304" pitchFamily="18" charset="0"/>
              </a:rPr>
              <a:t>- Quê hương dạy chúng ta biết yêu thương, gắn bó:</a:t>
            </a:r>
          </a:p>
          <a:p>
            <a:pPr algn="just"/>
            <a:r>
              <a:rPr lang="vi-VN" sz="2200" dirty="0">
                <a:latin typeface="Times New Roman" panose="02020603050405020304" pitchFamily="18" charset="0"/>
              </a:rPr>
              <a:t>+ Gắn bó với gia đình, mảnh đất mà chúng ta được sinh ra, lớn lên</a:t>
            </a:r>
          </a:p>
          <a:p>
            <a:pPr algn="just"/>
            <a:r>
              <a:rPr lang="vi-VN" sz="2200" dirty="0">
                <a:latin typeface="Times New Roman" panose="02020603050405020304" pitchFamily="18" charset="0"/>
              </a:rPr>
              <a:t>+ Gắn bó về tình cảm với bố mẹ, bạn bè và những người xung quanh.</a:t>
            </a:r>
          </a:p>
          <a:p>
            <a:pPr algn="just"/>
            <a:r>
              <a:rPr lang="vi-VN" sz="2200" dirty="0">
                <a:latin typeface="Times New Roman" panose="02020603050405020304" pitchFamily="18" charset="0"/>
              </a:rPr>
              <a:t>- Góp phần quan trọng trong việc hình thành nên nhân cách, lối sống và bản sắc của mỗi người </a:t>
            </a:r>
            <a:r>
              <a:rPr lang="en-US" sz="2200" dirty="0" smtClean="0">
                <a:latin typeface="Times New Roman" panose="02020603050405020304" pitchFamily="18" charset="0"/>
                <a:sym typeface="Wingdings" panose="05000000000000000000" pitchFamily="2" charset="2"/>
              </a:rPr>
              <a:t></a:t>
            </a:r>
            <a:r>
              <a:rPr lang="vi-VN" sz="2200" dirty="0" smtClean="0">
                <a:latin typeface="Times New Roman" panose="02020603050405020304" pitchFamily="18" charset="0"/>
              </a:rPr>
              <a:t> </a:t>
            </a:r>
            <a:r>
              <a:rPr lang="vi-VN" sz="2200" dirty="0">
                <a:latin typeface="Times New Roman" panose="02020603050405020304" pitchFamily="18" charset="0"/>
              </a:rPr>
              <a:t>Văn hóa, truyền thống của quê hương sẽ ảnh hưởng đến những nhận thức, tính cách và lối sống của con người.</a:t>
            </a:r>
          </a:p>
          <a:p>
            <a:pPr algn="just"/>
            <a:r>
              <a:rPr lang="vi-VN" sz="2200" dirty="0">
                <a:latin typeface="Times New Roman" panose="02020603050405020304" pitchFamily="18" charset="0"/>
              </a:rPr>
              <a:t>- Quê hương tạo nên sức mạnh tinh thần mạnh mẽ để con người vượt qua mọi khó khăn, thách thức của hoàn cảnh.</a:t>
            </a:r>
          </a:p>
          <a:p>
            <a:pPr algn="just"/>
            <a:r>
              <a:rPr lang="vi-VN" sz="2200" dirty="0">
                <a:latin typeface="Times New Roman" panose="02020603050405020304" pitchFamily="18" charset="0"/>
              </a:rPr>
              <a:t>- Là điểm tựa tinh thần vững chãi, nơi nuôi dưỡng những ước mơ, khát vọng</a:t>
            </a:r>
            <a:r>
              <a:rPr lang="vi-VN" sz="2200" dirty="0" smtClean="0">
                <a:latin typeface="Times New Roman" panose="02020603050405020304" pitchFamily="18" charset="0"/>
              </a:rPr>
              <a:t>.</a:t>
            </a:r>
            <a:endParaRPr lang="vi-VN" sz="2200" dirty="0">
              <a:latin typeface="Times New Roman" panose="02020603050405020304" pitchFamily="18" charset="0"/>
            </a:endParaRPr>
          </a:p>
        </p:txBody>
      </p:sp>
    </p:spTree>
    <p:extLst>
      <p:ext uri="{BB962C8B-B14F-4D97-AF65-F5344CB8AC3E}">
        <p14:creationId xmlns:p14="http://schemas.microsoft.com/office/powerpoint/2010/main" val="314077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76"/>
                                        </p:tgtEl>
                                        <p:attrNameLst>
                                          <p:attrName>style.visibility</p:attrName>
                                        </p:attrNameLst>
                                      </p:cBhvr>
                                      <p:to>
                                        <p:strVal val="visible"/>
                                      </p:to>
                                    </p:set>
                                    <p:animEffect transition="in" filter="barn(inVertical)">
                                      <p:cBhvr>
                                        <p:cTn id="7" dur="500"/>
                                        <p:tgtEl>
                                          <p:spTgt spid="14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in)">
                                      <p:cBhvr>
                                        <p:cTn id="19" dur="2000"/>
                                        <p:tgtEl>
                                          <p:spTgt spid="7">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circle(in)">
                                      <p:cBhvr>
                                        <p:cTn id="25" dur="2000"/>
                                        <p:tgtEl>
                                          <p:spTgt spid="7">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circle(in)">
                                      <p:cBhvr>
                                        <p:cTn id="28" dur="2000"/>
                                        <p:tgtEl>
                                          <p:spTgt spid="7">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circle(in)">
                                      <p:cBhvr>
                                        <p:cTn id="31" dur="2000"/>
                                        <p:tgtEl>
                                          <p:spTgt spid="7">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circle(in)">
                                      <p:cBhvr>
                                        <p:cTn id="34" dur="2000"/>
                                        <p:tgtEl>
                                          <p:spTgt spid="7">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circle(in)">
                                      <p:cBhvr>
                                        <p:cTn id="37"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6" name="Rectangle 5"/>
          <p:cNvSpPr/>
          <p:nvPr/>
        </p:nvSpPr>
        <p:spPr>
          <a:xfrm>
            <a:off x="321012" y="166949"/>
            <a:ext cx="8443609" cy="3139321"/>
          </a:xfrm>
          <a:prstGeom prst="rect">
            <a:avLst/>
          </a:prstGeom>
        </p:spPr>
        <p:txBody>
          <a:bodyPr wrap="square">
            <a:spAutoFit/>
          </a:bodyPr>
          <a:lstStyle/>
          <a:p>
            <a:pPr algn="just"/>
            <a:r>
              <a:rPr lang="vi-VN" sz="2200" b="1" dirty="0" smtClean="0">
                <a:solidFill>
                  <a:srgbClr val="FF0000"/>
                </a:solidFill>
                <a:latin typeface="Times New Roman" panose="02020603050405020304" pitchFamily="18" charset="0"/>
              </a:rPr>
              <a:t>+ </a:t>
            </a:r>
            <a:r>
              <a:rPr lang="vi-VN" sz="2200" b="1" dirty="0">
                <a:solidFill>
                  <a:srgbClr val="FF0000"/>
                </a:solidFill>
                <a:latin typeface="Times New Roman" panose="02020603050405020304" pitchFamily="18" charset="0"/>
              </a:rPr>
              <a:t>Chúng ta nên bày tỏ, thể hiện tình cảm với quê hương như thế nào?</a:t>
            </a:r>
          </a:p>
          <a:p>
            <a:pPr algn="just"/>
            <a:r>
              <a:rPr lang="vi-VN" sz="2200" dirty="0" smtClean="0">
                <a:latin typeface="Times New Roman" panose="02020603050405020304" pitchFamily="18" charset="0"/>
              </a:rPr>
              <a:t>- </a:t>
            </a:r>
            <a:r>
              <a:rPr lang="vi-VN" sz="2200" dirty="0">
                <a:latin typeface="Times New Roman" panose="02020603050405020304" pitchFamily="18" charset="0"/>
              </a:rPr>
              <a:t>Cố gắng học tập, rèn luyện bản thân để góp phần dựng xây quê hương, đất nước trong tương lai.</a:t>
            </a:r>
          </a:p>
          <a:p>
            <a:pPr algn="just"/>
            <a:r>
              <a:rPr lang="vi-VN" sz="2200" dirty="0">
                <a:latin typeface="Times New Roman" panose="02020603050405020304" pitchFamily="18" charset="0"/>
              </a:rPr>
              <a:t>- Cần lên án những hành động quay lưng với quê hương và những cá nhân thiếu ý thức trách nhiệm, chỉ biết đến bản thân mà làm ảnh hưởng đến lợi ích chung của cộng đồng.</a:t>
            </a:r>
          </a:p>
          <a:p>
            <a:pPr algn="just"/>
            <a:r>
              <a:rPr lang="vi-VN" sz="2200" dirty="0">
                <a:latin typeface="Times New Roman" panose="02020603050405020304" pitchFamily="18" charset="0"/>
              </a:rPr>
              <a:t>- Tình yêu quê hương sẽ trở nên ý nghĩa hơn không chỉ tồn tại trong suy nghĩ, tình cảm mà được bộc lộ qua những hành động cụ thể</a:t>
            </a:r>
            <a:r>
              <a:rPr lang="vi-VN" sz="2200" dirty="0" smtClean="0">
                <a:latin typeface="Times New Roman" panose="02020603050405020304" pitchFamily="18" charset="0"/>
              </a:rPr>
              <a:t>.</a:t>
            </a:r>
            <a:endParaRPr lang="vi-VN" sz="2200" dirty="0">
              <a:latin typeface="Times New Roman" panose="02020603050405020304" pitchFamily="18" charset="0"/>
            </a:endParaRPr>
          </a:p>
        </p:txBody>
      </p:sp>
      <p:grpSp>
        <p:nvGrpSpPr>
          <p:cNvPr id="3" name="Group 2"/>
          <p:cNvGrpSpPr/>
          <p:nvPr/>
        </p:nvGrpSpPr>
        <p:grpSpPr>
          <a:xfrm>
            <a:off x="-211015" y="4156964"/>
            <a:ext cx="10428900" cy="2281456"/>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98769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80">
                                          <p:stCondLst>
                                            <p:cond delay="0"/>
                                          </p:stCondLst>
                                        </p:cTn>
                                        <p:tgtEl>
                                          <p:spTgt spid="6">
                                            <p:txEl>
                                              <p:pRg st="1" end="1"/>
                                            </p:txEl>
                                          </p:spTgt>
                                        </p:tgtEl>
                                      </p:cBhvr>
                                    </p:animEffect>
                                    <p:anim calcmode="lin" valueType="num">
                                      <p:cBhvr>
                                        <p:cTn id="15"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xEl>
                                              <p:pRg st="1" end="1"/>
                                            </p:txEl>
                                          </p:spTgt>
                                        </p:tgtEl>
                                      </p:cBhvr>
                                      <p:to x="100000" y="60000"/>
                                    </p:animScale>
                                    <p:animScale>
                                      <p:cBhvr>
                                        <p:cTn id="21" dur="166" decel="50000">
                                          <p:stCondLst>
                                            <p:cond delay="676"/>
                                          </p:stCondLst>
                                        </p:cTn>
                                        <p:tgtEl>
                                          <p:spTgt spid="6">
                                            <p:txEl>
                                              <p:pRg st="1" end="1"/>
                                            </p:txEl>
                                          </p:spTgt>
                                        </p:tgtEl>
                                      </p:cBhvr>
                                      <p:to x="100000" y="100000"/>
                                    </p:animScale>
                                    <p:animScale>
                                      <p:cBhvr>
                                        <p:cTn id="22" dur="26">
                                          <p:stCondLst>
                                            <p:cond delay="1312"/>
                                          </p:stCondLst>
                                        </p:cTn>
                                        <p:tgtEl>
                                          <p:spTgt spid="6">
                                            <p:txEl>
                                              <p:pRg st="1" end="1"/>
                                            </p:txEl>
                                          </p:spTgt>
                                        </p:tgtEl>
                                      </p:cBhvr>
                                      <p:to x="100000" y="80000"/>
                                    </p:animScale>
                                    <p:animScale>
                                      <p:cBhvr>
                                        <p:cTn id="23" dur="166" decel="50000">
                                          <p:stCondLst>
                                            <p:cond delay="1338"/>
                                          </p:stCondLst>
                                        </p:cTn>
                                        <p:tgtEl>
                                          <p:spTgt spid="6">
                                            <p:txEl>
                                              <p:pRg st="1" end="1"/>
                                            </p:txEl>
                                          </p:spTgt>
                                        </p:tgtEl>
                                      </p:cBhvr>
                                      <p:to x="100000" y="100000"/>
                                    </p:animScale>
                                    <p:animScale>
                                      <p:cBhvr>
                                        <p:cTn id="24" dur="26">
                                          <p:stCondLst>
                                            <p:cond delay="1642"/>
                                          </p:stCondLst>
                                        </p:cTn>
                                        <p:tgtEl>
                                          <p:spTgt spid="6">
                                            <p:txEl>
                                              <p:pRg st="1" end="1"/>
                                            </p:txEl>
                                          </p:spTgt>
                                        </p:tgtEl>
                                      </p:cBhvr>
                                      <p:to x="100000" y="90000"/>
                                    </p:animScale>
                                    <p:animScale>
                                      <p:cBhvr>
                                        <p:cTn id="25" dur="166" decel="50000">
                                          <p:stCondLst>
                                            <p:cond delay="1668"/>
                                          </p:stCondLst>
                                        </p:cTn>
                                        <p:tgtEl>
                                          <p:spTgt spid="6">
                                            <p:txEl>
                                              <p:pRg st="1" end="1"/>
                                            </p:txEl>
                                          </p:spTgt>
                                        </p:tgtEl>
                                      </p:cBhvr>
                                      <p:to x="100000" y="100000"/>
                                    </p:animScale>
                                    <p:animScale>
                                      <p:cBhvr>
                                        <p:cTn id="26" dur="26">
                                          <p:stCondLst>
                                            <p:cond delay="1808"/>
                                          </p:stCondLst>
                                        </p:cTn>
                                        <p:tgtEl>
                                          <p:spTgt spid="6">
                                            <p:txEl>
                                              <p:pRg st="1" end="1"/>
                                            </p:txEl>
                                          </p:spTgt>
                                        </p:tgtEl>
                                      </p:cBhvr>
                                      <p:to x="100000" y="95000"/>
                                    </p:animScale>
                                    <p:animScale>
                                      <p:cBhvr>
                                        <p:cTn id="27" dur="166" decel="50000">
                                          <p:stCondLst>
                                            <p:cond delay="1834"/>
                                          </p:stCondLst>
                                        </p:cTn>
                                        <p:tgtEl>
                                          <p:spTgt spid="6">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80">
                                          <p:stCondLst>
                                            <p:cond delay="0"/>
                                          </p:stCondLst>
                                        </p:cTn>
                                        <p:tgtEl>
                                          <p:spTgt spid="6">
                                            <p:txEl>
                                              <p:pRg st="2" end="2"/>
                                            </p:txEl>
                                          </p:spTgt>
                                        </p:tgtEl>
                                      </p:cBhvr>
                                    </p:animEffect>
                                    <p:anim calcmode="lin" valueType="num">
                                      <p:cBhvr>
                                        <p:cTn id="31"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2" end="2"/>
                                            </p:txEl>
                                          </p:spTgt>
                                        </p:tgtEl>
                                      </p:cBhvr>
                                      <p:to x="100000" y="60000"/>
                                    </p:animScale>
                                    <p:animScale>
                                      <p:cBhvr>
                                        <p:cTn id="37" dur="166" decel="50000">
                                          <p:stCondLst>
                                            <p:cond delay="676"/>
                                          </p:stCondLst>
                                        </p:cTn>
                                        <p:tgtEl>
                                          <p:spTgt spid="6">
                                            <p:txEl>
                                              <p:pRg st="2" end="2"/>
                                            </p:txEl>
                                          </p:spTgt>
                                        </p:tgtEl>
                                      </p:cBhvr>
                                      <p:to x="100000" y="100000"/>
                                    </p:animScale>
                                    <p:animScale>
                                      <p:cBhvr>
                                        <p:cTn id="38" dur="26">
                                          <p:stCondLst>
                                            <p:cond delay="1312"/>
                                          </p:stCondLst>
                                        </p:cTn>
                                        <p:tgtEl>
                                          <p:spTgt spid="6">
                                            <p:txEl>
                                              <p:pRg st="2" end="2"/>
                                            </p:txEl>
                                          </p:spTgt>
                                        </p:tgtEl>
                                      </p:cBhvr>
                                      <p:to x="100000" y="80000"/>
                                    </p:animScale>
                                    <p:animScale>
                                      <p:cBhvr>
                                        <p:cTn id="39" dur="166" decel="50000">
                                          <p:stCondLst>
                                            <p:cond delay="1338"/>
                                          </p:stCondLst>
                                        </p:cTn>
                                        <p:tgtEl>
                                          <p:spTgt spid="6">
                                            <p:txEl>
                                              <p:pRg st="2" end="2"/>
                                            </p:txEl>
                                          </p:spTgt>
                                        </p:tgtEl>
                                      </p:cBhvr>
                                      <p:to x="100000" y="100000"/>
                                    </p:animScale>
                                    <p:animScale>
                                      <p:cBhvr>
                                        <p:cTn id="40" dur="26">
                                          <p:stCondLst>
                                            <p:cond delay="1642"/>
                                          </p:stCondLst>
                                        </p:cTn>
                                        <p:tgtEl>
                                          <p:spTgt spid="6">
                                            <p:txEl>
                                              <p:pRg st="2" end="2"/>
                                            </p:txEl>
                                          </p:spTgt>
                                        </p:tgtEl>
                                      </p:cBhvr>
                                      <p:to x="100000" y="90000"/>
                                    </p:animScale>
                                    <p:animScale>
                                      <p:cBhvr>
                                        <p:cTn id="41" dur="166" decel="50000">
                                          <p:stCondLst>
                                            <p:cond delay="1668"/>
                                          </p:stCondLst>
                                        </p:cTn>
                                        <p:tgtEl>
                                          <p:spTgt spid="6">
                                            <p:txEl>
                                              <p:pRg st="2" end="2"/>
                                            </p:txEl>
                                          </p:spTgt>
                                        </p:tgtEl>
                                      </p:cBhvr>
                                      <p:to x="100000" y="100000"/>
                                    </p:animScale>
                                    <p:animScale>
                                      <p:cBhvr>
                                        <p:cTn id="42" dur="26">
                                          <p:stCondLst>
                                            <p:cond delay="1808"/>
                                          </p:stCondLst>
                                        </p:cTn>
                                        <p:tgtEl>
                                          <p:spTgt spid="6">
                                            <p:txEl>
                                              <p:pRg st="2" end="2"/>
                                            </p:txEl>
                                          </p:spTgt>
                                        </p:tgtEl>
                                      </p:cBhvr>
                                      <p:to x="100000" y="95000"/>
                                    </p:animScale>
                                    <p:animScale>
                                      <p:cBhvr>
                                        <p:cTn id="43" dur="166" decel="50000">
                                          <p:stCondLst>
                                            <p:cond delay="1834"/>
                                          </p:stCondLst>
                                        </p:cTn>
                                        <p:tgtEl>
                                          <p:spTgt spid="6">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down)">
                                      <p:cBhvr>
                                        <p:cTn id="46" dur="580">
                                          <p:stCondLst>
                                            <p:cond delay="0"/>
                                          </p:stCondLst>
                                        </p:cTn>
                                        <p:tgtEl>
                                          <p:spTgt spid="6">
                                            <p:txEl>
                                              <p:pRg st="3" end="3"/>
                                            </p:txEl>
                                          </p:spTgt>
                                        </p:tgtEl>
                                      </p:cBhvr>
                                    </p:animEffect>
                                    <p:anim calcmode="lin" valueType="num">
                                      <p:cBhvr>
                                        <p:cTn id="47"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xEl>
                                              <p:pRg st="3" end="3"/>
                                            </p:txEl>
                                          </p:spTgt>
                                        </p:tgtEl>
                                      </p:cBhvr>
                                      <p:to x="100000" y="60000"/>
                                    </p:animScale>
                                    <p:animScale>
                                      <p:cBhvr>
                                        <p:cTn id="53" dur="166" decel="50000">
                                          <p:stCondLst>
                                            <p:cond delay="676"/>
                                          </p:stCondLst>
                                        </p:cTn>
                                        <p:tgtEl>
                                          <p:spTgt spid="6">
                                            <p:txEl>
                                              <p:pRg st="3" end="3"/>
                                            </p:txEl>
                                          </p:spTgt>
                                        </p:tgtEl>
                                      </p:cBhvr>
                                      <p:to x="100000" y="100000"/>
                                    </p:animScale>
                                    <p:animScale>
                                      <p:cBhvr>
                                        <p:cTn id="54" dur="26">
                                          <p:stCondLst>
                                            <p:cond delay="1312"/>
                                          </p:stCondLst>
                                        </p:cTn>
                                        <p:tgtEl>
                                          <p:spTgt spid="6">
                                            <p:txEl>
                                              <p:pRg st="3" end="3"/>
                                            </p:txEl>
                                          </p:spTgt>
                                        </p:tgtEl>
                                      </p:cBhvr>
                                      <p:to x="100000" y="80000"/>
                                    </p:animScale>
                                    <p:animScale>
                                      <p:cBhvr>
                                        <p:cTn id="55" dur="166" decel="50000">
                                          <p:stCondLst>
                                            <p:cond delay="1338"/>
                                          </p:stCondLst>
                                        </p:cTn>
                                        <p:tgtEl>
                                          <p:spTgt spid="6">
                                            <p:txEl>
                                              <p:pRg st="3" end="3"/>
                                            </p:txEl>
                                          </p:spTgt>
                                        </p:tgtEl>
                                      </p:cBhvr>
                                      <p:to x="100000" y="100000"/>
                                    </p:animScale>
                                    <p:animScale>
                                      <p:cBhvr>
                                        <p:cTn id="56" dur="26">
                                          <p:stCondLst>
                                            <p:cond delay="1642"/>
                                          </p:stCondLst>
                                        </p:cTn>
                                        <p:tgtEl>
                                          <p:spTgt spid="6">
                                            <p:txEl>
                                              <p:pRg st="3" end="3"/>
                                            </p:txEl>
                                          </p:spTgt>
                                        </p:tgtEl>
                                      </p:cBhvr>
                                      <p:to x="100000" y="90000"/>
                                    </p:animScale>
                                    <p:animScale>
                                      <p:cBhvr>
                                        <p:cTn id="57" dur="166" decel="50000">
                                          <p:stCondLst>
                                            <p:cond delay="1668"/>
                                          </p:stCondLst>
                                        </p:cTn>
                                        <p:tgtEl>
                                          <p:spTgt spid="6">
                                            <p:txEl>
                                              <p:pRg st="3" end="3"/>
                                            </p:txEl>
                                          </p:spTgt>
                                        </p:tgtEl>
                                      </p:cBhvr>
                                      <p:to x="100000" y="100000"/>
                                    </p:animScale>
                                    <p:animScale>
                                      <p:cBhvr>
                                        <p:cTn id="58" dur="26">
                                          <p:stCondLst>
                                            <p:cond delay="1808"/>
                                          </p:stCondLst>
                                        </p:cTn>
                                        <p:tgtEl>
                                          <p:spTgt spid="6">
                                            <p:txEl>
                                              <p:pRg st="3" end="3"/>
                                            </p:txEl>
                                          </p:spTgt>
                                        </p:tgtEl>
                                      </p:cBhvr>
                                      <p:to x="100000" y="95000"/>
                                    </p:animScale>
                                    <p:animScale>
                                      <p:cBhvr>
                                        <p:cTn id="59"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27" name="Rectangle 26"/>
          <p:cNvSpPr/>
          <p:nvPr/>
        </p:nvSpPr>
        <p:spPr>
          <a:xfrm>
            <a:off x="397790" y="216513"/>
            <a:ext cx="2988504" cy="461665"/>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dàn</a:t>
            </a:r>
            <a:r>
              <a:rPr lang="en-US" sz="2400" b="1" dirty="0" smtClean="0">
                <a:latin typeface="Times New Roman" panose="02020603050405020304" pitchFamily="18" charset="0"/>
                <a:cs typeface="Times New Roman" panose="02020603050405020304" pitchFamily="18" charset="0"/>
              </a:rPr>
              <a:t> ý</a:t>
            </a:r>
            <a:endParaRPr lang="vi-VN"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97790" y="778661"/>
            <a:ext cx="7138473"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962398393"/>
              </p:ext>
            </p:extLst>
          </p:nvPr>
        </p:nvGraphicFramePr>
        <p:xfrm>
          <a:off x="279207" y="1800279"/>
          <a:ext cx="8643729" cy="3197682"/>
        </p:xfrm>
        <a:graphic>
          <a:graphicData uri="http://schemas.openxmlformats.org/drawingml/2006/table">
            <a:tbl>
              <a:tblPr>
                <a:tableStyleId>{5DA37D80-6434-44D0-A028-1B22A696006F}</a:tableStyleId>
              </a:tblPr>
              <a:tblGrid>
                <a:gridCol w="1251741"/>
                <a:gridCol w="7391988"/>
              </a:tblGrid>
              <a:tr h="701761">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Mở</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đầu</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 </a:t>
                      </a:r>
                      <a:r>
                        <a:rPr lang="vi-VN" sz="2000" dirty="0" smtClean="0">
                          <a:solidFill>
                            <a:schemeClr val="bg1">
                              <a:lumMod val="10000"/>
                            </a:schemeClr>
                          </a:solidFill>
                          <a:effectLst/>
                          <a:latin typeface="Times New Roman" panose="02020603050405020304" pitchFamily="18" charset="0"/>
                          <a:cs typeface="Times New Roman" panose="02020603050405020304" pitchFamily="18" charset="0"/>
                        </a:rPr>
                        <a:t>Nêu </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vấn đề và ý kiến chung của em về vấn đề thảo luận: Vai trò của tình cảm quê hương đối với mỗi người.</a:t>
                      </a:r>
                    </a:p>
                  </a:txBody>
                  <a:tcPr marL="0" marR="0" marT="0" marB="0">
                    <a:solidFill>
                      <a:schemeClr val="tx1"/>
                    </a:solidFill>
                  </a:tcPr>
                </a:tc>
              </a:tr>
              <a:tr h="2190540">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Nội</a:t>
                      </a:r>
                      <a:r>
                        <a:rPr lang="en-US" sz="2000" b="1" dirty="0">
                          <a:solidFill>
                            <a:schemeClr val="tx1"/>
                          </a:solidFill>
                          <a:effectLst/>
                          <a:latin typeface="Times New Roman" panose="02020603050405020304" pitchFamily="18" charset="0"/>
                          <a:cs typeface="Times New Roman" panose="02020603050405020304" pitchFamily="18" charset="0"/>
                        </a:rPr>
                        <a:t> dung </a:t>
                      </a:r>
                      <a:r>
                        <a:rPr lang="en-US" sz="2000" b="1" dirty="0" err="1">
                          <a:solidFill>
                            <a:schemeClr val="tx1"/>
                          </a:solidFill>
                          <a:effectLst/>
                          <a:latin typeface="Times New Roman" panose="02020603050405020304" pitchFamily="18" charset="0"/>
                          <a:cs typeface="Times New Roman" panose="02020603050405020304" pitchFamily="18" charset="0"/>
                        </a:rPr>
                        <a:t>chính</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 </a:t>
                      </a:r>
                      <a:r>
                        <a:rPr lang="vi-VN" sz="2000" dirty="0" smtClean="0">
                          <a:solidFill>
                            <a:schemeClr val="bg1">
                              <a:lumMod val="10000"/>
                            </a:schemeClr>
                          </a:solidFill>
                          <a:effectLst/>
                          <a:latin typeface="Times New Roman" panose="02020603050405020304" pitchFamily="18" charset="0"/>
                          <a:cs typeface="Times New Roman" panose="02020603050405020304" pitchFamily="18" charset="0"/>
                        </a:rPr>
                        <a:t>Nêu </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và làm rõ ý kiến của em về vấn đề. Ví dụ:</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Quê hương là nơi gia đình, dòng họ của mỗi người đã trải qua nhiều đời làm ăn, sinh sống,… Tình yêu quê hương là một nguồn tình cảm tự nhiên đối với mỗi chúng ta.</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Tình cảm với quê hương đem đến cho con người nhiều điều.</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Chúng ta cần thể hiện tình cảm, trách nhiệm với quê hương bằng những suy nghĩ, việc làm phù hợp, ý nghĩa.</a:t>
                      </a:r>
                    </a:p>
                  </a:txBody>
                  <a:tcPr marL="0" marR="0" marT="0" marB="0">
                    <a:solidFill>
                      <a:schemeClr val="tx1"/>
                    </a:solidFill>
                  </a:tcPr>
                </a:tc>
              </a:tr>
              <a:tr h="305381">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Kết</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thúc</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smtClean="0">
                          <a:solidFill>
                            <a:schemeClr val="bg1">
                              <a:lumMod val="10000"/>
                            </a:schemeClr>
                          </a:solidFill>
                          <a:effectLst/>
                          <a:latin typeface="Times New Roman" panose="02020603050405020304" pitchFamily="18" charset="0"/>
                          <a:cs typeface="Times New Roman" panose="02020603050405020304" pitchFamily="18" charset="0"/>
                        </a:rPr>
                        <a:t>Khẳng</a:t>
                      </a:r>
                      <a:r>
                        <a:rPr lang="en-US" sz="2000" dirty="0" smtClean="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định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lại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ý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kiến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thông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điệp</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chung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txBody>
                  <a:tcPr marL="0" marR="0" marT="0" marB="0">
                    <a:solidFill>
                      <a:schemeClr val="tx1"/>
                    </a:solidFill>
                  </a:tcPr>
                </a:tc>
              </a:tr>
            </a:tbl>
          </a:graphicData>
        </a:graphic>
      </p:graphicFrame>
    </p:spTree>
    <p:extLst>
      <p:ext uri="{BB962C8B-B14F-4D97-AF65-F5344CB8AC3E}">
        <p14:creationId xmlns:p14="http://schemas.microsoft.com/office/powerpoint/2010/main" val="18426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9" name="Rectangle 8"/>
          <p:cNvSpPr/>
          <p:nvPr/>
        </p:nvSpPr>
        <p:spPr>
          <a:xfrm>
            <a:off x="3113837" y="99089"/>
            <a:ext cx="7767912" cy="461665"/>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3. </a:t>
            </a:r>
            <a:r>
              <a:rPr lang="en-US" sz="2400" b="1" dirty="0" err="1" smtClean="0">
                <a:latin typeface="Times New Roman" panose="02020603050405020304" pitchFamily="18" charset="0"/>
                <a:cs typeface="Times New Roman" panose="02020603050405020304" pitchFamily="18" charset="0"/>
              </a:rPr>
              <a:t>Nói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nghe</a:t>
            </a:r>
            <a:endParaRPr lang="vi-VN" sz="2400" b="1" dirty="0">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4150391962"/>
              </p:ext>
            </p:extLst>
          </p:nvPr>
        </p:nvGraphicFramePr>
        <p:xfrm>
          <a:off x="231113" y="607069"/>
          <a:ext cx="8681776" cy="4450080"/>
        </p:xfrm>
        <a:graphic>
          <a:graphicData uri="http://schemas.openxmlformats.org/drawingml/2006/table">
            <a:tbl>
              <a:tblPr>
                <a:tableStyleId>{5DA37D80-6434-44D0-A028-1B22A696006F}</a:tableStyleId>
              </a:tblPr>
              <a:tblGrid>
                <a:gridCol w="6594810"/>
                <a:gridCol w="2086966"/>
              </a:tblGrid>
              <a:tr h="304800">
                <a:tc>
                  <a:txBody>
                    <a:bodyPr/>
                    <a:lstStyle/>
                    <a:p>
                      <a:pPr algn="ctr"/>
                      <a:r>
                        <a:rPr lang="vi-VN" sz="2000" b="1" dirty="0">
                          <a:solidFill>
                            <a:schemeClr val="tx1"/>
                          </a:solidFill>
                          <a:effectLst/>
                          <a:latin typeface="+mj-lt"/>
                        </a:rPr>
                        <a:t>Người nói</a:t>
                      </a:r>
                      <a:endParaRPr lang="vi-VN" sz="2000" b="1" dirty="0">
                        <a:solidFill>
                          <a:schemeClr val="tx1"/>
                        </a:solidFill>
                        <a:effectLst/>
                        <a:latin typeface="+mj-lt"/>
                        <a:cs typeface="Times New Roman" panose="02020603050405020304" pitchFamily="18" charset="0"/>
                      </a:endParaRPr>
                    </a:p>
                  </a:txBody>
                  <a:tcPr marL="0" marR="0" marT="0" marB="0">
                    <a:solidFill>
                      <a:schemeClr val="accent2">
                        <a:lumMod val="60000"/>
                        <a:lumOff val="40000"/>
                      </a:schemeClr>
                    </a:solidFill>
                  </a:tcPr>
                </a:tc>
                <a:tc>
                  <a:txBody>
                    <a:bodyPr/>
                    <a:lstStyle/>
                    <a:p>
                      <a:pPr algn="ctr"/>
                      <a:r>
                        <a:rPr lang="vi-VN" sz="2000" b="1" dirty="0">
                          <a:solidFill>
                            <a:schemeClr val="tx1"/>
                          </a:solidFill>
                          <a:effectLst/>
                          <a:latin typeface="+mj-lt"/>
                        </a:rPr>
                        <a:t>Người nghe</a:t>
                      </a:r>
                      <a:endParaRPr lang="vi-VN" sz="2000" b="1" dirty="0">
                        <a:solidFill>
                          <a:schemeClr val="tx1"/>
                        </a:solidFill>
                        <a:effectLst/>
                        <a:latin typeface="+mj-lt"/>
                        <a:cs typeface="Times New Roman" panose="02020603050405020304" pitchFamily="18" charset="0"/>
                      </a:endParaRPr>
                    </a:p>
                  </a:txBody>
                  <a:tcPr marL="0" marR="0" marT="0" marB="0">
                    <a:solidFill>
                      <a:schemeClr val="accent2">
                        <a:lumMod val="60000"/>
                        <a:lumOff val="40000"/>
                      </a:schemeClr>
                    </a:solidFill>
                  </a:tcPr>
                </a:tc>
              </a:tr>
              <a:tr h="4145280">
                <a:tc>
                  <a:txBody>
                    <a:bodyPr/>
                    <a:lstStyle/>
                    <a:p>
                      <a:pPr algn="just"/>
                      <a:r>
                        <a:rPr lang="vi-VN" sz="1600" dirty="0">
                          <a:solidFill>
                            <a:schemeClr val="bg1">
                              <a:lumMod val="10000"/>
                            </a:schemeClr>
                          </a:solidFill>
                          <a:effectLst/>
                          <a:latin typeface="+mj-lt"/>
                        </a:rPr>
                        <a:t>- Nội dung trình bày:</a:t>
                      </a:r>
                    </a:p>
                    <a:p>
                      <a:pPr algn="just"/>
                      <a:r>
                        <a:rPr lang="vi-VN" sz="1600" dirty="0">
                          <a:solidFill>
                            <a:schemeClr val="bg1">
                              <a:lumMod val="10000"/>
                            </a:schemeClr>
                          </a:solidFill>
                          <a:effectLst/>
                          <a:latin typeface="+mj-lt"/>
                        </a:rPr>
                        <a:t>+ Vấn đề trình bày được nêu rõ ràng, cụ thể.</a:t>
                      </a:r>
                    </a:p>
                    <a:p>
                      <a:pPr algn="just"/>
                      <a:r>
                        <a:rPr lang="vi-VN" sz="1600" dirty="0">
                          <a:solidFill>
                            <a:schemeClr val="bg1">
                              <a:lumMod val="10000"/>
                            </a:schemeClr>
                          </a:solidFill>
                          <a:effectLst/>
                          <a:latin typeface="+mj-lt"/>
                        </a:rPr>
                        <a:t>+ Nội dung phong phú, có trọng tâm, được trình bày lô gích; lí lẽ và bằng chứng làm nổi bật được vấn đề.</a:t>
                      </a:r>
                    </a:p>
                    <a:p>
                      <a:pPr algn="just"/>
                      <a:r>
                        <a:rPr lang="vi-VN" sz="1600" dirty="0">
                          <a:solidFill>
                            <a:schemeClr val="bg1">
                              <a:lumMod val="10000"/>
                            </a:schemeClr>
                          </a:solidFill>
                          <a:effectLst/>
                          <a:latin typeface="+mj-lt"/>
                        </a:rPr>
                        <a:t>+ Nội dung giải đáp thắc mắc cụ thể, ngắn gọn, thỏa đáng.</a:t>
                      </a:r>
                    </a:p>
                    <a:p>
                      <a:pPr algn="just"/>
                      <a:r>
                        <a:rPr lang="vi-VN" sz="1600" dirty="0">
                          <a:solidFill>
                            <a:schemeClr val="bg1">
                              <a:lumMod val="10000"/>
                            </a:schemeClr>
                          </a:solidFill>
                          <a:effectLst/>
                          <a:latin typeface="+mj-lt"/>
                        </a:rPr>
                        <a:t>- Hình thức trình bày:</a:t>
                      </a:r>
                    </a:p>
                    <a:p>
                      <a:pPr algn="just"/>
                      <a:r>
                        <a:rPr lang="vi-VN" sz="1600" dirty="0">
                          <a:solidFill>
                            <a:schemeClr val="bg1">
                              <a:lumMod val="10000"/>
                            </a:schemeClr>
                          </a:solidFill>
                          <a:effectLst/>
                          <a:latin typeface="+mj-lt"/>
                        </a:rPr>
                        <a:t>+ Bài trình bày có bố cục rõ ràng.</a:t>
                      </a:r>
                    </a:p>
                    <a:p>
                      <a:pPr algn="just"/>
                      <a:r>
                        <a:rPr lang="vi-VN" sz="1600" dirty="0">
                          <a:solidFill>
                            <a:schemeClr val="bg1">
                              <a:lumMod val="10000"/>
                            </a:schemeClr>
                          </a:solidFill>
                          <a:effectLst/>
                          <a:latin typeface="+mj-lt"/>
                        </a:rPr>
                        <a:t>+ Các nội dung minh họa có chất lượng.</a:t>
                      </a:r>
                    </a:p>
                    <a:p>
                      <a:pPr algn="just"/>
                      <a:r>
                        <a:rPr lang="vi-VN" sz="1600" dirty="0">
                          <a:solidFill>
                            <a:schemeClr val="bg1">
                              <a:lumMod val="10000"/>
                            </a:schemeClr>
                          </a:solidFill>
                          <a:effectLst/>
                          <a:latin typeface="+mj-lt"/>
                        </a:rPr>
                        <a:t>+ Sử dụng công cụ, thiết bị hỗ trợ phù hợp.</a:t>
                      </a:r>
                    </a:p>
                    <a:p>
                      <a:pPr algn="just"/>
                      <a:r>
                        <a:rPr lang="vi-VN" sz="1600" dirty="0">
                          <a:solidFill>
                            <a:schemeClr val="bg1">
                              <a:lumMod val="10000"/>
                            </a:schemeClr>
                          </a:solidFill>
                          <a:effectLst/>
                          <a:latin typeface="+mj-lt"/>
                        </a:rPr>
                        <a:t>+ Có sự sáng tạo, tạo được điểm nhấn cho nội dung trình bày.</a:t>
                      </a:r>
                    </a:p>
                    <a:p>
                      <a:pPr algn="just"/>
                      <a:r>
                        <a:rPr lang="vi-VN" sz="1600" dirty="0">
                          <a:solidFill>
                            <a:schemeClr val="bg1">
                              <a:lumMod val="10000"/>
                            </a:schemeClr>
                          </a:solidFill>
                          <a:effectLst/>
                          <a:latin typeface="+mj-lt"/>
                        </a:rPr>
                        <a:t>- Tác phong, thái độ trình bày:</a:t>
                      </a:r>
                    </a:p>
                    <a:p>
                      <a:pPr algn="just"/>
                      <a:r>
                        <a:rPr lang="vi-VN" sz="1600" dirty="0">
                          <a:solidFill>
                            <a:schemeClr val="bg1">
                              <a:lumMod val="10000"/>
                            </a:schemeClr>
                          </a:solidFill>
                          <a:effectLst/>
                          <a:latin typeface="+mj-lt"/>
                        </a:rPr>
                        <a:t>+ Phong thái tự tin, tôn trọng người nghe, sử dụng ngôn ngữ cơ thể sinh động, phù hợp.</a:t>
                      </a:r>
                    </a:p>
                    <a:p>
                      <a:pPr algn="just"/>
                      <a:r>
                        <a:rPr lang="vi-VN" sz="1600" dirty="0">
                          <a:solidFill>
                            <a:schemeClr val="bg1">
                              <a:lumMod val="10000"/>
                            </a:schemeClr>
                          </a:solidFill>
                          <a:effectLst/>
                          <a:latin typeface="+mj-lt"/>
                        </a:rPr>
                        <a:t>+ Nói trôi chảy, mạch lạc, không bị ngắt quãng, hoặc không có những từ ngữ chêm xen (à, ờ, thì, mà, là,…).</a:t>
                      </a:r>
                    </a:p>
                    <a:p>
                      <a:pPr algn="just"/>
                      <a:r>
                        <a:rPr lang="vi-VN" sz="1600" dirty="0">
                          <a:solidFill>
                            <a:schemeClr val="bg1">
                              <a:lumMod val="10000"/>
                            </a:schemeClr>
                          </a:solidFill>
                          <a:effectLst/>
                          <a:latin typeface="+mj-lt"/>
                        </a:rPr>
                        <a:t>+ Tốc độ nói vừa phải, có nhấn giọng ở những nội dung quan trọng.</a:t>
                      </a:r>
                    </a:p>
                    <a:p>
                      <a:pPr algn="just"/>
                      <a:r>
                        <a:rPr lang="vi-VN" sz="1600" dirty="0">
                          <a:solidFill>
                            <a:schemeClr val="bg1">
                              <a:lumMod val="10000"/>
                            </a:schemeClr>
                          </a:solidFill>
                          <a:effectLst/>
                          <a:latin typeface="+mj-lt"/>
                        </a:rPr>
                        <a:t>+ Bảo đảm yêu cầu về thời gian trình bày.</a:t>
                      </a:r>
                      <a:endParaRPr lang="vi-VN" sz="1600" dirty="0">
                        <a:solidFill>
                          <a:schemeClr val="bg1">
                            <a:lumMod val="10000"/>
                          </a:schemeClr>
                        </a:solidFill>
                        <a:effectLst/>
                        <a:latin typeface="+mj-lt"/>
                        <a:cs typeface="Times New Roman" panose="02020603050405020304" pitchFamily="18" charset="0"/>
                      </a:endParaRPr>
                    </a:p>
                  </a:txBody>
                  <a:tcPr marL="0" marR="0" marT="0" marB="0">
                    <a:solidFill>
                      <a:schemeClr val="tx1"/>
                    </a:solidFill>
                  </a:tcPr>
                </a:tc>
                <a:tc>
                  <a:txBody>
                    <a:bodyPr/>
                    <a:lstStyle/>
                    <a:p>
                      <a:pPr algn="just"/>
                      <a:r>
                        <a:rPr lang="vi-VN" sz="1600" dirty="0">
                          <a:solidFill>
                            <a:schemeClr val="bg1">
                              <a:lumMod val="10000"/>
                            </a:schemeClr>
                          </a:solidFill>
                          <a:effectLst/>
                          <a:latin typeface="+mj-lt"/>
                        </a:rPr>
                        <a:t>- Lắng nghe, xác định và ghi lại các thông tin chính của bài trình bày; những nội dung cần hỏi lại.</a:t>
                      </a:r>
                    </a:p>
                    <a:p>
                      <a:pPr algn="just"/>
                      <a:endParaRPr lang="en-US" sz="700" dirty="0" smtClean="0">
                        <a:solidFill>
                          <a:schemeClr val="bg1">
                            <a:lumMod val="10000"/>
                          </a:schemeClr>
                        </a:solidFill>
                        <a:effectLst/>
                        <a:latin typeface="+mj-lt"/>
                      </a:endParaRPr>
                    </a:p>
                    <a:p>
                      <a:pPr algn="just"/>
                      <a:r>
                        <a:rPr lang="vi-VN" sz="1600" dirty="0" smtClean="0">
                          <a:solidFill>
                            <a:schemeClr val="bg1">
                              <a:lumMod val="10000"/>
                            </a:schemeClr>
                          </a:solidFill>
                          <a:effectLst/>
                          <a:latin typeface="+mj-lt"/>
                        </a:rPr>
                        <a:t>- </a:t>
                      </a:r>
                      <a:r>
                        <a:rPr lang="vi-VN" sz="1600" dirty="0">
                          <a:solidFill>
                            <a:schemeClr val="bg1">
                              <a:lumMod val="10000"/>
                            </a:schemeClr>
                          </a:solidFill>
                          <a:effectLst/>
                          <a:latin typeface="+mj-lt"/>
                        </a:rPr>
                        <a:t>Thể hiện thái độ chú ý lắng nghe; sử dụng các yếu tố cử chỉ, nét mặt, ánh mắt để khích lệ người nói.</a:t>
                      </a:r>
                    </a:p>
                    <a:p>
                      <a:pPr algn="just"/>
                      <a:endParaRPr lang="en-US" sz="1000" dirty="0" smtClean="0">
                        <a:solidFill>
                          <a:schemeClr val="bg1">
                            <a:lumMod val="10000"/>
                          </a:schemeClr>
                        </a:solidFill>
                        <a:effectLst/>
                        <a:latin typeface="+mj-lt"/>
                      </a:endParaRPr>
                    </a:p>
                    <a:p>
                      <a:pPr algn="just"/>
                      <a:r>
                        <a:rPr lang="vi-VN" sz="1600" dirty="0" smtClean="0">
                          <a:solidFill>
                            <a:schemeClr val="bg1">
                              <a:lumMod val="10000"/>
                            </a:schemeClr>
                          </a:solidFill>
                          <a:effectLst/>
                          <a:latin typeface="+mj-lt"/>
                        </a:rPr>
                        <a:t>- </a:t>
                      </a:r>
                      <a:r>
                        <a:rPr lang="vi-VN" sz="1600" dirty="0">
                          <a:solidFill>
                            <a:schemeClr val="bg1">
                              <a:lumMod val="10000"/>
                            </a:schemeClr>
                          </a:solidFill>
                          <a:effectLst/>
                          <a:latin typeface="+mj-lt"/>
                        </a:rPr>
                        <a:t>Hỏi lại những điểm chưa rõ (nếu cần); có thể trao đổi thêm quan điểm cá nhân về nội dung của bài trình bày.</a:t>
                      </a:r>
                      <a:endParaRPr lang="vi-VN" sz="1600" dirty="0">
                        <a:solidFill>
                          <a:schemeClr val="bg1">
                            <a:lumMod val="10000"/>
                          </a:schemeClr>
                        </a:solidFill>
                        <a:effectLst/>
                        <a:latin typeface="+mj-lt"/>
                        <a:cs typeface="Times New Roman" panose="02020603050405020304" pitchFamily="18" charset="0"/>
                      </a:endParaRPr>
                    </a:p>
                  </a:txBody>
                  <a:tcPr marL="0" marR="0" marT="0" marB="0">
                    <a:solidFill>
                      <a:schemeClr val="tx1"/>
                    </a:solidFill>
                  </a:tcPr>
                </a:tc>
              </a:tr>
            </a:tbl>
          </a:graphicData>
        </a:graphic>
      </p:graphicFrame>
    </p:spTree>
    <p:extLst>
      <p:ext uri="{BB962C8B-B14F-4D97-AF65-F5344CB8AC3E}">
        <p14:creationId xmlns:p14="http://schemas.microsoft.com/office/powerpoint/2010/main" val="18605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75;p71"/>
          <p:cNvSpPr/>
          <p:nvPr/>
        </p:nvSpPr>
        <p:spPr>
          <a:xfrm rot="-996204" flipH="1">
            <a:off x="-917706" y="-448408"/>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pic>
        <p:nvPicPr>
          <p:cNvPr id="6" name="Picture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302742" y="3357078"/>
            <a:ext cx="2781227" cy="2631736"/>
          </a:xfrm>
          <a:prstGeom prst="rect">
            <a:avLst/>
          </a:prstGeom>
        </p:spPr>
      </p:pic>
      <p:sp>
        <p:nvSpPr>
          <p:cNvPr id="8" name="TextBox 10"/>
          <p:cNvSpPr txBox="1"/>
          <p:nvPr/>
        </p:nvSpPr>
        <p:spPr>
          <a:xfrm>
            <a:off x="3163556" y="289882"/>
            <a:ext cx="5275372" cy="338554"/>
          </a:xfrm>
          <a:prstGeom prst="rect">
            <a:avLst/>
          </a:prstGeom>
        </p:spPr>
        <p:txBody>
          <a:bodyPr wrap="square" lIns="0" tIns="0" rIns="0" bIns="0" rtlCol="0" anchor="t">
            <a:spAutoFit/>
          </a:bodyPr>
          <a:lstStyle/>
          <a:p>
            <a:pPr>
              <a:buClrTx/>
              <a:buFontTx/>
              <a:buNone/>
            </a:pPr>
            <a:r>
              <a:rPr lang="en-US" sz="2200" b="1" kern="1200" dirty="0">
                <a:solidFill>
                  <a:srgbClr val="323232"/>
                </a:solidFill>
                <a:latin typeface="Times New Roman" panose="02020603050405020304" pitchFamily="18" charset="0"/>
                <a:cs typeface="Times New Roman" panose="02020603050405020304" pitchFamily="18" charset="0"/>
              </a:rPr>
              <a:t>4. </a:t>
            </a:r>
            <a:r>
              <a:rPr lang="en-US" sz="2200" b="1" kern="1200" dirty="0" err="1">
                <a:solidFill>
                  <a:srgbClr val="323232"/>
                </a:solidFill>
                <a:latin typeface="Times New Roman" panose="02020603050405020304" pitchFamily="18" charset="0"/>
                <a:cs typeface="Times New Roman" panose="02020603050405020304" pitchFamily="18" charset="0"/>
              </a:rPr>
              <a:t>Kiểm</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tra</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và</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chỉnh</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sửa</a:t>
            </a:r>
            <a:endParaRPr lang="en-US" sz="2200" b="1" kern="1200" dirty="0">
              <a:solidFill>
                <a:srgbClr val="323232"/>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77212509"/>
              </p:ext>
            </p:extLst>
          </p:nvPr>
        </p:nvGraphicFramePr>
        <p:xfrm>
          <a:off x="1187799" y="885301"/>
          <a:ext cx="3432377" cy="3688080"/>
        </p:xfrm>
        <a:graphic>
          <a:graphicData uri="http://schemas.openxmlformats.org/drawingml/2006/table">
            <a:tbl>
              <a:tblPr>
                <a:tableStyleId>{5DA37D80-6434-44D0-A028-1B22A696006F}</a:tableStyleId>
              </a:tblPr>
              <a:tblGrid>
                <a:gridCol w="3432377"/>
              </a:tblGrid>
              <a:tr h="335280">
                <a:tc>
                  <a:txBody>
                    <a:bodyPr/>
                    <a:lstStyle/>
                    <a:p>
                      <a:pPr algn="ctr"/>
                      <a:r>
                        <a:rPr lang="vi-VN" sz="2200" b="1" dirty="0">
                          <a:solidFill>
                            <a:schemeClr val="tx1"/>
                          </a:solidFill>
                          <a:effectLst/>
                          <a:latin typeface="Times New Roman" panose="02020603050405020304" pitchFamily="18" charset="0"/>
                          <a:cs typeface="Times New Roman" panose="02020603050405020304" pitchFamily="18" charset="0"/>
                        </a:rPr>
                        <a:t>Người nói</a:t>
                      </a:r>
                    </a:p>
                  </a:txBody>
                  <a:tcPr marL="0" marR="0" marT="0" marB="0">
                    <a:solidFill>
                      <a:schemeClr val="accent2">
                        <a:lumMod val="60000"/>
                        <a:lumOff val="40000"/>
                      </a:schemeClr>
                    </a:solidFill>
                  </a:tcPr>
                </a:tc>
              </a:tr>
              <a:tr h="3352800">
                <a:tc>
                  <a:txBody>
                    <a:bodyPr/>
                    <a:lstStyle/>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Lắng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nghe</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nhận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xét</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của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các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bạn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thầy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cô</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Rút</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kinh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nghiệm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việc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lựa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chọn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vấn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quá</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chuẩn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bị</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nội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dung,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cách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thức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thái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độ</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Tự</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đánh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giá</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Điều</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em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hài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lòng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của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mình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Điều</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em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muốn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thay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đổi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trong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đó</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txBody>
                  <a:tcPr marL="0" marR="0" marT="0" marB="0">
                    <a:solidFill>
                      <a:schemeClr val="tx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7523829"/>
              </p:ext>
            </p:extLst>
          </p:nvPr>
        </p:nvGraphicFramePr>
        <p:xfrm>
          <a:off x="4769199" y="885301"/>
          <a:ext cx="3432377" cy="3688080"/>
        </p:xfrm>
        <a:graphic>
          <a:graphicData uri="http://schemas.openxmlformats.org/drawingml/2006/table">
            <a:tbl>
              <a:tblPr>
                <a:tableStyleId>{5DA37D80-6434-44D0-A028-1B22A696006F}</a:tableStyleId>
              </a:tblPr>
              <a:tblGrid>
                <a:gridCol w="3432377"/>
              </a:tblGrid>
              <a:tr h="335280">
                <a:tc>
                  <a:txBody>
                    <a:bodyPr/>
                    <a:lstStyle/>
                    <a:p>
                      <a:pPr algn="ctr"/>
                      <a:r>
                        <a:rPr lang="vi-VN" sz="2200" b="1" dirty="0">
                          <a:solidFill>
                            <a:schemeClr val="tx1"/>
                          </a:solidFill>
                          <a:effectLst/>
                          <a:latin typeface="Times New Roman" panose="02020603050405020304" pitchFamily="18" charset="0"/>
                          <a:cs typeface="Times New Roman" panose="02020603050405020304" pitchFamily="18" charset="0"/>
                        </a:rPr>
                        <a:t>Người nghe</a:t>
                      </a:r>
                    </a:p>
                  </a:txBody>
                  <a:tcPr marL="0" marR="0" marT="0" marB="0">
                    <a:solidFill>
                      <a:schemeClr val="accent3">
                        <a:lumMod val="75000"/>
                      </a:schemeClr>
                    </a:solidFill>
                  </a:tcPr>
                </a:tc>
              </a:tr>
              <a:tr h="3352800">
                <a:tc>
                  <a:txBody>
                    <a:bodyPr/>
                    <a:lstStyle/>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Kiểm tra việc nghe và ghi chép các nội dung thông tin đã chính xác chưa, thu hoạch được những gì,…</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Nêu nhận xét về nội dung, hình thức bài trình bày.</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Đánh giá:</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Em thấy bài trình bày của bạn có thuyết phục không? Vì sao?</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Điều em học được từ bài trình bày của bạn là gì?</a:t>
                      </a:r>
                    </a:p>
                  </a:txBody>
                  <a:tcPr marL="0" marR="0" marT="0" marB="0">
                    <a:solidFill>
                      <a:schemeClr val="tx1"/>
                    </a:solidFill>
                  </a:tcPr>
                </a:tc>
              </a:tr>
            </a:tbl>
          </a:graphicData>
        </a:graphic>
      </p:graphicFrame>
    </p:spTree>
    <p:extLst>
      <p:ext uri="{BB962C8B-B14F-4D97-AF65-F5344CB8AC3E}">
        <p14:creationId xmlns:p14="http://schemas.microsoft.com/office/powerpoint/2010/main" val="1742489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186020" y="4039941"/>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7" name="Picture 3"/>
          <p:cNvPicPr>
            <a:picLocks noChangeAspect="1"/>
          </p:cNvPicPr>
          <p:nvPr/>
        </p:nvPicPr>
        <p:blipFill>
          <a:blip r:embed="rId3">
            <a:alphaModFix amt="31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flipH="1">
            <a:off x="5230675" y="1854958"/>
            <a:ext cx="4071131" cy="5219399"/>
          </a:xfrm>
          <a:prstGeom prst="rect">
            <a:avLst/>
          </a:prstGeom>
        </p:spPr>
      </p:pic>
      <p:pic>
        <p:nvPicPr>
          <p:cNvPr id="8" name="Picture 7"/>
          <p:cNvPicPr>
            <a:picLocks noChangeAspect="1"/>
          </p:cNvPicPr>
          <p:nvPr/>
        </p:nvPicPr>
        <p:blipFill>
          <a:blip r:embed="rId5"/>
          <a:stretch>
            <a:fillRect/>
          </a:stretch>
        </p:blipFill>
        <p:spPr>
          <a:xfrm>
            <a:off x="6302489" y="2054075"/>
            <a:ext cx="2424152" cy="2385027"/>
          </a:xfrm>
          <a:prstGeom prst="ellipse">
            <a:avLst/>
          </a:prstGeom>
          <a:ln>
            <a:solidFill>
              <a:schemeClr val="tx1"/>
            </a:solidFill>
          </a:ln>
          <a:effectLst>
            <a:softEdge rad="12700"/>
          </a:effectLst>
        </p:spPr>
      </p:pic>
      <p:pic>
        <p:nvPicPr>
          <p:cNvPr id="9" name="Picture 8"/>
          <p:cNvPicPr>
            <a:picLocks noChangeAspect="1"/>
          </p:cNvPicPr>
          <p:nvPr/>
        </p:nvPicPr>
        <p:blipFill>
          <a:blip r:embed="rId6"/>
          <a:stretch>
            <a:fillRect/>
          </a:stretch>
        </p:blipFill>
        <p:spPr>
          <a:xfrm>
            <a:off x="227516" y="2054075"/>
            <a:ext cx="2400047" cy="2385027"/>
          </a:xfrm>
          <a:prstGeom prst="ellipse">
            <a:avLst/>
          </a:prstGeom>
          <a:ln>
            <a:solidFill>
              <a:schemeClr val="tx1"/>
            </a:solidFill>
          </a:ln>
          <a:effectLst>
            <a:softEdge rad="12700"/>
          </a:effectLst>
        </p:spPr>
      </p:pic>
      <p:pic>
        <p:nvPicPr>
          <p:cNvPr id="12" name="Picture 11"/>
          <p:cNvPicPr>
            <a:picLocks noChangeAspect="1"/>
          </p:cNvPicPr>
          <p:nvPr/>
        </p:nvPicPr>
        <p:blipFill>
          <a:blip r:embed="rId7"/>
          <a:stretch>
            <a:fillRect/>
          </a:stretch>
        </p:blipFill>
        <p:spPr>
          <a:xfrm>
            <a:off x="3243821" y="2024525"/>
            <a:ext cx="2444592" cy="2394089"/>
          </a:xfrm>
          <a:prstGeom prst="ellipse">
            <a:avLst/>
          </a:prstGeom>
          <a:ln>
            <a:solidFill>
              <a:schemeClr val="tx1"/>
            </a:solidFill>
          </a:ln>
          <a:effectLst>
            <a:softEdge rad="12700"/>
          </a:effectLst>
        </p:spPr>
      </p:pic>
      <p:pic>
        <p:nvPicPr>
          <p:cNvPr id="2" name="Picture 1"/>
          <p:cNvPicPr>
            <a:picLocks noChangeAspect="1"/>
          </p:cNvPicPr>
          <p:nvPr/>
        </p:nvPicPr>
        <p:blipFill>
          <a:blip r:embed="rId8"/>
          <a:stretch>
            <a:fillRect/>
          </a:stretch>
        </p:blipFill>
        <p:spPr>
          <a:xfrm>
            <a:off x="312376" y="518825"/>
            <a:ext cx="8650974" cy="1566808"/>
          </a:xfrm>
          <a:prstGeom prst="rect">
            <a:avLst/>
          </a:prstGeom>
        </p:spPr>
      </p:pic>
    </p:spTree>
    <p:extLst>
      <p:ext uri="{BB962C8B-B14F-4D97-AF65-F5344CB8AC3E}">
        <p14:creationId xmlns:p14="http://schemas.microsoft.com/office/powerpoint/2010/main" val="132471668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3157" y="0"/>
            <a:ext cx="6750842" cy="5143500"/>
          </a:xfrm>
          <a:prstGeom prst="rect">
            <a:avLst/>
          </a:prstGeom>
        </p:spPr>
      </p:pic>
      <p:pic>
        <p:nvPicPr>
          <p:cNvPr id="6" name="Picture 5"/>
          <p:cNvPicPr>
            <a:picLocks noChangeAspect="1"/>
          </p:cNvPicPr>
          <p:nvPr/>
        </p:nvPicPr>
        <p:blipFill>
          <a:blip r:embed="rId3"/>
          <a:stretch>
            <a:fillRect/>
          </a:stretch>
        </p:blipFill>
        <p:spPr>
          <a:xfrm rot="3977309">
            <a:off x="-1891204" y="111168"/>
            <a:ext cx="8726544" cy="6041091"/>
          </a:xfrm>
          <a:prstGeom prst="rect">
            <a:avLst/>
          </a:prstGeom>
        </p:spPr>
      </p:pic>
      <p:pic>
        <p:nvPicPr>
          <p:cNvPr id="10" name="Picture 9"/>
          <p:cNvPicPr>
            <a:picLocks noChangeAspect="1"/>
          </p:cNvPicPr>
          <p:nvPr/>
        </p:nvPicPr>
        <p:blipFill>
          <a:blip r:embed="rId4"/>
          <a:stretch>
            <a:fillRect/>
          </a:stretch>
        </p:blipFill>
        <p:spPr>
          <a:xfrm>
            <a:off x="386763" y="635159"/>
            <a:ext cx="3828620" cy="1682642"/>
          </a:xfrm>
          <a:prstGeom prst="rect">
            <a:avLst/>
          </a:prstGeom>
        </p:spPr>
      </p:pic>
      <p:sp>
        <p:nvSpPr>
          <p:cNvPr id="11" name="Rectangle 10"/>
          <p:cNvSpPr/>
          <p:nvPr/>
        </p:nvSpPr>
        <p:spPr>
          <a:xfrm>
            <a:off x="298076" y="2571750"/>
            <a:ext cx="4572000" cy="1631216"/>
          </a:xfrm>
          <a:prstGeom prst="rect">
            <a:avLst/>
          </a:prstGeom>
        </p:spPr>
        <p:txBody>
          <a:bodyPr>
            <a:spAutoFit/>
          </a:bodyPr>
          <a:lstStyle/>
          <a:p>
            <a:pPr algn="ctr"/>
            <a:r>
              <a:rPr lang="en-US" sz="2800" b="1" dirty="0" err="1">
                <a:solidFill>
                  <a:schemeClr val="bg1">
                    <a:lumMod val="10000"/>
                  </a:schemeClr>
                </a:solidFill>
                <a:latin typeface="Times New Roman" panose="02020603050405020304" pitchFamily="18" charset="0"/>
              </a:rPr>
              <a:t>Kỹ</a:t>
            </a:r>
            <a:r>
              <a:rPr lang="en-US" sz="2800" b="1" dirty="0">
                <a:solidFill>
                  <a:schemeClr val="bg1">
                    <a:lumMod val="10000"/>
                  </a:schemeClr>
                </a:solidFill>
                <a:latin typeface="Times New Roman" panose="02020603050405020304" pitchFamily="18" charset="0"/>
              </a:rPr>
              <a:t> </a:t>
            </a:r>
            <a:r>
              <a:rPr lang="en-US" sz="2800" b="1" dirty="0" err="1">
                <a:solidFill>
                  <a:schemeClr val="bg1">
                    <a:lumMod val="10000"/>
                  </a:schemeClr>
                </a:solidFill>
                <a:latin typeface="Times New Roman" panose="02020603050405020304" pitchFamily="18" charset="0"/>
              </a:rPr>
              <a:t>thuật</a:t>
            </a:r>
            <a:r>
              <a:rPr lang="en-US" sz="2800" b="1" dirty="0">
                <a:solidFill>
                  <a:schemeClr val="bg1">
                    <a:lumMod val="10000"/>
                  </a:schemeClr>
                </a:solidFill>
                <a:latin typeface="Times New Roman" panose="02020603050405020304" pitchFamily="18" charset="0"/>
              </a:rPr>
              <a:t>:  3 </a:t>
            </a:r>
            <a:r>
              <a:rPr lang="en-US" sz="2800" b="1" dirty="0" err="1">
                <a:solidFill>
                  <a:schemeClr val="bg1">
                    <a:lumMod val="10000"/>
                  </a:schemeClr>
                </a:solidFill>
                <a:latin typeface="Times New Roman" panose="02020603050405020304" pitchFamily="18" charset="0"/>
              </a:rPr>
              <a:t>lần</a:t>
            </a:r>
            <a:r>
              <a:rPr lang="en-US" sz="2800" b="1" dirty="0">
                <a:solidFill>
                  <a:schemeClr val="bg1">
                    <a:lumMod val="10000"/>
                  </a:schemeClr>
                </a:solidFill>
                <a:latin typeface="Times New Roman" panose="02020603050405020304" pitchFamily="18" charset="0"/>
              </a:rPr>
              <a:t> 3</a:t>
            </a:r>
            <a:endParaRPr lang="vi-VN" sz="2800" b="1" dirty="0">
              <a:solidFill>
                <a:schemeClr val="bg1">
                  <a:lumMod val="10000"/>
                </a:schemeClr>
              </a:solidFill>
              <a:latin typeface="Times New Roman" panose="02020603050405020304" pitchFamily="18" charset="0"/>
            </a:endParaRPr>
          </a:p>
          <a:p>
            <a:pPr algn="ctr"/>
            <a:r>
              <a:rPr lang="en-US" sz="2400" dirty="0" err="1">
                <a:solidFill>
                  <a:schemeClr val="bg1">
                    <a:lumMod val="10000"/>
                  </a:schemeClr>
                </a:solidFill>
                <a:latin typeface="Times New Roman" panose="02020603050405020304" pitchFamily="18" charset="0"/>
                <a:ea typeface="Cambria"/>
                <a:cs typeface="Cambria"/>
                <a:sym typeface="Cambria"/>
              </a:rPr>
              <a:t>Nhận</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xét</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về</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bài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nói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của</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nhóm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bạn</a:t>
            </a:r>
            <a:r>
              <a:rPr lang="en-US" sz="2400" dirty="0">
                <a:solidFill>
                  <a:schemeClr val="bg1">
                    <a:lumMod val="10000"/>
                  </a:schemeClr>
                </a:solidFill>
                <a:latin typeface="Times New Roman" panose="02020603050405020304" pitchFamily="18" charset="0"/>
                <a:ea typeface="Cambria"/>
                <a:cs typeface="Cambria"/>
                <a:sym typeface="Cambria"/>
              </a:rPr>
              <a:t> </a:t>
            </a:r>
          </a:p>
          <a:p>
            <a:pPr algn="ctr"/>
            <a:r>
              <a:rPr lang="en-US" sz="2400" dirty="0">
                <a:solidFill>
                  <a:schemeClr val="bg1">
                    <a:lumMod val="10000"/>
                  </a:schemeClr>
                </a:solidFill>
                <a:latin typeface="Times New Roman" panose="02020603050405020304" pitchFamily="18" charset="0"/>
                <a:ea typeface="Cambria"/>
                <a:cs typeface="Cambria"/>
                <a:sym typeface="Cambria"/>
              </a:rPr>
              <a:t>(3 </a:t>
            </a:r>
            <a:r>
              <a:rPr lang="en-US" sz="2400" dirty="0" err="1">
                <a:solidFill>
                  <a:schemeClr val="bg1">
                    <a:lumMod val="10000"/>
                  </a:schemeClr>
                </a:solidFill>
                <a:latin typeface="Times New Roman" panose="02020603050405020304" pitchFamily="18" charset="0"/>
                <a:ea typeface="Cambria"/>
                <a:cs typeface="Cambria"/>
                <a:sym typeface="Cambria"/>
              </a:rPr>
              <a:t>điểm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tốt</a:t>
            </a:r>
            <a:r>
              <a:rPr lang="en-US" sz="2400" dirty="0">
                <a:solidFill>
                  <a:schemeClr val="bg1">
                    <a:lumMod val="10000"/>
                  </a:schemeClr>
                </a:solidFill>
                <a:latin typeface="Times New Roman" panose="02020603050405020304" pitchFamily="18" charset="0"/>
                <a:ea typeface="Cambria"/>
                <a:cs typeface="Cambria"/>
                <a:sym typeface="Cambria"/>
              </a:rPr>
              <a:t>, 3 </a:t>
            </a:r>
            <a:r>
              <a:rPr lang="en-US" sz="2400" dirty="0" err="1">
                <a:solidFill>
                  <a:schemeClr val="bg1">
                    <a:lumMod val="10000"/>
                  </a:schemeClr>
                </a:solidFill>
                <a:latin typeface="Times New Roman" panose="02020603050405020304" pitchFamily="18" charset="0"/>
                <a:ea typeface="Cambria"/>
                <a:cs typeface="Cambria"/>
                <a:sym typeface="Cambria"/>
              </a:rPr>
              <a:t>điểm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chưa</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tốt</a:t>
            </a:r>
            <a:r>
              <a:rPr lang="en-US" sz="2400" dirty="0">
                <a:solidFill>
                  <a:schemeClr val="bg1">
                    <a:lumMod val="10000"/>
                  </a:schemeClr>
                </a:solidFill>
                <a:latin typeface="Times New Roman" panose="02020603050405020304" pitchFamily="18" charset="0"/>
                <a:ea typeface="Cambria"/>
                <a:cs typeface="Cambria"/>
                <a:sym typeface="Cambria"/>
              </a:rPr>
              <a:t>, 3 </a:t>
            </a:r>
            <a:r>
              <a:rPr lang="en-US" sz="2400" dirty="0" err="1">
                <a:solidFill>
                  <a:schemeClr val="bg1">
                    <a:lumMod val="10000"/>
                  </a:schemeClr>
                </a:solidFill>
                <a:latin typeface="Times New Roman" panose="02020603050405020304" pitchFamily="18" charset="0"/>
                <a:ea typeface="Cambria"/>
                <a:cs typeface="Cambria"/>
                <a:sym typeface="Cambria"/>
              </a:rPr>
              <a:t>đề</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nghị</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cải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tiến</a:t>
            </a:r>
            <a:r>
              <a:rPr lang="en-US" sz="2400" dirty="0">
                <a:solidFill>
                  <a:schemeClr val="bg1">
                    <a:lumMod val="10000"/>
                  </a:schemeClr>
                </a:solidFill>
                <a:latin typeface="Times New Roman" panose="02020603050405020304" pitchFamily="18" charset="0"/>
                <a:ea typeface="Cambria"/>
                <a:cs typeface="Cambria"/>
                <a:sym typeface="Cambria"/>
              </a:rPr>
              <a:t>)</a:t>
            </a:r>
            <a:endParaRPr lang="vi-VN" sz="2400" dirty="0">
              <a:solidFill>
                <a:schemeClr val="bg1">
                  <a:lumMod val="10000"/>
                </a:schemeClr>
              </a:solidFill>
              <a:latin typeface="Times New Roman" panose="02020603050405020304" pitchFamily="18" charset="0"/>
              <a:ea typeface="Cambria"/>
              <a:cs typeface="Cambria"/>
              <a:sym typeface="Cambria"/>
            </a:endParaRPr>
          </a:p>
        </p:txBody>
      </p:sp>
    </p:spTree>
    <p:extLst>
      <p:ext uri="{BB962C8B-B14F-4D97-AF65-F5344CB8AC3E}">
        <p14:creationId xmlns:p14="http://schemas.microsoft.com/office/powerpoint/2010/main" val="3612229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42783" y="417313"/>
            <a:ext cx="7166420" cy="4524315"/>
          </a:xfrm>
          <a:prstGeom prst="rect">
            <a:avLst/>
          </a:prstGeom>
        </p:spPr>
        <p:txBody>
          <a:bodyPr wrap="square">
            <a:spAutoFit/>
          </a:bodyPr>
          <a:lstStyle/>
          <a:p>
            <a:pPr algn="ctr"/>
            <a:r>
              <a:rPr lang="en-US" sz="1800" dirty="0" smtClean="0">
                <a:latin typeface="+mj-lt"/>
              </a:rPr>
              <a:t> </a:t>
            </a:r>
            <a:r>
              <a:rPr lang="vi-VN" sz="1800" dirty="0" smtClean="0">
                <a:latin typeface="+mj-lt"/>
              </a:rPr>
              <a:t>"</a:t>
            </a:r>
            <a:r>
              <a:rPr lang="vi-VN" sz="1800" dirty="0">
                <a:latin typeface="+mj-lt"/>
              </a:rPr>
              <a:t>Quê hương là chùm khế </a:t>
            </a:r>
            <a:r>
              <a:rPr lang="vi-VN" sz="1800" dirty="0" smtClean="0">
                <a:latin typeface="+mj-lt"/>
              </a:rPr>
              <a:t>ngọt</a:t>
            </a:r>
          </a:p>
          <a:p>
            <a:pPr algn="ctr"/>
            <a:r>
              <a:rPr lang="vi-VN" sz="1800" dirty="0" smtClean="0">
                <a:latin typeface="+mj-lt"/>
              </a:rPr>
              <a:t>Cho con trèo hái mỗi ngày</a:t>
            </a:r>
          </a:p>
          <a:p>
            <a:pPr algn="ctr"/>
            <a:r>
              <a:rPr lang="vi-VN" sz="1800" dirty="0" smtClean="0">
                <a:latin typeface="+mj-lt"/>
              </a:rPr>
              <a:t>Quê </a:t>
            </a:r>
            <a:r>
              <a:rPr lang="vi-VN" sz="1800" dirty="0">
                <a:latin typeface="+mj-lt"/>
              </a:rPr>
              <a:t>hương là đường đi học</a:t>
            </a:r>
          </a:p>
          <a:p>
            <a:pPr algn="ctr"/>
            <a:r>
              <a:rPr lang="en-US" sz="1800" dirty="0" smtClean="0">
                <a:latin typeface="+mj-lt"/>
              </a:rPr>
              <a:t> </a:t>
            </a:r>
            <a:r>
              <a:rPr lang="vi-VN" sz="1800" dirty="0" smtClean="0">
                <a:latin typeface="+mj-lt"/>
              </a:rPr>
              <a:t>Con </a:t>
            </a:r>
            <a:r>
              <a:rPr lang="vi-VN" sz="1800" dirty="0">
                <a:latin typeface="+mj-lt"/>
              </a:rPr>
              <a:t>về rợp bướm vàng bay"</a:t>
            </a:r>
          </a:p>
          <a:p>
            <a:pPr indent="457200" algn="just"/>
            <a:r>
              <a:rPr lang="vi-VN" sz="1800" dirty="0">
                <a:latin typeface="+mj-lt"/>
              </a:rPr>
              <a:t>"Quê hương" - tiếng gọi thân thương ấy mỗi khi cất lên đều gợi ra những kỉ niệm tuổi thơ tươi đẹp, khơi dậy những cảm xúc bình dị, thân thuộc nhưng cũng thiêng liêng, đẹp đẽ nhất trong tâm hồn và trái tim của mỗi con người. Quê hương là miền nhớ, miền thương và là thế giới tình cảm đong đầy, ấm áp.</a:t>
            </a:r>
          </a:p>
          <a:p>
            <a:pPr indent="457200" algn="just"/>
            <a:r>
              <a:rPr lang="vi-VN" sz="1800" dirty="0">
                <a:latin typeface="+mj-lt"/>
              </a:rPr>
              <a:t>"Quê hương" là nơi chúng ta được sinh ra ra và lớn lên, bởi vậy mà nhắc đến quê hương người ta thường nhớ về những gì thân thuộc, gần gũi nhất. Quê hương không chỉ nuôi lớn chúng ta về mặt thể chất mà nuôi dưỡng những tình cảm đẹp đẽ cho tâm hồn mỗi người. Quê hương dạy chúng ta biết yêu thương, gắn bó, đó không chỉ là sự gắn bó với gia đình, mảnh đất mà chúng ta được sinh ra, lớn lên mà còn là sự gắn bó về tình cảm với bố mẹ, bạn bè và những người xung quanh</a:t>
            </a:r>
            <a:r>
              <a:rPr lang="vi-VN" sz="1800" dirty="0" smtClean="0">
                <a:latin typeface="+mj-lt"/>
              </a:rPr>
              <a:t>.</a:t>
            </a:r>
            <a:endParaRPr lang="vi-VN" sz="1800" dirty="0">
              <a:latin typeface="+mj-lt"/>
            </a:endParaRP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pic>
        <p:nvPicPr>
          <p:cNvPr id="2" name="Picture 1"/>
          <p:cNvPicPr>
            <a:picLocks noChangeAspect="1"/>
          </p:cNvPicPr>
          <p:nvPr/>
        </p:nvPicPr>
        <p:blipFill>
          <a:blip r:embed="rId11"/>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118139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4458414"/>
            <a:ext cx="10428900" cy="2281456"/>
            <a:chOff x="0" y="4458414"/>
            <a:chExt cx="10428900" cy="2281456"/>
          </a:xfrm>
        </p:grpSpPr>
        <p:grpSp>
          <p:nvGrpSpPr>
            <p:cNvPr id="10" name="Google Shape;1907;p89"/>
            <p:cNvGrpSpPr/>
            <p:nvPr/>
          </p:nvGrpSpPr>
          <p:grpSpPr>
            <a:xfrm rot="16200000">
              <a:off x="1513530" y="2949023"/>
              <a:ext cx="2277317" cy="5304377"/>
              <a:chOff x="224725" y="566950"/>
              <a:chExt cx="1850875" cy="4311100"/>
            </a:xfrm>
          </p:grpSpPr>
          <p:sp>
            <p:nvSpPr>
              <p:cNvPr id="36"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07;p89"/>
            <p:cNvGrpSpPr/>
            <p:nvPr/>
          </p:nvGrpSpPr>
          <p:grpSpPr>
            <a:xfrm rot="16200000">
              <a:off x="6638053" y="2944884"/>
              <a:ext cx="2277317" cy="5304377"/>
              <a:chOff x="224725" y="566950"/>
              <a:chExt cx="1850875" cy="4311100"/>
            </a:xfrm>
          </p:grpSpPr>
          <p:sp>
            <p:nvSpPr>
              <p:cNvPr id="12"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52063" y="701748"/>
            <a:ext cx="3640968" cy="4481191"/>
          </a:xfrm>
          <a:prstGeom prst="rect">
            <a:avLst/>
          </a:prstGeom>
        </p:spPr>
      </p:pic>
      <p:pic>
        <p:nvPicPr>
          <p:cNvPr id="2" name="Picture 1"/>
          <p:cNvPicPr>
            <a:picLocks noChangeAspect="1"/>
          </p:cNvPicPr>
          <p:nvPr/>
        </p:nvPicPr>
        <p:blipFill>
          <a:blip r:embed="rId8"/>
          <a:stretch>
            <a:fillRect/>
          </a:stretch>
        </p:blipFill>
        <p:spPr>
          <a:xfrm>
            <a:off x="117543" y="1610873"/>
            <a:ext cx="5591952" cy="2288539"/>
          </a:xfrm>
          <a:prstGeom prst="rect">
            <a:avLst/>
          </a:prstGeom>
        </p:spPr>
      </p:pic>
    </p:spTree>
    <p:extLst>
      <p:ext uri="{BB962C8B-B14F-4D97-AF65-F5344CB8AC3E}">
        <p14:creationId xmlns:p14="http://schemas.microsoft.com/office/powerpoint/2010/main" val="1557799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70486" y="83754"/>
            <a:ext cx="6937482" cy="4801314"/>
          </a:xfrm>
          <a:prstGeom prst="rect">
            <a:avLst/>
          </a:prstGeom>
        </p:spPr>
        <p:txBody>
          <a:bodyPr wrap="square">
            <a:spAutoFit/>
          </a:bodyPr>
          <a:lstStyle/>
          <a:p>
            <a:pPr indent="457200" algn="just"/>
            <a:r>
              <a:rPr lang="vi-VN" sz="1800" dirty="0" smtClean="0">
                <a:latin typeface="Times New Roman" panose="02020603050405020304" pitchFamily="18" charset="0"/>
              </a:rPr>
              <a:t>Quê </a:t>
            </a:r>
            <a:r>
              <a:rPr lang="vi-VN" sz="1800" dirty="0">
                <a:latin typeface="Times New Roman" panose="02020603050405020304" pitchFamily="18" charset="0"/>
              </a:rPr>
              <a:t>hương đóng vai trò quan trọng trong việc hình thành nên nhân cách, lối sống và bản sắc của mỗi người. Văn hóa, truyền thống của quê hương sẽ ảnh hưởng đến những nhận thức, tính cách và lối sống của con người. Chúng ta có thể dễ dàng nhận biết "dấu ấn" đậm nét của quê hương trong mỗi người qua những lời nói, hành động và thái độ sống. Đó là nét hào hoa, thanh lịch của người Hà Nội, là sự phóng khoáng, thân thiện của người Sài Gòn hay sự cố gắng, hiếu học của người Hà Tĩnh. Truyền thống, vẻ đẹp của quê hương nuôi dưỡng ở con người những tình cảm, tính cách tốt đẹp hay nói cách khác mỗi người con trên mảnh đất ấy kế thừa và phát huy được vẻ đẹp của quê hương mình.</a:t>
            </a:r>
          </a:p>
          <a:p>
            <a:pPr indent="457200" algn="just"/>
            <a:r>
              <a:rPr lang="vi-VN" sz="1800" dirty="0">
                <a:latin typeface="Times New Roman" panose="02020603050405020304" pitchFamily="18" charset="0"/>
              </a:rPr>
              <a:t>Quê hương tạo nên sức mạnh tinh thần mạnh mẽ để con người vượt qua mọi khó khăn, thách thức của hoàn cảnh. Đó là sức mạnh quật cường của con người Việt Nam trong hai cuộc kháng chiến chống Pháp và chống Mĩ trường kì. Chính tình yêu quê hương, xóm làng đã thôi thúc con người đứng lên đấu tranh để bảo vệ mảnh đất quê hương, giành độc lập cho đất nước bởi như nhà văn Ê-ren-bua từng nói "lòng yêu nhà, yêu làng xóm trở nên tình yêu Tổ quốc". Trong cuộc sống hiện đại</a:t>
            </a:r>
            <a:r>
              <a:rPr lang="vi-VN" sz="1800" dirty="0" smtClean="0">
                <a:latin typeface="Times New Roman" panose="02020603050405020304" pitchFamily="18" charset="0"/>
              </a:rPr>
              <a:t>,</a:t>
            </a:r>
            <a:endParaRPr lang="vi-VN" sz="1800" dirty="0">
              <a:latin typeface="Times New Roman" panose="02020603050405020304" pitchFamily="18" charset="0"/>
            </a:endParaRP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pic>
        <p:nvPicPr>
          <p:cNvPr id="59" name="Picture 58"/>
          <p:cNvPicPr>
            <a:picLocks noChangeAspect="1"/>
          </p:cNvPicPr>
          <p:nvPr/>
        </p:nvPicPr>
        <p:blipFill>
          <a:blip r:embed="rId11"/>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3305423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70486" y="83754"/>
            <a:ext cx="6937482" cy="5078313"/>
          </a:xfrm>
          <a:prstGeom prst="rect">
            <a:avLst/>
          </a:prstGeom>
        </p:spPr>
        <p:txBody>
          <a:bodyPr wrap="square">
            <a:spAutoFit/>
          </a:bodyPr>
          <a:lstStyle/>
          <a:p>
            <a:pPr indent="457200" algn="just"/>
            <a:r>
              <a:rPr lang="vi-VN" sz="1800" dirty="0" smtClean="0">
                <a:latin typeface="Times New Roman" panose="02020603050405020304" pitchFamily="18" charset="0"/>
              </a:rPr>
              <a:t>quê </a:t>
            </a:r>
            <a:r>
              <a:rPr lang="vi-VN" sz="1800" dirty="0">
                <a:latin typeface="Times New Roman" panose="02020603050405020304" pitchFamily="18" charset="0"/>
              </a:rPr>
              <a:t>hương lại là điểm tựa tinh thần vững chãi, nơi nuôi dưỡng những ước mơ, khát vọng; nơi tiễn bước chúng ta bước vào đời để thực hiện những hoài bão và cũng là nơi dang rộng vòng tay đón chúng ta trở về sau những sóng gió, thất bại.</a:t>
            </a:r>
          </a:p>
          <a:p>
            <a:pPr indent="457200" algn="just"/>
            <a:r>
              <a:rPr lang="vi-VN" sz="1800" dirty="0">
                <a:latin typeface="Times New Roman" panose="02020603050405020304" pitchFamily="18" charset="0"/>
              </a:rPr>
              <a:t>Dù cuộc sống có bao đổi thay, cuộc đời xoay vần khiến con người trở nên mệt mỏi thì quê hương vẫn thủy chung ở đó, mãi là chùm khế ngọt, là con đường đến trường thân thương và là vòng tay ấm áo, che chở đón chúng ta trở về.</a:t>
            </a:r>
          </a:p>
          <a:p>
            <a:pPr indent="457200" algn="just"/>
            <a:r>
              <a:rPr lang="vi-VN" sz="1800" dirty="0">
                <a:latin typeface="Times New Roman" panose="02020603050405020304" pitchFamily="18" charset="0"/>
              </a:rPr>
              <a:t>Tình yêu quê hương, đất nước là thứ tình cảm tự nhiên, đẹp đẽ, thiêng liêng nhất trong thế giới tình cảm của con người. Mỗi chúng ta cần có ý thức gắn bó với quê hương, bồi đắp tình yêu quê hương bằng những hành động và việc làm cụ thể. Cố gắng học tập, rèn luyện bản thân cũng là hành động thể hiện tình yêu quê hương, bởi sự cố gắng ấy không chỉ giúp chúng ta trở nên hoàn thiện, ưu tú hơn mà còn góp phần dựng xây quê hương, đất nước trong tương lai. Cần lên án những hành động quay lưng với quê hương và những cá nhân thiếu ý thức trách nhiệm, sống vô tâm, ích kỉ chỉ biết đến bản thân mà làm ảnh hưởng đến lợi ích chung của cộng đồng</a:t>
            </a:r>
            <a:r>
              <a:rPr lang="vi-VN" sz="1800" dirty="0" smtClean="0">
                <a:latin typeface="Times New Roman" panose="02020603050405020304" pitchFamily="18" charset="0"/>
              </a:rPr>
              <a:t>.</a:t>
            </a:r>
            <a:endParaRPr lang="vi-VN" sz="1800" dirty="0">
              <a:latin typeface="Times New Roman" panose="02020603050405020304" pitchFamily="18" charset="0"/>
            </a:endParaRP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pic>
        <p:nvPicPr>
          <p:cNvPr id="55" name="Picture 54"/>
          <p:cNvPicPr>
            <a:picLocks noChangeAspect="1"/>
          </p:cNvPicPr>
          <p:nvPr/>
        </p:nvPicPr>
        <p:blipFill>
          <a:blip r:embed="rId11"/>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4738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31575" y="471220"/>
            <a:ext cx="6937482" cy="1200329"/>
          </a:xfrm>
          <a:prstGeom prst="rect">
            <a:avLst/>
          </a:prstGeom>
        </p:spPr>
        <p:txBody>
          <a:bodyPr wrap="square">
            <a:spAutoFit/>
          </a:bodyPr>
          <a:lstStyle/>
          <a:p>
            <a:pPr indent="457200" algn="just"/>
            <a:r>
              <a:rPr lang="vi-VN" sz="1800" dirty="0" smtClean="0">
                <a:latin typeface="Times New Roman" panose="02020603050405020304" pitchFamily="18" charset="0"/>
              </a:rPr>
              <a:t>Tình </a:t>
            </a:r>
            <a:r>
              <a:rPr lang="vi-VN" sz="1800" dirty="0">
                <a:latin typeface="Times New Roman" panose="02020603050405020304" pitchFamily="18" charset="0"/>
              </a:rPr>
              <a:t>yêu quê hương sẽ trở nên ý nghĩa hơn không chỉ tồn tại trong suy nghĩ, tình cảm mà được bộc lộ qua những hành động cụ thể. Chúng ta hãy nỗ lực cố gắng từng ngày để có thể cống hiến phần sức lực nhỏ nhoi cho sự phát triển của quê hương, đất nước.</a:t>
            </a: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pic>
        <p:nvPicPr>
          <p:cNvPr id="55" name="Picture 54"/>
          <p:cNvPicPr>
            <a:picLocks noChangeAspect="1"/>
          </p:cNvPicPr>
          <p:nvPr/>
        </p:nvPicPr>
        <p:blipFill>
          <a:blip r:embed="rId11"/>
          <a:stretch>
            <a:fillRect/>
          </a:stretch>
        </p:blipFill>
        <p:spPr>
          <a:xfrm>
            <a:off x="6453055" y="2142118"/>
            <a:ext cx="2424152" cy="2385027"/>
          </a:xfrm>
          <a:prstGeom prst="ellipse">
            <a:avLst/>
          </a:prstGeom>
          <a:ln>
            <a:solidFill>
              <a:schemeClr val="tx1"/>
            </a:solidFill>
          </a:ln>
          <a:effectLst>
            <a:softEdge rad="12700"/>
          </a:effectLst>
        </p:spPr>
      </p:pic>
      <p:pic>
        <p:nvPicPr>
          <p:cNvPr id="58" name="Picture 57"/>
          <p:cNvPicPr>
            <a:picLocks noChangeAspect="1"/>
          </p:cNvPicPr>
          <p:nvPr/>
        </p:nvPicPr>
        <p:blipFill>
          <a:blip r:embed="rId12"/>
          <a:stretch>
            <a:fillRect/>
          </a:stretch>
        </p:blipFill>
        <p:spPr>
          <a:xfrm>
            <a:off x="378082" y="2142118"/>
            <a:ext cx="2400047" cy="2385027"/>
          </a:xfrm>
          <a:prstGeom prst="ellipse">
            <a:avLst/>
          </a:prstGeom>
          <a:ln>
            <a:solidFill>
              <a:schemeClr val="tx1"/>
            </a:solidFill>
          </a:ln>
          <a:effectLst>
            <a:softEdge rad="12700"/>
          </a:effectLst>
        </p:spPr>
      </p:pic>
      <p:pic>
        <p:nvPicPr>
          <p:cNvPr id="59" name="Picture 58"/>
          <p:cNvPicPr>
            <a:picLocks noChangeAspect="1"/>
          </p:cNvPicPr>
          <p:nvPr/>
        </p:nvPicPr>
        <p:blipFill>
          <a:blip r:embed="rId13"/>
          <a:stretch>
            <a:fillRect/>
          </a:stretch>
        </p:blipFill>
        <p:spPr>
          <a:xfrm>
            <a:off x="3394387" y="2112568"/>
            <a:ext cx="2444592" cy="2394089"/>
          </a:xfrm>
          <a:prstGeom prst="ellipse">
            <a:avLst/>
          </a:prstGeom>
          <a:ln>
            <a:solidFill>
              <a:schemeClr val="tx1"/>
            </a:solidFill>
          </a:ln>
          <a:effectLst>
            <a:softEdge rad="12700"/>
          </a:effectLst>
        </p:spPr>
      </p:pic>
    </p:spTree>
    <p:extLst>
      <p:ext uri="{BB962C8B-B14F-4D97-AF65-F5344CB8AC3E}">
        <p14:creationId xmlns:p14="http://schemas.microsoft.com/office/powerpoint/2010/main" val="3231509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9845" y="-36931"/>
            <a:ext cx="964612" cy="908489"/>
          </a:xfrm>
          <a:prstGeom prst="rect">
            <a:avLst/>
          </a:prstGeom>
        </p:spPr>
      </p:pic>
      <p:sp>
        <p:nvSpPr>
          <p:cNvPr id="60" name="Title 1">
            <a:extLst>
              <a:ext uri="{FF2B5EF4-FFF2-40B4-BE49-F238E27FC236}">
                <a16:creationId xmlns="" xmlns:a16="http://schemas.microsoft.com/office/drawing/2014/main" id="{8E35B36B-AD3A-4D11-B8A4-F49C34657574}"/>
              </a:ext>
            </a:extLst>
          </p:cNvPr>
          <p:cNvSpPr>
            <a:spLocks noGrp="1"/>
          </p:cNvSpPr>
          <p:nvPr>
            <p:ph type="title"/>
          </p:nvPr>
        </p:nvSpPr>
        <p:spPr>
          <a:xfrm>
            <a:off x="2736927" y="99192"/>
            <a:ext cx="3903900" cy="465803"/>
          </a:xfrm>
        </p:spPr>
        <p:txBody>
          <a:bodyPr/>
          <a:lstStyle/>
          <a:p>
            <a:r>
              <a:rPr lang="en-US" sz="2400" dirty="0">
                <a:solidFill>
                  <a:schemeClr val="accent3">
                    <a:lumMod val="25000"/>
                  </a:schemeClr>
                </a:solidFill>
                <a:latin typeface="Times New Roman" panose="02020603050405020304" pitchFamily="18" charset="0"/>
                <a:cs typeface="Times New Roman" panose="02020603050405020304" pitchFamily="18" charset="0"/>
              </a:rPr>
              <a:t>RUBRIC ĐÁNH GIÁ</a:t>
            </a:r>
          </a:p>
        </p:txBody>
      </p:sp>
      <p:graphicFrame>
        <p:nvGraphicFramePr>
          <p:cNvPr id="61" name="Table 60">
            <a:extLst>
              <a:ext uri="{FF2B5EF4-FFF2-40B4-BE49-F238E27FC236}">
                <a16:creationId xmlns="" xmlns:a16="http://schemas.microsoft.com/office/drawing/2014/main" id="{B05B1621-806E-475F-8AD6-B445C6356A77}"/>
              </a:ext>
            </a:extLst>
          </p:cNvPr>
          <p:cNvGraphicFramePr>
            <a:graphicFrameLocks noGrp="1"/>
          </p:cNvGraphicFramePr>
          <p:nvPr>
            <p:extLst>
              <p:ext uri="{D42A27DB-BD31-4B8C-83A1-F6EECF244321}">
                <p14:modId xmlns:p14="http://schemas.microsoft.com/office/powerpoint/2010/main" val="2686060978"/>
              </p:ext>
            </p:extLst>
          </p:nvPr>
        </p:nvGraphicFramePr>
        <p:xfrm>
          <a:off x="107796" y="514998"/>
          <a:ext cx="8902389" cy="4607954"/>
        </p:xfrm>
        <a:graphic>
          <a:graphicData uri="http://schemas.openxmlformats.org/drawingml/2006/table">
            <a:tbl>
              <a:tblPr>
                <a:tableStyleId>{8E466E39-07EC-4363-BB4D-5D067EE8BB99}</a:tableStyleId>
              </a:tblPr>
              <a:tblGrid>
                <a:gridCol w="1453876">
                  <a:extLst>
                    <a:ext uri="{9D8B030D-6E8A-4147-A177-3AD203B41FA5}">
                      <a16:colId xmlns="" xmlns:a16="http://schemas.microsoft.com/office/drawing/2014/main" val="4142654783"/>
                    </a:ext>
                  </a:extLst>
                </a:gridCol>
                <a:gridCol w="2559365">
                  <a:extLst>
                    <a:ext uri="{9D8B030D-6E8A-4147-A177-3AD203B41FA5}">
                      <a16:colId xmlns="" xmlns:a16="http://schemas.microsoft.com/office/drawing/2014/main" val="3459626692"/>
                    </a:ext>
                  </a:extLst>
                </a:gridCol>
                <a:gridCol w="2444574">
                  <a:extLst>
                    <a:ext uri="{9D8B030D-6E8A-4147-A177-3AD203B41FA5}">
                      <a16:colId xmlns="" xmlns:a16="http://schemas.microsoft.com/office/drawing/2014/main" val="3010780854"/>
                    </a:ext>
                  </a:extLst>
                </a:gridCol>
                <a:gridCol w="2444574">
                  <a:extLst>
                    <a:ext uri="{9D8B030D-6E8A-4147-A177-3AD203B41FA5}">
                      <a16:colId xmlns="" xmlns:a16="http://schemas.microsoft.com/office/drawing/2014/main" val="3476163467"/>
                    </a:ext>
                  </a:extLst>
                </a:gridCol>
              </a:tblGrid>
              <a:tr h="229770">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Tiêu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chí</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đánh</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giá</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Xuất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smtClean="0">
                          <a:solidFill>
                            <a:schemeClr val="tx1"/>
                          </a:solidFill>
                          <a:effectLst/>
                          <a:latin typeface="Times New Roman" panose="02020603050405020304" pitchFamily="18" charset="0"/>
                          <a:cs typeface="Times New Roman" panose="02020603050405020304" pitchFamily="18" charset="0"/>
                        </a:rPr>
                        <a:t>sắc</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Tốt</a:t>
                      </a: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smtClean="0">
                          <a:solidFill>
                            <a:schemeClr val="tx1"/>
                          </a:solidFill>
                          <a:effectLst/>
                          <a:latin typeface="Times New Roman" panose="02020603050405020304" pitchFamily="18" charset="0"/>
                          <a:cs typeface="Times New Roman" panose="02020603050405020304" pitchFamily="18" charset="0"/>
                        </a:rPr>
                        <a:t>Đạt</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extLst>
                  <a:ext uri="{0D108BD9-81ED-4DB2-BD59-A6C34878D82A}">
                    <a16:rowId xmlns="" xmlns:a16="http://schemas.microsoft.com/office/drawing/2014/main" val="1573296431"/>
                  </a:ext>
                </a:extLst>
              </a:tr>
              <a:tr h="1353472">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Vấn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đề</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đời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sống</a:t>
                      </a:r>
                      <a:endParaRPr lang="en-US" sz="1400" b="1" dirty="0">
                        <a:effectLst/>
                        <a:latin typeface="Times New Roman" panose="02020603050405020304" pitchFamily="18" charset="0"/>
                        <a:cs typeface="Times New Roman" panose="02020603050405020304" pitchFamily="18" charset="0"/>
                      </a:endParaRPr>
                    </a:p>
                    <a:p>
                      <a:pPr algn="just" rtl="0" fontAlgn="ct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lựa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chọn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cs typeface="Times New Roman" panose="02020603050405020304" pitchFamily="18" charset="0"/>
                        </a:rPr>
                        <a:t> ra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kiến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Bài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am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đánh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a:t>
                      </a:r>
                      <a:endParaRPr lang="en-US"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200" dirty="0">
                          <a:effectLst/>
                          <a:latin typeface="Times New Roman" panose="02020603050405020304" pitchFamily="18" charset="0"/>
                          <a:cs typeface="Times New Roman" panose="02020603050405020304" pitchFamily="18" charset="0"/>
                        </a:rPr>
                        <a:t>HS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lựa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chọn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vấn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ý </a:t>
                      </a:r>
                      <a:r>
                        <a:rPr lang="en-US" sz="1200" dirty="0" err="1">
                          <a:effectLst/>
                          <a:latin typeface="Times New Roman" panose="02020603050405020304" pitchFamily="18" charset="0"/>
                          <a:cs typeface="Times New Roman" panose="02020603050405020304" pitchFamily="18" charset="0"/>
                        </a:rPr>
                        <a:t>kiến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nhân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vấn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200" dirty="0" err="1">
                          <a:effectLst/>
                          <a:latin typeface="Times New Roman" panose="02020603050405020304" pitchFamily="18" charset="0"/>
                          <a:cs typeface="Times New Roman" panose="02020603050405020304" pitchFamily="18" charset="0"/>
                        </a:rPr>
                        <a:t>Bài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nói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tìm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hiểu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người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nói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nhưng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vẫn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chưa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thực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sâu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sắc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rõ</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ràng</a:t>
                      </a:r>
                      <a:r>
                        <a:rPr lang="en-US" sz="1200" dirty="0">
                          <a:effectLst/>
                          <a:latin typeface="Times New Roman" panose="02020603050405020304" pitchFamily="18" charset="0"/>
                          <a:cs typeface="Times New Roman" panose="02020603050405020304" pitchFamily="18" charset="0"/>
                        </a:rPr>
                        <a:t>.</a:t>
                      </a:r>
                      <a:endParaRPr lang="vi-VN" sz="12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marR="0" lvl="0" indent="-171450" algn="just" defTabSz="914400"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lựa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chọn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a:t>
                      </a:r>
                      <a:r>
                        <a:rPr lang="en-US" sz="1400" dirty="0" err="1">
                          <a:effectLst/>
                          <a:latin typeface="Times New Roman" panose="02020603050405020304" pitchFamily="18" charset="0"/>
                          <a:cs typeface="Times New Roman" panose="02020603050405020304" pitchFamily="18" charset="0"/>
                        </a:rPr>
                        <a:t>bài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nét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kiến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hơn</a:t>
                      </a:r>
                      <a:r>
                        <a:rPr lang="en-US" sz="1400" dirty="0">
                          <a:effectLst/>
                          <a:latin typeface="Times New Roman" panose="02020603050405020304" pitchFamily="18" charset="0"/>
                          <a:cs typeface="Times New Roman" panose="02020603050405020304" pitchFamily="18" charset="0"/>
                        </a:rPr>
                        <a:t>.</a:t>
                      </a:r>
                    </a:p>
                    <a:p>
                      <a:pPr algn="just" rtl="0" fontAlgn="ctr"/>
                      <a:endParaRPr lang="vi-VN" sz="12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 xmlns:a16="http://schemas.microsoft.com/office/drawing/2014/main" val="3450328702"/>
                  </a:ext>
                </a:extLst>
              </a:tr>
              <a:tr h="1003056">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Lí</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lẽ</a:t>
                      </a:r>
                      <a:r>
                        <a:rPr lang="en-US" sz="1400" b="1" dirty="0">
                          <a:effectLst/>
                          <a:latin typeface="Times New Roman" panose="02020603050405020304" pitchFamily="18" charset="0"/>
                          <a:cs typeface="Times New Roman" panose="02020603050405020304" pitchFamily="18" charset="0"/>
                        </a:rPr>
                        <a:t>, ý </a:t>
                      </a:r>
                      <a:r>
                        <a:rPr lang="en-US" sz="1400" b="1" dirty="0" err="1">
                          <a:effectLst/>
                          <a:latin typeface="Times New Roman" panose="02020603050405020304" pitchFamily="18" charset="0"/>
                          <a:cs typeface="Times New Roman" panose="02020603050405020304" pitchFamily="18" charset="0"/>
                        </a:rPr>
                        <a:t>kiến</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300" dirty="0">
                          <a:effectLst/>
                          <a:latin typeface="Times New Roman" panose="02020603050405020304" pitchFamily="18" charset="0"/>
                          <a:cs typeface="Times New Roman" panose="02020603050405020304" pitchFamily="18" charset="0"/>
                        </a:rPr>
                        <a:t>Hs </a:t>
                      </a:r>
                      <a:r>
                        <a:rPr lang="en-US" sz="1300" dirty="0" err="1">
                          <a:effectLst/>
                          <a:latin typeface="Times New Roman" panose="02020603050405020304" pitchFamily="18" charset="0"/>
                          <a:cs typeface="Times New Roman" panose="02020603050405020304" pitchFamily="18" charset="0"/>
                        </a:rPr>
                        <a:t>trình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bày</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những</a:t>
                      </a:r>
                      <a:r>
                        <a:rPr lang="en-US" sz="1300" dirty="0">
                          <a:effectLst/>
                          <a:latin typeface="Times New Roman" panose="02020603050405020304" pitchFamily="18" charset="0"/>
                          <a:cs typeface="Times New Roman" panose="02020603050405020304" pitchFamily="18" charset="0"/>
                        </a:rPr>
                        <a:t> 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cụ</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thuyết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300" dirty="0" err="1">
                          <a:effectLst/>
                          <a:latin typeface="Times New Roman" panose="02020603050405020304" pitchFamily="18" charset="0"/>
                          <a:cs typeface="Times New Roman" panose="02020603050405020304" pitchFamily="18" charset="0"/>
                        </a:rPr>
                        <a:t>Các</a:t>
                      </a:r>
                      <a:r>
                        <a:rPr lang="en-US" sz="1300" dirty="0">
                          <a:effectLst/>
                          <a:latin typeface="Times New Roman" panose="02020603050405020304" pitchFamily="18" charset="0"/>
                          <a:cs typeface="Times New Roman" panose="02020603050405020304" pitchFamily="18" charset="0"/>
                        </a:rPr>
                        <a:t> 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tới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thực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tế</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đời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sống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chứng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chính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xác</a:t>
                      </a:r>
                      <a:r>
                        <a:rPr lang="en-US" sz="1300" dirty="0">
                          <a:effectLst/>
                          <a:latin typeface="Times New Roman" panose="02020603050405020304" pitchFamily="18" charset="0"/>
                          <a:cs typeface="Times New Roman" panose="02020603050405020304" pitchFamily="18" charset="0"/>
                        </a:rPr>
                        <a:t>, logic.</a:t>
                      </a:r>
                      <a:endParaRPr lang="en-US" sz="13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300" dirty="0">
                          <a:effectLst/>
                          <a:latin typeface="Times New Roman" panose="02020603050405020304" pitchFamily="18" charset="0"/>
                          <a:cs typeface="Times New Roman" panose="02020603050405020304" pitchFamily="18" charset="0"/>
                        </a:rPr>
                        <a:t>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bày</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tương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đối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rõ</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nét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nhưng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phần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lẽ</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còn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cụ</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chứng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nhưng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còn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dạng</a:t>
                      </a:r>
                      <a:r>
                        <a:rPr lang="en-US" sz="1300" dirty="0">
                          <a:effectLst/>
                          <a:latin typeface="Times New Roman" panose="02020603050405020304" pitchFamily="18" charset="0"/>
                          <a:cs typeface="Times New Roman" panose="02020603050405020304" pitchFamily="18" charset="0"/>
                        </a:rPr>
                        <a:t>,</a:t>
                      </a:r>
                      <a:endParaRPr lang="vi-VN" sz="13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cs typeface="Times New Roman" panose="02020603050405020304" pitchFamily="18" charset="0"/>
                        </a:rPr>
                        <a:t> ra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lẽ</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thuyết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nhiều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chứng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bổ</a:t>
                      </a:r>
                      <a:r>
                        <a:rPr lang="en-US" sz="1400" dirty="0">
                          <a:effectLst/>
                          <a:latin typeface="Times New Roman" panose="02020603050405020304" pitchFamily="18" charset="0"/>
                          <a:cs typeface="Times New Roman" panose="02020603050405020304" pitchFamily="18" charset="0"/>
                        </a:rPr>
                        <a:t> sung.</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 xmlns:a16="http://schemas.microsoft.com/office/drawing/2014/main" val="601848408"/>
                  </a:ext>
                </a:extLst>
              </a:tr>
              <a:tr h="932734">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Phương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hỗ</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trợ</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200" dirty="0">
                          <a:effectLst/>
                          <a:latin typeface="Times New Roman" panose="02020603050405020304" pitchFamily="18" charset="0"/>
                          <a:cs typeface="Times New Roman" panose="02020603050405020304" pitchFamily="18" charset="0"/>
                        </a:rPr>
                        <a:t>HS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chuẩn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bị</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tranh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ảnh</a:t>
                      </a:r>
                      <a:r>
                        <a:rPr lang="en-US" sz="1200" dirty="0">
                          <a:effectLst/>
                          <a:latin typeface="Times New Roman" panose="02020603050405020304" pitchFamily="18" charset="0"/>
                          <a:cs typeface="Times New Roman" panose="02020603050405020304" pitchFamily="18" charset="0"/>
                        </a:rPr>
                        <a:t>, Video </a:t>
                      </a:r>
                      <a:r>
                        <a:rPr lang="en-US" sz="1200" dirty="0" err="1">
                          <a:effectLst/>
                          <a:latin typeface="Times New Roman" panose="02020603050405020304" pitchFamily="18" charset="0"/>
                          <a:cs typeface="Times New Roman" panose="02020603050405020304" pitchFamily="18" charset="0"/>
                        </a:rPr>
                        <a:t>tự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sưu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tầm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tác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nghiệp</a:t>
                      </a:r>
                      <a:r>
                        <a:rPr lang="en-US" sz="12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Nếu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Video, </a:t>
                      </a:r>
                      <a:r>
                        <a:rPr lang="en-US" sz="1400" dirty="0" err="1">
                          <a:effectLst/>
                          <a:latin typeface="Times New Roman" panose="02020603050405020304" pitchFamily="18" charset="0"/>
                          <a:cs typeface="Times New Roman" panose="02020603050405020304" pitchFamily="18" charset="0"/>
                        </a:rPr>
                        <a:t>tranh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do HS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GV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đa</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tranh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video </a:t>
                      </a:r>
                      <a:r>
                        <a:rPr lang="en-US" sz="1400" dirty="0" err="1">
                          <a:effectLst/>
                          <a:latin typeface="Times New Roman" panose="02020603050405020304" pitchFamily="18" charset="0"/>
                          <a:cs typeface="Times New Roman" panose="02020603050405020304" pitchFamily="18" charset="0"/>
                        </a:rPr>
                        <a:t>xong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sài</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đầy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phẩm</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 xmlns:a16="http://schemas.microsoft.com/office/drawing/2014/main" val="2445706414"/>
                  </a:ext>
                </a:extLst>
              </a:tr>
              <a:tr h="1003056">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Thuyết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trình</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tiếp</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hợp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ngôn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giọng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hoạt</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định</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nhưng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sai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chỗ</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Vẫn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giờ</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hoặc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thiếu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giờ</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nhìn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Slide,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 xmlns:a16="http://schemas.microsoft.com/office/drawing/2014/main" val="1633157611"/>
                  </a:ext>
                </a:extLst>
              </a:tr>
            </a:tbl>
          </a:graphicData>
        </a:graphic>
      </p:graphicFrame>
    </p:spTree>
    <p:extLst>
      <p:ext uri="{BB962C8B-B14F-4D97-AF65-F5344CB8AC3E}">
        <p14:creationId xmlns:p14="http://schemas.microsoft.com/office/powerpoint/2010/main" val="32025327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6" name="Google Shape;1396;p63"/>
          <p:cNvSpPr/>
          <p:nvPr/>
        </p:nvSpPr>
        <p:spPr>
          <a:xfrm>
            <a:off x="3191377" y="32100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3" name="Picture 2"/>
          <p:cNvPicPr>
            <a:picLocks noChangeAspect="1"/>
          </p:cNvPicPr>
          <p:nvPr/>
        </p:nvPicPr>
        <p:blipFill>
          <a:blip r:embed="rId3"/>
          <a:stretch>
            <a:fillRect/>
          </a:stretch>
        </p:blipFill>
        <p:spPr>
          <a:xfrm>
            <a:off x="1327242" y="679153"/>
            <a:ext cx="5108891" cy="2005758"/>
          </a:xfrm>
          <a:prstGeom prst="rect">
            <a:avLst/>
          </a:prstGeom>
        </p:spPr>
      </p:pic>
      <p:pic>
        <p:nvPicPr>
          <p:cNvPr id="2" name="Picture 1"/>
          <p:cNvPicPr>
            <a:picLocks noChangeAspect="1"/>
          </p:cNvPicPr>
          <p:nvPr/>
        </p:nvPicPr>
        <p:blipFill>
          <a:blip r:embed="rId4"/>
          <a:stretch>
            <a:fillRect/>
          </a:stretch>
        </p:blipFill>
        <p:spPr>
          <a:xfrm>
            <a:off x="1327242" y="1839086"/>
            <a:ext cx="5449386" cy="1691650"/>
          </a:xfrm>
          <a:prstGeom prst="rect">
            <a:avLst/>
          </a:prstGeom>
        </p:spPr>
      </p:pic>
    </p:spTree>
    <p:extLst>
      <p:ext uri="{BB962C8B-B14F-4D97-AF65-F5344CB8AC3E}">
        <p14:creationId xmlns:p14="http://schemas.microsoft.com/office/powerpoint/2010/main" val="191074805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5000"/>
            <a:alpha val="18000"/>
          </a:schemeClr>
        </a:solidFill>
        <a:effectLst/>
      </p:bgPr>
    </p:bg>
    <p:spTree>
      <p:nvGrpSpPr>
        <p:cNvPr id="1" name="Shape 1325"/>
        <p:cNvGrpSpPr/>
        <p:nvPr/>
      </p:nvGrpSpPr>
      <p:grpSpPr>
        <a:xfrm>
          <a:off x="0" y="0"/>
          <a:ext cx="0" cy="0"/>
          <a:chOff x="0" y="0"/>
          <a:chExt cx="0" cy="0"/>
        </a:xfrm>
      </p:grpSpPr>
      <p:sp>
        <p:nvSpPr>
          <p:cNvPr id="2" name="Rectangle 1"/>
          <p:cNvSpPr/>
          <p:nvPr/>
        </p:nvSpPr>
        <p:spPr>
          <a:xfrm>
            <a:off x="366765" y="832730"/>
            <a:ext cx="7611626" cy="2805320"/>
          </a:xfrm>
          <a:prstGeom prst="rect">
            <a:avLst/>
          </a:prstGeom>
        </p:spPr>
        <p:txBody>
          <a:bodyPr wrap="square">
            <a:spAutoFit/>
          </a:bodyPr>
          <a:lstStyle/>
          <a:p>
            <a:pPr algn="just">
              <a:lnSpc>
                <a:spcPct val="150000"/>
              </a:lnSpc>
            </a:pPr>
            <a:r>
              <a:rPr lang="en-US" sz="2000" dirty="0" smtClean="0">
                <a:latin typeface="+mj-lt"/>
              </a:rPr>
              <a:t>- </a:t>
            </a:r>
            <a:r>
              <a:rPr lang="vi-VN" sz="2000" b="1" dirty="0" smtClean="0">
                <a:latin typeface="+mj-lt"/>
              </a:rPr>
              <a:t>Thảo </a:t>
            </a:r>
            <a:r>
              <a:rPr lang="vi-VN" sz="2000" b="1" dirty="0">
                <a:latin typeface="+mj-lt"/>
              </a:rPr>
              <a:t>luận về một vấn đề trong đời sống </a:t>
            </a:r>
            <a:r>
              <a:rPr lang="vi-VN" sz="2000" dirty="0">
                <a:latin typeface="+mj-lt"/>
              </a:rPr>
              <a:t>là </a:t>
            </a:r>
            <a:r>
              <a:rPr lang="vi-VN" sz="2000" b="1" dirty="0">
                <a:latin typeface="+mj-lt"/>
              </a:rPr>
              <a:t>đưa ra ý kiến của cá nhân </a:t>
            </a:r>
            <a:r>
              <a:rPr lang="vi-VN" sz="2000" dirty="0">
                <a:latin typeface="+mj-lt"/>
              </a:rPr>
              <a:t>về vấn đề đó và trao đổi, bàn bạc, lắng nghe ý kiến của mọi người cùng tham gia để có hiểu biết đầy đủ, toàn diện hơn và lựa chọn được cách thức giải quyết vấn đề phù hợp.</a:t>
            </a:r>
          </a:p>
          <a:p>
            <a:pPr algn="just">
              <a:lnSpc>
                <a:spcPct val="150000"/>
              </a:lnSpc>
            </a:pPr>
            <a:r>
              <a:rPr lang="en-US" sz="2000" dirty="0" smtClean="0">
                <a:latin typeface="+mj-lt"/>
              </a:rPr>
              <a:t>- </a:t>
            </a:r>
            <a:r>
              <a:rPr lang="vi-VN" sz="2000" dirty="0" smtClean="0">
                <a:latin typeface="+mj-lt"/>
              </a:rPr>
              <a:t>Vấn </a:t>
            </a:r>
            <a:r>
              <a:rPr lang="vi-VN" sz="2000" dirty="0">
                <a:latin typeface="+mj-lt"/>
              </a:rPr>
              <a:t>đề trong đời sống có thể nêu lên từ </a:t>
            </a:r>
            <a:r>
              <a:rPr lang="vi-VN" sz="2000" b="1" dirty="0">
                <a:latin typeface="+mj-lt"/>
              </a:rPr>
              <a:t>thực tế cuộc sống </a:t>
            </a:r>
            <a:r>
              <a:rPr lang="vi-VN" sz="2000" dirty="0">
                <a:latin typeface="+mj-lt"/>
              </a:rPr>
              <a:t>nhưng cũng có thể rút ra từ các </a:t>
            </a:r>
            <a:r>
              <a:rPr lang="vi-VN" sz="2000" b="1" dirty="0">
                <a:latin typeface="+mj-lt"/>
              </a:rPr>
              <a:t>tác phẩm văn học</a:t>
            </a:r>
            <a:r>
              <a:rPr lang="vi-VN" sz="2000" b="1" dirty="0" smtClean="0">
                <a:latin typeface="+mj-lt"/>
              </a:rPr>
              <a:t>.</a:t>
            </a:r>
            <a:endParaRPr lang="vi-VN" sz="2000" b="1" dirty="0">
              <a:latin typeface="+mj-lt"/>
            </a:endParaRPr>
          </a:p>
        </p:txBody>
      </p:sp>
      <p:sp>
        <p:nvSpPr>
          <p:cNvPr id="6" name="TextBox 5"/>
          <p:cNvSpPr txBox="1"/>
          <p:nvPr/>
        </p:nvSpPr>
        <p:spPr>
          <a:xfrm>
            <a:off x="366765" y="299985"/>
            <a:ext cx="8382000" cy="461665"/>
          </a:xfrm>
          <a:prstGeom prst="rect">
            <a:avLst/>
          </a:prstGeom>
          <a:noFill/>
        </p:spPr>
        <p:txBody>
          <a:bodyPr wrap="square" rtlCol="0">
            <a:spAutoFit/>
          </a:bodyPr>
          <a:lstStyle/>
          <a:p>
            <a:pPr algn="just">
              <a:buClrTx/>
              <a:buFontTx/>
              <a:buNone/>
            </a:pPr>
            <a:r>
              <a:rPr lang="en-US" sz="2400" b="1" kern="1200" dirty="0">
                <a:solidFill>
                  <a:prstClr val="black"/>
                </a:solidFill>
                <a:latin typeface="Times New Roman" panose="02020603050405020304" pitchFamily="18" charset="0"/>
                <a:cs typeface="Times New Roman" panose="02020603050405020304" pitchFamily="18" charset="0"/>
              </a:rPr>
              <a:t>1. </a:t>
            </a:r>
            <a:r>
              <a:rPr lang="en-US" sz="2400" b="1" kern="1200" dirty="0" err="1">
                <a:solidFill>
                  <a:prstClr val="black"/>
                </a:solidFill>
                <a:latin typeface="Times New Roman" panose="02020603050405020304" pitchFamily="18" charset="0"/>
                <a:cs typeface="Times New Roman" panose="02020603050405020304" pitchFamily="18" charset="0"/>
              </a:rPr>
              <a:t>Khái</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niệm</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7" name="TextBox 6"/>
          <p:cNvSpPr txBox="1"/>
          <p:nvPr/>
        </p:nvSpPr>
        <p:spPr>
          <a:xfrm>
            <a:off x="508693" y="266072"/>
            <a:ext cx="6756265" cy="830997"/>
          </a:xfrm>
          <a:prstGeom prst="rect">
            <a:avLst/>
          </a:prstGeom>
          <a:noFill/>
        </p:spPr>
        <p:txBody>
          <a:bodyPr wrap="square" rtlCol="0">
            <a:spAutoFit/>
          </a:bodyPr>
          <a:lstStyle/>
          <a:p>
            <a:pPr algn="just">
              <a:buClrTx/>
              <a:buFontTx/>
              <a:buNone/>
            </a:pPr>
            <a:r>
              <a:rPr lang="en-US" sz="2400" b="1" kern="1200" dirty="0">
                <a:solidFill>
                  <a:prstClr val="black"/>
                </a:solidFill>
                <a:latin typeface="Times New Roman" panose="02020603050405020304" pitchFamily="18" charset="0"/>
                <a:cs typeface="Times New Roman" panose="02020603050405020304" pitchFamily="18" charset="0"/>
              </a:rPr>
              <a:t>2.  </a:t>
            </a:r>
            <a:r>
              <a:rPr lang="en-US" sz="2400" b="1" kern="1200" dirty="0" err="1">
                <a:solidFill>
                  <a:prstClr val="black"/>
                </a:solidFill>
                <a:latin typeface="Times New Roman" panose="02020603050405020304" pitchFamily="18" charset="0"/>
                <a:cs typeface="Times New Roman" panose="02020603050405020304" pitchFamily="18" charset="0"/>
              </a:rPr>
              <a:t>Yêu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cầu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cần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chú</a:t>
            </a:r>
            <a:r>
              <a:rPr lang="en-US" sz="2400" b="1" kern="1200" dirty="0">
                <a:solidFill>
                  <a:prstClr val="black"/>
                </a:solidFill>
                <a:latin typeface="Times New Roman" panose="02020603050405020304" pitchFamily="18" charset="0"/>
                <a:cs typeface="Times New Roman" panose="02020603050405020304" pitchFamily="18" charset="0"/>
              </a:rPr>
              <a:t> ý </a:t>
            </a:r>
            <a:r>
              <a:rPr lang="en-US" sz="2400" b="1" kern="1200" dirty="0" err="1">
                <a:solidFill>
                  <a:prstClr val="black"/>
                </a:solidFill>
                <a:latin typeface="Times New Roman" panose="02020603050405020304" pitchFamily="18" charset="0"/>
                <a:cs typeface="Times New Roman" panose="02020603050405020304" pitchFamily="18" charset="0"/>
              </a:rPr>
              <a:t>khi</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thảo</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luận</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trao</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đổi</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về</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một</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vấn</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đề</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trong</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đời</a:t>
            </a:r>
            <a:r>
              <a:rPr lang="en-US" sz="2400" b="1" kern="1200" dirty="0" smtClean="0">
                <a:solidFill>
                  <a:prstClr val="black"/>
                </a:solidFill>
                <a:latin typeface="Times New Roman" panose="02020603050405020304" pitchFamily="18" charset="0"/>
                <a:cs typeface="Times New Roman" panose="02020603050405020304" pitchFamily="18" charset="0"/>
              </a:rPr>
              <a:t> </a:t>
            </a:r>
            <a:r>
              <a:rPr lang="en-US" sz="2400" b="1" kern="1200" dirty="0" err="1" smtClean="0">
                <a:solidFill>
                  <a:prstClr val="black"/>
                </a:solidFill>
                <a:latin typeface="Times New Roman" panose="02020603050405020304" pitchFamily="18" charset="0"/>
                <a:cs typeface="Times New Roman" panose="02020603050405020304" pitchFamily="18" charset="0"/>
              </a:rPr>
              <a:t>sống</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
        <p:nvSpPr>
          <p:cNvPr id="10" name="Google Shape;2354;p117"/>
          <p:cNvSpPr/>
          <p:nvPr/>
        </p:nvSpPr>
        <p:spPr>
          <a:xfrm>
            <a:off x="6962233" y="1727686"/>
            <a:ext cx="1709597"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a:latin typeface="+mj-lt"/>
              </a:rPr>
              <a:t>- Khi trao đổi, cần nêu rõ cách hiểu hoặc quan điểm của bản thân về vấn đề; đồng thời, tôn trọng các ý kiến khác.</a:t>
            </a:r>
            <a:endParaRPr lang="vi-VN" sz="2000" dirty="0">
              <a:latin typeface="+mj-lt"/>
            </a:endParaRPr>
          </a:p>
        </p:txBody>
      </p:sp>
      <p:sp>
        <p:nvSpPr>
          <p:cNvPr id="11" name="Google Shape;2352;p117"/>
          <p:cNvSpPr/>
          <p:nvPr/>
        </p:nvSpPr>
        <p:spPr>
          <a:xfrm>
            <a:off x="482321" y="1727686"/>
            <a:ext cx="2193940"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dirty="0">
                <a:latin typeface="+mj-lt"/>
              </a:rPr>
              <a:t>- Quan tâm, theo dõi các sự kiện, hiện tượng,…trong cuộc sống xung quanh hoặc suy nghĩ từ các văn bản đọc hiểu để phát hiện vấn đề có ý nghĩa.</a:t>
            </a:r>
          </a:p>
        </p:txBody>
      </p:sp>
      <p:sp>
        <p:nvSpPr>
          <p:cNvPr id="12" name="Google Shape;2353;p117"/>
          <p:cNvSpPr/>
          <p:nvPr/>
        </p:nvSpPr>
        <p:spPr>
          <a:xfrm>
            <a:off x="2893925" y="1727686"/>
            <a:ext cx="1963135"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dirty="0">
                <a:latin typeface="+mj-lt"/>
              </a:rPr>
              <a:t>- Lựa chọn một vấn đề cần trao đổi. Tìm hiểu các thông tin về vấn đề và suy nghĩ, xác định ý kiến của em về vấn đề đó.</a:t>
            </a:r>
          </a:p>
        </p:txBody>
      </p:sp>
      <p:sp>
        <p:nvSpPr>
          <p:cNvPr id="13" name="Google Shape;2354;p117"/>
          <p:cNvSpPr/>
          <p:nvPr/>
        </p:nvSpPr>
        <p:spPr>
          <a:xfrm>
            <a:off x="5074724" y="1738960"/>
            <a:ext cx="1709597"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a:latin typeface="+mj-lt"/>
              </a:rPr>
              <a:t>- Trao đổi, thảo luận trong nhóm về vấn đề đã lựa chọn.</a:t>
            </a:r>
            <a:endParaRPr lang="vi-VN" sz="2000" dirty="0">
              <a:latin typeface="+mj-lt"/>
            </a:endParaRPr>
          </a:p>
        </p:txBody>
      </p:sp>
    </p:spTree>
    <p:extLst>
      <p:ext uri="{BB962C8B-B14F-4D97-AF65-F5344CB8AC3E}">
        <p14:creationId xmlns:p14="http://schemas.microsoft.com/office/powerpoint/2010/main" val="20218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3" name="Google Shape;1433;p70"/>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r>
              <a:rPr lang="en" dirty="0" smtClean="0"/>
              <a:t>II.</a:t>
            </a:r>
            <a:endParaRPr dirty="0"/>
          </a:p>
        </p:txBody>
      </p:sp>
      <p:sp>
        <p:nvSpPr>
          <p:cNvPr id="8" name="Google Shape;1396;p63"/>
          <p:cNvSpPr/>
          <p:nvPr/>
        </p:nvSpPr>
        <p:spPr>
          <a:xfrm>
            <a:off x="3881690" y="2980809"/>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997242" y="324152"/>
            <a:ext cx="1656180" cy="1694302"/>
          </a:xfrm>
          <a:prstGeom prst="rect">
            <a:avLst/>
          </a:prstGeom>
        </p:spPr>
      </p:pic>
      <p:pic>
        <p:nvPicPr>
          <p:cNvPr id="4" name="Picture 3"/>
          <p:cNvPicPr>
            <a:picLocks noChangeAspect="1"/>
          </p:cNvPicPr>
          <p:nvPr/>
        </p:nvPicPr>
        <p:blipFill>
          <a:blip r:embed="rId6"/>
          <a:stretch>
            <a:fillRect/>
          </a:stretch>
        </p:blipFill>
        <p:spPr>
          <a:xfrm>
            <a:off x="1583916" y="1700896"/>
            <a:ext cx="5848710" cy="1815612"/>
          </a:xfrm>
          <a:prstGeom prst="rect">
            <a:avLst/>
          </a:prstGeom>
        </p:spPr>
      </p:pic>
    </p:spTree>
    <p:extLst>
      <p:ext uri="{BB962C8B-B14F-4D97-AF65-F5344CB8AC3E}">
        <p14:creationId xmlns:p14="http://schemas.microsoft.com/office/powerpoint/2010/main" val="22935635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7" name="Rectangle 6"/>
          <p:cNvSpPr/>
          <p:nvPr/>
        </p:nvSpPr>
        <p:spPr>
          <a:xfrm>
            <a:off x="272375" y="242136"/>
            <a:ext cx="8784076" cy="1200329"/>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Bài tập:</a:t>
            </a:r>
            <a:r>
              <a:rPr lang="vi-VN" sz="2400" dirty="0">
                <a:latin typeface="Times New Roman" panose="02020603050405020304" pitchFamily="18" charset="0"/>
                <a:cs typeface="Times New Roman" panose="02020603050405020304" pitchFamily="18" charset="0"/>
              </a:rPr>
              <a:t> Chọn một trong các vấn đề sau đây (hoặc tự nêu vấn đề) để thảo luận trong nhóm, lớp. Khi chọn, cần suy nghĩ về mối liên hệ giữa vấn đề ấy với các văn bản ở phần đọc hiểu</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Google Shape;174;p9"/>
          <p:cNvSpPr/>
          <p:nvPr/>
        </p:nvSpPr>
        <p:spPr>
          <a:xfrm>
            <a:off x="514644" y="1790803"/>
            <a:ext cx="2142119" cy="2297876"/>
          </a:xfrm>
          <a:prstGeom prst="roundRect">
            <a:avLst>
              <a:gd name="adj" fmla="val 10000"/>
            </a:avLst>
          </a:prstGeom>
          <a:solidFill>
            <a:schemeClr val="accent4">
              <a:lumMod val="9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(1) Gia đình có vai trò như thế nào trong cuộc sống của mỗi chúng ta?</a:t>
            </a:r>
          </a:p>
        </p:txBody>
      </p:sp>
      <p:sp>
        <p:nvSpPr>
          <p:cNvPr id="12" name="Google Shape;175;p9"/>
          <p:cNvSpPr/>
          <p:nvPr/>
        </p:nvSpPr>
        <p:spPr>
          <a:xfrm>
            <a:off x="3402647" y="1807530"/>
            <a:ext cx="2142119" cy="2331362"/>
          </a:xfrm>
          <a:prstGeom prst="roundRect">
            <a:avLst>
              <a:gd name="adj" fmla="val 10000"/>
            </a:avLst>
          </a:prstGeom>
          <a:solidFill>
            <a:schemeClr val="accent3">
              <a:lumMod val="40000"/>
              <a:lumOff val="6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vi-VN" sz="2000" b="1" dirty="0">
                <a:solidFill>
                  <a:srgbClr val="008000"/>
                </a:solidFill>
                <a:latin typeface="Times New Roman" panose="02020603050405020304" pitchFamily="18" charset="0"/>
                <a:cs typeface="Times New Roman" panose="02020603050405020304" pitchFamily="18" charset="0"/>
              </a:rPr>
              <a:t> </a:t>
            </a:r>
            <a:endParaRPr lang="en-US" sz="2000" b="1" dirty="0">
              <a:solidFill>
                <a:srgbClr val="008000"/>
              </a:solidFill>
              <a:latin typeface="Times New Roman" panose="02020603050405020304" pitchFamily="18" charset="0"/>
              <a:cs typeface="Times New Roman" panose="02020603050405020304" pitchFamily="18" charset="0"/>
            </a:endParaRPr>
          </a:p>
        </p:txBody>
      </p:sp>
      <p:sp>
        <p:nvSpPr>
          <p:cNvPr id="13" name="Google Shape;176;p9"/>
          <p:cNvSpPr/>
          <p:nvPr/>
        </p:nvSpPr>
        <p:spPr>
          <a:xfrm>
            <a:off x="6290650" y="1790803"/>
            <a:ext cx="2142119" cy="2331362"/>
          </a:xfrm>
          <a:prstGeom prst="roundRect">
            <a:avLst>
              <a:gd name="adj" fmla="val 10000"/>
            </a:avLst>
          </a:prstGeom>
          <a:solidFill>
            <a:schemeClr val="accent2">
              <a:lumMod val="20000"/>
              <a:lumOff val="8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(3) Trình bày suy nghĩ của em về cách ứng xử với những số phận thiếu may mắn trong cuộc sống.</a:t>
            </a:r>
          </a:p>
        </p:txBody>
      </p:sp>
    </p:spTree>
    <p:extLst>
      <p:ext uri="{BB962C8B-B14F-4D97-AF65-F5344CB8AC3E}">
        <p14:creationId xmlns:p14="http://schemas.microsoft.com/office/powerpoint/2010/main" val="20620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186020" y="4039941"/>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7" name="Picture 3"/>
          <p:cNvPicPr>
            <a:picLocks noChangeAspect="1"/>
          </p:cNvPicPr>
          <p:nvPr/>
        </p:nvPicPr>
        <p:blipFill>
          <a:blip r:embed="rId3">
            <a:alphaModFix amt="31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flipH="1">
            <a:off x="5230675" y="1854958"/>
            <a:ext cx="4071131" cy="5219399"/>
          </a:xfrm>
          <a:prstGeom prst="rect">
            <a:avLst/>
          </a:prstGeom>
        </p:spPr>
      </p:pic>
      <p:pic>
        <p:nvPicPr>
          <p:cNvPr id="8" name="Picture 7"/>
          <p:cNvPicPr>
            <a:picLocks noChangeAspect="1"/>
          </p:cNvPicPr>
          <p:nvPr/>
        </p:nvPicPr>
        <p:blipFill>
          <a:blip r:embed="rId5"/>
          <a:stretch>
            <a:fillRect/>
          </a:stretch>
        </p:blipFill>
        <p:spPr>
          <a:xfrm>
            <a:off x="6302489" y="2054075"/>
            <a:ext cx="2424152" cy="2385027"/>
          </a:xfrm>
          <a:prstGeom prst="ellipse">
            <a:avLst/>
          </a:prstGeom>
          <a:ln>
            <a:solidFill>
              <a:schemeClr val="tx1"/>
            </a:solidFill>
          </a:ln>
          <a:effectLst>
            <a:softEdge rad="12700"/>
          </a:effectLst>
        </p:spPr>
      </p:pic>
      <p:pic>
        <p:nvPicPr>
          <p:cNvPr id="9" name="Picture 8"/>
          <p:cNvPicPr>
            <a:picLocks noChangeAspect="1"/>
          </p:cNvPicPr>
          <p:nvPr/>
        </p:nvPicPr>
        <p:blipFill>
          <a:blip r:embed="rId6"/>
          <a:stretch>
            <a:fillRect/>
          </a:stretch>
        </p:blipFill>
        <p:spPr>
          <a:xfrm>
            <a:off x="227516" y="2054075"/>
            <a:ext cx="2400047" cy="2385027"/>
          </a:xfrm>
          <a:prstGeom prst="ellipse">
            <a:avLst/>
          </a:prstGeom>
          <a:ln>
            <a:solidFill>
              <a:schemeClr val="tx1"/>
            </a:solidFill>
          </a:ln>
          <a:effectLst>
            <a:softEdge rad="12700"/>
          </a:effectLst>
        </p:spPr>
      </p:pic>
      <p:pic>
        <p:nvPicPr>
          <p:cNvPr id="12" name="Picture 11"/>
          <p:cNvPicPr>
            <a:picLocks noChangeAspect="1"/>
          </p:cNvPicPr>
          <p:nvPr/>
        </p:nvPicPr>
        <p:blipFill>
          <a:blip r:embed="rId7"/>
          <a:stretch>
            <a:fillRect/>
          </a:stretch>
        </p:blipFill>
        <p:spPr>
          <a:xfrm>
            <a:off x="3243821" y="2024525"/>
            <a:ext cx="2444592" cy="2394089"/>
          </a:xfrm>
          <a:prstGeom prst="ellipse">
            <a:avLst/>
          </a:prstGeom>
          <a:ln>
            <a:solidFill>
              <a:schemeClr val="tx1"/>
            </a:solidFill>
          </a:ln>
          <a:effectLst>
            <a:softEdge rad="12700"/>
          </a:effectLst>
        </p:spPr>
      </p:pic>
      <p:pic>
        <p:nvPicPr>
          <p:cNvPr id="2" name="Picture 1"/>
          <p:cNvPicPr>
            <a:picLocks noChangeAspect="1"/>
          </p:cNvPicPr>
          <p:nvPr/>
        </p:nvPicPr>
        <p:blipFill>
          <a:blip r:embed="rId8"/>
          <a:stretch>
            <a:fillRect/>
          </a:stretch>
        </p:blipFill>
        <p:spPr>
          <a:xfrm>
            <a:off x="312376" y="518825"/>
            <a:ext cx="8650974" cy="1566808"/>
          </a:xfrm>
          <a:prstGeom prst="rect">
            <a:avLst/>
          </a:prstGeom>
        </p:spPr>
      </p:pic>
    </p:spTree>
    <p:extLst>
      <p:ext uri="{BB962C8B-B14F-4D97-AF65-F5344CB8AC3E}">
        <p14:creationId xmlns:p14="http://schemas.microsoft.com/office/powerpoint/2010/main" val="225758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5" name="Google Shape;1753;p78"/>
          <p:cNvSpPr/>
          <p:nvPr/>
        </p:nvSpPr>
        <p:spPr>
          <a:xfrm rot="-5400000" flipH="1">
            <a:off x="6650135" y="-918080"/>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 name="Rectangle 2"/>
          <p:cNvSpPr/>
          <p:nvPr/>
        </p:nvSpPr>
        <p:spPr>
          <a:xfrm>
            <a:off x="283068" y="406244"/>
            <a:ext cx="5708491" cy="3647152"/>
          </a:xfrm>
          <a:prstGeom prst="rect">
            <a:avLst/>
          </a:prstGeom>
        </p:spPr>
        <p:txBody>
          <a:bodyPr wrap="square">
            <a:spAutoFit/>
          </a:bodyPr>
          <a:lstStyle/>
          <a:p>
            <a:pPr algn="just">
              <a:lnSpc>
                <a:spcPct val="150000"/>
              </a:lnSpc>
            </a:pPr>
            <a:r>
              <a:rPr lang="en-US" sz="2200" b="1" dirty="0" smtClean="0">
                <a:latin typeface="Times New Roman" panose="02020603050405020304" pitchFamily="18" charset="0"/>
                <a:cs typeface="Times New Roman" panose="02020603050405020304" pitchFamily="18" charset="0"/>
              </a:rPr>
              <a:t>1.</a:t>
            </a:r>
            <a:r>
              <a:rPr lang="vi-VN" sz="2200" b="1" dirty="0" smtClean="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Chuẩn bị (ví dụ với vấn đề 2)</a:t>
            </a:r>
          </a:p>
          <a:p>
            <a:pPr algn="just">
              <a:lnSpc>
                <a:spcPct val="150000"/>
              </a:lnSpc>
            </a:pPr>
            <a:endParaRPr lang="en-US" sz="2200" b="1" dirty="0" smtClean="0">
              <a:latin typeface="Times New Roman" panose="02020603050405020304" pitchFamily="18" charset="0"/>
              <a:cs typeface="Times New Roman" panose="02020603050405020304" pitchFamily="18" charset="0"/>
            </a:endParaRPr>
          </a:p>
          <a:p>
            <a:pPr algn="just">
              <a:lnSpc>
                <a:spcPct val="150000"/>
              </a:lnSpc>
            </a:pPr>
            <a:r>
              <a:rPr lang="vi-VN" sz="2200" b="1" dirty="0" smtClean="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Xác định vấn đề thảo luận</a:t>
            </a:r>
            <a:r>
              <a:rPr lang="vi-VN" sz="2200" dirty="0">
                <a:latin typeface="Times New Roman" panose="02020603050405020304" pitchFamily="18" charset="0"/>
                <a:cs typeface="Times New Roman" panose="02020603050405020304" pitchFamily="18" charset="0"/>
              </a:rPr>
              <a:t>: Vai trò của tình cảm quê hương đối với mỗi người; đối tượng tham gia thảo luận: các bạn trong nhóm/ lớp.</a:t>
            </a:r>
          </a:p>
          <a:p>
            <a:pPr algn="just">
              <a:lnSpc>
                <a:spcPct val="150000"/>
              </a:lnSpc>
            </a:pPr>
            <a:r>
              <a:rPr lang="vi-VN" sz="2200" b="1" dirty="0">
                <a:latin typeface="Times New Roman" panose="02020603050405020304" pitchFamily="18" charset="0"/>
                <a:cs typeface="Times New Roman" panose="02020603050405020304" pitchFamily="18" charset="0"/>
              </a:rPr>
              <a:t>- Chuẩn bị các phương tiện </a:t>
            </a:r>
            <a:r>
              <a:rPr lang="vi-VN" sz="2200" dirty="0">
                <a:latin typeface="Times New Roman" panose="02020603050405020304" pitchFamily="18" charset="0"/>
                <a:cs typeface="Times New Roman" panose="02020603050405020304" pitchFamily="18" charset="0"/>
              </a:rPr>
              <a:t>như tranh, ảnh, video,…và máy chiếu, màn hình (nếu có).</a:t>
            </a:r>
          </a:p>
        </p:txBody>
      </p:sp>
      <p:pic>
        <p:nvPicPr>
          <p:cNvPr id="60" name="Picture 59"/>
          <p:cNvPicPr>
            <a:picLocks noChangeAspect="1"/>
          </p:cNvPicPr>
          <p:nvPr/>
        </p:nvPicPr>
        <p:blipFill>
          <a:blip r:embed="rId3"/>
          <a:stretch>
            <a:fillRect/>
          </a:stretch>
        </p:blipFill>
        <p:spPr>
          <a:xfrm>
            <a:off x="6681905" y="2612864"/>
            <a:ext cx="2238081" cy="2318147"/>
          </a:xfrm>
          <a:prstGeom prst="rect">
            <a:avLst/>
          </a:prstGeom>
        </p:spPr>
      </p:pic>
      <p:pic>
        <p:nvPicPr>
          <p:cNvPr id="64" name="Picture 63"/>
          <p:cNvPicPr>
            <a:picLocks noChangeAspect="1"/>
          </p:cNvPicPr>
          <p:nvPr/>
        </p:nvPicPr>
        <p:blipFill>
          <a:blip r:embed="rId4"/>
          <a:stretch>
            <a:fillRect/>
          </a:stretch>
        </p:blipFill>
        <p:spPr>
          <a:xfrm>
            <a:off x="6252735" y="247377"/>
            <a:ext cx="2179775" cy="2318147"/>
          </a:xfrm>
          <a:prstGeom prst="rect">
            <a:avLst/>
          </a:prstGeom>
        </p:spPr>
      </p:pic>
    </p:spTree>
    <p:extLst>
      <p:ext uri="{BB962C8B-B14F-4D97-AF65-F5344CB8AC3E}">
        <p14:creationId xmlns:p14="http://schemas.microsoft.com/office/powerpoint/2010/main" val="2649375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2690</Words>
  <Application>Microsoft Office PowerPoint</Application>
  <PresentationFormat>On-screen Show (16:9)</PresentationFormat>
  <Paragraphs>144</Paragraphs>
  <Slides>23</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Manjari</vt:lpstr>
      <vt:lpstr>Hammersmith One</vt:lpstr>
      <vt:lpstr>Times New Roman</vt:lpstr>
      <vt:lpstr>Roboto Condensed Light</vt:lpstr>
      <vt:lpstr>Arial</vt:lpstr>
      <vt:lpstr>Cambria</vt:lpstr>
      <vt:lpstr>Wingdings</vt:lpstr>
      <vt:lpstr>Elegant Education Pack for Students by Slidesgo</vt:lpstr>
      <vt:lpstr>1_Elegant Education Pack for Students by Slidesgo</vt:lpstr>
      <vt:lpstr>2_Elegant Education Pack for Students by Slidesgo</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RUBRIC ĐÁNH GIÁ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Education  Pack for Students </dc:title>
  <cp:lastModifiedBy>AutoBVT</cp:lastModifiedBy>
  <cp:revision>114</cp:revision>
  <dcterms:modified xsi:type="dcterms:W3CDTF">2023-07-15T09:20:35Z</dcterms:modified>
</cp:coreProperties>
</file>