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3.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9" r:id="rId2"/>
    <p:sldId id="256" r:id="rId3"/>
    <p:sldId id="261" r:id="rId4"/>
    <p:sldId id="260" r:id="rId5"/>
    <p:sldId id="268" r:id="rId6"/>
    <p:sldId id="269" r:id="rId7"/>
    <p:sldId id="264" r:id="rId8"/>
    <p:sldId id="270" r:id="rId9"/>
    <p:sldId id="262" r:id="rId10"/>
    <p:sldId id="271" r:id="rId11"/>
    <p:sldId id="272" r:id="rId12"/>
    <p:sldId id="257" r:id="rId13"/>
    <p:sldId id="273" r:id="rId14"/>
    <p:sldId id="274" r:id="rId15"/>
    <p:sldId id="275" r:id="rId16"/>
    <p:sldId id="276" r:id="rId17"/>
    <p:sldId id="277" r:id="rId18"/>
    <p:sldId id="278" r:id="rId19"/>
    <p:sldId id="258" r:id="rId20"/>
    <p:sldId id="279" r:id="rId21"/>
    <p:sldId id="263" r:id="rId22"/>
    <p:sldId id="280" r:id="rId23"/>
    <p:sldId id="265" r:id="rId24"/>
  </p:sldIdLst>
  <p:sldSz cx="18288000" cy="10287000"/>
  <p:notesSz cx="6858000" cy="9144000"/>
  <p:embeddedFontLs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8CB8C-98E2-4013-A0E5-80FC8A440DFB}"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F6755-E250-4529-81B2-D27EF6FDE04D}" type="slidenum">
              <a:rPr lang="en-US" smtClean="0"/>
              <a:t>‹#›</a:t>
            </a:fld>
            <a:endParaRPr lang="en-US"/>
          </a:p>
        </p:txBody>
      </p:sp>
    </p:spTree>
    <p:extLst>
      <p:ext uri="{BB962C8B-B14F-4D97-AF65-F5344CB8AC3E}">
        <p14:creationId xmlns:p14="http://schemas.microsoft.com/office/powerpoint/2010/main" val="177049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1</a:t>
            </a:fld>
            <a:endParaRPr lang="en-US"/>
          </a:p>
        </p:txBody>
      </p:sp>
    </p:spTree>
    <p:extLst>
      <p:ext uri="{BB962C8B-B14F-4D97-AF65-F5344CB8AC3E}">
        <p14:creationId xmlns:p14="http://schemas.microsoft.com/office/powerpoint/2010/main" val="330973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10</a:t>
            </a:fld>
            <a:endParaRPr lang="en-US"/>
          </a:p>
        </p:txBody>
      </p:sp>
    </p:spTree>
    <p:extLst>
      <p:ext uri="{BB962C8B-B14F-4D97-AF65-F5344CB8AC3E}">
        <p14:creationId xmlns:p14="http://schemas.microsoft.com/office/powerpoint/2010/main" val="328847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11</a:t>
            </a:fld>
            <a:endParaRPr lang="en-US"/>
          </a:p>
        </p:txBody>
      </p:sp>
    </p:spTree>
    <p:extLst>
      <p:ext uri="{BB962C8B-B14F-4D97-AF65-F5344CB8AC3E}">
        <p14:creationId xmlns:p14="http://schemas.microsoft.com/office/powerpoint/2010/main" val="221073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12</a:t>
            </a:fld>
            <a:endParaRPr lang="en-US"/>
          </a:p>
        </p:txBody>
      </p:sp>
    </p:spTree>
    <p:extLst>
      <p:ext uri="{BB962C8B-B14F-4D97-AF65-F5344CB8AC3E}">
        <p14:creationId xmlns:p14="http://schemas.microsoft.com/office/powerpoint/2010/main" val="173925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726E524-60E9-4914-B691-9E5B1477BEB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0706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914400">
              <a:defRPr/>
            </a:pPr>
            <a:fld id="{4F2562AC-4C88-4A6C-B077-90ACA0393644}" type="slidenum">
              <a:rPr lang="en-US" smtClean="0">
                <a:solidFill>
                  <a:prstClr val="black"/>
                </a:solidFill>
              </a:rPr>
              <a:pPr defTabSz="914400">
                <a:defRPr/>
              </a:pPr>
              <a:t>14</a:t>
            </a:fld>
            <a:endParaRPr lang="en-US">
              <a:solidFill>
                <a:prstClr val="black"/>
              </a:solidFill>
            </a:endParaRPr>
          </a:p>
        </p:txBody>
      </p:sp>
    </p:spTree>
    <p:extLst>
      <p:ext uri="{BB962C8B-B14F-4D97-AF65-F5344CB8AC3E}">
        <p14:creationId xmlns:p14="http://schemas.microsoft.com/office/powerpoint/2010/main" val="53290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53966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67828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72453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99651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19</a:t>
            </a:fld>
            <a:endParaRPr lang="en-US"/>
          </a:p>
        </p:txBody>
      </p:sp>
    </p:spTree>
    <p:extLst>
      <p:ext uri="{BB962C8B-B14F-4D97-AF65-F5344CB8AC3E}">
        <p14:creationId xmlns:p14="http://schemas.microsoft.com/office/powerpoint/2010/main" val="257761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2</a:t>
            </a:fld>
            <a:endParaRPr lang="en-US"/>
          </a:p>
        </p:txBody>
      </p:sp>
    </p:spTree>
    <p:extLst>
      <p:ext uri="{BB962C8B-B14F-4D97-AF65-F5344CB8AC3E}">
        <p14:creationId xmlns:p14="http://schemas.microsoft.com/office/powerpoint/2010/main" val="2436774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20</a:t>
            </a:fld>
            <a:endParaRPr lang="en-US"/>
          </a:p>
        </p:txBody>
      </p:sp>
    </p:spTree>
    <p:extLst>
      <p:ext uri="{BB962C8B-B14F-4D97-AF65-F5344CB8AC3E}">
        <p14:creationId xmlns:p14="http://schemas.microsoft.com/office/powerpoint/2010/main" val="95397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21</a:t>
            </a:fld>
            <a:endParaRPr lang="en-US"/>
          </a:p>
        </p:txBody>
      </p:sp>
    </p:spTree>
    <p:extLst>
      <p:ext uri="{BB962C8B-B14F-4D97-AF65-F5344CB8AC3E}">
        <p14:creationId xmlns:p14="http://schemas.microsoft.com/office/powerpoint/2010/main" val="36685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22</a:t>
            </a:fld>
            <a:endParaRPr lang="en-US"/>
          </a:p>
        </p:txBody>
      </p:sp>
    </p:spTree>
    <p:extLst>
      <p:ext uri="{BB962C8B-B14F-4D97-AF65-F5344CB8AC3E}">
        <p14:creationId xmlns:p14="http://schemas.microsoft.com/office/powerpoint/2010/main" val="293690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743F6755-E250-4529-81B2-D27EF6FDE04D}" type="slidenum">
              <a:rPr lang="en-US" smtClean="0"/>
              <a:t>23</a:t>
            </a:fld>
            <a:endParaRPr lang="en-US"/>
          </a:p>
        </p:txBody>
      </p:sp>
    </p:spTree>
    <p:extLst>
      <p:ext uri="{BB962C8B-B14F-4D97-AF65-F5344CB8AC3E}">
        <p14:creationId xmlns:p14="http://schemas.microsoft.com/office/powerpoint/2010/main" val="170312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3</a:t>
            </a:fld>
            <a:endParaRPr lang="en-US"/>
          </a:p>
        </p:txBody>
      </p:sp>
    </p:spTree>
    <p:extLst>
      <p:ext uri="{BB962C8B-B14F-4D97-AF65-F5344CB8AC3E}">
        <p14:creationId xmlns:p14="http://schemas.microsoft.com/office/powerpoint/2010/main" val="4352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4</a:t>
            </a:fld>
            <a:endParaRPr lang="en-US"/>
          </a:p>
        </p:txBody>
      </p:sp>
    </p:spTree>
    <p:extLst>
      <p:ext uri="{BB962C8B-B14F-4D97-AF65-F5344CB8AC3E}">
        <p14:creationId xmlns:p14="http://schemas.microsoft.com/office/powerpoint/2010/main" val="196728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5</a:t>
            </a:fld>
            <a:endParaRPr lang="en-US"/>
          </a:p>
        </p:txBody>
      </p:sp>
    </p:spTree>
    <p:extLst>
      <p:ext uri="{BB962C8B-B14F-4D97-AF65-F5344CB8AC3E}">
        <p14:creationId xmlns:p14="http://schemas.microsoft.com/office/powerpoint/2010/main" val="160787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6</a:t>
            </a:fld>
            <a:endParaRPr lang="en-US"/>
          </a:p>
        </p:txBody>
      </p:sp>
    </p:spTree>
    <p:extLst>
      <p:ext uri="{BB962C8B-B14F-4D97-AF65-F5344CB8AC3E}">
        <p14:creationId xmlns:p14="http://schemas.microsoft.com/office/powerpoint/2010/main" val="378316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7</a:t>
            </a:fld>
            <a:endParaRPr lang="en-US"/>
          </a:p>
        </p:txBody>
      </p:sp>
    </p:spTree>
    <p:extLst>
      <p:ext uri="{BB962C8B-B14F-4D97-AF65-F5344CB8AC3E}">
        <p14:creationId xmlns:p14="http://schemas.microsoft.com/office/powerpoint/2010/main" val="195531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8</a:t>
            </a:fld>
            <a:endParaRPr lang="en-US"/>
          </a:p>
        </p:txBody>
      </p:sp>
    </p:spTree>
    <p:extLst>
      <p:ext uri="{BB962C8B-B14F-4D97-AF65-F5344CB8AC3E}">
        <p14:creationId xmlns:p14="http://schemas.microsoft.com/office/powerpoint/2010/main" val="63026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3F6755-E250-4529-81B2-D27EF6FDE04D}" type="slidenum">
              <a:rPr lang="en-US" smtClean="0"/>
              <a:t>9</a:t>
            </a:fld>
            <a:endParaRPr lang="en-US"/>
          </a:p>
        </p:txBody>
      </p:sp>
    </p:spTree>
    <p:extLst>
      <p:ext uri="{BB962C8B-B14F-4D97-AF65-F5344CB8AC3E}">
        <p14:creationId xmlns:p14="http://schemas.microsoft.com/office/powerpoint/2010/main" val="24603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6.png"/><Relationship Id="rId3" Type="http://schemas.openxmlformats.org/officeDocument/2006/relationships/image" Target="../media/image1.png"/><Relationship Id="rId21" Type="http://schemas.openxmlformats.org/officeDocument/2006/relationships/image" Target="../media/image84.svg"/><Relationship Id="rId7" Type="http://schemas.openxmlformats.org/officeDocument/2006/relationships/image" Target="../media/image3.png"/><Relationship Id="rId25" Type="http://schemas.openxmlformats.org/officeDocument/2006/relationships/image" Target="../media/image8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8.svg"/><Relationship Id="rId24" Type="http://schemas.openxmlformats.org/officeDocument/2006/relationships/image" Target="../media/image5.png"/><Relationship Id="rId5" Type="http://schemas.openxmlformats.org/officeDocument/2006/relationships/image" Target="../media/image2.png"/><Relationship Id="rId23" Type="http://schemas.openxmlformats.org/officeDocument/2006/relationships/image" Target="../media/image86.svg"/><Relationship Id="rId4" Type="http://schemas.openxmlformats.org/officeDocument/2006/relationships/image" Target="../media/image2.svg"/><Relationship Id="rId22" Type="http://schemas.openxmlformats.org/officeDocument/2006/relationships/image" Target="../media/image4.png"/><Relationship Id="rId27" Type="http://schemas.openxmlformats.org/officeDocument/2006/relationships/image" Target="../media/image66.svg"/></Relationships>
</file>

<file path=ppt/slides/_rels/slide10.xml.rels><?xml version="1.0" encoding="UTF-8" standalone="yes"?>
<Relationships xmlns="http://schemas.openxmlformats.org/package/2006/relationships"><Relationship Id="rId18" Type="http://schemas.openxmlformats.org/officeDocument/2006/relationships/image" Target="../media/image28.png"/><Relationship Id="rId3" Type="http://schemas.openxmlformats.org/officeDocument/2006/relationships/image" Target="../media/image25.png"/><Relationship Id="rId17" Type="http://schemas.openxmlformats.org/officeDocument/2006/relationships/image" Target="../media/image142.sv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6" Type="http://schemas.openxmlformats.org/officeDocument/2006/relationships/image" Target="../media/image15.png"/><Relationship Id="rId3" Type="http://schemas.openxmlformats.org/officeDocument/2006/relationships/image" Target="../media/image12.png"/><Relationship Id="rId25" Type="http://schemas.openxmlformats.org/officeDocument/2006/relationships/image" Target="../media/image122.svg"/><Relationship Id="rId2" Type="http://schemas.openxmlformats.org/officeDocument/2006/relationships/notesSlide" Target="../notesSlides/notesSlide11.xml"/><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14.png"/><Relationship Id="rId5" Type="http://schemas.openxmlformats.org/officeDocument/2006/relationships/image" Target="../media/image13.png"/><Relationship Id="rId23" Type="http://schemas.openxmlformats.org/officeDocument/2006/relationships/image" Target="../media/image120.svg"/><Relationship Id="rId4" Type="http://schemas.openxmlformats.org/officeDocument/2006/relationships/image" Target="../media/image100.svg"/><Relationship Id="rId30"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wmf"/><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6.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14.xml"/><Relationship Id="rId15" Type="http://schemas.openxmlformats.org/officeDocument/2006/relationships/image" Target="../media/image35.png"/><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34.gif"/></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wmf"/><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6.png"/><Relationship Id="rId1" Type="http://schemas.openxmlformats.org/officeDocument/2006/relationships/vmlDrawing" Target="../drawings/vmlDrawing2.vml"/><Relationship Id="rId6" Type="http://schemas.openxmlformats.org/officeDocument/2006/relationships/audio" Target="../media/audio1.wav"/><Relationship Id="rId11" Type="http://schemas.openxmlformats.org/officeDocument/2006/relationships/oleObject" Target="../embeddings/oleObject2.bin"/><Relationship Id="rId5" Type="http://schemas.openxmlformats.org/officeDocument/2006/relationships/notesSlide" Target="../notesSlides/notesSlide15.xml"/><Relationship Id="rId15" Type="http://schemas.openxmlformats.org/officeDocument/2006/relationships/image" Target="../media/image35.png"/><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34.gif"/></Relationships>
</file>

<file path=ppt/slides/_rels/slide16.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wmf"/><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6.png"/><Relationship Id="rId1" Type="http://schemas.openxmlformats.org/officeDocument/2006/relationships/vmlDrawing" Target="../drawings/vmlDrawing3.vml"/><Relationship Id="rId6" Type="http://schemas.openxmlformats.org/officeDocument/2006/relationships/audio" Target="../media/audio1.wav"/><Relationship Id="rId11" Type="http://schemas.openxmlformats.org/officeDocument/2006/relationships/oleObject" Target="../embeddings/oleObject3.bin"/><Relationship Id="rId5" Type="http://schemas.openxmlformats.org/officeDocument/2006/relationships/notesSlide" Target="../notesSlides/notesSlide16.xml"/><Relationship Id="rId15" Type="http://schemas.openxmlformats.org/officeDocument/2006/relationships/image" Target="../media/image35.png"/><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34.gif"/></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wmf"/><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6.png"/><Relationship Id="rId1" Type="http://schemas.openxmlformats.org/officeDocument/2006/relationships/vmlDrawing" Target="../drawings/vmlDrawing4.vml"/><Relationship Id="rId6" Type="http://schemas.openxmlformats.org/officeDocument/2006/relationships/audio" Target="../media/audio1.wav"/><Relationship Id="rId11" Type="http://schemas.openxmlformats.org/officeDocument/2006/relationships/oleObject" Target="../embeddings/oleObject4.bin"/><Relationship Id="rId5" Type="http://schemas.openxmlformats.org/officeDocument/2006/relationships/notesSlide" Target="../notesSlides/notesSlide17.xml"/><Relationship Id="rId15" Type="http://schemas.openxmlformats.org/officeDocument/2006/relationships/image" Target="../media/image35.png"/><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34.gif"/></Relationships>
</file>

<file path=ppt/slides/_rels/slide1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3.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wmf"/><Relationship Id="rId17" Type="http://schemas.openxmlformats.org/officeDocument/2006/relationships/image" Target="../media/image30.png"/><Relationship Id="rId2" Type="http://schemas.microsoft.com/office/2007/relationships/media" Target="../media/media2.mp3"/><Relationship Id="rId16" Type="http://schemas.openxmlformats.org/officeDocument/2006/relationships/image" Target="../media/image36.png"/><Relationship Id="rId1" Type="http://schemas.openxmlformats.org/officeDocument/2006/relationships/vmlDrawing" Target="../drawings/vmlDrawing5.vml"/><Relationship Id="rId6" Type="http://schemas.openxmlformats.org/officeDocument/2006/relationships/audio" Target="../media/audio1.wav"/><Relationship Id="rId11" Type="http://schemas.openxmlformats.org/officeDocument/2006/relationships/oleObject" Target="../embeddings/oleObject5.bin"/><Relationship Id="rId5" Type="http://schemas.openxmlformats.org/officeDocument/2006/relationships/notesSlide" Target="../notesSlides/notesSlide18.xml"/><Relationship Id="rId15" Type="http://schemas.openxmlformats.org/officeDocument/2006/relationships/image" Target="../media/image35.png"/><Relationship Id="rId10" Type="http://schemas.openxmlformats.org/officeDocument/2006/relationships/audio" Target="../media/audio5.wav"/><Relationship Id="rId4" Type="http://schemas.openxmlformats.org/officeDocument/2006/relationships/slideLayout" Target="../slideLayouts/slideLayout2.xml"/><Relationship Id="rId9" Type="http://schemas.openxmlformats.org/officeDocument/2006/relationships/audio" Target="../media/audio4.wav"/><Relationship Id="rId1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1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1" Type="http://schemas.openxmlformats.org/officeDocument/2006/relationships/image" Target="../media/image20.svg"/><Relationship Id="rId2" Type="http://schemas.openxmlformats.org/officeDocument/2006/relationships/notesSlide" Target="../notesSlides/notesSlide2.xml"/><Relationship Id="rId20" Type="http://schemas.openxmlformats.org/officeDocument/2006/relationships/image" Target="../media/image8.png"/><Relationship Id="rId1" Type="http://schemas.openxmlformats.org/officeDocument/2006/relationships/slideLayout" Target="../slideLayouts/slideLayout7.xml"/><Relationship Id="rId24" Type="http://schemas.openxmlformats.org/officeDocument/2006/relationships/image" Target="../media/image10.png"/><Relationship Id="rId5" Type="http://schemas.openxmlformats.org/officeDocument/2006/relationships/image" Target="../media/image7.png"/><Relationship Id="rId23" Type="http://schemas.openxmlformats.org/officeDocument/2006/relationships/image" Target="../media/image22.svg"/><Relationship Id="rId28" Type="http://schemas.openxmlformats.org/officeDocument/2006/relationships/image" Target="../media/image11.png"/><Relationship Id="rId19" Type="http://schemas.openxmlformats.org/officeDocument/2006/relationships/image" Target="../media/image18.svg"/><Relationship Id="rId4" Type="http://schemas.openxmlformats.org/officeDocument/2006/relationships/image" Target="../media/image2.svg"/><Relationship Id="rId22" Type="http://schemas.openxmlformats.org/officeDocument/2006/relationships/image" Target="../media/image9.png"/><Relationship Id="rId27"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6" Type="http://schemas.openxmlformats.org/officeDocument/2006/relationships/image" Target="../media/image40.png"/><Relationship Id="rId3" Type="http://schemas.openxmlformats.org/officeDocument/2006/relationships/image" Target="../media/image12.png"/><Relationship Id="rId25" Type="http://schemas.openxmlformats.org/officeDocument/2006/relationships/image" Target="../media/image126.sv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5.png"/><Relationship Id="rId28" Type="http://schemas.openxmlformats.org/officeDocument/2006/relationships/image" Target="../media/image41.png"/><Relationship Id="rId4" Type="http://schemas.openxmlformats.org/officeDocument/2006/relationships/image" Target="../media/image100.svg"/><Relationship Id="rId27"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5"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24" Type="http://schemas.openxmlformats.org/officeDocument/2006/relationships/image" Target="../media/image44.png"/><Relationship Id="rId6" Type="http://schemas.openxmlformats.org/officeDocument/2006/relationships/image" Target="../media/image3.svg"/><Relationship Id="rId5" Type="http://schemas.openxmlformats.org/officeDocument/2006/relationships/image" Target="../media/image43.png"/><Relationship Id="rId23" Type="http://schemas.openxmlformats.org/officeDocument/2006/relationships/image" Target="../media/image207.svg"/><Relationship Id="rId4" Type="http://schemas.openxmlformats.org/officeDocument/2006/relationships/image" Target="../media/image100.svg"/></Relationships>
</file>

<file path=ppt/slides/_rels/slide3.xml.rels><?xml version="1.0" encoding="UTF-8" standalone="yes"?>
<Relationships xmlns="http://schemas.openxmlformats.org/package/2006/relationships"><Relationship Id="rId26" Type="http://schemas.openxmlformats.org/officeDocument/2006/relationships/image" Target="../media/image15.png"/><Relationship Id="rId3" Type="http://schemas.openxmlformats.org/officeDocument/2006/relationships/image" Target="../media/image12.png"/><Relationship Id="rId25" Type="http://schemas.openxmlformats.org/officeDocument/2006/relationships/image" Target="../media/image122.svg"/><Relationship Id="rId2" Type="http://schemas.openxmlformats.org/officeDocument/2006/relationships/notesSlide" Target="../notesSlides/notesSlide3.xml"/><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14.png"/><Relationship Id="rId5" Type="http://schemas.openxmlformats.org/officeDocument/2006/relationships/image" Target="../media/image13.png"/><Relationship Id="rId23" Type="http://schemas.openxmlformats.org/officeDocument/2006/relationships/image" Target="../media/image120.svg"/><Relationship Id="rId4" Type="http://schemas.openxmlformats.org/officeDocument/2006/relationships/image" Target="../media/image100.svg"/><Relationship Id="rId30"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66.svg"/><Relationship Id="rId3" Type="http://schemas.openxmlformats.org/officeDocument/2006/relationships/image" Target="../media/image17.png"/><Relationship Id="rId12" Type="http://schemas.openxmlformats.org/officeDocument/2006/relationships/image" Target="../media/image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98.svg"/><Relationship Id="rId15" Type="http://schemas.openxmlformats.org/officeDocument/2006/relationships/image" Target="../media/image19.png"/><Relationship Id="rId5" Type="http://schemas.openxmlformats.org/officeDocument/2006/relationships/image" Target="../media/image38.svg"/><Relationship Id="rId10" Type="http://schemas.openxmlformats.org/officeDocument/2006/relationships/image" Target="../media/image11.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image" Target="../media/image15.png"/><Relationship Id="rId3" Type="http://schemas.openxmlformats.org/officeDocument/2006/relationships/image" Target="../media/image12.png"/><Relationship Id="rId25" Type="http://schemas.openxmlformats.org/officeDocument/2006/relationships/image" Target="../media/image122.svg"/><Relationship Id="rId2" Type="http://schemas.openxmlformats.org/officeDocument/2006/relationships/notesSlide" Target="../notesSlides/notesSlide6.xml"/><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14.png"/><Relationship Id="rId5" Type="http://schemas.openxmlformats.org/officeDocument/2006/relationships/image" Target="../media/image13.png"/><Relationship Id="rId23" Type="http://schemas.openxmlformats.org/officeDocument/2006/relationships/image" Target="../media/image120.svg"/><Relationship Id="rId4" Type="http://schemas.openxmlformats.org/officeDocument/2006/relationships/image" Target="../media/image100.svg"/><Relationship Id="rId30" Type="http://schemas.openxmlformats.org/officeDocument/2006/relationships/image" Target="../media/image22.png"/></Relationships>
</file>

<file path=ppt/slides/_rels/slide7.xml.rels><?xml version="1.0" encoding="UTF-8" standalone="yes"?>
<Relationships xmlns="http://schemas.openxmlformats.org/package/2006/relationships"><Relationship Id="rId26" Type="http://schemas.openxmlformats.org/officeDocument/2006/relationships/image" Target="../media/image66.svg"/><Relationship Id="rId3" Type="http://schemas.openxmlformats.org/officeDocument/2006/relationships/image" Target="../media/image23.png"/><Relationship Id="rId21" Type="http://schemas.openxmlformats.org/officeDocument/2006/relationships/image" Target="../media/image6.png"/><Relationship Id="rId2" Type="http://schemas.openxmlformats.org/officeDocument/2006/relationships/notesSlide" Target="../notesSlides/notesSlide7.xml"/><Relationship Id="rId20" Type="http://schemas.openxmlformats.org/officeDocument/2006/relationships/image" Target="../media/image183.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image" Target="../media/image15.png"/><Relationship Id="rId3" Type="http://schemas.openxmlformats.org/officeDocument/2006/relationships/image" Target="../media/image12.png"/><Relationship Id="rId25" Type="http://schemas.openxmlformats.org/officeDocument/2006/relationships/image" Target="../media/image122.svg"/><Relationship Id="rId2" Type="http://schemas.openxmlformats.org/officeDocument/2006/relationships/notesSlide" Target="../notesSlides/notesSlide8.xml"/><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14.png"/><Relationship Id="rId5" Type="http://schemas.openxmlformats.org/officeDocument/2006/relationships/image" Target="../media/image13.png"/><Relationship Id="rId23" Type="http://schemas.openxmlformats.org/officeDocument/2006/relationships/image" Target="../media/image120.svg"/><Relationship Id="rId4" Type="http://schemas.openxmlformats.org/officeDocument/2006/relationships/image" Target="../media/image100.svg"/><Relationship Id="rId30" Type="http://schemas.openxmlformats.org/officeDocument/2006/relationships/image" Target="../media/image24.png"/></Relationships>
</file>

<file path=ppt/slides/_rels/slide9.xml.rels><?xml version="1.0" encoding="UTF-8" standalone="yes"?>
<Relationships xmlns="http://schemas.openxmlformats.org/package/2006/relationships"><Relationship Id="rId18" Type="http://schemas.openxmlformats.org/officeDocument/2006/relationships/image" Target="../media/image26.png"/><Relationship Id="rId3" Type="http://schemas.openxmlformats.org/officeDocument/2006/relationships/image" Target="../media/image25.png"/><Relationship Id="rId17" Type="http://schemas.openxmlformats.org/officeDocument/2006/relationships/image" Target="../media/image142.svg"/><Relationship Id="rId2" Type="http://schemas.openxmlformats.org/officeDocument/2006/relationships/notesSlide" Target="../notesSlides/notesSlide9.xml"/><Relationship Id="rId20" Type="http://schemas.openxmlformats.org/officeDocument/2006/relationships/image" Target="../media/image27.png"/><Relationship Id="rId1" Type="http://schemas.openxmlformats.org/officeDocument/2006/relationships/slideLayout" Target="../slideLayouts/slideLayout7.xml"/><Relationship Id="rId19" Type="http://schemas.openxmlformats.org/officeDocument/2006/relationships/image" Target="../media/image1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1" y="-41687"/>
            <a:ext cx="9118284" cy="10370373"/>
          </a:xfrm>
          <a:custGeom>
            <a:avLst/>
            <a:gdLst/>
            <a:ahLst/>
            <a:cxnLst/>
            <a:rect l="l" t="t" r="r" b="b"/>
            <a:pathLst>
              <a:path w="9118284" h="10370373">
                <a:moveTo>
                  <a:pt x="0" y="0"/>
                </a:moveTo>
                <a:lnTo>
                  <a:pt x="9118284" y="0"/>
                </a:lnTo>
                <a:lnTo>
                  <a:pt x="911828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3731"/>
            </a:stretch>
          </a:blipFill>
        </p:spPr>
      </p:sp>
      <p:sp>
        <p:nvSpPr>
          <p:cNvPr id="3" name="Freeform 3"/>
          <p:cNvSpPr/>
          <p:nvPr/>
        </p:nvSpPr>
        <p:spPr>
          <a:xfrm>
            <a:off x="10583290" y="-28496"/>
            <a:ext cx="7694024" cy="10357183"/>
          </a:xfrm>
          <a:custGeom>
            <a:avLst/>
            <a:gdLst/>
            <a:ahLst/>
            <a:cxnLst/>
            <a:rect l="l" t="t" r="r" b="b"/>
            <a:pathLst>
              <a:path w="7694024" h="10357183">
                <a:moveTo>
                  <a:pt x="0" y="0"/>
                </a:moveTo>
                <a:lnTo>
                  <a:pt x="7694024" y="0"/>
                </a:lnTo>
                <a:lnTo>
                  <a:pt x="7694024" y="10357183"/>
                </a:lnTo>
                <a:lnTo>
                  <a:pt x="0" y="10357183"/>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8896" t="-127" r="-15888"/>
            </a:stretch>
          </a:blipFill>
        </p:spPr>
      </p:sp>
      <p:sp>
        <p:nvSpPr>
          <p:cNvPr id="4" name="Freeform 4"/>
          <p:cNvSpPr/>
          <p:nvPr/>
        </p:nvSpPr>
        <p:spPr>
          <a:xfrm flipH="1">
            <a:off x="3481903" y="5570142"/>
            <a:ext cx="3157318" cy="3192141"/>
          </a:xfrm>
          <a:custGeom>
            <a:avLst/>
            <a:gdLst/>
            <a:ahLst/>
            <a:cxnLst/>
            <a:rect l="l" t="t" r="r" b="b"/>
            <a:pathLst>
              <a:path w="3157318" h="3192141">
                <a:moveTo>
                  <a:pt x="3157318" y="0"/>
                </a:moveTo>
                <a:lnTo>
                  <a:pt x="0" y="0"/>
                </a:lnTo>
                <a:lnTo>
                  <a:pt x="0" y="3192141"/>
                </a:lnTo>
                <a:lnTo>
                  <a:pt x="3157318" y="3192141"/>
                </a:lnTo>
                <a:lnTo>
                  <a:pt x="3157318"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5" name="Group 5"/>
          <p:cNvGrpSpPr/>
          <p:nvPr/>
        </p:nvGrpSpPr>
        <p:grpSpPr>
          <a:xfrm>
            <a:off x="4612852" y="5471801"/>
            <a:ext cx="868366" cy="868366"/>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FC7"/>
            </a:solidFill>
          </p:spPr>
        </p:sp>
      </p:grpSp>
      <p:sp>
        <p:nvSpPr>
          <p:cNvPr id="7" name="Freeform 7"/>
          <p:cNvSpPr/>
          <p:nvPr/>
        </p:nvSpPr>
        <p:spPr>
          <a:xfrm>
            <a:off x="7565341" y="5570142"/>
            <a:ext cx="3157318" cy="3192141"/>
          </a:xfrm>
          <a:custGeom>
            <a:avLst/>
            <a:gdLst/>
            <a:ahLst/>
            <a:cxnLst/>
            <a:rect l="l" t="t" r="r" b="b"/>
            <a:pathLst>
              <a:path w="3157318" h="3192141">
                <a:moveTo>
                  <a:pt x="0" y="0"/>
                </a:moveTo>
                <a:lnTo>
                  <a:pt x="3157318" y="0"/>
                </a:lnTo>
                <a:lnTo>
                  <a:pt x="3157318" y="3192141"/>
                </a:lnTo>
                <a:lnTo>
                  <a:pt x="0" y="31921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flipV="1">
            <a:off x="11668381" y="5570142"/>
            <a:ext cx="3157318" cy="3192141"/>
          </a:xfrm>
          <a:custGeom>
            <a:avLst/>
            <a:gdLst/>
            <a:ahLst/>
            <a:cxnLst/>
            <a:rect l="l" t="t" r="r" b="b"/>
            <a:pathLst>
              <a:path w="3157318" h="3192141">
                <a:moveTo>
                  <a:pt x="0" y="3192141"/>
                </a:moveTo>
                <a:lnTo>
                  <a:pt x="3157318" y="3192141"/>
                </a:lnTo>
                <a:lnTo>
                  <a:pt x="3157318" y="0"/>
                </a:lnTo>
                <a:lnTo>
                  <a:pt x="0" y="0"/>
                </a:lnTo>
                <a:lnTo>
                  <a:pt x="0" y="3192141"/>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8699226" y="5471801"/>
            <a:ext cx="868366" cy="86836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FC7"/>
            </a:solidFill>
          </p:spPr>
        </p:sp>
      </p:grpSp>
      <p:grpSp>
        <p:nvGrpSpPr>
          <p:cNvPr id="11" name="Group 11"/>
          <p:cNvGrpSpPr/>
          <p:nvPr/>
        </p:nvGrpSpPr>
        <p:grpSpPr>
          <a:xfrm>
            <a:off x="12796190" y="5471801"/>
            <a:ext cx="868366" cy="86836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DFC7"/>
            </a:solidFill>
          </p:spPr>
        </p:sp>
      </p:grpSp>
      <p:grpSp>
        <p:nvGrpSpPr>
          <p:cNvPr id="20" name="Group 20"/>
          <p:cNvGrpSpPr/>
          <p:nvPr/>
        </p:nvGrpSpPr>
        <p:grpSpPr>
          <a:xfrm rot="5400000">
            <a:off x="8775494" y="-8817181"/>
            <a:ext cx="737012" cy="18288000"/>
            <a:chOff x="0" y="0"/>
            <a:chExt cx="194110" cy="4816593"/>
          </a:xfrm>
        </p:grpSpPr>
        <p:sp>
          <p:nvSpPr>
            <p:cNvPr id="21" name="Freeform 21"/>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AD5545"/>
            </a:solidFill>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3" name="Freeform 23"/>
          <p:cNvSpPr/>
          <p:nvPr/>
        </p:nvSpPr>
        <p:spPr>
          <a:xfrm rot="-823402">
            <a:off x="1158890" y="4064670"/>
            <a:ext cx="1148200" cy="1235730"/>
          </a:xfrm>
          <a:custGeom>
            <a:avLst/>
            <a:gdLst/>
            <a:ahLst/>
            <a:cxnLst/>
            <a:rect l="l" t="t" r="r" b="b"/>
            <a:pathLst>
              <a:path w="1148200" h="1235730">
                <a:moveTo>
                  <a:pt x="0" y="0"/>
                </a:moveTo>
                <a:lnTo>
                  <a:pt x="1148199" y="0"/>
                </a:lnTo>
                <a:lnTo>
                  <a:pt x="1148199" y="1235731"/>
                </a:lnTo>
                <a:lnTo>
                  <a:pt x="0" y="1235731"/>
                </a:lnTo>
                <a:lnTo>
                  <a:pt x="0" y="0"/>
                </a:lnTo>
                <a:close/>
              </a:path>
            </a:pathLst>
          </a:custGeom>
          <a:blipFill>
            <a:blip r:embed="rId7">
              <a:extLst>
                <a:ext uri="{96DAC541-7B7A-43D3-8B79-37D633B846F1}">
                  <asvg:svgBlip xmlns="" xmlns:asvg="http://schemas.microsoft.com/office/drawing/2016/SVG/main" r:embed="rId21"/>
                </a:ext>
              </a:extLst>
            </a:blip>
            <a:stretch>
              <a:fillRect/>
            </a:stretch>
          </a:blipFill>
        </p:spPr>
      </p:sp>
      <p:sp>
        <p:nvSpPr>
          <p:cNvPr id="24" name="Freeform 24"/>
          <p:cNvSpPr/>
          <p:nvPr/>
        </p:nvSpPr>
        <p:spPr>
          <a:xfrm rot="600777">
            <a:off x="16152165" y="1424692"/>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5" name="Freeform 25"/>
          <p:cNvSpPr/>
          <p:nvPr/>
        </p:nvSpPr>
        <p:spPr>
          <a:xfrm>
            <a:off x="4375644" y="7970896"/>
            <a:ext cx="1369836" cy="1630758"/>
          </a:xfrm>
          <a:custGeom>
            <a:avLst/>
            <a:gdLst/>
            <a:ahLst/>
            <a:cxnLst/>
            <a:rect l="l" t="t" r="r" b="b"/>
            <a:pathLst>
              <a:path w="1369836" h="1630758">
                <a:moveTo>
                  <a:pt x="0" y="0"/>
                </a:moveTo>
                <a:lnTo>
                  <a:pt x="1369836" y="0"/>
                </a:lnTo>
                <a:lnTo>
                  <a:pt x="1369836" y="1630758"/>
                </a:lnTo>
                <a:lnTo>
                  <a:pt x="0" y="1630758"/>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2" name="TextBox 32"/>
          <p:cNvSpPr txBox="1"/>
          <p:nvPr/>
        </p:nvSpPr>
        <p:spPr>
          <a:xfrm>
            <a:off x="1732990" y="2512564"/>
            <a:ext cx="14529627" cy="2031325"/>
          </a:xfrm>
          <a:prstGeom prst="rect">
            <a:avLst/>
          </a:prstGeom>
        </p:spPr>
        <p:txBody>
          <a:bodyPr lIns="0" tIns="0" rIns="0" bIns="0" rtlCol="0" anchor="t">
            <a:spAutoFit/>
          </a:bodyPr>
          <a:lstStyle/>
          <a:p>
            <a:pPr algn="ctr"/>
            <a:r>
              <a:rPr lang="en-US" sz="6600" dirty="0" err="1" smtClean="0">
                <a:solidFill>
                  <a:srgbClr val="000000"/>
                </a:solidFill>
                <a:latin typeface="Times New Roman" panose="02020603050405020304" pitchFamily="18" charset="0"/>
                <a:cs typeface="Times New Roman" panose="02020603050405020304" pitchFamily="18" charset="0"/>
              </a:rPr>
              <a:t>Kể</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tên</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một</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số</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thể</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thơ</a:t>
            </a:r>
            <a:r>
              <a:rPr lang="en-US" sz="6600" dirty="0" smtClean="0">
                <a:solidFill>
                  <a:srgbClr val="000000"/>
                </a:solidFill>
                <a:latin typeface="Times New Roman" panose="02020603050405020304" pitchFamily="18" charset="0"/>
                <a:cs typeface="Times New Roman" panose="02020603050405020304" pitchFamily="18" charset="0"/>
              </a:rPr>
              <a:t> </a:t>
            </a:r>
          </a:p>
          <a:p>
            <a:pPr algn="ctr"/>
            <a:r>
              <a:rPr lang="en-US" sz="6600" dirty="0" err="1" smtClean="0">
                <a:solidFill>
                  <a:srgbClr val="000000"/>
                </a:solidFill>
                <a:latin typeface="Times New Roman" panose="02020603050405020304" pitchFamily="18" charset="0"/>
                <a:cs typeface="Times New Roman" panose="02020603050405020304" pitchFamily="18" charset="0"/>
              </a:rPr>
              <a:t>mà</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em</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đã</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học</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đã</a:t>
            </a:r>
            <a:r>
              <a:rPr lang="en-US" sz="6600" dirty="0" smtClean="0">
                <a:solidFill>
                  <a:srgbClr val="000000"/>
                </a:solidFill>
                <a:latin typeface="Times New Roman" panose="02020603050405020304" pitchFamily="18" charset="0"/>
                <a:cs typeface="Times New Roman" panose="02020603050405020304" pitchFamily="18" charset="0"/>
              </a:rPr>
              <a:t> </a:t>
            </a:r>
            <a:r>
              <a:rPr lang="en-US" sz="6600" dirty="0" err="1" smtClean="0">
                <a:solidFill>
                  <a:srgbClr val="000000"/>
                </a:solidFill>
                <a:latin typeface="Times New Roman" panose="02020603050405020304" pitchFamily="18" charset="0"/>
                <a:cs typeface="Times New Roman" panose="02020603050405020304" pitchFamily="18" charset="0"/>
              </a:rPr>
              <a:t>biết</a:t>
            </a:r>
            <a:endParaRPr lang="en-US" sz="6600" dirty="0">
              <a:solidFill>
                <a:srgbClr val="000000"/>
              </a:solidFill>
              <a:latin typeface="Times New Roman" panose="02020603050405020304" pitchFamily="18" charset="0"/>
              <a:cs typeface="Times New Roman" panose="02020603050405020304" pitchFamily="18" charset="0"/>
            </a:endParaRPr>
          </a:p>
        </p:txBody>
      </p:sp>
      <p:sp>
        <p:nvSpPr>
          <p:cNvPr id="33" name="Freeform 33"/>
          <p:cNvSpPr/>
          <p:nvPr/>
        </p:nvSpPr>
        <p:spPr>
          <a:xfrm>
            <a:off x="8468883" y="7970896"/>
            <a:ext cx="1369836" cy="1630758"/>
          </a:xfrm>
          <a:custGeom>
            <a:avLst/>
            <a:gdLst/>
            <a:ahLst/>
            <a:cxnLst/>
            <a:rect l="l" t="t" r="r" b="b"/>
            <a:pathLst>
              <a:path w="1369836" h="1630758">
                <a:moveTo>
                  <a:pt x="0" y="0"/>
                </a:moveTo>
                <a:lnTo>
                  <a:pt x="1369836" y="0"/>
                </a:lnTo>
                <a:lnTo>
                  <a:pt x="1369836" y="1630758"/>
                </a:lnTo>
                <a:lnTo>
                  <a:pt x="0" y="1630758"/>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4" name="Freeform 34"/>
          <p:cNvSpPr/>
          <p:nvPr/>
        </p:nvSpPr>
        <p:spPr>
          <a:xfrm>
            <a:off x="12562122" y="7970896"/>
            <a:ext cx="1369836" cy="1630758"/>
          </a:xfrm>
          <a:custGeom>
            <a:avLst/>
            <a:gdLst/>
            <a:ahLst/>
            <a:cxnLst/>
            <a:rect l="l" t="t" r="r" b="b"/>
            <a:pathLst>
              <a:path w="1369836" h="1630758">
                <a:moveTo>
                  <a:pt x="0" y="0"/>
                </a:moveTo>
                <a:lnTo>
                  <a:pt x="1369836" y="0"/>
                </a:lnTo>
                <a:lnTo>
                  <a:pt x="1369836" y="1630758"/>
                </a:lnTo>
                <a:lnTo>
                  <a:pt x="0" y="1630758"/>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grpSp>
        <p:nvGrpSpPr>
          <p:cNvPr id="35" name="Group 35"/>
          <p:cNvGrpSpPr/>
          <p:nvPr/>
        </p:nvGrpSpPr>
        <p:grpSpPr>
          <a:xfrm rot="5400000">
            <a:off x="8775494" y="774494"/>
            <a:ext cx="737012" cy="18288000"/>
            <a:chOff x="0" y="0"/>
            <a:chExt cx="194110" cy="4816593"/>
          </a:xfrm>
        </p:grpSpPr>
        <p:sp>
          <p:nvSpPr>
            <p:cNvPr id="36" name="Freeform 36"/>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AD5545"/>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38" name="Freeform 38"/>
          <p:cNvSpPr/>
          <p:nvPr/>
        </p:nvSpPr>
        <p:spPr>
          <a:xfrm>
            <a:off x="3673103" y="1208173"/>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39" name="Freeform 39"/>
          <p:cNvSpPr/>
          <p:nvPr/>
        </p:nvSpPr>
        <p:spPr>
          <a:xfrm>
            <a:off x="13664557" y="2409459"/>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0" y="0"/>
            <a:ext cx="1028700" cy="10287000"/>
            <a:chOff x="0" y="0"/>
            <a:chExt cx="270933" cy="2709333"/>
          </a:xfrm>
        </p:grpSpPr>
        <p:sp>
          <p:nvSpPr>
            <p:cNvPr id="21" name="Freeform 21"/>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AD5545"/>
            </a:solidFill>
            <a:ln>
              <a:noFill/>
            </a:ln>
          </p:spPr>
        </p:sp>
        <p:sp>
          <p:nvSpPr>
            <p:cNvPr id="22" name="TextBox 22"/>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a:p>
          </p:txBody>
        </p:sp>
      </p:grpSp>
      <p:grpSp>
        <p:nvGrpSpPr>
          <p:cNvPr id="23" name="Group 23"/>
          <p:cNvGrpSpPr/>
          <p:nvPr/>
        </p:nvGrpSpPr>
        <p:grpSpPr>
          <a:xfrm>
            <a:off x="17259300" y="0"/>
            <a:ext cx="1028700" cy="10287000"/>
            <a:chOff x="0" y="0"/>
            <a:chExt cx="270933" cy="2709333"/>
          </a:xfrm>
        </p:grpSpPr>
        <p:sp>
          <p:nvSpPr>
            <p:cNvPr id="24" name="Freeform 24"/>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AD5545"/>
            </a:solidFill>
            <a:ln>
              <a:no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a:p>
          </p:txBody>
        </p:sp>
      </p:grpSp>
      <p:grpSp>
        <p:nvGrpSpPr>
          <p:cNvPr id="26" name="Group 26"/>
          <p:cNvGrpSpPr/>
          <p:nvPr/>
        </p:nvGrpSpPr>
        <p:grpSpPr>
          <a:xfrm rot="5400000">
            <a:off x="8647649" y="688335"/>
            <a:ext cx="992703" cy="18288000"/>
            <a:chOff x="0" y="0"/>
            <a:chExt cx="261453" cy="4816593"/>
          </a:xfrm>
        </p:grpSpPr>
        <p:sp>
          <p:nvSpPr>
            <p:cNvPr id="27" name="Freeform 27"/>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DCC3AC"/>
            </a:solidFill>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9" name="Freeform 29"/>
          <p:cNvSpPr/>
          <p:nvPr/>
        </p:nvSpPr>
        <p:spPr>
          <a:xfrm>
            <a:off x="-762000" y="8185721"/>
            <a:ext cx="2825617" cy="2300523"/>
          </a:xfrm>
          <a:custGeom>
            <a:avLst/>
            <a:gdLst/>
            <a:ahLst/>
            <a:cxnLst/>
            <a:rect l="l" t="t" r="r" b="b"/>
            <a:pathLst>
              <a:path w="2825617" h="2300523">
                <a:moveTo>
                  <a:pt x="0" y="0"/>
                </a:moveTo>
                <a:lnTo>
                  <a:pt x="2825617" y="0"/>
                </a:lnTo>
                <a:lnTo>
                  <a:pt x="2825617" y="2300524"/>
                </a:lnTo>
                <a:lnTo>
                  <a:pt x="0" y="2300524"/>
                </a:lnTo>
                <a:lnTo>
                  <a:pt x="0" y="0"/>
                </a:lnTo>
                <a:close/>
              </a:path>
            </a:pathLst>
          </a:custGeom>
          <a:blipFill>
            <a:blip r:embed="rId3">
              <a:extLst>
                <a:ext uri="{96DAC541-7B7A-43D3-8B79-37D633B846F1}">
                  <asvg:svgBlip xmlns="" xmlns:asvg="http://schemas.microsoft.com/office/drawing/2016/SVG/main" r:embed="rId17"/>
                </a:ext>
              </a:extLst>
            </a:blip>
            <a:stretch>
              <a:fillRect/>
            </a:stretch>
          </a:blipFill>
        </p:spPr>
      </p:sp>
      <p:sp>
        <p:nvSpPr>
          <p:cNvPr id="37" name="Rectangle 36"/>
          <p:cNvSpPr/>
          <p:nvPr/>
        </p:nvSpPr>
        <p:spPr>
          <a:xfrm>
            <a:off x="1323246" y="2676521"/>
            <a:ext cx="8305800" cy="550920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cs typeface="Times New Roman" panose="02020603050405020304" pitchFamily="18" charset="0"/>
              </a:rPr>
              <a:t> Dựa vào ý khái quát của toàn bộ nội dung bài thơ, ví dụ: Ông đồ (Vũ Đình Liên), Quê người (Vũ Quần Phương),…</a:t>
            </a:r>
          </a:p>
          <a:p>
            <a:pPr algn="just"/>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Có khi dùng Không đề, Vô đề hoặc nhan đề bằng chữ số,…để cho người đọc tự suy ngẫm.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38" name="Rectangle 37"/>
          <p:cNvSpPr/>
          <p:nvPr/>
        </p:nvSpPr>
        <p:spPr>
          <a:xfrm>
            <a:off x="1259638" y="525178"/>
            <a:ext cx="15275762" cy="1446550"/>
          </a:xfrm>
          <a:prstGeom prst="rect">
            <a:avLst/>
          </a:prstGeom>
        </p:spPr>
        <p:txBody>
          <a:bodyPr wrap="square">
            <a:spAutoFit/>
          </a:bodyPr>
          <a:lstStyle/>
          <a:p>
            <a:pPr algn="just"/>
            <a:r>
              <a:rPr lang="vi-VN" sz="4400" b="1" dirty="0">
                <a:solidFill>
                  <a:srgbClr val="000000"/>
                </a:solidFill>
                <a:latin typeface="+mj-lt"/>
              </a:rPr>
              <a:t>Nhan đề </a:t>
            </a:r>
            <a:r>
              <a:rPr lang="vi-VN" sz="4400" dirty="0" smtClean="0">
                <a:solidFill>
                  <a:srgbClr val="000000"/>
                </a:solidFill>
                <a:latin typeface="+mj-lt"/>
              </a:rPr>
              <a:t>là tên của văn bản, thường do tác giả đặt. Có nhiều cách đặt nhan đề</a:t>
            </a:r>
            <a:endParaRPr lang="vi-VN" sz="4400" dirty="0">
              <a:solidFill>
                <a:srgbClr val="000000"/>
              </a:solidFill>
              <a:latin typeface="+mj-lt"/>
            </a:endParaRPr>
          </a:p>
        </p:txBody>
      </p:sp>
      <p:pic>
        <p:nvPicPr>
          <p:cNvPr id="39" name="Picture 38"/>
          <p:cNvPicPr>
            <a:picLocks noChangeAspect="1"/>
          </p:cNvPicPr>
          <p:nvPr/>
        </p:nvPicPr>
        <p:blipFill>
          <a:blip r:embed="rId18"/>
          <a:stretch>
            <a:fillRect/>
          </a:stretch>
        </p:blipFill>
        <p:spPr>
          <a:xfrm>
            <a:off x="10017422" y="3279539"/>
            <a:ext cx="6823022" cy="4976421"/>
          </a:xfrm>
          <a:prstGeom prst="rect">
            <a:avLst/>
          </a:prstGeom>
        </p:spPr>
      </p:pic>
    </p:spTree>
    <p:extLst>
      <p:ext uri="{BB962C8B-B14F-4D97-AF65-F5344CB8AC3E}">
        <p14:creationId xmlns:p14="http://schemas.microsoft.com/office/powerpoint/2010/main" val="18826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6981614"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7525" r="-31012"/>
            </a:stretch>
          </a:blipFill>
        </p:spPr>
      </p:sp>
      <p:sp>
        <p:nvSpPr>
          <p:cNvPr id="3" name="Freeform 3"/>
          <p:cNvSpPr/>
          <p:nvPr/>
        </p:nvSpPr>
        <p:spPr>
          <a:xfrm>
            <a:off x="10298326" y="-41687"/>
            <a:ext cx="800748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4597" r="-14910"/>
            </a:stretch>
          </a:blipFill>
        </p:spPr>
      </p:sp>
      <p:grpSp>
        <p:nvGrpSpPr>
          <p:cNvPr id="4" name="Group 4"/>
          <p:cNvGrpSpPr/>
          <p:nvPr/>
        </p:nvGrpSpPr>
        <p:grpSpPr>
          <a:xfrm>
            <a:off x="0" y="0"/>
            <a:ext cx="1908411" cy="10287000"/>
            <a:chOff x="0" y="0"/>
            <a:chExt cx="502627" cy="2709333"/>
          </a:xfrm>
        </p:grpSpPr>
        <p:sp>
          <p:nvSpPr>
            <p:cNvPr id="5" name="Freeform 5"/>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AD5545"/>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7" name="Group 7"/>
          <p:cNvGrpSpPr/>
          <p:nvPr/>
        </p:nvGrpSpPr>
        <p:grpSpPr>
          <a:xfrm rot="5400000">
            <a:off x="8508463" y="549150"/>
            <a:ext cx="1271073" cy="18288000"/>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DCC3AC"/>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2286000" y="2690090"/>
            <a:ext cx="14325600" cy="3996460"/>
            <a:chOff x="0" y="0"/>
            <a:chExt cx="3058746" cy="1052566"/>
          </a:xfrm>
        </p:grpSpPr>
        <p:sp>
          <p:nvSpPr>
            <p:cNvPr id="20" name="Freeform 20"/>
            <p:cNvSpPr/>
            <p:nvPr/>
          </p:nvSpPr>
          <p:spPr>
            <a:xfrm>
              <a:off x="0" y="0"/>
              <a:ext cx="3058746" cy="1052566"/>
            </a:xfrm>
            <a:custGeom>
              <a:avLst/>
              <a:gdLst/>
              <a:ahLst/>
              <a:cxnLst/>
              <a:rect l="l" t="t" r="r" b="b"/>
              <a:pathLst>
                <a:path w="3058746" h="1052566">
                  <a:moveTo>
                    <a:pt x="2979328" y="0"/>
                  </a:moveTo>
                  <a:lnTo>
                    <a:pt x="79418" y="0"/>
                  </a:lnTo>
                  <a:cubicBezTo>
                    <a:pt x="79418" y="43699"/>
                    <a:pt x="44079" y="79418"/>
                    <a:pt x="0" y="79418"/>
                  </a:cubicBezTo>
                  <a:lnTo>
                    <a:pt x="0" y="973147"/>
                  </a:lnTo>
                  <a:cubicBezTo>
                    <a:pt x="43699" y="973147"/>
                    <a:pt x="79418" y="1008487"/>
                    <a:pt x="79418" y="1052566"/>
                  </a:cubicBezTo>
                  <a:lnTo>
                    <a:pt x="2979328" y="1052566"/>
                  </a:lnTo>
                  <a:cubicBezTo>
                    <a:pt x="2979328" y="1008866"/>
                    <a:pt x="3014667" y="973147"/>
                    <a:pt x="3058746" y="973147"/>
                  </a:cubicBezTo>
                  <a:lnTo>
                    <a:pt x="3058746" y="79418"/>
                  </a:lnTo>
                  <a:cubicBezTo>
                    <a:pt x="3015047" y="79418"/>
                    <a:pt x="2979328" y="44079"/>
                    <a:pt x="2979328" y="0"/>
                  </a:cubicBezTo>
                  <a:close/>
                </a:path>
              </a:pathLst>
            </a:custGeom>
            <a:solidFill>
              <a:srgbClr val="DBA49B"/>
            </a:solidFill>
          </p:spPr>
        </p:sp>
        <p:sp>
          <p:nvSpPr>
            <p:cNvPr id="21" name="TextBox 21"/>
            <p:cNvSpPr txBox="1"/>
            <p:nvPr/>
          </p:nvSpPr>
          <p:spPr>
            <a:xfrm>
              <a:off x="38100" y="-9525"/>
              <a:ext cx="736600" cy="784225"/>
            </a:xfrm>
            <a:prstGeom prst="rect">
              <a:avLst/>
            </a:prstGeom>
          </p:spPr>
          <p:txBody>
            <a:bodyPr lIns="50800" tIns="50800" rIns="50800" bIns="50800" rtlCol="0" anchor="ctr"/>
            <a:lstStyle/>
            <a:p>
              <a:pPr algn="ctr">
                <a:lnSpc>
                  <a:spcPts val="3473"/>
                </a:lnSpc>
              </a:pPr>
              <a:endParaRPr/>
            </a:p>
          </p:txBody>
        </p:sp>
      </p:grpSp>
      <p:sp>
        <p:nvSpPr>
          <p:cNvPr id="22" name="Freeform 22"/>
          <p:cNvSpPr/>
          <p:nvPr/>
        </p:nvSpPr>
        <p:spPr>
          <a:xfrm rot="652878">
            <a:off x="15452313" y="1118640"/>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3" name="Freeform 23"/>
          <p:cNvSpPr/>
          <p:nvPr/>
        </p:nvSpPr>
        <p:spPr>
          <a:xfrm>
            <a:off x="2708101" y="6954106"/>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7" name="Freeform 27"/>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6">
              <a:extLst>
                <a:ext uri="{96DAC541-7B7A-43D3-8B79-37D633B846F1}">
                  <asvg:svgBlip xmlns="" xmlns:asvg="http://schemas.microsoft.com/office/drawing/2016/SVG/main" r:embed="rId29"/>
                </a:ext>
              </a:extLst>
            </a:blip>
            <a:stretch>
              <a:fillRect/>
            </a:stretch>
          </a:blipFill>
        </p:spPr>
      </p:sp>
      <p:sp>
        <p:nvSpPr>
          <p:cNvPr id="28" name="Freeform 28"/>
          <p:cNvSpPr/>
          <p:nvPr/>
        </p:nvSpPr>
        <p:spPr>
          <a:xfrm>
            <a:off x="16098825" y="6954106"/>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9"/>
                </a:ext>
              </a:extLst>
            </a:blip>
            <a:stretch>
              <a:fillRect/>
            </a:stretch>
          </a:blipFill>
        </p:spPr>
      </p:sp>
      <p:pic>
        <p:nvPicPr>
          <p:cNvPr id="24" name="Picture 23"/>
          <p:cNvPicPr>
            <a:picLocks noChangeAspect="1"/>
          </p:cNvPicPr>
          <p:nvPr/>
        </p:nvPicPr>
        <p:blipFill>
          <a:blip r:embed="rId30">
            <a:biLevel thresh="25000"/>
          </a:blip>
          <a:stretch>
            <a:fillRect/>
          </a:stretch>
        </p:blipFill>
        <p:spPr>
          <a:xfrm>
            <a:off x="1511120" y="3254180"/>
            <a:ext cx="15875360" cy="3078747"/>
          </a:xfrm>
          <a:prstGeom prst="rect">
            <a:avLst/>
          </a:prstGeom>
        </p:spPr>
      </p:pic>
    </p:spTree>
    <p:extLst>
      <p:ext uri="{BB962C8B-B14F-4D97-AF65-F5344CB8AC3E}">
        <p14:creationId xmlns:p14="http://schemas.microsoft.com/office/powerpoint/2010/main" val="972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1" y="-41687"/>
            <a:ext cx="7494549" cy="10370373"/>
          </a:xfrm>
          <a:custGeom>
            <a:avLst/>
            <a:gdLst/>
            <a:ahLst/>
            <a:cxnLst/>
            <a:rect l="l" t="t" r="r" b="b"/>
            <a:pathLst>
              <a:path w="7494549" h="10370373">
                <a:moveTo>
                  <a:pt x="0" y="0"/>
                </a:moveTo>
                <a:lnTo>
                  <a:pt x="7494550" y="0"/>
                </a:lnTo>
                <a:lnTo>
                  <a:pt x="7494550"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6706" r="-21665"/>
            </a:stretch>
          </a:blipFill>
        </p:spPr>
      </p:sp>
      <p:sp>
        <p:nvSpPr>
          <p:cNvPr id="3" name="Freeform 3"/>
          <p:cNvSpPr/>
          <p:nvPr/>
        </p:nvSpPr>
        <p:spPr>
          <a:xfrm flipH="1">
            <a:off x="10813719" y="-20843"/>
            <a:ext cx="7494549" cy="10370373"/>
          </a:xfrm>
          <a:custGeom>
            <a:avLst/>
            <a:gdLst/>
            <a:ahLst/>
            <a:cxnLst/>
            <a:rect l="l" t="t" r="r" b="b"/>
            <a:pathLst>
              <a:path w="7494549" h="10370373">
                <a:moveTo>
                  <a:pt x="7494549" y="0"/>
                </a:moveTo>
                <a:lnTo>
                  <a:pt x="0" y="0"/>
                </a:lnTo>
                <a:lnTo>
                  <a:pt x="0" y="10370373"/>
                </a:lnTo>
                <a:lnTo>
                  <a:pt x="7494549" y="10370373"/>
                </a:lnTo>
                <a:lnTo>
                  <a:pt x="7494549" y="0"/>
                </a:lnTo>
                <a:close/>
              </a:path>
            </a:pathLst>
          </a:custGeom>
          <a:blipFill>
            <a:blip r:embed="rId3">
              <a:alphaModFix amt="30000"/>
              <a:extLst>
                <a:ext uri="{96DAC541-7B7A-43D3-8B79-37D633B846F1}">
                  <asvg:svgBlip xmlns="" xmlns:asvg="http://schemas.microsoft.com/office/drawing/2016/SVG/main" r:embed="rId4"/>
                </a:ext>
              </a:extLst>
            </a:blip>
            <a:stretch>
              <a:fillRect l="-16706" r="-21665"/>
            </a:stretch>
          </a:blipFill>
        </p:spPr>
      </p:sp>
      <p:grpSp>
        <p:nvGrpSpPr>
          <p:cNvPr id="26" name="Group 26"/>
          <p:cNvGrpSpPr/>
          <p:nvPr/>
        </p:nvGrpSpPr>
        <p:grpSpPr>
          <a:xfrm>
            <a:off x="0" y="0"/>
            <a:ext cx="1028700" cy="10328687"/>
            <a:chOff x="0" y="0"/>
            <a:chExt cx="270933" cy="2720313"/>
          </a:xfrm>
        </p:grpSpPr>
        <p:sp>
          <p:nvSpPr>
            <p:cNvPr id="27" name="Freeform 27"/>
            <p:cNvSpPr/>
            <p:nvPr/>
          </p:nvSpPr>
          <p:spPr>
            <a:xfrm>
              <a:off x="0" y="0"/>
              <a:ext cx="270933" cy="2720313"/>
            </a:xfrm>
            <a:custGeom>
              <a:avLst/>
              <a:gdLst/>
              <a:ahLst/>
              <a:cxnLst/>
              <a:rect l="l" t="t" r="r" b="b"/>
              <a:pathLst>
                <a:path w="270933" h="2720313">
                  <a:moveTo>
                    <a:pt x="0" y="0"/>
                  </a:moveTo>
                  <a:lnTo>
                    <a:pt x="270933" y="0"/>
                  </a:lnTo>
                  <a:lnTo>
                    <a:pt x="270933" y="2720313"/>
                  </a:lnTo>
                  <a:lnTo>
                    <a:pt x="0" y="2720313"/>
                  </a:lnTo>
                  <a:close/>
                </a:path>
              </a:pathLst>
            </a:custGeom>
            <a:solidFill>
              <a:srgbClr val="AD5545"/>
            </a:solidFill>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29" name="Group 29"/>
          <p:cNvGrpSpPr/>
          <p:nvPr/>
        </p:nvGrpSpPr>
        <p:grpSpPr>
          <a:xfrm>
            <a:off x="17259300" y="-41687"/>
            <a:ext cx="1028700" cy="10328687"/>
            <a:chOff x="0" y="0"/>
            <a:chExt cx="270933" cy="2720313"/>
          </a:xfrm>
        </p:grpSpPr>
        <p:sp>
          <p:nvSpPr>
            <p:cNvPr id="30" name="Freeform 30"/>
            <p:cNvSpPr/>
            <p:nvPr/>
          </p:nvSpPr>
          <p:spPr>
            <a:xfrm>
              <a:off x="0" y="0"/>
              <a:ext cx="270933" cy="2720313"/>
            </a:xfrm>
            <a:custGeom>
              <a:avLst/>
              <a:gdLst/>
              <a:ahLst/>
              <a:cxnLst/>
              <a:rect l="l" t="t" r="r" b="b"/>
              <a:pathLst>
                <a:path w="270933" h="2720313">
                  <a:moveTo>
                    <a:pt x="0" y="0"/>
                  </a:moveTo>
                  <a:lnTo>
                    <a:pt x="270933" y="0"/>
                  </a:lnTo>
                  <a:lnTo>
                    <a:pt x="270933" y="2720313"/>
                  </a:lnTo>
                  <a:lnTo>
                    <a:pt x="0" y="2720313"/>
                  </a:lnTo>
                  <a:close/>
                </a:path>
              </a:pathLst>
            </a:custGeom>
            <a:solidFill>
              <a:srgbClr val="AD5545"/>
            </a:solidFill>
          </p:spPr>
        </p:sp>
        <p:sp>
          <p:nvSpPr>
            <p:cNvPr id="31" name="TextBox 31"/>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43" name="Rectangle 42"/>
          <p:cNvSpPr/>
          <p:nvPr/>
        </p:nvSpPr>
        <p:spPr>
          <a:xfrm>
            <a:off x="1228878" y="266700"/>
            <a:ext cx="15763722" cy="9571851"/>
          </a:xfrm>
          <a:prstGeom prst="rect">
            <a:avLst/>
          </a:prstGeom>
        </p:spPr>
        <p:txBody>
          <a:bodyPr wrap="square">
            <a:spAutoFit/>
          </a:bodyPr>
          <a:lstStyle/>
          <a:p>
            <a:pPr algn="just"/>
            <a:r>
              <a:rPr lang="en-US" sz="4400" b="1" dirty="0" smtClean="0">
                <a:solidFill>
                  <a:srgbClr val="000000"/>
                </a:solidFill>
                <a:latin typeface="Times New Roman" panose="02020603050405020304" pitchFamily="18" charset="0"/>
                <a:cs typeface="Times New Roman" panose="02020603050405020304" pitchFamily="18" charset="0"/>
              </a:rPr>
              <a:t>- </a:t>
            </a:r>
            <a:r>
              <a:rPr lang="vi-VN" sz="4400" b="1" dirty="0" smtClean="0">
                <a:solidFill>
                  <a:srgbClr val="000000"/>
                </a:solidFill>
                <a:latin typeface="Times New Roman" panose="02020603050405020304" pitchFamily="18" charset="0"/>
                <a:cs typeface="Times New Roman" panose="02020603050405020304" pitchFamily="18" charset="0"/>
              </a:rPr>
              <a:t>Sắc </a:t>
            </a:r>
            <a:r>
              <a:rPr lang="vi-VN" sz="4400" b="1" dirty="0">
                <a:solidFill>
                  <a:srgbClr val="000000"/>
                </a:solidFill>
                <a:latin typeface="Times New Roman" panose="02020603050405020304" pitchFamily="18" charset="0"/>
                <a:cs typeface="Times New Roman" panose="02020603050405020304" pitchFamily="18" charset="0"/>
              </a:rPr>
              <a:t>thái nghĩa của từ ngữ </a:t>
            </a:r>
            <a:r>
              <a:rPr lang="vi-VN" sz="4400" dirty="0">
                <a:solidFill>
                  <a:srgbClr val="000000"/>
                </a:solidFill>
                <a:latin typeface="Times New Roman" panose="02020603050405020304" pitchFamily="18" charset="0"/>
                <a:cs typeface="Times New Roman" panose="02020603050405020304" pitchFamily="18" charset="0"/>
              </a:rPr>
              <a:t>là nghĩa bổ sung cho nghĩa cơ bản của từ ngữ. Các sắc thái nghĩa chủ yếu của từ ngữ là:</a:t>
            </a:r>
          </a:p>
          <a:p>
            <a:pPr algn="just"/>
            <a:r>
              <a:rPr lang="en-US" sz="4400" dirty="0" smtClean="0">
                <a:solidFill>
                  <a:srgbClr val="000000"/>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Sắc thái miêu </a:t>
            </a:r>
            <a:r>
              <a:rPr lang="vi-VN" sz="4400" b="1" dirty="0" smtClean="0">
                <a:solidFill>
                  <a:srgbClr val="000000"/>
                </a:solidFill>
                <a:latin typeface="Times New Roman" panose="02020603050405020304" pitchFamily="18" charset="0"/>
                <a:cs typeface="Times New Roman" panose="02020603050405020304" pitchFamily="18" charset="0"/>
              </a:rPr>
              <a:t>tả</a:t>
            </a:r>
            <a:r>
              <a:rPr lang="vi-VN" sz="4400" dirty="0" smtClean="0">
                <a:solidFill>
                  <a:srgbClr val="000000"/>
                </a:solidFill>
                <a:latin typeface="Times New Roman" panose="02020603050405020304" pitchFamily="18" charset="0"/>
                <a:cs typeface="Times New Roman" panose="02020603050405020304" pitchFamily="18" charset="0"/>
              </a:rPr>
              <a:t> </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V</a:t>
            </a:r>
            <a:r>
              <a:rPr lang="vi-VN" sz="4400" dirty="0" smtClean="0">
                <a:solidFill>
                  <a:srgbClr val="000000"/>
                </a:solidFill>
                <a:latin typeface="Times New Roman" panose="02020603050405020304" pitchFamily="18" charset="0"/>
                <a:cs typeface="Times New Roman" panose="02020603050405020304" pitchFamily="18" charset="0"/>
              </a:rPr>
              <a:t>í </a:t>
            </a:r>
            <a:r>
              <a:rPr lang="vi-VN" sz="4400" dirty="0">
                <a:solidFill>
                  <a:srgbClr val="000000"/>
                </a:solidFill>
                <a:latin typeface="Times New Roman" panose="02020603050405020304" pitchFamily="18" charset="0"/>
                <a:cs typeface="Times New Roman" panose="02020603050405020304" pitchFamily="18" charset="0"/>
              </a:rPr>
              <a:t>dụ: các từ ghép như trắng tinh, trắng xóa đều chỉ màu trắng nhưng được phân biệt với nhau nhờ các yếu tố phụ (trắng tinh: rất trắng, thuần một màu, gây cảm giác rất sạch; trắng xóa: trắng đều khắp trên một diện rộng).</a:t>
            </a:r>
          </a:p>
          <a:p>
            <a:pPr algn="just"/>
            <a:r>
              <a:rPr lang="en-US" sz="4400" dirty="0" smtClean="0">
                <a:solidFill>
                  <a:srgbClr val="000000"/>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Sắc thái biểu </a:t>
            </a:r>
            <a:r>
              <a:rPr lang="vi-VN" sz="4400" b="1" dirty="0" smtClean="0">
                <a:solidFill>
                  <a:srgbClr val="000000"/>
                </a:solidFill>
                <a:latin typeface="Times New Roman" panose="02020603050405020304" pitchFamily="18" charset="0"/>
                <a:cs typeface="Times New Roman" panose="02020603050405020304" pitchFamily="18" charset="0"/>
              </a:rPr>
              <a:t>cảm</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V</a:t>
            </a:r>
            <a:r>
              <a:rPr lang="vi-VN" sz="4400" dirty="0" smtClean="0">
                <a:solidFill>
                  <a:srgbClr val="000000"/>
                </a:solidFill>
                <a:latin typeface="Times New Roman" panose="02020603050405020304" pitchFamily="18" charset="0"/>
                <a:cs typeface="Times New Roman" panose="02020603050405020304" pitchFamily="18" charset="0"/>
              </a:rPr>
              <a:t>í </a:t>
            </a:r>
            <a:r>
              <a:rPr lang="vi-VN" sz="4400" dirty="0">
                <a:solidFill>
                  <a:srgbClr val="000000"/>
                </a:solidFill>
                <a:latin typeface="Times New Roman" panose="02020603050405020304" pitchFamily="18" charset="0"/>
                <a:cs typeface="Times New Roman" panose="02020603050405020304" pitchFamily="18" charset="0"/>
              </a:rPr>
              <a:t>dụ: các từ thuần Việt như cha, mẹ, vợ,…thường có sắc thái thân mật; còn các từ Hán Việt đồng nghĩa như thân phụ, thân mẫu, phu nhân,…thường có sắc thái trang trọng.</a:t>
            </a:r>
          </a:p>
          <a:p>
            <a:pPr algn="just"/>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vi-VN" sz="4400" dirty="0" smtClean="0">
                <a:solidFill>
                  <a:srgbClr val="000000"/>
                </a:solidFill>
                <a:latin typeface="Times New Roman" panose="02020603050405020304" pitchFamily="18" charset="0"/>
                <a:cs typeface="Times New Roman" panose="02020603050405020304" pitchFamily="18" charset="0"/>
              </a:rPr>
              <a:t>Trong </a:t>
            </a:r>
            <a:r>
              <a:rPr lang="vi-VN" sz="4400" dirty="0">
                <a:solidFill>
                  <a:srgbClr val="000000"/>
                </a:solidFill>
                <a:latin typeface="Times New Roman" panose="02020603050405020304" pitchFamily="18" charset="0"/>
                <a:cs typeface="Times New Roman" panose="02020603050405020304" pitchFamily="18" charset="0"/>
              </a:rPr>
              <a:t>nói (viết), cần lựa chọn các từ ngữ có sắc thái nghĩa phù hợp để nâng cao hiệu quả giao tiếp.</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circle(in)">
                                      <p:cBhvr>
                                        <p:cTn id="7" dur="2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arn(inVertic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wipe(down)">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1000"/>
                                        <p:tgtEl>
                                          <p:spTgt spid="43">
                                            <p:txEl>
                                              <p:pRg st="3" end="3"/>
                                            </p:txEl>
                                          </p:spTgt>
                                        </p:tgtEl>
                                      </p:cBhvr>
                                    </p:animEffect>
                                    <p:anim calcmode="lin" valueType="num">
                                      <p:cBhvr>
                                        <p:cTn id="23"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3">
                                            <p:txEl>
                                              <p:pRg st="4" end="4"/>
                                            </p:txEl>
                                          </p:spTgt>
                                        </p:tgtEl>
                                        <p:attrNameLst>
                                          <p:attrName>style.visibility</p:attrName>
                                        </p:attrNameLst>
                                      </p:cBhvr>
                                      <p:to>
                                        <p:strVal val="visible"/>
                                      </p:to>
                                    </p:set>
                                    <p:animEffect transition="in" filter="fade">
                                      <p:cBhvr>
                                        <p:cTn id="29" dur="1000"/>
                                        <p:tgtEl>
                                          <p:spTgt spid="43">
                                            <p:txEl>
                                              <p:pRg st="4" end="4"/>
                                            </p:txEl>
                                          </p:spTgt>
                                        </p:tgtEl>
                                      </p:cBhvr>
                                    </p:animEffect>
                                    <p:anim calcmode="lin" valueType="num">
                                      <p:cBhvr>
                                        <p:cTn id="30" dur="1000" fill="hold"/>
                                        <p:tgtEl>
                                          <p:spTgt spid="4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3">
                                            <p:txEl>
                                              <p:pRg st="6" end="6"/>
                                            </p:txEl>
                                          </p:spTgt>
                                        </p:tgtEl>
                                        <p:attrNameLst>
                                          <p:attrName>style.visibility</p:attrName>
                                        </p:attrNameLst>
                                      </p:cBhvr>
                                      <p:to>
                                        <p:strVal val="visible"/>
                                      </p:to>
                                    </p:set>
                                    <p:animEffect transition="in" filter="circle(in)">
                                      <p:cBhvr>
                                        <p:cTn id="36" dur="2000"/>
                                        <p:tgtEl>
                                          <p:spTgt spid="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5"/>
          <a:stretch>
            <a:fillRect/>
          </a:stretch>
        </p:blipFill>
        <p:spPr>
          <a:xfrm>
            <a:off x="20116800" y="4914900"/>
            <a:ext cx="914400" cy="914400"/>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8291134" cy="10287000"/>
          </a:xfrm>
          <a:prstGeom prst="rect">
            <a:avLst/>
          </a:prstGeom>
        </p:spPr>
      </p:pic>
      <p:sp>
        <p:nvSpPr>
          <p:cNvPr id="6" name="Rectangle 5"/>
          <p:cNvSpPr/>
          <p:nvPr/>
        </p:nvSpPr>
        <p:spPr>
          <a:xfrm>
            <a:off x="5601103" y="3913390"/>
            <a:ext cx="11988538" cy="3831818"/>
          </a:xfrm>
          <a:prstGeom prst="rect">
            <a:avLst/>
          </a:prstGeom>
          <a:noFill/>
        </p:spPr>
        <p:txBody>
          <a:bodyPr wrap="none" lIns="137160" tIns="68580" rIns="137160" bIns="68580">
            <a:spAutoFit/>
            <a:scene3d>
              <a:camera prst="orthographicFront"/>
              <a:lightRig rig="threePt" dir="t"/>
            </a:scene3d>
            <a:sp3d extrusionH="57150">
              <a:bevelT w="82550" h="38100" prst="coolSlant"/>
            </a:sp3d>
          </a:bodyPr>
          <a:lstStyle/>
          <a:p>
            <a:pPr algn="ctr" defTabSz="1371600"/>
            <a:r>
              <a:rPr lang="en-US" sz="12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defTabSz="1371600"/>
            <a:r>
              <a:rPr lang="en-US" sz="12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7814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600"/>
            <a:r>
              <a:rPr lang="en-US" sz="8100" dirty="0">
                <a:solidFill>
                  <a:srgbClr val="FFFF00"/>
                </a:solidFill>
                <a:latin typeface="Times New Roman" panose="02020603050405020304" pitchFamily="18" charset="0"/>
                <a:cs typeface="Times New Roman" panose="02020603050405020304" pitchFamily="18" charset="0"/>
              </a:rPr>
              <a:t>CÂU HỎI 1 </a:t>
            </a:r>
          </a:p>
        </p:txBody>
      </p:sp>
      <p:graphicFrame>
        <p:nvGraphicFramePr>
          <p:cNvPr id="34" name="Object 33"/>
          <p:cNvGraphicFramePr>
            <a:graphicFrameLocks noChangeAspect="1"/>
          </p:cNvGraphicFramePr>
          <p:nvPr>
            <p:extLst/>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1029"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024889" y="6268016"/>
            <a:ext cx="15930600" cy="3416320"/>
          </a:xfrm>
          <a:prstGeom prst="rect">
            <a:avLst/>
          </a:prstGeom>
          <a:solidFill>
            <a:schemeClr val="tx1">
              <a:alpha val="47000"/>
            </a:schemeClr>
          </a:solidFill>
        </p:spPr>
        <p:txBody>
          <a:bodyPr wrap="square" rtlCol="0">
            <a:spAutoFit/>
          </a:bodyPr>
          <a:lstStyle/>
          <a:p>
            <a:pPr>
              <a:defRPr/>
            </a:pPr>
            <a:r>
              <a:rPr lang="vi-VN" sz="7200" dirty="0">
                <a:solidFill>
                  <a:schemeClr val="bg1"/>
                </a:solidFill>
                <a:latin typeface="Times New Roman" panose="02020603050405020304" pitchFamily="18" charset="0"/>
                <a:cs typeface="Times New Roman" panose="02020603050405020304" pitchFamily="18" charset="0"/>
              </a:rPr>
              <a:t>thường ngắt nhịp </a:t>
            </a:r>
            <a:r>
              <a:rPr lang="vi-VN" sz="7200" b="1" dirty="0">
                <a:solidFill>
                  <a:schemeClr val="bg1"/>
                </a:solidFill>
                <a:latin typeface="Times New Roman" panose="02020603050405020304" pitchFamily="18" charset="0"/>
                <a:cs typeface="Times New Roman" panose="02020603050405020304" pitchFamily="18" charset="0"/>
              </a:rPr>
              <a:t>4/3. </a:t>
            </a:r>
            <a:r>
              <a:rPr lang="vi-VN" sz="7200" dirty="0">
                <a:solidFill>
                  <a:schemeClr val="bg1"/>
                </a:solidFill>
                <a:latin typeface="Times New Roman" panose="02020603050405020304" pitchFamily="18" charset="0"/>
                <a:cs typeface="Times New Roman" panose="02020603050405020304" pitchFamily="18" charset="0"/>
              </a:rPr>
              <a:t>Cách ngắt nhịp còn phụ thuộc vào nghĩa của câu thơ, dòng thơ. </a:t>
            </a:r>
          </a:p>
        </p:txBody>
      </p:sp>
      <p:sp>
        <p:nvSpPr>
          <p:cNvPr id="36" name="TextBox 35"/>
          <p:cNvSpPr txBox="1"/>
          <p:nvPr/>
        </p:nvSpPr>
        <p:spPr>
          <a:xfrm>
            <a:off x="999995" y="3316814"/>
            <a:ext cx="15955494" cy="1200329"/>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Cách</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ngắt</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nhịp</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của</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thơ</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bảy</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chữ</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là</a:t>
            </a:r>
            <a:r>
              <a:rPr lang="en-US" sz="7200" dirty="0" smtClean="0">
                <a:solidFill>
                  <a:prstClr val="white"/>
                </a:solidFill>
                <a:latin typeface="Times New Roman" panose="02020603050405020304" pitchFamily="18" charset="0"/>
                <a:cs typeface="Times New Roman" panose="02020603050405020304" pitchFamily="18" charset="0"/>
              </a:rPr>
              <a:t>…</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2000" y="4757917"/>
            <a:ext cx="5305426" cy="1338828"/>
          </a:xfrm>
          <a:prstGeom prst="rect">
            <a:avLst/>
          </a:prstGeom>
          <a:noFill/>
        </p:spPr>
        <p:txBody>
          <a:bodyPr wrap="square" rtlCol="0">
            <a:spAutoFit/>
          </a:bodyPr>
          <a:lstStyle/>
          <a:p>
            <a:pPr defTabSz="1371600"/>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2" y="755340"/>
            <a:ext cx="1671760" cy="1480204"/>
          </a:xfrm>
          <a:prstGeom prst="ellipse">
            <a:avLst/>
          </a:prstGeom>
          <a:ln>
            <a:noFill/>
          </a:ln>
          <a:effectLst>
            <a:softEdge rad="112500"/>
          </a:effectLst>
          <a:extLst/>
        </p:spPr>
      </p:pic>
      <p:sp>
        <p:nvSpPr>
          <p:cNvPr id="38" name="Hình chữ nhật 85"/>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a:t>
            </a:r>
          </a:p>
        </p:txBody>
      </p:sp>
      <p:sp>
        <p:nvSpPr>
          <p:cNvPr id="39" name="Hình chữ nhật 84"/>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2</a:t>
            </a:r>
          </a:p>
        </p:txBody>
      </p:sp>
      <p:sp>
        <p:nvSpPr>
          <p:cNvPr id="40" name="Hình chữ nhật 83"/>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3</a:t>
            </a:r>
          </a:p>
        </p:txBody>
      </p:sp>
      <p:sp>
        <p:nvSpPr>
          <p:cNvPr id="41" name="Hình chữ nhật 57"/>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4</a:t>
            </a:r>
          </a:p>
        </p:txBody>
      </p:sp>
      <p:sp>
        <p:nvSpPr>
          <p:cNvPr id="42" name="Hình chữ nhật 86"/>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5</a:t>
            </a:r>
          </a:p>
        </p:txBody>
      </p:sp>
      <p:sp>
        <p:nvSpPr>
          <p:cNvPr id="43" name="Hình chữ nhật 87"/>
          <p:cNvSpPr/>
          <p:nvPr/>
        </p:nvSpPr>
        <p:spPr>
          <a:xfrm>
            <a:off x="15896596" y="255423"/>
            <a:ext cx="2045068"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6</a:t>
            </a:r>
          </a:p>
        </p:txBody>
      </p:sp>
      <p:sp>
        <p:nvSpPr>
          <p:cNvPr id="44" name="Hình chữ nhật 88"/>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7</a:t>
            </a:r>
          </a:p>
        </p:txBody>
      </p:sp>
      <p:sp>
        <p:nvSpPr>
          <p:cNvPr id="45" name="Hình chữ nhật 89"/>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8</a:t>
            </a:r>
          </a:p>
        </p:txBody>
      </p:sp>
      <p:sp>
        <p:nvSpPr>
          <p:cNvPr id="46" name="Hình chữ nhật 90"/>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9</a:t>
            </a:r>
          </a:p>
        </p:txBody>
      </p:sp>
      <p:sp>
        <p:nvSpPr>
          <p:cNvPr id="47" name="Hình chữ nhật 91"/>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10</a:t>
            </a:r>
          </a:p>
        </p:txBody>
      </p:sp>
      <p:sp>
        <p:nvSpPr>
          <p:cNvPr id="48" name="Hình Bầu dục 45"/>
          <p:cNvSpPr/>
          <p:nvPr/>
        </p:nvSpPr>
        <p:spPr>
          <a:xfrm>
            <a:off x="16106783" y="899300"/>
            <a:ext cx="1624698" cy="1615300"/>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600">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6" cy="256517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2" y="9029700"/>
            <a:ext cx="914400" cy="914400"/>
          </a:xfrm>
          <a:prstGeom prst="rect">
            <a:avLst/>
          </a:prstGeom>
        </p:spPr>
      </p:pic>
    </p:spTree>
    <p:extLst>
      <p:ext uri="{BB962C8B-B14F-4D97-AF65-F5344CB8AC3E}">
        <p14:creationId xmlns:p14="http://schemas.microsoft.com/office/powerpoint/2010/main" val="3103352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600"/>
            <a:r>
              <a:rPr lang="en-US" sz="8100" dirty="0">
                <a:solidFill>
                  <a:srgbClr val="FFFF00"/>
                </a:solidFill>
                <a:latin typeface="Times New Roman" panose="02020603050405020304" pitchFamily="18" charset="0"/>
                <a:cs typeface="Times New Roman" panose="02020603050405020304" pitchFamily="18" charset="0"/>
              </a:rPr>
              <a:t>CÂU HỎI </a:t>
            </a:r>
            <a:r>
              <a:rPr lang="en-US" sz="8100" dirty="0" smtClean="0">
                <a:solidFill>
                  <a:srgbClr val="FFFF00"/>
                </a:solidFill>
                <a:latin typeface="Times New Roman" panose="02020603050405020304" pitchFamily="18" charset="0"/>
                <a:cs typeface="Times New Roman" panose="02020603050405020304" pitchFamily="18" charset="0"/>
              </a:rPr>
              <a:t>2 </a:t>
            </a:r>
            <a:endParaRPr lang="en-US" sz="8100" dirty="0">
              <a:solidFill>
                <a:srgbClr val="FFFF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2053"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1" y="8354706"/>
            <a:ext cx="15158092" cy="1200329"/>
          </a:xfrm>
          <a:prstGeom prst="rect">
            <a:avLst/>
          </a:prstGeom>
          <a:solidFill>
            <a:schemeClr val="tx1">
              <a:alpha val="47000"/>
            </a:schemeClr>
          </a:solidFill>
        </p:spPr>
        <p:txBody>
          <a:bodyPr wrap="square" rtlCol="0">
            <a:spAutoFit/>
          </a:bodyPr>
          <a:lstStyle/>
          <a:p>
            <a:pPr>
              <a:defRPr/>
            </a:pPr>
            <a:r>
              <a:rPr lang="vi-VN" sz="7200" dirty="0">
                <a:solidFill>
                  <a:schemeClr val="bg1"/>
                </a:solidFill>
                <a:latin typeface="Times New Roman" panose="02020603050405020304" pitchFamily="18" charset="0"/>
                <a:cs typeface="Times New Roman" panose="02020603050405020304" pitchFamily="18" charset="0"/>
              </a:rPr>
              <a:t>thể thơ mỗi dòng có </a:t>
            </a:r>
            <a:r>
              <a:rPr lang="vi-VN" sz="7200" b="1" dirty="0">
                <a:solidFill>
                  <a:schemeClr val="bg1"/>
                </a:solidFill>
                <a:latin typeface="Times New Roman" panose="02020603050405020304" pitchFamily="18" charset="0"/>
                <a:cs typeface="Times New Roman" panose="02020603050405020304" pitchFamily="18" charset="0"/>
              </a:rPr>
              <a:t>sáu chữ </a:t>
            </a:r>
            <a:r>
              <a:rPr lang="vi-VN" sz="7200" dirty="0">
                <a:solidFill>
                  <a:schemeClr val="bg1"/>
                </a:solidFill>
                <a:latin typeface="Times New Roman" panose="02020603050405020304" pitchFamily="18" charset="0"/>
                <a:cs typeface="Times New Roman" panose="02020603050405020304" pitchFamily="18" charset="0"/>
              </a:rPr>
              <a:t>(sáu tiếng). </a:t>
            </a:r>
          </a:p>
        </p:txBody>
      </p:sp>
      <p:sp>
        <p:nvSpPr>
          <p:cNvPr id="36" name="TextBox 35"/>
          <p:cNvSpPr txBox="1"/>
          <p:nvPr/>
        </p:nvSpPr>
        <p:spPr>
          <a:xfrm>
            <a:off x="999995" y="3316814"/>
            <a:ext cx="15955494" cy="2308324"/>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Điền</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từ</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thích</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hợp</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vào</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chỗ</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chấm</a:t>
            </a:r>
            <a:r>
              <a:rPr lang="en-US" sz="7200" dirty="0" smtClean="0">
                <a:solidFill>
                  <a:prstClr val="white"/>
                </a:solidFill>
                <a:latin typeface="Times New Roman" panose="02020603050405020304" pitchFamily="18" charset="0"/>
                <a:cs typeface="Times New Roman" panose="02020603050405020304" pitchFamily="18" charset="0"/>
              </a:rPr>
              <a:t>:</a:t>
            </a:r>
          </a:p>
          <a:p>
            <a:pPr defTabSz="1371600"/>
            <a:r>
              <a:rPr lang="en-US" sz="7200" dirty="0" err="1" smtClean="0">
                <a:solidFill>
                  <a:prstClr val="white"/>
                </a:solidFill>
                <a:latin typeface="Times New Roman" panose="02020603050405020304" pitchFamily="18" charset="0"/>
                <a:cs typeface="Times New Roman" panose="02020603050405020304" pitchFamily="18" charset="0"/>
              </a:rPr>
              <a:t>Thơ</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sáu</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chữ</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là</a:t>
            </a:r>
            <a:r>
              <a:rPr lang="en-US" sz="7200" dirty="0" smtClean="0">
                <a:solidFill>
                  <a:prstClr val="white"/>
                </a:solidFill>
                <a:latin typeface="Times New Roman" panose="02020603050405020304" pitchFamily="18" charset="0"/>
                <a:cs typeface="Times New Roman" panose="02020603050405020304" pitchFamily="18" charset="0"/>
              </a:rPr>
              <a:t>…</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5801" y="6844607"/>
            <a:ext cx="5305426" cy="1338828"/>
          </a:xfrm>
          <a:prstGeom prst="rect">
            <a:avLst/>
          </a:prstGeom>
          <a:noFill/>
        </p:spPr>
        <p:txBody>
          <a:bodyPr wrap="square" rtlCol="0">
            <a:spAutoFit/>
          </a:bodyPr>
          <a:lstStyle/>
          <a:p>
            <a:pPr defTabSz="1371600"/>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2" y="755340"/>
            <a:ext cx="1671760" cy="1480204"/>
          </a:xfrm>
          <a:prstGeom prst="ellipse">
            <a:avLst/>
          </a:prstGeom>
          <a:ln>
            <a:noFill/>
          </a:ln>
          <a:effectLst>
            <a:softEdge rad="112500"/>
          </a:effectLst>
          <a:extLst/>
        </p:spPr>
      </p:pic>
      <p:sp>
        <p:nvSpPr>
          <p:cNvPr id="38" name="Hình chữ nhật 85"/>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a:t>
            </a:r>
          </a:p>
        </p:txBody>
      </p:sp>
      <p:sp>
        <p:nvSpPr>
          <p:cNvPr id="39" name="Hình chữ nhật 84"/>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2</a:t>
            </a:r>
          </a:p>
        </p:txBody>
      </p:sp>
      <p:sp>
        <p:nvSpPr>
          <p:cNvPr id="40" name="Hình chữ nhật 83"/>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3</a:t>
            </a:r>
          </a:p>
        </p:txBody>
      </p:sp>
      <p:sp>
        <p:nvSpPr>
          <p:cNvPr id="41" name="Hình chữ nhật 57"/>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4</a:t>
            </a:r>
          </a:p>
        </p:txBody>
      </p:sp>
      <p:sp>
        <p:nvSpPr>
          <p:cNvPr id="42" name="Hình chữ nhật 86"/>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5</a:t>
            </a:r>
          </a:p>
        </p:txBody>
      </p:sp>
      <p:sp>
        <p:nvSpPr>
          <p:cNvPr id="43" name="Hình chữ nhật 87"/>
          <p:cNvSpPr/>
          <p:nvPr/>
        </p:nvSpPr>
        <p:spPr>
          <a:xfrm>
            <a:off x="15896596" y="255423"/>
            <a:ext cx="2045068"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6</a:t>
            </a:r>
          </a:p>
        </p:txBody>
      </p:sp>
      <p:sp>
        <p:nvSpPr>
          <p:cNvPr id="44" name="Hình chữ nhật 88"/>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7</a:t>
            </a:r>
          </a:p>
        </p:txBody>
      </p:sp>
      <p:sp>
        <p:nvSpPr>
          <p:cNvPr id="45" name="Hình chữ nhật 89"/>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8</a:t>
            </a:r>
          </a:p>
        </p:txBody>
      </p:sp>
      <p:sp>
        <p:nvSpPr>
          <p:cNvPr id="46" name="Hình chữ nhật 90"/>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9</a:t>
            </a:r>
          </a:p>
        </p:txBody>
      </p:sp>
      <p:sp>
        <p:nvSpPr>
          <p:cNvPr id="47" name="Hình chữ nhật 91"/>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10</a:t>
            </a:r>
          </a:p>
        </p:txBody>
      </p:sp>
      <p:sp>
        <p:nvSpPr>
          <p:cNvPr id="48" name="Hình Bầu dục 45"/>
          <p:cNvSpPr/>
          <p:nvPr/>
        </p:nvSpPr>
        <p:spPr>
          <a:xfrm>
            <a:off x="16106783" y="899300"/>
            <a:ext cx="1624698" cy="1615300"/>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600">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6" cy="256517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2" y="9029700"/>
            <a:ext cx="914400" cy="914400"/>
          </a:xfrm>
          <a:prstGeom prst="rect">
            <a:avLst/>
          </a:prstGeom>
        </p:spPr>
      </p:pic>
    </p:spTree>
    <p:extLst>
      <p:ext uri="{BB962C8B-B14F-4D97-AF65-F5344CB8AC3E}">
        <p14:creationId xmlns:p14="http://schemas.microsoft.com/office/powerpoint/2010/main" val="277944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600"/>
            <a:r>
              <a:rPr lang="en-US" sz="8100" dirty="0">
                <a:solidFill>
                  <a:srgbClr val="FFFF00"/>
                </a:solidFill>
                <a:latin typeface="Times New Roman" panose="02020603050405020304" pitchFamily="18" charset="0"/>
                <a:cs typeface="Times New Roman" panose="02020603050405020304" pitchFamily="18" charset="0"/>
              </a:rPr>
              <a:t>CÂU HỎI </a:t>
            </a:r>
            <a:r>
              <a:rPr lang="en-US" sz="8100" dirty="0" smtClean="0">
                <a:solidFill>
                  <a:srgbClr val="FFFF00"/>
                </a:solidFill>
                <a:latin typeface="Times New Roman" panose="02020603050405020304" pitchFamily="18" charset="0"/>
                <a:cs typeface="Times New Roman" panose="02020603050405020304" pitchFamily="18" charset="0"/>
              </a:rPr>
              <a:t>3 </a:t>
            </a:r>
            <a:endParaRPr lang="en-US" sz="8100" dirty="0">
              <a:solidFill>
                <a:srgbClr val="FFFF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3077"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66779" y="6533223"/>
            <a:ext cx="15134561" cy="3416320"/>
          </a:xfrm>
          <a:prstGeom prst="rect">
            <a:avLst/>
          </a:prstGeom>
          <a:solidFill>
            <a:schemeClr val="tx1">
              <a:alpha val="47000"/>
            </a:schemeClr>
          </a:solidFill>
        </p:spPr>
        <p:txBody>
          <a:bodyPr wrap="square" rtlCol="0">
            <a:spAutoFit/>
          </a:bodyPr>
          <a:lstStyle/>
          <a:p>
            <a:pPr algn="just">
              <a:lnSpc>
                <a:spcPct val="150000"/>
              </a:lnSpc>
            </a:pPr>
            <a:r>
              <a:rPr lang="en-US" sz="7200" b="1" dirty="0">
                <a:solidFill>
                  <a:schemeClr val="bg1"/>
                </a:solidFill>
                <a:latin typeface="Times New Roman" panose="02020603050405020304" pitchFamily="18" charset="0"/>
                <a:cs typeface="Times New Roman" panose="02020603050405020304" pitchFamily="18" charset="0"/>
              </a:rPr>
              <a:t>- </a:t>
            </a:r>
            <a:r>
              <a:rPr lang="vi-VN" sz="7200" b="1" dirty="0">
                <a:solidFill>
                  <a:schemeClr val="bg1"/>
                </a:solidFill>
                <a:latin typeface="Times New Roman" panose="02020603050405020304" pitchFamily="18" charset="0"/>
                <a:cs typeface="Times New Roman" panose="02020603050405020304" pitchFamily="18" charset="0"/>
              </a:rPr>
              <a:t>Mạch cảm xúc </a:t>
            </a:r>
            <a:r>
              <a:rPr lang="vi-VN" sz="7200" dirty="0">
                <a:solidFill>
                  <a:schemeClr val="bg1"/>
                </a:solidFill>
                <a:latin typeface="Times New Roman" panose="02020603050405020304" pitchFamily="18" charset="0"/>
                <a:cs typeface="Times New Roman" panose="02020603050405020304" pitchFamily="18" charset="0"/>
              </a:rPr>
              <a:t>là diễn biến dòng cảm xúc, tâm trạng của tác giả trong bài thơ</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999995" y="3316814"/>
            <a:ext cx="15955494" cy="1200329"/>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Mạch</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cảm</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xúc</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trong</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bài</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thơ</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là</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gì</a:t>
            </a:r>
            <a:r>
              <a:rPr lang="en-US" sz="7200" dirty="0" smtClean="0">
                <a:solidFill>
                  <a:prstClr val="white"/>
                </a:solidFill>
                <a:latin typeface="Times New Roman" panose="02020603050405020304" pitchFamily="18" charset="0"/>
                <a:cs typeface="Times New Roman" panose="02020603050405020304" pitchFamily="18" charset="0"/>
              </a:rPr>
              <a:t>?</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03890" y="5023124"/>
            <a:ext cx="5305426" cy="1338828"/>
          </a:xfrm>
          <a:prstGeom prst="rect">
            <a:avLst/>
          </a:prstGeom>
          <a:noFill/>
        </p:spPr>
        <p:txBody>
          <a:bodyPr wrap="square" rtlCol="0">
            <a:spAutoFit/>
          </a:bodyPr>
          <a:lstStyle/>
          <a:p>
            <a:pPr defTabSz="1371600"/>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2" y="755340"/>
            <a:ext cx="1671760" cy="1480204"/>
          </a:xfrm>
          <a:prstGeom prst="ellipse">
            <a:avLst/>
          </a:prstGeom>
          <a:ln>
            <a:noFill/>
          </a:ln>
          <a:effectLst>
            <a:softEdge rad="112500"/>
          </a:effectLst>
          <a:extLst/>
        </p:spPr>
      </p:pic>
      <p:sp>
        <p:nvSpPr>
          <p:cNvPr id="38" name="Hình chữ nhật 85"/>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a:t>
            </a:r>
          </a:p>
        </p:txBody>
      </p:sp>
      <p:sp>
        <p:nvSpPr>
          <p:cNvPr id="39" name="Hình chữ nhật 84"/>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2</a:t>
            </a:r>
          </a:p>
        </p:txBody>
      </p:sp>
      <p:sp>
        <p:nvSpPr>
          <p:cNvPr id="40" name="Hình chữ nhật 83"/>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3</a:t>
            </a:r>
          </a:p>
        </p:txBody>
      </p:sp>
      <p:sp>
        <p:nvSpPr>
          <p:cNvPr id="41" name="Hình chữ nhật 57"/>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4</a:t>
            </a:r>
          </a:p>
        </p:txBody>
      </p:sp>
      <p:sp>
        <p:nvSpPr>
          <p:cNvPr id="42" name="Hình chữ nhật 86"/>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5</a:t>
            </a:r>
          </a:p>
        </p:txBody>
      </p:sp>
      <p:sp>
        <p:nvSpPr>
          <p:cNvPr id="43" name="Hình chữ nhật 87"/>
          <p:cNvSpPr/>
          <p:nvPr/>
        </p:nvSpPr>
        <p:spPr>
          <a:xfrm>
            <a:off x="15896596" y="255423"/>
            <a:ext cx="2045068"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6</a:t>
            </a:r>
          </a:p>
        </p:txBody>
      </p:sp>
      <p:sp>
        <p:nvSpPr>
          <p:cNvPr id="44" name="Hình chữ nhật 88"/>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7</a:t>
            </a:r>
          </a:p>
        </p:txBody>
      </p:sp>
      <p:sp>
        <p:nvSpPr>
          <p:cNvPr id="45" name="Hình chữ nhật 89"/>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8</a:t>
            </a:r>
          </a:p>
        </p:txBody>
      </p:sp>
      <p:sp>
        <p:nvSpPr>
          <p:cNvPr id="46" name="Hình chữ nhật 90"/>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9</a:t>
            </a:r>
          </a:p>
        </p:txBody>
      </p:sp>
      <p:sp>
        <p:nvSpPr>
          <p:cNvPr id="47" name="Hình chữ nhật 91"/>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10</a:t>
            </a:r>
          </a:p>
        </p:txBody>
      </p:sp>
      <p:sp>
        <p:nvSpPr>
          <p:cNvPr id="48" name="Hình Bầu dục 45"/>
          <p:cNvSpPr/>
          <p:nvPr/>
        </p:nvSpPr>
        <p:spPr>
          <a:xfrm>
            <a:off x="16106783" y="899300"/>
            <a:ext cx="1624698" cy="1615300"/>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600">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6" cy="256517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2" y="9029700"/>
            <a:ext cx="914400" cy="914400"/>
          </a:xfrm>
          <a:prstGeom prst="rect">
            <a:avLst/>
          </a:prstGeom>
        </p:spPr>
      </p:pic>
    </p:spTree>
    <p:extLst>
      <p:ext uri="{BB962C8B-B14F-4D97-AF65-F5344CB8AC3E}">
        <p14:creationId xmlns:p14="http://schemas.microsoft.com/office/powerpoint/2010/main" val="174175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600"/>
            <a:r>
              <a:rPr lang="en-US" sz="8100" dirty="0">
                <a:solidFill>
                  <a:srgbClr val="FFFF00"/>
                </a:solidFill>
                <a:latin typeface="Times New Roman" panose="02020603050405020304" pitchFamily="18" charset="0"/>
                <a:cs typeface="Times New Roman" panose="02020603050405020304" pitchFamily="18" charset="0"/>
              </a:rPr>
              <a:t>CÂU HỎI </a:t>
            </a:r>
            <a:r>
              <a:rPr lang="en-US" sz="8100" dirty="0" smtClean="0">
                <a:solidFill>
                  <a:srgbClr val="FFFF00"/>
                </a:solidFill>
                <a:latin typeface="Times New Roman" panose="02020603050405020304" pitchFamily="18" charset="0"/>
                <a:cs typeface="Times New Roman" panose="02020603050405020304" pitchFamily="18" charset="0"/>
              </a:rPr>
              <a:t>4 </a:t>
            </a:r>
            <a:endParaRPr lang="en-US" sz="8100" dirty="0">
              <a:solidFill>
                <a:srgbClr val="FFFF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4101"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1" y="8354706"/>
            <a:ext cx="8753954" cy="1200329"/>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Đúng</a:t>
            </a:r>
            <a:r>
              <a:rPr lang="en-US" sz="7200" dirty="0" smtClean="0">
                <a:solidFill>
                  <a:prstClr val="white"/>
                </a:solidFill>
                <a:latin typeface="Times New Roman" panose="02020603050405020304" pitchFamily="18" charset="0"/>
                <a:cs typeface="Times New Roman" panose="02020603050405020304" pitchFamily="18" charset="0"/>
              </a:rPr>
              <a:t> </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999995" y="3316814"/>
            <a:ext cx="15955494" cy="2308324"/>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Có</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rất</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nhiều</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cách</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đặt</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tên</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nhan</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đề</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cho</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bài</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thơ</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đúng</a:t>
            </a:r>
            <a:r>
              <a:rPr lang="en-US" sz="7200" dirty="0" smtClean="0">
                <a:solidFill>
                  <a:prstClr val="white"/>
                </a:solidFill>
                <a:latin typeface="Times New Roman" panose="02020603050405020304" pitchFamily="18" charset="0"/>
                <a:cs typeface="Times New Roman" panose="02020603050405020304" pitchFamily="18" charset="0"/>
              </a:rPr>
              <a:t> hay </a:t>
            </a:r>
            <a:r>
              <a:rPr lang="en-US" sz="7200" dirty="0" err="1" smtClean="0">
                <a:solidFill>
                  <a:prstClr val="white"/>
                </a:solidFill>
                <a:latin typeface="Times New Roman" panose="02020603050405020304" pitchFamily="18" charset="0"/>
                <a:cs typeface="Times New Roman" panose="02020603050405020304" pitchFamily="18" charset="0"/>
              </a:rPr>
              <a:t>sai</a:t>
            </a:r>
            <a:r>
              <a:rPr lang="en-US" sz="7200" dirty="0" smtClean="0">
                <a:solidFill>
                  <a:prstClr val="white"/>
                </a:solidFill>
                <a:latin typeface="Times New Roman" panose="02020603050405020304" pitchFamily="18" charset="0"/>
                <a:cs typeface="Times New Roman" panose="02020603050405020304" pitchFamily="18" charset="0"/>
              </a:rPr>
              <a:t>?</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5801" y="6844607"/>
            <a:ext cx="5305426" cy="1338828"/>
          </a:xfrm>
          <a:prstGeom prst="rect">
            <a:avLst/>
          </a:prstGeom>
          <a:noFill/>
        </p:spPr>
        <p:txBody>
          <a:bodyPr wrap="square" rtlCol="0">
            <a:spAutoFit/>
          </a:bodyPr>
          <a:lstStyle/>
          <a:p>
            <a:pPr defTabSz="1371600"/>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2" y="755340"/>
            <a:ext cx="1671760" cy="1480204"/>
          </a:xfrm>
          <a:prstGeom prst="ellipse">
            <a:avLst/>
          </a:prstGeom>
          <a:ln>
            <a:noFill/>
          </a:ln>
          <a:effectLst>
            <a:softEdge rad="112500"/>
          </a:effectLst>
          <a:extLst/>
        </p:spPr>
      </p:pic>
      <p:sp>
        <p:nvSpPr>
          <p:cNvPr id="38" name="Hình chữ nhật 85"/>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a:t>
            </a:r>
          </a:p>
        </p:txBody>
      </p:sp>
      <p:sp>
        <p:nvSpPr>
          <p:cNvPr id="39" name="Hình chữ nhật 84"/>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2</a:t>
            </a:r>
          </a:p>
        </p:txBody>
      </p:sp>
      <p:sp>
        <p:nvSpPr>
          <p:cNvPr id="40" name="Hình chữ nhật 83"/>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3</a:t>
            </a:r>
          </a:p>
        </p:txBody>
      </p:sp>
      <p:sp>
        <p:nvSpPr>
          <p:cNvPr id="41" name="Hình chữ nhật 57"/>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4</a:t>
            </a:r>
          </a:p>
        </p:txBody>
      </p:sp>
      <p:sp>
        <p:nvSpPr>
          <p:cNvPr id="42" name="Hình chữ nhật 86"/>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5</a:t>
            </a:r>
          </a:p>
        </p:txBody>
      </p:sp>
      <p:sp>
        <p:nvSpPr>
          <p:cNvPr id="43" name="Hình chữ nhật 87"/>
          <p:cNvSpPr/>
          <p:nvPr/>
        </p:nvSpPr>
        <p:spPr>
          <a:xfrm>
            <a:off x="15896596" y="255423"/>
            <a:ext cx="2045068"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6</a:t>
            </a:r>
          </a:p>
        </p:txBody>
      </p:sp>
      <p:sp>
        <p:nvSpPr>
          <p:cNvPr id="44" name="Hình chữ nhật 88"/>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7</a:t>
            </a:r>
          </a:p>
        </p:txBody>
      </p:sp>
      <p:sp>
        <p:nvSpPr>
          <p:cNvPr id="45" name="Hình chữ nhật 89"/>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8</a:t>
            </a:r>
          </a:p>
        </p:txBody>
      </p:sp>
      <p:sp>
        <p:nvSpPr>
          <p:cNvPr id="46" name="Hình chữ nhật 90"/>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9</a:t>
            </a:r>
          </a:p>
        </p:txBody>
      </p:sp>
      <p:sp>
        <p:nvSpPr>
          <p:cNvPr id="47" name="Hình chữ nhật 91"/>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10</a:t>
            </a:r>
          </a:p>
        </p:txBody>
      </p:sp>
      <p:sp>
        <p:nvSpPr>
          <p:cNvPr id="48" name="Hình Bầu dục 45"/>
          <p:cNvSpPr/>
          <p:nvPr/>
        </p:nvSpPr>
        <p:spPr>
          <a:xfrm>
            <a:off x="16106783" y="899300"/>
            <a:ext cx="1624698" cy="1615300"/>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600">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6" cy="256517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2" y="9029700"/>
            <a:ext cx="914400" cy="914400"/>
          </a:xfrm>
          <a:prstGeom prst="rect">
            <a:avLst/>
          </a:prstGeom>
        </p:spPr>
      </p:pic>
    </p:spTree>
    <p:extLst>
      <p:ext uri="{BB962C8B-B14F-4D97-AF65-F5344CB8AC3E}">
        <p14:creationId xmlns:p14="http://schemas.microsoft.com/office/powerpoint/2010/main" val="67688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600"/>
            <a:r>
              <a:rPr lang="en-US" sz="8100" dirty="0">
                <a:solidFill>
                  <a:srgbClr val="FFFF00"/>
                </a:solidFill>
                <a:latin typeface="Times New Roman" panose="02020603050405020304" pitchFamily="18" charset="0"/>
                <a:cs typeface="Times New Roman" panose="02020603050405020304" pitchFamily="18" charset="0"/>
              </a:rPr>
              <a:t>CÂU HỎI </a:t>
            </a:r>
            <a:r>
              <a:rPr lang="en-US" sz="8100" dirty="0" smtClean="0">
                <a:solidFill>
                  <a:srgbClr val="FFFF00"/>
                </a:solidFill>
                <a:latin typeface="Times New Roman" panose="02020603050405020304" pitchFamily="18" charset="0"/>
                <a:cs typeface="Times New Roman" panose="02020603050405020304" pitchFamily="18" charset="0"/>
              </a:rPr>
              <a:t>5 </a:t>
            </a:r>
            <a:endParaRPr lang="en-US" sz="8100" dirty="0">
              <a:solidFill>
                <a:srgbClr val="FFFF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5125"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024890" y="7337911"/>
            <a:ext cx="16006798" cy="2308324"/>
          </a:xfrm>
          <a:prstGeom prst="rect">
            <a:avLst/>
          </a:prstGeom>
          <a:solidFill>
            <a:schemeClr val="tx1">
              <a:alpha val="47000"/>
            </a:schemeClr>
          </a:solidFill>
        </p:spPr>
        <p:txBody>
          <a:bodyPr wrap="square" rtlCol="0">
            <a:spAutoFit/>
          </a:bodyPr>
          <a:lstStyle/>
          <a:p>
            <a:pPr defTabSz="1371600"/>
            <a:r>
              <a:rPr lang="en-US" sz="7200" dirty="0" err="1" smtClean="0">
                <a:solidFill>
                  <a:schemeClr val="bg1"/>
                </a:solidFill>
                <a:latin typeface="Times New Roman" panose="02020603050405020304" pitchFamily="18" charset="0"/>
                <a:cs typeface="Times New Roman" panose="02020603050405020304" pitchFamily="18" charset="0"/>
              </a:rPr>
              <a:t>Có</a:t>
            </a:r>
            <a:r>
              <a:rPr lang="en-US" sz="7200" dirty="0" smtClean="0">
                <a:solidFill>
                  <a:schemeClr val="bg1"/>
                </a:solidFill>
                <a:latin typeface="Times New Roman" panose="02020603050405020304" pitchFamily="18" charset="0"/>
                <a:cs typeface="Times New Roman" panose="02020603050405020304" pitchFamily="18" charset="0"/>
              </a:rPr>
              <a:t> </a:t>
            </a:r>
            <a:r>
              <a:rPr lang="en-US" sz="7200" dirty="0" err="1" smtClean="0">
                <a:solidFill>
                  <a:schemeClr val="bg1"/>
                </a:solidFill>
                <a:latin typeface="Times New Roman" panose="02020603050405020304" pitchFamily="18" charset="0"/>
                <a:cs typeface="Times New Roman" panose="02020603050405020304" pitchFamily="18" charset="0"/>
              </a:rPr>
              <a:t>nhiều</a:t>
            </a:r>
            <a:r>
              <a:rPr lang="en-US" sz="7200" dirty="0" smtClean="0">
                <a:solidFill>
                  <a:schemeClr val="bg1"/>
                </a:solidFill>
                <a:latin typeface="Times New Roman" panose="02020603050405020304" pitchFamily="18" charset="0"/>
                <a:cs typeface="Times New Roman" panose="02020603050405020304" pitchFamily="18" charset="0"/>
              </a:rPr>
              <a:t> </a:t>
            </a:r>
            <a:r>
              <a:rPr lang="en-US" sz="7200" dirty="0" err="1" smtClean="0">
                <a:solidFill>
                  <a:schemeClr val="bg1"/>
                </a:solidFill>
                <a:latin typeface="Times New Roman" panose="02020603050405020304" pitchFamily="18" charset="0"/>
                <a:cs typeface="Times New Roman" panose="02020603050405020304" pitchFamily="18" charset="0"/>
              </a:rPr>
              <a:t>cách</a:t>
            </a:r>
            <a:r>
              <a:rPr lang="en-US" sz="7200" dirty="0" smtClean="0">
                <a:solidFill>
                  <a:schemeClr val="bg1"/>
                </a:solidFill>
                <a:latin typeface="Times New Roman" panose="02020603050405020304" pitchFamily="18" charset="0"/>
                <a:cs typeface="Times New Roman" panose="02020603050405020304" pitchFamily="18" charset="0"/>
              </a:rPr>
              <a:t> </a:t>
            </a:r>
            <a:r>
              <a:rPr lang="en-US" sz="7200" dirty="0" err="1" smtClean="0">
                <a:solidFill>
                  <a:schemeClr val="bg1"/>
                </a:solidFill>
                <a:latin typeface="Times New Roman" panose="02020603050405020304" pitchFamily="18" charset="0"/>
                <a:cs typeface="Times New Roman" panose="02020603050405020304" pitchFamily="18" charset="0"/>
              </a:rPr>
              <a:t>gieo</a:t>
            </a:r>
            <a:r>
              <a:rPr lang="en-US" sz="7200" dirty="0" smtClean="0">
                <a:solidFill>
                  <a:schemeClr val="bg1"/>
                </a:solidFill>
                <a:latin typeface="Times New Roman" panose="02020603050405020304" pitchFamily="18" charset="0"/>
                <a:cs typeface="Times New Roman" panose="02020603050405020304" pitchFamily="18" charset="0"/>
              </a:rPr>
              <a:t> </a:t>
            </a:r>
            <a:r>
              <a:rPr lang="en-US" sz="7200" dirty="0" err="1" smtClean="0">
                <a:solidFill>
                  <a:schemeClr val="bg1"/>
                </a:solidFill>
                <a:latin typeface="Times New Roman" panose="02020603050405020304" pitchFamily="18" charset="0"/>
                <a:cs typeface="Times New Roman" panose="02020603050405020304" pitchFamily="18" charset="0"/>
              </a:rPr>
              <a:t>vần</a:t>
            </a:r>
            <a:r>
              <a:rPr lang="en-US" sz="7200" dirty="0" smtClean="0">
                <a:solidFill>
                  <a:schemeClr val="bg1"/>
                </a:solidFill>
                <a:latin typeface="Times New Roman" panose="02020603050405020304" pitchFamily="18" charset="0"/>
                <a:cs typeface="Times New Roman" panose="02020603050405020304" pitchFamily="18" charset="0"/>
              </a:rPr>
              <a:t>: </a:t>
            </a:r>
            <a:r>
              <a:rPr lang="vi-VN" sz="7200" dirty="0" smtClean="0">
                <a:solidFill>
                  <a:schemeClr val="bg1"/>
                </a:solidFill>
                <a:latin typeface="Times New Roman" panose="02020603050405020304" pitchFamily="18" charset="0"/>
                <a:cs typeface="Times New Roman" panose="02020603050405020304" pitchFamily="18" charset="0"/>
              </a:rPr>
              <a:t>vần </a:t>
            </a:r>
            <a:r>
              <a:rPr lang="vi-VN" sz="7200" dirty="0">
                <a:solidFill>
                  <a:schemeClr val="bg1"/>
                </a:solidFill>
                <a:latin typeface="Times New Roman" panose="02020603050405020304" pitchFamily="18" charset="0"/>
                <a:cs typeface="Times New Roman" panose="02020603050405020304" pitchFamily="18" charset="0"/>
              </a:rPr>
              <a:t>chân</a:t>
            </a:r>
            <a:r>
              <a:rPr lang="en-US" sz="7200" dirty="0">
                <a:solidFill>
                  <a:schemeClr val="bg1"/>
                </a:solidFill>
                <a:latin typeface="Times New Roman" panose="02020603050405020304" pitchFamily="18" charset="0"/>
                <a:cs typeface="Times New Roman" panose="02020603050405020304" pitchFamily="18" charset="0"/>
              </a:rPr>
              <a:t>, </a:t>
            </a:r>
            <a:r>
              <a:rPr lang="vi-VN" sz="7200" dirty="0">
                <a:solidFill>
                  <a:schemeClr val="bg1"/>
                </a:solidFill>
                <a:latin typeface="Times New Roman" panose="02020603050405020304" pitchFamily="18" charset="0"/>
                <a:cs typeface="Times New Roman" panose="02020603050405020304" pitchFamily="18" charset="0"/>
              </a:rPr>
              <a:t>vần liền</a:t>
            </a:r>
            <a:r>
              <a:rPr lang="en-US" sz="7200" dirty="0">
                <a:solidFill>
                  <a:schemeClr val="bg1"/>
                </a:solidFill>
                <a:latin typeface="Times New Roman" panose="02020603050405020304" pitchFamily="18" charset="0"/>
                <a:cs typeface="Times New Roman" panose="02020603050405020304" pitchFamily="18" charset="0"/>
              </a:rPr>
              <a:t>, </a:t>
            </a:r>
            <a:r>
              <a:rPr lang="vi-VN" sz="7200" dirty="0">
                <a:solidFill>
                  <a:schemeClr val="bg1"/>
                </a:solidFill>
                <a:latin typeface="Times New Roman" panose="02020603050405020304" pitchFamily="18" charset="0"/>
                <a:cs typeface="Times New Roman" panose="02020603050405020304" pitchFamily="18" charset="0"/>
              </a:rPr>
              <a:t>vần </a:t>
            </a:r>
            <a:r>
              <a:rPr lang="vi-VN" sz="7200" dirty="0" smtClean="0">
                <a:solidFill>
                  <a:schemeClr val="bg1"/>
                </a:solidFill>
                <a:latin typeface="Times New Roman" panose="02020603050405020304" pitchFamily="18" charset="0"/>
                <a:cs typeface="Times New Roman" panose="02020603050405020304" pitchFamily="18" charset="0"/>
              </a:rPr>
              <a:t>cách</a:t>
            </a:r>
            <a:endParaRPr lang="vi-VN" sz="7200" dirty="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999995" y="3316814"/>
            <a:ext cx="15955494" cy="2308324"/>
          </a:xfrm>
          <a:prstGeom prst="rect">
            <a:avLst/>
          </a:prstGeom>
          <a:solidFill>
            <a:schemeClr val="tx1">
              <a:alpha val="47000"/>
            </a:schemeClr>
          </a:solidFill>
        </p:spPr>
        <p:txBody>
          <a:bodyPr wrap="square" rtlCol="0">
            <a:spAutoFit/>
          </a:bodyPr>
          <a:lstStyle/>
          <a:p>
            <a:pPr defTabSz="1371600"/>
            <a:r>
              <a:rPr lang="en-US" sz="7200" dirty="0" err="1" smtClean="0">
                <a:solidFill>
                  <a:prstClr val="white"/>
                </a:solidFill>
                <a:latin typeface="Times New Roman" panose="02020603050405020304" pitchFamily="18" charset="0"/>
                <a:cs typeface="Times New Roman" panose="02020603050405020304" pitchFamily="18" charset="0"/>
              </a:rPr>
              <a:t>Cách</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gieo</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vần</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của</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bài</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thơ</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sáu</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chữ</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bảy</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chữ</a:t>
            </a:r>
            <a:r>
              <a:rPr lang="en-US" sz="7200" dirty="0" smtClean="0">
                <a:solidFill>
                  <a:prstClr val="white"/>
                </a:solidFill>
                <a:latin typeface="Times New Roman" panose="02020603050405020304" pitchFamily="18" charset="0"/>
                <a:cs typeface="Times New Roman" panose="02020603050405020304" pitchFamily="18" charset="0"/>
              </a:rPr>
              <a:t> </a:t>
            </a:r>
            <a:r>
              <a:rPr lang="en-US" sz="7200" dirty="0" err="1" smtClean="0">
                <a:solidFill>
                  <a:prstClr val="white"/>
                </a:solidFill>
                <a:latin typeface="Times New Roman" panose="02020603050405020304" pitchFamily="18" charset="0"/>
                <a:cs typeface="Times New Roman" panose="02020603050405020304" pitchFamily="18" charset="0"/>
              </a:rPr>
              <a:t>là</a:t>
            </a:r>
            <a:r>
              <a:rPr lang="en-US" sz="7200" dirty="0" smtClean="0">
                <a:solidFill>
                  <a:prstClr val="white"/>
                </a:solidFill>
                <a:latin typeface="Times New Roman" panose="02020603050405020304" pitchFamily="18" charset="0"/>
                <a:cs typeface="Times New Roman" panose="02020603050405020304" pitchFamily="18" charset="0"/>
              </a:rPr>
              <a:t>…</a:t>
            </a:r>
            <a:endParaRPr lang="en-US" sz="7200"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2000" y="5827812"/>
            <a:ext cx="5305426" cy="1338828"/>
          </a:xfrm>
          <a:prstGeom prst="rect">
            <a:avLst/>
          </a:prstGeom>
          <a:noFill/>
        </p:spPr>
        <p:txBody>
          <a:bodyPr wrap="square" rtlCol="0">
            <a:spAutoFit/>
          </a:bodyPr>
          <a:lstStyle/>
          <a:p>
            <a:pPr defTabSz="1371600"/>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2" y="755340"/>
            <a:ext cx="1671760" cy="1480204"/>
          </a:xfrm>
          <a:prstGeom prst="ellipse">
            <a:avLst/>
          </a:prstGeom>
          <a:ln>
            <a:noFill/>
          </a:ln>
          <a:effectLst>
            <a:softEdge rad="112500"/>
          </a:effectLst>
          <a:extLst/>
        </p:spPr>
      </p:pic>
      <p:sp>
        <p:nvSpPr>
          <p:cNvPr id="38" name="Hình chữ nhật 85"/>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a:t>
            </a:r>
          </a:p>
        </p:txBody>
      </p:sp>
      <p:sp>
        <p:nvSpPr>
          <p:cNvPr id="39" name="Hình chữ nhật 84"/>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2</a:t>
            </a:r>
          </a:p>
        </p:txBody>
      </p:sp>
      <p:sp>
        <p:nvSpPr>
          <p:cNvPr id="40" name="Hình chữ nhật 83"/>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3</a:t>
            </a:r>
          </a:p>
        </p:txBody>
      </p:sp>
      <p:sp>
        <p:nvSpPr>
          <p:cNvPr id="41" name="Hình chữ nhật 57"/>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4</a:t>
            </a:r>
          </a:p>
        </p:txBody>
      </p:sp>
      <p:sp>
        <p:nvSpPr>
          <p:cNvPr id="42" name="Hình chữ nhật 86"/>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5</a:t>
            </a:r>
          </a:p>
        </p:txBody>
      </p:sp>
      <p:sp>
        <p:nvSpPr>
          <p:cNvPr id="43" name="Hình chữ nhật 87"/>
          <p:cNvSpPr/>
          <p:nvPr/>
        </p:nvSpPr>
        <p:spPr>
          <a:xfrm>
            <a:off x="15896596" y="255423"/>
            <a:ext cx="2045068"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6</a:t>
            </a:r>
          </a:p>
        </p:txBody>
      </p:sp>
      <p:sp>
        <p:nvSpPr>
          <p:cNvPr id="44" name="Hình chữ nhật 88"/>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7</a:t>
            </a:r>
          </a:p>
        </p:txBody>
      </p:sp>
      <p:sp>
        <p:nvSpPr>
          <p:cNvPr id="45" name="Hình chữ nhật 89"/>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8</a:t>
            </a:r>
          </a:p>
        </p:txBody>
      </p:sp>
      <p:sp>
        <p:nvSpPr>
          <p:cNvPr id="46" name="Hình chữ nhật 90"/>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9</a:t>
            </a:r>
          </a:p>
        </p:txBody>
      </p:sp>
      <p:sp>
        <p:nvSpPr>
          <p:cNvPr id="47" name="Hình chữ nhật 91"/>
          <p:cNvSpPr/>
          <p:nvPr/>
        </p:nvSpPr>
        <p:spPr>
          <a:xfrm>
            <a:off x="15896599" y="255423"/>
            <a:ext cx="2045066" cy="2480038"/>
          </a:xfrm>
          <a:prstGeom prst="rect">
            <a:avLst/>
          </a:prstGeom>
          <a:blipFill>
            <a:blip r:embed="rId15"/>
            <a:stretch>
              <a:fillRect/>
            </a:stretch>
          </a:blipFill>
          <a:ln w="25400" cap="flat" cmpd="sng" algn="ctr">
            <a:noFill/>
            <a:prstDash val="solid"/>
          </a:ln>
          <a:effectLst/>
        </p:spPr>
        <p:txBody>
          <a:bodyPr anchor="b"/>
          <a:lstStyle/>
          <a:p>
            <a:pPr algn="ctr" defTabSz="1371600">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Times New Roman" panose="02020603050405020304" pitchFamily="18" charset="0"/>
                <a:ea typeface="Tahoma" pitchFamily="34" charset="0"/>
                <a:cs typeface="Times New Roman" panose="02020603050405020304" pitchFamily="18" charset="0"/>
              </a:rPr>
              <a:t>10</a:t>
            </a:r>
          </a:p>
        </p:txBody>
      </p:sp>
      <p:sp>
        <p:nvSpPr>
          <p:cNvPr id="48" name="Hình Bầu dục 45"/>
          <p:cNvSpPr/>
          <p:nvPr/>
        </p:nvSpPr>
        <p:spPr>
          <a:xfrm>
            <a:off x="16106783" y="899300"/>
            <a:ext cx="1624698" cy="1615300"/>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600">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6" cy="2565178"/>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2" y="9029700"/>
            <a:ext cx="914400" cy="914400"/>
          </a:xfrm>
          <a:prstGeom prst="rect">
            <a:avLst/>
          </a:prstGeom>
        </p:spPr>
      </p:pic>
    </p:spTree>
    <p:extLst>
      <p:ext uri="{BB962C8B-B14F-4D97-AF65-F5344CB8AC3E}">
        <p14:creationId xmlns:p14="http://schemas.microsoft.com/office/powerpoint/2010/main" val="3483445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20324" y="2247900"/>
            <a:ext cx="18288000" cy="4107678"/>
            <a:chOff x="0" y="0"/>
            <a:chExt cx="4816593" cy="1081858"/>
          </a:xfrm>
        </p:grpSpPr>
        <p:sp>
          <p:nvSpPr>
            <p:cNvPr id="11" name="Freeform 11"/>
            <p:cNvSpPr/>
            <p:nvPr/>
          </p:nvSpPr>
          <p:spPr>
            <a:xfrm>
              <a:off x="0" y="0"/>
              <a:ext cx="4816592" cy="1081858"/>
            </a:xfrm>
            <a:custGeom>
              <a:avLst/>
              <a:gdLst/>
              <a:ahLst/>
              <a:cxnLst/>
              <a:rect l="l" t="t" r="r" b="b"/>
              <a:pathLst>
                <a:path w="4816592" h="1081858">
                  <a:moveTo>
                    <a:pt x="0" y="0"/>
                  </a:moveTo>
                  <a:lnTo>
                    <a:pt x="4816592" y="0"/>
                  </a:lnTo>
                  <a:lnTo>
                    <a:pt x="4816592" y="1081858"/>
                  </a:lnTo>
                  <a:lnTo>
                    <a:pt x="0" y="1081858"/>
                  </a:lnTo>
                  <a:close/>
                </a:path>
              </a:pathLst>
            </a:custGeom>
            <a:solidFill>
              <a:srgbClr val="C0A891">
                <a:alpha val="49804"/>
              </a:srgbClr>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0" y="8894156"/>
            <a:ext cx="18288000" cy="1434531"/>
            <a:chOff x="0" y="0"/>
            <a:chExt cx="4816593" cy="377819"/>
          </a:xfrm>
        </p:grpSpPr>
        <p:sp>
          <p:nvSpPr>
            <p:cNvPr id="20" name="Freeform 20"/>
            <p:cNvSpPr/>
            <p:nvPr/>
          </p:nvSpPr>
          <p:spPr>
            <a:xfrm>
              <a:off x="0" y="0"/>
              <a:ext cx="4816592" cy="377819"/>
            </a:xfrm>
            <a:custGeom>
              <a:avLst/>
              <a:gdLst/>
              <a:ahLst/>
              <a:cxnLst/>
              <a:rect l="l" t="t" r="r" b="b"/>
              <a:pathLst>
                <a:path w="4816592" h="377819">
                  <a:moveTo>
                    <a:pt x="0" y="0"/>
                  </a:moveTo>
                  <a:lnTo>
                    <a:pt x="4816592" y="0"/>
                  </a:lnTo>
                  <a:lnTo>
                    <a:pt x="4816592" y="377819"/>
                  </a:lnTo>
                  <a:lnTo>
                    <a:pt x="0" y="377819"/>
                  </a:lnTo>
                  <a:close/>
                </a:path>
              </a:pathLst>
            </a:custGeom>
            <a:solidFill>
              <a:srgbClr val="AD5545"/>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3" name="Freeform 23"/>
          <p:cNvSpPr/>
          <p:nvPr/>
        </p:nvSpPr>
        <p:spPr>
          <a:xfrm rot="698660">
            <a:off x="15630486" y="833622"/>
            <a:ext cx="1628814" cy="1725895"/>
          </a:xfrm>
          <a:custGeom>
            <a:avLst/>
            <a:gdLst/>
            <a:ahLst/>
            <a:cxnLst/>
            <a:rect l="l" t="t" r="r" b="b"/>
            <a:pathLst>
              <a:path w="1628814" h="1725895">
                <a:moveTo>
                  <a:pt x="0" y="0"/>
                </a:moveTo>
                <a:lnTo>
                  <a:pt x="1628814" y="0"/>
                </a:lnTo>
                <a:lnTo>
                  <a:pt x="1628814" y="1725895"/>
                </a:lnTo>
                <a:lnTo>
                  <a:pt x="0" y="1725895"/>
                </a:lnTo>
                <a:lnTo>
                  <a:pt x="0" y="0"/>
                </a:lnTo>
                <a:close/>
              </a:path>
            </a:pathLst>
          </a:custGeom>
          <a:blipFill>
            <a:blip r:embed="rId3">
              <a:extLst>
                <a:ext uri="{96DAC541-7B7A-43D3-8B79-37D633B846F1}">
                  <asvg:svgBlip xmlns="" xmlns:asvg="http://schemas.microsoft.com/office/drawing/2016/SVG/main" r:embed="rId19"/>
                </a:ext>
              </a:extLst>
            </a:blip>
            <a:stretch>
              <a:fillRect/>
            </a:stretch>
          </a:blipFill>
        </p:spPr>
      </p:sp>
      <p:sp>
        <p:nvSpPr>
          <p:cNvPr id="33" name="Rectangle 32"/>
          <p:cNvSpPr/>
          <p:nvPr/>
        </p:nvSpPr>
        <p:spPr>
          <a:xfrm>
            <a:off x="2049475" y="3239910"/>
            <a:ext cx="14439900" cy="2002023"/>
          </a:xfrm>
          <a:prstGeom prst="rect">
            <a:avLst/>
          </a:prstGeom>
        </p:spPr>
        <p:txBody>
          <a:bodyPr wrap="square">
            <a:spAutoFit/>
          </a:bodyPr>
          <a:lstStyle/>
          <a:p>
            <a:pPr algn="ctr">
              <a:lnSpc>
                <a:spcPct val="150000"/>
              </a:lnSpc>
            </a:pPr>
            <a:r>
              <a:rPr lang="en-US" sz="4400" dirty="0" err="1" smtClean="0">
                <a:solidFill>
                  <a:srgbClr val="000000"/>
                </a:solidFill>
                <a:latin typeface="Times New Roman" panose="02020603050405020304" pitchFamily="18" charset="0"/>
                <a:cs typeface="Times New Roman" panose="02020603050405020304" pitchFamily="18" charset="0"/>
              </a:rPr>
              <a:t>Hãy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phân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tích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bố</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cục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mạch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xúc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hứng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chủ</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đạo</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trong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bài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thơ</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Ông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đồ</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Vũ</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Đình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Liên</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97044" y="0"/>
            <a:ext cx="8080663" cy="8046423"/>
          </a:xfrm>
          <a:custGeom>
            <a:avLst/>
            <a:gdLst/>
            <a:ahLst/>
            <a:cxnLst/>
            <a:rect l="l" t="t" r="r" b="b"/>
            <a:pathLst>
              <a:path w="8080663" h="8046423">
                <a:moveTo>
                  <a:pt x="0" y="0"/>
                </a:moveTo>
                <a:lnTo>
                  <a:pt x="8080663" y="0"/>
                </a:lnTo>
                <a:lnTo>
                  <a:pt x="8080663" y="8046423"/>
                </a:lnTo>
                <a:lnTo>
                  <a:pt x="0" y="8046423"/>
                </a:lnTo>
                <a:lnTo>
                  <a:pt x="0" y="0"/>
                </a:lnTo>
                <a:close/>
              </a:path>
            </a:pathLst>
          </a:custGeom>
          <a:blipFill>
            <a:blip r:embed="rId3">
              <a:alphaModFix amt="70000"/>
              <a:extLst>
                <a:ext uri="{96DAC541-7B7A-43D3-8B79-37D633B846F1}">
                  <asvg:svgBlip xmlns="" xmlns:asvg="http://schemas.microsoft.com/office/drawing/2016/SVG/main" r:embed="rId4"/>
                </a:ext>
              </a:extLst>
            </a:blip>
            <a:stretch>
              <a:fillRect l="-12923" t="-12815" r="-15463" b="-16118"/>
            </a:stretch>
          </a:blipFill>
        </p:spPr>
      </p:sp>
      <p:sp>
        <p:nvSpPr>
          <p:cNvPr id="3" name="Freeform 3"/>
          <p:cNvSpPr/>
          <p:nvPr/>
        </p:nvSpPr>
        <p:spPr>
          <a:xfrm flipH="1">
            <a:off x="0" y="0"/>
            <a:ext cx="8069865" cy="8035671"/>
          </a:xfrm>
          <a:custGeom>
            <a:avLst/>
            <a:gdLst/>
            <a:ahLst/>
            <a:cxnLst/>
            <a:rect l="l" t="t" r="r" b="b"/>
            <a:pathLst>
              <a:path w="8069865" h="8035671">
                <a:moveTo>
                  <a:pt x="8069865" y="0"/>
                </a:moveTo>
                <a:lnTo>
                  <a:pt x="0" y="0"/>
                </a:lnTo>
                <a:lnTo>
                  <a:pt x="0" y="8035671"/>
                </a:lnTo>
                <a:lnTo>
                  <a:pt x="8069865" y="8035671"/>
                </a:lnTo>
                <a:lnTo>
                  <a:pt x="8069865" y="0"/>
                </a:lnTo>
                <a:close/>
              </a:path>
            </a:pathLst>
          </a:custGeom>
          <a:blipFill>
            <a:blip r:embed="rId3">
              <a:alphaModFix amt="70000"/>
              <a:extLst>
                <a:ext uri="{96DAC541-7B7A-43D3-8B79-37D633B846F1}">
                  <asvg:svgBlip xmlns="" xmlns:asvg="http://schemas.microsoft.com/office/drawing/2016/SVG/main" r:embed="rId4"/>
                </a:ext>
              </a:extLst>
            </a:blip>
            <a:stretch>
              <a:fillRect l="-12923" t="-12815" r="-15463" b="-16118"/>
            </a:stretch>
          </a:blipFill>
        </p:spPr>
      </p:sp>
      <p:sp>
        <p:nvSpPr>
          <p:cNvPr id="12" name="Freeform 12"/>
          <p:cNvSpPr/>
          <p:nvPr/>
        </p:nvSpPr>
        <p:spPr>
          <a:xfrm>
            <a:off x="508595" y="6383648"/>
            <a:ext cx="2798798" cy="1908272"/>
          </a:xfrm>
          <a:custGeom>
            <a:avLst/>
            <a:gdLst/>
            <a:ahLst/>
            <a:cxnLst/>
            <a:rect l="l" t="t" r="r" b="b"/>
            <a:pathLst>
              <a:path w="2798798" h="1908272">
                <a:moveTo>
                  <a:pt x="0" y="0"/>
                </a:moveTo>
                <a:lnTo>
                  <a:pt x="2798799" y="0"/>
                </a:lnTo>
                <a:lnTo>
                  <a:pt x="2798799" y="1908271"/>
                </a:lnTo>
                <a:lnTo>
                  <a:pt x="0" y="1908271"/>
                </a:lnTo>
                <a:lnTo>
                  <a:pt x="0" y="0"/>
                </a:lnTo>
                <a:close/>
              </a:path>
            </a:pathLst>
          </a:custGeom>
          <a:blipFill>
            <a:blip r:embed="rId5">
              <a:extLst>
                <a:ext uri="{96DAC541-7B7A-43D3-8B79-37D633B846F1}">
                  <asvg:svgBlip xmlns="" xmlns:asvg="http://schemas.microsoft.com/office/drawing/2016/SVG/main" r:embed="rId19"/>
                </a:ext>
              </a:extLst>
            </a:blip>
            <a:stretch>
              <a:fillRect/>
            </a:stretch>
          </a:blipFill>
        </p:spPr>
      </p:sp>
      <p:grpSp>
        <p:nvGrpSpPr>
          <p:cNvPr id="13" name="Group 13"/>
          <p:cNvGrpSpPr/>
          <p:nvPr/>
        </p:nvGrpSpPr>
        <p:grpSpPr>
          <a:xfrm>
            <a:off x="0" y="8052212"/>
            <a:ext cx="18288000" cy="2276475"/>
            <a:chOff x="0" y="0"/>
            <a:chExt cx="4816593" cy="599565"/>
          </a:xfrm>
        </p:grpSpPr>
        <p:sp>
          <p:nvSpPr>
            <p:cNvPr id="14" name="Freeform 14"/>
            <p:cNvSpPr/>
            <p:nvPr/>
          </p:nvSpPr>
          <p:spPr>
            <a:xfrm>
              <a:off x="0" y="0"/>
              <a:ext cx="4816592" cy="599565"/>
            </a:xfrm>
            <a:custGeom>
              <a:avLst/>
              <a:gdLst/>
              <a:ahLst/>
              <a:cxnLst/>
              <a:rect l="l" t="t" r="r" b="b"/>
              <a:pathLst>
                <a:path w="4816592" h="599565">
                  <a:moveTo>
                    <a:pt x="0" y="0"/>
                  </a:moveTo>
                  <a:lnTo>
                    <a:pt x="4816592" y="0"/>
                  </a:lnTo>
                  <a:lnTo>
                    <a:pt x="4816592" y="599565"/>
                  </a:lnTo>
                  <a:lnTo>
                    <a:pt x="0" y="599565"/>
                  </a:lnTo>
                  <a:close/>
                </a:path>
              </a:pathLst>
            </a:custGeom>
            <a:solidFill>
              <a:srgbClr val="F9DFC7"/>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6" name="Freeform 16"/>
          <p:cNvSpPr/>
          <p:nvPr/>
        </p:nvSpPr>
        <p:spPr>
          <a:xfrm rot="-1711693">
            <a:off x="16438961" y="6193770"/>
            <a:ext cx="1147685" cy="1235730"/>
          </a:xfrm>
          <a:custGeom>
            <a:avLst/>
            <a:gdLst/>
            <a:ahLst/>
            <a:cxnLst/>
            <a:rect l="l" t="t" r="r" b="b"/>
            <a:pathLst>
              <a:path w="1147685" h="1235730">
                <a:moveTo>
                  <a:pt x="0" y="0"/>
                </a:moveTo>
                <a:lnTo>
                  <a:pt x="1147684" y="0"/>
                </a:lnTo>
                <a:lnTo>
                  <a:pt x="1147684" y="1235730"/>
                </a:lnTo>
                <a:lnTo>
                  <a:pt x="0" y="123573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7" name="Freeform 17"/>
          <p:cNvSpPr/>
          <p:nvPr/>
        </p:nvSpPr>
        <p:spPr>
          <a:xfrm flipH="1">
            <a:off x="114858" y="472434"/>
            <a:ext cx="2856384" cy="2639775"/>
          </a:xfrm>
          <a:custGeom>
            <a:avLst/>
            <a:gdLst/>
            <a:ahLst/>
            <a:cxnLst/>
            <a:rect l="l" t="t" r="r" b="b"/>
            <a:pathLst>
              <a:path w="2856384" h="2639775">
                <a:moveTo>
                  <a:pt x="2856383" y="0"/>
                </a:moveTo>
                <a:lnTo>
                  <a:pt x="0" y="0"/>
                </a:lnTo>
                <a:lnTo>
                  <a:pt x="0" y="2639774"/>
                </a:lnTo>
                <a:lnTo>
                  <a:pt x="2856383" y="2639774"/>
                </a:lnTo>
                <a:lnTo>
                  <a:pt x="2856383"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9" name="Freeform 19"/>
          <p:cNvSpPr/>
          <p:nvPr/>
        </p:nvSpPr>
        <p:spPr>
          <a:xfrm>
            <a:off x="13863215" y="2123932"/>
            <a:ext cx="1723217" cy="1667213"/>
          </a:xfrm>
          <a:custGeom>
            <a:avLst/>
            <a:gdLst/>
            <a:ahLst/>
            <a:cxnLst/>
            <a:rect l="l" t="t" r="r" b="b"/>
            <a:pathLst>
              <a:path w="1723217" h="1667213">
                <a:moveTo>
                  <a:pt x="0" y="0"/>
                </a:moveTo>
                <a:lnTo>
                  <a:pt x="1723217" y="0"/>
                </a:lnTo>
                <a:lnTo>
                  <a:pt x="1723217" y="1667212"/>
                </a:lnTo>
                <a:lnTo>
                  <a:pt x="0" y="1667212"/>
                </a:lnTo>
                <a:lnTo>
                  <a:pt x="0" y="0"/>
                </a:lnTo>
                <a:close/>
              </a:path>
            </a:pathLst>
          </a:custGeom>
          <a:blipFill>
            <a:blip r:embed="rId24">
              <a:extLst>
                <a:ext uri="{96DAC541-7B7A-43D3-8B79-37D633B846F1}">
                  <asvg:svgBlip xmlns="" xmlns:asvg="http://schemas.microsoft.com/office/drawing/2016/SVG/main" r:embed="rId27"/>
                </a:ext>
              </a:extLst>
            </a:blip>
            <a:stretch>
              <a:fillRect/>
            </a:stretch>
          </a:blipFill>
        </p:spPr>
      </p:sp>
      <p:pic>
        <p:nvPicPr>
          <p:cNvPr id="24" name="Picture 23"/>
          <p:cNvPicPr>
            <a:picLocks noChangeAspect="1"/>
          </p:cNvPicPr>
          <p:nvPr/>
        </p:nvPicPr>
        <p:blipFill>
          <a:blip r:embed="rId28"/>
          <a:stretch>
            <a:fillRect/>
          </a:stretch>
        </p:blipFill>
        <p:spPr>
          <a:xfrm>
            <a:off x="2223648" y="1810605"/>
            <a:ext cx="13528196" cy="5078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632" y="3775322"/>
            <a:ext cx="7632848" cy="6186309"/>
          </a:xfrm>
          <a:prstGeom prst="rect">
            <a:avLst/>
          </a:prstGeom>
        </p:spPr>
        <p:txBody>
          <a:bodyPr wrap="square">
            <a:spAutoFit/>
          </a:bodyPr>
          <a:lstStyle/>
          <a:p>
            <a:r>
              <a:rPr lang="vi-VN" sz="4400" i="1" dirty="0">
                <a:solidFill>
                  <a:prstClr val="black"/>
                </a:solidFill>
                <a:latin typeface="Times New Roman" panose="02020603050405020304" pitchFamily="18" charset="0"/>
              </a:rPr>
              <a:t>Mỗi năm hoa đào nở</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Lại thấy ông đồ già</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Bày mực Tàu, giấy đỏ</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Bên phố đông người qua</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Bao nhiêu người thuê viết</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Tấm tắc ngợi khen tài:</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“Hoa tay thảo những nét</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Như phượng múa, rồng bay”</a:t>
            </a:r>
            <a:endParaRPr lang="en-US" sz="4400" i="1" dirty="0">
              <a:solidFill>
                <a:prstClr val="black"/>
              </a:solidFill>
            </a:endParaRPr>
          </a:p>
        </p:txBody>
      </p:sp>
      <p:sp>
        <p:nvSpPr>
          <p:cNvPr id="3" name="Rectangle 2"/>
          <p:cNvSpPr/>
          <p:nvPr/>
        </p:nvSpPr>
        <p:spPr>
          <a:xfrm>
            <a:off x="8051312" y="419100"/>
            <a:ext cx="7264888" cy="9571851"/>
          </a:xfrm>
          <a:prstGeom prst="rect">
            <a:avLst/>
          </a:prstGeom>
        </p:spPr>
        <p:txBody>
          <a:bodyPr wrap="square">
            <a:spAutoFit/>
          </a:bodyPr>
          <a:lstStyle/>
          <a:p>
            <a:r>
              <a:rPr lang="vi-VN" sz="4400" i="1" dirty="0">
                <a:solidFill>
                  <a:prstClr val="black"/>
                </a:solidFill>
                <a:latin typeface="Times New Roman" panose="02020603050405020304" pitchFamily="18" charset="0"/>
              </a:rPr>
              <a:t>Nhưng mỗi năm mỗi vắng</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Người thuê viết nay đâu?</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Giấy đỏ buồn không thắm</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Mực đọng trong nghiên sầu...</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Ông đồ vẫn ngồi đấy</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Qua đường không ai hay</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Lá vàng rơi trên giấy</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Ngoài trời mưa bụi bay</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Năm nay đào lại nở</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Không thấy ông đồ xưa</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Những người muôn năm cũ</a:t>
            </a:r>
            <a:br>
              <a:rPr lang="vi-VN" sz="4400" i="1" dirty="0">
                <a:solidFill>
                  <a:prstClr val="black"/>
                </a:solidFill>
                <a:latin typeface="Times New Roman" panose="02020603050405020304" pitchFamily="18" charset="0"/>
              </a:rPr>
            </a:br>
            <a:r>
              <a:rPr lang="vi-VN" sz="4400" i="1" dirty="0">
                <a:solidFill>
                  <a:prstClr val="black"/>
                </a:solidFill>
                <a:latin typeface="Times New Roman" panose="02020603050405020304" pitchFamily="18" charset="0"/>
              </a:rPr>
              <a:t>Hồn ở đâu bây giờ?</a:t>
            </a:r>
            <a:endParaRPr lang="en-US" sz="4400" i="1" dirty="0">
              <a:solidFill>
                <a:prstClr val="black"/>
              </a:solidFill>
            </a:endParaRPr>
          </a:p>
        </p:txBody>
      </p:sp>
      <p:pic>
        <p:nvPicPr>
          <p:cNvPr id="4" name="Picture 3"/>
          <p:cNvPicPr>
            <a:picLocks noChangeAspect="1"/>
          </p:cNvPicPr>
          <p:nvPr/>
        </p:nvPicPr>
        <p:blipFill>
          <a:blip r:embed="rId3"/>
          <a:stretch>
            <a:fillRect/>
          </a:stretch>
        </p:blipFill>
        <p:spPr>
          <a:xfrm>
            <a:off x="-326032" y="-405181"/>
            <a:ext cx="6863482" cy="4552052"/>
          </a:xfrm>
          <a:prstGeom prst="rect">
            <a:avLst/>
          </a:prstGeom>
        </p:spPr>
      </p:pic>
      <p:sp>
        <p:nvSpPr>
          <p:cNvPr id="5" name="Rectangle 4"/>
          <p:cNvSpPr/>
          <p:nvPr/>
        </p:nvSpPr>
        <p:spPr>
          <a:xfrm>
            <a:off x="3830644" y="2490419"/>
            <a:ext cx="3463737" cy="646331"/>
          </a:xfrm>
          <a:prstGeom prst="rect">
            <a:avLst/>
          </a:prstGeom>
        </p:spPr>
        <p:txBody>
          <a:bodyPr wrap="square">
            <a:spAutoFit/>
          </a:bodyPr>
          <a:lstStyle/>
          <a:p>
            <a:r>
              <a:rPr lang="en-US" sz="3600" dirty="0" smtClean="0">
                <a:solidFill>
                  <a:srgbClr val="000000"/>
                </a:solidFill>
                <a:latin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cs typeface="Times New Roman" panose="02020603050405020304" pitchFamily="18" charset="0"/>
              </a:rPr>
              <a:t>Vũ</a:t>
            </a:r>
            <a:r>
              <a:rPr lang="en-US" sz="3600" dirty="0" smtClean="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Đình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cs typeface="Times New Roman" panose="02020603050405020304" pitchFamily="18" charset="0"/>
              </a:rPr>
              <a:t>Liên</a:t>
            </a:r>
            <a:r>
              <a:rPr lang="en-US" sz="3600" dirty="0" smtClean="0">
                <a:solidFill>
                  <a:srgbClr val="000000"/>
                </a:solidFill>
                <a:latin typeface="Times New Roman" panose="02020603050405020304" pitchFamily="18" charset="0"/>
                <a:cs typeface="Times New Roman" panose="02020603050405020304" pitchFamily="18" charset="0"/>
              </a:rPr>
              <a:t>- </a:t>
            </a:r>
            <a:endParaRPr lang="en-US" sz="3600" dirty="0"/>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99219">
                        <a14:foregroundMark x1="32500" y1="29978" x2="29219" y2="47921"/>
                        <a14:foregroundMark x1="67500" y1="60394" x2="70313" y2="62801"/>
                        <a14:foregroundMark x1="67188" y1="57330" x2="70313" y2="58862"/>
                      </a14:backgroundRemoval>
                    </a14:imgEffect>
                    <a14:imgEffect>
                      <a14:brightnessContrast bright="20000" contrast="-20000"/>
                    </a14:imgEffect>
                  </a14:imgLayer>
                </a14:imgProps>
              </a:ext>
            </a:extLst>
          </a:blip>
          <a:stretch>
            <a:fillRect/>
          </a:stretch>
        </p:blipFill>
        <p:spPr>
          <a:xfrm>
            <a:off x="12039600" y="5802351"/>
            <a:ext cx="8680954" cy="6198744"/>
          </a:xfrm>
          <a:prstGeom prst="rect">
            <a:avLst/>
          </a:prstGeom>
        </p:spPr>
      </p:pic>
    </p:spTree>
    <p:extLst>
      <p:ext uri="{BB962C8B-B14F-4D97-AF65-F5344CB8AC3E}">
        <p14:creationId xmlns:p14="http://schemas.microsoft.com/office/powerpoint/2010/main" val="125671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611786" y="43802"/>
            <a:ext cx="7637031" cy="10243198"/>
          </a:xfrm>
          <a:custGeom>
            <a:avLst/>
            <a:gdLst/>
            <a:ahLst/>
            <a:cxnLst/>
            <a:rect l="l" t="t" r="r" b="b"/>
            <a:pathLst>
              <a:path w="7637031" h="10243198">
                <a:moveTo>
                  <a:pt x="0" y="0"/>
                </a:moveTo>
                <a:lnTo>
                  <a:pt x="7637031" y="0"/>
                </a:lnTo>
                <a:lnTo>
                  <a:pt x="7637031" y="10243198"/>
                </a:lnTo>
                <a:lnTo>
                  <a:pt x="0" y="10243198"/>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9410" t="-1241" r="-16380"/>
            </a:stretch>
          </a:blipFill>
        </p:spPr>
      </p:sp>
      <p:grpSp>
        <p:nvGrpSpPr>
          <p:cNvPr id="4" name="Group 4"/>
          <p:cNvGrpSpPr/>
          <p:nvPr/>
        </p:nvGrpSpPr>
        <p:grpSpPr>
          <a:xfrm>
            <a:off x="2120252" y="290628"/>
            <a:ext cx="13576948" cy="5883622"/>
            <a:chOff x="-672094" y="-853008"/>
            <a:chExt cx="4952908" cy="2146361"/>
          </a:xfrm>
        </p:grpSpPr>
        <p:sp>
          <p:nvSpPr>
            <p:cNvPr id="5" name="Freeform 5"/>
            <p:cNvSpPr/>
            <p:nvPr/>
          </p:nvSpPr>
          <p:spPr>
            <a:xfrm>
              <a:off x="-672094" y="-853008"/>
              <a:ext cx="4952908" cy="2146361"/>
            </a:xfrm>
            <a:custGeom>
              <a:avLst/>
              <a:gdLst/>
              <a:ahLst/>
              <a:cxnLst/>
              <a:rect l="l" t="t" r="r" b="b"/>
              <a:pathLst>
                <a:path w="2968314" h="2146361">
                  <a:moveTo>
                    <a:pt x="2843854" y="2146361"/>
                  </a:moveTo>
                  <a:lnTo>
                    <a:pt x="124460" y="2146361"/>
                  </a:lnTo>
                  <a:cubicBezTo>
                    <a:pt x="55880" y="2146361"/>
                    <a:pt x="0" y="2090481"/>
                    <a:pt x="0" y="2021901"/>
                  </a:cubicBezTo>
                  <a:lnTo>
                    <a:pt x="0" y="124460"/>
                  </a:lnTo>
                  <a:cubicBezTo>
                    <a:pt x="0" y="55880"/>
                    <a:pt x="55880" y="0"/>
                    <a:pt x="124460" y="0"/>
                  </a:cubicBezTo>
                  <a:lnTo>
                    <a:pt x="2843854" y="0"/>
                  </a:lnTo>
                  <a:cubicBezTo>
                    <a:pt x="2912434" y="0"/>
                    <a:pt x="2968314" y="55880"/>
                    <a:pt x="2968314" y="124460"/>
                  </a:cubicBezTo>
                  <a:lnTo>
                    <a:pt x="2968314" y="2021901"/>
                  </a:lnTo>
                  <a:cubicBezTo>
                    <a:pt x="2968314" y="2090482"/>
                    <a:pt x="2912434" y="2146361"/>
                    <a:pt x="2843854" y="2146361"/>
                  </a:cubicBezTo>
                  <a:close/>
                </a:path>
              </a:pathLst>
            </a:custGeom>
            <a:solidFill>
              <a:srgbClr val="F9DFC7"/>
            </a:solidFill>
          </p:spPr>
        </p:sp>
      </p:grpSp>
      <p:grpSp>
        <p:nvGrpSpPr>
          <p:cNvPr id="40" name="Group 40"/>
          <p:cNvGrpSpPr/>
          <p:nvPr/>
        </p:nvGrpSpPr>
        <p:grpSpPr>
          <a:xfrm>
            <a:off x="-21974" y="-52534"/>
            <a:ext cx="1908411" cy="10287000"/>
            <a:chOff x="0" y="0"/>
            <a:chExt cx="502627" cy="2709333"/>
          </a:xfrm>
        </p:grpSpPr>
        <p:sp>
          <p:nvSpPr>
            <p:cNvPr id="41" name="Freeform 41"/>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AD5545"/>
            </a:solidFill>
          </p:spPr>
        </p:sp>
        <p:sp>
          <p:nvSpPr>
            <p:cNvPr id="42" name="TextBox 42"/>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47" name="Freeform 47"/>
          <p:cNvSpPr/>
          <p:nvPr/>
        </p:nvSpPr>
        <p:spPr>
          <a:xfrm flipH="1">
            <a:off x="15931015" y="1400103"/>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5">
              <a:extLst>
                <a:ext uri="{96DAC541-7B7A-43D3-8B79-37D633B846F1}">
                  <asvg:svgBlip xmlns="" xmlns:asvg="http://schemas.microsoft.com/office/drawing/2016/SVG/main" r:embed="rId25"/>
                </a:ext>
              </a:extLst>
            </a:blip>
            <a:stretch>
              <a:fillRect/>
            </a:stretch>
          </a:blipFill>
        </p:spPr>
      </p:sp>
      <p:sp>
        <p:nvSpPr>
          <p:cNvPr id="48" name="Rectangle 47"/>
          <p:cNvSpPr/>
          <p:nvPr/>
        </p:nvSpPr>
        <p:spPr>
          <a:xfrm>
            <a:off x="3011988" y="703713"/>
            <a:ext cx="12323066" cy="4832092"/>
          </a:xfrm>
          <a:prstGeom prst="rect">
            <a:avLst/>
          </a:prstGeom>
        </p:spPr>
        <p:txBody>
          <a:bodyPr wrap="square">
            <a:spAutoFit/>
          </a:bodyPr>
          <a:lstStyle/>
          <a:p>
            <a:pPr algn="just"/>
            <a:r>
              <a:rPr lang="en-US" sz="4400" b="1" dirty="0" err="1" smtClean="0">
                <a:solidFill>
                  <a:srgbClr val="000000"/>
                </a:solidFill>
                <a:latin typeface="Times New Roman" panose="02020603050405020304" pitchFamily="18" charset="0"/>
                <a:cs typeface="Times New Roman" panose="02020603050405020304" pitchFamily="18" charset="0"/>
              </a:rPr>
              <a:t>Bố</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cục</a:t>
            </a:r>
            <a:r>
              <a:rPr lang="en-US" sz="4400" b="1" dirty="0" smtClean="0">
                <a:solidFill>
                  <a:srgbClr val="000000"/>
                </a:solidFill>
                <a:latin typeface="Times New Roman" panose="02020603050405020304" pitchFamily="18" charset="0"/>
                <a:cs typeface="Times New Roman" panose="02020603050405020304" pitchFamily="18" charset="0"/>
              </a:rPr>
              <a:t>: </a:t>
            </a:r>
            <a:r>
              <a:rPr lang="vi-VN" sz="4400" b="1" dirty="0" smtClean="0">
                <a:solidFill>
                  <a:srgbClr val="000000"/>
                </a:solidFill>
                <a:latin typeface="Times New Roman" panose="02020603050405020304" pitchFamily="18" charset="0"/>
                <a:cs typeface="Times New Roman" panose="02020603050405020304" pitchFamily="18" charset="0"/>
              </a:rPr>
              <a:t>được </a:t>
            </a:r>
            <a:r>
              <a:rPr lang="vi-VN" sz="4400" b="1" dirty="0">
                <a:solidFill>
                  <a:srgbClr val="000000"/>
                </a:solidFill>
                <a:latin typeface="Times New Roman" panose="02020603050405020304" pitchFamily="18" charset="0"/>
                <a:cs typeface="Times New Roman" panose="02020603050405020304" pitchFamily="18" charset="0"/>
              </a:rPr>
              <a:t>chia làm năm khổ thơ. </a:t>
            </a:r>
            <a:endParaRPr lang="en-US" sz="4400" b="1"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vi-VN" sz="4400" dirty="0" smtClean="0">
                <a:solidFill>
                  <a:srgbClr val="000000"/>
                </a:solidFill>
                <a:latin typeface="Times New Roman" panose="02020603050405020304" pitchFamily="18" charset="0"/>
                <a:cs typeface="Times New Roman" panose="02020603050405020304" pitchFamily="18" charset="0"/>
              </a:rPr>
              <a:t>Hai </a:t>
            </a:r>
            <a:r>
              <a:rPr lang="vi-VN" sz="4400" dirty="0">
                <a:solidFill>
                  <a:srgbClr val="000000"/>
                </a:solidFill>
                <a:latin typeface="Times New Roman" panose="02020603050405020304" pitchFamily="18" charset="0"/>
                <a:cs typeface="Times New Roman" panose="02020603050405020304" pitchFamily="18" charset="0"/>
              </a:rPr>
              <a:t>khổ thơ đầu thể hiện hình ảnh ông đồ thời đắc ý</a:t>
            </a:r>
            <a:r>
              <a:rPr lang="vi-VN" sz="4400" dirty="0" smtClean="0">
                <a:solidFill>
                  <a:srgbClr val="000000"/>
                </a:solidFill>
                <a:latin typeface="Times New Roman" panose="02020603050405020304" pitchFamily="18" charset="0"/>
                <a:cs typeface="Times New Roman" panose="02020603050405020304" pitchFamily="18" charset="0"/>
              </a:rPr>
              <a:t>,</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smtClean="0">
                <a:solidFill>
                  <a:srgbClr val="000000"/>
                </a:solidFill>
                <a:latin typeface="Times New Roman" panose="02020603050405020304" pitchFamily="18" charset="0"/>
                <a:cs typeface="Times New Roman" panose="02020603050405020304" pitchFamily="18" charset="0"/>
              </a:rPr>
              <a:t> </a:t>
            </a:r>
            <a:r>
              <a:rPr lang="en-US" sz="4400" dirty="0" smtClean="0">
                <a:solidFill>
                  <a:srgbClr val="000000"/>
                </a:solidFill>
                <a:latin typeface="Times New Roman" panose="02020603050405020304" pitchFamily="18" charset="0"/>
                <a:cs typeface="Times New Roman" panose="02020603050405020304" pitchFamily="18" charset="0"/>
              </a:rPr>
              <a:t>H</a:t>
            </a:r>
            <a:r>
              <a:rPr lang="vi-VN" sz="4400" dirty="0" smtClean="0">
                <a:solidFill>
                  <a:srgbClr val="000000"/>
                </a:solidFill>
                <a:latin typeface="Times New Roman" panose="02020603050405020304" pitchFamily="18" charset="0"/>
                <a:cs typeface="Times New Roman" panose="02020603050405020304" pitchFamily="18" charset="0"/>
              </a:rPr>
              <a:t>ai </a:t>
            </a:r>
            <a:r>
              <a:rPr lang="vi-VN" sz="4400" dirty="0">
                <a:solidFill>
                  <a:srgbClr val="000000"/>
                </a:solidFill>
                <a:latin typeface="Times New Roman" panose="02020603050405020304" pitchFamily="18" charset="0"/>
                <a:cs typeface="Times New Roman" panose="02020603050405020304" pitchFamily="18" charset="0"/>
              </a:rPr>
              <a:t>khổ thơ tiếp thể hiện hình ảnh ông đồ thời suy tàn, </a:t>
            </a:r>
            <a:endParaRPr lang="en-US" sz="4400" dirty="0" smtClean="0">
              <a:solidFill>
                <a:srgbClr val="000000"/>
              </a:solidFill>
              <a:latin typeface="Times New Roman" panose="02020603050405020304" pitchFamily="18" charset="0"/>
              <a:cs typeface="Times New Roman" panose="02020603050405020304" pitchFamily="18" charset="0"/>
            </a:endParaRPr>
          </a:p>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K</a:t>
            </a:r>
            <a:r>
              <a:rPr lang="vi-VN" sz="4400" dirty="0" smtClean="0">
                <a:solidFill>
                  <a:srgbClr val="000000"/>
                </a:solidFill>
                <a:latin typeface="Times New Roman" panose="02020603050405020304" pitchFamily="18" charset="0"/>
                <a:cs typeface="Times New Roman" panose="02020603050405020304" pitchFamily="18" charset="0"/>
              </a:rPr>
              <a:t>hổ </a:t>
            </a:r>
            <a:r>
              <a:rPr lang="vi-VN" sz="4400" dirty="0">
                <a:solidFill>
                  <a:srgbClr val="000000"/>
                </a:solidFill>
                <a:latin typeface="Times New Roman" panose="02020603050405020304" pitchFamily="18" charset="0"/>
                <a:cs typeface="Times New Roman" panose="02020603050405020304" pitchFamily="18" charset="0"/>
              </a:rPr>
              <a:t>thơ kết bài thể hiện cảm xúc trước sự vắng bóng của hình ảnh ông đồ trong đời sống.</a:t>
            </a:r>
            <a:endParaRPr lang="en-US" sz="4400" dirty="0">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26"/>
          <a:stretch>
            <a:fillRect/>
          </a:stretch>
        </p:blipFill>
        <p:spPr>
          <a:xfrm>
            <a:off x="6832626" y="5718346"/>
            <a:ext cx="4392124" cy="4298912"/>
          </a:xfrm>
          <a:prstGeom prst="rect">
            <a:avLst/>
          </a:prstGeom>
        </p:spPr>
      </p:pic>
      <p:pic>
        <p:nvPicPr>
          <p:cNvPr id="50" name="Picture 49"/>
          <p:cNvPicPr>
            <a:picLocks noChangeAspect="1"/>
          </p:cNvPicPr>
          <p:nvPr/>
        </p:nvPicPr>
        <p:blipFill>
          <a:blip r:embed="rId27"/>
          <a:stretch>
            <a:fillRect/>
          </a:stretch>
        </p:blipFill>
        <p:spPr>
          <a:xfrm>
            <a:off x="11507198" y="5718346"/>
            <a:ext cx="4314529" cy="4371464"/>
          </a:xfrm>
          <a:prstGeom prst="rect">
            <a:avLst/>
          </a:prstGeom>
        </p:spPr>
      </p:pic>
      <p:pic>
        <p:nvPicPr>
          <p:cNvPr id="51" name="Picture 50"/>
          <p:cNvPicPr>
            <a:picLocks noChangeAspect="1"/>
          </p:cNvPicPr>
          <p:nvPr/>
        </p:nvPicPr>
        <p:blipFill>
          <a:blip r:embed="rId28"/>
          <a:stretch>
            <a:fillRect/>
          </a:stretch>
        </p:blipFill>
        <p:spPr>
          <a:xfrm>
            <a:off x="2157466" y="5724677"/>
            <a:ext cx="4426105" cy="42862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91580" y="4235306"/>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Open Sans"/>
              </a:rPr>
              <a:t>  </a:t>
            </a:r>
            <a:endParaRPr kumimoji="0" lang="en-US" sz="12400" b="0" i="0" u="none" strike="noStrike" cap="none" normalizeH="0" baseline="0" dirty="0" smtClean="0">
              <a:ln>
                <a:noFill/>
              </a:ln>
              <a:solidFill>
                <a:srgbClr val="000000"/>
              </a:solidFill>
              <a:effectLst/>
              <a:latin typeface="Open Sans"/>
            </a:endParaRPr>
          </a:p>
        </p:txBody>
      </p:sp>
      <p:sp>
        <p:nvSpPr>
          <p:cNvPr id="3" name="Rectangle 2"/>
          <p:cNvSpPr/>
          <p:nvPr/>
        </p:nvSpPr>
        <p:spPr>
          <a:xfrm>
            <a:off x="533400" y="711020"/>
            <a:ext cx="17407329" cy="830997"/>
          </a:xfrm>
          <a:prstGeom prst="rect">
            <a:avLst/>
          </a:prstGeom>
        </p:spPr>
        <p:txBody>
          <a:bodyPr wrap="none">
            <a:spAutoFit/>
          </a:bodyPr>
          <a:lstStyle/>
          <a:p>
            <a:pPr lvl="0" algn="ctr" eaLnBrk="0" fontAlgn="base" hangingPunct="0">
              <a:spcBef>
                <a:spcPct val="0"/>
              </a:spcBef>
              <a:spcAft>
                <a:spcPct val="0"/>
              </a:spcAft>
            </a:pPr>
            <a:r>
              <a:rPr lang="en-US" sz="4800" b="1" dirty="0" err="1">
                <a:solidFill>
                  <a:srgbClr val="000000"/>
                </a:solidFill>
                <a:latin typeface="Times New Roman" panose="02020603050405020304" pitchFamily="18" charset="0"/>
                <a:cs typeface="Times New Roman" panose="02020603050405020304" pitchFamily="18" charset="0"/>
              </a:rPr>
              <a:t>M</a:t>
            </a:r>
            <a:r>
              <a:rPr lang="en-US" sz="4800" b="1" dirty="0" err="1" smtClean="0">
                <a:solidFill>
                  <a:srgbClr val="000000"/>
                </a:solidFill>
                <a:latin typeface="Times New Roman" panose="02020603050405020304" pitchFamily="18" charset="0"/>
                <a:cs typeface="Times New Roman" panose="02020603050405020304" pitchFamily="18" charset="0"/>
              </a:rPr>
              <a:t>ạch</a:t>
            </a:r>
            <a:r>
              <a:rPr lang="en-US" sz="4800" b="1" dirty="0" smtClean="0">
                <a:solidFill>
                  <a:srgbClr val="000000"/>
                </a:solidFill>
                <a:latin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cs typeface="Times New Roman" panose="02020603050405020304" pitchFamily="18" charset="0"/>
              </a:rPr>
              <a:t>cảm</a:t>
            </a:r>
            <a:r>
              <a:rPr lang="en-US" sz="4800" b="1" dirty="0">
                <a:solidFill>
                  <a:srgbClr val="000000"/>
                </a:solidFill>
                <a:latin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cs typeface="Times New Roman" panose="02020603050405020304" pitchFamily="18" charset="0"/>
              </a:rPr>
              <a:t>xúc</a:t>
            </a:r>
            <a:r>
              <a:rPr lang="en-US" sz="4800" b="1"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của</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bài</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thơ</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Ông</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đồ</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được</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thể</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hiện</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như</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sơ</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đồ</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dưới</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đây</a:t>
            </a:r>
            <a:r>
              <a:rPr lang="en-US" sz="4800" dirty="0">
                <a:solidFill>
                  <a:srgbClr val="000000"/>
                </a:solidFill>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pic>
        <p:nvPicPr>
          <p:cNvPr id="4" name="Picture 2"/>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9049" y="1706072"/>
            <a:ext cx="5683508" cy="4860473"/>
          </a:xfrm>
          <a:prstGeom prst="rect">
            <a:avLst/>
          </a:prstGeom>
        </p:spPr>
      </p:pic>
      <p:sp>
        <p:nvSpPr>
          <p:cNvPr id="5" name="Rectangle 4"/>
          <p:cNvSpPr/>
          <p:nvPr/>
        </p:nvSpPr>
        <p:spPr>
          <a:xfrm>
            <a:off x="1164470" y="2628900"/>
            <a:ext cx="4661295" cy="2800767"/>
          </a:xfrm>
          <a:prstGeom prst="rect">
            <a:avLst/>
          </a:prstGeom>
        </p:spPr>
        <p:txBody>
          <a:bodyPr wrap="square">
            <a:spAutoFit/>
          </a:bodyPr>
          <a:lstStyle/>
          <a:p>
            <a:pPr algn="just"/>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xúc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trân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trọng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mộ</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trước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hình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ảnh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ông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đồ</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đắc</a:t>
            </a:r>
            <a:r>
              <a:rPr lang="en-US" sz="4400" dirty="0" smtClean="0">
                <a:solidFill>
                  <a:srgbClr val="000000"/>
                </a:solidFill>
                <a:latin typeface="Times New Roman" panose="02020603050405020304" pitchFamily="18" charset="0"/>
                <a:cs typeface="Times New Roman" panose="02020603050405020304" pitchFamily="18" charset="0"/>
              </a:rPr>
              <a:t> ý</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378101" y="1733286"/>
            <a:ext cx="5683508" cy="4860473"/>
          </a:xfrm>
          <a:prstGeom prst="rect">
            <a:avLst/>
          </a:prstGeom>
        </p:spPr>
      </p:pic>
      <p:sp>
        <p:nvSpPr>
          <p:cNvPr id="7" name="Rectangle 6"/>
          <p:cNvSpPr/>
          <p:nvPr/>
        </p:nvSpPr>
        <p:spPr>
          <a:xfrm>
            <a:off x="6883522" y="2656114"/>
            <a:ext cx="4661295" cy="2800767"/>
          </a:xfrm>
          <a:prstGeom prst="rect">
            <a:avLst/>
          </a:prstGeom>
        </p:spPr>
        <p:txBody>
          <a:bodyPr wrap="square">
            <a:spAutoFit/>
          </a:bodyPr>
          <a:lstStyle/>
          <a:p>
            <a:pPr algn="just"/>
            <a:r>
              <a:rPr lang="en-US" sz="4400" dirty="0" err="1" smtClean="0">
                <a:solidFill>
                  <a:srgbClr val="000000"/>
                </a:solidFill>
                <a:latin typeface="Times New Roman" panose="02020603050405020304" pitchFamily="18" charset="0"/>
                <a:cs typeface="Times New Roman" panose="02020603050405020304" pitchFamily="18" charset="0"/>
              </a:rPr>
              <a:t>Lòng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thương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xót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trước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hình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ảnh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ông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đồ</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tủi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buồn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suy</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tàn</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8" name="Picture 2"/>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97153" y="1733286"/>
            <a:ext cx="5683508" cy="4860473"/>
          </a:xfrm>
          <a:prstGeom prst="rect">
            <a:avLst/>
          </a:prstGeom>
        </p:spPr>
      </p:pic>
      <p:sp>
        <p:nvSpPr>
          <p:cNvPr id="9" name="Rectangle 8"/>
          <p:cNvSpPr/>
          <p:nvPr/>
        </p:nvSpPr>
        <p:spPr>
          <a:xfrm>
            <a:off x="12602574" y="2656114"/>
            <a:ext cx="4661295" cy="3477875"/>
          </a:xfrm>
          <a:prstGeom prst="rect">
            <a:avLst/>
          </a:prstGeom>
        </p:spPr>
        <p:txBody>
          <a:bodyPr wrap="square">
            <a:spAutoFit/>
          </a:bodyPr>
          <a:lstStyle/>
          <a:p>
            <a:pPr algn="just"/>
            <a:r>
              <a:rPr lang="en-US" sz="4400" dirty="0" err="1" smtClean="0">
                <a:solidFill>
                  <a:srgbClr val="000000"/>
                </a:solidFill>
                <a:latin typeface="Times New Roman" panose="02020603050405020304" pitchFamily="18" charset="0"/>
                <a:cs typeface="Times New Roman" panose="02020603050405020304" pitchFamily="18" charset="0"/>
              </a:rPr>
              <a:t>Niềm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thương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tiếc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nỗi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khắc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khoải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trước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sự</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vắng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bóng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hoàn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toàn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của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ông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đồ</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trong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sống</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6224" y="7056817"/>
            <a:ext cx="17281680" cy="2800767"/>
          </a:xfrm>
          <a:prstGeom prst="rect">
            <a:avLst/>
          </a:prstGeom>
        </p:spPr>
        <p:txBody>
          <a:bodyPr wrap="square">
            <a:spAutoFit/>
          </a:bodyPr>
          <a:lstStyle/>
          <a:p>
            <a:pPr algn="just"/>
            <a:r>
              <a:rPr lang="en-US" sz="4400" dirty="0" smtClean="0">
                <a:solidFill>
                  <a:srgbClr val="000000"/>
                </a:solidFill>
                <a:latin typeface="+mj-lt"/>
                <a:sym typeface="Wingdings" panose="05000000000000000000" pitchFamily="2" charset="2"/>
              </a:rPr>
              <a:t> </a:t>
            </a:r>
            <a:r>
              <a:rPr lang="vi-VN" sz="4400" dirty="0" smtClean="0">
                <a:solidFill>
                  <a:srgbClr val="000000"/>
                </a:solidFill>
                <a:latin typeface="+mj-lt"/>
              </a:rPr>
              <a:t>Như </a:t>
            </a:r>
            <a:r>
              <a:rPr lang="vi-VN" sz="4400" dirty="0">
                <a:solidFill>
                  <a:srgbClr val="000000"/>
                </a:solidFill>
                <a:latin typeface="+mj-lt"/>
              </a:rPr>
              <a:t>vậy, bố cục, mạch cảm xúc của bài thơ được thể hiện theo trình tự thời gian, có sự tương phản giữa quá khứ và hiện tại nhằm nhấn mạnh niềm cảm thương, nỗi nhớ tiếc ngậm ngùi của tác giả khi chứng kiến những nét đẹp văn hóa cổ truyền của dân tộc đang bị mai một, mất mát.</a:t>
            </a:r>
            <a:endParaRPr lang="en-US" sz="4400" dirty="0">
              <a:latin typeface="+mj-lt"/>
            </a:endParaRPr>
          </a:p>
        </p:txBody>
      </p:sp>
      <p:sp>
        <p:nvSpPr>
          <p:cNvPr id="11" name="Right Arrow 10"/>
          <p:cNvSpPr/>
          <p:nvPr/>
        </p:nvSpPr>
        <p:spPr>
          <a:xfrm>
            <a:off x="6138130" y="3994294"/>
            <a:ext cx="457200" cy="5334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1887200" y="3994294"/>
            <a:ext cx="457200" cy="5334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
          <p:cNvGrpSpPr/>
          <p:nvPr/>
        </p:nvGrpSpPr>
        <p:grpSpPr>
          <a:xfrm>
            <a:off x="1" y="0"/>
            <a:ext cx="596224" cy="10287000"/>
            <a:chOff x="0" y="0"/>
            <a:chExt cx="1447243" cy="2709333"/>
          </a:xfrm>
        </p:grpSpPr>
        <p:sp>
          <p:nvSpPr>
            <p:cNvPr id="14" name="Freeform 5"/>
            <p:cNvSpPr/>
            <p:nvPr/>
          </p:nvSpPr>
          <p:spPr>
            <a:xfrm>
              <a:off x="0" y="0"/>
              <a:ext cx="1447243" cy="2709333"/>
            </a:xfrm>
            <a:custGeom>
              <a:avLst/>
              <a:gdLst/>
              <a:ahLst/>
              <a:cxnLst/>
              <a:rect l="l" t="t" r="r" b="b"/>
              <a:pathLst>
                <a:path w="1447243" h="2709333">
                  <a:moveTo>
                    <a:pt x="0" y="0"/>
                  </a:moveTo>
                  <a:lnTo>
                    <a:pt x="1447243" y="0"/>
                  </a:lnTo>
                  <a:lnTo>
                    <a:pt x="1447243" y="2709333"/>
                  </a:lnTo>
                  <a:lnTo>
                    <a:pt x="0" y="2709333"/>
                  </a:lnTo>
                  <a:close/>
                </a:path>
              </a:pathLst>
            </a:custGeom>
            <a:solidFill>
              <a:srgbClr val="F9DFC7"/>
            </a:solidFill>
          </p:spPr>
        </p:sp>
        <p:sp>
          <p:nvSpPr>
            <p:cNvPr id="15"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Tree>
    <p:extLst>
      <p:ext uri="{BB962C8B-B14F-4D97-AF65-F5344CB8AC3E}">
        <p14:creationId xmlns:p14="http://schemas.microsoft.com/office/powerpoint/2010/main" val="1858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87186" y="0"/>
            <a:ext cx="7500814"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r="-38256"/>
            </a:stretch>
          </a:blipFill>
        </p:spPr>
      </p:sp>
      <p:sp>
        <p:nvSpPr>
          <p:cNvPr id="3" name="Freeform 3"/>
          <p:cNvSpPr/>
          <p:nvPr/>
        </p:nvSpPr>
        <p:spPr>
          <a:xfrm>
            <a:off x="62481" y="0"/>
            <a:ext cx="7500814"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r="-38256"/>
            </a:stretch>
          </a:blipFill>
        </p:spPr>
      </p:sp>
      <p:grpSp>
        <p:nvGrpSpPr>
          <p:cNvPr id="4" name="Group 4"/>
          <p:cNvGrpSpPr/>
          <p:nvPr/>
        </p:nvGrpSpPr>
        <p:grpSpPr>
          <a:xfrm>
            <a:off x="0" y="0"/>
            <a:ext cx="5495001" cy="10287000"/>
            <a:chOff x="0" y="0"/>
            <a:chExt cx="1447243" cy="2709333"/>
          </a:xfrm>
        </p:grpSpPr>
        <p:sp>
          <p:nvSpPr>
            <p:cNvPr id="5" name="Freeform 5"/>
            <p:cNvSpPr/>
            <p:nvPr/>
          </p:nvSpPr>
          <p:spPr>
            <a:xfrm>
              <a:off x="0" y="0"/>
              <a:ext cx="1447243" cy="2709333"/>
            </a:xfrm>
            <a:custGeom>
              <a:avLst/>
              <a:gdLst/>
              <a:ahLst/>
              <a:cxnLst/>
              <a:rect l="l" t="t" r="r" b="b"/>
              <a:pathLst>
                <a:path w="1447243" h="2709333">
                  <a:moveTo>
                    <a:pt x="0" y="0"/>
                  </a:moveTo>
                  <a:lnTo>
                    <a:pt x="1447243" y="0"/>
                  </a:lnTo>
                  <a:lnTo>
                    <a:pt x="1447243" y="2709333"/>
                  </a:lnTo>
                  <a:lnTo>
                    <a:pt x="0" y="2709333"/>
                  </a:lnTo>
                  <a:close/>
                </a:path>
              </a:pathLst>
            </a:custGeom>
            <a:solidFill>
              <a:srgbClr val="F9DFC7"/>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6" name="Freeform 16"/>
          <p:cNvSpPr/>
          <p:nvPr/>
        </p:nvSpPr>
        <p:spPr>
          <a:xfrm rot="682477">
            <a:off x="15658296" y="8179973"/>
            <a:ext cx="1601004" cy="1332168"/>
          </a:xfrm>
          <a:custGeom>
            <a:avLst/>
            <a:gdLst/>
            <a:ahLst/>
            <a:cxnLst/>
            <a:rect l="l" t="t" r="r" b="b"/>
            <a:pathLst>
              <a:path w="1601004" h="1332168">
                <a:moveTo>
                  <a:pt x="0" y="0"/>
                </a:moveTo>
                <a:lnTo>
                  <a:pt x="1601004" y="0"/>
                </a:lnTo>
                <a:lnTo>
                  <a:pt x="1601004" y="1332169"/>
                </a:lnTo>
                <a:lnTo>
                  <a:pt x="0" y="1332169"/>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2" name="Freeform 22"/>
          <p:cNvSpPr/>
          <p:nvPr/>
        </p:nvSpPr>
        <p:spPr>
          <a:xfrm rot="-1387294">
            <a:off x="6147787" y="1032939"/>
            <a:ext cx="1200891" cy="999241"/>
          </a:xfrm>
          <a:custGeom>
            <a:avLst/>
            <a:gdLst/>
            <a:ahLst/>
            <a:cxnLst/>
            <a:rect l="l" t="t" r="r" b="b"/>
            <a:pathLst>
              <a:path w="1200891" h="999241">
                <a:moveTo>
                  <a:pt x="0" y="0"/>
                </a:moveTo>
                <a:lnTo>
                  <a:pt x="1200891" y="0"/>
                </a:lnTo>
                <a:lnTo>
                  <a:pt x="1200891" y="999241"/>
                </a:lnTo>
                <a:lnTo>
                  <a:pt x="0" y="999241"/>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4" name="Freeform 24"/>
          <p:cNvSpPr/>
          <p:nvPr/>
        </p:nvSpPr>
        <p:spPr>
          <a:xfrm rot="231984">
            <a:off x="13821594" y="299520"/>
            <a:ext cx="843128" cy="701553"/>
          </a:xfrm>
          <a:custGeom>
            <a:avLst/>
            <a:gdLst/>
            <a:ahLst/>
            <a:cxnLst/>
            <a:rect l="l" t="t" r="r" b="b"/>
            <a:pathLst>
              <a:path w="843128" h="701553">
                <a:moveTo>
                  <a:pt x="0" y="0"/>
                </a:moveTo>
                <a:lnTo>
                  <a:pt x="843128" y="0"/>
                </a:lnTo>
                <a:lnTo>
                  <a:pt x="843128" y="701552"/>
                </a:lnTo>
                <a:lnTo>
                  <a:pt x="0" y="701552"/>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pic>
        <p:nvPicPr>
          <p:cNvPr id="27" name="Picture 2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8818" y="6342787"/>
            <a:ext cx="4377447" cy="4114800"/>
          </a:xfrm>
          <a:prstGeom prst="rect">
            <a:avLst/>
          </a:prstGeom>
        </p:spPr>
      </p:pic>
      <p:sp>
        <p:nvSpPr>
          <p:cNvPr id="28" name="Rectangle 27"/>
          <p:cNvSpPr/>
          <p:nvPr/>
        </p:nvSpPr>
        <p:spPr>
          <a:xfrm>
            <a:off x="9220200" y="2291868"/>
            <a:ext cx="7315200" cy="5499582"/>
          </a:xfrm>
          <a:prstGeom prst="rect">
            <a:avLst/>
          </a:prstGeom>
        </p:spPr>
        <p:txBody>
          <a:bodyPr wrap="square">
            <a:spAutoFit/>
          </a:bodyPr>
          <a:lstStyle/>
          <a:p>
            <a:pPr algn="just">
              <a:lnSpc>
                <a:spcPct val="150000"/>
              </a:lnSpc>
            </a:pPr>
            <a:r>
              <a:rPr lang="en-US" sz="4800" b="1" dirty="0" err="1" smtClean="0">
                <a:solidFill>
                  <a:srgbClr val="000000"/>
                </a:solidFill>
                <a:latin typeface="Times New Roman" panose="02020603050405020304" pitchFamily="18" charset="0"/>
                <a:cs typeface="Times New Roman" panose="02020603050405020304" pitchFamily="18" charset="0"/>
              </a:rPr>
              <a:t>Cảm</a:t>
            </a:r>
            <a:r>
              <a:rPr lang="en-US" sz="4800" b="1" dirty="0" smtClean="0">
                <a:solidFill>
                  <a:srgbClr val="000000"/>
                </a:solidFill>
                <a:latin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cs typeface="Times New Roman" panose="02020603050405020304" pitchFamily="18" charset="0"/>
              </a:rPr>
              <a:t>hứng</a:t>
            </a:r>
            <a:r>
              <a:rPr lang="en-US" sz="4800" b="1" dirty="0" smtClean="0">
                <a:solidFill>
                  <a:srgbClr val="000000"/>
                </a:solidFill>
                <a:latin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cs typeface="Times New Roman" panose="02020603050405020304" pitchFamily="18" charset="0"/>
              </a:rPr>
              <a:t>chủ</a:t>
            </a:r>
            <a:r>
              <a:rPr lang="en-US" sz="4800" b="1" dirty="0" smtClean="0">
                <a:solidFill>
                  <a:srgbClr val="000000"/>
                </a:solidFill>
                <a:latin typeface="Times New Roman" panose="02020603050405020304" pitchFamily="18" charset="0"/>
                <a:cs typeface="Times New Roman" panose="02020603050405020304" pitchFamily="18" charset="0"/>
              </a:rPr>
              <a:t> </a:t>
            </a:r>
            <a:r>
              <a:rPr lang="en-US" sz="4800" b="1" dirty="0" err="1" smtClean="0">
                <a:solidFill>
                  <a:srgbClr val="000000"/>
                </a:solidFill>
                <a:latin typeface="Times New Roman" panose="02020603050405020304" pitchFamily="18" charset="0"/>
                <a:cs typeface="Times New Roman" panose="02020603050405020304" pitchFamily="18" charset="0"/>
              </a:rPr>
              <a:t>đạo</a:t>
            </a:r>
            <a:r>
              <a:rPr lang="en-US" sz="4800" b="1" dirty="0" smtClean="0">
                <a:solidFill>
                  <a:srgbClr val="000000"/>
                </a:solidFill>
                <a:latin typeface="Times New Roman" panose="02020603050405020304" pitchFamily="18" charset="0"/>
                <a:cs typeface="Times New Roman" panose="02020603050405020304" pitchFamily="18" charset="0"/>
              </a:rPr>
              <a:t>: </a:t>
            </a:r>
            <a:r>
              <a:rPr lang="en-US" sz="4800" dirty="0">
                <a:solidFill>
                  <a:srgbClr val="000000"/>
                </a:solidFill>
                <a:latin typeface="Times New Roman" panose="02020603050405020304" pitchFamily="18" charset="0"/>
                <a:cs typeface="Times New Roman" panose="02020603050405020304" pitchFamily="18" charset="0"/>
              </a:rPr>
              <a:t>n</a:t>
            </a:r>
            <a:r>
              <a:rPr lang="vi-VN" sz="4800" dirty="0" smtClean="0">
                <a:solidFill>
                  <a:srgbClr val="000000"/>
                </a:solidFill>
                <a:latin typeface="Times New Roman" panose="02020603050405020304" pitchFamily="18" charset="0"/>
                <a:cs typeface="Times New Roman" panose="02020603050405020304" pitchFamily="18" charset="0"/>
              </a:rPr>
              <a:t>iềm </a:t>
            </a:r>
            <a:r>
              <a:rPr lang="vi-VN" sz="4800" dirty="0">
                <a:solidFill>
                  <a:srgbClr val="000000"/>
                </a:solidFill>
                <a:latin typeface="Times New Roman" panose="02020603050405020304" pitchFamily="18" charset="0"/>
                <a:cs typeface="Times New Roman" panose="02020603050405020304" pitchFamily="18" charset="0"/>
              </a:rPr>
              <a:t>thương cảm với lớp người thất thế và nỗi nhớ tiếc, hoài niệm về những giá trị văn hóa đẹp đẽ một thời</a:t>
            </a:r>
            <a:endParaRPr lang="en-US" sz="4800"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25"/>
          <a:stretch>
            <a:fillRect/>
          </a:stretch>
        </p:blipFill>
        <p:spPr>
          <a:xfrm>
            <a:off x="1129905" y="2400300"/>
            <a:ext cx="7534275" cy="5391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6981614"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7525" r="-31012"/>
            </a:stretch>
          </a:blipFill>
        </p:spPr>
      </p:sp>
      <p:sp>
        <p:nvSpPr>
          <p:cNvPr id="3" name="Freeform 3"/>
          <p:cNvSpPr/>
          <p:nvPr/>
        </p:nvSpPr>
        <p:spPr>
          <a:xfrm>
            <a:off x="10298326" y="-41687"/>
            <a:ext cx="800748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4597" r="-14910"/>
            </a:stretch>
          </a:blipFill>
        </p:spPr>
      </p:sp>
      <p:grpSp>
        <p:nvGrpSpPr>
          <p:cNvPr id="4" name="Group 4"/>
          <p:cNvGrpSpPr/>
          <p:nvPr/>
        </p:nvGrpSpPr>
        <p:grpSpPr>
          <a:xfrm>
            <a:off x="0" y="0"/>
            <a:ext cx="1908411" cy="10287000"/>
            <a:chOff x="0" y="0"/>
            <a:chExt cx="502627" cy="2709333"/>
          </a:xfrm>
        </p:grpSpPr>
        <p:sp>
          <p:nvSpPr>
            <p:cNvPr id="5" name="Freeform 5"/>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AD5545"/>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7" name="Group 7"/>
          <p:cNvGrpSpPr/>
          <p:nvPr/>
        </p:nvGrpSpPr>
        <p:grpSpPr>
          <a:xfrm rot="5400000">
            <a:off x="8508463" y="549150"/>
            <a:ext cx="1271073" cy="18288000"/>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DCC3AC"/>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2286000" y="2690090"/>
            <a:ext cx="14325600" cy="3996460"/>
            <a:chOff x="0" y="0"/>
            <a:chExt cx="3058746" cy="1052566"/>
          </a:xfrm>
        </p:grpSpPr>
        <p:sp>
          <p:nvSpPr>
            <p:cNvPr id="20" name="Freeform 20"/>
            <p:cNvSpPr/>
            <p:nvPr/>
          </p:nvSpPr>
          <p:spPr>
            <a:xfrm>
              <a:off x="0" y="0"/>
              <a:ext cx="3058746" cy="1052566"/>
            </a:xfrm>
            <a:custGeom>
              <a:avLst/>
              <a:gdLst/>
              <a:ahLst/>
              <a:cxnLst/>
              <a:rect l="l" t="t" r="r" b="b"/>
              <a:pathLst>
                <a:path w="3058746" h="1052566">
                  <a:moveTo>
                    <a:pt x="2979328" y="0"/>
                  </a:moveTo>
                  <a:lnTo>
                    <a:pt x="79418" y="0"/>
                  </a:lnTo>
                  <a:cubicBezTo>
                    <a:pt x="79418" y="43699"/>
                    <a:pt x="44079" y="79418"/>
                    <a:pt x="0" y="79418"/>
                  </a:cubicBezTo>
                  <a:lnTo>
                    <a:pt x="0" y="973147"/>
                  </a:lnTo>
                  <a:cubicBezTo>
                    <a:pt x="43699" y="973147"/>
                    <a:pt x="79418" y="1008487"/>
                    <a:pt x="79418" y="1052566"/>
                  </a:cubicBezTo>
                  <a:lnTo>
                    <a:pt x="2979328" y="1052566"/>
                  </a:lnTo>
                  <a:cubicBezTo>
                    <a:pt x="2979328" y="1008866"/>
                    <a:pt x="3014667" y="973147"/>
                    <a:pt x="3058746" y="973147"/>
                  </a:cubicBezTo>
                  <a:lnTo>
                    <a:pt x="3058746" y="79418"/>
                  </a:lnTo>
                  <a:cubicBezTo>
                    <a:pt x="3015047" y="79418"/>
                    <a:pt x="2979328" y="44079"/>
                    <a:pt x="2979328" y="0"/>
                  </a:cubicBezTo>
                  <a:close/>
                </a:path>
              </a:pathLst>
            </a:custGeom>
            <a:solidFill>
              <a:srgbClr val="DBA49B"/>
            </a:solidFill>
          </p:spPr>
        </p:sp>
        <p:sp>
          <p:nvSpPr>
            <p:cNvPr id="21" name="TextBox 21"/>
            <p:cNvSpPr txBox="1"/>
            <p:nvPr/>
          </p:nvSpPr>
          <p:spPr>
            <a:xfrm>
              <a:off x="38100" y="-9525"/>
              <a:ext cx="736600" cy="784225"/>
            </a:xfrm>
            <a:prstGeom prst="rect">
              <a:avLst/>
            </a:prstGeom>
          </p:spPr>
          <p:txBody>
            <a:bodyPr lIns="50800" tIns="50800" rIns="50800" bIns="50800" rtlCol="0" anchor="ctr"/>
            <a:lstStyle/>
            <a:p>
              <a:pPr algn="ctr">
                <a:lnSpc>
                  <a:spcPts val="3473"/>
                </a:lnSpc>
              </a:pPr>
              <a:endParaRPr/>
            </a:p>
          </p:txBody>
        </p:sp>
      </p:grpSp>
      <p:sp>
        <p:nvSpPr>
          <p:cNvPr id="22" name="Freeform 22"/>
          <p:cNvSpPr/>
          <p:nvPr/>
        </p:nvSpPr>
        <p:spPr>
          <a:xfrm rot="652878">
            <a:off x="15452313" y="1118640"/>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3" name="Freeform 23"/>
          <p:cNvSpPr/>
          <p:nvPr/>
        </p:nvSpPr>
        <p:spPr>
          <a:xfrm>
            <a:off x="2708101" y="6954106"/>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7" name="Freeform 27"/>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6">
              <a:extLst>
                <a:ext uri="{96DAC541-7B7A-43D3-8B79-37D633B846F1}">
                  <asvg:svgBlip xmlns="" xmlns:asvg="http://schemas.microsoft.com/office/drawing/2016/SVG/main" r:embed="rId29"/>
                </a:ext>
              </a:extLst>
            </a:blip>
            <a:stretch>
              <a:fillRect/>
            </a:stretch>
          </a:blipFill>
        </p:spPr>
      </p:sp>
      <p:sp>
        <p:nvSpPr>
          <p:cNvPr id="28" name="Freeform 28"/>
          <p:cNvSpPr/>
          <p:nvPr/>
        </p:nvSpPr>
        <p:spPr>
          <a:xfrm>
            <a:off x="16098825" y="6954106"/>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9"/>
                </a:ext>
              </a:extLst>
            </a:blip>
            <a:stretch>
              <a:fillRect/>
            </a:stretch>
          </a:blipFill>
        </p:spPr>
      </p:sp>
      <p:pic>
        <p:nvPicPr>
          <p:cNvPr id="29" name="Picture 28"/>
          <p:cNvPicPr>
            <a:picLocks noChangeAspect="1"/>
          </p:cNvPicPr>
          <p:nvPr/>
        </p:nvPicPr>
        <p:blipFill>
          <a:blip r:embed="rId30">
            <a:biLevel thresh="25000"/>
          </a:blip>
          <a:stretch>
            <a:fillRect/>
          </a:stretch>
        </p:blipFill>
        <p:spPr>
          <a:xfrm>
            <a:off x="2062546" y="2761885"/>
            <a:ext cx="15034039" cy="36944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90760" cy="10287000"/>
            <a:chOff x="0" y="0"/>
            <a:chExt cx="1340776" cy="2709333"/>
          </a:xfrm>
        </p:grpSpPr>
        <p:sp>
          <p:nvSpPr>
            <p:cNvPr id="3" name="Freeform 3"/>
            <p:cNvSpPr/>
            <p:nvPr/>
          </p:nvSpPr>
          <p:spPr>
            <a:xfrm>
              <a:off x="0" y="0"/>
              <a:ext cx="1340776" cy="2709333"/>
            </a:xfrm>
            <a:custGeom>
              <a:avLst/>
              <a:gdLst/>
              <a:ahLst/>
              <a:cxnLst/>
              <a:rect l="l" t="t" r="r" b="b"/>
              <a:pathLst>
                <a:path w="1340776" h="2709333">
                  <a:moveTo>
                    <a:pt x="0" y="0"/>
                  </a:moveTo>
                  <a:lnTo>
                    <a:pt x="1340776" y="0"/>
                  </a:lnTo>
                  <a:lnTo>
                    <a:pt x="1340776" y="2709333"/>
                  </a:lnTo>
                  <a:lnTo>
                    <a:pt x="0" y="2709333"/>
                  </a:lnTo>
                  <a:close/>
                </a:path>
              </a:pathLst>
            </a:custGeom>
            <a:solidFill>
              <a:srgbClr val="F9DFC7">
                <a:alpha val="49804"/>
              </a:srgbClr>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9" name="Freeform 9"/>
          <p:cNvSpPr/>
          <p:nvPr/>
        </p:nvSpPr>
        <p:spPr>
          <a:xfrm>
            <a:off x="16590533" y="512094"/>
            <a:ext cx="1255188" cy="1358796"/>
          </a:xfrm>
          <a:custGeom>
            <a:avLst/>
            <a:gdLst/>
            <a:ahLst/>
            <a:cxnLst/>
            <a:rect l="l" t="t" r="r" b="b"/>
            <a:pathLst>
              <a:path w="1255188" h="1358796">
                <a:moveTo>
                  <a:pt x="0" y="0"/>
                </a:moveTo>
                <a:lnTo>
                  <a:pt x="1255188" y="0"/>
                </a:lnTo>
                <a:lnTo>
                  <a:pt x="1255188" y="1358796"/>
                </a:lnTo>
                <a:lnTo>
                  <a:pt x="0" y="1358796"/>
                </a:lnTo>
                <a:lnTo>
                  <a:pt x="0" y="0"/>
                </a:lnTo>
                <a:close/>
              </a:path>
            </a:pathLst>
          </a:custGeom>
          <a:blipFill>
            <a:blip r:embed="rId3">
              <a:extLst>
                <a:ext uri="{96DAC541-7B7A-43D3-8B79-37D633B846F1}">
                  <asvg:svgBlip xmlns="" xmlns:asvg="http://schemas.microsoft.com/office/drawing/2016/SVG/main" r:embed="rId11"/>
                </a:ext>
              </a:extLst>
            </a:blip>
            <a:stretch>
              <a:fillRect/>
            </a:stretch>
          </a:blipFill>
        </p:spPr>
      </p:sp>
      <p:sp>
        <p:nvSpPr>
          <p:cNvPr id="18" name="Freeform 18"/>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pic>
        <p:nvPicPr>
          <p:cNvPr id="20" name="Picture 2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36229" y="5143500"/>
            <a:ext cx="693677" cy="760005"/>
          </a:xfrm>
          <a:prstGeom prst="rect">
            <a:avLst/>
          </a:prstGeom>
        </p:spPr>
      </p:pic>
      <p:sp>
        <p:nvSpPr>
          <p:cNvPr id="21" name="TextBox 20"/>
          <p:cNvSpPr txBox="1"/>
          <p:nvPr/>
        </p:nvSpPr>
        <p:spPr>
          <a:xfrm>
            <a:off x="9223056" y="1870890"/>
            <a:ext cx="7353300" cy="1920526"/>
          </a:xfrm>
          <a:prstGeom prst="rect">
            <a:avLst/>
          </a:prstGeom>
        </p:spPr>
        <p:txBody>
          <a:bodyPr wrap="square" lIns="0" tIns="0" rIns="0" bIns="0" rtlCol="0" anchor="t">
            <a:spAutoFit/>
          </a:bodyPr>
          <a:lstStyle/>
          <a:p>
            <a:pPr marL="571500" lvl="0" indent="-571500" algn="just">
              <a:lnSpc>
                <a:spcPct val="130000"/>
              </a:lnSpc>
              <a:buFontTx/>
              <a:buChar char="-"/>
            </a:pPr>
            <a:r>
              <a:rPr lang="en-US" sz="4800" dirty="0" err="1" smtClean="0">
                <a:solidFill>
                  <a:srgbClr val="000000"/>
                </a:solidFill>
                <a:latin typeface="Times New Roman" panose="02020603050405020304" pitchFamily="18" charset="0"/>
                <a:cs typeface="Times New Roman" panose="02020603050405020304" pitchFamily="18" charset="0"/>
              </a:rPr>
              <a:t>Thời</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gian</a:t>
            </a:r>
            <a:r>
              <a:rPr lang="en-US" sz="4800" dirty="0" smtClean="0">
                <a:solidFill>
                  <a:srgbClr val="000000"/>
                </a:solidFill>
                <a:latin typeface="Times New Roman" panose="02020603050405020304" pitchFamily="18" charset="0"/>
                <a:cs typeface="Times New Roman" panose="02020603050405020304" pitchFamily="18" charset="0"/>
              </a:rPr>
              <a:t>: 3 </a:t>
            </a:r>
            <a:r>
              <a:rPr lang="en-US" sz="4800" dirty="0" err="1" smtClean="0">
                <a:solidFill>
                  <a:srgbClr val="000000"/>
                </a:solidFill>
                <a:latin typeface="Times New Roman" panose="02020603050405020304" pitchFamily="18" charset="0"/>
                <a:cs typeface="Times New Roman" panose="02020603050405020304" pitchFamily="18" charset="0"/>
              </a:rPr>
              <a:t>phút</a:t>
            </a:r>
            <a:endParaRPr lang="en-US" sz="4800" dirty="0" smtClean="0">
              <a:solidFill>
                <a:srgbClr val="000000"/>
              </a:solidFill>
              <a:latin typeface="Times New Roman" panose="02020603050405020304" pitchFamily="18" charset="0"/>
              <a:cs typeface="Times New Roman" panose="02020603050405020304" pitchFamily="18" charset="0"/>
            </a:endParaRPr>
          </a:p>
          <a:p>
            <a:pPr marL="571500" lvl="0" indent="-571500" algn="just">
              <a:lnSpc>
                <a:spcPct val="130000"/>
              </a:lnSpc>
              <a:buFontTx/>
              <a:buChar char="-"/>
            </a:pPr>
            <a:r>
              <a:rPr lang="en-US" sz="4800" dirty="0" err="1" smtClean="0">
                <a:solidFill>
                  <a:srgbClr val="000000"/>
                </a:solidFill>
                <a:latin typeface="Times New Roman" panose="02020603050405020304" pitchFamily="18" charset="0"/>
                <a:cs typeface="Times New Roman" panose="02020603050405020304" pitchFamily="18" charset="0"/>
              </a:rPr>
              <a:t>Hoàn</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thành</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phiếu</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học</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tập</a:t>
            </a:r>
            <a:endParaRPr lang="vi-VN" sz="4800" dirty="0">
              <a:solidFill>
                <a:srgbClr val="000000"/>
              </a:solidFill>
              <a:latin typeface="Times New Roman" panose="02020603050405020304" pitchFamily="18" charset="0"/>
              <a:cs typeface="Times New Roman" panose="02020603050405020304" pitchFamily="18" charset="0"/>
            </a:endParaRPr>
          </a:p>
        </p:txBody>
      </p:sp>
      <p:pic>
        <p:nvPicPr>
          <p:cNvPr id="22" name="Picture 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30872" y="6172200"/>
            <a:ext cx="3600450" cy="4114800"/>
          </a:xfrm>
          <a:prstGeom prst="rect">
            <a:avLst/>
          </a:prstGeom>
        </p:spPr>
      </p:pic>
      <p:pic>
        <p:nvPicPr>
          <p:cNvPr id="24" name="Picture 23"/>
          <p:cNvPicPr>
            <a:picLocks noChangeAspect="1"/>
          </p:cNvPicPr>
          <p:nvPr/>
        </p:nvPicPr>
        <p:blipFill rotWithShape="1">
          <a:blip r:embed="rId16"/>
          <a:srcRect r="805"/>
          <a:stretch/>
        </p:blipFill>
        <p:spPr>
          <a:xfrm>
            <a:off x="7391400" y="4212234"/>
            <a:ext cx="10099920" cy="5724530"/>
          </a:xfrm>
          <a:prstGeom prst="rect">
            <a:avLst/>
          </a:prstGeom>
        </p:spPr>
      </p:pic>
      <p:pic>
        <p:nvPicPr>
          <p:cNvPr id="25" name="Picture 24"/>
          <p:cNvPicPr>
            <a:picLocks noChangeAspect="1"/>
          </p:cNvPicPr>
          <p:nvPr/>
        </p:nvPicPr>
        <p:blipFill>
          <a:blip r:embed="rId17"/>
          <a:stretch>
            <a:fillRect/>
          </a:stretch>
        </p:blipFill>
        <p:spPr>
          <a:xfrm>
            <a:off x="-197884" y="1259579"/>
            <a:ext cx="9404991" cy="3648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0707809"/>
              </p:ext>
            </p:extLst>
          </p:nvPr>
        </p:nvGraphicFramePr>
        <p:xfrm>
          <a:off x="228600" y="236220"/>
          <a:ext cx="17754600" cy="978408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xmlns="" val="20000"/>
                    </a:ext>
                  </a:extLst>
                </a:gridCol>
                <a:gridCol w="7620000">
                  <a:extLst>
                    <a:ext uri="{9D8B030D-6E8A-4147-A177-3AD203B41FA5}">
                      <a16:colId xmlns:a16="http://schemas.microsoft.com/office/drawing/2014/main" xmlns="" val="20001"/>
                    </a:ext>
                  </a:extLst>
                </a:gridCol>
                <a:gridCol w="8534400">
                  <a:extLst>
                    <a:ext uri="{9D8B030D-6E8A-4147-A177-3AD203B41FA5}">
                      <a16:colId xmlns:a16="http://schemas.microsoft.com/office/drawing/2014/main" xmlns="" val="20002"/>
                    </a:ext>
                  </a:extLst>
                </a:gridCol>
              </a:tblGrid>
              <a:tr h="370840">
                <a:tc>
                  <a:txBody>
                    <a:bodyPr/>
                    <a:lstStyle/>
                    <a:p>
                      <a:pPr algn="ctr"/>
                      <a:endParaRPr lang="en-US" sz="5400" b="1" dirty="0">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algn="ctr"/>
                      <a:r>
                        <a:rPr lang="en-US" sz="5400" b="1" dirty="0" err="1" smtClean="0">
                          <a:latin typeface="Times New Roman" panose="02020603050405020304" pitchFamily="18" charset="0"/>
                          <a:cs typeface="Times New Roman" panose="02020603050405020304" pitchFamily="18" charset="0"/>
                        </a:rPr>
                        <a:t>Thơ</a:t>
                      </a:r>
                      <a:r>
                        <a:rPr lang="en-US" sz="5400" b="1" baseline="0" dirty="0" smtClean="0">
                          <a:latin typeface="Times New Roman" panose="02020603050405020304" pitchFamily="18" charset="0"/>
                          <a:cs typeface="Times New Roman" panose="02020603050405020304" pitchFamily="18" charset="0"/>
                        </a:rPr>
                        <a:t> </a:t>
                      </a:r>
                      <a:r>
                        <a:rPr lang="en-US" sz="5400" b="1" baseline="0" dirty="0" err="1" smtClean="0">
                          <a:latin typeface="Times New Roman" panose="02020603050405020304" pitchFamily="18" charset="0"/>
                          <a:cs typeface="Times New Roman" panose="02020603050405020304" pitchFamily="18" charset="0"/>
                        </a:rPr>
                        <a:t>sáu</a:t>
                      </a:r>
                      <a:r>
                        <a:rPr lang="en-US" sz="5400" b="1" baseline="0" dirty="0" smtClean="0">
                          <a:latin typeface="Times New Roman" panose="02020603050405020304" pitchFamily="18" charset="0"/>
                          <a:cs typeface="Times New Roman" panose="02020603050405020304" pitchFamily="18" charset="0"/>
                        </a:rPr>
                        <a:t> </a:t>
                      </a:r>
                      <a:r>
                        <a:rPr lang="en-US" sz="5400" b="1" baseline="0" dirty="0" err="1" smtClean="0">
                          <a:latin typeface="Times New Roman" panose="02020603050405020304" pitchFamily="18" charset="0"/>
                          <a:cs typeface="Times New Roman" panose="02020603050405020304" pitchFamily="18" charset="0"/>
                        </a:rPr>
                        <a:t>chữ</a:t>
                      </a:r>
                      <a:endParaRPr lang="en-US" sz="5400" b="1" dirty="0">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tc>
                  <a:txBody>
                    <a:bodyPr/>
                    <a:lstStyle/>
                    <a:p>
                      <a:pPr algn="ctr"/>
                      <a:r>
                        <a:rPr lang="en-US" sz="5400" b="1" dirty="0" err="1" smtClean="0">
                          <a:latin typeface="Times New Roman" panose="02020603050405020304" pitchFamily="18" charset="0"/>
                          <a:cs typeface="Times New Roman" panose="02020603050405020304" pitchFamily="18" charset="0"/>
                        </a:rPr>
                        <a:t>Thơ</a:t>
                      </a:r>
                      <a:r>
                        <a:rPr lang="en-US" sz="5400" b="1" baseline="0" dirty="0" smtClean="0">
                          <a:latin typeface="Times New Roman" panose="02020603050405020304" pitchFamily="18" charset="0"/>
                          <a:cs typeface="Times New Roman" panose="02020603050405020304" pitchFamily="18" charset="0"/>
                        </a:rPr>
                        <a:t> </a:t>
                      </a:r>
                      <a:r>
                        <a:rPr lang="en-US" sz="5400" b="1" baseline="0" dirty="0" err="1" smtClean="0">
                          <a:latin typeface="Times New Roman" panose="02020603050405020304" pitchFamily="18" charset="0"/>
                          <a:cs typeface="Times New Roman" panose="02020603050405020304" pitchFamily="18" charset="0"/>
                        </a:rPr>
                        <a:t>bảy</a:t>
                      </a:r>
                      <a:r>
                        <a:rPr lang="en-US" sz="5400" b="1" baseline="0" dirty="0" smtClean="0">
                          <a:latin typeface="Times New Roman" panose="02020603050405020304" pitchFamily="18" charset="0"/>
                          <a:cs typeface="Times New Roman" panose="02020603050405020304" pitchFamily="18" charset="0"/>
                        </a:rPr>
                        <a:t> </a:t>
                      </a:r>
                      <a:r>
                        <a:rPr lang="en-US" sz="5400" b="1" baseline="0" dirty="0" err="1" smtClean="0">
                          <a:latin typeface="Times New Roman" panose="02020603050405020304" pitchFamily="18" charset="0"/>
                          <a:cs typeface="Times New Roman" panose="02020603050405020304" pitchFamily="18" charset="0"/>
                        </a:rPr>
                        <a:t>chữ</a:t>
                      </a:r>
                      <a:endParaRPr lang="en-US" sz="5400" b="1" dirty="0">
                        <a:latin typeface="Times New Roman" panose="02020603050405020304" pitchFamily="18" charset="0"/>
                        <a:cs typeface="Times New Roman" panose="02020603050405020304" pitchFamily="18" charset="0"/>
                      </a:endParaRPr>
                    </a:p>
                  </a:txBody>
                  <a:tcPr>
                    <a:solidFill>
                      <a:schemeClr val="accent5">
                        <a:lumMod val="40000"/>
                        <a:lumOff val="60000"/>
                      </a:schemeClr>
                    </a:solidFill>
                  </a:tcPr>
                </a:tc>
                <a:extLst>
                  <a:ext uri="{0D108BD9-81ED-4DB2-BD59-A6C34878D82A}">
                    <a16:rowId xmlns:a16="http://schemas.microsoft.com/office/drawing/2014/main" xmlns="" val="10000"/>
                  </a:ext>
                </a:extLst>
              </a:tr>
              <a:tr h="1600200">
                <a:tc>
                  <a:txBody>
                    <a:bodyPr/>
                    <a:lstStyle/>
                    <a:p>
                      <a:pPr algn="ctr"/>
                      <a:r>
                        <a:rPr lang="en-US" sz="4400" dirty="0" err="1" smtClean="0">
                          <a:solidFill>
                            <a:srgbClr val="FF0000"/>
                          </a:solidFill>
                          <a:latin typeface="Times New Roman" panose="02020603050405020304" pitchFamily="18" charset="0"/>
                          <a:cs typeface="Times New Roman" panose="02020603050405020304" pitchFamily="18" charset="0"/>
                        </a:rPr>
                        <a:t>Khái</a:t>
                      </a:r>
                      <a:r>
                        <a:rPr lang="en-US" sz="4400" baseline="0" dirty="0" smtClean="0">
                          <a:solidFill>
                            <a:srgbClr val="FF0000"/>
                          </a:solidFill>
                          <a:latin typeface="Times New Roman" panose="02020603050405020304" pitchFamily="18" charset="0"/>
                          <a:cs typeface="Times New Roman" panose="02020603050405020304" pitchFamily="18" charset="0"/>
                        </a:rPr>
                        <a:t> </a:t>
                      </a:r>
                      <a:r>
                        <a:rPr lang="en-US" sz="4400" baseline="0" dirty="0" err="1" smtClean="0">
                          <a:solidFill>
                            <a:srgbClr val="FF0000"/>
                          </a:solidFill>
                          <a:latin typeface="Times New Roman" panose="02020603050405020304" pitchFamily="18" charset="0"/>
                          <a:cs typeface="Times New Roman" panose="02020603050405020304" pitchFamily="18" charset="0"/>
                        </a:rPr>
                        <a:t>niệm</a:t>
                      </a:r>
                      <a:endParaRPr lang="en-US" sz="4400"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smtClean="0">
                          <a:latin typeface="Times New Roman" panose="02020603050405020304" pitchFamily="18" charset="0"/>
                          <a:cs typeface="Times New Roman" panose="02020603050405020304" pitchFamily="18" charset="0"/>
                        </a:rPr>
                        <a:t>- Thơ sáu chữ là thể thơ mỗi dòng có </a:t>
                      </a:r>
                      <a:r>
                        <a:rPr lang="vi-VN" sz="4400" b="1" kern="1200" dirty="0" smtClean="0">
                          <a:latin typeface="Times New Roman" panose="02020603050405020304" pitchFamily="18" charset="0"/>
                          <a:cs typeface="Times New Roman" panose="02020603050405020304" pitchFamily="18" charset="0"/>
                        </a:rPr>
                        <a:t>sáu chữ </a:t>
                      </a:r>
                      <a:r>
                        <a:rPr lang="vi-VN" sz="4400" kern="1200" dirty="0" smtClean="0">
                          <a:latin typeface="Times New Roman" panose="02020603050405020304" pitchFamily="18" charset="0"/>
                          <a:cs typeface="Times New Roman" panose="02020603050405020304" pitchFamily="18" charset="0"/>
                        </a:rPr>
                        <a:t>(sáu tiếng). </a:t>
                      </a:r>
                      <a:endParaRPr lang="vi-VN" sz="4400" kern="1200" dirty="0" smtClean="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smtClean="0">
                          <a:latin typeface="Times New Roman" panose="02020603050405020304" pitchFamily="18" charset="0"/>
                          <a:cs typeface="Times New Roman" panose="02020603050405020304" pitchFamily="18" charset="0"/>
                        </a:rPr>
                        <a:t>- Thơ bảy chữ là thể thơ mỗi dòng có </a:t>
                      </a:r>
                      <a:r>
                        <a:rPr lang="vi-VN" sz="4400" b="1" kern="1200" dirty="0" smtClean="0">
                          <a:latin typeface="Times New Roman" panose="02020603050405020304" pitchFamily="18" charset="0"/>
                          <a:cs typeface="Times New Roman" panose="02020603050405020304" pitchFamily="18" charset="0"/>
                        </a:rPr>
                        <a:t>bảy chữ. </a:t>
                      </a:r>
                      <a:endParaRPr lang="vi-VN" sz="4400" b="1" kern="1200" dirty="0" smtClean="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r h="2895600">
                <a:tc>
                  <a:txBody>
                    <a:bodyPr/>
                    <a:lstStyle/>
                    <a:p>
                      <a:pPr algn="ctr"/>
                      <a:r>
                        <a:rPr lang="en-US" sz="4400" dirty="0" err="1" smtClean="0">
                          <a:solidFill>
                            <a:srgbClr val="FF0000"/>
                          </a:solidFill>
                          <a:latin typeface="Times New Roman" panose="02020603050405020304" pitchFamily="18" charset="0"/>
                          <a:cs typeface="Times New Roman" panose="02020603050405020304" pitchFamily="18" charset="0"/>
                        </a:rPr>
                        <a:t>Nhịp</a:t>
                      </a:r>
                      <a:endParaRPr lang="en-US" sz="4400"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smtClean="0">
                          <a:latin typeface="Times New Roman" panose="02020603050405020304" pitchFamily="18" charset="0"/>
                          <a:cs typeface="Times New Roman" panose="02020603050405020304" pitchFamily="18" charset="0"/>
                        </a:rPr>
                        <a:t>Các dòng thơ trong bài thường</a:t>
                      </a:r>
                      <a:r>
                        <a:rPr lang="en-US" sz="4400" kern="1200" baseline="0" dirty="0" smtClean="0">
                          <a:latin typeface="Times New Roman" panose="02020603050405020304" pitchFamily="18" charset="0"/>
                          <a:cs typeface="Times New Roman" panose="02020603050405020304" pitchFamily="18" charset="0"/>
                        </a:rPr>
                        <a:t> </a:t>
                      </a:r>
                      <a:r>
                        <a:rPr lang="vi-VN" sz="4400" kern="1200" dirty="0" smtClean="0">
                          <a:latin typeface="Times New Roman" panose="02020603050405020304" pitchFamily="18" charset="0"/>
                          <a:cs typeface="Times New Roman" panose="02020603050405020304" pitchFamily="18" charset="0"/>
                        </a:rPr>
                        <a:t>ngắt nhịp </a:t>
                      </a:r>
                      <a:r>
                        <a:rPr lang="vi-VN" sz="4400" b="1" kern="1200" dirty="0" smtClean="0">
                          <a:latin typeface="Times New Roman" panose="02020603050405020304" pitchFamily="18" charset="0"/>
                          <a:cs typeface="Times New Roman" panose="02020603050405020304" pitchFamily="18" charset="0"/>
                        </a:rPr>
                        <a:t>2/2/2, 2/4 </a:t>
                      </a:r>
                      <a:r>
                        <a:rPr lang="vi-VN" sz="4400" kern="1200" dirty="0" smtClean="0">
                          <a:latin typeface="Times New Roman" panose="02020603050405020304" pitchFamily="18" charset="0"/>
                          <a:cs typeface="Times New Roman" panose="02020603050405020304" pitchFamily="18" charset="0"/>
                        </a:rPr>
                        <a:t>hoặc </a:t>
                      </a:r>
                      <a:r>
                        <a:rPr lang="vi-VN" sz="4400" b="1" kern="1200" dirty="0" smtClean="0">
                          <a:latin typeface="Times New Roman" panose="02020603050405020304" pitchFamily="18" charset="0"/>
                          <a:cs typeface="Times New Roman" panose="02020603050405020304" pitchFamily="18" charset="0"/>
                        </a:rPr>
                        <a:t>4/2</a:t>
                      </a:r>
                      <a:r>
                        <a:rPr lang="vi-VN" sz="4400" kern="1200" dirty="0" smtClean="0">
                          <a:latin typeface="Times New Roman" panose="02020603050405020304" pitchFamily="18" charset="0"/>
                          <a:cs typeface="Times New Roman" panose="02020603050405020304" pitchFamily="18" charset="0"/>
                        </a:rPr>
                        <a:t>, có khi ngắn nhịp </a:t>
                      </a:r>
                      <a:r>
                        <a:rPr lang="vi-VN" sz="4400" b="1" kern="1200" dirty="0" smtClean="0">
                          <a:latin typeface="Times New Roman" panose="02020603050405020304" pitchFamily="18" charset="0"/>
                          <a:cs typeface="Times New Roman" panose="02020603050405020304" pitchFamily="18" charset="0"/>
                        </a:rPr>
                        <a:t>3/3</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smtClean="0">
                          <a:latin typeface="Times New Roman" panose="02020603050405020304" pitchFamily="18" charset="0"/>
                          <a:cs typeface="Times New Roman" panose="02020603050405020304" pitchFamily="18" charset="0"/>
                        </a:rPr>
                        <a:t>Các dòng trong bài thơ thường ngắt nhịp </a:t>
                      </a:r>
                      <a:r>
                        <a:rPr lang="vi-VN" sz="4400" b="1" kern="1200" dirty="0" smtClean="0">
                          <a:latin typeface="Times New Roman" panose="02020603050405020304" pitchFamily="18" charset="0"/>
                          <a:cs typeface="Times New Roman" panose="02020603050405020304" pitchFamily="18" charset="0"/>
                        </a:rPr>
                        <a:t>4/3. </a:t>
                      </a:r>
                      <a:r>
                        <a:rPr lang="vi-VN" sz="4400" kern="1200" dirty="0" smtClean="0">
                          <a:latin typeface="Times New Roman" panose="02020603050405020304" pitchFamily="18" charset="0"/>
                          <a:cs typeface="Times New Roman" panose="02020603050405020304" pitchFamily="18" charset="0"/>
                        </a:rPr>
                        <a:t>Cách ngắt nhịp còn phụ thuộc vào nghĩa của câu thơ, dòng thơ. </a:t>
                      </a:r>
                      <a:endParaRPr lang="vi-VN" sz="4400" kern="1200" dirty="0" smtClean="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929640">
                <a:tc>
                  <a:txBody>
                    <a:bodyPr/>
                    <a:lstStyle/>
                    <a:p>
                      <a:pPr algn="ctr"/>
                      <a:r>
                        <a:rPr lang="en-US" sz="4400" dirty="0" err="1" smtClean="0">
                          <a:solidFill>
                            <a:srgbClr val="FF0000"/>
                          </a:solidFill>
                          <a:latin typeface="Times New Roman" panose="02020603050405020304" pitchFamily="18" charset="0"/>
                          <a:cs typeface="Times New Roman" panose="02020603050405020304" pitchFamily="18" charset="0"/>
                        </a:rPr>
                        <a:t>Vần</a:t>
                      </a:r>
                      <a:endParaRPr lang="en-US" sz="4400"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kern="1200" dirty="0" smtClean="0">
                          <a:latin typeface="Times New Roman" panose="02020603050405020304" pitchFamily="18" charset="0"/>
                          <a:cs typeface="Times New Roman" panose="02020603050405020304" pitchFamily="18" charset="0"/>
                        </a:rPr>
                        <a:t>C</a:t>
                      </a:r>
                      <a:r>
                        <a:rPr lang="vi-VN" sz="4400" b="1" kern="1200" dirty="0" smtClean="0">
                          <a:latin typeface="Times New Roman" panose="02020603050405020304" pitchFamily="18" charset="0"/>
                          <a:cs typeface="Times New Roman" panose="02020603050405020304" pitchFamily="18" charset="0"/>
                        </a:rPr>
                        <a:t>ó nhiều vần</a:t>
                      </a:r>
                      <a:r>
                        <a:rPr lang="en-US" sz="4400" kern="1200" dirty="0" smtClean="0">
                          <a:latin typeface="Times New Roman" panose="02020603050405020304" pitchFamily="18" charset="0"/>
                          <a:cs typeface="Times New Roman" panose="02020603050405020304" pitchFamily="18" charset="0"/>
                        </a:rPr>
                        <a:t>:</a:t>
                      </a:r>
                      <a:r>
                        <a:rPr lang="en-US" sz="4400" kern="1200" baseline="0" dirty="0" smtClean="0">
                          <a:latin typeface="Times New Roman" panose="02020603050405020304" pitchFamily="18" charset="0"/>
                          <a:cs typeface="Times New Roman" panose="02020603050405020304" pitchFamily="18" charset="0"/>
                        </a:rPr>
                        <a:t> </a:t>
                      </a:r>
                      <a:r>
                        <a:rPr lang="vi-VN" sz="4400" kern="1200" dirty="0" smtClean="0">
                          <a:latin typeface="Times New Roman" panose="02020603050405020304" pitchFamily="18" charset="0"/>
                          <a:cs typeface="Times New Roman" panose="02020603050405020304" pitchFamily="18" charset="0"/>
                        </a:rPr>
                        <a:t>vần chân</a:t>
                      </a:r>
                      <a:r>
                        <a:rPr lang="en-US" sz="4400" kern="1200" dirty="0" smtClean="0">
                          <a:latin typeface="Times New Roman" panose="02020603050405020304" pitchFamily="18" charset="0"/>
                          <a:cs typeface="Times New Roman" panose="02020603050405020304" pitchFamily="18" charset="0"/>
                        </a:rPr>
                        <a:t>,</a:t>
                      </a:r>
                      <a:r>
                        <a:rPr lang="en-US" sz="4400" kern="1200" baseline="0" dirty="0" smtClean="0">
                          <a:latin typeface="Times New Roman" panose="02020603050405020304" pitchFamily="18" charset="0"/>
                          <a:cs typeface="Times New Roman" panose="02020603050405020304" pitchFamily="18" charset="0"/>
                        </a:rPr>
                        <a:t> </a:t>
                      </a:r>
                      <a:r>
                        <a:rPr lang="vi-VN" sz="4400" kern="1200" dirty="0" smtClean="0">
                          <a:latin typeface="Times New Roman" panose="02020603050405020304" pitchFamily="18" charset="0"/>
                          <a:cs typeface="Times New Roman" panose="02020603050405020304" pitchFamily="18" charset="0"/>
                        </a:rPr>
                        <a:t>vần liền</a:t>
                      </a:r>
                      <a:r>
                        <a:rPr lang="en-US" sz="4400" kern="1200" dirty="0" smtClean="0">
                          <a:latin typeface="Times New Roman" panose="02020603050405020304" pitchFamily="18" charset="0"/>
                          <a:cs typeface="Times New Roman" panose="02020603050405020304" pitchFamily="18" charset="0"/>
                        </a:rPr>
                        <a:t>,</a:t>
                      </a:r>
                      <a:r>
                        <a:rPr lang="en-US" sz="4400" kern="1200" baseline="0" dirty="0" smtClean="0">
                          <a:latin typeface="Times New Roman" panose="02020603050405020304" pitchFamily="18" charset="0"/>
                          <a:cs typeface="Times New Roman" panose="02020603050405020304" pitchFamily="18" charset="0"/>
                        </a:rPr>
                        <a:t> </a:t>
                      </a:r>
                      <a:r>
                        <a:rPr lang="vi-VN" sz="4400" kern="1200" dirty="0" smtClean="0">
                          <a:latin typeface="Times New Roman" panose="02020603050405020304" pitchFamily="18" charset="0"/>
                          <a:cs typeface="Times New Roman" panose="02020603050405020304" pitchFamily="18" charset="0"/>
                        </a:rPr>
                        <a:t>vần cách</a:t>
                      </a:r>
                      <a:endParaRPr lang="vi-VN" sz="4400" b="0" i="0"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124200">
                <a:tc>
                  <a:txBody>
                    <a:bodyPr/>
                    <a:lstStyle/>
                    <a:p>
                      <a:pPr algn="ctr"/>
                      <a:r>
                        <a:rPr lang="en-US" sz="4400" dirty="0" err="1" smtClean="0">
                          <a:solidFill>
                            <a:srgbClr val="FF0000"/>
                          </a:solidFill>
                          <a:latin typeface="Times New Roman" panose="02020603050405020304" pitchFamily="18" charset="0"/>
                          <a:cs typeface="Times New Roman" panose="02020603050405020304" pitchFamily="18" charset="0"/>
                        </a:rPr>
                        <a:t>Ví</a:t>
                      </a:r>
                      <a:r>
                        <a:rPr lang="en-US" sz="4400" baseline="0" dirty="0" smtClean="0">
                          <a:solidFill>
                            <a:srgbClr val="FF0000"/>
                          </a:solidFill>
                          <a:latin typeface="Times New Roman" panose="02020603050405020304" pitchFamily="18" charset="0"/>
                          <a:cs typeface="Times New Roman" panose="02020603050405020304" pitchFamily="18" charset="0"/>
                        </a:rPr>
                        <a:t> </a:t>
                      </a:r>
                      <a:r>
                        <a:rPr lang="en-US" sz="4400" baseline="0" dirty="0" err="1" smtClean="0">
                          <a:solidFill>
                            <a:srgbClr val="FF0000"/>
                          </a:solidFill>
                          <a:latin typeface="Times New Roman" panose="02020603050405020304" pitchFamily="18" charset="0"/>
                          <a:cs typeface="Times New Roman" panose="02020603050405020304" pitchFamily="18" charset="0"/>
                        </a:rPr>
                        <a:t>dụ</a:t>
                      </a:r>
                      <a:endParaRPr lang="en-US" sz="4400"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vi-VN" sz="4400" kern="1200" dirty="0" smtClean="0">
                          <a:latin typeface="Times New Roman" panose="02020603050405020304" pitchFamily="18" charset="0"/>
                          <a:cs typeface="Times New Roman" panose="02020603050405020304" pitchFamily="18" charset="0"/>
                        </a:rPr>
                        <a:t>Nhà mình sát đường/ họ đến</a:t>
                      </a:r>
                    </a:p>
                    <a:p>
                      <a:pPr algn="just"/>
                      <a:r>
                        <a:rPr lang="vi-VN" sz="4400" kern="1200" dirty="0" smtClean="0">
                          <a:latin typeface="Times New Roman" panose="02020603050405020304" pitchFamily="18" charset="0"/>
                          <a:cs typeface="Times New Roman" panose="02020603050405020304" pitchFamily="18" charset="0"/>
                        </a:rPr>
                        <a:t>Có cho/ thì có là bao</a:t>
                      </a:r>
                    </a:p>
                    <a:p>
                      <a:pPr algn="just"/>
                      <a:r>
                        <a:rPr lang="vi-VN" sz="4400" kern="1200" dirty="0" smtClean="0">
                          <a:latin typeface="Times New Roman" panose="02020603050405020304" pitchFamily="18" charset="0"/>
                          <a:cs typeface="Times New Roman" panose="02020603050405020304" pitchFamily="18" charset="0"/>
                        </a:rPr>
                        <a:t>Con không bao giờ/ được hỏi</a:t>
                      </a:r>
                    </a:p>
                    <a:p>
                      <a:pPr algn="just"/>
                      <a:r>
                        <a:rPr lang="vi-VN" sz="4400" kern="1200" dirty="0" smtClean="0">
                          <a:latin typeface="Times New Roman" panose="02020603050405020304" pitchFamily="18" charset="0"/>
                          <a:cs typeface="Times New Roman" panose="02020603050405020304" pitchFamily="18" charset="0"/>
                        </a:rPr>
                        <a:t>Quê hương họ/ ở nơi nào</a:t>
                      </a:r>
                    </a:p>
                    <a:p>
                      <a:pPr algn="just"/>
                      <a:endParaRPr lang="vi-VN" sz="4400" b="0" i="0"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vi-VN" sz="4400" kern="1200" dirty="0" smtClean="0">
                          <a:latin typeface="Times New Roman" panose="02020603050405020304" pitchFamily="18" charset="0"/>
                          <a:cs typeface="Times New Roman" panose="02020603050405020304" pitchFamily="18" charset="0"/>
                        </a:rPr>
                        <a:t>Tà áo nâu/ in giữa cánh đồng</a:t>
                      </a:r>
                    </a:p>
                    <a:p>
                      <a:pPr algn="just"/>
                      <a:r>
                        <a:rPr lang="vi-VN" sz="4400" kern="1200" dirty="0" smtClean="0">
                          <a:latin typeface="Times New Roman" panose="02020603050405020304" pitchFamily="18" charset="0"/>
                          <a:cs typeface="Times New Roman" panose="02020603050405020304" pitchFamily="18" charset="0"/>
                        </a:rPr>
                        <a:t>Gió chiều cuốn bụi/ bốc sau lưng</a:t>
                      </a:r>
                    </a:p>
                    <a:p>
                      <a:pPr algn="just"/>
                      <a:r>
                        <a:rPr lang="vi-VN" sz="4400" kern="1200" dirty="0" smtClean="0">
                          <a:latin typeface="Times New Roman" panose="02020603050405020304" pitchFamily="18" charset="0"/>
                          <a:cs typeface="Times New Roman" panose="02020603050405020304" pitchFamily="18" charset="0"/>
                        </a:rPr>
                        <a:t>Bóng u/ hay bóng người thôn nữ</a:t>
                      </a:r>
                    </a:p>
                    <a:p>
                      <a:pPr algn="just"/>
                      <a:r>
                        <a:rPr lang="vi-VN" sz="4400" kern="1200" dirty="0" smtClean="0">
                          <a:latin typeface="Times New Roman" panose="02020603050405020304" pitchFamily="18" charset="0"/>
                          <a:cs typeface="Times New Roman" panose="02020603050405020304" pitchFamily="18" charset="0"/>
                        </a:rPr>
                        <a:t>Cúi nón mang đi/ cặp má hồng.</a:t>
                      </a:r>
                      <a:endParaRPr lang="vi-VN" sz="4400" kern="1200" dirty="0" smtClean="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416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6981614"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7525" r="-31012"/>
            </a:stretch>
          </a:blipFill>
        </p:spPr>
      </p:sp>
      <p:sp>
        <p:nvSpPr>
          <p:cNvPr id="3" name="Freeform 3"/>
          <p:cNvSpPr/>
          <p:nvPr/>
        </p:nvSpPr>
        <p:spPr>
          <a:xfrm>
            <a:off x="10298326" y="-41687"/>
            <a:ext cx="800748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4597" r="-14910"/>
            </a:stretch>
          </a:blipFill>
        </p:spPr>
      </p:sp>
      <p:grpSp>
        <p:nvGrpSpPr>
          <p:cNvPr id="4" name="Group 4"/>
          <p:cNvGrpSpPr/>
          <p:nvPr/>
        </p:nvGrpSpPr>
        <p:grpSpPr>
          <a:xfrm>
            <a:off x="0" y="0"/>
            <a:ext cx="1908411" cy="10287000"/>
            <a:chOff x="0" y="0"/>
            <a:chExt cx="502627" cy="2709333"/>
          </a:xfrm>
        </p:grpSpPr>
        <p:sp>
          <p:nvSpPr>
            <p:cNvPr id="5" name="Freeform 5"/>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AD5545"/>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7" name="Group 7"/>
          <p:cNvGrpSpPr/>
          <p:nvPr/>
        </p:nvGrpSpPr>
        <p:grpSpPr>
          <a:xfrm rot="5400000">
            <a:off x="8508463" y="549150"/>
            <a:ext cx="1271073" cy="18288000"/>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DCC3AC"/>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2286000" y="2690090"/>
            <a:ext cx="14325600" cy="3996460"/>
            <a:chOff x="0" y="0"/>
            <a:chExt cx="3058746" cy="1052566"/>
          </a:xfrm>
        </p:grpSpPr>
        <p:sp>
          <p:nvSpPr>
            <p:cNvPr id="20" name="Freeform 20"/>
            <p:cNvSpPr/>
            <p:nvPr/>
          </p:nvSpPr>
          <p:spPr>
            <a:xfrm>
              <a:off x="0" y="0"/>
              <a:ext cx="3058746" cy="1052566"/>
            </a:xfrm>
            <a:custGeom>
              <a:avLst/>
              <a:gdLst/>
              <a:ahLst/>
              <a:cxnLst/>
              <a:rect l="l" t="t" r="r" b="b"/>
              <a:pathLst>
                <a:path w="3058746" h="1052566">
                  <a:moveTo>
                    <a:pt x="2979328" y="0"/>
                  </a:moveTo>
                  <a:lnTo>
                    <a:pt x="79418" y="0"/>
                  </a:lnTo>
                  <a:cubicBezTo>
                    <a:pt x="79418" y="43699"/>
                    <a:pt x="44079" y="79418"/>
                    <a:pt x="0" y="79418"/>
                  </a:cubicBezTo>
                  <a:lnTo>
                    <a:pt x="0" y="973147"/>
                  </a:lnTo>
                  <a:cubicBezTo>
                    <a:pt x="43699" y="973147"/>
                    <a:pt x="79418" y="1008487"/>
                    <a:pt x="79418" y="1052566"/>
                  </a:cubicBezTo>
                  <a:lnTo>
                    <a:pt x="2979328" y="1052566"/>
                  </a:lnTo>
                  <a:cubicBezTo>
                    <a:pt x="2979328" y="1008866"/>
                    <a:pt x="3014667" y="973147"/>
                    <a:pt x="3058746" y="973147"/>
                  </a:cubicBezTo>
                  <a:lnTo>
                    <a:pt x="3058746" y="79418"/>
                  </a:lnTo>
                  <a:cubicBezTo>
                    <a:pt x="3015047" y="79418"/>
                    <a:pt x="2979328" y="44079"/>
                    <a:pt x="2979328" y="0"/>
                  </a:cubicBezTo>
                  <a:close/>
                </a:path>
              </a:pathLst>
            </a:custGeom>
            <a:solidFill>
              <a:srgbClr val="DBA49B"/>
            </a:solidFill>
          </p:spPr>
        </p:sp>
        <p:sp>
          <p:nvSpPr>
            <p:cNvPr id="21" name="TextBox 21"/>
            <p:cNvSpPr txBox="1"/>
            <p:nvPr/>
          </p:nvSpPr>
          <p:spPr>
            <a:xfrm>
              <a:off x="38100" y="-9525"/>
              <a:ext cx="736600" cy="784225"/>
            </a:xfrm>
            <a:prstGeom prst="rect">
              <a:avLst/>
            </a:prstGeom>
          </p:spPr>
          <p:txBody>
            <a:bodyPr lIns="50800" tIns="50800" rIns="50800" bIns="50800" rtlCol="0" anchor="ctr"/>
            <a:lstStyle/>
            <a:p>
              <a:pPr algn="ctr">
                <a:lnSpc>
                  <a:spcPts val="3473"/>
                </a:lnSpc>
              </a:pPr>
              <a:endParaRPr/>
            </a:p>
          </p:txBody>
        </p:sp>
      </p:grpSp>
      <p:sp>
        <p:nvSpPr>
          <p:cNvPr id="22" name="Freeform 22"/>
          <p:cNvSpPr/>
          <p:nvPr/>
        </p:nvSpPr>
        <p:spPr>
          <a:xfrm rot="652878">
            <a:off x="15452313" y="1118640"/>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3" name="Freeform 23"/>
          <p:cNvSpPr/>
          <p:nvPr/>
        </p:nvSpPr>
        <p:spPr>
          <a:xfrm>
            <a:off x="2708101" y="6954106"/>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7" name="Freeform 27"/>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6">
              <a:extLst>
                <a:ext uri="{96DAC541-7B7A-43D3-8B79-37D633B846F1}">
                  <asvg:svgBlip xmlns="" xmlns:asvg="http://schemas.microsoft.com/office/drawing/2016/SVG/main" r:embed="rId29"/>
                </a:ext>
              </a:extLst>
            </a:blip>
            <a:stretch>
              <a:fillRect/>
            </a:stretch>
          </a:blipFill>
        </p:spPr>
      </p:sp>
      <p:sp>
        <p:nvSpPr>
          <p:cNvPr id="28" name="Freeform 28"/>
          <p:cNvSpPr/>
          <p:nvPr/>
        </p:nvSpPr>
        <p:spPr>
          <a:xfrm>
            <a:off x="16098825" y="6954106"/>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9"/>
                </a:ext>
              </a:extLst>
            </a:blip>
            <a:stretch>
              <a:fillRect/>
            </a:stretch>
          </a:blipFill>
        </p:spPr>
      </p:sp>
      <p:pic>
        <p:nvPicPr>
          <p:cNvPr id="10" name="Picture 9"/>
          <p:cNvPicPr>
            <a:picLocks noChangeAspect="1"/>
          </p:cNvPicPr>
          <p:nvPr/>
        </p:nvPicPr>
        <p:blipFill>
          <a:blip r:embed="rId30">
            <a:biLevel thresh="25000"/>
          </a:blip>
          <a:stretch>
            <a:fillRect/>
          </a:stretch>
        </p:blipFill>
        <p:spPr>
          <a:xfrm>
            <a:off x="1543049" y="2452405"/>
            <a:ext cx="15954615" cy="4639458"/>
          </a:xfrm>
          <a:prstGeom prst="rect">
            <a:avLst/>
          </a:prstGeom>
        </p:spPr>
      </p:pic>
    </p:spTree>
    <p:extLst>
      <p:ext uri="{BB962C8B-B14F-4D97-AF65-F5344CB8AC3E}">
        <p14:creationId xmlns:p14="http://schemas.microsoft.com/office/powerpoint/2010/main" val="237203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933691" y="-46988"/>
            <a:ext cx="2420619" cy="18288000"/>
            <a:chOff x="0" y="0"/>
            <a:chExt cx="1255645" cy="4816593"/>
          </a:xfrm>
        </p:grpSpPr>
        <p:sp>
          <p:nvSpPr>
            <p:cNvPr id="3" name="Freeform 3"/>
            <p:cNvSpPr/>
            <p:nvPr/>
          </p:nvSpPr>
          <p:spPr>
            <a:xfrm>
              <a:off x="0" y="0"/>
              <a:ext cx="1255645" cy="4816592"/>
            </a:xfrm>
            <a:custGeom>
              <a:avLst/>
              <a:gdLst/>
              <a:ahLst/>
              <a:cxnLst/>
              <a:rect l="l" t="t" r="r" b="b"/>
              <a:pathLst>
                <a:path w="1255645" h="4816592">
                  <a:moveTo>
                    <a:pt x="0" y="0"/>
                  </a:moveTo>
                  <a:lnTo>
                    <a:pt x="1255645" y="0"/>
                  </a:lnTo>
                  <a:lnTo>
                    <a:pt x="1255645" y="4816592"/>
                  </a:lnTo>
                  <a:lnTo>
                    <a:pt x="0" y="4816592"/>
                  </a:lnTo>
                  <a:close/>
                </a:path>
              </a:pathLst>
            </a:custGeom>
            <a:solidFill>
              <a:srgbClr val="F9DFC7"/>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sz="4400">
                <a:latin typeface="Times New Roman" panose="02020603050405020304" pitchFamily="18" charset="0"/>
                <a:cs typeface="Times New Roman" panose="02020603050405020304" pitchFamily="18" charset="0"/>
              </a:endParaRPr>
            </a:p>
          </p:txBody>
        </p:sp>
      </p:grpSp>
      <p:sp>
        <p:nvSpPr>
          <p:cNvPr id="18" name="Freeform 18"/>
          <p:cNvSpPr/>
          <p:nvPr/>
        </p:nvSpPr>
        <p:spPr>
          <a:xfrm>
            <a:off x="12563689" y="545321"/>
            <a:ext cx="2515256" cy="1824609"/>
          </a:xfrm>
          <a:custGeom>
            <a:avLst/>
            <a:gdLst/>
            <a:ahLst/>
            <a:cxnLst/>
            <a:rect l="l" t="t" r="r" b="b"/>
            <a:pathLst>
              <a:path w="2515256" h="1824609">
                <a:moveTo>
                  <a:pt x="0" y="0"/>
                </a:moveTo>
                <a:lnTo>
                  <a:pt x="2515256" y="0"/>
                </a:lnTo>
                <a:lnTo>
                  <a:pt x="2515256" y="1824608"/>
                </a:lnTo>
                <a:lnTo>
                  <a:pt x="0" y="1824608"/>
                </a:lnTo>
                <a:lnTo>
                  <a:pt x="0" y="0"/>
                </a:lnTo>
                <a:close/>
              </a:path>
            </a:pathLst>
          </a:custGeom>
          <a:blipFill>
            <a:blip r:embed="rId3">
              <a:extLst>
                <a:ext uri="{96DAC541-7B7A-43D3-8B79-37D633B846F1}">
                  <asvg:svgBlip xmlns="" xmlns:asvg="http://schemas.microsoft.com/office/drawing/2016/SVG/main" r:embed="rId20"/>
                </a:ext>
              </a:extLst>
            </a:blip>
            <a:stretch>
              <a:fillRect/>
            </a:stretch>
          </a:blipFill>
        </p:spPr>
      </p:sp>
      <p:sp>
        <p:nvSpPr>
          <p:cNvPr id="23" name="TextBox 23"/>
          <p:cNvSpPr txBox="1"/>
          <p:nvPr/>
        </p:nvSpPr>
        <p:spPr>
          <a:xfrm>
            <a:off x="838200" y="9054252"/>
            <a:ext cx="4393625" cy="478529"/>
          </a:xfrm>
          <a:prstGeom prst="rect">
            <a:avLst/>
          </a:prstGeom>
        </p:spPr>
        <p:txBody>
          <a:bodyPr lIns="0" tIns="0" rIns="0" bIns="0" rtlCol="0" anchor="t">
            <a:spAutoFit/>
          </a:bodyPr>
          <a:lstStyle/>
          <a:p>
            <a:pPr marL="0" lvl="0" indent="0" algn="ctr">
              <a:lnSpc>
                <a:spcPts val="3600"/>
              </a:lnSpc>
              <a:spcBef>
                <a:spcPct val="0"/>
              </a:spcBef>
            </a:pPr>
            <a:r>
              <a:rPr lang="en-US" sz="4400" b="1" u="none" dirty="0" err="1" smtClean="0">
                <a:solidFill>
                  <a:srgbClr val="000000"/>
                </a:solidFill>
                <a:latin typeface="Times New Roman" panose="02020603050405020304" pitchFamily="18" charset="0"/>
                <a:cs typeface="Times New Roman" panose="02020603050405020304" pitchFamily="18" charset="0"/>
              </a:rPr>
              <a:t>Bố</a:t>
            </a:r>
            <a:r>
              <a:rPr lang="en-US" sz="4400" b="1" u="none" dirty="0" smtClean="0">
                <a:solidFill>
                  <a:srgbClr val="000000"/>
                </a:solidFill>
                <a:latin typeface="Times New Roman" panose="02020603050405020304" pitchFamily="18" charset="0"/>
                <a:cs typeface="Times New Roman" panose="02020603050405020304" pitchFamily="18" charset="0"/>
              </a:rPr>
              <a:t> </a:t>
            </a:r>
            <a:r>
              <a:rPr lang="en-US" sz="4400" b="1" u="none" dirty="0" err="1" smtClean="0">
                <a:solidFill>
                  <a:srgbClr val="000000"/>
                </a:solidFill>
                <a:latin typeface="Times New Roman" panose="02020603050405020304" pitchFamily="18" charset="0"/>
                <a:cs typeface="Times New Roman" panose="02020603050405020304" pitchFamily="18" charset="0"/>
              </a:rPr>
              <a:t>cục</a:t>
            </a:r>
            <a:endParaRPr lang="en-US" sz="4400" b="1" u="none" dirty="0">
              <a:solidFill>
                <a:srgbClr val="000000"/>
              </a:solidFill>
              <a:latin typeface="Times New Roman" panose="02020603050405020304" pitchFamily="18" charset="0"/>
              <a:cs typeface="Times New Roman" panose="02020603050405020304" pitchFamily="18" charset="0"/>
            </a:endParaRPr>
          </a:p>
        </p:txBody>
      </p:sp>
      <p:sp>
        <p:nvSpPr>
          <p:cNvPr id="25" name="TextBox 25"/>
          <p:cNvSpPr txBox="1"/>
          <p:nvPr/>
        </p:nvSpPr>
        <p:spPr>
          <a:xfrm>
            <a:off x="6206341" y="9054252"/>
            <a:ext cx="4393625" cy="478529"/>
          </a:xfrm>
          <a:prstGeom prst="rect">
            <a:avLst/>
          </a:prstGeom>
        </p:spPr>
        <p:txBody>
          <a:bodyPr lIns="0" tIns="0" rIns="0" bIns="0" rtlCol="0" anchor="t">
            <a:spAutoFit/>
          </a:bodyPr>
          <a:lstStyle/>
          <a:p>
            <a:pPr marL="0" lvl="0" indent="0" algn="ctr">
              <a:lnSpc>
                <a:spcPts val="3600"/>
              </a:lnSpc>
              <a:spcBef>
                <a:spcPct val="0"/>
              </a:spcBef>
            </a:pPr>
            <a:r>
              <a:rPr lang="en-US" sz="4400" b="1" dirty="0" err="1" smtClean="0">
                <a:solidFill>
                  <a:srgbClr val="000000"/>
                </a:solidFill>
                <a:latin typeface="Times New Roman" panose="02020603050405020304" pitchFamily="18" charset="0"/>
                <a:cs typeface="Times New Roman" panose="02020603050405020304" pitchFamily="18" charset="0"/>
              </a:rPr>
              <a:t>Mạch</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cảm</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xúc</a:t>
            </a:r>
            <a:endParaRPr lang="en-US" sz="4400" b="1" u="none" dirty="0">
              <a:solidFill>
                <a:srgbClr val="000000"/>
              </a:solidFill>
              <a:latin typeface="Times New Roman" panose="02020603050405020304" pitchFamily="18" charset="0"/>
              <a:cs typeface="Times New Roman" panose="02020603050405020304" pitchFamily="18" charset="0"/>
            </a:endParaRPr>
          </a:p>
        </p:txBody>
      </p:sp>
      <p:sp>
        <p:nvSpPr>
          <p:cNvPr id="27" name="TextBox 27"/>
          <p:cNvSpPr txBox="1"/>
          <p:nvPr/>
        </p:nvSpPr>
        <p:spPr>
          <a:xfrm>
            <a:off x="11375744" y="9054252"/>
            <a:ext cx="5051145" cy="461665"/>
          </a:xfrm>
          <a:prstGeom prst="rect">
            <a:avLst/>
          </a:prstGeom>
        </p:spPr>
        <p:txBody>
          <a:bodyPr wrap="square" lIns="0" tIns="0" rIns="0" bIns="0" rtlCol="0" anchor="t">
            <a:spAutoFit/>
          </a:bodyPr>
          <a:lstStyle/>
          <a:p>
            <a:pPr marL="0" lvl="0" indent="0" algn="ctr">
              <a:lnSpc>
                <a:spcPts val="3600"/>
              </a:lnSpc>
              <a:spcBef>
                <a:spcPct val="0"/>
              </a:spcBef>
            </a:pPr>
            <a:r>
              <a:rPr lang="en-US" sz="4400" b="1" u="none" dirty="0" err="1" smtClean="0">
                <a:solidFill>
                  <a:srgbClr val="000000"/>
                </a:solidFill>
                <a:latin typeface="Times New Roman" panose="02020603050405020304" pitchFamily="18" charset="0"/>
                <a:cs typeface="Times New Roman" panose="02020603050405020304" pitchFamily="18" charset="0"/>
              </a:rPr>
              <a:t>Cảm</a:t>
            </a:r>
            <a:r>
              <a:rPr lang="en-US" sz="4400" b="1" u="none" dirty="0" smtClean="0">
                <a:solidFill>
                  <a:srgbClr val="000000"/>
                </a:solidFill>
                <a:latin typeface="Times New Roman" panose="02020603050405020304" pitchFamily="18" charset="0"/>
                <a:cs typeface="Times New Roman" panose="02020603050405020304" pitchFamily="18" charset="0"/>
              </a:rPr>
              <a:t> </a:t>
            </a:r>
            <a:r>
              <a:rPr lang="en-US" sz="4400" b="1" u="none" dirty="0" err="1" smtClean="0">
                <a:solidFill>
                  <a:srgbClr val="000000"/>
                </a:solidFill>
                <a:latin typeface="Times New Roman" panose="02020603050405020304" pitchFamily="18" charset="0"/>
                <a:cs typeface="Times New Roman" panose="02020603050405020304" pitchFamily="18" charset="0"/>
              </a:rPr>
              <a:t>hứng</a:t>
            </a:r>
            <a:r>
              <a:rPr lang="en-US" sz="4400" b="1" u="none" dirty="0" smtClean="0">
                <a:solidFill>
                  <a:srgbClr val="000000"/>
                </a:solidFill>
                <a:latin typeface="Times New Roman" panose="02020603050405020304" pitchFamily="18" charset="0"/>
                <a:cs typeface="Times New Roman" panose="02020603050405020304" pitchFamily="18" charset="0"/>
              </a:rPr>
              <a:t> </a:t>
            </a:r>
            <a:r>
              <a:rPr lang="en-US" sz="4400" b="1" u="none" dirty="0" err="1" smtClean="0">
                <a:solidFill>
                  <a:srgbClr val="000000"/>
                </a:solidFill>
                <a:latin typeface="Times New Roman" panose="02020603050405020304" pitchFamily="18" charset="0"/>
                <a:cs typeface="Times New Roman" panose="02020603050405020304" pitchFamily="18" charset="0"/>
              </a:rPr>
              <a:t>chủ</a:t>
            </a:r>
            <a:r>
              <a:rPr lang="en-US" sz="4400" b="1" u="none" dirty="0" smtClean="0">
                <a:solidFill>
                  <a:srgbClr val="000000"/>
                </a:solidFill>
                <a:latin typeface="Times New Roman" panose="02020603050405020304" pitchFamily="18" charset="0"/>
                <a:cs typeface="Times New Roman" panose="02020603050405020304" pitchFamily="18" charset="0"/>
              </a:rPr>
              <a:t> </a:t>
            </a:r>
            <a:r>
              <a:rPr lang="en-US" sz="4400" b="1" u="none" dirty="0" err="1" smtClean="0">
                <a:solidFill>
                  <a:srgbClr val="000000"/>
                </a:solidFill>
                <a:latin typeface="Times New Roman" panose="02020603050405020304" pitchFamily="18" charset="0"/>
                <a:cs typeface="Times New Roman" panose="02020603050405020304" pitchFamily="18" charset="0"/>
              </a:rPr>
              <a:t>đạo</a:t>
            </a:r>
            <a:endParaRPr lang="en-US" sz="4400" b="1" u="none" dirty="0">
              <a:solidFill>
                <a:srgbClr val="000000"/>
              </a:solidFill>
              <a:latin typeface="Times New Roman" panose="02020603050405020304" pitchFamily="18" charset="0"/>
              <a:cs typeface="Times New Roman" panose="02020603050405020304" pitchFamily="18" charset="0"/>
            </a:endParaRPr>
          </a:p>
        </p:txBody>
      </p:sp>
      <p:sp>
        <p:nvSpPr>
          <p:cNvPr id="29" name="Freeform 29"/>
          <p:cNvSpPr/>
          <p:nvPr/>
        </p:nvSpPr>
        <p:spPr>
          <a:xfrm flipH="1">
            <a:off x="6986737" y="634575"/>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1">
              <a:extLst>
                <a:ext uri="{96DAC541-7B7A-43D3-8B79-37D633B846F1}">
                  <asvg:svgBlip xmlns="" xmlns:asvg="http://schemas.microsoft.com/office/drawing/2016/SVG/main" r:embed="rId26"/>
                </a:ext>
              </a:extLst>
            </a:blip>
            <a:stretch>
              <a:fillRect/>
            </a:stretch>
          </a:blipFill>
        </p:spPr>
      </p:sp>
      <p:grpSp>
        <p:nvGrpSpPr>
          <p:cNvPr id="36" name="Group 13"/>
          <p:cNvGrpSpPr/>
          <p:nvPr/>
        </p:nvGrpSpPr>
        <p:grpSpPr>
          <a:xfrm>
            <a:off x="2249154" y="7048500"/>
            <a:ext cx="1654456" cy="1553645"/>
            <a:chOff x="0" y="0"/>
            <a:chExt cx="6350000" cy="6350000"/>
          </a:xfrm>
        </p:grpSpPr>
        <p:sp>
          <p:nvSpPr>
            <p:cNvPr id="37"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FB6"/>
            </a:solidFill>
          </p:spPr>
        </p:sp>
      </p:grpSp>
      <p:sp>
        <p:nvSpPr>
          <p:cNvPr id="42" name="Rectangle 41"/>
          <p:cNvSpPr/>
          <p:nvPr/>
        </p:nvSpPr>
        <p:spPr>
          <a:xfrm>
            <a:off x="390814" y="643128"/>
            <a:ext cx="5901541" cy="6186309"/>
          </a:xfrm>
          <a:prstGeom prst="rect">
            <a:avLst/>
          </a:prstGeom>
        </p:spPr>
        <p:txBody>
          <a:bodyPr wrap="square">
            <a:spAutoFit/>
          </a:bodyPr>
          <a:lstStyle/>
          <a:p>
            <a:pPr algn="just"/>
            <a:r>
              <a:rPr lang="vi-VN" sz="4400" dirty="0" smtClean="0">
                <a:solidFill>
                  <a:srgbClr val="000000"/>
                </a:solidFill>
                <a:latin typeface="Times New Roman" panose="02020603050405020304" pitchFamily="18" charset="0"/>
                <a:cs typeface="Times New Roman" panose="02020603050405020304" pitchFamily="18" charset="0"/>
              </a:rPr>
              <a:t>là </a:t>
            </a:r>
            <a:r>
              <a:rPr lang="vi-VN" sz="4400" dirty="0">
                <a:solidFill>
                  <a:srgbClr val="000000"/>
                </a:solidFill>
                <a:latin typeface="Times New Roman" panose="02020603050405020304" pitchFamily="18" charset="0"/>
                <a:cs typeface="Times New Roman" panose="02020603050405020304" pitchFamily="18" charset="0"/>
              </a:rPr>
              <a:t>sự tổ chức, sắp xếp các dòng thơ, khổ thơ tương ứng với một nội dung nhất </a:t>
            </a:r>
            <a:r>
              <a:rPr lang="vi-VN" sz="4400" dirty="0" smtClean="0">
                <a:solidFill>
                  <a:srgbClr val="000000"/>
                </a:solidFill>
                <a:latin typeface="Times New Roman" panose="02020603050405020304" pitchFamily="18" charset="0"/>
                <a:cs typeface="Times New Roman" panose="02020603050405020304" pitchFamily="18" charset="0"/>
              </a:rPr>
              <a:t>định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giúp</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người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đọc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có</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cái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nhìn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tổng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quát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biết</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vị</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trí</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ranh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giới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từng</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phẩn</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xác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định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được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mạch</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cảm</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xúc</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của</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bài</a:t>
            </a: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err="1" smtClean="0">
                <a:solidFill>
                  <a:srgbClr val="000000"/>
                </a:solidFill>
                <a:latin typeface="Times New Roman" panose="02020603050405020304" pitchFamily="18" charset="0"/>
                <a:cs typeface="Times New Roman" panose="02020603050405020304" pitchFamily="18" charset="0"/>
              </a:rPr>
              <a:t>thơ</a:t>
            </a:r>
            <a:r>
              <a:rPr lang="vi-VN" sz="4400" dirty="0" smtClean="0">
                <a:solidFill>
                  <a:srgbClr val="000000"/>
                </a:solidFill>
                <a:latin typeface="Times New Roman" panose="02020603050405020304" pitchFamily="18" charset="0"/>
                <a:cs typeface="Times New Roman" panose="02020603050405020304" pitchFamily="18" charset="0"/>
              </a:rPr>
              <a:t>. </a:t>
            </a:r>
            <a:endParaRPr lang="en-US" sz="4400" dirty="0" smtClean="0">
              <a:solidFill>
                <a:srgbClr val="000000"/>
              </a:solidFill>
              <a:latin typeface="Times New Roman" panose="02020603050405020304" pitchFamily="18" charset="0"/>
              <a:cs typeface="Times New Roman" panose="02020603050405020304" pitchFamily="18" charset="0"/>
            </a:endParaRPr>
          </a:p>
        </p:txBody>
      </p:sp>
      <p:grpSp>
        <p:nvGrpSpPr>
          <p:cNvPr id="43" name="Group 13"/>
          <p:cNvGrpSpPr/>
          <p:nvPr/>
        </p:nvGrpSpPr>
        <p:grpSpPr>
          <a:xfrm>
            <a:off x="7479386" y="7048499"/>
            <a:ext cx="1654456" cy="1553645"/>
            <a:chOff x="0" y="0"/>
            <a:chExt cx="6350000" cy="6350000"/>
          </a:xfrm>
        </p:grpSpPr>
        <p:sp>
          <p:nvSpPr>
            <p:cNvPr id="4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FB6"/>
            </a:solidFill>
          </p:spPr>
        </p:sp>
      </p:grpSp>
      <p:grpSp>
        <p:nvGrpSpPr>
          <p:cNvPr id="45" name="Group 13"/>
          <p:cNvGrpSpPr/>
          <p:nvPr/>
        </p:nvGrpSpPr>
        <p:grpSpPr>
          <a:xfrm>
            <a:off x="13074088" y="7048499"/>
            <a:ext cx="1654456" cy="1553645"/>
            <a:chOff x="0" y="0"/>
            <a:chExt cx="6350000" cy="6350000"/>
          </a:xfrm>
        </p:grpSpPr>
        <p:sp>
          <p:nvSpPr>
            <p:cNvPr id="46"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BFB6"/>
            </a:solidFill>
          </p:spPr>
        </p:sp>
      </p:grpSp>
      <p:sp>
        <p:nvSpPr>
          <p:cNvPr id="47" name="Rectangle 46"/>
          <p:cNvSpPr/>
          <p:nvPr/>
        </p:nvSpPr>
        <p:spPr>
          <a:xfrm>
            <a:off x="6705600" y="3647385"/>
            <a:ext cx="4495800" cy="2800767"/>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là diễn biến dòng cảm xúc, tâm trạng của tác giả trong bài thơ</a:t>
            </a:r>
          </a:p>
        </p:txBody>
      </p:sp>
      <p:sp>
        <p:nvSpPr>
          <p:cNvPr id="48" name="Rectangle 47"/>
          <p:cNvSpPr/>
          <p:nvPr/>
        </p:nvSpPr>
        <p:spPr>
          <a:xfrm>
            <a:off x="11887200" y="2588102"/>
            <a:ext cx="5410200" cy="4154984"/>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là trạng thái cảm xúc, tình cảm mãnh liệt được thể hiện xuyên suốt tác phẩm nhằm thể hiện tư tưởng của tác giả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inVertic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42"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6981614"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7525" r="-31012"/>
            </a:stretch>
          </a:blipFill>
        </p:spPr>
      </p:sp>
      <p:sp>
        <p:nvSpPr>
          <p:cNvPr id="3" name="Freeform 3"/>
          <p:cNvSpPr/>
          <p:nvPr/>
        </p:nvSpPr>
        <p:spPr>
          <a:xfrm>
            <a:off x="10298326" y="-41687"/>
            <a:ext cx="800748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3">
              <a:alphaModFix amt="30000"/>
              <a:extLst>
                <a:ext uri="{96DAC541-7B7A-43D3-8B79-37D633B846F1}">
                  <asvg:svgBlip xmlns="" xmlns:asvg="http://schemas.microsoft.com/office/drawing/2016/SVG/main" r:embed="rId4"/>
                </a:ext>
              </a:extLst>
            </a:blip>
            <a:stretch>
              <a:fillRect l="-14597" r="-14910"/>
            </a:stretch>
          </a:blipFill>
        </p:spPr>
      </p:sp>
      <p:grpSp>
        <p:nvGrpSpPr>
          <p:cNvPr id="4" name="Group 4"/>
          <p:cNvGrpSpPr/>
          <p:nvPr/>
        </p:nvGrpSpPr>
        <p:grpSpPr>
          <a:xfrm>
            <a:off x="0" y="0"/>
            <a:ext cx="1908411" cy="10287000"/>
            <a:chOff x="0" y="0"/>
            <a:chExt cx="502627" cy="2709333"/>
          </a:xfrm>
        </p:grpSpPr>
        <p:sp>
          <p:nvSpPr>
            <p:cNvPr id="5" name="Freeform 5"/>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AD5545"/>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7" name="Group 7"/>
          <p:cNvGrpSpPr/>
          <p:nvPr/>
        </p:nvGrpSpPr>
        <p:grpSpPr>
          <a:xfrm rot="5400000">
            <a:off x="8508463" y="549150"/>
            <a:ext cx="1271073" cy="18288000"/>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DCC3AC"/>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2286000" y="2690090"/>
            <a:ext cx="14325600" cy="3996460"/>
            <a:chOff x="0" y="0"/>
            <a:chExt cx="3058746" cy="1052566"/>
          </a:xfrm>
        </p:grpSpPr>
        <p:sp>
          <p:nvSpPr>
            <p:cNvPr id="20" name="Freeform 20"/>
            <p:cNvSpPr/>
            <p:nvPr/>
          </p:nvSpPr>
          <p:spPr>
            <a:xfrm>
              <a:off x="0" y="0"/>
              <a:ext cx="3058746" cy="1052566"/>
            </a:xfrm>
            <a:custGeom>
              <a:avLst/>
              <a:gdLst/>
              <a:ahLst/>
              <a:cxnLst/>
              <a:rect l="l" t="t" r="r" b="b"/>
              <a:pathLst>
                <a:path w="3058746" h="1052566">
                  <a:moveTo>
                    <a:pt x="2979328" y="0"/>
                  </a:moveTo>
                  <a:lnTo>
                    <a:pt x="79418" y="0"/>
                  </a:lnTo>
                  <a:cubicBezTo>
                    <a:pt x="79418" y="43699"/>
                    <a:pt x="44079" y="79418"/>
                    <a:pt x="0" y="79418"/>
                  </a:cubicBezTo>
                  <a:lnTo>
                    <a:pt x="0" y="973147"/>
                  </a:lnTo>
                  <a:cubicBezTo>
                    <a:pt x="43699" y="973147"/>
                    <a:pt x="79418" y="1008487"/>
                    <a:pt x="79418" y="1052566"/>
                  </a:cubicBezTo>
                  <a:lnTo>
                    <a:pt x="2979328" y="1052566"/>
                  </a:lnTo>
                  <a:cubicBezTo>
                    <a:pt x="2979328" y="1008866"/>
                    <a:pt x="3014667" y="973147"/>
                    <a:pt x="3058746" y="973147"/>
                  </a:cubicBezTo>
                  <a:lnTo>
                    <a:pt x="3058746" y="79418"/>
                  </a:lnTo>
                  <a:cubicBezTo>
                    <a:pt x="3015047" y="79418"/>
                    <a:pt x="2979328" y="44079"/>
                    <a:pt x="2979328" y="0"/>
                  </a:cubicBezTo>
                  <a:close/>
                </a:path>
              </a:pathLst>
            </a:custGeom>
            <a:solidFill>
              <a:srgbClr val="DBA49B"/>
            </a:solidFill>
          </p:spPr>
        </p:sp>
        <p:sp>
          <p:nvSpPr>
            <p:cNvPr id="21" name="TextBox 21"/>
            <p:cNvSpPr txBox="1"/>
            <p:nvPr/>
          </p:nvSpPr>
          <p:spPr>
            <a:xfrm>
              <a:off x="38100" y="-9525"/>
              <a:ext cx="736600" cy="784225"/>
            </a:xfrm>
            <a:prstGeom prst="rect">
              <a:avLst/>
            </a:prstGeom>
          </p:spPr>
          <p:txBody>
            <a:bodyPr lIns="50800" tIns="50800" rIns="50800" bIns="50800" rtlCol="0" anchor="ctr"/>
            <a:lstStyle/>
            <a:p>
              <a:pPr algn="ctr">
                <a:lnSpc>
                  <a:spcPts val="3473"/>
                </a:lnSpc>
              </a:pPr>
              <a:endParaRPr/>
            </a:p>
          </p:txBody>
        </p:sp>
      </p:grpSp>
      <p:sp>
        <p:nvSpPr>
          <p:cNvPr id="22" name="Freeform 22"/>
          <p:cNvSpPr/>
          <p:nvPr/>
        </p:nvSpPr>
        <p:spPr>
          <a:xfrm rot="652878">
            <a:off x="15452313" y="1118640"/>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5">
              <a:extLst>
                <a:ext uri="{96DAC541-7B7A-43D3-8B79-37D633B846F1}">
                  <asvg:svgBlip xmlns="" xmlns:asvg="http://schemas.microsoft.com/office/drawing/2016/SVG/main" r:embed="rId23"/>
                </a:ext>
              </a:extLst>
            </a:blip>
            <a:stretch>
              <a:fillRect/>
            </a:stretch>
          </a:blipFill>
        </p:spPr>
      </p:sp>
      <p:sp>
        <p:nvSpPr>
          <p:cNvPr id="23" name="Freeform 23"/>
          <p:cNvSpPr/>
          <p:nvPr/>
        </p:nvSpPr>
        <p:spPr>
          <a:xfrm>
            <a:off x="2708101" y="6954106"/>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7" name="Freeform 27"/>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6">
              <a:extLst>
                <a:ext uri="{96DAC541-7B7A-43D3-8B79-37D633B846F1}">
                  <asvg:svgBlip xmlns="" xmlns:asvg="http://schemas.microsoft.com/office/drawing/2016/SVG/main" r:embed="rId29"/>
                </a:ext>
              </a:extLst>
            </a:blip>
            <a:stretch>
              <a:fillRect/>
            </a:stretch>
          </a:blipFill>
        </p:spPr>
      </p:sp>
      <p:sp>
        <p:nvSpPr>
          <p:cNvPr id="28" name="Freeform 28"/>
          <p:cNvSpPr/>
          <p:nvPr/>
        </p:nvSpPr>
        <p:spPr>
          <a:xfrm>
            <a:off x="16098825" y="6954106"/>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6">
              <a:extLst>
                <a:ext uri="{96DAC541-7B7A-43D3-8B79-37D633B846F1}">
                  <asvg:svgBlip xmlns="" xmlns:asvg="http://schemas.microsoft.com/office/drawing/2016/SVG/main" r:embed="rId29"/>
                </a:ext>
              </a:extLst>
            </a:blip>
            <a:stretch>
              <a:fillRect/>
            </a:stretch>
          </a:blipFill>
        </p:spPr>
      </p:sp>
      <p:pic>
        <p:nvPicPr>
          <p:cNvPr id="18" name="Picture 17"/>
          <p:cNvPicPr>
            <a:picLocks noChangeAspect="1"/>
          </p:cNvPicPr>
          <p:nvPr/>
        </p:nvPicPr>
        <p:blipFill>
          <a:blip r:embed="rId30">
            <a:biLevel thresh="25000"/>
          </a:blip>
          <a:stretch>
            <a:fillRect/>
          </a:stretch>
        </p:blipFill>
        <p:spPr>
          <a:xfrm>
            <a:off x="2088650" y="3152662"/>
            <a:ext cx="14558510" cy="3078747"/>
          </a:xfrm>
          <a:prstGeom prst="rect">
            <a:avLst/>
          </a:prstGeom>
        </p:spPr>
      </p:pic>
    </p:spTree>
    <p:extLst>
      <p:ext uri="{BB962C8B-B14F-4D97-AF65-F5344CB8AC3E}">
        <p14:creationId xmlns:p14="http://schemas.microsoft.com/office/powerpoint/2010/main" val="297674677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0" y="0"/>
            <a:ext cx="1028700" cy="10287000"/>
            <a:chOff x="0" y="0"/>
            <a:chExt cx="270933" cy="2709333"/>
          </a:xfrm>
        </p:grpSpPr>
        <p:sp>
          <p:nvSpPr>
            <p:cNvPr id="21" name="Freeform 21"/>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AD5545"/>
            </a:solidFill>
            <a:ln>
              <a:noFill/>
            </a:ln>
          </p:spPr>
        </p:sp>
        <p:sp>
          <p:nvSpPr>
            <p:cNvPr id="22" name="TextBox 22"/>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sz="4400"/>
            </a:p>
          </p:txBody>
        </p:sp>
      </p:grpSp>
      <p:grpSp>
        <p:nvGrpSpPr>
          <p:cNvPr id="23" name="Group 23"/>
          <p:cNvGrpSpPr/>
          <p:nvPr/>
        </p:nvGrpSpPr>
        <p:grpSpPr>
          <a:xfrm>
            <a:off x="17259300" y="0"/>
            <a:ext cx="1028700" cy="10287000"/>
            <a:chOff x="0" y="0"/>
            <a:chExt cx="270933" cy="2709333"/>
          </a:xfrm>
        </p:grpSpPr>
        <p:sp>
          <p:nvSpPr>
            <p:cNvPr id="24" name="Freeform 24"/>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AD5545"/>
            </a:solidFill>
            <a:ln>
              <a:no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sz="4400"/>
            </a:p>
          </p:txBody>
        </p:sp>
      </p:grpSp>
      <p:grpSp>
        <p:nvGrpSpPr>
          <p:cNvPr id="26" name="Group 26"/>
          <p:cNvGrpSpPr/>
          <p:nvPr/>
        </p:nvGrpSpPr>
        <p:grpSpPr>
          <a:xfrm rot="5400000">
            <a:off x="8647649" y="688335"/>
            <a:ext cx="992703" cy="18288000"/>
            <a:chOff x="0" y="0"/>
            <a:chExt cx="261453" cy="4816593"/>
          </a:xfrm>
        </p:grpSpPr>
        <p:sp>
          <p:nvSpPr>
            <p:cNvPr id="27" name="Freeform 27"/>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DCC3AC"/>
            </a:solidFill>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473"/>
                </a:lnSpc>
              </a:pPr>
              <a:endParaRPr sz="4400"/>
            </a:p>
          </p:txBody>
        </p:sp>
      </p:grpSp>
      <p:sp>
        <p:nvSpPr>
          <p:cNvPr id="29" name="Freeform 29"/>
          <p:cNvSpPr/>
          <p:nvPr/>
        </p:nvSpPr>
        <p:spPr>
          <a:xfrm>
            <a:off x="15658450" y="7882912"/>
            <a:ext cx="2825617" cy="2300523"/>
          </a:xfrm>
          <a:custGeom>
            <a:avLst/>
            <a:gdLst/>
            <a:ahLst/>
            <a:cxnLst/>
            <a:rect l="l" t="t" r="r" b="b"/>
            <a:pathLst>
              <a:path w="2825617" h="2300523">
                <a:moveTo>
                  <a:pt x="0" y="0"/>
                </a:moveTo>
                <a:lnTo>
                  <a:pt x="2825617" y="0"/>
                </a:lnTo>
                <a:lnTo>
                  <a:pt x="2825617" y="2300524"/>
                </a:lnTo>
                <a:lnTo>
                  <a:pt x="0" y="2300524"/>
                </a:lnTo>
                <a:lnTo>
                  <a:pt x="0" y="0"/>
                </a:lnTo>
                <a:close/>
              </a:path>
            </a:pathLst>
          </a:custGeom>
          <a:blipFill>
            <a:blip r:embed="rId3">
              <a:extLst>
                <a:ext uri="{96DAC541-7B7A-43D3-8B79-37D633B846F1}">
                  <asvg:svgBlip xmlns="" xmlns:asvg="http://schemas.microsoft.com/office/drawing/2016/SVG/main" r:embed="rId17"/>
                </a:ext>
              </a:extLst>
            </a:blip>
            <a:stretch>
              <a:fillRect/>
            </a:stretch>
          </a:blipFill>
        </p:spPr>
      </p:sp>
      <p:sp>
        <p:nvSpPr>
          <p:cNvPr id="30" name="Freeform 30"/>
          <p:cNvSpPr/>
          <p:nvPr/>
        </p:nvSpPr>
        <p:spPr>
          <a:xfrm>
            <a:off x="-466240" y="-65469"/>
            <a:ext cx="2213892" cy="2115189"/>
          </a:xfrm>
          <a:custGeom>
            <a:avLst/>
            <a:gdLst/>
            <a:ahLst/>
            <a:cxnLst/>
            <a:rect l="l" t="t" r="r" b="b"/>
            <a:pathLst>
              <a:path w="2213892" h="2115189">
                <a:moveTo>
                  <a:pt x="0" y="0"/>
                </a:moveTo>
                <a:lnTo>
                  <a:pt x="2213892" y="0"/>
                </a:lnTo>
                <a:lnTo>
                  <a:pt x="2213892" y="2115189"/>
                </a:lnTo>
                <a:lnTo>
                  <a:pt x="0" y="2115189"/>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8" name="Rectangle 37"/>
          <p:cNvSpPr/>
          <p:nvPr/>
        </p:nvSpPr>
        <p:spPr>
          <a:xfrm>
            <a:off x="2045297" y="3186655"/>
            <a:ext cx="7891668" cy="4832092"/>
          </a:xfrm>
          <a:prstGeom prst="rect">
            <a:avLst/>
          </a:prstGeom>
        </p:spPr>
        <p:txBody>
          <a:bodyPr wrap="square">
            <a:spAutoFit/>
          </a:bodyPr>
          <a:lstStyle/>
          <a:p>
            <a:pPr algn="just"/>
            <a:r>
              <a:rPr lang="en-US" sz="4400" dirty="0" smtClean="0">
                <a:solidFill>
                  <a:srgbClr val="000000"/>
                </a:solidFill>
                <a:latin typeface="Times New Roman" panose="02020603050405020304" pitchFamily="18" charset="0"/>
              </a:rPr>
              <a:t>+</a:t>
            </a:r>
            <a:r>
              <a:rPr lang="vi-VN" sz="4400" dirty="0" smtClean="0">
                <a:solidFill>
                  <a:srgbClr val="000000"/>
                </a:solidFill>
                <a:latin typeface="Times New Roman" panose="02020603050405020304" pitchFamily="18" charset="0"/>
              </a:rPr>
              <a:t> </a:t>
            </a:r>
            <a:r>
              <a:rPr lang="vi-VN" sz="4400" dirty="0">
                <a:solidFill>
                  <a:srgbClr val="000000"/>
                </a:solidFill>
                <a:latin typeface="Times New Roman" panose="02020603050405020304" pitchFamily="18" charset="0"/>
              </a:rPr>
              <a:t>Chọn một chi tiết, hình ảnh, âm thanh, cảm xúc hay sự việc gây ấn tượng, khơi nguồn cảm hứng cho tác giả, ví dụ: Khi con tu hú (Tố Hữu), Tiếng gà trưa (Xuân Quỳnh), Nếu mai em về Chiêm Hóa (Mai Liễu),…</a:t>
            </a:r>
          </a:p>
        </p:txBody>
      </p:sp>
      <p:sp>
        <p:nvSpPr>
          <p:cNvPr id="39" name="Rectangle 38"/>
          <p:cNvSpPr/>
          <p:nvPr/>
        </p:nvSpPr>
        <p:spPr>
          <a:xfrm>
            <a:off x="2029190" y="753921"/>
            <a:ext cx="14277610" cy="1446550"/>
          </a:xfrm>
          <a:prstGeom prst="rect">
            <a:avLst/>
          </a:prstGeom>
        </p:spPr>
        <p:txBody>
          <a:bodyPr wrap="square">
            <a:spAutoFit/>
          </a:bodyPr>
          <a:lstStyle/>
          <a:p>
            <a:pPr algn="just"/>
            <a:r>
              <a:rPr lang="vi-VN" sz="4400" b="1" dirty="0">
                <a:solidFill>
                  <a:srgbClr val="000000"/>
                </a:solidFill>
                <a:latin typeface="Times New Roman" panose="02020603050405020304" pitchFamily="18" charset="0"/>
              </a:rPr>
              <a:t>Nhan đề </a:t>
            </a:r>
            <a:r>
              <a:rPr lang="vi-VN" sz="4400" dirty="0" smtClean="0">
                <a:solidFill>
                  <a:srgbClr val="000000"/>
                </a:solidFill>
                <a:latin typeface="Times New Roman" panose="02020603050405020304" pitchFamily="18" charset="0"/>
              </a:rPr>
              <a:t>là tên của văn bản, thường do tác giả đặt. Có nhiều cách đặt nhan đề</a:t>
            </a:r>
            <a:r>
              <a:rPr lang="en-US" sz="4400" dirty="0" smtClean="0">
                <a:solidFill>
                  <a:srgbClr val="000000"/>
                </a:solidFill>
                <a:latin typeface="Times New Roman" panose="02020603050405020304" pitchFamily="18" charset="0"/>
              </a:rPr>
              <a:t>:</a:t>
            </a:r>
            <a:endParaRPr lang="vi-VN" sz="4400" dirty="0">
              <a:solidFill>
                <a:srgbClr val="000000"/>
              </a:solidFill>
              <a:latin typeface="Times New Roman" panose="02020603050405020304" pitchFamily="18" charset="0"/>
            </a:endParaRPr>
          </a:p>
        </p:txBody>
      </p:sp>
      <p:grpSp>
        <p:nvGrpSpPr>
          <p:cNvPr id="40" name="Group 5"/>
          <p:cNvGrpSpPr>
            <a:grpSpLocks noChangeAspect="1"/>
          </p:cNvGrpSpPr>
          <p:nvPr/>
        </p:nvGrpSpPr>
        <p:grpSpPr>
          <a:xfrm>
            <a:off x="10136786" y="2845207"/>
            <a:ext cx="8151214" cy="5246370"/>
            <a:chOff x="0" y="0"/>
            <a:chExt cx="5513070" cy="3548380"/>
          </a:xfrm>
        </p:grpSpPr>
        <p:sp>
          <p:nvSpPr>
            <p:cNvPr id="41" name="Freeform 6"/>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20"/>
              <a:stretch>
                <a:fillRect t="-850"/>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1255</Words>
  <Application>Microsoft Office PowerPoint</Application>
  <PresentationFormat>Custom</PresentationFormat>
  <Paragraphs>213</Paragraphs>
  <Slides>23</Slides>
  <Notes>23</Notes>
  <HiddenSlides>0</HiddenSlides>
  <MMClips>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Tahoma</vt:lpstr>
      <vt:lpstr>Calibri</vt:lpstr>
      <vt:lpstr>Times New Roman</vt:lpstr>
      <vt:lpstr>Open Sans</vt:lpstr>
      <vt:lpstr>Arial</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Feminine Pitch Deck Business Presentation</dc:title>
  <cp:lastModifiedBy>AutoBVT</cp:lastModifiedBy>
  <cp:revision>7</cp:revision>
  <dcterms:created xsi:type="dcterms:W3CDTF">2006-08-16T00:00:00Z</dcterms:created>
  <dcterms:modified xsi:type="dcterms:W3CDTF">2023-07-15T08:28:27Z</dcterms:modified>
  <dc:identifier>DAFor977cUI</dc:identifier>
</cp:coreProperties>
</file>