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73" r:id="rId4"/>
    <p:sldId id="296" r:id="rId5"/>
    <p:sldId id="256" r:id="rId6"/>
    <p:sldId id="274" r:id="rId7"/>
    <p:sldId id="259" r:id="rId8"/>
    <p:sldId id="284" r:id="rId9"/>
    <p:sldId id="283" r:id="rId10"/>
    <p:sldId id="275" r:id="rId11"/>
    <p:sldId id="276" r:id="rId12"/>
    <p:sldId id="288" r:id="rId13"/>
    <p:sldId id="278" r:id="rId14"/>
    <p:sldId id="264" r:id="rId15"/>
    <p:sldId id="289" r:id="rId16"/>
    <p:sldId id="290" r:id="rId17"/>
    <p:sldId id="292" r:id="rId18"/>
    <p:sldId id="265" r:id="rId19"/>
    <p:sldId id="291" r:id="rId20"/>
    <p:sldId id="285" r:id="rId21"/>
    <p:sldId id="286" r:id="rId22"/>
    <p:sldId id="287" r:id="rId23"/>
    <p:sldId id="293" r:id="rId24"/>
    <p:sldId id="294" r:id="rId25"/>
    <p:sldId id="295" r:id="rId26"/>
    <p:sldId id="271"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FFCC"/>
    <a:srgbClr val="FFFF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4660"/>
  </p:normalViewPr>
  <p:slideViewPr>
    <p:cSldViewPr snapToGrid="0">
      <p:cViewPr varScale="1">
        <p:scale>
          <a:sx n="72" d="100"/>
          <a:sy n="72"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23288-1255-4491-99EE-334B56E1AA08}" type="datetimeFigureOut">
              <a:rPr lang="en-US" smtClean="0"/>
              <a:t>7/19/2021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73373-9BCA-400D-911C-0D9B4588714F}" type="slidenum">
              <a:rPr lang="en-US" smtClean="0"/>
              <a:t>‹#›</a:t>
            </a:fld>
            <a:endParaRPr lang="en-US"/>
          </a:p>
        </p:txBody>
      </p:sp>
    </p:spTree>
    <p:extLst>
      <p:ext uri="{BB962C8B-B14F-4D97-AF65-F5344CB8AC3E}">
        <p14:creationId xmlns:p14="http://schemas.microsoft.com/office/powerpoint/2010/main" val="69490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730896-C920-4F11-B188-55EBABC34E32}" type="slidenum">
              <a:rPr kumimoji="0" lang="vi-VN"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vi-VN"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endParaRPr lang="en-US" altLang="en-US"/>
          </a:p>
        </p:txBody>
      </p:sp>
      <p:sp>
        <p:nvSpPr>
          <p:cNvPr id="21508"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EFBB79-A889-46C7-B40E-9A60C2D867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37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12785-33DF-4977-938A-C329920AE389}"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422807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12785-33DF-4977-938A-C329920AE389}"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4146460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12785-33DF-4977-938A-C329920AE389}"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710733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9760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1495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949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655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325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6993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403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06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12785-33DF-4977-938A-C329920AE389}"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3156238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906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650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559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3E652D93-81EB-4CFD-AA9C-72A9A27A954C}"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54520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A5C7A63-8444-4FE7-B3C1-0760426802FF}"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331565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D069794-3D24-4E66-8937-59FB121C66D9}"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2468200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54557E9-CBD2-4854-9D7F-A4B4AF1E1DD5}"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2400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1A14189B-C065-402A-AEB3-52CADBE21516}"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104510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B91F555A-9000-4F63-B11C-E55E3F187295}"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1822469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657F00DB-FB02-46EE-A461-0A30238B0FFF}"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11003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12785-33DF-4977-938A-C329920AE389}"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3086313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FBE7CF7-4B5D-4068-A437-C84AAC549D75}"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2439635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AE36206A-4E20-40DB-AB88-3A43DBCEC330}"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667010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CDDF3A1-2654-495B-B94D-017DDC4DAD30}"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476494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C68C78E-85BE-4F02-B656-13F8FF4FF6FC}"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326754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12785-33DF-4977-938A-C329920AE389}"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85878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12785-33DF-4977-938A-C329920AE389}" type="datetimeFigureOut">
              <a:rPr lang="en-US" smtClean="0"/>
              <a:t>7/19/2021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11516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12785-33DF-4977-938A-C329920AE389}" type="datetimeFigureOut">
              <a:rPr lang="en-US" smtClean="0"/>
              <a:t>7/19/2021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95357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12785-33DF-4977-938A-C329920AE389}" type="datetimeFigureOut">
              <a:rPr lang="en-US" smtClean="0"/>
              <a:t>7/19/2021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11983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12785-33DF-4977-938A-C329920AE389}"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3311225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12785-33DF-4977-938A-C329920AE389}"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200858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12785-33DF-4977-938A-C329920AE389}" type="datetimeFigureOut">
              <a:rPr lang="en-US" smtClean="0"/>
              <a:t>7/19/2021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8CEF2-6435-4DCB-B4E8-A38703C89275}" type="slidenum">
              <a:rPr lang="en-US" smtClean="0"/>
              <a:t>‹#›</a:t>
            </a:fld>
            <a:endParaRPr lang="en-US"/>
          </a:p>
        </p:txBody>
      </p:sp>
    </p:spTree>
    <p:extLst>
      <p:ext uri="{BB962C8B-B14F-4D97-AF65-F5344CB8AC3E}">
        <p14:creationId xmlns:p14="http://schemas.microsoft.com/office/powerpoint/2010/main" val="2467812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814E7D-DF97-41BF-A913-45926EA2242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44070C-71B0-4481-80E9-7473A961D5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4669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vi-VN"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vi-VN"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290463F5-DFC8-4A80-B974-9A2D35EEB92B}" type="slidenum">
              <a:rPr lang="vi-VN" altLang="en-US" smtClean="0">
                <a:solidFill>
                  <a:srgbClr val="000000"/>
                </a:solidFill>
              </a:rPr>
              <a:pPr fontAlgn="base">
                <a:spcBef>
                  <a:spcPct val="0"/>
                </a:spcBef>
                <a:spcAft>
                  <a:spcPct val="0"/>
                </a:spcAft>
              </a:pPr>
              <a:t>‹#›</a:t>
            </a:fld>
            <a:endParaRPr lang="vi-VN" altLang="en-US">
              <a:solidFill>
                <a:srgbClr val="000000"/>
              </a:solidFill>
            </a:endParaRPr>
          </a:p>
        </p:txBody>
      </p:sp>
    </p:spTree>
    <p:extLst>
      <p:ext uri="{BB962C8B-B14F-4D97-AF65-F5344CB8AC3E}">
        <p14:creationId xmlns:p14="http://schemas.microsoft.com/office/powerpoint/2010/main" val="1239791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DFD5E-A872-4CD4-93F3-0A5D4B8FA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B128FDE-0242-4669-9952-96F385CB531E}"/>
              </a:ext>
            </a:extLst>
          </p:cNvPr>
          <p:cNvPicPr>
            <a:picLocks noChangeAspect="1"/>
          </p:cNvPicPr>
          <p:nvPr/>
        </p:nvPicPr>
        <p:blipFill>
          <a:blip r:embed="rId3"/>
          <a:stretch>
            <a:fillRect/>
          </a:stretch>
        </p:blipFill>
        <p:spPr>
          <a:xfrm>
            <a:off x="3949494" y="3429000"/>
            <a:ext cx="8242506" cy="4212701"/>
          </a:xfrm>
          <a:prstGeom prst="rect">
            <a:avLst/>
          </a:prstGeom>
        </p:spPr>
      </p:pic>
    </p:spTree>
    <p:extLst>
      <p:ext uri="{BB962C8B-B14F-4D97-AF65-F5344CB8AC3E}">
        <p14:creationId xmlns:p14="http://schemas.microsoft.com/office/powerpoint/2010/main" val="2546532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4A6F6491-CFC0-44F9-80DB-443780C9FCC5}"/>
              </a:ext>
            </a:extLst>
          </p:cNvPr>
          <p:cNvSpPr txBox="1">
            <a:spLocks noChangeArrowheads="1"/>
          </p:cNvSpPr>
          <p:nvPr/>
        </p:nvSpPr>
        <p:spPr bwMode="auto">
          <a:xfrm>
            <a:off x="9513553" y="1916240"/>
            <a:ext cx="2531701" cy="3539430"/>
          </a:xfrm>
          <a:prstGeom prst="rect">
            <a:avLst/>
          </a:prstGeom>
          <a:solidFill>
            <a:schemeClr val="accent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năng</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ngắn</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gọn,rõ</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ràng</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rành</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mạch</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tạo</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mối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hệ</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tốt</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thoại</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5" name="Text Box 14">
            <a:extLst>
              <a:ext uri="{FF2B5EF4-FFF2-40B4-BE49-F238E27FC236}">
                <a16:creationId xmlns:a16="http://schemas.microsoft.com/office/drawing/2014/main" id="{28E99E1C-9A55-4790-B77E-87C8669F9C07}"/>
              </a:ext>
            </a:extLst>
          </p:cNvPr>
          <p:cNvSpPr txBox="1">
            <a:spLocks noChangeArrowheads="1"/>
          </p:cNvSpPr>
          <p:nvPr/>
        </p:nvSpPr>
        <p:spPr bwMode="auto">
          <a:xfrm>
            <a:off x="532571" y="117500"/>
            <a:ext cx="9336153" cy="523220"/>
          </a:xfrm>
          <a:prstGeom prst="rect">
            <a:avLst/>
          </a:prstGeom>
          <a:solidFill>
            <a:schemeClr val="accent4">
              <a:lumMod val="40000"/>
              <a:lumOff val="60000"/>
            </a:schemeClr>
          </a:solidFill>
          <a:ln w="9525">
            <a:solidFill>
              <a:schemeClr val="accent4">
                <a:lumMod val="40000"/>
                <a:lumOff val="60000"/>
              </a:schemeClr>
            </a:solid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truyện</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ngắn</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ông</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6" name="Text Box 16">
            <a:extLst>
              <a:ext uri="{FF2B5EF4-FFF2-40B4-BE49-F238E27FC236}">
                <a16:creationId xmlns:a16="http://schemas.microsoft.com/office/drawing/2014/main" id="{C412CEC3-3CD5-4A96-AC4B-D4ED3AC41507}"/>
              </a:ext>
            </a:extLst>
          </p:cNvPr>
          <p:cNvSpPr txBox="1">
            <a:spLocks noChangeArrowheads="1"/>
          </p:cNvSpPr>
          <p:nvPr/>
        </p:nvSpPr>
        <p:spPr bwMode="auto">
          <a:xfrm>
            <a:off x="532571" y="929004"/>
            <a:ext cx="57911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đồng</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nhận</a:t>
            </a:r>
            <a:r>
              <a:rPr kumimoji="0" lang="en-US" altLang="en-US" sz="2800" b="1" i="1" u="sng"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định</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truyện</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ngắn</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của</a:t>
            </a:r>
            <a:r>
              <a:rPr kumimoji="0" lang="en-US" altLang="en-US" sz="2800" b="1" i="1" u="sng"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ông</a:t>
            </a:r>
            <a:r>
              <a:rPr kumimoji="0" lang="en-US" altLang="en-US" sz="2800" b="1" i="1" u="sng"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ấy</a:t>
            </a:r>
            <a:endPar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 Box 21">
            <a:extLst>
              <a:ext uri="{FF2B5EF4-FFF2-40B4-BE49-F238E27FC236}">
                <a16:creationId xmlns:a16="http://schemas.microsoft.com/office/drawing/2014/main" id="{19F1C0FC-751B-40B8-AAB9-56DF376470F3}"/>
              </a:ext>
            </a:extLst>
          </p:cNvPr>
          <p:cNvSpPr txBox="1">
            <a:spLocks noChangeArrowheads="1"/>
          </p:cNvSpPr>
          <p:nvPr/>
        </p:nvSpPr>
        <p:spPr bwMode="auto">
          <a:xfrm>
            <a:off x="608771" y="2439849"/>
            <a:ext cx="7881729" cy="5232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Tôi</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đồng</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ý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với</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những</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nhận</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định</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của</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ông</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ấy</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a:t>
            </a:r>
          </a:p>
        </p:txBody>
      </p:sp>
      <p:grpSp>
        <p:nvGrpSpPr>
          <p:cNvPr id="21" name="Group 20">
            <a:extLst>
              <a:ext uri="{FF2B5EF4-FFF2-40B4-BE49-F238E27FC236}">
                <a16:creationId xmlns:a16="http://schemas.microsoft.com/office/drawing/2014/main" id="{58EE0659-4762-4831-9229-B2E6C87D957E}"/>
              </a:ext>
            </a:extLst>
          </p:cNvPr>
          <p:cNvGrpSpPr/>
          <p:nvPr/>
        </p:nvGrpSpPr>
        <p:grpSpPr>
          <a:xfrm>
            <a:off x="3092346" y="1565156"/>
            <a:ext cx="2133600" cy="914400"/>
            <a:chOff x="3571460" y="1573695"/>
            <a:chExt cx="2133600" cy="914400"/>
          </a:xfrm>
        </p:grpSpPr>
        <p:grpSp>
          <p:nvGrpSpPr>
            <p:cNvPr id="7" name="Group 17">
              <a:extLst>
                <a:ext uri="{FF2B5EF4-FFF2-40B4-BE49-F238E27FC236}">
                  <a16:creationId xmlns:a16="http://schemas.microsoft.com/office/drawing/2014/main" id="{3AFB03B6-D0EB-4E40-AC28-693CBE2CE536}"/>
                </a:ext>
              </a:extLst>
            </p:cNvPr>
            <p:cNvGrpSpPr>
              <a:grpSpLocks/>
            </p:cNvGrpSpPr>
            <p:nvPr/>
          </p:nvGrpSpPr>
          <p:grpSpPr bwMode="auto">
            <a:xfrm>
              <a:off x="3571460" y="1573695"/>
              <a:ext cx="2133600" cy="533400"/>
              <a:chOff x="4416" y="912"/>
              <a:chExt cx="672" cy="288"/>
            </a:xfrm>
          </p:grpSpPr>
          <p:sp>
            <p:nvSpPr>
              <p:cNvPr id="8" name="Line 18">
                <a:extLst>
                  <a:ext uri="{FF2B5EF4-FFF2-40B4-BE49-F238E27FC236}">
                    <a16:creationId xmlns:a16="http://schemas.microsoft.com/office/drawing/2014/main" id="{151AF046-84EC-4990-8F63-5CCDAF35E409}"/>
                  </a:ext>
                </a:extLst>
              </p:cNvPr>
              <p:cNvSpPr>
                <a:spLocks noChangeShapeType="1"/>
              </p:cNvSpPr>
              <p:nvPr/>
            </p:nvSpPr>
            <p:spPr bwMode="auto">
              <a:xfrm>
                <a:off x="4416" y="1056"/>
                <a:ext cx="0" cy="144"/>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 name="Line 19">
                <a:extLst>
                  <a:ext uri="{FF2B5EF4-FFF2-40B4-BE49-F238E27FC236}">
                    <a16:creationId xmlns:a16="http://schemas.microsoft.com/office/drawing/2014/main" id="{AA28849F-CBD4-4C9F-9374-B734C4D97050}"/>
                  </a:ext>
                </a:extLst>
              </p:cNvPr>
              <p:cNvSpPr>
                <a:spLocks noChangeShapeType="1"/>
              </p:cNvSpPr>
              <p:nvPr/>
            </p:nvSpPr>
            <p:spPr bwMode="auto">
              <a:xfrm>
                <a:off x="5088" y="912"/>
                <a:ext cx="0" cy="288"/>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 name="Line 20">
                <a:extLst>
                  <a:ext uri="{FF2B5EF4-FFF2-40B4-BE49-F238E27FC236}">
                    <a16:creationId xmlns:a16="http://schemas.microsoft.com/office/drawing/2014/main" id="{ECBFB1AC-CD41-490D-BDFF-AE7BB4B8F22D}"/>
                  </a:ext>
                </a:extLst>
              </p:cNvPr>
              <p:cNvSpPr>
                <a:spLocks noChangeShapeType="1"/>
              </p:cNvSpPr>
              <p:nvPr/>
            </p:nvSpPr>
            <p:spPr bwMode="auto">
              <a:xfrm>
                <a:off x="4416" y="1200"/>
                <a:ext cx="672"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
          <p:nvSpPr>
            <p:cNvPr id="12" name="Line 22">
              <a:extLst>
                <a:ext uri="{FF2B5EF4-FFF2-40B4-BE49-F238E27FC236}">
                  <a16:creationId xmlns:a16="http://schemas.microsoft.com/office/drawing/2014/main" id="{37F0DB28-87E2-42BD-ADB6-F86DE40E4437}"/>
                </a:ext>
              </a:extLst>
            </p:cNvPr>
            <p:cNvSpPr>
              <a:spLocks noChangeShapeType="1"/>
            </p:cNvSpPr>
            <p:nvPr/>
          </p:nvSpPr>
          <p:spPr bwMode="auto">
            <a:xfrm>
              <a:off x="4485860" y="2107095"/>
              <a:ext cx="0" cy="381000"/>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
        <p:nvSpPr>
          <p:cNvPr id="13" name="Text Box 23">
            <a:extLst>
              <a:ext uri="{FF2B5EF4-FFF2-40B4-BE49-F238E27FC236}">
                <a16:creationId xmlns:a16="http://schemas.microsoft.com/office/drawing/2014/main" id="{F97EA5AA-759F-419E-B774-FD729AB4876D}"/>
              </a:ext>
            </a:extLst>
          </p:cNvPr>
          <p:cNvSpPr txBox="1">
            <a:spLocks noChangeArrowheads="1"/>
          </p:cNvSpPr>
          <p:nvPr/>
        </p:nvSpPr>
        <p:spPr bwMode="auto">
          <a:xfrm>
            <a:off x="532572" y="3120886"/>
            <a:ext cx="61821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đồng</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ý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những</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nhận</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định</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về</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truyện</a:t>
            </a:r>
            <a:r>
              <a:rPr kumimoji="0" lang="en-US" altLang="en-US" sz="2800" b="1" i="1" u="sng"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ngắn</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của</a:t>
            </a:r>
            <a:r>
              <a:rPr kumimoji="0" lang="en-US" altLang="en-US" sz="2800" b="1" i="1" u="sng"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ông</a:t>
            </a:r>
            <a:r>
              <a:rPr kumimoji="0" lang="en-US" altLang="en-US" sz="2800" b="1" i="1" u="sng"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ấy</a:t>
            </a:r>
            <a:r>
              <a:rPr kumimoji="0" lang="en-US" altLang="en-US" sz="2800" b="1" i="1"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a:t>
            </a:r>
          </a:p>
        </p:txBody>
      </p:sp>
      <p:sp>
        <p:nvSpPr>
          <p:cNvPr id="19" name="Text Box 29">
            <a:extLst>
              <a:ext uri="{FF2B5EF4-FFF2-40B4-BE49-F238E27FC236}">
                <a16:creationId xmlns:a16="http://schemas.microsoft.com/office/drawing/2014/main" id="{0D6E3466-99C4-454A-9D8E-3730B163C44A}"/>
              </a:ext>
            </a:extLst>
          </p:cNvPr>
          <p:cNvSpPr txBox="1">
            <a:spLocks noChangeArrowheads="1"/>
          </p:cNvSpPr>
          <p:nvPr/>
        </p:nvSpPr>
        <p:spPr bwMode="auto">
          <a:xfrm>
            <a:off x="608771" y="4845029"/>
            <a:ext cx="7373179" cy="5232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Tôi</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đồng</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ý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với</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những</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truyện</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ngắn</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của</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ông</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ấy</a:t>
            </a:r>
            <a:r>
              <a:rPr kumimoji="0" lang="en-US" altLang="en-US" sz="28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a:t>
            </a:r>
          </a:p>
        </p:txBody>
      </p:sp>
      <p:sp>
        <p:nvSpPr>
          <p:cNvPr id="20" name="Text Box 32">
            <a:extLst>
              <a:ext uri="{FF2B5EF4-FFF2-40B4-BE49-F238E27FC236}">
                <a16:creationId xmlns:a16="http://schemas.microsoft.com/office/drawing/2014/main" id="{D2A8C550-2041-4FEF-870C-0DA9A870FB0C}"/>
              </a:ext>
            </a:extLst>
          </p:cNvPr>
          <p:cNvSpPr txBox="1">
            <a:spLocks noChangeArrowheads="1"/>
          </p:cNvSpPr>
          <p:nvPr/>
        </p:nvSpPr>
        <p:spPr bwMode="auto">
          <a:xfrm>
            <a:off x="654596" y="5695343"/>
            <a:ext cx="4953000" cy="523220"/>
          </a:xfrm>
          <a:prstGeom prst="rect">
            <a:avLst/>
          </a:prstGeom>
          <a:solidFill>
            <a:schemeClr val="accent2">
              <a:lumMod val="75000"/>
            </a:schemeClr>
          </a:solid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=&gt;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mơ</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nhiều</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hiểu</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CD199BF7-FA34-45DB-A980-A7E905255BC6}"/>
              </a:ext>
            </a:extLst>
          </p:cNvPr>
          <p:cNvGrpSpPr/>
          <p:nvPr/>
        </p:nvGrpSpPr>
        <p:grpSpPr>
          <a:xfrm>
            <a:off x="1251055" y="4123697"/>
            <a:ext cx="1910417" cy="609600"/>
            <a:chOff x="2504660" y="3859695"/>
            <a:chExt cx="1600200" cy="609600"/>
          </a:xfrm>
        </p:grpSpPr>
        <p:grpSp>
          <p:nvGrpSpPr>
            <p:cNvPr id="14" name="Group 24">
              <a:extLst>
                <a:ext uri="{FF2B5EF4-FFF2-40B4-BE49-F238E27FC236}">
                  <a16:creationId xmlns:a16="http://schemas.microsoft.com/office/drawing/2014/main" id="{6EB9454B-72A8-4ACE-A76D-0F594236038C}"/>
                </a:ext>
              </a:extLst>
            </p:cNvPr>
            <p:cNvGrpSpPr>
              <a:grpSpLocks/>
            </p:cNvGrpSpPr>
            <p:nvPr/>
          </p:nvGrpSpPr>
          <p:grpSpPr bwMode="auto">
            <a:xfrm>
              <a:off x="2504660" y="3859695"/>
              <a:ext cx="1600200" cy="228600"/>
              <a:chOff x="3648" y="2208"/>
              <a:chExt cx="672" cy="144"/>
            </a:xfrm>
          </p:grpSpPr>
          <p:sp>
            <p:nvSpPr>
              <p:cNvPr id="15" name="Line 25">
                <a:extLst>
                  <a:ext uri="{FF2B5EF4-FFF2-40B4-BE49-F238E27FC236}">
                    <a16:creationId xmlns:a16="http://schemas.microsoft.com/office/drawing/2014/main" id="{3CE493BC-1725-4638-9738-EEBACF7F8AA3}"/>
                  </a:ext>
                </a:extLst>
              </p:cNvPr>
              <p:cNvSpPr>
                <a:spLocks noChangeShapeType="1"/>
              </p:cNvSpPr>
              <p:nvPr/>
            </p:nvSpPr>
            <p:spPr bwMode="auto">
              <a:xfrm>
                <a:off x="3648" y="2208"/>
                <a:ext cx="0" cy="144"/>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 name="Line 26">
                <a:extLst>
                  <a:ext uri="{FF2B5EF4-FFF2-40B4-BE49-F238E27FC236}">
                    <a16:creationId xmlns:a16="http://schemas.microsoft.com/office/drawing/2014/main" id="{A654C0AF-2635-428E-8879-70043D46C566}"/>
                  </a:ext>
                </a:extLst>
              </p:cNvPr>
              <p:cNvSpPr>
                <a:spLocks noChangeShapeType="1"/>
              </p:cNvSpPr>
              <p:nvPr/>
            </p:nvSpPr>
            <p:spPr bwMode="auto">
              <a:xfrm>
                <a:off x="4320" y="2208"/>
                <a:ext cx="0" cy="144"/>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 name="Line 27">
                <a:extLst>
                  <a:ext uri="{FF2B5EF4-FFF2-40B4-BE49-F238E27FC236}">
                    <a16:creationId xmlns:a16="http://schemas.microsoft.com/office/drawing/2014/main" id="{CF18ED53-50E4-436E-929C-A11007E5CCC1}"/>
                  </a:ext>
                </a:extLst>
              </p:cNvPr>
              <p:cNvSpPr>
                <a:spLocks noChangeShapeType="1"/>
              </p:cNvSpPr>
              <p:nvPr/>
            </p:nvSpPr>
            <p:spPr bwMode="auto">
              <a:xfrm>
                <a:off x="3648" y="2352"/>
                <a:ext cx="672"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
          <p:nvSpPr>
            <p:cNvPr id="18" name="Line 28">
              <a:extLst>
                <a:ext uri="{FF2B5EF4-FFF2-40B4-BE49-F238E27FC236}">
                  <a16:creationId xmlns:a16="http://schemas.microsoft.com/office/drawing/2014/main" id="{A38D6336-3410-4825-9B62-536D1988AC39}"/>
                </a:ext>
              </a:extLst>
            </p:cNvPr>
            <p:cNvSpPr>
              <a:spLocks noChangeShapeType="1"/>
            </p:cNvSpPr>
            <p:nvPr/>
          </p:nvSpPr>
          <p:spPr bwMode="auto">
            <a:xfrm>
              <a:off x="3342860" y="4088295"/>
              <a:ext cx="0" cy="381000"/>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
        <p:nvSpPr>
          <p:cNvPr id="23" name="Arrow: Right 22">
            <a:extLst>
              <a:ext uri="{FF2B5EF4-FFF2-40B4-BE49-F238E27FC236}">
                <a16:creationId xmlns:a16="http://schemas.microsoft.com/office/drawing/2014/main" id="{88DAE6DA-77E9-4B88-A6B9-3CB298F2E5F4}"/>
              </a:ext>
            </a:extLst>
          </p:cNvPr>
          <p:cNvSpPr/>
          <p:nvPr/>
        </p:nvSpPr>
        <p:spPr>
          <a:xfrm>
            <a:off x="8806761" y="2130529"/>
            <a:ext cx="547766" cy="2976110"/>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93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0-#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1" grpId="0" animBg="1"/>
      <p:bldP spid="13" grpId="0"/>
      <p:bldP spid="19" grpId="0" animBg="1"/>
      <p:bldP spid="20"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1ED5FB-DD71-4C89-8E2A-59F7668EBD0A}"/>
              </a:ext>
            </a:extLst>
          </p:cNvPr>
          <p:cNvSpPr txBox="1"/>
          <p:nvPr/>
        </p:nvSpPr>
        <p:spPr>
          <a:xfrm>
            <a:off x="3896139" y="217173"/>
            <a:ext cx="5685183" cy="52322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tabLst>
                <a:tab pos="2743200" algn="ctr"/>
                <a:tab pos="5486400" algn="r"/>
              </a:tabLst>
            </a:pPr>
            <a:r>
              <a:rPr lang="pt-BR" sz="2800" b="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PHƯƠNG CHÂM LỊCH SỰ</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AutoShape 29">
            <a:extLst>
              <a:ext uri="{FF2B5EF4-FFF2-40B4-BE49-F238E27FC236}">
                <a16:creationId xmlns:a16="http://schemas.microsoft.com/office/drawing/2014/main" id="{6FD37E62-F138-4BF9-89BF-23C49F19AE86}"/>
              </a:ext>
            </a:extLst>
          </p:cNvPr>
          <p:cNvSpPr>
            <a:spLocks noChangeArrowheads="1"/>
          </p:cNvSpPr>
          <p:nvPr/>
        </p:nvSpPr>
        <p:spPr bwMode="auto">
          <a:xfrm>
            <a:off x="371062" y="1020416"/>
            <a:ext cx="11423374" cy="5837583"/>
          </a:xfrm>
          <a:prstGeom prst="roundRect">
            <a:avLst>
              <a:gd name="adj" fmla="val 16667"/>
            </a:avLst>
          </a:prstGeom>
          <a:solidFill>
            <a:srgbClr val="FF99FF"/>
          </a:soli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spcAft>
                <a:spcPts val="600"/>
              </a:spcAft>
            </a:pPr>
            <a:r>
              <a:rPr lang="en-US" altLang="en-US" sz="2400" b="1" dirty="0">
                <a:solidFill>
                  <a:srgbClr val="0000CC"/>
                </a:solidFill>
                <a:latin typeface="Times New Roman" panose="02020603050405020304" pitchFamily="18" charset="0"/>
                <a:cs typeface="Times New Roman" panose="02020603050405020304" pitchFamily="18" charset="0"/>
              </a:rPr>
              <a:t>NGƯỜI ĂN XIN</a:t>
            </a:r>
          </a:p>
          <a:p>
            <a:pPr eaLnBrk="1" hangingPunct="1">
              <a:spcBef>
                <a:spcPts val="600"/>
              </a:spcBef>
              <a:spcAft>
                <a:spcPts val="600"/>
              </a:spcAft>
            </a:pPr>
            <a:r>
              <a:rPr lang="en-US" altLang="en-US" sz="2400"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người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ăn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xin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già</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mắt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đỏ</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hoe,nước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mắt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giàn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giụa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môi</a:t>
            </a:r>
            <a:endParaRPr lang="en-US" altLang="en-US" sz="2400" b="1" i="1" dirty="0">
              <a:latin typeface="Times New Roman" panose="02020603050405020304" pitchFamily="18" charset="0"/>
              <a:cs typeface="Times New Roman" panose="02020603050405020304" pitchFamily="18" charset="0"/>
            </a:endParaRPr>
          </a:p>
          <a:p>
            <a:pPr eaLnBrk="1" hangingPunct="1">
              <a:spcBef>
                <a:spcPts val="600"/>
              </a:spcBef>
              <a:spcAft>
                <a:spcPts val="600"/>
              </a:spcAft>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nhợt,áo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quần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chìa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tay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xin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lục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hết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túi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nọ</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túi</a:t>
            </a:r>
            <a:r>
              <a:rPr lang="en-US" altLang="en-US" sz="2400" b="1" i="1" dirty="0">
                <a:latin typeface="Times New Roman" panose="02020603050405020304" pitchFamily="18" charset="0"/>
                <a:cs typeface="Times New Roman" panose="02020603050405020304" pitchFamily="18" charset="0"/>
              </a:rPr>
              <a:t> kia, </a:t>
            </a: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xu, </a:t>
            </a: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khăn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tay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chẳng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p>
          <a:p>
            <a:pPr eaLnBrk="1" hangingPunct="1">
              <a:spcBef>
                <a:spcPts val="600"/>
              </a:spcBef>
              <a:spcAft>
                <a:spcPts val="600"/>
              </a:spcAft>
            </a:pPr>
            <a:r>
              <a:rPr lang="en-US" altLang="en-US" sz="2400" b="1" i="1" dirty="0" err="1">
                <a:latin typeface="Times New Roman" panose="02020603050405020304" pitchFamily="18" charset="0"/>
                <a:cs typeface="Times New Roman" panose="02020603050405020304" pitchFamily="18" charset="0"/>
              </a:rPr>
              <a:t>hết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vẫn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đợi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chẳng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biết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thế</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Bàn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tay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run </a:t>
            </a:r>
            <a:r>
              <a:rPr lang="en-US" altLang="en-US" sz="2400" b="1" i="1" dirty="0" err="1">
                <a:latin typeface="Times New Roman" panose="02020603050405020304" pitchFamily="18" charset="0"/>
                <a:cs typeface="Times New Roman" panose="02020603050405020304" pitchFamily="18" charset="0"/>
              </a:rPr>
              <a:t>run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nắm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chặt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bàn</a:t>
            </a:r>
            <a:endParaRPr lang="en-US" altLang="en-US" sz="2400" b="1" i="1" dirty="0">
              <a:latin typeface="Times New Roman" panose="02020603050405020304" pitchFamily="18" charset="0"/>
              <a:cs typeface="Times New Roman" panose="02020603050405020304" pitchFamily="18" charset="0"/>
            </a:endParaRPr>
          </a:p>
          <a:p>
            <a:pPr eaLnBrk="1" hangingPunct="1">
              <a:spcBef>
                <a:spcPts val="600"/>
              </a:spcBef>
              <a:spcAft>
                <a:spcPts val="600"/>
              </a:spcAft>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tay</a:t>
            </a:r>
            <a:r>
              <a:rPr lang="en-US" altLang="en-US" sz="2400" b="1" i="1" dirty="0">
                <a:latin typeface="Times New Roman" panose="02020603050405020304" pitchFamily="18" charset="0"/>
                <a:cs typeface="Times New Roman" panose="02020603050405020304" pitchFamily="18" charset="0"/>
              </a:rPr>
              <a:t> run </a:t>
            </a:r>
            <a:r>
              <a:rPr lang="en-US" altLang="en-US" sz="2400" b="1" i="1" dirty="0" err="1">
                <a:latin typeface="Times New Roman" panose="02020603050405020304" pitchFamily="18" charset="0"/>
                <a:cs typeface="Times New Roman" panose="02020603050405020304" pitchFamily="18" charset="0"/>
              </a:rPr>
              <a:t>rẩy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r>
              <a:rPr lang="en-US" altLang="en-US" sz="2400" b="1" i="1" dirty="0">
                <a:latin typeface="Times New Roman" panose="02020603050405020304" pitchFamily="18" charset="0"/>
                <a:cs typeface="Times New Roman" panose="02020603050405020304" pitchFamily="18" charset="0"/>
              </a:rPr>
              <a:t>-Xin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giận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cháu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Cháu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cả</a:t>
            </a:r>
            <a:r>
              <a:rPr lang="en-US" altLang="en-US" sz="2400" b="1" i="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nhìn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chăm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chăm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nở</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nụ</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cười</a:t>
            </a:r>
            <a:r>
              <a:rPr lang="en-US" altLang="en-US" sz="2400" b="1" i="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r>
              <a:rPr lang="en-US" altLang="en-US" sz="2400" b="1" i="1" dirty="0">
                <a:latin typeface="Times New Roman" panose="02020603050405020304" pitchFamily="18" charset="0"/>
                <a:cs typeface="Times New Roman" panose="02020603050405020304" pitchFamily="18" charset="0"/>
              </a:rPr>
              <a:t>-</a:t>
            </a:r>
            <a:r>
              <a:rPr lang="en-US" altLang="en-US" sz="2400" b="1" i="1" dirty="0" err="1">
                <a:latin typeface="Times New Roman" panose="02020603050405020304" pitchFamily="18" charset="0"/>
                <a:cs typeface="Times New Roman" panose="02020603050405020304" pitchFamily="18" charset="0"/>
              </a:rPr>
              <a:t>Cháu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cảm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ơn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cháu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Như</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cháu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lão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rồi</a:t>
            </a:r>
            <a:r>
              <a:rPr lang="en-US" altLang="en-US" sz="2400" b="1" i="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r>
              <a:rPr lang="en-US" altLang="en-US" sz="2400" b="1" i="1" dirty="0">
                <a:latin typeface="Times New Roman" panose="02020603050405020304" pitchFamily="18" charset="0"/>
                <a:cs typeface="Times New Roman" panose="02020603050405020304" pitchFamily="18" charset="0"/>
              </a:rPr>
              <a:t>Khi </a:t>
            </a:r>
            <a:r>
              <a:rPr lang="en-US" altLang="en-US" sz="2400" b="1" i="1" dirty="0" err="1">
                <a:latin typeface="Times New Roman" panose="02020603050405020304" pitchFamily="18" charset="0"/>
                <a:cs typeface="Times New Roman" panose="02020603050405020304" pitchFamily="18" charset="0"/>
              </a:rPr>
              <a:t>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chợt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hiểu</a:t>
            </a:r>
            <a:r>
              <a:rPr lang="en-US" altLang="en-US" sz="2400" b="1" i="1" dirty="0">
                <a:latin typeface="Times New Roman" panose="02020603050405020304" pitchFamily="18" charset="0"/>
                <a:cs typeface="Times New Roman" panose="02020603050405020304" pitchFamily="18" charset="0"/>
              </a:rPr>
              <a:t> ra: </a:t>
            </a:r>
            <a:r>
              <a:rPr lang="en-US" altLang="en-US" sz="2400" b="1" i="1" dirty="0" err="1">
                <a:latin typeface="Times New Roman" panose="02020603050405020304" pitchFamily="18" charset="0"/>
                <a:cs typeface="Times New Roman" panose="02020603050405020304" pitchFamily="18" charset="0"/>
              </a:rPr>
              <a:t>Cả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nữa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cũng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vừa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nhận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được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ông</a:t>
            </a:r>
            <a:r>
              <a:rPr lang="en-US" altLang="en-US" sz="2400" b="1" i="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r>
              <a:rPr lang="en-US" altLang="en-US" sz="2400" b="1" i="1" dirty="0">
                <a:latin typeface="Times New Roman" panose="02020603050405020304" pitchFamily="18" charset="0"/>
                <a:cs typeface="Times New Roman" panose="02020603050405020304" pitchFamily="18" charset="0"/>
              </a:rPr>
              <a:t>                                                                  (Theo </a:t>
            </a:r>
            <a:r>
              <a:rPr lang="en-US" altLang="en-US" sz="2400" b="1" i="1" dirty="0" err="1">
                <a:latin typeface="Times New Roman" panose="02020603050405020304" pitchFamily="18" charset="0"/>
                <a:cs typeface="Times New Roman" panose="02020603050405020304" pitchFamily="18" charset="0"/>
              </a:rPr>
              <a:t>Tuốc-ghê-nhép</a:t>
            </a:r>
            <a:r>
              <a:rPr lang="en-US" altLang="en-US" sz="2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78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887BE1-47BF-4A20-8374-600E0DFFF9EA}"/>
              </a:ext>
            </a:extLst>
          </p:cNvPr>
          <p:cNvSpPr txBox="1"/>
          <p:nvPr/>
        </p:nvSpPr>
        <p:spPr>
          <a:xfrm>
            <a:off x="563218" y="3550748"/>
            <a:ext cx="11065564" cy="2308324"/>
          </a:xfrm>
          <a:prstGeom prst="rect">
            <a:avLst/>
          </a:prstGeom>
          <a:solidFill>
            <a:schemeClr val="accent2">
              <a:lumMod val="60000"/>
              <a:lumOff val="40000"/>
            </a:schemeClr>
          </a:solidFill>
        </p:spPr>
        <p:txBody>
          <a:bodyPr wrap="square">
            <a:spAutoFit/>
          </a:bodyPr>
          <a:lstStyle/>
          <a:p>
            <a:pPr algn="just">
              <a:tabLst>
                <a:tab pos="2743200" algn="ctr"/>
                <a:tab pos="5486400" algn="r"/>
              </a:tabLst>
            </a:pPr>
            <a:r>
              <a:rPr lang="nl-NL" sz="2400" b="1" i="1" kern="1200" dirty="0">
                <a:effectLst/>
                <a:latin typeface="Times New Roman" panose="02020603050405020304" pitchFamily="18" charset="0"/>
                <a:ea typeface="Times New Roman" panose="02020603050405020304" pitchFamily="18" charset="0"/>
                <a:cs typeface="Arial" panose="020B0604020202020204" pitchFamily="34" charset="0"/>
              </a:rPr>
              <a:t>1) Vì sao cả ông lão ăn xin và cậu bé đều cảm thấy mình đã nhận được từ người kia một điều gì đó?</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pt-BR" sz="2400" b="1" i="1" kern="1200" dirty="0">
                <a:effectLst/>
                <a:latin typeface="Times New Roman" panose="02020603050405020304" pitchFamily="18" charset="0"/>
                <a:ea typeface="Times New Roman" panose="02020603050405020304" pitchFamily="18" charset="0"/>
                <a:cs typeface="Arial" panose="020B0604020202020204" pitchFamily="34" charset="0"/>
              </a:rPr>
              <a:t>2)Em nhận ra tình cảm nào của cậu bé dành cho ông lão ăn xin qua cái nắm tay ấy? Điều đó được thể hiện qua những chi tiết nào?</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b="1" i="1" kern="1200" dirty="0">
                <a:effectLst/>
                <a:latin typeface="Times New Roman" panose="02020603050405020304" pitchFamily="18" charset="0"/>
                <a:ea typeface="Times New Roman" panose="02020603050405020304" pitchFamily="18" charset="0"/>
                <a:cs typeface="Arial" panose="020B0604020202020204" pitchFamily="34" charset="0"/>
              </a:rPr>
              <a:t>3) Vậy cậu bé đã thể hiện điều gì qua giao tiếp? Em rút ra được bài học gì trong giao tiếp từ câu chuyện trên?</a:t>
            </a:r>
            <a:endParaRPr lang="en-US" sz="24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77DBB8C2-F556-44B2-BBA7-BC9A97DB3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99" y="0"/>
            <a:ext cx="6347791" cy="3219242"/>
          </a:xfrm>
          <a:prstGeom prst="rect">
            <a:avLst/>
          </a:prstGeom>
        </p:spPr>
      </p:pic>
    </p:spTree>
    <p:extLst>
      <p:ext uri="{BB962C8B-B14F-4D97-AF65-F5344CB8AC3E}">
        <p14:creationId xmlns:p14="http://schemas.microsoft.com/office/powerpoint/2010/main" val="250875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213AD2-695C-456C-BA04-C9779922DA6E}"/>
              </a:ext>
            </a:extLst>
          </p:cNvPr>
          <p:cNvSpPr txBox="1"/>
          <p:nvPr/>
        </p:nvSpPr>
        <p:spPr>
          <a:xfrm>
            <a:off x="4631634" y="142007"/>
            <a:ext cx="7321826" cy="6370975"/>
          </a:xfrm>
          <a:prstGeom prst="rect">
            <a:avLst/>
          </a:prstGeom>
          <a:noFill/>
        </p:spPr>
        <p:txBody>
          <a:bodyPr wrap="square">
            <a:spAutoFit/>
          </a:bodyPr>
          <a:lstStyle/>
          <a:p>
            <a:pPr algn="just">
              <a:tabLst>
                <a:tab pos="2743200" algn="ctr"/>
                <a:tab pos="5486400" algn="r"/>
              </a:tabLst>
            </a:pPr>
            <a:r>
              <a:rPr lang="nl-NL" sz="2400" b="1" dirty="0">
                <a:latin typeface="Times New Roman" panose="02020603050405020304" pitchFamily="18" charset="0"/>
                <a:ea typeface="Times New Roman" panose="02020603050405020304" pitchFamily="18" charset="0"/>
                <a:cs typeface="Arial" panose="020B0604020202020204" pitchFamily="34" charset="0"/>
              </a:rPr>
              <a:t>1)</a:t>
            </a:r>
            <a:r>
              <a:rPr lang="nl-NL" sz="2400" kern="1200" dirty="0">
                <a:effectLst/>
                <a:latin typeface="Times New Roman" panose="02020603050405020304" pitchFamily="18" charset="0"/>
                <a:ea typeface="Times New Roman" panose="02020603050405020304" pitchFamily="18" charset="0"/>
                <a:cs typeface="Arial" panose="020B0604020202020204" pitchFamily="34" charset="0"/>
              </a:rPr>
              <a:t> Mặc dù cả hai người đều không có của cải, tiền bạc để cho nhau nhưng cả hai đều cảm nhận được tình cảm mà người kia dành cho mình (qua cái nắm chặt tay). </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pt-BR" sz="2400" b="1" i="1" kern="1200" dirty="0">
                <a:effectLst/>
                <a:latin typeface="Times New Roman" panose="02020603050405020304" pitchFamily="18" charset="0"/>
                <a:ea typeface="Times New Roman" panose="02020603050405020304" pitchFamily="18" charset="0"/>
                <a:cs typeface="Arial" panose="020B0604020202020204" pitchFamily="34" charset="0"/>
              </a:rPr>
              <a:t>2) Tình cảm của cậu bé dành cho ông lão ăn xin qua cái nắm tay: </a:t>
            </a:r>
            <a:r>
              <a:rPr lang="pt-BR" sz="2400" kern="1200" dirty="0">
                <a:effectLst/>
                <a:latin typeface="Times New Roman" panose="02020603050405020304" pitchFamily="18" charset="0"/>
                <a:ea typeface="Times New Roman" panose="02020603050405020304" pitchFamily="18" charset="0"/>
                <a:cs typeface="Arial" panose="020B0604020202020204" pitchFamily="34" charset="0"/>
              </a:rPr>
              <a:t>tình cảm chân thành tôn trọng và quan tâm của cậu bé dành cho ông lão ăn xin.</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pt-BR" sz="2400" b="1" i="1" kern="1200" dirty="0">
                <a:effectLst/>
                <a:latin typeface="Times New Roman" panose="02020603050405020304" pitchFamily="18" charset="0"/>
                <a:ea typeface="Times New Roman" panose="02020603050405020304" pitchFamily="18" charset="0"/>
                <a:cs typeface="Arial" panose="020B0604020202020204" pitchFamily="34" charset="0"/>
              </a:rPr>
              <a:t>Biểu hiện:</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Bàn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tay</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run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run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nắm</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chặt</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hành</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động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kern="1200" dirty="0">
                <a:effectLst/>
                <a:latin typeface="Times New Roman" panose="02020603050405020304" pitchFamily="18" charset="0"/>
                <a:ea typeface="Times New Roman" panose="02020603050405020304" pitchFamily="18" charset="0"/>
                <a:cs typeface="Arial" panose="020B0604020202020204" pitchFamily="34" charset="0"/>
              </a:rPr>
              <a:t>+ Xin ông đừng giận cháu! Cháu không có gì cho ông cả (lời nói)</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b="1" i="1" kern="1200" dirty="0">
                <a:effectLst/>
                <a:latin typeface="Times New Roman" panose="02020603050405020304" pitchFamily="18" charset="0"/>
                <a:ea typeface="Times New Roman" panose="02020603050405020304" pitchFamily="18" charset="0"/>
                <a:cs typeface="Arial" panose="020B0604020202020204" pitchFamily="34" charset="0"/>
              </a:rPr>
              <a:t>3) </a:t>
            </a:r>
            <a:r>
              <a:rPr lang="nl-NL" sz="2400" kern="1200" dirty="0">
                <a:effectLst/>
                <a:latin typeface="Times New Roman" panose="02020603050405020304" pitchFamily="18" charset="0"/>
                <a:ea typeface="Times New Roman" panose="02020603050405020304" pitchFamily="18" charset="0"/>
                <a:cs typeface="Arial" panose="020B0604020202020204" pitchFamily="34" charset="0"/>
              </a:rPr>
              <a:t>- Cậu bé chú ý đến vai xã hội: người dưới - người trên</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b="1" i="1" kern="1200" dirty="0">
                <a:effectLst/>
                <a:latin typeface="Times New Roman" panose="02020603050405020304" pitchFamily="18" charset="0"/>
                <a:ea typeface="Times New Roman" panose="02020603050405020304" pitchFamily="18" charset="0"/>
                <a:cs typeface="Arial" panose="020B0604020202020204" pitchFamily="34" charset="0"/>
              </a:rPr>
              <a:t>-&gt; Bài học trong giao tiếp từ câu chuyện trên:</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kern="1200" dirty="0">
                <a:effectLst/>
                <a:latin typeface="Times New Roman" panose="02020603050405020304" pitchFamily="18" charset="0"/>
                <a:ea typeface="Times New Roman" panose="02020603050405020304" pitchFamily="18" charset="0"/>
                <a:cs typeface="Arial" panose="020B0604020202020204" pitchFamily="34" charset="0"/>
              </a:rPr>
              <a:t>- Trong giao tiếp dù địa vị xã hội hay hoàn cảnh của người đối thoại có ntn thì người nói cũng vẫn phải có những hành động và lời lẽ lịch sự thể hiện sự tôn trọng.</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kern="1200" dirty="0">
                <a:effectLst/>
                <a:latin typeface="Times New Roman" panose="02020603050405020304" pitchFamily="18" charset="0"/>
                <a:ea typeface="Times New Roman" panose="02020603050405020304" pitchFamily="18" charset="0"/>
                <a:cs typeface="Arial" panose="020B0604020202020204" pitchFamily="34" charset="0"/>
              </a:rPr>
              <a:t>- Không nên thấy người đối thoại thấp kém hơn mình mà có lời lẽ và hành động thiếu lịch sự.</a:t>
            </a:r>
            <a:endParaRPr lang="en-US" sz="24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1A9DC443-29D7-4A4B-8EAE-8D8D9EF00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40" y="1434547"/>
            <a:ext cx="4253947" cy="3988905"/>
          </a:xfrm>
          <a:prstGeom prst="rect">
            <a:avLst/>
          </a:prstGeom>
        </p:spPr>
      </p:pic>
      <p:sp>
        <p:nvSpPr>
          <p:cNvPr id="7" name="Text Box 33">
            <a:extLst>
              <a:ext uri="{FF2B5EF4-FFF2-40B4-BE49-F238E27FC236}">
                <a16:creationId xmlns:a16="http://schemas.microsoft.com/office/drawing/2014/main" id="{2DF38010-9521-43D7-A5AF-93A9E79CD267}"/>
              </a:ext>
            </a:extLst>
          </p:cNvPr>
          <p:cNvSpPr txBox="1">
            <a:spLocks noChangeArrowheads="1"/>
          </p:cNvSpPr>
          <p:nvPr/>
        </p:nvSpPr>
        <p:spPr bwMode="auto">
          <a:xfrm>
            <a:off x="5508008" y="2727324"/>
            <a:ext cx="5137245" cy="1077218"/>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=&gt; Khi </a:t>
            </a:r>
            <a:r>
              <a:rPr lang="en-US" altLang="en-US" sz="3200" b="1" dirty="0" err="1">
                <a:solidFill>
                  <a:srgbClr val="FF0000"/>
                </a:solidFill>
                <a:latin typeface="Times New Roman" panose="02020603050405020304" pitchFamily="18" charset="0"/>
                <a:cs typeface="Times New Roman" panose="02020603050405020304" pitchFamily="18" charset="0"/>
              </a:rPr>
              <a:t>giao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tiếp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tế</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tôn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trọng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khác</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87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 calcmode="lin" valueType="num">
                                      <p:cBhvr additive="base">
                                        <p:cTn id="4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grpId="0" nodeType="clickEffect">
                                  <p:stCondLst>
                                    <p:cond delay="0"/>
                                  </p:stCondLst>
                                  <p:childTnLst>
                                    <p:animEffect transition="out" filter="strips(downLeft)">
                                      <p:cBhvr>
                                        <p:cTn id="54" dur="500"/>
                                        <p:tgtEl>
                                          <p:spTgt spid="5">
                                            <p:txEl>
                                              <p:pRg st="0" end="0"/>
                                            </p:txEl>
                                          </p:spTgt>
                                        </p:tgtEl>
                                      </p:cBhvr>
                                    </p:animEffect>
                                    <p:set>
                                      <p:cBhvr>
                                        <p:cTn id="55" dur="1" fill="hold">
                                          <p:stCondLst>
                                            <p:cond delay="499"/>
                                          </p:stCondLst>
                                        </p:cTn>
                                        <p:tgtEl>
                                          <p:spTgt spid="5">
                                            <p:txEl>
                                              <p:pRg st="0" end="0"/>
                                            </p:txEl>
                                          </p:spTgt>
                                        </p:tgtEl>
                                        <p:attrNameLst>
                                          <p:attrName>style.visibility</p:attrName>
                                        </p:attrNameLst>
                                      </p:cBhvr>
                                      <p:to>
                                        <p:strVal val="hidden"/>
                                      </p:to>
                                    </p:set>
                                  </p:childTnLst>
                                </p:cTn>
                              </p:par>
                              <p:par>
                                <p:cTn id="56" presetID="18" presetClass="exit" presetSubtype="12" fill="hold" grpId="0" nodeType="withEffect">
                                  <p:stCondLst>
                                    <p:cond delay="0"/>
                                  </p:stCondLst>
                                  <p:childTnLst>
                                    <p:animEffect transition="out" filter="strips(downLeft)">
                                      <p:cBhvr>
                                        <p:cTn id="57" dur="500"/>
                                        <p:tgtEl>
                                          <p:spTgt spid="5">
                                            <p:txEl>
                                              <p:pRg st="1" end="1"/>
                                            </p:txEl>
                                          </p:spTgt>
                                        </p:tgtEl>
                                      </p:cBhvr>
                                    </p:animEffect>
                                    <p:set>
                                      <p:cBhvr>
                                        <p:cTn id="58" dur="1" fill="hold">
                                          <p:stCondLst>
                                            <p:cond delay="499"/>
                                          </p:stCondLst>
                                        </p:cTn>
                                        <p:tgtEl>
                                          <p:spTgt spid="5">
                                            <p:txEl>
                                              <p:pRg st="1" end="1"/>
                                            </p:txEl>
                                          </p:spTgt>
                                        </p:tgtEl>
                                        <p:attrNameLst>
                                          <p:attrName>style.visibility</p:attrName>
                                        </p:attrNameLst>
                                      </p:cBhvr>
                                      <p:to>
                                        <p:strVal val="hidden"/>
                                      </p:to>
                                    </p:set>
                                  </p:childTnLst>
                                </p:cTn>
                              </p:par>
                              <p:par>
                                <p:cTn id="59" presetID="18" presetClass="exit" presetSubtype="12" fill="hold" grpId="0" nodeType="withEffect">
                                  <p:stCondLst>
                                    <p:cond delay="0"/>
                                  </p:stCondLst>
                                  <p:childTnLst>
                                    <p:animEffect transition="out" filter="strips(downLeft)">
                                      <p:cBhvr>
                                        <p:cTn id="60" dur="500"/>
                                        <p:tgtEl>
                                          <p:spTgt spid="5">
                                            <p:txEl>
                                              <p:pRg st="2" end="2"/>
                                            </p:txEl>
                                          </p:spTgt>
                                        </p:tgtEl>
                                      </p:cBhvr>
                                    </p:animEffect>
                                    <p:set>
                                      <p:cBhvr>
                                        <p:cTn id="61" dur="1" fill="hold">
                                          <p:stCondLst>
                                            <p:cond delay="499"/>
                                          </p:stCondLst>
                                        </p:cTn>
                                        <p:tgtEl>
                                          <p:spTgt spid="5">
                                            <p:txEl>
                                              <p:pRg st="2" end="2"/>
                                            </p:txEl>
                                          </p:spTgt>
                                        </p:tgtEl>
                                        <p:attrNameLst>
                                          <p:attrName>style.visibility</p:attrName>
                                        </p:attrNameLst>
                                      </p:cBhvr>
                                      <p:to>
                                        <p:strVal val="hidden"/>
                                      </p:to>
                                    </p:set>
                                  </p:childTnLst>
                                </p:cTn>
                              </p:par>
                              <p:par>
                                <p:cTn id="62" presetID="18" presetClass="exit" presetSubtype="12" fill="hold" grpId="0" nodeType="withEffect">
                                  <p:stCondLst>
                                    <p:cond delay="0"/>
                                  </p:stCondLst>
                                  <p:childTnLst>
                                    <p:animEffect transition="out" filter="strips(downLeft)">
                                      <p:cBhvr>
                                        <p:cTn id="63" dur="500"/>
                                        <p:tgtEl>
                                          <p:spTgt spid="5">
                                            <p:txEl>
                                              <p:pRg st="3" end="3"/>
                                            </p:txEl>
                                          </p:spTgt>
                                        </p:tgtEl>
                                      </p:cBhvr>
                                    </p:animEffect>
                                    <p:set>
                                      <p:cBhvr>
                                        <p:cTn id="64" dur="1" fill="hold">
                                          <p:stCondLst>
                                            <p:cond delay="499"/>
                                          </p:stCondLst>
                                        </p:cTn>
                                        <p:tgtEl>
                                          <p:spTgt spid="5">
                                            <p:txEl>
                                              <p:pRg st="3" end="3"/>
                                            </p:txEl>
                                          </p:spTgt>
                                        </p:tgtEl>
                                        <p:attrNameLst>
                                          <p:attrName>style.visibility</p:attrName>
                                        </p:attrNameLst>
                                      </p:cBhvr>
                                      <p:to>
                                        <p:strVal val="hidden"/>
                                      </p:to>
                                    </p:set>
                                  </p:childTnLst>
                                </p:cTn>
                              </p:par>
                              <p:par>
                                <p:cTn id="65" presetID="18" presetClass="exit" presetSubtype="12" fill="hold" grpId="0" nodeType="withEffect">
                                  <p:stCondLst>
                                    <p:cond delay="0"/>
                                  </p:stCondLst>
                                  <p:childTnLst>
                                    <p:animEffect transition="out" filter="strips(downLeft)">
                                      <p:cBhvr>
                                        <p:cTn id="66" dur="500"/>
                                        <p:tgtEl>
                                          <p:spTgt spid="5">
                                            <p:txEl>
                                              <p:pRg st="4" end="4"/>
                                            </p:txEl>
                                          </p:spTgt>
                                        </p:tgtEl>
                                      </p:cBhvr>
                                    </p:animEffect>
                                    <p:set>
                                      <p:cBhvr>
                                        <p:cTn id="67" dur="1" fill="hold">
                                          <p:stCondLst>
                                            <p:cond delay="499"/>
                                          </p:stCondLst>
                                        </p:cTn>
                                        <p:tgtEl>
                                          <p:spTgt spid="5">
                                            <p:txEl>
                                              <p:pRg st="4" end="4"/>
                                            </p:txEl>
                                          </p:spTgt>
                                        </p:tgtEl>
                                        <p:attrNameLst>
                                          <p:attrName>style.visibility</p:attrName>
                                        </p:attrNameLst>
                                      </p:cBhvr>
                                      <p:to>
                                        <p:strVal val="hidden"/>
                                      </p:to>
                                    </p:set>
                                  </p:childTnLst>
                                </p:cTn>
                              </p:par>
                              <p:par>
                                <p:cTn id="68" presetID="18" presetClass="exit" presetSubtype="12" fill="hold" grpId="0" nodeType="withEffect">
                                  <p:stCondLst>
                                    <p:cond delay="0"/>
                                  </p:stCondLst>
                                  <p:childTnLst>
                                    <p:animEffect transition="out" filter="strips(downLeft)">
                                      <p:cBhvr>
                                        <p:cTn id="69" dur="500"/>
                                        <p:tgtEl>
                                          <p:spTgt spid="5">
                                            <p:txEl>
                                              <p:pRg st="5" end="5"/>
                                            </p:txEl>
                                          </p:spTgt>
                                        </p:tgtEl>
                                      </p:cBhvr>
                                    </p:animEffect>
                                    <p:set>
                                      <p:cBhvr>
                                        <p:cTn id="70" dur="1" fill="hold">
                                          <p:stCondLst>
                                            <p:cond delay="499"/>
                                          </p:stCondLst>
                                        </p:cTn>
                                        <p:tgtEl>
                                          <p:spTgt spid="5">
                                            <p:txEl>
                                              <p:pRg st="5" end="5"/>
                                            </p:txEl>
                                          </p:spTgt>
                                        </p:tgtEl>
                                        <p:attrNameLst>
                                          <p:attrName>style.visibility</p:attrName>
                                        </p:attrNameLst>
                                      </p:cBhvr>
                                      <p:to>
                                        <p:strVal val="hidden"/>
                                      </p:to>
                                    </p:set>
                                  </p:childTnLst>
                                </p:cTn>
                              </p:par>
                              <p:par>
                                <p:cTn id="71" presetID="18" presetClass="exit" presetSubtype="12" fill="hold" grpId="0" nodeType="withEffect">
                                  <p:stCondLst>
                                    <p:cond delay="0"/>
                                  </p:stCondLst>
                                  <p:childTnLst>
                                    <p:animEffect transition="out" filter="strips(downLeft)">
                                      <p:cBhvr>
                                        <p:cTn id="72" dur="500"/>
                                        <p:tgtEl>
                                          <p:spTgt spid="5">
                                            <p:txEl>
                                              <p:pRg st="6" end="6"/>
                                            </p:txEl>
                                          </p:spTgt>
                                        </p:tgtEl>
                                      </p:cBhvr>
                                    </p:animEffect>
                                    <p:set>
                                      <p:cBhvr>
                                        <p:cTn id="73" dur="1" fill="hold">
                                          <p:stCondLst>
                                            <p:cond delay="499"/>
                                          </p:stCondLst>
                                        </p:cTn>
                                        <p:tgtEl>
                                          <p:spTgt spid="5">
                                            <p:txEl>
                                              <p:pRg st="6" end="6"/>
                                            </p:txEl>
                                          </p:spTgt>
                                        </p:tgtEl>
                                        <p:attrNameLst>
                                          <p:attrName>style.visibility</p:attrName>
                                        </p:attrNameLst>
                                      </p:cBhvr>
                                      <p:to>
                                        <p:strVal val="hidden"/>
                                      </p:to>
                                    </p:set>
                                  </p:childTnLst>
                                </p:cTn>
                              </p:par>
                              <p:par>
                                <p:cTn id="74" presetID="18" presetClass="exit" presetSubtype="12" fill="hold" grpId="0" nodeType="withEffect">
                                  <p:stCondLst>
                                    <p:cond delay="0"/>
                                  </p:stCondLst>
                                  <p:childTnLst>
                                    <p:animEffect transition="out" filter="strips(downLeft)">
                                      <p:cBhvr>
                                        <p:cTn id="75" dur="500"/>
                                        <p:tgtEl>
                                          <p:spTgt spid="5">
                                            <p:txEl>
                                              <p:pRg st="7" end="7"/>
                                            </p:txEl>
                                          </p:spTgt>
                                        </p:tgtEl>
                                      </p:cBhvr>
                                    </p:animEffect>
                                    <p:set>
                                      <p:cBhvr>
                                        <p:cTn id="76" dur="1" fill="hold">
                                          <p:stCondLst>
                                            <p:cond delay="499"/>
                                          </p:stCondLst>
                                        </p:cTn>
                                        <p:tgtEl>
                                          <p:spTgt spid="5">
                                            <p:txEl>
                                              <p:pRg st="7" end="7"/>
                                            </p:txEl>
                                          </p:spTgt>
                                        </p:tgtEl>
                                        <p:attrNameLst>
                                          <p:attrName>style.visibility</p:attrName>
                                        </p:attrNameLst>
                                      </p:cBhvr>
                                      <p:to>
                                        <p:strVal val="hidden"/>
                                      </p:to>
                                    </p:set>
                                  </p:childTnLst>
                                </p:cTn>
                              </p:par>
                              <p:par>
                                <p:cTn id="77" presetID="18" presetClass="exit" presetSubtype="12" fill="hold" grpId="0" nodeType="withEffect">
                                  <p:stCondLst>
                                    <p:cond delay="0"/>
                                  </p:stCondLst>
                                  <p:childTnLst>
                                    <p:animEffect transition="out" filter="strips(downLeft)">
                                      <p:cBhvr>
                                        <p:cTn id="78" dur="500"/>
                                        <p:tgtEl>
                                          <p:spTgt spid="5">
                                            <p:txEl>
                                              <p:pRg st="8" end="8"/>
                                            </p:txEl>
                                          </p:spTgt>
                                        </p:tgtEl>
                                      </p:cBhvr>
                                    </p:animEffect>
                                    <p:set>
                                      <p:cBhvr>
                                        <p:cTn id="79" dur="1" fill="hold">
                                          <p:stCondLst>
                                            <p:cond delay="499"/>
                                          </p:stCondLst>
                                        </p:cTn>
                                        <p:tgtEl>
                                          <p:spTgt spid="5">
                                            <p:txEl>
                                              <p:pRg st="8" end="8"/>
                                            </p:txEl>
                                          </p:spTgt>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7"/>
                                        </p:tgtEl>
                                        <p:attrNameLst>
                                          <p:attrName>style.visibility</p:attrName>
                                        </p:attrNameLst>
                                      </p:cBhvr>
                                      <p:to>
                                        <p:strVal val="visible"/>
                                      </p:to>
                                    </p:set>
                                    <p:anim calcmode="discrete" valueType="clr">
                                      <p:cBhvr override="childStyle">
                                        <p:cTn id="8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7"/>
                                        </p:tgtEl>
                                        <p:attrNameLst>
                                          <p:attrName>fillcolor</p:attrName>
                                        </p:attrNameLst>
                                      </p:cBhvr>
                                      <p:tavLst>
                                        <p:tav tm="0">
                                          <p:val>
                                            <p:clrVal>
                                              <a:schemeClr val="accent2"/>
                                            </p:clrVal>
                                          </p:val>
                                        </p:tav>
                                        <p:tav tm="50000">
                                          <p:val>
                                            <p:clrVal>
                                              <a:schemeClr val="hlink"/>
                                            </p:clrVal>
                                          </p:val>
                                        </p:tav>
                                      </p:tavLst>
                                    </p:anim>
                                    <p:set>
                                      <p:cBhvr>
                                        <p:cTn id="8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6E80C5-A7B3-45BE-B315-8CFBC39CCF75}"/>
              </a:ext>
            </a:extLst>
          </p:cNvPr>
          <p:cNvSpPr txBox="1"/>
          <p:nvPr/>
        </p:nvSpPr>
        <p:spPr>
          <a:xfrm>
            <a:off x="265043" y="13252"/>
            <a:ext cx="11542643" cy="1200329"/>
          </a:xfrm>
          <a:prstGeom prst="rect">
            <a:avLst/>
          </a:prstGeom>
          <a:noFill/>
        </p:spPr>
        <p:txBody>
          <a:bodyPr wrap="square">
            <a:spAutoFit/>
          </a:bodyPr>
          <a:lstStyle/>
          <a:p>
            <a:pPr algn="just">
              <a:tabLst>
                <a:tab pos="2743200" algn="ctr"/>
                <a:tab pos="5486400" algn="r"/>
              </a:tabLst>
            </a:pP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Để</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vận</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dụng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phương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châm</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lịch</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sự</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tiếp</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ứng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xử</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hàng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ngày</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em</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phải</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tiếp</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ứng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xử</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như</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thế</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nào</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gia</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đình</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ở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trường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học</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ngoài</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xã</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hội</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và</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đặc</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biệt</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là</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khi</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tham</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gia</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thông</a:t>
            </a:r>
            <a:r>
              <a:rPr lang="en-US" sz="24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a:t>
            </a:r>
            <a:r>
              <a:rPr lang="en-US" sz="2400" b="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7" name="Table 4">
            <a:extLst>
              <a:ext uri="{FF2B5EF4-FFF2-40B4-BE49-F238E27FC236}">
                <a16:creationId xmlns:a16="http://schemas.microsoft.com/office/drawing/2014/main" id="{959C450E-CEC4-4AE9-B2D8-AE69C7DDBF2B}"/>
              </a:ext>
            </a:extLst>
          </p:cNvPr>
          <p:cNvGraphicFramePr>
            <a:graphicFrameLocks noGrp="1"/>
          </p:cNvGraphicFramePr>
          <p:nvPr>
            <p:extLst>
              <p:ext uri="{D42A27DB-BD31-4B8C-83A1-F6EECF244321}">
                <p14:modId xmlns:p14="http://schemas.microsoft.com/office/powerpoint/2010/main" val="1544439855"/>
              </p:ext>
            </p:extLst>
          </p:nvPr>
        </p:nvGraphicFramePr>
        <p:xfrm>
          <a:off x="134730" y="1213581"/>
          <a:ext cx="11922540" cy="5577840"/>
        </p:xfrm>
        <a:graphic>
          <a:graphicData uri="http://schemas.openxmlformats.org/drawingml/2006/table">
            <a:tbl>
              <a:tblPr firstRow="1" bandRow="1">
                <a:tableStyleId>{00A15C55-8517-42AA-B614-E9B94910E393}</a:tableStyleId>
              </a:tblPr>
              <a:tblGrid>
                <a:gridCol w="5338022">
                  <a:extLst>
                    <a:ext uri="{9D8B030D-6E8A-4147-A177-3AD203B41FA5}">
                      <a16:colId xmlns:a16="http://schemas.microsoft.com/office/drawing/2014/main" val="2370917749"/>
                    </a:ext>
                  </a:extLst>
                </a:gridCol>
                <a:gridCol w="6584518">
                  <a:extLst>
                    <a:ext uri="{9D8B030D-6E8A-4147-A177-3AD203B41FA5}">
                      <a16:colId xmlns:a16="http://schemas.microsoft.com/office/drawing/2014/main" val="1065172576"/>
                    </a:ext>
                  </a:extLst>
                </a:gridCol>
              </a:tblGrid>
              <a:tr h="370840">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0026283"/>
                  </a:ext>
                </a:extLst>
              </a:tr>
              <a:tr h="370840">
                <a:tc>
                  <a:txBody>
                    <a:bodyPr/>
                    <a:lstStyle/>
                    <a:p>
                      <a:r>
                        <a:rPr lang="en-US" sz="2400" b="1" u="sng" kern="1200" dirty="0" err="1">
                          <a:effectLst/>
                          <a:latin typeface="Times New Roman" panose="02020603050405020304" pitchFamily="18" charset="0"/>
                          <a:ea typeface="Times New Roman" panose="02020603050405020304" pitchFamily="18" charset="0"/>
                          <a:cs typeface="Arial" panose="020B0604020202020204" pitchFamily="34" charset="0"/>
                        </a:rPr>
                        <a:t>Nhóm</a:t>
                      </a:r>
                      <a:r>
                        <a:rPr lang="en-US" sz="2400" b="1" u="sng" kern="1200" dirty="0">
                          <a:effectLst/>
                          <a:latin typeface="Times New Roman" panose="02020603050405020304" pitchFamily="18" charset="0"/>
                          <a:ea typeface="Times New Roman" panose="02020603050405020304" pitchFamily="18" charset="0"/>
                          <a:cs typeface="Arial" panose="020B0604020202020204" pitchFamily="34" charset="0"/>
                        </a:rPr>
                        <a:t> 1</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:Trong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tiếp</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ứng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xử</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đình</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p>
                    <a:p>
                      <a:endParaRPr lang="en-US" sz="2400" kern="1200" dirty="0">
                        <a:effectLst/>
                        <a:latin typeface="Times New Roman" panose="02020603050405020304" pitchFamily="18" charset="0"/>
                        <a:cs typeface="Arial" panose="020B0604020202020204" pitchFamily="34" charset="0"/>
                      </a:endParaRPr>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24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230027108"/>
                  </a:ext>
                </a:extLst>
              </a:tr>
              <a:tr h="370840">
                <a:tc>
                  <a:txBody>
                    <a:bodyPr/>
                    <a:lstStyle/>
                    <a:p>
                      <a:r>
                        <a:rPr lang="en-US" sz="2400" u="sng" kern="1200" dirty="0" err="1">
                          <a:effectLst/>
                          <a:latin typeface="Times New Roman" panose="02020603050405020304" pitchFamily="18" charset="0"/>
                          <a:ea typeface="Times New Roman" panose="02020603050405020304" pitchFamily="18" charset="0"/>
                          <a:cs typeface="Arial" panose="020B0604020202020204" pitchFamily="34" charset="0"/>
                        </a:rPr>
                        <a:t>Nh</a:t>
                      </a:r>
                      <a:r>
                        <a:rPr lang="en-US" sz="2400" b="1" u="sng" kern="1200" dirty="0" err="1">
                          <a:effectLst/>
                          <a:latin typeface="Times New Roman" panose="02020603050405020304" pitchFamily="18" charset="0"/>
                          <a:ea typeface="Times New Roman" panose="02020603050405020304" pitchFamily="18" charset="0"/>
                          <a:cs typeface="Arial" panose="020B0604020202020204" pitchFamily="34" charset="0"/>
                        </a:rPr>
                        <a:t>óm</a:t>
                      </a:r>
                      <a:r>
                        <a:rPr lang="en-US" sz="2400" b="1" u="sng" kern="1200" dirty="0">
                          <a:effectLst/>
                          <a:latin typeface="Times New Roman" panose="02020603050405020304" pitchFamily="18" charset="0"/>
                          <a:ea typeface="Times New Roman" panose="02020603050405020304" pitchFamily="18" charset="0"/>
                          <a:cs typeface="Arial" panose="020B0604020202020204" pitchFamily="34" charset="0"/>
                        </a:rPr>
                        <a:t> 2</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tiếp</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ứng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xử</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nhà</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trường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184275740"/>
                  </a:ext>
                </a:extLst>
              </a:tr>
              <a:tr h="370840">
                <a:tc>
                  <a:txBody>
                    <a:bodyPr/>
                    <a:lstStyle/>
                    <a:p>
                      <a:r>
                        <a:rPr lang="en-US" sz="2400" b="1" u="sng" kern="1200" dirty="0" err="1">
                          <a:effectLst/>
                          <a:latin typeface="Times New Roman" panose="02020603050405020304" pitchFamily="18" charset="0"/>
                          <a:ea typeface="Times New Roman" panose="02020603050405020304" pitchFamily="18" charset="0"/>
                          <a:cs typeface="Arial" panose="020B0604020202020204" pitchFamily="34" charset="0"/>
                        </a:rPr>
                        <a:t>Nhóm</a:t>
                      </a:r>
                      <a:r>
                        <a:rPr lang="en-US" sz="2400" b="1" u="sng" kern="1200" dirty="0">
                          <a:effectLst/>
                          <a:latin typeface="Times New Roman" panose="02020603050405020304" pitchFamily="18" charset="0"/>
                          <a:ea typeface="Times New Roman" panose="02020603050405020304" pitchFamily="18" charset="0"/>
                          <a:cs typeface="Arial" panose="020B0604020202020204" pitchFamily="34" charset="0"/>
                        </a:rPr>
                        <a:t> 3</a:t>
                      </a:r>
                      <a:r>
                        <a:rPr lang="en-US" sz="2400" b="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tiếp</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ứng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xử</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ngoài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xã</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hội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654115743"/>
                  </a:ext>
                </a:extLst>
              </a:tr>
              <a:tr h="370840">
                <a:tc>
                  <a:txBody>
                    <a:bodyPr/>
                    <a:lstStyle/>
                    <a:p>
                      <a:r>
                        <a:rPr lang="en-US" sz="2400" b="1" u="sng" kern="1200" dirty="0" err="1">
                          <a:effectLst/>
                          <a:latin typeface="Times New Roman" panose="02020603050405020304" pitchFamily="18" charset="0"/>
                          <a:ea typeface="Times New Roman" panose="02020603050405020304" pitchFamily="18" charset="0"/>
                          <a:cs typeface="Arial" panose="020B0604020202020204" pitchFamily="34" charset="0"/>
                        </a:rPr>
                        <a:t>Nhóm</a:t>
                      </a:r>
                      <a:r>
                        <a:rPr lang="en-US" sz="2400" b="1" u="sng" kern="1200" dirty="0">
                          <a:effectLst/>
                          <a:latin typeface="Times New Roman" panose="02020603050405020304" pitchFamily="18" charset="0"/>
                          <a:ea typeface="Times New Roman" panose="02020603050405020304" pitchFamily="18" charset="0"/>
                          <a:cs typeface="Arial" panose="020B0604020202020204" pitchFamily="34" charset="0"/>
                        </a:rPr>
                        <a:t> 4</a:t>
                      </a:r>
                      <a:r>
                        <a:rPr lang="en-US" sz="2400" b="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tiếp</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ứng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xử</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khi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tham</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thông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p>
                    <a:p>
                      <a:endParaRPr lang="en-US" sz="2400" kern="1200" dirty="0">
                        <a:effectLst/>
                        <a:latin typeface="Times New Roman" panose="02020603050405020304" pitchFamily="18" charset="0"/>
                        <a:cs typeface="Arial" panose="020B0604020202020204" pitchFamily="34" charset="0"/>
                      </a:endParaRPr>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85352418"/>
                  </a:ext>
                </a:extLst>
              </a:tr>
            </a:tbl>
          </a:graphicData>
        </a:graphic>
      </p:graphicFrame>
      <p:sp>
        <p:nvSpPr>
          <p:cNvPr id="12" name="TextBox 11">
            <a:extLst>
              <a:ext uri="{FF2B5EF4-FFF2-40B4-BE49-F238E27FC236}">
                <a16:creationId xmlns:a16="http://schemas.microsoft.com/office/drawing/2014/main" id="{47A3125A-48E4-46B0-A7C5-F679AE7A0B9C}"/>
              </a:ext>
            </a:extLst>
          </p:cNvPr>
          <p:cNvSpPr txBox="1"/>
          <p:nvPr/>
        </p:nvSpPr>
        <p:spPr>
          <a:xfrm>
            <a:off x="5490800" y="1612124"/>
            <a:ext cx="654652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EF723077-6F7D-4783-9BB2-C115C054C712}"/>
              </a:ext>
            </a:extLst>
          </p:cNvPr>
          <p:cNvSpPr txBox="1"/>
          <p:nvPr/>
        </p:nvSpPr>
        <p:spPr>
          <a:xfrm>
            <a:off x="5521507" y="3250238"/>
            <a:ext cx="6175612" cy="830997"/>
          </a:xfrm>
          <a:prstGeom prst="rect">
            <a:avLst/>
          </a:prstGeom>
          <a:noFill/>
        </p:spPr>
        <p:txBody>
          <a:bodyPr wrap="square">
            <a:spAutoFit/>
          </a:bodyPr>
          <a:lstStyle/>
          <a:p>
            <a:pPr algn="just">
              <a:tabLst>
                <a:tab pos="2743200" algn="ctr"/>
                <a:tab pos="5486400" algn="r"/>
              </a:tabLst>
            </a:pP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Kính</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trọng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vâng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lời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thầy</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cô</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Đoàn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kết</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giúp</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đỡ</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bạn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bè</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227997E2-FEF8-462E-B002-DFA76C5C99FE}"/>
              </a:ext>
            </a:extLst>
          </p:cNvPr>
          <p:cNvSpPr txBox="1"/>
          <p:nvPr/>
        </p:nvSpPr>
        <p:spPr>
          <a:xfrm>
            <a:off x="5490801" y="4089492"/>
            <a:ext cx="6546526" cy="1200329"/>
          </a:xfrm>
          <a:prstGeom prst="rect">
            <a:avLst/>
          </a:prstGeom>
          <a:noFill/>
        </p:spPr>
        <p:txBody>
          <a:bodyPr wrap="square">
            <a:spAutoFit/>
          </a:bodyPr>
          <a:lstStyle/>
          <a:p>
            <a:pPr algn="just">
              <a:tabLst>
                <a:tab pos="2743200" algn="ctr"/>
                <a:tab pos="5486400" algn="r"/>
              </a:tabLst>
            </a:pP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Luôn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tôn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trọng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quan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tâm</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tới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mọi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người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xung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quanh</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Biết</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i="1" kern="1200" dirty="0" err="1">
                <a:effectLst/>
                <a:latin typeface="Times New Roman" panose="02020603050405020304" pitchFamily="18" charset="0"/>
                <a:ea typeface="Times New Roman" panose="02020603050405020304" pitchFamily="18" charset="0"/>
                <a:cs typeface="Arial" panose="020B0604020202020204" pitchFamily="34" charset="0"/>
              </a:rPr>
              <a:t>cảm</a:t>
            </a:r>
            <a:r>
              <a:rPr lang="en-US" sz="24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i="1" kern="1200" dirty="0" err="1">
                <a:effectLst/>
                <a:latin typeface="Times New Roman" panose="02020603050405020304" pitchFamily="18" charset="0"/>
                <a:ea typeface="Times New Roman" panose="02020603050405020304" pitchFamily="18" charset="0"/>
                <a:cs typeface="Arial" panose="020B0604020202020204" pitchFamily="34" charset="0"/>
              </a:rPr>
              <a:t>ơn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i="1" kern="1200" dirty="0" err="1">
                <a:effectLst/>
                <a:latin typeface="Times New Roman" panose="02020603050405020304" pitchFamily="18" charset="0"/>
                <a:ea typeface="Times New Roman" panose="02020603050405020304" pitchFamily="18" charset="0"/>
                <a:cs typeface="Arial" panose="020B0604020202020204" pitchFamily="34" charset="0"/>
              </a:rPr>
              <a:t>xin</a:t>
            </a:r>
            <a:r>
              <a:rPr lang="en-US" sz="24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i="1" kern="1200" dirty="0" err="1">
                <a:effectLst/>
                <a:latin typeface="Times New Roman" panose="02020603050405020304" pitchFamily="18" charset="0"/>
                <a:ea typeface="Times New Roman" panose="02020603050405020304" pitchFamily="18" charset="0"/>
                <a:cs typeface="Arial" panose="020B0604020202020204" pitchFamily="34" charset="0"/>
              </a:rPr>
              <a:t>lỗi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đúng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lúc</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đúng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chỗ</a:t>
            </a:r>
            <a:endParaRPr lang="en-US" sz="2400" dirty="0"/>
          </a:p>
        </p:txBody>
      </p:sp>
      <p:sp>
        <p:nvSpPr>
          <p:cNvPr id="15" name="TextBox 14">
            <a:extLst>
              <a:ext uri="{FF2B5EF4-FFF2-40B4-BE49-F238E27FC236}">
                <a16:creationId xmlns:a16="http://schemas.microsoft.com/office/drawing/2014/main" id="{77F1FDB3-27F2-4EA2-9AE3-C187ADF73C70}"/>
              </a:ext>
            </a:extLst>
          </p:cNvPr>
          <p:cNvSpPr txBox="1"/>
          <p:nvPr/>
        </p:nvSpPr>
        <p:spPr>
          <a:xfrm>
            <a:off x="5490800" y="5228920"/>
            <a:ext cx="6237026" cy="1569660"/>
          </a:xfrm>
          <a:prstGeom prst="rect">
            <a:avLst/>
          </a:prstGeom>
          <a:noFill/>
        </p:spPr>
        <p:txBody>
          <a:bodyPr wrap="square">
            <a:spAutoFit/>
          </a:bodyPr>
          <a:lstStyle/>
          <a:p>
            <a:pPr algn="just">
              <a:tabLst>
                <a:tab pos="2743200" algn="ctr"/>
                <a:tab pos="5486400" algn="r"/>
              </a:tabLst>
            </a:pP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Luôn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tôn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trọng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nhường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nhịn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người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cùng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tham</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thông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Bình</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tĩnh</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nhã</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nhặn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khi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xảy</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ra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va</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chạm</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và</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sẵn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sàng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cứu</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giúp</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người</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tai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nạn</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kern="1200" dirty="0" err="1">
                <a:effectLst/>
                <a:latin typeface="Times New Roman" panose="02020603050405020304" pitchFamily="18" charset="0"/>
                <a:ea typeface="Times New Roman" panose="02020603050405020304" pitchFamily="18" charset="0"/>
                <a:cs typeface="Arial" panose="020B0604020202020204" pitchFamily="34" charset="0"/>
              </a:rPr>
              <a:t>thông</a:t>
            </a:r>
            <a:r>
              <a:rPr lang="en-US" sz="24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755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8B9A8B6-E54C-4C86-94A3-1D4CB1207297}"/>
              </a:ext>
            </a:extLst>
          </p:cNvPr>
          <p:cNvSpPr/>
          <p:nvPr/>
        </p:nvSpPr>
        <p:spPr>
          <a:xfrm>
            <a:off x="797467" y="795536"/>
            <a:ext cx="10321105" cy="154003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Ghi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nhớ</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nhị</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tôn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trọng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người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khác</a:t>
            </a:r>
            <a:r>
              <a:rPr lang="en-US" sz="3200" b="1" dirty="0">
                <a:solidFill>
                  <a:prstClr val="black"/>
                </a:solidFill>
                <a:latin typeface="Times New Roman" panose="02020603050405020304" pitchFamily="18" charset="0"/>
                <a:cs typeface="Times New Roman" panose="02020603050405020304" pitchFamily="18" charset="0"/>
              </a:rPr>
              <a:t>(</a:t>
            </a:r>
            <a:r>
              <a:rPr lang="en-US" sz="3200" b="1" dirty="0" err="1">
                <a:solidFill>
                  <a:prstClr val="black"/>
                </a:solidFill>
                <a:latin typeface="Times New Roman" panose="02020603050405020304" pitchFamily="18" charset="0"/>
                <a:cs typeface="Times New Roman" panose="02020603050405020304" pitchFamily="18" charset="0"/>
              </a:rPr>
              <a:t>phương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châm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lịch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sự</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8444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98105" y="0"/>
            <a:ext cx="3237257" cy="195088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771522361"/>
              </p:ext>
            </p:extLst>
          </p:nvPr>
        </p:nvGraphicFramePr>
        <p:xfrm>
          <a:off x="1191609" y="1641173"/>
          <a:ext cx="9250250" cy="2926080"/>
        </p:xfrm>
        <a:graphic>
          <a:graphicData uri="http://schemas.openxmlformats.org/drawingml/2006/table">
            <a:tbl>
              <a:tblPr firstRow="1" firstCol="1" bandRow="1"/>
              <a:tblGrid>
                <a:gridCol w="2537943">
                  <a:extLst>
                    <a:ext uri="{9D8B030D-6E8A-4147-A177-3AD203B41FA5}">
                      <a16:colId xmlns:a16="http://schemas.microsoft.com/office/drawing/2014/main" val="2811257987"/>
                    </a:ext>
                  </a:extLst>
                </a:gridCol>
                <a:gridCol w="6712307">
                  <a:extLst>
                    <a:ext uri="{9D8B030D-6E8A-4147-A177-3AD203B41FA5}">
                      <a16:colId xmlns:a16="http://schemas.microsoft.com/office/drawing/2014/main" val="3514581914"/>
                    </a:ext>
                  </a:extLst>
                </a:gridCol>
              </a:tblGrid>
              <a:tr h="0">
                <a:tc>
                  <a:txBody>
                    <a:bodyPr/>
                    <a:lstStyle/>
                    <a:p>
                      <a:pPr algn="just">
                        <a:spcAft>
                          <a:spcPts val="0"/>
                        </a:spcAft>
                      </a:pPr>
                      <a:r>
                        <a:rPr lang="fi-FI" sz="3200" b="1">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i-FI" sz="3200" b="1">
                          <a:solidFill>
                            <a:srgbClr val="FF0000"/>
                          </a:solidFill>
                          <a:effectLst/>
                          <a:latin typeface="Times New Roman" panose="02020603050405020304" pitchFamily="18" charset="0"/>
                          <a:ea typeface="Times New Roman" panose="02020603050405020304" pitchFamily="18" charset="0"/>
                        </a:rPr>
                        <a:t>Nhiệm vụ</a:t>
                      </a:r>
                      <a:endParaRPr lang="en-US" sz="320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472684"/>
                  </a:ext>
                </a:extLst>
              </a:tr>
              <a:tr h="0">
                <a:tc>
                  <a:txBody>
                    <a:bodyPr/>
                    <a:lstStyle/>
                    <a:p>
                      <a:pPr algn="just">
                        <a:spcAft>
                          <a:spcPts val="0"/>
                        </a:spcAft>
                      </a:pPr>
                      <a:r>
                        <a:rPr lang="fi-FI" sz="3200" b="1" dirty="0">
                          <a:solidFill>
                            <a:srgbClr val="0000CC"/>
                          </a:solidFill>
                          <a:effectLst/>
                          <a:latin typeface="Times New Roman" panose="02020603050405020304" pitchFamily="18" charset="0"/>
                          <a:ea typeface="Times New Roman" panose="02020603050405020304" pitchFamily="18" charset="0"/>
                        </a:rPr>
                        <a:t>Bài tập 1   </a:t>
                      </a:r>
                      <a:endParaRPr lang="en-US" sz="32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i-FI" sz="3200" b="1" dirty="0">
                          <a:solidFill>
                            <a:srgbClr val="0000CC"/>
                          </a:solidFill>
                          <a:effectLst/>
                          <a:latin typeface="Times New Roman" panose="02020603050405020304" pitchFamily="18" charset="0"/>
                          <a:ea typeface="Times New Roman" panose="02020603050405020304" pitchFamily="18" charset="0"/>
                        </a:rPr>
                        <a:t>Hs làm việc cá nhân</a:t>
                      </a:r>
                      <a:endParaRPr lang="en-US" sz="32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259008"/>
                  </a:ext>
                </a:extLst>
              </a:tr>
              <a:tr h="0">
                <a:tc>
                  <a:txBody>
                    <a:bodyPr/>
                    <a:lstStyle/>
                    <a:p>
                      <a:pPr algn="just">
                        <a:spcAft>
                          <a:spcPts val="0"/>
                        </a:spcAft>
                      </a:pPr>
                      <a:r>
                        <a:rPr lang="fi-FI" sz="3200" b="1">
                          <a:solidFill>
                            <a:srgbClr val="0000CC"/>
                          </a:solidFill>
                          <a:effectLst/>
                          <a:latin typeface="Times New Roman" panose="02020603050405020304" pitchFamily="18" charset="0"/>
                          <a:ea typeface="Times New Roman" panose="02020603050405020304" pitchFamily="18" charset="0"/>
                        </a:rPr>
                        <a:t>Bài tập 2</a:t>
                      </a:r>
                      <a:endParaRPr lang="en-US" sz="32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Hs thảo luận nhóm bàn, 2 phút</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876494"/>
                  </a:ext>
                </a:extLst>
              </a:tr>
              <a:tr h="0">
                <a:tc>
                  <a:txBody>
                    <a:bodyPr/>
                    <a:lstStyle/>
                    <a:p>
                      <a:pPr>
                        <a:spcAft>
                          <a:spcPts val="0"/>
                        </a:spcAft>
                      </a:pPr>
                      <a:r>
                        <a:rPr lang="fi-FI" sz="3200" b="1">
                          <a:solidFill>
                            <a:srgbClr val="0000CC"/>
                          </a:solidFill>
                          <a:effectLst/>
                          <a:latin typeface="Times New Roman" panose="02020603050405020304" pitchFamily="18" charset="0"/>
                          <a:ea typeface="Times New Roman" panose="02020603050405020304" pitchFamily="18" charset="0"/>
                        </a:rPr>
                        <a:t>Bài tập 3</a:t>
                      </a:r>
                      <a:endParaRPr lang="en-US" sz="32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Hs làm việc cá nhân</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670582"/>
                  </a:ext>
                </a:extLst>
              </a:tr>
              <a:tr h="0">
                <a:tc>
                  <a:txBody>
                    <a:bodyPr/>
                    <a:lstStyle/>
                    <a:p>
                      <a:pPr>
                        <a:spcAft>
                          <a:spcPts val="0"/>
                        </a:spcAft>
                      </a:pPr>
                      <a:r>
                        <a:rPr lang="fi-FI" sz="3200" b="1">
                          <a:solidFill>
                            <a:srgbClr val="0000CC"/>
                          </a:solidFill>
                          <a:effectLst/>
                          <a:latin typeface="Times New Roman" panose="02020603050405020304" pitchFamily="18" charset="0"/>
                          <a:ea typeface="Times New Roman" panose="02020603050405020304" pitchFamily="18" charset="0"/>
                        </a:rPr>
                        <a:t>Bài tập 4</a:t>
                      </a:r>
                      <a:endParaRPr lang="en-US" sz="32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i-FI" sz="3200" b="1" dirty="0">
                          <a:solidFill>
                            <a:srgbClr val="0000CC"/>
                          </a:solidFill>
                          <a:effectLst/>
                          <a:latin typeface="Times New Roman" panose="02020603050405020304" pitchFamily="18" charset="0"/>
                          <a:ea typeface="Times New Roman" panose="02020603050405020304" pitchFamily="18" charset="0"/>
                        </a:rPr>
                        <a:t>Hs thảo luận nhóm bàn 2 phút</a:t>
                      </a:r>
                      <a:endParaRPr lang="en-US" sz="32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5058652"/>
                  </a:ext>
                </a:extLst>
              </a:tr>
              <a:tr h="0">
                <a:tc>
                  <a:txBody>
                    <a:bodyPr/>
                    <a:lstStyle/>
                    <a:p>
                      <a:pPr>
                        <a:spcAft>
                          <a:spcPts val="0"/>
                        </a:spcAft>
                      </a:pPr>
                      <a:r>
                        <a:rPr lang="fi-FI" sz="3200" b="1">
                          <a:solidFill>
                            <a:srgbClr val="0000CC"/>
                          </a:solidFill>
                          <a:effectLst/>
                          <a:latin typeface="Times New Roman" panose="02020603050405020304" pitchFamily="18" charset="0"/>
                          <a:ea typeface="Times New Roman" panose="02020603050405020304" pitchFamily="18" charset="0"/>
                        </a:rPr>
                        <a:t>Bài tập 5</a:t>
                      </a:r>
                      <a:endParaRPr lang="en-US" sz="32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i-FI" sz="3200" b="1" dirty="0">
                          <a:solidFill>
                            <a:srgbClr val="0000CC"/>
                          </a:solidFill>
                          <a:effectLst/>
                          <a:latin typeface="Times New Roman" panose="02020603050405020304" pitchFamily="18" charset="0"/>
                          <a:ea typeface="Times New Roman" panose="02020603050405020304" pitchFamily="18" charset="0"/>
                        </a:rPr>
                        <a:t>Hs thảo luận nhóm 2 bàn 3 phút</a:t>
                      </a:r>
                      <a:endParaRPr lang="en-US" sz="32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472800"/>
                  </a:ext>
                </a:extLst>
              </a:tr>
            </a:tbl>
          </a:graphicData>
        </a:graphic>
      </p:graphicFrame>
    </p:spTree>
    <p:extLst>
      <p:ext uri="{BB962C8B-B14F-4D97-AF65-F5344CB8AC3E}">
        <p14:creationId xmlns:p14="http://schemas.microsoft.com/office/powerpoint/2010/main" val="22115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7AF685-3E28-4506-9FF6-03AC1F2E34F8}"/>
              </a:ext>
            </a:extLst>
          </p:cNvPr>
          <p:cNvSpPr txBox="1"/>
          <p:nvPr/>
        </p:nvSpPr>
        <p:spPr>
          <a:xfrm>
            <a:off x="7129669" y="849547"/>
            <a:ext cx="4566461" cy="2677656"/>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marL="342900" marR="0" lvl="0" indent="-342900" fontAlgn="base">
              <a:lnSpc>
                <a:spcPct val="100000"/>
              </a:lnSpc>
              <a:spcAft>
                <a:spcPct val="0"/>
              </a:spcAft>
              <a:buClrTx/>
              <a:buSzTx/>
              <a:buFontTx/>
              <a:buAutoNum type="alphaLcPeriod"/>
              <a:tabLst/>
              <a:defRPr kumimoji="0" sz="2800" b="1" i="1" u="none" strike="noStrike" kern="0" cap="none" spc="0" normalizeH="0" baseline="0">
                <a:ln>
                  <a:noFill/>
                </a:ln>
                <a:solidFill>
                  <a:srgbClr val="000099"/>
                </a:solidFill>
                <a:effectLst/>
                <a:uLnTx/>
                <a:uFillTx/>
                <a:latin typeface="Times New Roman" panose="02020603050405020304" pitchFamily="18" charset="0"/>
                <a:cs typeface="Times New Roman" panose="02020603050405020304" pitchFamily="18" charset="0"/>
              </a:defRPr>
            </a:lvl1pPr>
            <a:lvl2pPr marL="800100" indent="-342900">
              <a:defRPr>
                <a:latin typeface="Arial" panose="020B0604020202020204" pitchFamily="34" charset="0"/>
                <a:cs typeface="Arial" panose="020B0604020202020204" pitchFamily="34" charset="0"/>
              </a:defRPr>
            </a:lvl2pPr>
            <a:lvl3pPr marL="1257300" indent="-342900">
              <a:defRPr>
                <a:latin typeface="Arial" panose="020B0604020202020204" pitchFamily="34" charset="0"/>
                <a:cs typeface="Arial" panose="020B0604020202020204" pitchFamily="34" charset="0"/>
              </a:defRPr>
            </a:lvl3pPr>
            <a:lvl4pPr marL="1714500" indent="-342900">
              <a:defRPr>
                <a:latin typeface="Arial" panose="020B0604020202020204" pitchFamily="34" charset="0"/>
                <a:cs typeface="Arial" panose="020B0604020202020204" pitchFamily="34" charset="0"/>
              </a:defRPr>
            </a:lvl4pPr>
            <a:lvl5pPr marL="2171700" indent="-342900">
              <a:defRPr>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latin typeface="Arial" panose="020B0604020202020204" pitchFamily="34" charset="0"/>
                <a:cs typeface="Arial" panose="020B0604020202020204" pitchFamily="34" charset="0"/>
              </a:defRPr>
            </a:lvl9pPr>
          </a:lstStyle>
          <a:p>
            <a:pPr marL="0" indent="0" algn="just">
              <a:buNone/>
            </a:pPr>
            <a:r>
              <a:rPr lang="pt-BR" i="0" dirty="0"/>
              <a:t>Những câu ca dao, tục ngữ khẳng định vai trò của ngôn ngữ trong đời sống và khuyên ta trong giao tiếp nên dùng những lời lẽ lịch sự nhã nhặn.</a:t>
            </a:r>
            <a:endParaRPr lang="en-US" i="0" dirty="0"/>
          </a:p>
        </p:txBody>
      </p:sp>
      <p:sp>
        <p:nvSpPr>
          <p:cNvPr id="7" name="Text Box 16">
            <a:extLst>
              <a:ext uri="{FF2B5EF4-FFF2-40B4-BE49-F238E27FC236}">
                <a16:creationId xmlns:a16="http://schemas.microsoft.com/office/drawing/2014/main" id="{1E77616E-9D39-4757-97F8-2C626C2456FF}"/>
              </a:ext>
            </a:extLst>
          </p:cNvPr>
          <p:cNvSpPr txBox="1">
            <a:spLocks noChangeArrowheads="1"/>
          </p:cNvSpPr>
          <p:nvPr/>
        </p:nvSpPr>
        <p:spPr bwMode="auto">
          <a:xfrm>
            <a:off x="287095" y="954745"/>
            <a:ext cx="6268279" cy="2246769"/>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defTabSz="914400" eaLnBrk="1" fontAlgn="base" latinLnBrk="0" hangingPunct="1">
              <a:lnSpc>
                <a:spcPct val="100000"/>
              </a:lnSpc>
              <a:spcAft>
                <a:spcPct val="0"/>
              </a:spcAft>
              <a:buClrTx/>
              <a:buSzTx/>
              <a:buFontTx/>
              <a:buAutoNum type="alphaLcPeriod"/>
              <a:tabLst/>
              <a:defRPr/>
            </a:pP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Lời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chào</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cao</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hơn</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mâm</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cỗ</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Aft>
                <a:spcPct val="0"/>
              </a:spcAft>
              <a:buClrTx/>
              <a:buSzTx/>
              <a:buFontTx/>
              <a:buNone/>
              <a:tabLst/>
              <a:defRPr/>
            </a:pP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b.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Lời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chẳng</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tiền</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mua</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Aft>
                <a:spcPct val="0"/>
              </a:spcAft>
              <a:buClrTx/>
              <a:buSzTx/>
              <a:buFontTx/>
              <a:buNone/>
              <a:tabLst/>
              <a:defRPr/>
            </a:pP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Lựa</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lời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mà</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vừa</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lòng</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nhau</a:t>
            </a:r>
            <a:endPar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342900" defTabSz="914400" eaLnBrk="1" fontAlgn="base" latinLnBrk="0" hangingPunct="1">
              <a:lnSpc>
                <a:spcPct val="100000"/>
              </a:lnSpc>
              <a:spcAft>
                <a:spcPct val="0"/>
              </a:spcAft>
              <a:buClrTx/>
              <a:buSzTx/>
              <a:buFontTx/>
              <a:buNone/>
              <a:tabLst/>
              <a:defRPr/>
            </a:pP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c.   Kim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vàng</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ai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nỡ</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uốn</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câu</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Aft>
                <a:spcPct val="0"/>
              </a:spcAft>
              <a:buClrTx/>
              <a:buSzTx/>
              <a:buFontTx/>
              <a:buNone/>
              <a:tabLst/>
              <a:defRPr/>
            </a:pP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khôn</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ai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nỡ</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nặng</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lời</a:t>
            </a:r>
            <a:r>
              <a:rPr kumimoji="0" lang="en-US" altLang="en-US" sz="28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519CA564-C186-4D79-9CC7-7FC57DED8547}"/>
              </a:ext>
            </a:extLst>
          </p:cNvPr>
          <p:cNvSpPr txBox="1"/>
          <p:nvPr/>
        </p:nvSpPr>
        <p:spPr>
          <a:xfrm>
            <a:off x="238538" y="179637"/>
            <a:ext cx="1789045" cy="584775"/>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spcAft>
                <a:spcPts val="0"/>
              </a:spcAft>
            </a:pPr>
            <a:r>
              <a:rPr lang="fi-FI" sz="3200" b="1" dirty="0">
                <a:solidFill>
                  <a:srgbClr val="0000CC"/>
                </a:solidFill>
                <a:effectLst/>
                <a:latin typeface="Times New Roman" panose="02020603050405020304" pitchFamily="18" charset="0"/>
                <a:ea typeface="Times New Roman" panose="02020603050405020304" pitchFamily="18" charset="0"/>
              </a:rPr>
              <a:t>Bài tập 1   </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sp>
        <p:nvSpPr>
          <p:cNvPr id="10" name="Arrow: Right 9">
            <a:extLst>
              <a:ext uri="{FF2B5EF4-FFF2-40B4-BE49-F238E27FC236}">
                <a16:creationId xmlns:a16="http://schemas.microsoft.com/office/drawing/2014/main" id="{47DE8EA5-3CDD-4AF6-842A-31B768542246}"/>
              </a:ext>
            </a:extLst>
          </p:cNvPr>
          <p:cNvSpPr/>
          <p:nvPr/>
        </p:nvSpPr>
        <p:spPr>
          <a:xfrm>
            <a:off x="6628212" y="1668697"/>
            <a:ext cx="428619" cy="1039356"/>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342900" indent="-342900" fontAlgn="base">
              <a:spcAft>
                <a:spcPct val="0"/>
              </a:spcAft>
              <a:buFontTx/>
              <a:buAutoNum type="alphaLcPeriod"/>
            </a:pPr>
            <a:endParaRPr lang="en-US" sz="2800" b="1" i="1" kern="0">
              <a:solidFill>
                <a:srgbClr val="000099"/>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BB3F6A8-21A4-4A60-BCDE-84FF5CCF4DB2}"/>
              </a:ext>
            </a:extLst>
          </p:cNvPr>
          <p:cNvSpPr txBox="1"/>
          <p:nvPr/>
        </p:nvSpPr>
        <p:spPr>
          <a:xfrm>
            <a:off x="1512031" y="3717536"/>
            <a:ext cx="7900868" cy="2677656"/>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tabLst>
                <a:tab pos="2743200" algn="ctr"/>
                <a:tab pos="5486400" algn="r"/>
              </a:tabLst>
            </a:pPr>
            <a:r>
              <a:rPr lang="nl-NL" sz="2800" b="1" i="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Những câu có nội dung tương tự:</a:t>
            </a:r>
            <a:endParaRPr lang="en-US" sz="2800" dirty="0">
              <a:solidFill>
                <a:srgbClr val="0000CC"/>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800" kern="1200" dirty="0">
                <a:effectLst/>
                <a:latin typeface="Times New Roman" panose="02020603050405020304" pitchFamily="18" charset="0"/>
                <a:ea typeface="Times New Roman" panose="02020603050405020304" pitchFamily="18" charset="0"/>
                <a:cs typeface="Arial" panose="020B0604020202020204" pitchFamily="34" charset="0"/>
              </a:rPr>
              <a:t>      +     </a:t>
            </a:r>
            <a:r>
              <a:rPr lang="nl-NL" sz="2800" i="1" kern="1200" dirty="0">
                <a:effectLst/>
                <a:latin typeface="Times New Roman" panose="02020603050405020304" pitchFamily="18" charset="0"/>
                <a:ea typeface="Times New Roman" panose="02020603050405020304" pitchFamily="18" charset="0"/>
                <a:cs typeface="Arial" panose="020B0604020202020204" pitchFamily="34" charset="0"/>
              </a:rPr>
              <a:t>" Chim khôn kêu tiếng rảnh rang.</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800" i="1" kern="1200" dirty="0">
                <a:effectLst/>
                <a:latin typeface="Times New Roman" panose="02020603050405020304" pitchFamily="18" charset="0"/>
                <a:ea typeface="Times New Roman" panose="02020603050405020304" pitchFamily="18" charset="0"/>
                <a:cs typeface="Arial" panose="020B0604020202020204" pitchFamily="34" charset="0"/>
              </a:rPr>
              <a:t>          Người khôn nói tiếng dịu dàng dễ nghe"</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Vàng</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thì</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thử</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lửa</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thử</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than,</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Chuông</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kêu</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thử</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tiếng</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người</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ngoan</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thử</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lời</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Một</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điều</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nhịn</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là</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chín</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câu</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điều</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i="1" kern="1200" dirty="0" err="1">
                <a:effectLst/>
                <a:latin typeface="Times New Roman" panose="02020603050405020304" pitchFamily="18" charset="0"/>
                <a:ea typeface="Times New Roman" panose="02020603050405020304" pitchFamily="18" charset="0"/>
                <a:cs typeface="Arial" panose="020B0604020202020204" pitchFamily="34" charset="0"/>
              </a:rPr>
              <a:t>lành</a:t>
            </a:r>
            <a:r>
              <a:rPr lang="en-US" sz="2800" i="1"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66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D1678AB-C62A-4329-B85C-640A8864EAB0}"/>
              </a:ext>
            </a:extLst>
          </p:cNvPr>
          <p:cNvSpPr txBox="1"/>
          <p:nvPr/>
        </p:nvSpPr>
        <p:spPr>
          <a:xfrm>
            <a:off x="490826" y="4737378"/>
            <a:ext cx="11242343" cy="954107"/>
          </a:xfrm>
          <a:prstGeom prst="rect">
            <a:avLst/>
          </a:prstGeom>
          <a:noFill/>
          <a:ln>
            <a:solidFill>
              <a:srgbClr val="FF0000"/>
            </a:solidFill>
          </a:ln>
        </p:spPr>
        <p:txBody>
          <a:bodyPr wrap="square">
            <a:spAutoFit/>
          </a:bodyPr>
          <a:lstStyle/>
          <a:p>
            <a:pPr algn="just">
              <a:tabLst>
                <a:tab pos="2743200" algn="ctr"/>
                <a:tab pos="5486400" algn="r"/>
              </a:tabLst>
            </a:pPr>
            <a:r>
              <a:rPr lang="pt-BR" sz="2800" kern="1200" dirty="0">
                <a:effectLst/>
                <a:latin typeface="Times New Roman" panose="02020603050405020304" pitchFamily="18" charset="0"/>
                <a:ea typeface="Times New Roman" panose="02020603050405020304" pitchFamily="18" charset="0"/>
                <a:cs typeface="Arial" panose="020B0604020202020204" pitchFamily="34" charset="0"/>
              </a:rPr>
              <a:t>VD: </a:t>
            </a:r>
            <a:r>
              <a:rPr lang="pt-BR" sz="2800" i="1" kern="1200" dirty="0">
                <a:effectLst/>
                <a:latin typeface="Times New Roman" panose="02020603050405020304" pitchFamily="18" charset="0"/>
                <a:ea typeface="Times New Roman" panose="02020603050405020304" pitchFamily="18" charset="0"/>
                <a:cs typeface="Arial" panose="020B0604020202020204" pitchFamily="34" charset="0"/>
              </a:rPr>
              <a:t>Bài văn viết dở.  </a:t>
            </a:r>
          </a:p>
          <a:p>
            <a:pPr algn="just">
              <a:tabLst>
                <a:tab pos="2743200" algn="ctr"/>
                <a:tab pos="5486400" algn="r"/>
              </a:tabLst>
            </a:pPr>
            <a:r>
              <a:rPr lang="pt-BR" sz="2800" i="1" kern="1200" dirty="0">
                <a:effectLst/>
                <a:latin typeface="Times New Roman" panose="02020603050405020304" pitchFamily="18" charset="0"/>
                <a:ea typeface="Times New Roman" panose="02020603050405020304" pitchFamily="18" charset="0"/>
                <a:cs typeface="Arial" panose="020B0604020202020204" pitchFamily="34" charset="0"/>
              </a:rPr>
              <a:t>=&gt;</a:t>
            </a:r>
            <a:r>
              <a:rPr lang="pt-BR" sz="28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pt-BR" sz="2800" i="1" kern="1200" dirty="0">
                <a:effectLst/>
                <a:latin typeface="Times New Roman" panose="02020603050405020304" pitchFamily="18" charset="0"/>
                <a:ea typeface="Times New Roman" panose="02020603050405020304" pitchFamily="18" charset="0"/>
                <a:cs typeface="Arial" panose="020B0604020202020204" pitchFamily="34" charset="0"/>
              </a:rPr>
              <a:t>Bài văn của bạn chưa hay lắm.</a:t>
            </a:r>
            <a:r>
              <a:rPr lang="pt-BR" sz="2800" kern="1200" dirty="0">
                <a:effectLst/>
                <a:latin typeface="Times New Roman" panose="02020603050405020304" pitchFamily="18" charset="0"/>
                <a:ea typeface="Times New Roman" panose="02020603050405020304" pitchFamily="18" charset="0"/>
                <a:cs typeface="Arial" panose="020B0604020202020204" pitchFamily="34" charset="0"/>
              </a:rPr>
              <a:t>(Nói giảm, nói tránh).</a:t>
            </a:r>
            <a:endParaRPr lang="en-US" sz="28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313DE05D-827C-4A36-B030-11BBDE23853B}"/>
              </a:ext>
            </a:extLst>
          </p:cNvPr>
          <p:cNvSpPr txBox="1"/>
          <p:nvPr/>
        </p:nvSpPr>
        <p:spPr>
          <a:xfrm>
            <a:off x="358254" y="304772"/>
            <a:ext cx="1743501" cy="523220"/>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fi-FI"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2: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 Box 16">
            <a:extLst>
              <a:ext uri="{FF2B5EF4-FFF2-40B4-BE49-F238E27FC236}">
                <a16:creationId xmlns:a16="http://schemas.microsoft.com/office/drawing/2014/main" id="{A070D7A3-7A46-4708-8328-CC37A6887565}"/>
              </a:ext>
            </a:extLst>
          </p:cNvPr>
          <p:cNvSpPr txBox="1">
            <a:spLocks noChangeArrowheads="1"/>
          </p:cNvSpPr>
          <p:nvPr/>
        </p:nvSpPr>
        <p:spPr bwMode="auto">
          <a:xfrm>
            <a:off x="1392072" y="1680696"/>
            <a:ext cx="1981200" cy="51911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So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sánh</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0" name="Text Box 17">
            <a:extLst>
              <a:ext uri="{FF2B5EF4-FFF2-40B4-BE49-F238E27FC236}">
                <a16:creationId xmlns:a16="http://schemas.microsoft.com/office/drawing/2014/main" id="{EF1BD17A-86BD-4246-AEEB-7EFD01DBD5A5}"/>
              </a:ext>
            </a:extLst>
          </p:cNvPr>
          <p:cNvSpPr txBox="1">
            <a:spLocks noChangeArrowheads="1"/>
          </p:cNvSpPr>
          <p:nvPr/>
        </p:nvSpPr>
        <p:spPr bwMode="auto">
          <a:xfrm>
            <a:off x="1392072" y="2290296"/>
            <a:ext cx="1981200" cy="51911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en-US" sz="2800" b="1" kern="0" dirty="0">
                <a:latin typeface="Times New Roman" panose="02020603050405020304" pitchFamily="18" charset="0"/>
                <a:cs typeface="Times New Roman" panose="02020603050405020304" pitchFamily="18" charset="0"/>
              </a:rPr>
              <a:t>Ẩ</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dụ</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1" name="Text Box 18">
            <a:extLst>
              <a:ext uri="{FF2B5EF4-FFF2-40B4-BE49-F238E27FC236}">
                <a16:creationId xmlns:a16="http://schemas.microsoft.com/office/drawing/2014/main" id="{8025387C-4429-4262-A83B-F6C993D597EB}"/>
              </a:ext>
            </a:extLst>
          </p:cNvPr>
          <p:cNvSpPr txBox="1">
            <a:spLocks noChangeArrowheads="1"/>
          </p:cNvSpPr>
          <p:nvPr/>
        </p:nvSpPr>
        <p:spPr bwMode="auto">
          <a:xfrm>
            <a:off x="1392072" y="2956019"/>
            <a:ext cx="1981200" cy="51911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hóa</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2" name="Text Box 19">
            <a:extLst>
              <a:ext uri="{FF2B5EF4-FFF2-40B4-BE49-F238E27FC236}">
                <a16:creationId xmlns:a16="http://schemas.microsoft.com/office/drawing/2014/main" id="{522CD740-2C9B-4251-87F4-780A7D6DDD49}"/>
              </a:ext>
            </a:extLst>
          </p:cNvPr>
          <p:cNvSpPr txBox="1">
            <a:spLocks noChangeArrowheads="1"/>
          </p:cNvSpPr>
          <p:nvPr/>
        </p:nvSpPr>
        <p:spPr bwMode="auto">
          <a:xfrm>
            <a:off x="1392072" y="3621743"/>
            <a:ext cx="1981200" cy="51911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Hoán</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dụ</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3" name="Text Box 20">
            <a:extLst>
              <a:ext uri="{FF2B5EF4-FFF2-40B4-BE49-F238E27FC236}">
                <a16:creationId xmlns:a16="http://schemas.microsoft.com/office/drawing/2014/main" id="{41280345-CD0A-4716-9AC4-2A87E555364E}"/>
              </a:ext>
            </a:extLst>
          </p:cNvPr>
          <p:cNvSpPr txBox="1">
            <a:spLocks noChangeArrowheads="1"/>
          </p:cNvSpPr>
          <p:nvPr/>
        </p:nvSpPr>
        <p:spPr bwMode="auto">
          <a:xfrm>
            <a:off x="4762500" y="1643568"/>
            <a:ext cx="2667000" cy="51911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Điệp</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ngữ</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4" name="Text Box 21">
            <a:extLst>
              <a:ext uri="{FF2B5EF4-FFF2-40B4-BE49-F238E27FC236}">
                <a16:creationId xmlns:a16="http://schemas.microsoft.com/office/drawing/2014/main" id="{53FE22ED-26A9-42D5-890D-E1878121EA26}"/>
              </a:ext>
            </a:extLst>
          </p:cNvPr>
          <p:cNvSpPr txBox="1">
            <a:spLocks noChangeArrowheads="1"/>
          </p:cNvSpPr>
          <p:nvPr/>
        </p:nvSpPr>
        <p:spPr bwMode="auto">
          <a:xfrm>
            <a:off x="4778498" y="2239009"/>
            <a:ext cx="2667000" cy="51911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quá</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 Box 22">
            <a:extLst>
              <a:ext uri="{FF2B5EF4-FFF2-40B4-BE49-F238E27FC236}">
                <a16:creationId xmlns:a16="http://schemas.microsoft.com/office/drawing/2014/main" id="{0531AF4B-3AAB-4B59-B192-4D6433A07C27}"/>
              </a:ext>
            </a:extLst>
          </p:cNvPr>
          <p:cNvSpPr txBox="1">
            <a:spLocks noChangeArrowheads="1"/>
          </p:cNvSpPr>
          <p:nvPr/>
        </p:nvSpPr>
        <p:spPr bwMode="auto">
          <a:xfrm>
            <a:off x="4760870" y="2956019"/>
            <a:ext cx="3370428" cy="523220"/>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giảm</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tránh</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49C8AA8-E0A7-4721-A8D2-36B81B0BBA20}"/>
              </a:ext>
            </a:extLst>
          </p:cNvPr>
          <p:cNvSpPr txBox="1"/>
          <p:nvPr/>
        </p:nvSpPr>
        <p:spPr>
          <a:xfrm>
            <a:off x="460611" y="992734"/>
            <a:ext cx="1124234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Các phép tu từ đã học có liên quan trực tiếp đến phương châm lịch sự.</a:t>
            </a:r>
          </a:p>
        </p:txBody>
      </p:sp>
      <p:sp>
        <p:nvSpPr>
          <p:cNvPr id="28" name="TextBox 27">
            <a:extLst>
              <a:ext uri="{FF2B5EF4-FFF2-40B4-BE49-F238E27FC236}">
                <a16:creationId xmlns:a16="http://schemas.microsoft.com/office/drawing/2014/main" id="{DEFD9794-1186-4CAC-8AC6-163F6459CD6B}"/>
              </a:ext>
            </a:extLst>
          </p:cNvPr>
          <p:cNvSpPr txBox="1"/>
          <p:nvPr/>
        </p:nvSpPr>
        <p:spPr>
          <a:xfrm>
            <a:off x="8800437" y="2549852"/>
            <a:ext cx="2872382" cy="1384995"/>
          </a:xfrm>
          <a:prstGeom prst="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kumimoji="0" lang="nl-NL"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Có liên quan trực tiếp với phương châm lịch sự </a:t>
            </a:r>
            <a:endParaRPr lang="en-US" b="1" dirty="0">
              <a:solidFill>
                <a:srgbClr val="0000CC"/>
              </a:solidFill>
            </a:endParaRPr>
          </a:p>
        </p:txBody>
      </p:sp>
      <p:sp>
        <p:nvSpPr>
          <p:cNvPr id="29" name="Arrow: Right 28">
            <a:extLst>
              <a:ext uri="{FF2B5EF4-FFF2-40B4-BE49-F238E27FC236}">
                <a16:creationId xmlns:a16="http://schemas.microsoft.com/office/drawing/2014/main" id="{E870E1A1-7C67-445A-8EC5-733B67EEDBDF}"/>
              </a:ext>
            </a:extLst>
          </p:cNvPr>
          <p:cNvSpPr/>
          <p:nvPr/>
        </p:nvSpPr>
        <p:spPr>
          <a:xfrm>
            <a:off x="8225056" y="2956019"/>
            <a:ext cx="212035" cy="538109"/>
          </a:xfrm>
          <a:prstGeom prst="rightArrow">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9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1+#ppt_w/2"/>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6A2D35-5383-42A2-9E5D-7931D68088CC}"/>
              </a:ext>
            </a:extLst>
          </p:cNvPr>
          <p:cNvSpPr txBox="1"/>
          <p:nvPr/>
        </p:nvSpPr>
        <p:spPr>
          <a:xfrm>
            <a:off x="358254" y="304772"/>
            <a:ext cx="1743501" cy="523220"/>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fi-FI"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3: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TextBox 22">
            <a:extLst>
              <a:ext uri="{FF2B5EF4-FFF2-40B4-BE49-F238E27FC236}">
                <a16:creationId xmlns:a16="http://schemas.microsoft.com/office/drawing/2014/main" id="{7D750DE0-D5A6-4EA3-B95E-BFBDF9319948}"/>
              </a:ext>
            </a:extLst>
          </p:cNvPr>
          <p:cNvSpPr txBox="1"/>
          <p:nvPr/>
        </p:nvSpPr>
        <p:spPr>
          <a:xfrm>
            <a:off x="358254" y="1398498"/>
            <a:ext cx="1036888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dịu</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nhẹ</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khen</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thật</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ra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mỉa</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mai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chê</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trách</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2386FC11-DAB4-4414-8258-6E7CBBC1AD7E}"/>
              </a:ext>
            </a:extLst>
          </p:cNvPr>
          <p:cNvSpPr txBox="1"/>
          <p:nvPr/>
        </p:nvSpPr>
        <p:spPr>
          <a:xfrm>
            <a:off x="358253" y="2285911"/>
            <a:ext cx="9631907" cy="461665"/>
          </a:xfrm>
          <a:prstGeom prst="rect">
            <a:avLst/>
          </a:prstGeom>
          <a:noFill/>
        </p:spPr>
        <p:txBody>
          <a:bodyPr wrap="square">
            <a:spAutoFit/>
          </a:bodyPr>
          <a:lstStyle>
            <a:defPPr>
              <a:defRPr lang="en-US"/>
            </a:defPPr>
            <a:lvl1pPr marR="0" lvl="0" indent="0" fontAlgn="base">
              <a:lnSpc>
                <a:spcPct val="100000"/>
              </a:lnSpc>
              <a:spcBef>
                <a:spcPct val="0"/>
              </a:spcBef>
              <a:spcAft>
                <a:spcPct val="0"/>
              </a:spcAft>
              <a:buClrTx/>
              <a:buSzTx/>
              <a:buFontTx/>
              <a:buNone/>
              <a:tabLst/>
              <a:defRPr kumimoji="0" sz="2400" b="1" i="0" u="none" strike="noStrike" kern="0" cap="none" spc="0" normalizeH="0" baseline="0">
                <a:ln>
                  <a:noFill/>
                </a:ln>
                <a:effectLst/>
                <a:uLnTx/>
                <a:uFillTx/>
                <a:latin typeface="Times New Roman" panose="02020603050405020304" pitchFamily="18" charset="0"/>
                <a:cs typeface="Times New Roman" panose="02020603050405020304" pitchFamily="18" charset="0"/>
              </a:defRPr>
            </a:lvl1pPr>
          </a:lstStyle>
          <a:p>
            <a:r>
              <a:rPr lang="en-US" altLang="en-US" dirty="0"/>
              <a:t>b. </a:t>
            </a:r>
            <a:r>
              <a:rPr lang="en-US" altLang="en-US" dirty="0" err="1"/>
              <a:t>Nói</a:t>
            </a:r>
            <a:r>
              <a:rPr lang="en-US" altLang="en-US" dirty="0"/>
              <a:t> </a:t>
            </a:r>
            <a:r>
              <a:rPr lang="en-US" altLang="en-US" dirty="0" err="1"/>
              <a:t>trước</a:t>
            </a:r>
            <a:r>
              <a:rPr lang="en-US" altLang="en-US" dirty="0"/>
              <a:t> </a:t>
            </a:r>
            <a:r>
              <a:rPr lang="en-US" altLang="en-US" dirty="0" err="1"/>
              <a:t>lời</a:t>
            </a:r>
            <a:r>
              <a:rPr lang="en-US" altLang="en-US" dirty="0"/>
              <a:t> </a:t>
            </a:r>
            <a:r>
              <a:rPr lang="en-US" altLang="en-US" dirty="0" err="1"/>
              <a:t>mà</a:t>
            </a:r>
            <a:r>
              <a:rPr lang="en-US" altLang="en-US" dirty="0"/>
              <a:t> </a:t>
            </a:r>
            <a:r>
              <a:rPr lang="en-US" altLang="en-US" dirty="0" err="1"/>
              <a:t>người</a:t>
            </a:r>
            <a:r>
              <a:rPr lang="en-US" altLang="en-US" dirty="0"/>
              <a:t> </a:t>
            </a:r>
            <a:r>
              <a:rPr lang="en-US" altLang="en-US" dirty="0" err="1"/>
              <a:t>khác</a:t>
            </a:r>
            <a:r>
              <a:rPr lang="en-US" altLang="en-US" dirty="0"/>
              <a:t> </a:t>
            </a:r>
            <a:r>
              <a:rPr lang="en-US" altLang="en-US" dirty="0" err="1"/>
              <a:t>chưa</a:t>
            </a:r>
            <a:r>
              <a:rPr lang="en-US" altLang="en-US" dirty="0"/>
              <a:t> </a:t>
            </a:r>
            <a:r>
              <a:rPr lang="en-US" altLang="en-US" dirty="0" err="1"/>
              <a:t>kịp</a:t>
            </a:r>
            <a:r>
              <a:rPr lang="en-US" altLang="en-US" dirty="0"/>
              <a:t> </a:t>
            </a:r>
            <a:r>
              <a:rPr lang="en-US" altLang="en-US" dirty="0" err="1"/>
              <a:t>nói</a:t>
            </a:r>
            <a:r>
              <a:rPr lang="en-US" altLang="en-US" dirty="0"/>
              <a:t> </a:t>
            </a:r>
            <a:r>
              <a:rPr lang="en-US" altLang="en-US" dirty="0" err="1"/>
              <a:t>là</a:t>
            </a:r>
            <a:r>
              <a:rPr lang="en-US" altLang="en-US" dirty="0"/>
              <a:t> </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lang="en-US" altLang="en-US" dirty="0"/>
              <a:t> </a:t>
            </a:r>
          </a:p>
        </p:txBody>
      </p:sp>
      <p:sp>
        <p:nvSpPr>
          <p:cNvPr id="26" name="TextBox 25">
            <a:extLst>
              <a:ext uri="{FF2B5EF4-FFF2-40B4-BE49-F238E27FC236}">
                <a16:creationId xmlns:a16="http://schemas.microsoft.com/office/drawing/2014/main" id="{49050599-E95B-4830-A4B7-39D2E852A6C7}"/>
              </a:ext>
            </a:extLst>
          </p:cNvPr>
          <p:cNvSpPr txBox="1"/>
          <p:nvPr/>
        </p:nvSpPr>
        <p:spPr>
          <a:xfrm>
            <a:off x="358254" y="3173325"/>
            <a:ext cx="11515298" cy="461665"/>
          </a:xfrm>
          <a:prstGeom prst="rect">
            <a:avLst/>
          </a:prstGeom>
          <a:noFill/>
        </p:spPr>
        <p:txBody>
          <a:bodyPr wrap="square">
            <a:spAutoFit/>
          </a:bodyPr>
          <a:lstStyle>
            <a:defPPr>
              <a:defRPr lang="en-US"/>
            </a:defPPr>
            <a:lvl1pPr marR="0" lvl="0" indent="0" fontAlgn="base">
              <a:lnSpc>
                <a:spcPct val="100000"/>
              </a:lnSpc>
              <a:spcBef>
                <a:spcPct val="0"/>
              </a:spcBef>
              <a:spcAft>
                <a:spcPct val="0"/>
              </a:spcAft>
              <a:buClrTx/>
              <a:buSzTx/>
              <a:buFontTx/>
              <a:buNone/>
              <a:tabLst/>
              <a:defRPr kumimoji="0" sz="2400" b="1" i="0" u="none" strike="noStrike" kern="0" cap="none" spc="0" normalizeH="0" baseline="0">
                <a:ln>
                  <a:noFill/>
                </a:ln>
                <a:effectLst/>
                <a:uLnTx/>
                <a:uFillTx/>
                <a:latin typeface="Times New Roman" panose="02020603050405020304" pitchFamily="18" charset="0"/>
                <a:cs typeface="Times New Roman" panose="02020603050405020304" pitchFamily="18" charset="0"/>
              </a:defRPr>
            </a:lvl1pPr>
          </a:lstStyle>
          <a:p>
            <a:r>
              <a:rPr lang="en-US" altLang="en-US" dirty="0" err="1"/>
              <a:t>c.Nói</a:t>
            </a:r>
            <a:r>
              <a:rPr lang="en-US" altLang="en-US" dirty="0"/>
              <a:t> </a:t>
            </a:r>
            <a:r>
              <a:rPr lang="en-US" altLang="en-US" dirty="0" err="1"/>
              <a:t>nhằm</a:t>
            </a:r>
            <a:r>
              <a:rPr lang="en-US" altLang="en-US" dirty="0"/>
              <a:t> </a:t>
            </a:r>
            <a:r>
              <a:rPr lang="en-US" altLang="en-US" dirty="0" err="1"/>
              <a:t>châm</a:t>
            </a:r>
            <a:r>
              <a:rPr lang="en-US" altLang="en-US" dirty="0"/>
              <a:t> </a:t>
            </a:r>
            <a:r>
              <a:rPr lang="en-US" altLang="en-US" dirty="0" err="1"/>
              <a:t>chọc</a:t>
            </a:r>
            <a:r>
              <a:rPr lang="en-US" altLang="en-US" dirty="0"/>
              <a:t> </a:t>
            </a:r>
            <a:r>
              <a:rPr lang="en-US" altLang="en-US" dirty="0" err="1"/>
              <a:t>điều</a:t>
            </a:r>
            <a:r>
              <a:rPr lang="en-US" altLang="en-US" dirty="0"/>
              <a:t> </a:t>
            </a:r>
            <a:r>
              <a:rPr lang="en-US" altLang="en-US" dirty="0" err="1"/>
              <a:t>không</a:t>
            </a:r>
            <a:r>
              <a:rPr lang="en-US" altLang="en-US" dirty="0"/>
              <a:t> hay </a:t>
            </a:r>
            <a:r>
              <a:rPr lang="en-US" altLang="en-US" dirty="0" err="1"/>
              <a:t>của</a:t>
            </a:r>
            <a:r>
              <a:rPr lang="en-US" altLang="en-US" dirty="0"/>
              <a:t> </a:t>
            </a:r>
            <a:r>
              <a:rPr lang="en-US" altLang="en-US" dirty="0" err="1"/>
              <a:t>người</a:t>
            </a:r>
            <a:r>
              <a:rPr lang="en-US" altLang="en-US" dirty="0"/>
              <a:t> </a:t>
            </a:r>
            <a:r>
              <a:rPr lang="en-US" altLang="en-US" dirty="0" err="1"/>
              <a:t>khác</a:t>
            </a:r>
            <a:r>
              <a:rPr lang="en-US" altLang="en-US" dirty="0"/>
              <a:t> </a:t>
            </a:r>
            <a:r>
              <a:rPr lang="en-US" altLang="en-US" dirty="0" err="1"/>
              <a:t>một</a:t>
            </a:r>
            <a:r>
              <a:rPr lang="en-US" altLang="en-US" dirty="0"/>
              <a:t> </a:t>
            </a:r>
            <a:r>
              <a:rPr lang="en-US" altLang="en-US" dirty="0" err="1"/>
              <a:t>cách</a:t>
            </a:r>
            <a:r>
              <a:rPr lang="en-US" altLang="en-US" dirty="0"/>
              <a:t> </a:t>
            </a:r>
            <a:r>
              <a:rPr lang="en-US" altLang="en-US" dirty="0" err="1"/>
              <a:t>cố</a:t>
            </a:r>
            <a:r>
              <a:rPr lang="en-US" altLang="en-US" dirty="0"/>
              <a:t> ý </a:t>
            </a:r>
            <a:r>
              <a:rPr lang="en-US" altLang="en-US" dirty="0" err="1"/>
              <a:t>là</a:t>
            </a:r>
            <a:r>
              <a:rPr lang="en-US" altLang="en-US" dirty="0"/>
              <a:t> </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lang="en-US" altLang="en-US" dirty="0"/>
              <a:t> </a:t>
            </a:r>
          </a:p>
        </p:txBody>
      </p:sp>
      <p:sp>
        <p:nvSpPr>
          <p:cNvPr id="28" name="TextBox 27">
            <a:extLst>
              <a:ext uri="{FF2B5EF4-FFF2-40B4-BE49-F238E27FC236}">
                <a16:creationId xmlns:a16="http://schemas.microsoft.com/office/drawing/2014/main" id="{AF44B931-BA06-4625-9872-D06C430A5955}"/>
              </a:ext>
            </a:extLst>
          </p:cNvPr>
          <p:cNvSpPr txBox="1"/>
          <p:nvPr/>
        </p:nvSpPr>
        <p:spPr>
          <a:xfrm>
            <a:off x="358253" y="4165283"/>
            <a:ext cx="11238931" cy="461665"/>
          </a:xfrm>
          <a:prstGeom prst="rect">
            <a:avLst/>
          </a:prstGeom>
          <a:noFill/>
        </p:spPr>
        <p:txBody>
          <a:bodyPr wrap="square">
            <a:spAutoFit/>
          </a:bodyPr>
          <a:lstStyle>
            <a:defPPr>
              <a:defRPr lang="en-US"/>
            </a:defPPr>
            <a:lvl1pPr marR="0" lvl="0" indent="0" fontAlgn="base">
              <a:lnSpc>
                <a:spcPct val="100000"/>
              </a:lnSpc>
              <a:spcBef>
                <a:spcPct val="0"/>
              </a:spcBef>
              <a:spcAft>
                <a:spcPct val="0"/>
              </a:spcAft>
              <a:buClrTx/>
              <a:buSzTx/>
              <a:buFontTx/>
              <a:buNone/>
              <a:tabLst/>
              <a:defRPr kumimoji="0" sz="2400" b="1" i="0" u="none" strike="noStrike" kern="0" cap="none" spc="0" normalizeH="0" baseline="0">
                <a:ln>
                  <a:noFill/>
                </a:ln>
                <a:effectLst/>
                <a:uLnTx/>
                <a:uFillTx/>
                <a:latin typeface="Times New Roman" panose="02020603050405020304" pitchFamily="18" charset="0"/>
                <a:cs typeface="Times New Roman" panose="02020603050405020304" pitchFamily="18" charset="0"/>
              </a:defRPr>
            </a:lvl1pPr>
          </a:lstStyle>
          <a:p>
            <a:r>
              <a:rPr lang="en-US" altLang="en-US" dirty="0"/>
              <a:t>d. </a:t>
            </a:r>
            <a:r>
              <a:rPr lang="en-US" altLang="en-US" dirty="0" err="1"/>
              <a:t>Nói</a:t>
            </a:r>
            <a:r>
              <a:rPr lang="en-US" altLang="en-US" dirty="0"/>
              <a:t> </a:t>
            </a:r>
            <a:r>
              <a:rPr lang="en-US" altLang="en-US" dirty="0" err="1"/>
              <a:t>chen</a:t>
            </a:r>
            <a:r>
              <a:rPr lang="en-US" altLang="en-US" dirty="0"/>
              <a:t> </a:t>
            </a:r>
            <a:r>
              <a:rPr lang="en-US" altLang="en-US" dirty="0" err="1"/>
              <a:t>vào</a:t>
            </a:r>
            <a:r>
              <a:rPr lang="en-US" altLang="en-US" dirty="0"/>
              <a:t> </a:t>
            </a:r>
            <a:r>
              <a:rPr lang="en-US" altLang="en-US" dirty="0" err="1"/>
              <a:t>chuyện</a:t>
            </a:r>
            <a:r>
              <a:rPr lang="en-US" altLang="en-US" dirty="0"/>
              <a:t> </a:t>
            </a:r>
            <a:r>
              <a:rPr lang="en-US" altLang="en-US" dirty="0" err="1"/>
              <a:t>của</a:t>
            </a:r>
            <a:r>
              <a:rPr lang="en-US" altLang="en-US" dirty="0"/>
              <a:t> </a:t>
            </a:r>
            <a:r>
              <a:rPr lang="en-US" altLang="en-US" dirty="0" err="1"/>
              <a:t>người</a:t>
            </a:r>
            <a:r>
              <a:rPr lang="en-US" altLang="en-US" dirty="0"/>
              <a:t> </a:t>
            </a:r>
            <a:r>
              <a:rPr lang="en-US" altLang="en-US" dirty="0" err="1"/>
              <a:t>trên</a:t>
            </a:r>
            <a:r>
              <a:rPr lang="en-US" altLang="en-US" dirty="0"/>
              <a:t> </a:t>
            </a:r>
            <a:r>
              <a:rPr lang="en-US" altLang="en-US" dirty="0" err="1"/>
              <a:t>khi</a:t>
            </a:r>
            <a:r>
              <a:rPr lang="en-US" altLang="en-US" dirty="0"/>
              <a:t> </a:t>
            </a:r>
            <a:r>
              <a:rPr lang="en-US" altLang="en-US" dirty="0" err="1"/>
              <a:t>không</a:t>
            </a:r>
            <a:r>
              <a:rPr lang="en-US" altLang="en-US" dirty="0"/>
              <a:t> </a:t>
            </a:r>
            <a:r>
              <a:rPr lang="en-US" altLang="en-US" dirty="0" err="1"/>
              <a:t>được</a:t>
            </a:r>
            <a:r>
              <a:rPr lang="en-US" altLang="en-US" dirty="0"/>
              <a:t> </a:t>
            </a:r>
            <a:r>
              <a:rPr lang="en-US" altLang="en-US" dirty="0" err="1"/>
              <a:t>hỏi</a:t>
            </a:r>
            <a:r>
              <a:rPr lang="en-US" altLang="en-US" dirty="0"/>
              <a:t> </a:t>
            </a:r>
            <a:r>
              <a:rPr lang="en-US" altLang="en-US" dirty="0" err="1"/>
              <a:t>đến</a:t>
            </a:r>
            <a:r>
              <a:rPr lang="en-US" altLang="en-US" dirty="0"/>
              <a:t> </a:t>
            </a:r>
            <a:r>
              <a:rPr lang="en-US" altLang="en-US" dirty="0" err="1"/>
              <a:t>là</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lang="en-US" altLang="en-US" dirty="0"/>
          </a:p>
        </p:txBody>
      </p:sp>
      <p:sp>
        <p:nvSpPr>
          <p:cNvPr id="30" name="TextBox 29">
            <a:extLst>
              <a:ext uri="{FF2B5EF4-FFF2-40B4-BE49-F238E27FC236}">
                <a16:creationId xmlns:a16="http://schemas.microsoft.com/office/drawing/2014/main" id="{DDF08723-E907-425C-AF5C-AE0B54D3C7BF}"/>
              </a:ext>
            </a:extLst>
          </p:cNvPr>
          <p:cNvSpPr txBox="1"/>
          <p:nvPr/>
        </p:nvSpPr>
        <p:spPr>
          <a:xfrm>
            <a:off x="358254" y="5157241"/>
            <a:ext cx="8751628" cy="461665"/>
          </a:xfrm>
          <a:prstGeom prst="rect">
            <a:avLst/>
          </a:prstGeom>
          <a:noFill/>
        </p:spPr>
        <p:txBody>
          <a:bodyPr wrap="square">
            <a:spAutoFit/>
          </a:bodyPr>
          <a:lstStyle>
            <a:defPPr>
              <a:defRPr lang="en-US"/>
            </a:defPPr>
            <a:lvl1pPr marR="0" lvl="0" indent="0" fontAlgn="base">
              <a:lnSpc>
                <a:spcPct val="100000"/>
              </a:lnSpc>
              <a:spcBef>
                <a:spcPct val="0"/>
              </a:spcBef>
              <a:spcAft>
                <a:spcPct val="0"/>
              </a:spcAft>
              <a:buClrTx/>
              <a:buSzTx/>
              <a:buFontTx/>
              <a:buNone/>
              <a:tabLst/>
              <a:defRPr kumimoji="0" sz="2400" b="1" i="0" u="none" strike="noStrike" kern="0" cap="none" spc="0" normalizeH="0" baseline="0">
                <a:ln>
                  <a:noFill/>
                </a:ln>
                <a:effectLst/>
                <a:uLnTx/>
                <a:uFillTx/>
                <a:latin typeface="Times New Roman" panose="02020603050405020304" pitchFamily="18" charset="0"/>
                <a:cs typeface="Times New Roman" panose="02020603050405020304" pitchFamily="18" charset="0"/>
              </a:defRPr>
            </a:lvl1pPr>
          </a:lstStyle>
          <a:p>
            <a:r>
              <a:rPr lang="en-US" altLang="en-US" dirty="0"/>
              <a:t>e. </a:t>
            </a:r>
            <a:r>
              <a:rPr lang="en-US" altLang="en-US" dirty="0" err="1"/>
              <a:t>Nói</a:t>
            </a:r>
            <a:r>
              <a:rPr lang="en-US" altLang="en-US" dirty="0"/>
              <a:t> </a:t>
            </a:r>
            <a:r>
              <a:rPr lang="en-US" altLang="en-US" dirty="0" err="1"/>
              <a:t>rành</a:t>
            </a:r>
            <a:r>
              <a:rPr lang="en-US" altLang="en-US" dirty="0"/>
              <a:t> </a:t>
            </a:r>
            <a:r>
              <a:rPr lang="en-US" altLang="en-US" dirty="0" err="1"/>
              <a:t>mạch</a:t>
            </a:r>
            <a:r>
              <a:rPr lang="en-US" altLang="en-US" dirty="0"/>
              <a:t>, </a:t>
            </a:r>
            <a:r>
              <a:rPr lang="en-US" altLang="en-US" dirty="0" err="1"/>
              <a:t>cặn</a:t>
            </a:r>
            <a:r>
              <a:rPr lang="en-US" altLang="en-US" dirty="0"/>
              <a:t> </a:t>
            </a:r>
            <a:r>
              <a:rPr lang="en-US" altLang="en-US" dirty="0" err="1"/>
              <a:t>kẽ</a:t>
            </a:r>
            <a:r>
              <a:rPr lang="en-US" altLang="en-US" dirty="0"/>
              <a:t>, </a:t>
            </a:r>
            <a:r>
              <a:rPr lang="en-US" altLang="en-US" dirty="0" err="1"/>
              <a:t>có</a:t>
            </a:r>
            <a:r>
              <a:rPr lang="en-US" altLang="en-US" dirty="0"/>
              <a:t> </a:t>
            </a:r>
            <a:r>
              <a:rPr lang="en-US" altLang="en-US" dirty="0" err="1"/>
              <a:t>trước</a:t>
            </a:r>
            <a:r>
              <a:rPr lang="en-US" altLang="en-US" dirty="0"/>
              <a:t> </a:t>
            </a:r>
            <a:r>
              <a:rPr lang="en-US" altLang="en-US" dirty="0" err="1"/>
              <a:t>có</a:t>
            </a:r>
            <a:r>
              <a:rPr lang="en-US" altLang="en-US" dirty="0"/>
              <a:t> </a:t>
            </a:r>
            <a:r>
              <a:rPr lang="en-US" altLang="en-US" dirty="0" err="1"/>
              <a:t>sau</a:t>
            </a:r>
            <a:r>
              <a:rPr lang="en-US" altLang="en-US" dirty="0"/>
              <a:t> </a:t>
            </a:r>
            <a:r>
              <a:rPr lang="en-US" altLang="en-US" dirty="0" err="1"/>
              <a:t>là</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lang="en-US" altLang="en-US" dirty="0"/>
          </a:p>
        </p:txBody>
      </p:sp>
      <p:sp>
        <p:nvSpPr>
          <p:cNvPr id="34" name="TextBox 33">
            <a:extLst>
              <a:ext uri="{FF2B5EF4-FFF2-40B4-BE49-F238E27FC236}">
                <a16:creationId xmlns:a16="http://schemas.microsoft.com/office/drawing/2014/main" id="{DCB2737C-EE0C-4F01-AE89-8638DE222A5A}"/>
              </a:ext>
            </a:extLst>
          </p:cNvPr>
          <p:cNvSpPr txBox="1"/>
          <p:nvPr/>
        </p:nvSpPr>
        <p:spPr>
          <a:xfrm>
            <a:off x="2292823" y="283429"/>
            <a:ext cx="1531962" cy="584775"/>
          </a:xfrm>
          <a:prstGeom prst="rect">
            <a:avLst/>
          </a:prstGeom>
          <a:noFill/>
        </p:spPr>
        <p:txBody>
          <a:bodyPr wrap="square">
            <a:spAutoFit/>
          </a:bodyPr>
          <a:lstStyle/>
          <a:p>
            <a:r>
              <a:rPr kumimoji="0" lang="pl-PL" sz="32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nói móc</a:t>
            </a:r>
            <a:r>
              <a:rPr kumimoji="0" lang="en-US" sz="32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endParaRPr lang="en-US" dirty="0"/>
          </a:p>
        </p:txBody>
      </p:sp>
      <p:sp>
        <p:nvSpPr>
          <p:cNvPr id="36" name="TextBox 35">
            <a:extLst>
              <a:ext uri="{FF2B5EF4-FFF2-40B4-BE49-F238E27FC236}">
                <a16:creationId xmlns:a16="http://schemas.microsoft.com/office/drawing/2014/main" id="{67026645-12A9-4742-A518-BC736F339116}"/>
              </a:ext>
            </a:extLst>
          </p:cNvPr>
          <p:cNvSpPr txBox="1"/>
          <p:nvPr/>
        </p:nvSpPr>
        <p:spPr>
          <a:xfrm>
            <a:off x="8292154" y="283428"/>
            <a:ext cx="6161964" cy="584775"/>
          </a:xfrm>
          <a:prstGeom prst="rect">
            <a:avLst/>
          </a:prstGeom>
          <a:noFill/>
        </p:spPr>
        <p:txBody>
          <a:bodyPr wrap="square">
            <a:spAutoFit/>
          </a:bodyPr>
          <a:lstStyle/>
          <a:p>
            <a:r>
              <a:rPr kumimoji="0" lang="pt-BR" sz="32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nói ra đầu ra đũa</a:t>
            </a:r>
            <a:endParaRPr lang="en-US" dirty="0"/>
          </a:p>
        </p:txBody>
      </p:sp>
      <p:sp>
        <p:nvSpPr>
          <p:cNvPr id="38" name="TextBox 37">
            <a:extLst>
              <a:ext uri="{FF2B5EF4-FFF2-40B4-BE49-F238E27FC236}">
                <a16:creationId xmlns:a16="http://schemas.microsoft.com/office/drawing/2014/main" id="{5DCE3A37-363F-4691-9E38-FC28EADF917A}"/>
              </a:ext>
            </a:extLst>
          </p:cNvPr>
          <p:cNvSpPr txBox="1"/>
          <p:nvPr/>
        </p:nvSpPr>
        <p:spPr>
          <a:xfrm>
            <a:off x="5276849" y="249420"/>
            <a:ext cx="1638302" cy="584775"/>
          </a:xfrm>
          <a:prstGeom prst="rect">
            <a:avLst/>
          </a:prstGeom>
          <a:noFill/>
        </p:spPr>
        <p:txBody>
          <a:bodyPr wrap="square">
            <a:spAutoFit/>
          </a:bodyPr>
          <a:lstStyle/>
          <a:p>
            <a:r>
              <a:rPr kumimoji="0" lang="pl-PL" sz="32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nói mát</a:t>
            </a:r>
            <a:endParaRPr lang="en-US" dirty="0"/>
          </a:p>
        </p:txBody>
      </p:sp>
      <p:sp>
        <p:nvSpPr>
          <p:cNvPr id="40" name="TextBox 39">
            <a:extLst>
              <a:ext uri="{FF2B5EF4-FFF2-40B4-BE49-F238E27FC236}">
                <a16:creationId xmlns:a16="http://schemas.microsoft.com/office/drawing/2014/main" id="{89BC1230-CBA6-46B1-90FE-3789CCB0BDB5}"/>
              </a:ext>
            </a:extLst>
          </p:cNvPr>
          <p:cNvSpPr txBox="1"/>
          <p:nvPr/>
        </p:nvSpPr>
        <p:spPr>
          <a:xfrm>
            <a:off x="3824785" y="256189"/>
            <a:ext cx="1638302" cy="584775"/>
          </a:xfrm>
          <a:prstGeom prst="rect">
            <a:avLst/>
          </a:prstGeom>
          <a:noFill/>
        </p:spPr>
        <p:txBody>
          <a:bodyPr wrap="square">
            <a:spAutoFit/>
          </a:bodyPr>
          <a:lstStyle/>
          <a:p>
            <a:r>
              <a:rPr kumimoji="0" lang="pl-PL" sz="32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nói hớt</a:t>
            </a:r>
            <a:endParaRPr lang="en-US" dirty="0"/>
          </a:p>
        </p:txBody>
      </p:sp>
      <p:sp>
        <p:nvSpPr>
          <p:cNvPr id="41" name="TextBox 40">
            <a:extLst>
              <a:ext uri="{FF2B5EF4-FFF2-40B4-BE49-F238E27FC236}">
                <a16:creationId xmlns:a16="http://schemas.microsoft.com/office/drawing/2014/main" id="{59B52625-6F03-4115-8B3F-9C4AFF6D45CA}"/>
              </a:ext>
            </a:extLst>
          </p:cNvPr>
          <p:cNvSpPr txBox="1"/>
          <p:nvPr/>
        </p:nvSpPr>
        <p:spPr>
          <a:xfrm>
            <a:off x="6915151" y="256188"/>
            <a:ext cx="1638302" cy="584775"/>
          </a:xfrm>
          <a:prstGeom prst="rect">
            <a:avLst/>
          </a:prstGeom>
          <a:noFill/>
        </p:spPr>
        <p:txBody>
          <a:bodyPr wrap="square">
            <a:spAutoFit/>
          </a:bodyPr>
          <a:lstStyle/>
          <a:p>
            <a:r>
              <a:rPr kumimoji="0" lang="pl-PL" sz="32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panose="020B0604020202020204" pitchFamily="34" charset="0"/>
              </a:rPr>
              <a:t>nói </a:t>
            </a:r>
            <a:r>
              <a:rPr lang="en-US" sz="3200" b="1" i="1" dirty="0" err="1">
                <a:solidFill>
                  <a:srgbClr val="0000CC"/>
                </a:solidFill>
                <a:latin typeface="Times New Roman" panose="02020603050405020304" pitchFamily="18" charset="0"/>
                <a:ea typeface="Times New Roman" panose="02020603050405020304" pitchFamily="18" charset="0"/>
                <a:cs typeface="Arial" panose="020B0604020202020204" pitchFamily="34" charset="0"/>
              </a:rPr>
              <a:t>leo</a:t>
            </a:r>
            <a:endParaRPr lang="en-US" dirty="0"/>
          </a:p>
        </p:txBody>
      </p:sp>
      <p:sp>
        <p:nvSpPr>
          <p:cNvPr id="43" name="TextBox 42">
            <a:extLst>
              <a:ext uri="{FF2B5EF4-FFF2-40B4-BE49-F238E27FC236}">
                <a16:creationId xmlns:a16="http://schemas.microsoft.com/office/drawing/2014/main" id="{EAB47993-9343-468D-9199-7221C135542B}"/>
              </a:ext>
            </a:extLst>
          </p:cNvPr>
          <p:cNvSpPr txBox="1"/>
          <p:nvPr/>
        </p:nvSpPr>
        <p:spPr>
          <a:xfrm>
            <a:off x="2450896" y="5647704"/>
            <a:ext cx="5500408" cy="954107"/>
          </a:xfrm>
          <a:prstGeom prst="rect">
            <a:avLst/>
          </a:prstGeom>
          <a:noFill/>
          <a:ln>
            <a:solidFill>
              <a:srgbClr val="FF0000"/>
            </a:solidFill>
          </a:ln>
        </p:spPr>
        <p:txBody>
          <a:bodyPr wrap="square">
            <a:spAutoFit/>
          </a:bodyPr>
          <a:lstStyle/>
          <a:p>
            <a:pPr algn="just">
              <a:tabLst>
                <a:tab pos="2743200" algn="ctr"/>
                <a:tab pos="5486400" algn="r"/>
              </a:tabLst>
            </a:pP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Phương</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châm</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lịch</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sự</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 (a-b-c-d)</a:t>
            </a:r>
            <a:endParaRPr lang="en-US" sz="2800" b="1" dirty="0">
              <a:solidFill>
                <a:srgbClr val="0000CC"/>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Phương</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châm</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cách</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kern="1200" dirty="0" err="1">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thức</a:t>
            </a: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 ; (e)</a:t>
            </a:r>
            <a:endParaRPr lang="en-US" sz="2800" b="1"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234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1+#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1+#ppt_w/2"/>
                                          </p:val>
                                        </p:tav>
                                        <p:tav tm="100000">
                                          <p:val>
                                            <p:strVal val="#ppt_x"/>
                                          </p:val>
                                        </p:tav>
                                      </p:tavLst>
                                    </p:anim>
                                    <p:anim calcmode="lin" valueType="num">
                                      <p:cBhvr additive="base">
                                        <p:cTn id="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0-#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0-#ppt_w/2"/>
                                          </p:val>
                                        </p:tav>
                                        <p:tav tm="100000">
                                          <p:val>
                                            <p:strVal val="#ppt_x"/>
                                          </p:val>
                                        </p:tav>
                                      </p:tavLst>
                                    </p:anim>
                                    <p:anim calcmode="lin" valueType="num">
                                      <p:cBhvr additive="base">
                                        <p:cTn id="5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0" presetClass="path" presetSubtype="0" accel="50000" decel="50000" fill="hold" grpId="1" nodeType="clickEffect">
                                  <p:stCondLst>
                                    <p:cond delay="0"/>
                                  </p:stCondLst>
                                  <p:childTnLst>
                                    <p:animMotion origin="layout" path="M 0 4.81481E-6 L 0.14284 4.81481E-6 C 0.2069 4.81481E-6 0.28581 0.0412 0.28581 0.075 L 0.28581 0.15 " pathEditMode="relative" rAng="0" ptsTypes="AAAA">
                                      <p:cBhvr>
                                        <p:cTn id="56" dur="2000" fill="hold"/>
                                        <p:tgtEl>
                                          <p:spTgt spid="38"/>
                                        </p:tgtEl>
                                        <p:attrNameLst>
                                          <p:attrName>ppt_x</p:attrName>
                                          <p:attrName>ppt_y</p:attrName>
                                        </p:attrNameLst>
                                      </p:cBhvr>
                                      <p:rCtr x="14284" y="7500"/>
                                    </p:animMotion>
                                  </p:childTnLst>
                                </p:cTn>
                              </p:par>
                            </p:childTnLst>
                          </p:cTn>
                        </p:par>
                      </p:childTnLst>
                    </p:cTn>
                  </p:par>
                  <p:par>
                    <p:cTn id="57" fill="hold">
                      <p:stCondLst>
                        <p:cond delay="indefinite"/>
                      </p:stCondLst>
                      <p:childTnLst>
                        <p:par>
                          <p:cTn id="58" fill="hold">
                            <p:stCondLst>
                              <p:cond delay="0"/>
                            </p:stCondLst>
                            <p:childTnLst>
                              <p:par>
                                <p:cTn id="59" presetID="50" presetClass="path" presetSubtype="0" accel="50000" decel="50000" fill="hold" grpId="1" nodeType="clickEffect">
                                  <p:stCondLst>
                                    <p:cond delay="0"/>
                                  </p:stCondLst>
                                  <p:childTnLst>
                                    <p:animMotion origin="layout" path="M 6.25E-7 -1.11111E-6 L 0.11823 -1.11111E-6 C 0.17122 -1.11111E-6 0.23659 0.07477 0.23659 0.13588 L 0.23659 0.27176 " pathEditMode="relative" rAng="0" ptsTypes="AAAA">
                                      <p:cBhvr>
                                        <p:cTn id="60" dur="2000" fill="hold"/>
                                        <p:tgtEl>
                                          <p:spTgt spid="40"/>
                                        </p:tgtEl>
                                        <p:attrNameLst>
                                          <p:attrName>ppt_x</p:attrName>
                                          <p:attrName>ppt_y</p:attrName>
                                        </p:attrNameLst>
                                      </p:cBhvr>
                                      <p:rCtr x="11823" y="13588"/>
                                    </p:animMotion>
                                  </p:childTnLst>
                                </p:cTn>
                              </p:par>
                            </p:childTnLst>
                          </p:cTn>
                        </p:par>
                      </p:childTnLst>
                    </p:cTn>
                  </p:par>
                  <p:par>
                    <p:cTn id="61" fill="hold">
                      <p:stCondLst>
                        <p:cond delay="indefinite"/>
                      </p:stCondLst>
                      <p:childTnLst>
                        <p:par>
                          <p:cTn id="62" fill="hold">
                            <p:stCondLst>
                              <p:cond delay="0"/>
                            </p:stCondLst>
                            <p:childTnLst>
                              <p:par>
                                <p:cTn id="63" presetID="50" presetClass="path" presetSubtype="0" accel="50000" decel="50000" fill="hold" grpId="1" nodeType="clickEffect">
                                  <p:stCondLst>
                                    <p:cond delay="0"/>
                                  </p:stCondLst>
                                  <p:childTnLst>
                                    <p:animMotion origin="layout" path="M -1.25E-6 2.22222E-6 L 0.31042 2.22222E-6 C 0.44935 2.22222E-6 0.62096 0.10949 0.62096 0.19861 L 0.62096 0.39722 " pathEditMode="relative" rAng="0" ptsTypes="AAAA">
                                      <p:cBhvr>
                                        <p:cTn id="64" dur="2000" fill="hold"/>
                                        <p:tgtEl>
                                          <p:spTgt spid="34"/>
                                        </p:tgtEl>
                                        <p:attrNameLst>
                                          <p:attrName>ppt_x</p:attrName>
                                          <p:attrName>ppt_y</p:attrName>
                                        </p:attrNameLst>
                                      </p:cBhvr>
                                      <p:rCtr x="31042" y="19861"/>
                                    </p:animMotion>
                                  </p:childTnLst>
                                </p:cTn>
                              </p:par>
                            </p:childTnLst>
                          </p:cTn>
                        </p:par>
                      </p:childTnLst>
                    </p:cTn>
                  </p:par>
                  <p:par>
                    <p:cTn id="65" fill="hold">
                      <p:stCondLst>
                        <p:cond delay="indefinite"/>
                      </p:stCondLst>
                      <p:childTnLst>
                        <p:par>
                          <p:cTn id="66" fill="hold">
                            <p:stCondLst>
                              <p:cond delay="0"/>
                            </p:stCondLst>
                            <p:childTnLst>
                              <p:par>
                                <p:cTn id="67" presetID="50" presetClass="path" presetSubtype="0" accel="50000" decel="50000" fill="hold" grpId="1" nodeType="clickEffect">
                                  <p:stCondLst>
                                    <p:cond delay="0"/>
                                  </p:stCondLst>
                                  <p:childTnLst>
                                    <p:animMotion origin="layout" path="M 5E-6 -1.11111E-6 L 0.0931 -1.11111E-6 C 0.13477 -1.11111E-6 0.18633 0.14954 0.18633 0.27107 L 0.18633 0.54236 " pathEditMode="relative" rAng="0" ptsTypes="AAAA">
                                      <p:cBhvr>
                                        <p:cTn id="68" dur="2000" fill="hold"/>
                                        <p:tgtEl>
                                          <p:spTgt spid="41"/>
                                        </p:tgtEl>
                                        <p:attrNameLst>
                                          <p:attrName>ppt_x</p:attrName>
                                          <p:attrName>ppt_y</p:attrName>
                                        </p:attrNameLst>
                                      </p:cBhvr>
                                      <p:rCtr x="9310" y="27106"/>
                                    </p:animMotion>
                                  </p:childTnLst>
                                </p:cTn>
                              </p:par>
                            </p:childTnLst>
                          </p:cTn>
                        </p:par>
                      </p:childTnLst>
                    </p:cTn>
                  </p:par>
                  <p:par>
                    <p:cTn id="69" fill="hold">
                      <p:stCondLst>
                        <p:cond delay="indefinite"/>
                      </p:stCondLst>
                      <p:childTnLst>
                        <p:par>
                          <p:cTn id="70" fill="hold">
                            <p:stCondLst>
                              <p:cond delay="0"/>
                            </p:stCondLst>
                            <p:childTnLst>
                              <p:par>
                                <p:cTn id="71" presetID="50" presetClass="path" presetSubtype="0" accel="50000" decel="50000" fill="hold" grpId="1" nodeType="clickEffect">
                                  <p:stCondLst>
                                    <p:cond delay="0"/>
                                  </p:stCondLst>
                                  <p:childTnLst>
                                    <p:animMotion origin="layout" path="M -0.41992 0.03866 L -0.29492 0.03866 C -0.23893 0.03866 -0.16992 0.21805 -0.16992 0.36366 L -0.16992 0.68889 " pathEditMode="relative" rAng="0" ptsTypes="AAAA">
                                      <p:cBhvr>
                                        <p:cTn id="72" dur="2000" fill="hold"/>
                                        <p:tgtEl>
                                          <p:spTgt spid="36"/>
                                        </p:tgtEl>
                                        <p:attrNameLst>
                                          <p:attrName>ppt_x</p:attrName>
                                          <p:attrName>ppt_y</p:attrName>
                                        </p:attrNameLst>
                                      </p:cBhvr>
                                      <p:rCtr x="12500" y="32500"/>
                                    </p:animMotion>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0-#ppt_w/2"/>
                                          </p:val>
                                        </p:tav>
                                        <p:tav tm="100000">
                                          <p:val>
                                            <p:strVal val="#ppt_x"/>
                                          </p:val>
                                        </p:tav>
                                      </p:tavLst>
                                    </p:anim>
                                    <p:anim calcmode="lin" valueType="num">
                                      <p:cBhvr additive="base">
                                        <p:cTn id="78"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24" grpId="0"/>
      <p:bldP spid="26" grpId="0"/>
      <p:bldP spid="28" grpId="0"/>
      <p:bldP spid="30" grpId="0"/>
      <p:bldP spid="34" grpId="0"/>
      <p:bldP spid="34" grpId="1"/>
      <p:bldP spid="36" grpId="0"/>
      <p:bldP spid="36" grpId="1"/>
      <p:bldP spid="38" grpId="0"/>
      <p:bldP spid="38" grpId="1"/>
      <p:bldP spid="40" grpId="0"/>
      <p:bldP spid="40" grpId="1"/>
      <p:bldP spid="41" grpId="0"/>
      <p:bldP spid="41" grpId="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ài Thăng Long - Không Hề Biết Giận Full HD - Xuân Bắc Tự Lo (online-video-cutter.com).mp4">
            <a:hlinkClick r:id="" action="ppaction://media"/>
            <a:extLst>
              <a:ext uri="{FF2B5EF4-FFF2-40B4-BE49-F238E27FC236}">
                <a16:creationId xmlns:a16="http://schemas.microsoft.com/office/drawing/2014/main" id="{D09BAF93-8A63-44EA-96D9-CB6FAA6FA4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2209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806FFDD4-AA0C-4543-BED0-30058C10B24A}"/>
              </a:ext>
            </a:extLst>
          </p:cNvPr>
          <p:cNvSpPr txBox="1">
            <a:spLocks noChangeArrowheads="1"/>
          </p:cNvSpPr>
          <p:nvPr/>
        </p:nvSpPr>
        <p:spPr bwMode="auto">
          <a:xfrm>
            <a:off x="4267200" y="9906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7">
            <a:extLst>
              <a:ext uri="{FF2B5EF4-FFF2-40B4-BE49-F238E27FC236}">
                <a16:creationId xmlns:a16="http://schemas.microsoft.com/office/drawing/2014/main" id="{5A8C4EBC-54BA-49F4-A277-42CBD02F5DAD}"/>
              </a:ext>
            </a:extLst>
          </p:cNvPr>
          <p:cNvSpPr txBox="1">
            <a:spLocks noChangeArrowheads="1"/>
          </p:cNvSpPr>
          <p:nvPr/>
        </p:nvSpPr>
        <p:spPr bwMode="auto">
          <a:xfrm>
            <a:off x="695739" y="1751324"/>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 name="Text Box 8">
            <a:extLst>
              <a:ext uri="{FF2B5EF4-FFF2-40B4-BE49-F238E27FC236}">
                <a16:creationId xmlns:a16="http://schemas.microsoft.com/office/drawing/2014/main" id="{32A9D15F-AFA8-4200-8BDA-BB2352BED6FC}"/>
              </a:ext>
            </a:extLst>
          </p:cNvPr>
          <p:cNvSpPr txBox="1">
            <a:spLocks noChangeArrowheads="1"/>
          </p:cNvSpPr>
          <p:nvPr/>
        </p:nvSpPr>
        <p:spPr bwMode="auto">
          <a:xfrm>
            <a:off x="619539" y="2741924"/>
            <a:ext cx="3124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Text Box 9">
            <a:extLst>
              <a:ext uri="{FF2B5EF4-FFF2-40B4-BE49-F238E27FC236}">
                <a16:creationId xmlns:a16="http://schemas.microsoft.com/office/drawing/2014/main" id="{57B13C25-04CF-4AF3-BCA0-A5B6EDFC64DE}"/>
              </a:ext>
            </a:extLst>
          </p:cNvPr>
          <p:cNvSpPr txBox="1">
            <a:spLocks noChangeArrowheads="1"/>
          </p:cNvSpPr>
          <p:nvPr/>
        </p:nvSpPr>
        <p:spPr bwMode="auto">
          <a:xfrm>
            <a:off x="114300" y="161304"/>
            <a:ext cx="1752600" cy="523220"/>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altLang="en-US" sz="2800" b="1"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tập</a:t>
            </a:r>
            <a:r>
              <a:rPr kumimoji="0" lang="en-US" altLang="en-US" sz="2800" b="1"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4.</a:t>
            </a:r>
          </a:p>
        </p:txBody>
      </p:sp>
      <p:sp>
        <p:nvSpPr>
          <p:cNvPr id="12" name="Text Box 10">
            <a:extLst>
              <a:ext uri="{FF2B5EF4-FFF2-40B4-BE49-F238E27FC236}">
                <a16:creationId xmlns:a16="http://schemas.microsoft.com/office/drawing/2014/main" id="{4FBB3F0D-E4FF-4AFD-BB53-15EB6F6A2118}"/>
              </a:ext>
            </a:extLst>
          </p:cNvPr>
          <p:cNvSpPr txBox="1">
            <a:spLocks noChangeArrowheads="1"/>
          </p:cNvSpPr>
          <p:nvPr/>
        </p:nvSpPr>
        <p:spPr bwMode="auto">
          <a:xfrm>
            <a:off x="4353339" y="3580124"/>
            <a:ext cx="464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 name="AutoShape 20">
            <a:extLst>
              <a:ext uri="{FF2B5EF4-FFF2-40B4-BE49-F238E27FC236}">
                <a16:creationId xmlns:a16="http://schemas.microsoft.com/office/drawing/2014/main" id="{CC81188E-9F4F-4851-B2AC-184103607D68}"/>
              </a:ext>
            </a:extLst>
          </p:cNvPr>
          <p:cNvSpPr>
            <a:spLocks noChangeArrowheads="1"/>
          </p:cNvSpPr>
          <p:nvPr/>
        </p:nvSpPr>
        <p:spPr bwMode="auto">
          <a:xfrm>
            <a:off x="429039" y="989325"/>
            <a:ext cx="3352800" cy="685800"/>
          </a:xfrm>
          <a:prstGeom prst="flowChartAlternateProcess">
            <a:avLst/>
          </a:prstGeom>
          <a:solidFill>
            <a:srgbClr val="BBE0E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endPar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nhân</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tiện</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đây</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xin</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hỏi</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A62AF917-52EC-4F49-994B-7A34CC519338}"/>
              </a:ext>
            </a:extLst>
          </p:cNvPr>
          <p:cNvSpPr txBox="1">
            <a:spLocks noChangeArrowheads="1"/>
          </p:cNvSpPr>
          <p:nvPr/>
        </p:nvSpPr>
        <p:spPr bwMode="auto">
          <a:xfrm>
            <a:off x="4648200" y="849965"/>
            <a:ext cx="5423452" cy="830997"/>
          </a:xfrm>
          <a:prstGeom prst="rect">
            <a:avLst/>
          </a:prstGeom>
          <a:solidFill>
            <a:schemeClr val="accent4">
              <a:lumMod val="60000"/>
              <a:lumOff val="4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Khi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muốn</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hỏi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vấn</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đó</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thuộc</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tài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đang</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trao</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đổi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16" name="Text Box 24">
            <a:extLst>
              <a:ext uri="{FF2B5EF4-FFF2-40B4-BE49-F238E27FC236}">
                <a16:creationId xmlns:a16="http://schemas.microsoft.com/office/drawing/2014/main" id="{936FE199-BEC8-4E46-9042-888981A74297}"/>
              </a:ext>
            </a:extLst>
          </p:cNvPr>
          <p:cNvSpPr txBox="1">
            <a:spLocks noChangeArrowheads="1"/>
          </p:cNvSpPr>
          <p:nvPr/>
        </p:nvSpPr>
        <p:spPr bwMode="auto">
          <a:xfrm>
            <a:off x="10235648" y="936475"/>
            <a:ext cx="1731065" cy="461665"/>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PC </a:t>
            </a:r>
            <a:r>
              <a:rPr kumimoji="0" lang="en-US" altLang="en-US" sz="24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quan</a:t>
            </a:r>
            <a:r>
              <a:rPr kumimoji="0" lang="en-US" altLang="en-US" sz="24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003300"/>
                </a:solidFill>
                <a:effectLst/>
                <a:uLnTx/>
                <a:uFillTx/>
                <a:latin typeface="Times New Roman" panose="02020603050405020304" pitchFamily="18" charset="0"/>
                <a:cs typeface="Times New Roman" panose="02020603050405020304" pitchFamily="18" charset="0"/>
              </a:rPr>
              <a:t>hệ</a:t>
            </a:r>
            <a:endParaRPr kumimoji="0" lang="en-US" altLang="en-US" sz="2400" b="1" i="0" u="none" strike="noStrike" kern="0" cap="none" spc="0" normalizeH="0" baseline="0" noProof="0" dirty="0">
              <a:ln>
                <a:noFill/>
              </a:ln>
              <a:solidFill>
                <a:srgbClr val="003300"/>
              </a:solidFill>
              <a:effectLst/>
              <a:uLnTx/>
              <a:uFillTx/>
              <a:latin typeface="Times New Roman" panose="02020603050405020304" pitchFamily="18" charset="0"/>
              <a:cs typeface="Times New Roman" panose="02020603050405020304" pitchFamily="18" charset="0"/>
            </a:endParaRPr>
          </a:p>
        </p:txBody>
      </p:sp>
      <p:sp>
        <p:nvSpPr>
          <p:cNvPr id="18" name="Text Box 28">
            <a:extLst>
              <a:ext uri="{FF2B5EF4-FFF2-40B4-BE49-F238E27FC236}">
                <a16:creationId xmlns:a16="http://schemas.microsoft.com/office/drawing/2014/main" id="{3CCB9342-9862-44CF-812B-3D9BA6A27952}"/>
              </a:ext>
            </a:extLst>
          </p:cNvPr>
          <p:cNvSpPr txBox="1">
            <a:spLocks noChangeArrowheads="1"/>
          </p:cNvSpPr>
          <p:nvPr/>
        </p:nvSpPr>
        <p:spPr bwMode="auto">
          <a:xfrm>
            <a:off x="4634949" y="2788090"/>
            <a:ext cx="5423451" cy="830997"/>
          </a:xfrm>
          <a:prstGeom prst="rect">
            <a:avLst/>
          </a:prstGeom>
          <a:solidFill>
            <a:schemeClr val="accent4">
              <a:lumMod val="60000"/>
              <a:lumOff val="4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marR="0" lvl="0" indent="0" fontAlgn="base">
              <a:lnSpc>
                <a:spcPct val="100000"/>
              </a:lnSpc>
              <a:spcBef>
                <a:spcPct val="0"/>
              </a:spcBef>
              <a:spcAft>
                <a:spcPct val="0"/>
              </a:spcAft>
              <a:buClrTx/>
              <a:buSzTx/>
              <a:buFontTx/>
              <a:buNone/>
              <a:tabLst/>
              <a:defRPr kumimoji="0" sz="2400" b="1" i="0" u="none" strike="noStrike" kern="0" cap="none" spc="0" normalizeH="0" baseline="0">
                <a:ln>
                  <a:noFill/>
                </a:ln>
                <a:effectLst/>
                <a:uLnTx/>
                <a:uFillTx/>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n-US" altLang="en-US" dirty="0"/>
              <a:t>Khi </a:t>
            </a:r>
            <a:r>
              <a:rPr lang="en-US" altLang="en-US" dirty="0" err="1"/>
              <a:t>người</a:t>
            </a:r>
            <a:r>
              <a:rPr lang="en-US" altLang="en-US" dirty="0"/>
              <a:t> </a:t>
            </a:r>
            <a:r>
              <a:rPr lang="en-US" altLang="en-US" dirty="0" err="1"/>
              <a:t>nói</a:t>
            </a:r>
            <a:r>
              <a:rPr lang="en-US" altLang="en-US" dirty="0"/>
              <a:t> </a:t>
            </a:r>
            <a:r>
              <a:rPr lang="en-US" altLang="en-US" dirty="0" err="1"/>
              <a:t>muốn</a:t>
            </a:r>
            <a:r>
              <a:rPr lang="en-US" altLang="en-US" dirty="0"/>
              <a:t> </a:t>
            </a:r>
            <a:r>
              <a:rPr lang="en-US" altLang="en-US" dirty="0" err="1"/>
              <a:t>ngầm</a:t>
            </a:r>
            <a:r>
              <a:rPr lang="en-US" altLang="en-US" dirty="0"/>
              <a:t> </a:t>
            </a:r>
            <a:r>
              <a:rPr lang="en-US" altLang="en-US" dirty="0" err="1"/>
              <a:t>xin</a:t>
            </a:r>
            <a:r>
              <a:rPr lang="en-US" altLang="en-US" dirty="0"/>
              <a:t> </a:t>
            </a:r>
            <a:r>
              <a:rPr lang="en-US" altLang="en-US" dirty="0" err="1"/>
              <a:t>lỗi</a:t>
            </a:r>
            <a:r>
              <a:rPr lang="en-US" altLang="en-US" dirty="0"/>
              <a:t> </a:t>
            </a:r>
            <a:r>
              <a:rPr lang="en-US" altLang="en-US" dirty="0" err="1"/>
              <a:t>trước</a:t>
            </a:r>
            <a:r>
              <a:rPr lang="en-US" altLang="en-US" dirty="0"/>
              <a:t> </a:t>
            </a:r>
            <a:r>
              <a:rPr lang="en-US" altLang="en-US" dirty="0" err="1"/>
              <a:t>người</a:t>
            </a:r>
            <a:r>
              <a:rPr lang="en-US" altLang="en-US" dirty="0"/>
              <a:t> </a:t>
            </a:r>
            <a:r>
              <a:rPr lang="en-US" altLang="en-US" dirty="0" err="1"/>
              <a:t>nghe</a:t>
            </a:r>
            <a:r>
              <a:rPr lang="en-US" altLang="en-US" dirty="0"/>
              <a:t> </a:t>
            </a:r>
            <a:r>
              <a:rPr lang="en-US" altLang="en-US" dirty="0" err="1"/>
              <a:t>về</a:t>
            </a:r>
            <a:r>
              <a:rPr lang="en-US" altLang="en-US" dirty="0"/>
              <a:t> </a:t>
            </a:r>
            <a:r>
              <a:rPr lang="en-US" altLang="en-US" dirty="0" err="1"/>
              <a:t>những</a:t>
            </a:r>
            <a:r>
              <a:rPr lang="en-US" altLang="en-US" dirty="0"/>
              <a:t> </a:t>
            </a:r>
            <a:r>
              <a:rPr lang="en-US" altLang="en-US" dirty="0" err="1"/>
              <a:t>điều</a:t>
            </a:r>
            <a:r>
              <a:rPr lang="en-US" altLang="en-US" dirty="0"/>
              <a:t> </a:t>
            </a:r>
            <a:r>
              <a:rPr lang="en-US" altLang="en-US" dirty="0" err="1"/>
              <a:t>mình</a:t>
            </a:r>
            <a:r>
              <a:rPr lang="en-US" altLang="en-US" dirty="0"/>
              <a:t> </a:t>
            </a:r>
            <a:r>
              <a:rPr lang="en-US" altLang="en-US" dirty="0" err="1"/>
              <a:t>sắp</a:t>
            </a:r>
            <a:r>
              <a:rPr lang="en-US" altLang="en-US" dirty="0"/>
              <a:t> </a:t>
            </a:r>
            <a:r>
              <a:rPr lang="en-US" altLang="en-US" dirty="0" err="1"/>
              <a:t>nói</a:t>
            </a:r>
            <a:endParaRPr lang="en-US" altLang="en-US" dirty="0"/>
          </a:p>
        </p:txBody>
      </p:sp>
      <p:sp>
        <p:nvSpPr>
          <p:cNvPr id="19" name="AutoShape 29">
            <a:extLst>
              <a:ext uri="{FF2B5EF4-FFF2-40B4-BE49-F238E27FC236}">
                <a16:creationId xmlns:a16="http://schemas.microsoft.com/office/drawing/2014/main" id="{884C5DB9-F057-43FC-8170-958AE641F682}"/>
              </a:ext>
            </a:extLst>
          </p:cNvPr>
          <p:cNvSpPr>
            <a:spLocks noChangeArrowheads="1"/>
          </p:cNvSpPr>
          <p:nvPr/>
        </p:nvSpPr>
        <p:spPr bwMode="auto">
          <a:xfrm>
            <a:off x="390939" y="2313387"/>
            <a:ext cx="3505200" cy="1982573"/>
          </a:xfrm>
          <a:prstGeom prst="roundRect">
            <a:avLst>
              <a:gd name="adj" fmla="val 16667"/>
            </a:avLst>
          </a:prstGeom>
          <a:solidFill>
            <a:srgbClr val="BBE0E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Aft>
                <a:spcPct val="0"/>
              </a:spcAft>
            </a:pPr>
            <a:endParaRPr lang="en-US" altLang="en-US" sz="2400" b="1" i="1" kern="0" dirty="0">
              <a:solidFill>
                <a:srgbClr val="0000CC"/>
              </a:solidFill>
              <a:latin typeface="Times New Roman" panose="02020603050405020304" pitchFamily="18" charset="0"/>
              <a:cs typeface="Times New Roman" panose="02020603050405020304" pitchFamily="18" charset="0"/>
            </a:endParaRPr>
          </a:p>
          <a:p>
            <a:pPr algn="ctr" fontAlgn="base">
              <a:spcAft>
                <a:spcPct val="0"/>
              </a:spcAft>
            </a:pPr>
            <a:r>
              <a:rPr lang="en-US" altLang="en-US" sz="2400" b="1" i="1" kern="0" dirty="0">
                <a:solidFill>
                  <a:srgbClr val="0000CC"/>
                </a:solidFill>
                <a:latin typeface="Times New Roman" panose="02020603050405020304" pitchFamily="18" charset="0"/>
                <a:cs typeface="Times New Roman" panose="02020603050405020304" pitchFamily="18" charset="0"/>
              </a:rPr>
              <a:t>b. </a:t>
            </a:r>
            <a:r>
              <a:rPr lang="en-US" altLang="en-US" sz="2400" b="1" i="1" kern="0" dirty="0" err="1">
                <a:solidFill>
                  <a:srgbClr val="0000CC"/>
                </a:solidFill>
                <a:latin typeface="Times New Roman" panose="02020603050405020304" pitchFamily="18" charset="0"/>
                <a:cs typeface="Times New Roman" panose="02020603050405020304" pitchFamily="18" charset="0"/>
              </a:rPr>
              <a:t>cực</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chẳng</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đã</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tôi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phải</a:t>
            </a:r>
            <a:endParaRPr lang="en-US" altLang="en-US" sz="2400" b="1" i="1" kern="0" dirty="0">
              <a:solidFill>
                <a:srgbClr val="0000CC"/>
              </a:solidFill>
              <a:latin typeface="Times New Roman" panose="02020603050405020304" pitchFamily="18" charset="0"/>
              <a:cs typeface="Times New Roman" panose="02020603050405020304" pitchFamily="18" charset="0"/>
            </a:endParaRPr>
          </a:p>
          <a:p>
            <a:pPr algn="ctr" fontAlgn="base">
              <a:spcAft>
                <a:spcPct val="0"/>
              </a:spcAft>
            </a:pP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nói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xin</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lỗi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có</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thể</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anh</a:t>
            </a:r>
            <a:endParaRPr lang="en-US" altLang="en-US" sz="2400" b="1" i="1" kern="0" dirty="0">
              <a:solidFill>
                <a:srgbClr val="0000CC"/>
              </a:solidFill>
              <a:latin typeface="Times New Roman" panose="02020603050405020304" pitchFamily="18" charset="0"/>
              <a:cs typeface="Times New Roman" panose="02020603050405020304" pitchFamily="18" charset="0"/>
            </a:endParaRPr>
          </a:p>
          <a:p>
            <a:pPr algn="ctr" fontAlgn="base">
              <a:spcAft>
                <a:spcPct val="0"/>
              </a:spcAft>
            </a:pP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không</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hài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lòng</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nhưng</a:t>
            </a:r>
            <a:r>
              <a:rPr lang="en-US" altLang="en-US" sz="2400" b="1" i="1" kern="0" dirty="0">
                <a:solidFill>
                  <a:srgbClr val="0000CC"/>
                </a:solidFill>
                <a:latin typeface="Times New Roman" panose="02020603050405020304" pitchFamily="18" charset="0"/>
                <a:cs typeface="Times New Roman" panose="02020603050405020304" pitchFamily="18" charset="0"/>
              </a:rPr>
              <a:t> </a:t>
            </a:r>
          </a:p>
          <a:p>
            <a:pPr algn="ctr" fontAlgn="base">
              <a:spcAft>
                <a:spcPct val="0"/>
              </a:spcAft>
            </a:pPr>
            <a:r>
              <a:rPr lang="en-US" altLang="en-US" sz="2400" b="1" i="1" kern="0" dirty="0" err="1">
                <a:solidFill>
                  <a:srgbClr val="0000CC"/>
                </a:solidFill>
                <a:latin typeface="Times New Roman" panose="02020603050405020304" pitchFamily="18" charset="0"/>
                <a:cs typeface="Times New Roman" panose="02020603050405020304" pitchFamily="18" charset="0"/>
              </a:rPr>
              <a:t>tôi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cũng</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phải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thành</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thực</a:t>
            </a:r>
            <a:r>
              <a:rPr lang="en-US" altLang="en-US" sz="2400" b="1" i="1" kern="0" dirty="0">
                <a:solidFill>
                  <a:srgbClr val="0000CC"/>
                </a:solidFill>
                <a:latin typeface="Times New Roman" panose="02020603050405020304" pitchFamily="18" charset="0"/>
                <a:cs typeface="Times New Roman" panose="02020603050405020304" pitchFamily="18" charset="0"/>
              </a:rPr>
              <a:t> </a:t>
            </a:r>
          </a:p>
          <a:p>
            <a:pPr algn="ctr" fontAlgn="base">
              <a:spcAft>
                <a:spcPct val="0"/>
              </a:spcAft>
            </a:pPr>
            <a:r>
              <a:rPr lang="en-US" altLang="en-US" sz="2400" b="1" i="1" kern="0" dirty="0" err="1">
                <a:solidFill>
                  <a:srgbClr val="0000CC"/>
                </a:solidFill>
                <a:latin typeface="Times New Roman" panose="02020603050405020304" pitchFamily="18" charset="0"/>
                <a:cs typeface="Times New Roman" panose="02020603050405020304" pitchFamily="18" charset="0"/>
              </a:rPr>
              <a:t>mà</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nói</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lang="en-US" altLang="en-US" sz="2400" b="1" i="1" kern="0" dirty="0" err="1">
                <a:solidFill>
                  <a:srgbClr val="0000CC"/>
                </a:solidFill>
                <a:latin typeface="Times New Roman" panose="02020603050405020304" pitchFamily="18" charset="0"/>
                <a:cs typeface="Times New Roman" panose="02020603050405020304" pitchFamily="18" charset="0"/>
              </a:rPr>
              <a:t>là</a:t>
            </a:r>
            <a:r>
              <a:rPr lang="en-US" altLang="en-US" sz="2400" b="1" i="1" kern="0" dirty="0">
                <a:solidFill>
                  <a:srgbClr val="0000CC"/>
                </a:solidFill>
                <a:latin typeface="Times New Roman" panose="02020603050405020304" pitchFamily="18" charset="0"/>
                <a:cs typeface="Times New Roman" panose="02020603050405020304" pitchFamily="18" charset="0"/>
              </a:rPr>
              <a:t>…;</a:t>
            </a:r>
          </a:p>
          <a:p>
            <a:pPr algn="ctr" fontAlgn="base">
              <a:spcBef>
                <a:spcPct val="50000"/>
              </a:spcBef>
              <a:spcAft>
                <a:spcPct val="0"/>
              </a:spcAft>
            </a:pPr>
            <a:endParaRPr lang="en-US" altLang="en-US" sz="2400" b="1" i="1" kern="0" dirty="0">
              <a:solidFill>
                <a:srgbClr val="0000CC"/>
              </a:solidFill>
              <a:latin typeface="Times New Roman" panose="02020603050405020304" pitchFamily="18" charset="0"/>
              <a:cs typeface="Times New Roman" panose="02020603050405020304" pitchFamily="18" charset="0"/>
            </a:endParaRPr>
          </a:p>
        </p:txBody>
      </p:sp>
      <p:sp>
        <p:nvSpPr>
          <p:cNvPr id="20" name="Text Box 30">
            <a:extLst>
              <a:ext uri="{FF2B5EF4-FFF2-40B4-BE49-F238E27FC236}">
                <a16:creationId xmlns:a16="http://schemas.microsoft.com/office/drawing/2014/main" id="{D2CCFAD1-A34A-40B0-9CAC-D850CC99CA41}"/>
              </a:ext>
            </a:extLst>
          </p:cNvPr>
          <p:cNvSpPr txBox="1">
            <a:spLocks noChangeArrowheads="1"/>
          </p:cNvSpPr>
          <p:nvPr/>
        </p:nvSpPr>
        <p:spPr bwMode="auto">
          <a:xfrm>
            <a:off x="10280374" y="2914205"/>
            <a:ext cx="1580322" cy="45720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marR="0" lvl="0" indent="0" fontAlgn="base">
              <a:lnSpc>
                <a:spcPct val="100000"/>
              </a:lnSpc>
              <a:spcBef>
                <a:spcPct val="50000"/>
              </a:spcBef>
              <a:spcAft>
                <a:spcPct val="0"/>
              </a:spcAft>
              <a:buClrTx/>
              <a:buSzTx/>
              <a:buFontTx/>
              <a:buNone/>
              <a:tabLst/>
              <a:defRPr kumimoji="0" sz="2400" b="1" i="0" u="none" strike="noStrike" kern="0" cap="none" spc="0" normalizeH="0" baseline="0">
                <a:ln>
                  <a:noFill/>
                </a:ln>
                <a:solidFill>
                  <a:srgbClr val="003300"/>
                </a:solidFill>
                <a:effectLst/>
                <a:uLnTx/>
                <a:uFillTx/>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n-US" altLang="en-US" dirty="0"/>
              <a:t>PC </a:t>
            </a:r>
            <a:r>
              <a:rPr lang="en-US" altLang="en-US" dirty="0" err="1"/>
              <a:t>lịch</a:t>
            </a:r>
            <a:r>
              <a:rPr lang="en-US" altLang="en-US" dirty="0"/>
              <a:t> </a:t>
            </a:r>
            <a:r>
              <a:rPr lang="en-US" altLang="en-US" dirty="0" err="1"/>
              <a:t>sự</a:t>
            </a:r>
            <a:endParaRPr lang="en-US" altLang="en-US" dirty="0"/>
          </a:p>
        </p:txBody>
      </p:sp>
      <p:sp>
        <p:nvSpPr>
          <p:cNvPr id="21" name="AutoShape 31">
            <a:extLst>
              <a:ext uri="{FF2B5EF4-FFF2-40B4-BE49-F238E27FC236}">
                <a16:creationId xmlns:a16="http://schemas.microsoft.com/office/drawing/2014/main" id="{8996FA1C-DC5A-4233-A15D-239EBF67CC13}"/>
              </a:ext>
            </a:extLst>
          </p:cNvPr>
          <p:cNvSpPr>
            <a:spLocks noChangeArrowheads="1"/>
          </p:cNvSpPr>
          <p:nvPr/>
        </p:nvSpPr>
        <p:spPr bwMode="auto">
          <a:xfrm>
            <a:off x="291548" y="4833824"/>
            <a:ext cx="3654287" cy="1373872"/>
          </a:xfrm>
          <a:prstGeom prst="flowChartAlternateProcess">
            <a:avLst/>
          </a:prstGeom>
          <a:solidFill>
            <a:srgbClr val="BBE0E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t"/>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eaLnBrk="1" fontAlgn="base" latinLnBrk="0" hangingPunct="1">
              <a:lnSpc>
                <a:spcPct val="100000"/>
              </a:lnSpc>
              <a:spcAft>
                <a:spcPct val="0"/>
              </a:spcAft>
              <a:buClrTx/>
              <a:buSzTx/>
              <a:buFontTx/>
              <a:buAutoNum type="alphaLcPeriod" startAt="3"/>
              <a:tabLst/>
              <a:defRPr/>
            </a:pP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đừng</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nói</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leo</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đừng</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ngắt</a:t>
            </a:r>
            <a:endParaRPr lang="en-US" altLang="en-US" sz="2400" b="1" i="1" kern="0" dirty="0">
              <a:solidFill>
                <a:srgbClr val="0000CC"/>
              </a:solidFill>
              <a:latin typeface="Times New Roman" panose="02020603050405020304" pitchFamily="18" charset="0"/>
              <a:cs typeface="Times New Roman" panose="02020603050405020304" pitchFamily="18" charset="0"/>
            </a:endParaRPr>
          </a:p>
          <a:p>
            <a:pPr marR="0" lvl="0" algn="ctr" defTabSz="914400" eaLnBrk="1" fontAlgn="base" latinLnBrk="0" hangingPunct="1">
              <a:lnSpc>
                <a:spcPct val="100000"/>
              </a:lnSpc>
              <a:spcAft>
                <a:spcPct val="0"/>
              </a:spcAft>
              <a:buClrTx/>
              <a:buSzTx/>
              <a:tabLst/>
              <a:defRPr/>
            </a:pPr>
            <a:r>
              <a:rPr kumimoji="0" lang="en-US" altLang="en-US" sz="2400" b="1" i="1" u="none" strike="noStrike" kern="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lời</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thế</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đừng</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nói</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cái</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p>
          <a:p>
            <a:pPr marR="0" lvl="0" algn="ctr" defTabSz="914400" eaLnBrk="1" fontAlgn="base" latinLnBrk="0" hangingPunct="1">
              <a:lnSpc>
                <a:spcPct val="100000"/>
              </a:lnSpc>
              <a:spcAft>
                <a:spcPct val="0"/>
              </a:spcAft>
              <a:buClrTx/>
              <a:buSzTx/>
              <a:tabLst/>
              <a:defRPr/>
            </a:pP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Giọng</a:t>
            </a:r>
            <a:r>
              <a:rPr lang="en-US" altLang="en-US" sz="2400" b="1" i="1" kern="0" dirty="0">
                <a:solidFill>
                  <a:srgbClr val="0000CC"/>
                </a:solidFill>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đó</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với</a:t>
            </a:r>
            <a:r>
              <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tôi</a:t>
            </a:r>
            <a:r>
              <a:rPr lang="en-US" altLang="en-US" sz="2400" b="1" i="1" kern="0" dirty="0">
                <a:solidFill>
                  <a:srgbClr val="0000CC"/>
                </a:solidFill>
                <a:latin typeface="Times New Roman" panose="02020603050405020304" pitchFamily="18" charset="0"/>
                <a:cs typeface="Times New Roman" panose="02020603050405020304" pitchFamily="18" charset="0"/>
              </a:rPr>
              <a:t>.</a:t>
            </a:r>
            <a:endParaRPr kumimoji="0" lang="en-US" altLang="en-US" sz="2400" b="1" i="1"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id="{5B549011-B737-4722-8F95-1933DA66E9F3}"/>
              </a:ext>
            </a:extLst>
          </p:cNvPr>
          <p:cNvSpPr txBox="1">
            <a:spLocks noChangeArrowheads="1"/>
          </p:cNvSpPr>
          <p:nvPr/>
        </p:nvSpPr>
        <p:spPr bwMode="auto">
          <a:xfrm>
            <a:off x="4754218" y="5036403"/>
            <a:ext cx="5173318" cy="830997"/>
          </a:xfrm>
          <a:prstGeom prst="rect">
            <a:avLst/>
          </a:prstGeom>
          <a:solidFill>
            <a:schemeClr val="accent4">
              <a:lumMod val="60000"/>
              <a:lumOff val="4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marR="0" lvl="0" indent="0" fontAlgn="base">
              <a:lnSpc>
                <a:spcPct val="100000"/>
              </a:lnSpc>
              <a:spcBef>
                <a:spcPct val="0"/>
              </a:spcBef>
              <a:spcAft>
                <a:spcPct val="0"/>
              </a:spcAft>
              <a:buClrTx/>
              <a:buSzTx/>
              <a:buFontTx/>
              <a:buNone/>
              <a:tabLst/>
              <a:defRPr kumimoji="0" sz="2400" b="1" i="0" u="none" strike="noStrike" kern="0" cap="none" spc="0" normalizeH="0" baseline="0">
                <a:ln>
                  <a:noFill/>
                </a:ln>
                <a:effectLst/>
                <a:uLnTx/>
                <a:uFillTx/>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n-US" altLang="en-US" dirty="0"/>
              <a:t>Khi </a:t>
            </a:r>
            <a:r>
              <a:rPr lang="en-US" altLang="en-US" dirty="0" err="1"/>
              <a:t>người</a:t>
            </a:r>
            <a:r>
              <a:rPr lang="en-US" altLang="en-US" dirty="0"/>
              <a:t> </a:t>
            </a:r>
            <a:r>
              <a:rPr lang="en-US" altLang="en-US" dirty="0" err="1"/>
              <a:t>nói</a:t>
            </a:r>
            <a:r>
              <a:rPr lang="en-US" altLang="en-US" dirty="0"/>
              <a:t> </a:t>
            </a:r>
            <a:r>
              <a:rPr lang="en-US" altLang="en-US" dirty="0" err="1"/>
              <a:t>muốn</a:t>
            </a:r>
            <a:r>
              <a:rPr lang="en-US" altLang="en-US" dirty="0"/>
              <a:t> </a:t>
            </a:r>
            <a:r>
              <a:rPr lang="en-US" altLang="en-US" dirty="0" err="1"/>
              <a:t>nhắc</a:t>
            </a:r>
            <a:r>
              <a:rPr lang="en-US" altLang="en-US" dirty="0"/>
              <a:t> </a:t>
            </a:r>
            <a:r>
              <a:rPr lang="en-US" altLang="en-US" dirty="0" err="1"/>
              <a:t>nhở</a:t>
            </a:r>
            <a:r>
              <a:rPr lang="en-US" altLang="en-US" dirty="0"/>
              <a:t> </a:t>
            </a:r>
            <a:r>
              <a:rPr lang="en-US" altLang="en-US" dirty="0" err="1"/>
              <a:t>người</a:t>
            </a:r>
            <a:r>
              <a:rPr lang="en-US" altLang="en-US" dirty="0"/>
              <a:t> </a:t>
            </a:r>
            <a:r>
              <a:rPr lang="en-US" altLang="en-US" dirty="0" err="1"/>
              <a:t>nghe</a:t>
            </a:r>
            <a:r>
              <a:rPr lang="en-US" altLang="en-US" dirty="0"/>
              <a:t> </a:t>
            </a:r>
            <a:r>
              <a:rPr lang="en-US" altLang="en-US" dirty="0" err="1"/>
              <a:t>phải</a:t>
            </a:r>
            <a:r>
              <a:rPr lang="en-US" altLang="en-US" dirty="0"/>
              <a:t> </a:t>
            </a:r>
            <a:r>
              <a:rPr lang="en-US" altLang="en-US" dirty="0" err="1"/>
              <a:t>tôn</a:t>
            </a:r>
            <a:r>
              <a:rPr lang="en-US" altLang="en-US" dirty="0"/>
              <a:t> </a:t>
            </a:r>
            <a:r>
              <a:rPr lang="en-US" altLang="en-US" dirty="0" err="1"/>
              <a:t>trọng</a:t>
            </a:r>
            <a:r>
              <a:rPr lang="en-US" altLang="en-US" dirty="0"/>
              <a:t> </a:t>
            </a:r>
          </a:p>
        </p:txBody>
      </p:sp>
      <p:sp>
        <p:nvSpPr>
          <p:cNvPr id="24" name="Text Box 34">
            <a:extLst>
              <a:ext uri="{FF2B5EF4-FFF2-40B4-BE49-F238E27FC236}">
                <a16:creationId xmlns:a16="http://schemas.microsoft.com/office/drawing/2014/main" id="{1E2F203A-C13D-4F14-A160-B71D088FC412}"/>
              </a:ext>
            </a:extLst>
          </p:cNvPr>
          <p:cNvSpPr txBox="1">
            <a:spLocks noChangeArrowheads="1"/>
          </p:cNvSpPr>
          <p:nvPr/>
        </p:nvSpPr>
        <p:spPr bwMode="auto">
          <a:xfrm>
            <a:off x="10280374" y="5223300"/>
            <a:ext cx="1749287" cy="45720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marR="0" lvl="0" indent="0" fontAlgn="base">
              <a:lnSpc>
                <a:spcPct val="100000"/>
              </a:lnSpc>
              <a:spcBef>
                <a:spcPct val="50000"/>
              </a:spcBef>
              <a:spcAft>
                <a:spcPct val="0"/>
              </a:spcAft>
              <a:buClrTx/>
              <a:buSzTx/>
              <a:buFontTx/>
              <a:buNone/>
              <a:tabLst/>
              <a:defRPr kumimoji="0" sz="2400" b="1" i="0" u="none" strike="noStrike" kern="0" cap="none" spc="0" normalizeH="0" baseline="0">
                <a:ln>
                  <a:noFill/>
                </a:ln>
                <a:solidFill>
                  <a:srgbClr val="003300"/>
                </a:solidFill>
                <a:effectLst/>
                <a:uLnTx/>
                <a:uFillTx/>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n-US" altLang="en-US" dirty="0"/>
              <a:t>PC </a:t>
            </a:r>
            <a:r>
              <a:rPr lang="en-US" altLang="en-US" dirty="0" err="1"/>
              <a:t>lịch</a:t>
            </a:r>
            <a:r>
              <a:rPr lang="en-US" altLang="en-US" dirty="0"/>
              <a:t> </a:t>
            </a:r>
            <a:r>
              <a:rPr lang="en-US" altLang="en-US" dirty="0" err="1"/>
              <a:t>sự</a:t>
            </a:r>
            <a:endParaRPr lang="en-US" altLang="en-US" dirty="0"/>
          </a:p>
        </p:txBody>
      </p:sp>
      <p:sp>
        <p:nvSpPr>
          <p:cNvPr id="2" name="Arrow: Right 1">
            <a:extLst>
              <a:ext uri="{FF2B5EF4-FFF2-40B4-BE49-F238E27FC236}">
                <a16:creationId xmlns:a16="http://schemas.microsoft.com/office/drawing/2014/main" id="{3603F7ED-6FE5-4420-91F5-E95CC834EB03}"/>
              </a:ext>
            </a:extLst>
          </p:cNvPr>
          <p:cNvSpPr/>
          <p:nvPr/>
        </p:nvSpPr>
        <p:spPr>
          <a:xfrm>
            <a:off x="4076700" y="1021149"/>
            <a:ext cx="381000" cy="54381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65F529EC-B454-4154-AFAF-CBFCFEB9DEBF}"/>
              </a:ext>
            </a:extLst>
          </p:cNvPr>
          <p:cNvSpPr/>
          <p:nvPr/>
        </p:nvSpPr>
        <p:spPr>
          <a:xfrm>
            <a:off x="4031975" y="2870898"/>
            <a:ext cx="381000" cy="54381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7D53DFC4-3C48-4CBF-A55A-840ACFD62DB7}"/>
              </a:ext>
            </a:extLst>
          </p:cNvPr>
          <p:cNvSpPr/>
          <p:nvPr/>
        </p:nvSpPr>
        <p:spPr>
          <a:xfrm>
            <a:off x="4076700" y="5179993"/>
            <a:ext cx="381000" cy="54381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74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0-#ppt_w/2"/>
                                          </p:val>
                                        </p:tav>
                                        <p:tav tm="100000">
                                          <p:val>
                                            <p:strVal val="#ppt_x"/>
                                          </p:val>
                                        </p:tav>
                                      </p:tavLst>
                                    </p:anim>
                                    <p:anim calcmode="lin" valueType="num">
                                      <p:cBhvr additive="base">
                                        <p:cTn id="60" dur="500" fill="hold"/>
                                        <p:tgtEl>
                                          <p:spTgt spid="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1+#ppt_w/2"/>
                                          </p:val>
                                        </p:tav>
                                        <p:tav tm="100000">
                                          <p:val>
                                            <p:strVal val="#ppt_x"/>
                                          </p:val>
                                        </p:tav>
                                      </p:tavLst>
                                    </p:anim>
                                    <p:anim calcmode="lin" valueType="num">
                                      <p:cBhvr additive="base">
                                        <p:cTn id="7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8" grpId="0" animBg="1"/>
      <p:bldP spid="19" grpId="0" animBg="1"/>
      <p:bldP spid="20" grpId="0" animBg="1"/>
      <p:bldP spid="21" grpId="0" animBg="1"/>
      <p:bldP spid="23" grpId="0" animBg="1"/>
      <p:bldP spid="24" grpId="0" animBg="1"/>
      <p:bldP spid="2"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68038A-B84B-4BE5-80D3-D730E242F2B2}"/>
              </a:ext>
            </a:extLst>
          </p:cNvPr>
          <p:cNvGraphicFramePr>
            <a:graphicFrameLocks noGrp="1"/>
          </p:cNvGraphicFramePr>
          <p:nvPr>
            <p:extLst>
              <p:ext uri="{D42A27DB-BD31-4B8C-83A1-F6EECF244321}">
                <p14:modId xmlns:p14="http://schemas.microsoft.com/office/powerpoint/2010/main" val="617835875"/>
              </p:ext>
            </p:extLst>
          </p:nvPr>
        </p:nvGraphicFramePr>
        <p:xfrm>
          <a:off x="260626" y="868680"/>
          <a:ext cx="11670748" cy="5881757"/>
        </p:xfrm>
        <a:graphic>
          <a:graphicData uri="http://schemas.openxmlformats.org/drawingml/2006/table">
            <a:tbl>
              <a:tblPr firstRow="1" bandRow="1">
                <a:tableStyleId>{5C22544A-7EE6-4342-B048-85BDC9FD1C3A}</a:tableStyleId>
              </a:tblPr>
              <a:tblGrid>
                <a:gridCol w="2725530">
                  <a:extLst>
                    <a:ext uri="{9D8B030D-6E8A-4147-A177-3AD203B41FA5}">
                      <a16:colId xmlns:a16="http://schemas.microsoft.com/office/drawing/2014/main" val="4251410946"/>
                    </a:ext>
                  </a:extLst>
                </a:gridCol>
                <a:gridCol w="5680766">
                  <a:extLst>
                    <a:ext uri="{9D8B030D-6E8A-4147-A177-3AD203B41FA5}">
                      <a16:colId xmlns:a16="http://schemas.microsoft.com/office/drawing/2014/main" val="664086212"/>
                    </a:ext>
                  </a:extLst>
                </a:gridCol>
                <a:gridCol w="3264452">
                  <a:extLst>
                    <a:ext uri="{9D8B030D-6E8A-4147-A177-3AD203B41FA5}">
                      <a16:colId xmlns:a16="http://schemas.microsoft.com/office/drawing/2014/main" val="3278020717"/>
                    </a:ext>
                  </a:extLst>
                </a:gridCol>
              </a:tblGrid>
              <a:tr h="370840">
                <a:tc>
                  <a:txBody>
                    <a:bodyPr/>
                    <a:lstStyle/>
                    <a:p>
                      <a:pPr marL="91440" algn="ct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91440" algn="ctr"/>
                      <a:r>
                        <a:rPr lang="en-US" sz="2400" dirty="0">
                          <a:solidFill>
                            <a:schemeClr val="tx1"/>
                          </a:solidFill>
                          <a:latin typeface="Times New Roman" panose="02020603050405020304" pitchFamily="18" charset="0"/>
                          <a:cs typeface="Times New Roman" panose="02020603050405020304" pitchFamily="18" charset="0"/>
                        </a:rPr>
                        <a:t>Ý </a:t>
                      </a:r>
                      <a:r>
                        <a:rPr lang="en-US" sz="2400" dirty="0" err="1">
                          <a:solidFill>
                            <a:schemeClr val="tx1"/>
                          </a:solidFill>
                          <a:latin typeface="Times New Roman" panose="02020603050405020304" pitchFamily="18" charset="0"/>
                          <a:cs typeface="Times New Roman" panose="02020603050405020304" pitchFamily="18" charset="0"/>
                        </a:rPr>
                        <a:t>nghĩa</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91440" algn="ctr"/>
                      <a:r>
                        <a:rPr lang="en-US" sz="2400" dirty="0" err="1">
                          <a:solidFill>
                            <a:schemeClr val="tx1"/>
                          </a:solidFill>
                          <a:latin typeface="Times New Roman" panose="02020603050405020304" pitchFamily="18" charset="0"/>
                          <a:cs typeface="Times New Roman" panose="02020603050405020304" pitchFamily="18" charset="0"/>
                        </a:rPr>
                        <a:t>Phương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châm</a:t>
                      </a:r>
                      <a:r>
                        <a:rPr lang="en-US" sz="2400" dirty="0">
                          <a:solidFill>
                            <a:schemeClr val="tx1"/>
                          </a:solidFill>
                          <a:latin typeface="Times New Roman" panose="02020603050405020304" pitchFamily="18" charset="0"/>
                          <a:cs typeface="Times New Roman" panose="02020603050405020304" pitchFamily="18" charset="0"/>
                        </a:rPr>
                        <a:t> 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68775572"/>
                  </a:ext>
                </a:extLst>
              </a:tr>
              <a:tr h="370840">
                <a:tc>
                  <a:txBody>
                    <a:bodyPr/>
                    <a:lstStyle/>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băm</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064814558"/>
                  </a:ext>
                </a:extLst>
              </a:tr>
              <a:tr h="370840">
                <a:tc>
                  <a:txBody>
                    <a:bodyPr/>
                    <a:lstStyle/>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đấm</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tai</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603489261"/>
                  </a:ext>
                </a:extLst>
              </a:tr>
              <a:tr h="370840">
                <a:tc>
                  <a:txBody>
                    <a:bodyPr/>
                    <a:lstStyle/>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7084986"/>
                  </a:ext>
                </a:extLst>
              </a:tr>
              <a:tr h="486797">
                <a:tc>
                  <a:txBody>
                    <a:bodyPr/>
                    <a:lstStyle/>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úp</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91440"/>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35535575"/>
                  </a:ext>
                </a:extLst>
              </a:tr>
              <a:tr h="370840">
                <a:tc>
                  <a:txBody>
                    <a:bodyPr/>
                    <a:lstStyle/>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Mồm</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loa</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mép</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extLst>
                  <a:ext uri="{0D108BD9-81ED-4DB2-BD59-A6C34878D82A}">
                    <a16:rowId xmlns:a16="http://schemas.microsoft.com/office/drawing/2014/main" val="2998776335"/>
                  </a:ext>
                </a:extLst>
              </a:tr>
              <a:tr h="370840">
                <a:tc>
                  <a:txBody>
                    <a:bodyPr/>
                    <a:lstStyle/>
                    <a:p>
                      <a:pPr marL="91440"/>
                      <a:endPar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lảng</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236056628"/>
                  </a:ext>
                </a:extLst>
              </a:tr>
              <a:tr h="496221">
                <a:tc>
                  <a:txBody>
                    <a:bodyPr/>
                    <a:lstStyle/>
                    <a:p>
                      <a:pPr marL="91440"/>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dùi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đục</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mắm</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cáy</a:t>
                      </a:r>
                      <a:endParaRPr lang="en-US" sz="24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91440"/>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31636106"/>
                  </a:ext>
                </a:extLst>
              </a:tr>
            </a:tbl>
          </a:graphicData>
        </a:graphic>
      </p:graphicFrame>
      <p:sp>
        <p:nvSpPr>
          <p:cNvPr id="20" name="TextBox 19">
            <a:extLst>
              <a:ext uri="{FF2B5EF4-FFF2-40B4-BE49-F238E27FC236}">
                <a16:creationId xmlns:a16="http://schemas.microsoft.com/office/drawing/2014/main" id="{D7C6DE77-A3AF-4909-AFE2-0AC8136D9DCE}"/>
              </a:ext>
            </a:extLst>
          </p:cNvPr>
          <p:cNvSpPr txBox="1"/>
          <p:nvPr/>
        </p:nvSpPr>
        <p:spPr>
          <a:xfrm>
            <a:off x="2915478" y="1319673"/>
            <a:ext cx="6096000"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xỉa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64A67003-0CAA-46A2-8092-930548EE9DC5}"/>
              </a:ext>
            </a:extLst>
          </p:cNvPr>
          <p:cNvSpPr txBox="1"/>
          <p:nvPr/>
        </p:nvSpPr>
        <p:spPr>
          <a:xfrm>
            <a:off x="8772939" y="1224748"/>
            <a:ext cx="6096000"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nvGrpSpPr>
          <p:cNvPr id="48" name="Group 47">
            <a:extLst>
              <a:ext uri="{FF2B5EF4-FFF2-40B4-BE49-F238E27FC236}">
                <a16:creationId xmlns:a16="http://schemas.microsoft.com/office/drawing/2014/main" id="{B8552C83-E006-4FAE-A386-D6C6F498CDCC}"/>
              </a:ext>
            </a:extLst>
          </p:cNvPr>
          <p:cNvGrpSpPr/>
          <p:nvPr/>
        </p:nvGrpSpPr>
        <p:grpSpPr>
          <a:xfrm>
            <a:off x="2915478" y="1876263"/>
            <a:ext cx="8876188" cy="515760"/>
            <a:chOff x="2915478" y="1876263"/>
            <a:chExt cx="8876188" cy="515760"/>
          </a:xfrm>
        </p:grpSpPr>
        <p:sp>
          <p:nvSpPr>
            <p:cNvPr id="22" name="TextBox 21">
              <a:extLst>
                <a:ext uri="{FF2B5EF4-FFF2-40B4-BE49-F238E27FC236}">
                  <a16:creationId xmlns:a16="http://schemas.microsoft.com/office/drawing/2014/main" id="{D1AA9BC2-39F3-456A-8874-53A39A92C3A8}"/>
                </a:ext>
              </a:extLst>
            </p:cNvPr>
            <p:cNvSpPr txBox="1"/>
            <p:nvPr/>
          </p:nvSpPr>
          <p:spPr>
            <a:xfrm>
              <a:off x="2915478" y="1876263"/>
              <a:ext cx="6096000"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2C4A8873-069A-4394-86ED-135C64F9A647}"/>
                </a:ext>
              </a:extLst>
            </p:cNvPr>
            <p:cNvSpPr txBox="1"/>
            <p:nvPr/>
          </p:nvSpPr>
          <p:spPr>
            <a:xfrm>
              <a:off x="8772939" y="1930358"/>
              <a:ext cx="3018727"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lịch</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sự</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48">
            <a:extLst>
              <a:ext uri="{FF2B5EF4-FFF2-40B4-BE49-F238E27FC236}">
                <a16:creationId xmlns:a16="http://schemas.microsoft.com/office/drawing/2014/main" id="{E1312AD0-0887-40E5-9C56-2BCDD87F2531}"/>
              </a:ext>
            </a:extLst>
          </p:cNvPr>
          <p:cNvGrpSpPr/>
          <p:nvPr/>
        </p:nvGrpSpPr>
        <p:grpSpPr>
          <a:xfrm>
            <a:off x="2915478" y="2684646"/>
            <a:ext cx="8960398" cy="529067"/>
            <a:chOff x="2915478" y="2684646"/>
            <a:chExt cx="8960398" cy="529067"/>
          </a:xfrm>
        </p:grpSpPr>
        <p:sp>
          <p:nvSpPr>
            <p:cNvPr id="24" name="TextBox 23">
              <a:extLst>
                <a:ext uri="{FF2B5EF4-FFF2-40B4-BE49-F238E27FC236}">
                  <a16:creationId xmlns:a16="http://schemas.microsoft.com/office/drawing/2014/main" id="{0C834DC1-A1E0-4AD8-9F57-0A88F9202323}"/>
                </a:ext>
              </a:extLst>
            </p:cNvPr>
            <p:cNvSpPr txBox="1"/>
            <p:nvPr/>
          </p:nvSpPr>
          <p:spPr>
            <a:xfrm>
              <a:off x="2915478" y="2684646"/>
              <a:ext cx="6096000"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móc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ED4FAA2E-FE5B-4A63-A7BC-38C8BEBB71E2}"/>
                </a:ext>
              </a:extLst>
            </p:cNvPr>
            <p:cNvSpPr txBox="1"/>
            <p:nvPr/>
          </p:nvSpPr>
          <p:spPr>
            <a:xfrm>
              <a:off x="8688728" y="2752048"/>
              <a:ext cx="3187148"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52" name="Group 51">
            <a:extLst>
              <a:ext uri="{FF2B5EF4-FFF2-40B4-BE49-F238E27FC236}">
                <a16:creationId xmlns:a16="http://schemas.microsoft.com/office/drawing/2014/main" id="{96CC0A7C-1ABE-49E5-BB4F-421C416B6103}"/>
              </a:ext>
            </a:extLst>
          </p:cNvPr>
          <p:cNvGrpSpPr/>
          <p:nvPr/>
        </p:nvGrpSpPr>
        <p:grpSpPr>
          <a:xfrm>
            <a:off x="3048000" y="3403563"/>
            <a:ext cx="9143999" cy="500477"/>
            <a:chOff x="3048000" y="3403563"/>
            <a:chExt cx="9143999" cy="500477"/>
          </a:xfrm>
        </p:grpSpPr>
        <p:sp>
          <p:nvSpPr>
            <p:cNvPr id="26" name="TextBox 25">
              <a:extLst>
                <a:ext uri="{FF2B5EF4-FFF2-40B4-BE49-F238E27FC236}">
                  <a16:creationId xmlns:a16="http://schemas.microsoft.com/office/drawing/2014/main" id="{2115B50F-0E8A-4858-895D-FFC50ACC1841}"/>
                </a:ext>
              </a:extLst>
            </p:cNvPr>
            <p:cNvSpPr txBox="1"/>
            <p:nvPr/>
          </p:nvSpPr>
          <p:spPr>
            <a:xfrm>
              <a:off x="3048000" y="3442375"/>
              <a:ext cx="5433391" cy="461665"/>
            </a:xfrm>
            <a:prstGeom prst="rect">
              <a:avLst/>
            </a:prstGeom>
            <a:noFill/>
          </p:spPr>
          <p:txBody>
            <a:bodyPr wrap="square">
              <a:spAutoFit/>
            </a:bodyPr>
            <a:lstStyle/>
            <a:p>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ỡm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ờ,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sp>
          <p:nvSpPr>
            <p:cNvPr id="40" name="TextBox 39">
              <a:extLst>
                <a:ext uri="{FF2B5EF4-FFF2-40B4-BE49-F238E27FC236}">
                  <a16:creationId xmlns:a16="http://schemas.microsoft.com/office/drawing/2014/main" id="{3BA6255B-0A27-4EB1-818C-A76FC5AC1979}"/>
                </a:ext>
              </a:extLst>
            </p:cNvPr>
            <p:cNvSpPr txBox="1"/>
            <p:nvPr/>
          </p:nvSpPr>
          <p:spPr>
            <a:xfrm>
              <a:off x="8569458" y="3403563"/>
              <a:ext cx="3622541"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51" name="Group 50">
            <a:extLst>
              <a:ext uri="{FF2B5EF4-FFF2-40B4-BE49-F238E27FC236}">
                <a16:creationId xmlns:a16="http://schemas.microsoft.com/office/drawing/2014/main" id="{89E51BDD-DDD1-4D54-9C0D-C10162825B23}"/>
              </a:ext>
            </a:extLst>
          </p:cNvPr>
          <p:cNvGrpSpPr/>
          <p:nvPr/>
        </p:nvGrpSpPr>
        <p:grpSpPr>
          <a:xfrm>
            <a:off x="3048000" y="3890665"/>
            <a:ext cx="8707989" cy="487102"/>
            <a:chOff x="3048000" y="3890665"/>
            <a:chExt cx="8707989" cy="487102"/>
          </a:xfrm>
        </p:grpSpPr>
        <p:sp>
          <p:nvSpPr>
            <p:cNvPr id="28" name="TextBox 27">
              <a:extLst>
                <a:ext uri="{FF2B5EF4-FFF2-40B4-BE49-F238E27FC236}">
                  <a16:creationId xmlns:a16="http://schemas.microsoft.com/office/drawing/2014/main" id="{3679E962-DD03-40E5-8BB4-A84D0B391784}"/>
                </a:ext>
              </a:extLst>
            </p:cNvPr>
            <p:cNvSpPr txBox="1"/>
            <p:nvPr/>
          </p:nvSpPr>
          <p:spPr>
            <a:xfrm>
              <a:off x="3048000" y="3890665"/>
              <a:ext cx="6027761"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CCB95470-094B-4726-85A0-270A91758FC8}"/>
                </a:ext>
              </a:extLst>
            </p:cNvPr>
            <p:cNvSpPr txBox="1"/>
            <p:nvPr/>
          </p:nvSpPr>
          <p:spPr>
            <a:xfrm>
              <a:off x="8604518" y="3916102"/>
              <a:ext cx="3151471"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52">
            <a:extLst>
              <a:ext uri="{FF2B5EF4-FFF2-40B4-BE49-F238E27FC236}">
                <a16:creationId xmlns:a16="http://schemas.microsoft.com/office/drawing/2014/main" id="{8CDE8C7F-3BE3-4334-A4C7-5D5AFB3E6CBC}"/>
              </a:ext>
            </a:extLst>
          </p:cNvPr>
          <p:cNvGrpSpPr/>
          <p:nvPr/>
        </p:nvGrpSpPr>
        <p:grpSpPr>
          <a:xfrm>
            <a:off x="2915478" y="4398773"/>
            <a:ext cx="8905461" cy="1569660"/>
            <a:chOff x="2915478" y="4398773"/>
            <a:chExt cx="8905461" cy="1569660"/>
          </a:xfrm>
        </p:grpSpPr>
        <p:sp>
          <p:nvSpPr>
            <p:cNvPr id="30" name="TextBox 29">
              <a:extLst>
                <a:ext uri="{FF2B5EF4-FFF2-40B4-BE49-F238E27FC236}">
                  <a16:creationId xmlns:a16="http://schemas.microsoft.com/office/drawing/2014/main" id="{B1197684-6126-481A-98A0-22FA67169643}"/>
                </a:ext>
              </a:extLst>
            </p:cNvPr>
            <p:cNvSpPr txBox="1"/>
            <p:nvPr/>
          </p:nvSpPr>
          <p:spPr>
            <a:xfrm>
              <a:off x="2915478" y="4398773"/>
              <a:ext cx="5565913" cy="1569660"/>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ra, né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8583DE6E-8218-43CC-A231-0DFF9DD932D3}"/>
                </a:ext>
              </a:extLst>
            </p:cNvPr>
            <p:cNvSpPr txBox="1"/>
            <p:nvPr/>
          </p:nvSpPr>
          <p:spPr>
            <a:xfrm>
              <a:off x="8633791" y="4734656"/>
              <a:ext cx="3187148"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54" name="Group 53">
            <a:extLst>
              <a:ext uri="{FF2B5EF4-FFF2-40B4-BE49-F238E27FC236}">
                <a16:creationId xmlns:a16="http://schemas.microsoft.com/office/drawing/2014/main" id="{F46989D7-2284-4FE2-95A6-F6D0CEC9AB0B}"/>
              </a:ext>
            </a:extLst>
          </p:cNvPr>
          <p:cNvGrpSpPr/>
          <p:nvPr/>
        </p:nvGrpSpPr>
        <p:grpSpPr>
          <a:xfrm>
            <a:off x="3048000" y="6014876"/>
            <a:ext cx="8668850" cy="512538"/>
            <a:chOff x="3048000" y="6014876"/>
            <a:chExt cx="8668850" cy="512538"/>
          </a:xfrm>
        </p:grpSpPr>
        <p:sp>
          <p:nvSpPr>
            <p:cNvPr id="32" name="TextBox 31">
              <a:extLst>
                <a:ext uri="{FF2B5EF4-FFF2-40B4-BE49-F238E27FC236}">
                  <a16:creationId xmlns:a16="http://schemas.microsoft.com/office/drawing/2014/main" id="{84D015FA-41FE-49A0-925A-BA62CEACD4EA}"/>
                </a:ext>
              </a:extLst>
            </p:cNvPr>
            <p:cNvSpPr txBox="1"/>
            <p:nvPr/>
          </p:nvSpPr>
          <p:spPr>
            <a:xfrm>
              <a:off x="3048000" y="6014876"/>
              <a:ext cx="6096000"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khéo,thô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tục,thiếu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TextBox 45">
              <a:extLst>
                <a:ext uri="{FF2B5EF4-FFF2-40B4-BE49-F238E27FC236}">
                  <a16:creationId xmlns:a16="http://schemas.microsoft.com/office/drawing/2014/main" id="{CC52A7A4-1472-4819-8D9A-DC44C13620B5}"/>
                </a:ext>
              </a:extLst>
            </p:cNvPr>
            <p:cNvSpPr txBox="1"/>
            <p:nvPr/>
          </p:nvSpPr>
          <p:spPr>
            <a:xfrm>
              <a:off x="8688728" y="6065749"/>
              <a:ext cx="3028122" cy="461665"/>
            </a:xfrm>
            <a:prstGeom prst="rect">
              <a:avLst/>
            </a:prstGeom>
            <a:noFill/>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châm</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endPar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47" name="Text Box 9">
            <a:extLst>
              <a:ext uri="{FF2B5EF4-FFF2-40B4-BE49-F238E27FC236}">
                <a16:creationId xmlns:a16="http://schemas.microsoft.com/office/drawing/2014/main" id="{DCF459A7-DEAD-40C8-B09B-D8801328BB8B}"/>
              </a:ext>
            </a:extLst>
          </p:cNvPr>
          <p:cNvSpPr txBox="1">
            <a:spLocks noChangeArrowheads="1"/>
          </p:cNvSpPr>
          <p:nvPr/>
        </p:nvSpPr>
        <p:spPr bwMode="auto">
          <a:xfrm>
            <a:off x="114300" y="161304"/>
            <a:ext cx="1752600" cy="523220"/>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altLang="en-US" sz="2800" b="1"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tập</a:t>
            </a:r>
            <a:r>
              <a:rPr kumimoji="0" lang="en-US" altLang="en-US" sz="2800" b="1"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5.</a:t>
            </a:r>
          </a:p>
        </p:txBody>
      </p:sp>
    </p:spTree>
    <p:extLst>
      <p:ext uri="{BB962C8B-B14F-4D97-AF65-F5344CB8AC3E}">
        <p14:creationId xmlns:p14="http://schemas.microsoft.com/office/powerpoint/2010/main" val="15702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1+#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1+#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1+#ppt_w/2"/>
                                          </p:val>
                                        </p:tav>
                                        <p:tav tm="100000">
                                          <p:val>
                                            <p:strVal val="#ppt_x"/>
                                          </p:val>
                                        </p:tav>
                                      </p:tavLst>
                                    </p:anim>
                                    <p:anim calcmode="lin" valueType="num">
                                      <p:cBhvr additive="base">
                                        <p:cTn id="4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1+#ppt_w/2"/>
                                          </p:val>
                                        </p:tav>
                                        <p:tav tm="100000">
                                          <p:val>
                                            <p:strVal val="#ppt_x"/>
                                          </p:val>
                                        </p:tav>
                                      </p:tavLst>
                                    </p:anim>
                                    <p:anim calcmode="lin" valueType="num">
                                      <p:cBhvr additive="base">
                                        <p:cTn id="4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additive="base">
                                        <p:cTn id="53" dur="500" fill="hold"/>
                                        <p:tgtEl>
                                          <p:spTgt spid="53"/>
                                        </p:tgtEl>
                                        <p:attrNameLst>
                                          <p:attrName>ppt_x</p:attrName>
                                        </p:attrNameLst>
                                      </p:cBhvr>
                                      <p:tavLst>
                                        <p:tav tm="0">
                                          <p:val>
                                            <p:strVal val="1+#ppt_w/2"/>
                                          </p:val>
                                        </p:tav>
                                        <p:tav tm="100000">
                                          <p:val>
                                            <p:strVal val="#ppt_x"/>
                                          </p:val>
                                        </p:tav>
                                      </p:tavLst>
                                    </p:anim>
                                    <p:anim calcmode="lin" valueType="num">
                                      <p:cBhvr additive="base">
                                        <p:cTn id="5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4" grpId="0"/>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F80783-0282-4516-8F97-C1514BCCD4B2}"/>
              </a:ext>
            </a:extLst>
          </p:cNvPr>
          <p:cNvSpPr txBox="1"/>
          <p:nvPr/>
        </p:nvSpPr>
        <p:spPr>
          <a:xfrm>
            <a:off x="4760223" y="235955"/>
            <a:ext cx="2671551" cy="584775"/>
          </a:xfrm>
          <a:prstGeom prst="rect">
            <a:avLst/>
          </a:prstGeom>
          <a:noFill/>
          <a:ln>
            <a:solidFill>
              <a:srgbClr val="FF0000"/>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VẬN DỤNG </a:t>
            </a:r>
            <a:endParaRPr lang="en-US" sz="3200" dirty="0"/>
          </a:p>
        </p:txBody>
      </p:sp>
      <p:graphicFrame>
        <p:nvGraphicFramePr>
          <p:cNvPr id="6" name="Table 5">
            <a:extLst>
              <a:ext uri="{FF2B5EF4-FFF2-40B4-BE49-F238E27FC236}">
                <a16:creationId xmlns:a16="http://schemas.microsoft.com/office/drawing/2014/main" id="{AA32E8FA-825B-4156-88F3-6A769814FAF5}"/>
              </a:ext>
            </a:extLst>
          </p:cNvPr>
          <p:cNvGraphicFramePr>
            <a:graphicFrameLocks noGrp="1"/>
          </p:cNvGraphicFramePr>
          <p:nvPr>
            <p:extLst>
              <p:ext uri="{D42A27DB-BD31-4B8C-83A1-F6EECF244321}">
                <p14:modId xmlns:p14="http://schemas.microsoft.com/office/powerpoint/2010/main" val="3341672861"/>
              </p:ext>
            </p:extLst>
          </p:nvPr>
        </p:nvGraphicFramePr>
        <p:xfrm>
          <a:off x="252098" y="1667115"/>
          <a:ext cx="11687802" cy="4528630"/>
        </p:xfrm>
        <a:graphic>
          <a:graphicData uri="http://schemas.openxmlformats.org/drawingml/2006/table">
            <a:tbl>
              <a:tblPr firstRow="1" firstCol="1" bandRow="1"/>
              <a:tblGrid>
                <a:gridCol w="11687802">
                  <a:extLst>
                    <a:ext uri="{9D8B030D-6E8A-4147-A177-3AD203B41FA5}">
                      <a16:colId xmlns:a16="http://schemas.microsoft.com/office/drawing/2014/main" val="2592023237"/>
                    </a:ext>
                  </a:extLst>
                </a:gridCol>
              </a:tblGrid>
              <a:tr h="0">
                <a:tc>
                  <a:txBody>
                    <a:bodyPr/>
                    <a:lstStyle/>
                    <a:p>
                      <a:pPr algn="just" fontAlgn="base">
                        <a:lnSpc>
                          <a:spcPct val="115000"/>
                        </a:lnSpc>
                      </a:pPr>
                      <a:r>
                        <a:rPr lang="en-US" sz="2000" b="1" dirty="0">
                          <a:solidFill>
                            <a:srgbClr val="000000"/>
                          </a:solidFill>
                          <a:effectLst/>
                          <a:latin typeface="Times New Roman" panose="02020603050405020304" pitchFamily="18" charset="0"/>
                          <a:ea typeface="Times New Roman" panose="02020603050405020304" pitchFamily="18" charset="0"/>
                        </a:rPr>
                        <a:t>1</a:t>
                      </a:r>
                      <a:r>
                        <a:rPr lang="en-US" sz="2000" b="0" dirty="0">
                          <a:solidFill>
                            <a:srgbClr val="000000"/>
                          </a:solidFill>
                          <a:effectLst/>
                          <a:latin typeface="Times New Roman" panose="02020603050405020304" pitchFamily="18" charset="0"/>
                          <a:ea typeface="Times New Roman" panose="02020603050405020304" pitchFamily="18" charset="0"/>
                        </a:rPr>
                        <a: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Đọc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truyện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cười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sau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và</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cho</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biết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nói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được</a:t>
                      </a:r>
                      <a:r>
                        <a:rPr lang="en-US" sz="2000" b="1" dirty="0">
                          <a:solidFill>
                            <a:srgbClr val="000000"/>
                          </a:solidFill>
                          <a:effectLst/>
                          <a:latin typeface="Times New Roman" panose="02020603050405020304" pitchFamily="18" charset="0"/>
                          <a:ea typeface="Times New Roman" panose="02020603050405020304" pitchFamily="18" charset="0"/>
                        </a:rPr>
                        <a:t> in </a:t>
                      </a:r>
                      <a:r>
                        <a:rPr lang="en-US" sz="2000" b="1" dirty="0" err="1">
                          <a:solidFill>
                            <a:srgbClr val="000000"/>
                          </a:solidFill>
                          <a:effectLst/>
                          <a:latin typeface="Times New Roman" panose="02020603050405020304" pitchFamily="18" charset="0"/>
                          <a:ea typeface="Times New Roman" panose="02020603050405020304" pitchFamily="18" charset="0"/>
                        </a:rPr>
                        <a:t>đậm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đã</a:t>
                      </a:r>
                      <a:r>
                        <a:rPr lang="en-US" sz="2000" b="1" dirty="0">
                          <a:solidFill>
                            <a:srgbClr val="000000"/>
                          </a:solidFill>
                          <a:effectLst/>
                          <a:latin typeface="Times New Roman" panose="02020603050405020304" pitchFamily="18" charset="0"/>
                          <a:ea typeface="Times New Roman" panose="02020603050405020304" pitchFamily="18" charset="0"/>
                        </a:rPr>
                        <a:t> vi </a:t>
                      </a:r>
                      <a:r>
                        <a:rPr lang="en-US" sz="2000" b="1" dirty="0" err="1">
                          <a:solidFill>
                            <a:srgbClr val="000000"/>
                          </a:solidFill>
                          <a:effectLst/>
                          <a:latin typeface="Times New Roman" panose="02020603050405020304" pitchFamily="18" charset="0"/>
                          <a:ea typeface="Times New Roman" panose="02020603050405020304" pitchFamily="18" charset="0"/>
                        </a:rPr>
                        <a:t>phạm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phương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châm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hội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thoại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nào</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Vì</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sao</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người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nói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lại</a:t>
                      </a:r>
                      <a:r>
                        <a:rPr lang="en-US" sz="2000" b="1" dirty="0">
                          <a:solidFill>
                            <a:srgbClr val="000000"/>
                          </a:solidFill>
                          <a:effectLst/>
                          <a:latin typeface="Times New Roman" panose="02020603050405020304" pitchFamily="18" charset="0"/>
                          <a:ea typeface="Times New Roman" panose="02020603050405020304" pitchFamily="18" charset="0"/>
                        </a:rPr>
                        <a:t> vi </a:t>
                      </a:r>
                      <a:r>
                        <a:rPr lang="en-US" sz="2000" b="1" dirty="0" err="1">
                          <a:solidFill>
                            <a:srgbClr val="000000"/>
                          </a:solidFill>
                          <a:effectLst/>
                          <a:latin typeface="Times New Roman" panose="02020603050405020304" pitchFamily="18" charset="0"/>
                          <a:ea typeface="Times New Roman" panose="02020603050405020304" pitchFamily="18" charset="0"/>
                        </a:rPr>
                        <a:t>phạm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phương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châm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đó</a:t>
                      </a:r>
                      <a:r>
                        <a:rPr lang="en-US" sz="2000" b="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ctr" fontAlgn="base">
                        <a:lnSpc>
                          <a:spcPct val="115000"/>
                        </a:lnSpc>
                      </a:pPr>
                      <a:r>
                        <a:rPr lang="en-US" sz="2000" b="1" dirty="0" err="1">
                          <a:solidFill>
                            <a:srgbClr val="000000"/>
                          </a:solidFill>
                          <a:effectLst/>
                          <a:latin typeface="Times New Roman" panose="02020603050405020304" pitchFamily="18" charset="0"/>
                          <a:ea typeface="Times New Roman" panose="02020603050405020304" pitchFamily="18" charset="0"/>
                        </a:rPr>
                        <a:t>Trứng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vịt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muối</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rPr>
                        <a:t>Hai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nọ</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dọn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vịt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hỏi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vịt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mặn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nhỉ</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hỏi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ta </a:t>
                      </a:r>
                      <a:r>
                        <a:rPr lang="en-US" sz="2000" dirty="0" err="1">
                          <a:solidFill>
                            <a:srgbClr val="000000"/>
                          </a:solidFill>
                          <a:effectLst/>
                          <a:latin typeface="Times New Roman" panose="02020603050405020304" pitchFamily="18" charset="0"/>
                          <a:ea typeface="Times New Roman" panose="02020603050405020304" pitchFamily="18" charset="0"/>
                        </a:rPr>
                        <a:t>cười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đấy</a:t>
                      </a:r>
                      <a:r>
                        <a:rPr lang="en-US" sz="2000" dirty="0">
                          <a:solidFill>
                            <a:srgbClr val="000000"/>
                          </a:solidFill>
                          <a:effectLst/>
                          <a:latin typeface="Times New Roman" panose="02020603050405020304" pitchFamily="18" charset="0"/>
                          <a:ea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bảo</a:t>
                      </a:r>
                      <a:r>
                        <a:rPr lang="en-US" sz="2000" dirty="0">
                          <a:solidFill>
                            <a:srgbClr val="000000"/>
                          </a:solidFill>
                          <a:effectLst/>
                          <a:latin typeface="Times New Roman" panose="02020603050405020304" pitchFamily="18" charset="0"/>
                          <a:ea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vịt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vịt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muối</a:t>
                      </a:r>
                      <a:r>
                        <a:rPr lang="en-US" sz="2000" dirty="0">
                          <a:solidFill>
                            <a:srgbClr val="000000"/>
                          </a:solidFill>
                          <a:effectLst/>
                          <a:latin typeface="Times New Roman" panose="02020603050405020304" pitchFamily="18" charset="0"/>
                          <a:ea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rPr>
                        <a:t>đáu</a:t>
                      </a:r>
                      <a:r>
                        <a:rPr lang="en-US" sz="2000" dirty="0">
                          <a:solidFill>
                            <a:srgbClr val="000000"/>
                          </a:solidFill>
                          <a:effectLst/>
                          <a:latin typeface="Times New Roman" panose="02020603050405020304" pitchFamily="18" charset="0"/>
                          <a:ea typeface="Times New Roman" panose="02020603050405020304" pitchFamily="18" charset="0"/>
                        </a:rPr>
                        <a:t> ra?</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ra </a:t>
                      </a:r>
                      <a:r>
                        <a:rPr lang="en-US" sz="2000" dirty="0" err="1">
                          <a:solidFill>
                            <a:srgbClr val="000000"/>
                          </a:solidFill>
                          <a:effectLst/>
                          <a:latin typeface="Times New Roman" panose="02020603050405020304" pitchFamily="18" charset="0"/>
                          <a:ea typeface="Times New Roman" panose="02020603050405020304" pitchFamily="18" charset="0"/>
                        </a:rPr>
                        <a:t>vẻ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bảo</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kém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Con </a:t>
                      </a:r>
                      <a:r>
                        <a:rPr lang="en-US" sz="2000" b="1" dirty="0" err="1">
                          <a:solidFill>
                            <a:srgbClr val="000000"/>
                          </a:solidFill>
                          <a:effectLst/>
                          <a:latin typeface="Times New Roman" panose="02020603050405020304" pitchFamily="18" charset="0"/>
                          <a:ea typeface="Times New Roman" panose="02020603050405020304" pitchFamily="18" charset="0"/>
                        </a:rPr>
                        <a:t>vịt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muối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thì</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nó</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đẻ</a:t>
                      </a:r>
                      <a:r>
                        <a:rPr lang="en-US" sz="2000" b="1" dirty="0">
                          <a:solidFill>
                            <a:srgbClr val="000000"/>
                          </a:solidFill>
                          <a:effectLst/>
                          <a:latin typeface="Times New Roman" panose="02020603050405020304" pitchFamily="18" charset="0"/>
                          <a:ea typeface="Times New Roman" panose="02020603050405020304" pitchFamily="18" charset="0"/>
                        </a:rPr>
                        <a:t> ra </a:t>
                      </a:r>
                      <a:r>
                        <a:rPr lang="en-US" sz="2000" b="1" dirty="0" err="1">
                          <a:solidFill>
                            <a:srgbClr val="000000"/>
                          </a:solidFill>
                          <a:effectLst/>
                          <a:latin typeface="Times New Roman" panose="02020603050405020304" pitchFamily="18" charset="0"/>
                          <a:ea typeface="Times New Roman" panose="02020603050405020304" pitchFamily="18" charset="0"/>
                        </a:rPr>
                        <a:t>trứng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vịt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muối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chứ</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sao</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r" fontAlgn="base">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rPr>
                        <a:t>(Theo </a:t>
                      </a:r>
                      <a:r>
                        <a:rPr lang="en-US" sz="2000" dirty="0" err="1">
                          <a:solidFill>
                            <a:srgbClr val="000000"/>
                          </a:solidFill>
                          <a:effectLst/>
                          <a:latin typeface="Times New Roman" panose="02020603050405020304" pitchFamily="18" charset="0"/>
                          <a:ea typeface="Times New Roman" panose="02020603050405020304" pitchFamily="18" charset="0"/>
                        </a:rPr>
                        <a:t>Truyện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Việt</a:t>
                      </a:r>
                      <a:r>
                        <a:rPr lang="en-US" sz="2000" dirty="0">
                          <a:solidFill>
                            <a:srgbClr val="000000"/>
                          </a:solidFill>
                          <a:effectLst/>
                          <a:latin typeface="Times New Roman" panose="02020603050405020304" pitchFamily="18" charset="0"/>
                          <a:ea typeface="Times New Roman" panose="02020603050405020304" pitchFamily="18" charset="0"/>
                        </a:rPr>
                        <a:t> Nam)</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b="1"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ca </a:t>
                      </a:r>
                      <a:r>
                        <a:rPr lang="en-US" sz="2000" dirty="0" err="1">
                          <a:solidFill>
                            <a:srgbClr val="000000"/>
                          </a:solidFill>
                          <a:effectLst/>
                          <a:latin typeface="Times New Roman" panose="02020603050405020304" pitchFamily="18" charset="0"/>
                          <a:ea typeface="Times New Roman" panose="02020603050405020304" pitchFamily="18" charset="0"/>
                        </a:rPr>
                        <a:t>dao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nội</a:t>
                      </a:r>
                      <a:r>
                        <a:rPr lang="en-US" sz="2000" dirty="0">
                          <a:solidFill>
                            <a:srgbClr val="000000"/>
                          </a:solidFill>
                          <a:effectLst/>
                          <a:latin typeface="Times New Roman" panose="02020603050405020304" pitchFamily="18" charset="0"/>
                          <a:ea typeface="Times New Roman" panose="02020603050405020304" pitchFamily="18" charset="0"/>
                        </a:rPr>
                        <a:t> dung </a:t>
                      </a:r>
                      <a:r>
                        <a:rPr lang="en-US" sz="2000" dirty="0" err="1">
                          <a:solidFill>
                            <a:srgbClr val="000000"/>
                          </a:solidFill>
                          <a:effectLst/>
                          <a:latin typeface="Times New Roman" panose="02020603050405020304" pitchFamily="18" charset="0"/>
                          <a:ea typeface="Times New Roman" panose="02020603050405020304" pitchFamily="18" charset="0"/>
                        </a:rPr>
                        <a:t>liên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lịch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tiếp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lnSpc>
                          <a:spcPct val="115000"/>
                        </a:lnSpc>
                      </a:pPr>
                      <a:r>
                        <a:rPr lang="en-US" sz="2000" b="1" dirty="0">
                          <a:solidFill>
                            <a:srgbClr val="000000"/>
                          </a:solidFill>
                          <a:effectLst/>
                          <a:latin typeface="Times New Roman" panose="02020603050405020304" pitchFamily="18" charset="0"/>
                          <a:ea typeface="Times New Roman" panose="02020603050405020304" pitchFamily="18" charset="0"/>
                        </a:rPr>
                        <a:t>3.</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dựng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đoạn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thoại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giữa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HS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tuổi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tuân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thủ</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thoại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434184"/>
                  </a:ext>
                </a:extLst>
              </a:tr>
            </a:tbl>
          </a:graphicData>
        </a:graphic>
      </p:graphicFrame>
      <p:sp>
        <p:nvSpPr>
          <p:cNvPr id="8" name="TextBox 7">
            <a:extLst>
              <a:ext uri="{FF2B5EF4-FFF2-40B4-BE49-F238E27FC236}">
                <a16:creationId xmlns:a16="http://schemas.microsoft.com/office/drawing/2014/main" id="{B12F0B6C-7769-48E9-B985-46E00C5B7893}"/>
              </a:ext>
            </a:extLst>
          </p:cNvPr>
          <p:cNvSpPr txBox="1"/>
          <p:nvPr/>
        </p:nvSpPr>
        <p:spPr>
          <a:xfrm>
            <a:off x="2869443" y="1082340"/>
            <a:ext cx="6093724" cy="584775"/>
          </a:xfrm>
          <a:prstGeom prst="rect">
            <a:avLst/>
          </a:prstGeom>
          <a:noFill/>
        </p:spPr>
        <p:txBody>
          <a:bodyPr wrap="square">
            <a:spAutoFit/>
          </a:bodyPr>
          <a:lstStyle/>
          <a:p>
            <a:pPr algn="ctr"/>
            <a:r>
              <a:rPr lang="fi-FI" sz="3200" b="1" dirty="0">
                <a:solidFill>
                  <a:srgbClr val="0000CC"/>
                </a:solidFill>
                <a:effectLst/>
                <a:latin typeface="Times New Roman" panose="02020603050405020304" pitchFamily="18" charset="0"/>
                <a:ea typeface="Times New Roman" panose="02020603050405020304" pitchFamily="18" charset="0"/>
              </a:rPr>
              <a:t>PHIẾU HỌC TẬP</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34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6E4208-15EB-40DD-943D-109372C28BA1}"/>
              </a:ext>
            </a:extLst>
          </p:cNvPr>
          <p:cNvSpPr txBox="1"/>
          <p:nvPr/>
        </p:nvSpPr>
        <p:spPr>
          <a:xfrm>
            <a:off x="304232" y="324350"/>
            <a:ext cx="11583536" cy="5579797"/>
          </a:xfrm>
          <a:prstGeom prst="rect">
            <a:avLst/>
          </a:prstGeom>
          <a:noFill/>
        </p:spPr>
        <p:txBody>
          <a:bodyPr wrap="square">
            <a:spAutoFit/>
          </a:bodyPr>
          <a:lstStyle/>
          <a:p>
            <a:pPr algn="just" fontAlgn="base">
              <a:lnSpc>
                <a:spcPct val="115000"/>
              </a:lnSpc>
            </a:pPr>
            <a:r>
              <a:rPr lang="en-US" sz="2400" b="1" dirty="0">
                <a:solidFill>
                  <a:srgbClr val="000000"/>
                </a:solidFill>
                <a:effectLst/>
                <a:latin typeface="Times New Roman" panose="02020603050405020304" pitchFamily="18" charset="0"/>
                <a:ea typeface="Times New Roman" panose="02020603050405020304" pitchFamily="18" charset="0"/>
              </a:rPr>
              <a:t>1.</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rPr>
              <a:t>phạm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b="1"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mua</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dirty="0" err="1">
                <a:solidFill>
                  <a:srgbClr val="000000"/>
                </a:solidFill>
                <a:effectLst/>
                <a:latin typeface="Times New Roman" panose="02020603050405020304" pitchFamily="18" charset="0"/>
                <a:ea typeface="Times New Roman" panose="02020603050405020304" pitchFamily="18" charset="0"/>
              </a:rPr>
              <a:t>Lựa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vừa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(Ca </a:t>
            </a:r>
            <a:r>
              <a:rPr lang="en-US" sz="2400" dirty="0" err="1">
                <a:solidFill>
                  <a:srgbClr val="000000"/>
                </a:solidFill>
                <a:effectLst/>
                <a:latin typeface="Times New Roman" panose="02020603050405020304" pitchFamily="18" charset="0"/>
                <a:ea typeface="Times New Roman" panose="02020603050405020304" pitchFamily="18" charset="0"/>
              </a:rPr>
              <a:t>dao</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cỗ</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fontAlgn="base">
              <a:lnSpc>
                <a:spcPct val="115000"/>
              </a:lnSpc>
            </a:pPr>
            <a:r>
              <a:rPr lang="en-US" sz="2400" b="1" dirty="0">
                <a:solidFill>
                  <a:srgbClr val="000000"/>
                </a:solidFill>
                <a:effectLst/>
                <a:latin typeface="Times New Roman" panose="02020603050405020304" pitchFamily="18" charset="0"/>
                <a:ea typeface="Times New Roman" panose="02020603050405020304" pitchFamily="18" charset="0"/>
              </a:rPr>
              <a:t>3.</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tổng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xây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60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1702" y="3143355"/>
            <a:ext cx="10039351" cy="1569660"/>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Chuẩn</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bị</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bài</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a:latin typeface="Times New Roman" panose="02020603050405020304" pitchFamily="18" charset="0"/>
                <a:ea typeface="Times New Roman" panose="02020603050405020304" pitchFamily="18" charset="0"/>
                <a:cs typeface="Arial" panose="020B0604020202020204" pitchFamily="34" charset="0"/>
              </a:rPr>
              <a:t>"</a:t>
            </a:r>
            <a:r>
              <a:rPr lang="en-US" sz="2400" i="1" dirty="0" err="1">
                <a:latin typeface="Times New Roman" panose="02020603050405020304" pitchFamily="18" charset="0"/>
                <a:ea typeface="Times New Roman" panose="02020603050405020304" pitchFamily="18" charset="0"/>
                <a:cs typeface="Arial" panose="020B0604020202020204" pitchFamily="34" charset="0"/>
              </a:rPr>
              <a:t>Sử</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dụng</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yếu</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tố</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miêu</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tả</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trong</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văn</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bản</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thuyết</a:t>
            </a:r>
            <a:r>
              <a:rPr lang="en-US" sz="2400" i="1" dirty="0">
                <a:latin typeface="Times New Roman" panose="02020603050405020304" pitchFamily="18" charset="0"/>
                <a:ea typeface="Times New Roman" panose="02020603050405020304" pitchFamily="18" charset="0"/>
                <a:cs typeface="Arial" panose="020B0604020202020204" pitchFamily="34" charset="0"/>
              </a:rPr>
              <a:t> </a:t>
            </a:r>
            <a:r>
              <a:rPr lang="en-US" sz="2400" i="1" dirty="0" err="1">
                <a:latin typeface="Times New Roman" panose="02020603050405020304" pitchFamily="18" charset="0"/>
                <a:ea typeface="Times New Roman" panose="02020603050405020304" pitchFamily="18" charset="0"/>
                <a:cs typeface="Arial" panose="020B0604020202020204" pitchFamily="34" charset="0"/>
              </a:rPr>
              <a:t>minh</a:t>
            </a:r>
            <a:r>
              <a:rPr lang="en-US" sz="2400" i="1" dirty="0">
                <a:latin typeface="Times New Roman" panose="02020603050405020304" pitchFamily="18" charset="0"/>
                <a:ea typeface="Times New Roman" panose="02020603050405020304" pitchFamily="18" charset="0"/>
                <a:cs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pt-BR" sz="2400" dirty="0">
                <a:latin typeface="Times New Roman" panose="02020603050405020304" pitchFamily="18" charset="0"/>
                <a:ea typeface="Times New Roman" panose="02020603050405020304" pitchFamily="18" charset="0"/>
                <a:cs typeface="Arial" panose="020B0604020202020204" pitchFamily="34" charset="0"/>
              </a:rPr>
              <a:t>Ôn tập yếu tố miêu tả trong văn bản thuyết minh ở lớp 8</a:t>
            </a:r>
            <a:endParaRPr lang="en-US" sz="2400" dirty="0">
              <a:latin typeface="Times New Roman" panose="02020603050405020304" pitchFamily="18" charset="0"/>
              <a:ea typeface="Times New Roman" panose="02020603050405020304" pitchFamily="18" charset="0"/>
            </a:endParaRPr>
          </a:p>
          <a:p>
            <a:pPr algn="just"/>
            <a:r>
              <a:rPr lang="pt-BR" sz="2400" dirty="0">
                <a:latin typeface="Times New Roman" panose="02020603050405020304" pitchFamily="18" charset="0"/>
                <a:ea typeface="Times New Roman" panose="02020603050405020304" pitchFamily="18" charset="0"/>
                <a:cs typeface="Arial" panose="020B0604020202020204" pitchFamily="34" charset="0"/>
              </a:rPr>
              <a:t>+ Trả lời các câu hỏi tìm hiểu bài mới.</a:t>
            </a:r>
            <a:endParaRPr lang="en-US" sz="2400" dirty="0">
              <a:latin typeface="Times New Roman" panose="02020603050405020304" pitchFamily="18" charset="0"/>
              <a:ea typeface="Times New Roman" panose="02020603050405020304" pitchFamily="18" charset="0"/>
            </a:endParaRPr>
          </a:p>
          <a:p>
            <a:pPr algn="just"/>
            <a:endParaRPr lang="en-US" sz="2400" dirty="0">
              <a:latin typeface="Times New Roman" panose="02020603050405020304" pitchFamily="18" charset="0"/>
              <a:ea typeface="Times New Roman" panose="02020603050405020304" pitchFamily="18" charset="0"/>
            </a:endParaRPr>
          </a:p>
        </p:txBody>
      </p:sp>
      <p:sp>
        <p:nvSpPr>
          <p:cNvPr id="6" name="TextBox 5"/>
          <p:cNvSpPr txBox="1"/>
          <p:nvPr/>
        </p:nvSpPr>
        <p:spPr>
          <a:xfrm>
            <a:off x="700088" y="1414463"/>
            <a:ext cx="2157412" cy="584775"/>
          </a:xfrm>
          <a:prstGeom prst="rect">
            <a:avLst/>
          </a:prstGeom>
          <a:noFill/>
        </p:spPr>
        <p:txBody>
          <a:bodyPr wrap="square" rtlCol="0">
            <a:spAutoFit/>
          </a:bodyPr>
          <a:lstStyle/>
          <a:p>
            <a:r>
              <a:rPr lang="en-US" sz="3200" b="1" u="sng">
                <a:solidFill>
                  <a:srgbClr val="FF0000"/>
                </a:solidFill>
                <a:effectLst>
                  <a:outerShdw blurRad="38100" dist="38100" dir="2700000" algn="tl">
                    <a:srgbClr val="000000">
                      <a:alpha val="43137"/>
                    </a:srgbClr>
                  </a:outerShdw>
                </a:effectLst>
                <a:latin typeface="#9Slide03 AllRoundGothic" panose="020B0703020202020104" pitchFamily="34" charset="0"/>
              </a:rPr>
              <a:t>BÀI CŨ:</a:t>
            </a:r>
          </a:p>
        </p:txBody>
      </p:sp>
      <p:sp>
        <p:nvSpPr>
          <p:cNvPr id="7" name="Rectangle 6"/>
          <p:cNvSpPr/>
          <p:nvPr/>
        </p:nvSpPr>
        <p:spPr>
          <a:xfrm>
            <a:off x="2562225" y="1537573"/>
            <a:ext cx="9139238" cy="461665"/>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Học</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thuộc</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nội</a:t>
            </a:r>
            <a:r>
              <a:rPr lang="en-US" sz="2400" dirty="0">
                <a:latin typeface="Times New Roman" panose="02020603050405020304" pitchFamily="18" charset="0"/>
                <a:ea typeface="Times New Roman" panose="02020603050405020304" pitchFamily="18" charset="0"/>
                <a:cs typeface="Arial" panose="020B0604020202020204" pitchFamily="34" charset="0"/>
              </a:rPr>
              <a:t> dung </a:t>
            </a:r>
            <a:r>
              <a:rPr lang="en-US" sz="2400" dirty="0" err="1">
                <a:latin typeface="Times New Roman" panose="02020603050405020304" pitchFamily="18" charset="0"/>
                <a:ea typeface="Times New Roman" panose="02020603050405020304" pitchFamily="18" charset="0"/>
                <a:cs typeface="Arial" panose="020B0604020202020204" pitchFamily="34" charset="0"/>
              </a:rPr>
              <a:t>ghi</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nhớ</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và</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hoàn</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các</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bài</a:t>
            </a:r>
            <a:r>
              <a:rPr lang="en-US" sz="2400" dirty="0">
                <a:latin typeface="Times New Roman" panose="02020603050405020304" pitchFamily="18" charset="0"/>
                <a:ea typeface="Times New Roman" panose="02020603050405020304" pitchFamily="18" charset="0"/>
                <a:cs typeface="Arial" panose="020B0604020202020204" pitchFamily="34" charset="0"/>
              </a:rPr>
              <a:t> </a:t>
            </a:r>
            <a:r>
              <a:rPr lang="en-US" sz="2400" dirty="0" err="1">
                <a:latin typeface="Times New Roman" panose="02020603050405020304" pitchFamily="18" charset="0"/>
                <a:ea typeface="Times New Roman" panose="02020603050405020304" pitchFamily="18" charset="0"/>
                <a:cs typeface="Arial" panose="020B0604020202020204" pitchFamily="34" charset="0"/>
              </a:rPr>
              <a:t>tập</a:t>
            </a:r>
            <a:r>
              <a:rPr lang="en-US" sz="2400" dirty="0">
                <a:latin typeface="Times New Roman" panose="02020603050405020304" pitchFamily="18" charset="0"/>
                <a:ea typeface="Times New Roman" panose="02020603050405020304" pitchFamily="18" charset="0"/>
                <a:cs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8" name="TextBox 7"/>
          <p:cNvSpPr txBox="1"/>
          <p:nvPr/>
        </p:nvSpPr>
        <p:spPr>
          <a:xfrm>
            <a:off x="603595" y="2671324"/>
            <a:ext cx="2157412" cy="584775"/>
          </a:xfrm>
          <a:prstGeom prst="rect">
            <a:avLst/>
          </a:prstGeom>
          <a:noFill/>
        </p:spPr>
        <p:txBody>
          <a:bodyPr wrap="square" rtlCol="0">
            <a:spAutoFit/>
          </a:bodyPr>
          <a:lstStyle/>
          <a:p>
            <a:r>
              <a:rPr lang="en-US" sz="3200" b="1" u="sng" dirty="0">
                <a:solidFill>
                  <a:srgbClr val="FF0000"/>
                </a:solidFill>
                <a:effectLst>
                  <a:outerShdw blurRad="38100" dist="38100" dir="2700000" algn="tl">
                    <a:srgbClr val="000000">
                      <a:alpha val="43137"/>
                    </a:srgbClr>
                  </a:outerShdw>
                </a:effectLst>
                <a:latin typeface="#9Slide03 AllRoundGothic" panose="020B0703020202020104" pitchFamily="34" charset="0"/>
              </a:rPr>
              <a:t>BÀI MỚI:</a:t>
            </a:r>
          </a:p>
        </p:txBody>
      </p:sp>
      <p:pic>
        <p:nvPicPr>
          <p:cNvPr id="2" name="Picture 1">
            <a:extLst>
              <a:ext uri="{FF2B5EF4-FFF2-40B4-BE49-F238E27FC236}">
                <a16:creationId xmlns:a16="http://schemas.microsoft.com/office/drawing/2014/main" id="{B87921CA-CA31-47C3-85F4-F3DF0B0E6323}"/>
              </a:ext>
            </a:extLst>
          </p:cNvPr>
          <p:cNvPicPr>
            <a:picLocks noChangeAspect="1"/>
          </p:cNvPicPr>
          <p:nvPr/>
        </p:nvPicPr>
        <p:blipFill>
          <a:blip r:embed="rId2"/>
          <a:stretch>
            <a:fillRect/>
          </a:stretch>
        </p:blipFill>
        <p:spPr>
          <a:xfrm>
            <a:off x="3430903" y="-91871"/>
            <a:ext cx="4767485" cy="2091109"/>
          </a:xfrm>
          <a:prstGeom prst="rect">
            <a:avLst/>
          </a:prstGeom>
        </p:spPr>
      </p:pic>
    </p:spTree>
    <p:extLst>
      <p:ext uri="{BB962C8B-B14F-4D97-AF65-F5344CB8AC3E}">
        <p14:creationId xmlns:p14="http://schemas.microsoft.com/office/powerpoint/2010/main" val="27371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AE498-1714-43F8-ABB1-C1B7A0213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14" descr="http://imagefiles.findimage.net/images/comments_graphics/thank_you_graphics/hoyzb21wybx_thank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59356" y="5257594"/>
            <a:ext cx="7620000" cy="171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7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5FAC899-83F0-4369-B3FA-83539A76B07B}"/>
              </a:ext>
            </a:extLst>
          </p:cNvPr>
          <p:cNvSpPr txBox="1"/>
          <p:nvPr/>
        </p:nvSpPr>
        <p:spPr>
          <a:xfrm>
            <a:off x="-770435" y="2823027"/>
            <a:ext cx="9755409" cy="830997"/>
          </a:xfrm>
          <a:prstGeom prst="rect">
            <a:avLst/>
          </a:prstGeom>
          <a:noFill/>
          <a:ln>
            <a:solidFill>
              <a:srgbClr val="FF000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4800" dirty="0">
                <a:solidFill>
                  <a:srgbClr val="FF0000"/>
                </a:solidFill>
                <a:latin typeface="#9Slide03 AllRoundGothic" panose="020B0703020202020104" pitchFamily="34" charset="0"/>
              </a:rPr>
              <a:t> CÁC PHƯƠNG CHÂM HỘI THOẠI</a:t>
            </a:r>
          </a:p>
        </p:txBody>
      </p:sp>
    </p:spTree>
    <p:extLst>
      <p:ext uri="{BB962C8B-B14F-4D97-AF65-F5344CB8AC3E}">
        <p14:creationId xmlns:p14="http://schemas.microsoft.com/office/powerpoint/2010/main" val="328140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169" y="138935"/>
            <a:ext cx="43693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Phương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hệ</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7E0A7C2-5AAA-4A17-97DE-E41C6199F6CB}"/>
              </a:ext>
            </a:extLst>
          </p:cNvPr>
          <p:cNvSpPr txBox="1"/>
          <p:nvPr/>
        </p:nvSpPr>
        <p:spPr>
          <a:xfrm>
            <a:off x="127423" y="830244"/>
            <a:ext cx="11587499" cy="1384995"/>
          </a:xfrm>
          <a:prstGeom prst="rect">
            <a:avLst/>
          </a:prstGeom>
          <a:noFill/>
          <a:ln>
            <a:solidFill>
              <a:srgbClr val="FF0000"/>
            </a:solidFill>
          </a:ln>
        </p:spPr>
        <p:txBody>
          <a:bodyPr wrap="square" rtlCol="0">
            <a:spAutoFit/>
          </a:bodyPr>
          <a:lstStyle/>
          <a:p>
            <a:pPr algn="just"/>
            <a:r>
              <a:rPr lang="pt-BR" sz="2800" b="1" i="1" dirty="0">
                <a:latin typeface="Times New Roman" panose="02020603050405020304" pitchFamily="18" charset="0"/>
                <a:cs typeface="Times New Roman" panose="02020603050405020304" pitchFamily="18" charset="0"/>
              </a:rPr>
              <a:t>1) Em hiểu gì về nghĩa của thành ngữ: "Ông nói gà, bà nói vịt"</a:t>
            </a:r>
            <a:endParaRPr lang="en-US" sz="2800" dirty="0">
              <a:latin typeface="Times New Roman" panose="02020603050405020304" pitchFamily="18" charset="0"/>
              <a:cs typeface="Times New Roman" panose="02020603050405020304" pitchFamily="18" charset="0"/>
            </a:endParaRPr>
          </a:p>
          <a:p>
            <a:pPr algn="just"/>
            <a:r>
              <a:rPr lang="en-US" sz="2800" b="1" i="1" dirty="0">
                <a:latin typeface="Times New Roman" panose="02020603050405020304" pitchFamily="18" charset="0"/>
                <a:cs typeface="Times New Roman" panose="02020603050405020304" pitchFamily="18" charset="0"/>
              </a:rPr>
              <a:t>2) </a:t>
            </a:r>
            <a:r>
              <a:rPr lang="en-US" sz="2800" b="1" i="1" dirty="0" err="1">
                <a:latin typeface="Times New Roman" panose="02020603050405020304" pitchFamily="18" charset="0"/>
                <a:cs typeface="Times New Roman" panose="02020603050405020304" pitchFamily="18" charset="0"/>
              </a:rPr>
              <a:t>Điều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xảy</a:t>
            </a:r>
            <a:r>
              <a:rPr lang="en-US" sz="2800" b="1" i="1" dirty="0">
                <a:latin typeface="Times New Roman" panose="02020603050405020304" pitchFamily="18" charset="0"/>
                <a:cs typeface="Times New Roman" panose="02020603050405020304" pitchFamily="18" charset="0"/>
              </a:rPr>
              <a:t> ra </a:t>
            </a:r>
            <a:r>
              <a:rPr lang="en-US" sz="2800" b="1" i="1" dirty="0" err="1">
                <a:latin typeface="Times New Roman" panose="02020603050405020304" pitchFamily="18" charset="0"/>
                <a:cs typeface="Times New Roman" panose="02020603050405020304" pitchFamily="18" charset="0"/>
              </a:rPr>
              <a:t>nếu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huống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thoại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vậy</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pt-BR" sz="2800" b="1" i="1" dirty="0">
                <a:latin typeface="Times New Roman" panose="02020603050405020304" pitchFamily="18" charset="0"/>
                <a:cs typeface="Times New Roman" panose="02020603050405020304" pitchFamily="18" charset="0"/>
              </a:rPr>
              <a:t>3) Qua đó, em rút ra bài học gì khi giao tiếp? </a:t>
            </a:r>
            <a:endParaRPr lang="en-US"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B866BC0-2774-44DC-9204-7576E0B106AF}"/>
              </a:ext>
            </a:extLst>
          </p:cNvPr>
          <p:cNvPicPr>
            <a:picLocks noChangeAspect="1"/>
          </p:cNvPicPr>
          <p:nvPr/>
        </p:nvPicPr>
        <p:blipFill>
          <a:blip r:embed="rId2"/>
          <a:stretch>
            <a:fillRect/>
          </a:stretch>
        </p:blipFill>
        <p:spPr>
          <a:xfrm>
            <a:off x="1795989" y="704981"/>
            <a:ext cx="4929169" cy="28100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 Box 13">
            <a:extLst>
              <a:ext uri="{FF2B5EF4-FFF2-40B4-BE49-F238E27FC236}">
                <a16:creationId xmlns:a16="http://schemas.microsoft.com/office/drawing/2014/main" id="{6FB81C40-37F4-473E-A3F7-3A0929A09C51}"/>
              </a:ext>
            </a:extLst>
          </p:cNvPr>
          <p:cNvSpPr txBox="1">
            <a:spLocks noChangeArrowheads="1"/>
          </p:cNvSpPr>
          <p:nvPr/>
        </p:nvSpPr>
        <p:spPr bwMode="auto">
          <a:xfrm>
            <a:off x="2626480" y="3946543"/>
            <a:ext cx="3352800" cy="1200329"/>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Mỗi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nói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không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ăn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khớp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hòa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nhau</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2" name="Text Box 14">
            <a:extLst>
              <a:ext uri="{FF2B5EF4-FFF2-40B4-BE49-F238E27FC236}">
                <a16:creationId xmlns:a16="http://schemas.microsoft.com/office/drawing/2014/main" id="{4A426E21-5A41-4004-81F3-311AB458E9E4}"/>
              </a:ext>
            </a:extLst>
          </p:cNvPr>
          <p:cNvSpPr txBox="1">
            <a:spLocks noChangeArrowheads="1"/>
          </p:cNvSpPr>
          <p:nvPr/>
        </p:nvSpPr>
        <p:spPr bwMode="auto">
          <a:xfrm>
            <a:off x="1838295" y="5634556"/>
            <a:ext cx="5178607" cy="830997"/>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nói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nghe</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hiểu</a:t>
            </a:r>
            <a:r>
              <a:rPr lang="en-US" altLang="en-US" sz="2400" b="1" dirty="0">
                <a:latin typeface="Times New Roman" panose="02020603050405020304" pitchFamily="18" charset="0"/>
                <a:cs typeface="Times New Roman" panose="02020603050405020304" pitchFamily="18" charset="0"/>
              </a:rPr>
              <a:t> </a:t>
            </a:r>
          </a:p>
          <a:p>
            <a:pPr eaLnBrk="1" hangingPunct="1"/>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dirty="0" err="1">
                <a:latin typeface="Times New Roman" panose="02020603050405020304" pitchFamily="18" charset="0"/>
                <a:ea typeface="SimSun" panose="02010600030101010101" pitchFamily="2" charset="-122"/>
                <a:cs typeface="Times New Roman" panose="02020603050405020304" pitchFamily="18" charset="0"/>
              </a:rPr>
              <a:t>giao</a:t>
            </a: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dirty="0" err="1">
                <a:latin typeface="Times New Roman" panose="02020603050405020304" pitchFamily="18" charset="0"/>
                <a:ea typeface="SimSun" panose="02010600030101010101" pitchFamily="2" charset="-122"/>
                <a:cs typeface="Times New Roman" panose="02020603050405020304" pitchFamily="18" charset="0"/>
              </a:rPr>
              <a:t>tiếp</a:t>
            </a: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dirty="0" err="1">
                <a:latin typeface="Times New Roman" panose="02020603050405020304" pitchFamily="18" charset="0"/>
                <a:ea typeface="SimSun" panose="02010600030101010101" pitchFamily="2" charset="-122"/>
                <a:cs typeface="Times New Roman" panose="02020603050405020304" pitchFamily="18" charset="0"/>
              </a:rPr>
              <a:t>với</a:t>
            </a: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dirty="0" err="1">
                <a:latin typeface="Times New Roman" panose="02020603050405020304" pitchFamily="18" charset="0"/>
                <a:ea typeface="SimSun" panose="02010600030101010101" pitchFamily="2" charset="-122"/>
                <a:cs typeface="Times New Roman" panose="02020603050405020304" pitchFamily="18" charset="0"/>
              </a:rPr>
              <a:t>nhau</a:t>
            </a: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 </a:t>
            </a:r>
            <a:endParaRPr lang="en-US" altLang="en-US" sz="2400" b="1" dirty="0">
              <a:latin typeface="Times New Roman" panose="02020603050405020304" pitchFamily="18" charset="0"/>
              <a:cs typeface="Times New Roman" panose="02020603050405020304" pitchFamily="18" charset="0"/>
            </a:endParaRPr>
          </a:p>
        </p:txBody>
      </p:sp>
      <p:sp>
        <p:nvSpPr>
          <p:cNvPr id="5" name="Arrow: Down 4">
            <a:extLst>
              <a:ext uri="{FF2B5EF4-FFF2-40B4-BE49-F238E27FC236}">
                <a16:creationId xmlns:a16="http://schemas.microsoft.com/office/drawing/2014/main" id="{CB4A788B-7443-438B-8CEA-1CB534EB8906}"/>
              </a:ext>
            </a:extLst>
          </p:cNvPr>
          <p:cNvSpPr/>
          <p:nvPr/>
        </p:nvSpPr>
        <p:spPr>
          <a:xfrm>
            <a:off x="4044461" y="3683135"/>
            <a:ext cx="516835" cy="2205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D5661BE4-B1AB-4177-8817-976C64673AFA}"/>
              </a:ext>
            </a:extLst>
          </p:cNvPr>
          <p:cNvSpPr/>
          <p:nvPr/>
        </p:nvSpPr>
        <p:spPr>
          <a:xfrm>
            <a:off x="4002155" y="5280423"/>
            <a:ext cx="516835" cy="2205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Box 16">
            <a:extLst>
              <a:ext uri="{FF2B5EF4-FFF2-40B4-BE49-F238E27FC236}">
                <a16:creationId xmlns:a16="http://schemas.microsoft.com/office/drawing/2014/main" id="{4196428C-CD71-41EA-B41A-5759BB1B63CB}"/>
              </a:ext>
            </a:extLst>
          </p:cNvPr>
          <p:cNvSpPr txBox="1">
            <a:spLocks noChangeArrowheads="1"/>
          </p:cNvSpPr>
          <p:nvPr/>
        </p:nvSpPr>
        <p:spPr bwMode="auto">
          <a:xfrm>
            <a:off x="8653154" y="4075831"/>
            <a:ext cx="2915994" cy="1938992"/>
          </a:xfrm>
          <a:prstGeom prst="rect">
            <a:avLst/>
          </a:prstGeom>
          <a:solidFill>
            <a:schemeClr val="accent4">
              <a:lumMod val="40000"/>
              <a:lumOff val="6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0000CC"/>
                </a:solidFill>
                <a:latin typeface="Times New Roman" panose="02020603050405020304" pitchFamily="18" charset="0"/>
                <a:cs typeface="Times New Roman" panose="02020603050405020304" pitchFamily="18" charset="0"/>
              </a:rPr>
              <a:t> Khi </a:t>
            </a:r>
            <a:r>
              <a:rPr lang="en-US" altLang="en-US" sz="2400" b="1" dirty="0" err="1">
                <a:solidFill>
                  <a:srgbClr val="0000CC"/>
                </a:solidFill>
                <a:latin typeface="Times New Roman" panose="02020603050405020304" pitchFamily="18" charset="0"/>
                <a:cs typeface="Times New Roman" panose="02020603050405020304" pitchFamily="18" charset="0"/>
              </a:rPr>
              <a:t>giao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tiếp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cần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nói</a:t>
            </a:r>
            <a:endParaRPr lang="en-US" altLang="en-US" sz="24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đúng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vào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đề</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tài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giao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tiếp,tránh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nói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lạc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đề</a:t>
            </a:r>
            <a:r>
              <a:rPr lang="en-US" altLang="en-US" sz="2400" b="1" dirty="0">
                <a:solidFill>
                  <a:srgbClr val="0000CC"/>
                </a:solidFill>
                <a:latin typeface="Times New Roman" panose="02020603050405020304" pitchFamily="18" charset="0"/>
                <a:cs typeface="Times New Roman" panose="02020603050405020304" pitchFamily="18" charset="0"/>
              </a:rPr>
              <a:t> </a:t>
            </a:r>
          </a:p>
        </p:txBody>
      </p:sp>
      <p:sp>
        <p:nvSpPr>
          <p:cNvPr id="7" name="Arrow: Right 6">
            <a:extLst>
              <a:ext uri="{FF2B5EF4-FFF2-40B4-BE49-F238E27FC236}">
                <a16:creationId xmlns:a16="http://schemas.microsoft.com/office/drawing/2014/main" id="{75F0FA8B-BDAF-4518-A8F6-940F25B9840F}"/>
              </a:ext>
            </a:extLst>
          </p:cNvPr>
          <p:cNvSpPr/>
          <p:nvPr/>
        </p:nvSpPr>
        <p:spPr>
          <a:xfrm>
            <a:off x="7394713" y="3946543"/>
            <a:ext cx="880630" cy="2197568"/>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1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1" nodeType="clickEffect">
                                  <p:stCondLst>
                                    <p:cond delay="0"/>
                                  </p:stCondLst>
                                  <p:childTnLst>
                                    <p:anim calcmode="lin" valueType="num">
                                      <p:cBhvr additive="base">
                                        <p:cTn id="30" dur="500"/>
                                        <p:tgtEl>
                                          <p:spTgt spid="2"/>
                                        </p:tgtEl>
                                        <p:attrNameLst>
                                          <p:attrName>ppt_y</p:attrName>
                                        </p:attrNameLst>
                                      </p:cBhvr>
                                      <p:tavLst>
                                        <p:tav tm="0">
                                          <p:val>
                                            <p:strVal val="#ppt_y"/>
                                          </p:val>
                                        </p:tav>
                                        <p:tav tm="100000">
                                          <p:val>
                                            <p:strVal val="#ppt_y+#ppt_h*1.125000"/>
                                          </p:val>
                                        </p:tav>
                                      </p:tavLst>
                                    </p:anim>
                                    <p:animEffect transition="out" filter="wipe(down)">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0-#ppt_w/2"/>
                                          </p:val>
                                        </p:tav>
                                        <p:tav tm="100000">
                                          <p:val>
                                            <p:strVal val="#ppt_x"/>
                                          </p:val>
                                        </p:tav>
                                      </p:tavLst>
                                    </p:anim>
                                    <p:anim calcmode="lin" valueType="num">
                                      <p:cBhvr additive="base">
                                        <p:cTn id="63" dur="500" fill="hold"/>
                                        <p:tgtEl>
                                          <p:spTgt spid="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 grpId="1" animBg="1"/>
      <p:bldP spid="11" grpId="0" animBg="1"/>
      <p:bldP spid="12" grpId="0" animBg="1"/>
      <p:bldP spid="5" grpId="0" animBg="1"/>
      <p:bldP spid="13" grpId="0" animBg="1"/>
      <p:bldP spid="1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2FF17A53-4402-4E7E-BEFB-C88666FCE400}"/>
              </a:ext>
            </a:extLst>
          </p:cNvPr>
          <p:cNvSpPr txBox="1">
            <a:spLocks noChangeArrowheads="1"/>
          </p:cNvSpPr>
          <p:nvPr/>
        </p:nvSpPr>
        <p:spPr bwMode="auto">
          <a:xfrm>
            <a:off x="1056860" y="1616488"/>
            <a:ext cx="4800600" cy="20510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 -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Nằm</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lùi</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vào</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342900" marR="0" lvl="0" indent="-342900"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 -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Làm</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gì</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có</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hào</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nào</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342900" marR="0" lvl="0" indent="-342900"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 -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Đồ</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điếc</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342900" marR="0" lvl="0" indent="-342900"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 -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Tôi</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có</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tiếc</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đâu</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FEB1D858-A3BC-4CB5-BF45-BB3B2CF73AC6}"/>
              </a:ext>
            </a:extLst>
          </p:cNvPr>
          <p:cNvSpPr txBox="1"/>
          <p:nvPr/>
        </p:nvSpPr>
        <p:spPr>
          <a:xfrm>
            <a:off x="3720546" y="165160"/>
            <a:ext cx="2915479" cy="584775"/>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tập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nhanh</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6C1C426-C334-4C24-AF79-B63658AA9616}"/>
              </a:ext>
            </a:extLst>
          </p:cNvPr>
          <p:cNvSpPr txBox="1"/>
          <p:nvPr/>
        </p:nvSpPr>
        <p:spPr>
          <a:xfrm>
            <a:off x="344556" y="921602"/>
            <a:ext cx="337599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6CD1B117-98A6-4559-A50E-306D46ECAE9B}"/>
              </a:ext>
            </a:extLst>
          </p:cNvPr>
          <p:cNvSpPr txBox="1"/>
          <p:nvPr/>
        </p:nvSpPr>
        <p:spPr>
          <a:xfrm>
            <a:off x="6096000" y="1444822"/>
            <a:ext cx="3965714" cy="1815882"/>
          </a:xfrm>
          <a:prstGeom prst="rect">
            <a:avLst/>
          </a:prstGeom>
          <a:noFill/>
        </p:spPr>
        <p:txBody>
          <a:bodyPr wrap="square">
            <a:spAutoFit/>
          </a:bodyPr>
          <a:lstStyle/>
          <a:p>
            <a:pPr algn="just">
              <a:tabLst>
                <a:tab pos="2743200" algn="ctr"/>
                <a:tab pos="5486400" algn="r"/>
              </a:tabLst>
            </a:pP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Theo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câu</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đáp</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B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tuân</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thủ</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phương</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châm</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quan</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hệ</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không</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Vì</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sao</a:t>
            </a:r>
            <a:r>
              <a:rPr lang="fr-FR"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Text Box 14">
            <a:extLst>
              <a:ext uri="{FF2B5EF4-FFF2-40B4-BE49-F238E27FC236}">
                <a16:creationId xmlns:a16="http://schemas.microsoft.com/office/drawing/2014/main" id="{54C5F46E-FB57-4647-91BB-002D866F0AB4}"/>
              </a:ext>
            </a:extLst>
          </p:cNvPr>
          <p:cNvSpPr txBox="1">
            <a:spLocks noChangeArrowheads="1"/>
          </p:cNvSpPr>
          <p:nvPr/>
        </p:nvSpPr>
        <p:spPr bwMode="auto">
          <a:xfrm>
            <a:off x="1191038" y="5459344"/>
            <a:ext cx="67602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nói</a:t>
            </a:r>
            <a:r>
              <a:rPr lang="en-US" altLang="en-US" sz="2800" b="1" dirty="0">
                <a:latin typeface="Times New Roman" panose="02020603050405020304" pitchFamily="18" charset="0"/>
                <a:cs typeface="Times New Roman" panose="02020603050405020304" pitchFamily="18" charset="0"/>
              </a:rPr>
              <a:t> (A)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nghe</a:t>
            </a:r>
            <a:r>
              <a:rPr lang="en-US" altLang="en-US" sz="2800" b="1" dirty="0">
                <a:latin typeface="Times New Roman" panose="02020603050405020304" pitchFamily="18" charset="0"/>
                <a:cs typeface="Times New Roman" panose="02020603050405020304" pitchFamily="18" charset="0"/>
              </a:rPr>
              <a:t> (B)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hiểu</a:t>
            </a:r>
            <a:r>
              <a:rPr lang="en-US" altLang="en-US" sz="2800" b="1" dirty="0">
                <a:latin typeface="Times New Roman" panose="02020603050405020304" pitchFamily="18" charset="0"/>
                <a:cs typeface="Times New Roman" panose="02020603050405020304" pitchFamily="18" charset="0"/>
              </a:rPr>
              <a:t> </a:t>
            </a:r>
          </a:p>
          <a:p>
            <a:pPr algn="ctr" eaLnBrk="1" hangingPunct="1"/>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latin typeface="Times New Roman" panose="02020603050405020304" pitchFamily="18" charset="0"/>
                <a:ea typeface="宋体" panose="02010600030101010101" pitchFamily="2" charset="-122"/>
                <a:cs typeface="Times New Roman" panose="02020603050405020304" pitchFamily="18" charset="0"/>
              </a:rPr>
              <a:t>giao</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latin typeface="Times New Roman" panose="02020603050405020304" pitchFamily="18" charset="0"/>
                <a:ea typeface="宋体" panose="02010600030101010101" pitchFamily="2" charset="-122"/>
                <a:cs typeface="Times New Roman" panose="02020603050405020304" pitchFamily="18" charset="0"/>
              </a:rPr>
              <a:t>tiếp</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latin typeface="Times New Roman" panose="02020603050405020304" pitchFamily="18" charset="0"/>
                <a:ea typeface="宋体" panose="02010600030101010101" pitchFamily="2" charset="-122"/>
                <a:cs typeface="Times New Roman" panose="02020603050405020304" pitchFamily="18" charset="0"/>
              </a:rPr>
              <a:t>được</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latin typeface="Times New Roman" panose="02020603050405020304" pitchFamily="18" charset="0"/>
                <a:ea typeface="宋体" panose="02010600030101010101" pitchFamily="2" charset="-122"/>
                <a:cs typeface="Times New Roman" panose="02020603050405020304" pitchFamily="18" charset="0"/>
              </a:rPr>
              <a:t>với</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latin typeface="Times New Roman" panose="02020603050405020304" pitchFamily="18" charset="0"/>
                <a:ea typeface="宋体" panose="02010600030101010101" pitchFamily="2" charset="-122"/>
                <a:cs typeface="Times New Roman" panose="02020603050405020304" pitchFamily="18" charset="0"/>
              </a:rPr>
              <a:t>nhau</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p:txBody>
      </p:sp>
      <p:sp>
        <p:nvSpPr>
          <p:cNvPr id="9" name="Arrow: Down 8">
            <a:extLst>
              <a:ext uri="{FF2B5EF4-FFF2-40B4-BE49-F238E27FC236}">
                <a16:creationId xmlns:a16="http://schemas.microsoft.com/office/drawing/2014/main" id="{6C3607BF-B40B-4084-AEB3-ADFA62E31623}"/>
              </a:ext>
            </a:extLst>
          </p:cNvPr>
          <p:cNvSpPr/>
          <p:nvPr/>
        </p:nvSpPr>
        <p:spPr>
          <a:xfrm>
            <a:off x="3154017" y="3829878"/>
            <a:ext cx="1868557" cy="424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D2EBD60-766F-49F0-B93C-3D96EB857ACD}"/>
              </a:ext>
            </a:extLst>
          </p:cNvPr>
          <p:cNvSpPr txBox="1"/>
          <p:nvPr/>
        </p:nvSpPr>
        <p:spPr>
          <a:xfrm>
            <a:off x="2597424" y="4416288"/>
            <a:ext cx="3405809" cy="954107"/>
          </a:xfrm>
          <a:prstGeom prst="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71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7" grpId="0"/>
      <p:bldP spid="8"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E43DCE-5864-438C-9765-4B514559FCA6}"/>
              </a:ext>
            </a:extLst>
          </p:cNvPr>
          <p:cNvSpPr txBox="1"/>
          <p:nvPr/>
        </p:nvSpPr>
        <p:spPr>
          <a:xfrm>
            <a:off x="742121" y="228722"/>
            <a:ext cx="9488556" cy="954107"/>
          </a:xfrm>
          <a:prstGeom prst="rect">
            <a:avLst/>
          </a:prstGeom>
          <a:noFill/>
        </p:spPr>
        <p:txBody>
          <a:bodyPr wrap="square">
            <a:spAutoFit/>
          </a:bodyPr>
          <a:lstStyle/>
          <a:p>
            <a:pPr algn="just">
              <a:tabLst>
                <a:tab pos="2743200" algn="ctr"/>
                <a:tab pos="5486400" algn="r"/>
              </a:tabLst>
            </a:pP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Từ</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ví</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dụ</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vừa</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phân</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tích</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muốn</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biết</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một</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câu</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có</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tuân</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thủ</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phương</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châm</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quan</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hệ</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không</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ta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cần</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lưu</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ý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điều</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i="1" kern="1200" dirty="0" err="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gì</a:t>
            </a:r>
            <a:r>
              <a:rPr lang="fr-F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06137E1-EA06-4369-A762-0F747A28EABF}"/>
              </a:ext>
            </a:extLst>
          </p:cNvPr>
          <p:cNvSpPr txBox="1"/>
          <p:nvPr/>
        </p:nvSpPr>
        <p:spPr>
          <a:xfrm>
            <a:off x="742121" y="1858762"/>
            <a:ext cx="10827027" cy="2554545"/>
          </a:xfrm>
          <a:prstGeom prst="rect">
            <a:avLst/>
          </a:prstGeom>
          <a:noFill/>
          <a:ln>
            <a:solidFill>
              <a:srgbClr val="FF0000"/>
            </a:solidFill>
          </a:ln>
        </p:spPr>
        <p:txBody>
          <a:bodyPr wrap="square">
            <a:spAutoFit/>
          </a:bodyPr>
          <a:lstStyle/>
          <a:p>
            <a:pPr algn="just">
              <a:tabLst>
                <a:tab pos="2743200" algn="ctr"/>
                <a:tab pos="5486400" algn="r"/>
              </a:tabLst>
            </a:pPr>
            <a:r>
              <a:rPr lang="nl-NL" sz="3200" b="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nl-NL" sz="3200" b="1" u="sng"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Lưu ý:</a:t>
            </a:r>
            <a:r>
              <a:rPr lang="nl-NL" sz="3200" b="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200" b="1" dirty="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Muốn</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biết</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câu</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nói</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tuân</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thủ</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phương</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châm</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quan</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hệ</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không</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thì</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cần</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phải</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biết</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thực</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sự</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người</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nói</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muốn</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biết</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điều</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qua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câu</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kern="1200" dirty="0" err="1">
                <a:effectLst/>
                <a:latin typeface="Times New Roman" panose="02020603050405020304" pitchFamily="18" charset="0"/>
                <a:ea typeface="Times New Roman" panose="02020603050405020304" pitchFamily="18" charset="0"/>
                <a:cs typeface="Arial" panose="020B0604020202020204" pitchFamily="34" charset="0"/>
              </a:rPr>
              <a:t>đó</a:t>
            </a:r>
            <a:r>
              <a:rPr lang="fr-FR" sz="3200"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3200" kern="1200" dirty="0">
                <a:effectLst/>
                <a:latin typeface="Times New Roman" panose="02020603050405020304" pitchFamily="18" charset="0"/>
                <a:ea typeface="Times New Roman" panose="02020603050405020304" pitchFamily="18" charset="0"/>
                <a:cs typeface="Arial" panose="020B0604020202020204" pitchFamily="34" charset="0"/>
              </a:rPr>
              <a:t>- Khi muốn thay đổi đề tài phải có hình thức ngôn ngữ báo hiệu sự thay đổi đó.</a:t>
            </a:r>
            <a:endParaRPr lang="en-US" sz="3200" dirty="0">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98B9A8B6-E54C-4C86-94A3-1D4CB1207297}"/>
              </a:ext>
            </a:extLst>
          </p:cNvPr>
          <p:cNvSpPr/>
          <p:nvPr/>
        </p:nvSpPr>
        <p:spPr>
          <a:xfrm>
            <a:off x="1195034" y="4863953"/>
            <a:ext cx="10040470" cy="154003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nhớ</a:t>
            </a:r>
            <a:r>
              <a:rPr lang="en-US" sz="3200" b="1" dirty="0">
                <a:solidFill>
                  <a:srgbClr val="FF0000"/>
                </a:solidFill>
                <a:latin typeface="Times New Roman" panose="02020603050405020304" pitchFamily="18" charset="0"/>
                <a:cs typeface="Times New Roman" panose="02020603050405020304" pitchFamily="18" charset="0"/>
              </a:rPr>
              <a:t>: </a:t>
            </a:r>
          </a:p>
          <a:p>
            <a:r>
              <a:rPr lang="en-US" sz="3200" b="1" dirty="0">
                <a:solidFill>
                  <a:schemeClr val="tx1"/>
                </a:solidFill>
                <a:latin typeface="Times New Roman" panose="02020603050405020304" pitchFamily="18" charset="0"/>
                <a:cs typeface="Times New Roman" panose="02020603050405020304" pitchFamily="18" charset="0"/>
              </a:rPr>
              <a:t>Khi </a:t>
            </a:r>
            <a:r>
              <a:rPr lang="en-US" sz="3200" b="1" dirty="0" err="1">
                <a:solidFill>
                  <a:schemeClr val="tx1"/>
                </a:solidFill>
                <a:latin typeface="Times New Roman" panose="02020603050405020304" pitchFamily="18" charset="0"/>
                <a:cs typeface="Times New Roman" panose="02020603050405020304" pitchFamily="18" charset="0"/>
              </a:rPr>
              <a:t>giao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tiếp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đúng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tiếp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a:t>
            </a:r>
            <a:r>
              <a:rPr lang="en-US" sz="3200" b="1" dirty="0" err="1">
                <a:solidFill>
                  <a:schemeClr val="tx1"/>
                </a:solidFill>
                <a:latin typeface="Times New Roman" panose="02020603050405020304" pitchFamily="18" charset="0"/>
                <a:cs typeface="Times New Roman" panose="02020603050405020304" pitchFamily="18" charset="0"/>
              </a:rPr>
              <a:t>phương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châm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hệ</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546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896899-EDF4-48FC-A6D1-C30CB475444E}"/>
              </a:ext>
            </a:extLst>
          </p:cNvPr>
          <p:cNvSpPr txBox="1"/>
          <p:nvPr/>
        </p:nvSpPr>
        <p:spPr>
          <a:xfrm>
            <a:off x="3366052" y="256930"/>
            <a:ext cx="4585253" cy="52322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tabLst>
                <a:tab pos="2743200" algn="ctr"/>
                <a:tab pos="5486400" algn="r"/>
              </a:tabLst>
            </a:pPr>
            <a:r>
              <a:rPr lang="nl-NL" sz="2800" b="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Phương châm cách thức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C36EE491-AE37-40A5-931F-DEB7E962A2BB}"/>
              </a:ext>
            </a:extLst>
          </p:cNvPr>
          <p:cNvGraphicFramePr>
            <a:graphicFrameLocks noGrp="1"/>
          </p:cNvGraphicFramePr>
          <p:nvPr>
            <p:extLst>
              <p:ext uri="{D42A27DB-BD31-4B8C-83A1-F6EECF244321}">
                <p14:modId xmlns:p14="http://schemas.microsoft.com/office/powerpoint/2010/main" val="2784393579"/>
              </p:ext>
            </p:extLst>
          </p:nvPr>
        </p:nvGraphicFramePr>
        <p:xfrm>
          <a:off x="441573" y="1531751"/>
          <a:ext cx="10120410" cy="2133600"/>
        </p:xfrm>
        <a:graphic>
          <a:graphicData uri="http://schemas.openxmlformats.org/drawingml/2006/table">
            <a:tbl>
              <a:tblPr firstRow="1" firstCol="1" bandRow="1"/>
              <a:tblGrid>
                <a:gridCol w="10120410">
                  <a:extLst>
                    <a:ext uri="{9D8B030D-6E8A-4147-A177-3AD203B41FA5}">
                      <a16:colId xmlns:a16="http://schemas.microsoft.com/office/drawing/2014/main" val="1065997583"/>
                    </a:ext>
                  </a:extLst>
                </a:gridCol>
              </a:tblGrid>
              <a:tr h="0">
                <a:tc>
                  <a:txBody>
                    <a:bodyPr/>
                    <a:lstStyle/>
                    <a:p>
                      <a:pPr algn="ctr">
                        <a:tabLst>
                          <a:tab pos="2743200" algn="ctr"/>
                          <a:tab pos="5486400" algn="r"/>
                        </a:tabLst>
                      </a:pPr>
                      <a:r>
                        <a:rPr lang="en-US" sz="2800" b="1" kern="1200" dirty="0">
                          <a:solidFill>
                            <a:srgbClr val="0000CC"/>
                          </a:solidFill>
                          <a:effectLst/>
                          <a:latin typeface="Times New Roman" panose="02020603050405020304" pitchFamily="18" charset="0"/>
                          <a:ea typeface="Times New Roman" panose="02020603050405020304" pitchFamily="18" charset="0"/>
                          <a:cs typeface="Arial" panose="020B0604020202020204" pitchFamily="34" charset="0"/>
                        </a:rPr>
                        <a:t>PHIẾU HỌC TẬP</a:t>
                      </a:r>
                      <a:endParaRPr lang="en-US" sz="2800" dirty="0">
                        <a:solidFill>
                          <a:srgbClr val="0000CC"/>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1)</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Thành</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ngữ</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Dây</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cà</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ra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dây</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muống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Lúng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búng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như</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ngậm</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hột</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thị</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dùng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để</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chỉ</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những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cách</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nói</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như</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thế</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nào</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2)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Những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cách</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nói</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như</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vậy</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ảnh</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hưởng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đến</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giao</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tiếp</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i="1" kern="1200" dirty="0" err="1">
                          <a:effectLst/>
                          <a:latin typeface="Times New Roman" panose="02020603050405020304" pitchFamily="18" charset="0"/>
                          <a:ea typeface="Times New Roman" panose="02020603050405020304" pitchFamily="18" charset="0"/>
                          <a:cs typeface="Arial" panose="020B0604020202020204" pitchFamily="34" charset="0"/>
                        </a:rPr>
                        <a:t>không</a:t>
                      </a:r>
                      <a:r>
                        <a:rPr lang="en-US" sz="2800" b="1" i="1" kern="12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pt-BR" sz="2800" b="1" i="1" kern="1200" dirty="0">
                          <a:effectLst/>
                          <a:latin typeface="Times New Roman" panose="02020603050405020304" pitchFamily="18" charset="0"/>
                          <a:ea typeface="Times New Roman" panose="02020603050405020304" pitchFamily="18" charset="0"/>
                          <a:cs typeface="Arial" panose="020B0604020202020204" pitchFamily="34" charset="0"/>
                        </a:rPr>
                        <a:t>3) Từ đó, em rút ra bài học gì trong giao tiếp?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750382"/>
                  </a:ext>
                </a:extLst>
              </a:tr>
            </a:tbl>
          </a:graphicData>
        </a:graphic>
      </p:graphicFrame>
    </p:spTree>
    <p:extLst>
      <p:ext uri="{BB962C8B-B14F-4D97-AF65-F5344CB8AC3E}">
        <p14:creationId xmlns:p14="http://schemas.microsoft.com/office/powerpoint/2010/main" val="12132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a:extLst>
              <a:ext uri="{FF2B5EF4-FFF2-40B4-BE49-F238E27FC236}">
                <a16:creationId xmlns:a16="http://schemas.microsoft.com/office/drawing/2014/main" id="{4D7593A4-DF78-41C2-B4BE-26BD1B78B6CC}"/>
              </a:ext>
            </a:extLst>
          </p:cNvPr>
          <p:cNvSpPr txBox="1">
            <a:spLocks noChangeArrowheads="1"/>
          </p:cNvSpPr>
          <p:nvPr/>
        </p:nvSpPr>
        <p:spPr bwMode="auto">
          <a:xfrm>
            <a:off x="1257299" y="1624406"/>
            <a:ext cx="4189344" cy="461665"/>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Lúng</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búng</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ngậm</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hột</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thị</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p>
        </p:txBody>
      </p:sp>
      <p:sp>
        <p:nvSpPr>
          <p:cNvPr id="6" name="Text Box 17">
            <a:extLst>
              <a:ext uri="{FF2B5EF4-FFF2-40B4-BE49-F238E27FC236}">
                <a16:creationId xmlns:a16="http://schemas.microsoft.com/office/drawing/2014/main" id="{426473DD-4502-4AF7-962A-4D7280DCBFAF}"/>
              </a:ext>
            </a:extLst>
          </p:cNvPr>
          <p:cNvSpPr txBox="1">
            <a:spLocks noChangeArrowheads="1"/>
          </p:cNvSpPr>
          <p:nvPr/>
        </p:nvSpPr>
        <p:spPr bwMode="auto">
          <a:xfrm>
            <a:off x="6692349" y="496340"/>
            <a:ext cx="3313044" cy="4572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sv-SE"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Nói dài dòng, rườm rà.</a:t>
            </a:r>
            <a:endPar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Text Box 18">
            <a:extLst>
              <a:ext uri="{FF2B5EF4-FFF2-40B4-BE49-F238E27FC236}">
                <a16:creationId xmlns:a16="http://schemas.microsoft.com/office/drawing/2014/main" id="{D6328DFC-A4B8-450A-8A0C-929462B2E714}"/>
              </a:ext>
            </a:extLst>
          </p:cNvPr>
          <p:cNvSpPr txBox="1">
            <a:spLocks noChangeArrowheads="1"/>
          </p:cNvSpPr>
          <p:nvPr/>
        </p:nvSpPr>
        <p:spPr bwMode="auto">
          <a:xfrm>
            <a:off x="6692349" y="1624406"/>
            <a:ext cx="4320209" cy="4572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Ấp</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ấp</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úng</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thành</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lời</a:t>
            </a:r>
            <a:r>
              <a:rPr kumimoji="0" lang="en-US" alt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9" name="Text Box 19">
            <a:extLst>
              <a:ext uri="{FF2B5EF4-FFF2-40B4-BE49-F238E27FC236}">
                <a16:creationId xmlns:a16="http://schemas.microsoft.com/office/drawing/2014/main" id="{E87B4DD9-07CA-4E68-AE81-63321E821822}"/>
              </a:ext>
            </a:extLst>
          </p:cNvPr>
          <p:cNvSpPr txBox="1">
            <a:spLocks noChangeArrowheads="1"/>
          </p:cNvSpPr>
          <p:nvPr/>
        </p:nvSpPr>
        <p:spPr bwMode="auto">
          <a:xfrm>
            <a:off x="3250095" y="3054038"/>
            <a:ext cx="5625548" cy="523220"/>
          </a:xfrm>
          <a:prstGeom prst="rect">
            <a:avLst/>
          </a:prstGeo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sv-SE" altLang="en-US" sz="28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Người nghe khó tiếp nhận thông tin </a:t>
            </a:r>
            <a:endParaRPr kumimoji="0" lang="en-US" altLang="en-US" sz="28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0" name="Text Box 20">
            <a:extLst>
              <a:ext uri="{FF2B5EF4-FFF2-40B4-BE49-F238E27FC236}">
                <a16:creationId xmlns:a16="http://schemas.microsoft.com/office/drawing/2014/main" id="{64CBCB37-CF21-49F5-9851-64908445E8F5}"/>
              </a:ext>
            </a:extLst>
          </p:cNvPr>
          <p:cNvSpPr txBox="1">
            <a:spLocks noChangeArrowheads="1"/>
          </p:cNvSpPr>
          <p:nvPr/>
        </p:nvSpPr>
        <p:spPr bwMode="auto">
          <a:xfrm>
            <a:off x="3145734" y="4344005"/>
            <a:ext cx="7066722" cy="83099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Nói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năng</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ngắn</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gọn</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rõ</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ràng</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rành</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mạch</a:t>
            </a:r>
            <a:r>
              <a:rPr lang="en-US" altLang="en-US" sz="2400" b="1" kern="0" noProof="0" dirty="0">
                <a:solidFill>
                  <a:srgbClr val="FF0000"/>
                </a:solidFill>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mối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hệ</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tốt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đối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thoại</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044E3A7B-CDFB-48F0-8E3A-5D40B6DD168E}"/>
              </a:ext>
            </a:extLst>
          </p:cNvPr>
          <p:cNvSpPr txBox="1"/>
          <p:nvPr/>
        </p:nvSpPr>
        <p:spPr>
          <a:xfrm>
            <a:off x="1722782" y="474725"/>
            <a:ext cx="3313044" cy="461665"/>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Dây</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ra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dây</a:t>
            </a:r>
            <a:r>
              <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muống</a:t>
            </a:r>
            <a:endParaRPr kumimoji="0" lang="en-US" altLang="en-US" sz="2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2" name="Arrow: Right 11">
            <a:extLst>
              <a:ext uri="{FF2B5EF4-FFF2-40B4-BE49-F238E27FC236}">
                <a16:creationId xmlns:a16="http://schemas.microsoft.com/office/drawing/2014/main" id="{15AE2D43-EE36-4A28-B74F-114CC69A756E}"/>
              </a:ext>
            </a:extLst>
          </p:cNvPr>
          <p:cNvSpPr/>
          <p:nvPr/>
        </p:nvSpPr>
        <p:spPr>
          <a:xfrm>
            <a:off x="5910469" y="513491"/>
            <a:ext cx="371061" cy="422899"/>
          </a:xfrm>
          <a:prstGeom prst="rightArrow">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4EE6FB4-AFD7-4001-A33D-B2313CF7915D}"/>
              </a:ext>
            </a:extLst>
          </p:cNvPr>
          <p:cNvSpPr/>
          <p:nvPr/>
        </p:nvSpPr>
        <p:spPr>
          <a:xfrm>
            <a:off x="5910468" y="1667929"/>
            <a:ext cx="371061" cy="422899"/>
          </a:xfrm>
          <a:prstGeom prst="rightArrow">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68D85A8E-CFE8-4AFD-83E8-88EE4F51D816}"/>
              </a:ext>
            </a:extLst>
          </p:cNvPr>
          <p:cNvSpPr/>
          <p:nvPr/>
        </p:nvSpPr>
        <p:spPr>
          <a:xfrm>
            <a:off x="5446643" y="2327256"/>
            <a:ext cx="1232452" cy="490354"/>
          </a:xfrm>
          <a:prstGeom prst="downArrow">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1426850-7BF4-4376-ADA1-3A68FCB83066}"/>
              </a:ext>
            </a:extLst>
          </p:cNvPr>
          <p:cNvSpPr/>
          <p:nvPr/>
        </p:nvSpPr>
        <p:spPr>
          <a:xfrm>
            <a:off x="1722781" y="4441958"/>
            <a:ext cx="993913" cy="635089"/>
          </a:xfrm>
          <a:prstGeom prst="rightArrow">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9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420BD-FE36-4902-8C4F-B3A2E462EC96}"/>
              </a:ext>
            </a:extLst>
          </p:cNvPr>
          <p:cNvSpPr txBox="1"/>
          <p:nvPr/>
        </p:nvSpPr>
        <p:spPr>
          <a:xfrm>
            <a:off x="384312" y="1709556"/>
            <a:ext cx="11423375" cy="1815882"/>
          </a:xfrm>
          <a:prstGeom prst="rect">
            <a:avLst/>
          </a:prstGeom>
          <a:noFill/>
          <a:ln>
            <a:solidFill>
              <a:srgbClr val="FF0000"/>
            </a:solidFill>
          </a:ln>
        </p:spPr>
        <p:txBody>
          <a:bodyPr wrap="square">
            <a:spAutoFit/>
          </a:bodyPr>
          <a:lstStyle/>
          <a:p>
            <a:pPr algn="just">
              <a:tabLst>
                <a:tab pos="2743200" algn="ctr"/>
                <a:tab pos="5486400" algn="r"/>
              </a:tabLst>
            </a:pPr>
            <a:r>
              <a:rPr lang="pt-B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1) Hãy nêu cách hiểu của em về câu: "Tôi đồng ý với những nhận định về truyện ngắn của ông ấy".</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pt-B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2) Để người nghe không hiểu lầm, phải nói ntn?</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pt-BR" sz="2800" b="1" i="1" kern="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3) Qua đó em rút ra kết luận gì?</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E3308BA5-0679-498E-90A3-24C60828D5BE}"/>
              </a:ext>
            </a:extLst>
          </p:cNvPr>
          <p:cNvPicPr>
            <a:picLocks noChangeAspect="1"/>
          </p:cNvPicPr>
          <p:nvPr/>
        </p:nvPicPr>
        <p:blipFill>
          <a:blip r:embed="rId2"/>
          <a:stretch>
            <a:fillRect/>
          </a:stretch>
        </p:blipFill>
        <p:spPr>
          <a:xfrm>
            <a:off x="2294813" y="255994"/>
            <a:ext cx="7602371" cy="859611"/>
          </a:xfrm>
          <a:prstGeom prst="rect">
            <a:avLst/>
          </a:prstGeom>
        </p:spPr>
      </p:pic>
    </p:spTree>
    <p:extLst>
      <p:ext uri="{BB962C8B-B14F-4D97-AF65-F5344CB8AC3E}">
        <p14:creationId xmlns:p14="http://schemas.microsoft.com/office/powerpoint/2010/main" val="74031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TotalTime>
  <Words>2404</Words>
  <Application>Microsoft Office PowerPoint</Application>
  <PresentationFormat>Widescreen</PresentationFormat>
  <Paragraphs>213</Paragraphs>
  <Slides>25</Slides>
  <Notes>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#9Slide03 AllRoundGothic</vt:lpstr>
      <vt:lpstr>Arial</vt:lpstr>
      <vt:lpstr>Calibri</vt:lpstr>
      <vt:lpstr>Calibri Light</vt:lpstr>
      <vt:lpstr>Times New Roman</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cp:revision>
  <dcterms:created xsi:type="dcterms:W3CDTF">2021-02-09T00:42:59Z</dcterms:created>
  <dcterms:modified xsi:type="dcterms:W3CDTF">2021-07-19T03:05:02Z</dcterms:modified>
</cp:coreProperties>
</file>