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79" r:id="rId3"/>
    <p:sldId id="485" r:id="rId4"/>
    <p:sldId id="487" r:id="rId5"/>
    <p:sldId id="491" r:id="rId6"/>
    <p:sldId id="494" r:id="rId7"/>
    <p:sldId id="481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51"/>
  </p:normalViewPr>
  <p:slideViewPr>
    <p:cSldViewPr snapToGrid="0" snapToObjects="1">
      <p:cViewPr varScale="1">
        <p:scale>
          <a:sx n="70" d="100"/>
          <a:sy n="70" d="100"/>
        </p:scale>
        <p:origin x="5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pPr/>
              <a:t>16/1/2022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xmlns="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xmlns="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xmlns="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xmlns="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xmlns="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xmlns="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xmlns="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xmlns="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1491175" y="4051496"/>
            <a:ext cx="981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Pictures\imag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877" y="1197225"/>
            <a:ext cx="6682153" cy="224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996287" y="486315"/>
            <a:ext cx="1100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Tiết</a:t>
            </a:r>
            <a:r>
              <a:rPr lang="en-US" sz="2400" b="1" dirty="0" smtClean="0">
                <a:solidFill>
                  <a:schemeClr val="bg1"/>
                </a:solidFill>
              </a:rPr>
              <a:t> 39,40,41,42. </a:t>
            </a:r>
            <a:r>
              <a:rPr 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18: </a:t>
            </a:r>
            <a:r>
              <a:rPr lang="en-US" sz="2400" b="1" dirty="0" smtClean="0">
                <a:solidFill>
                  <a:schemeClr val="bg1"/>
                </a:solidFill>
              </a:rPr>
              <a:t>BƯỚC </a:t>
            </a:r>
            <a:r>
              <a:rPr lang="en-US" sz="2400" b="1" dirty="0" smtClean="0">
                <a:solidFill>
                  <a:schemeClr val="bg1"/>
                </a:solidFill>
              </a:rPr>
              <a:t>NGOẶT LỊCH SỬ ĐẦU THẾ KỈ X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-4883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655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Cuộc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nổi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dậy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Khúc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Thùa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Dụ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cải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Khúc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Hạo</a:t>
            </a:r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F9538F-8169-8643-A8F3-CF7E6650DAC2}"/>
              </a:ext>
            </a:extLst>
          </p:cNvPr>
          <p:cNvSpPr txBox="1"/>
          <p:nvPr/>
        </p:nvSpPr>
        <p:spPr>
          <a:xfrm>
            <a:off x="0" y="1645920"/>
            <a:ext cx="5106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-905: Nhân thời cơ rối ren, Khúc Thừa Dụ nổi dậy, tự xưng Tiết độ sứ, xây dựng chính quyền của người Việt</a:t>
            </a:r>
            <a:endParaRPr lang="en-US" sz="2000" dirty="0" smtClean="0"/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 </a:t>
            </a:r>
            <a:endParaRPr lang="x-none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4F05073-6A25-484A-B674-F4811FAF90E5}"/>
              </a:ext>
            </a:extLst>
          </p:cNvPr>
          <p:cNvCxnSpPr/>
          <p:nvPr/>
        </p:nvCxnSpPr>
        <p:spPr>
          <a:xfrm>
            <a:off x="5106124" y="1407806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F9538F-8169-8643-A8F3-CF7E6650DAC2}"/>
              </a:ext>
            </a:extLst>
          </p:cNvPr>
          <p:cNvSpPr txBox="1"/>
          <p:nvPr/>
        </p:nvSpPr>
        <p:spPr>
          <a:xfrm>
            <a:off x="0" y="3165231"/>
            <a:ext cx="510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-907: Khúc Hạo lên thay cha tiến hành nhiều cải cách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1407806"/>
            <a:ext cx="2799470" cy="28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F9538F-8169-8643-A8F3-CF7E6650DAC2}"/>
              </a:ext>
            </a:extLst>
          </p:cNvPr>
          <p:cNvSpPr txBox="1"/>
          <p:nvPr/>
        </p:nvSpPr>
        <p:spPr>
          <a:xfrm>
            <a:off x="94526" y="3873117"/>
            <a:ext cx="5106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=&gt;Xây dựng chính quyền và nền tự chủ độc lập với phong kiến phương Bắc cho nguời Việt.</a:t>
            </a:r>
            <a:endParaRPr lang="en-US" sz="2000" dirty="0"/>
          </a:p>
        </p:txBody>
      </p:sp>
      <p:pic>
        <p:nvPicPr>
          <p:cNvPr id="13" name="Picture 12" descr="C:\Users\Admin\Pictures\tải xuống (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0954" y="1407805"/>
            <a:ext cx="3300282" cy="28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996287" y="486315"/>
            <a:ext cx="1100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Tiết</a:t>
            </a:r>
            <a:r>
              <a:rPr lang="en-US" sz="2400" b="1" dirty="0" smtClean="0">
                <a:solidFill>
                  <a:schemeClr val="bg1"/>
                </a:solidFill>
              </a:rPr>
              <a:t> 39,40,41,42. </a:t>
            </a:r>
            <a:r>
              <a:rPr 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18: </a:t>
            </a:r>
            <a:r>
              <a:rPr lang="en-US" sz="2400" b="1" dirty="0" smtClean="0">
                <a:solidFill>
                  <a:schemeClr val="bg1"/>
                </a:solidFill>
              </a:rPr>
              <a:t>BƯỚC </a:t>
            </a:r>
            <a:r>
              <a:rPr lang="en-US" sz="2400" b="1" dirty="0" smtClean="0">
                <a:solidFill>
                  <a:schemeClr val="bg1"/>
                </a:solidFill>
              </a:rPr>
              <a:t>NGOẶT LỊCH SỬ ĐẦU THẾ KỈ X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4780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r>
              <a:rPr lang="vi-VN" sz="2000" dirty="0" smtClean="0">
                <a:solidFill>
                  <a:schemeClr val="bg1"/>
                </a:solidFill>
              </a:rPr>
              <a:t>Dương Đình Nghệ chống quân Nam Hán, củng cố nền tự chủ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651BCB-1214-BD43-9CAF-D65BDD56AC06}"/>
              </a:ext>
            </a:extLst>
          </p:cNvPr>
          <p:cNvSpPr txBox="1"/>
          <p:nvPr/>
        </p:nvSpPr>
        <p:spPr>
          <a:xfrm>
            <a:off x="102847" y="1182452"/>
            <a:ext cx="567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-Dưới sự tập hợp của DĐN, hào kiệt khắp nơi kéo về làng Giàng ( Thanh Hóa) tụ tập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651BCB-1214-BD43-9CAF-D65BDD56AC06}"/>
              </a:ext>
            </a:extLst>
          </p:cNvPr>
          <p:cNvSpPr txBox="1"/>
          <p:nvPr/>
        </p:nvSpPr>
        <p:spPr>
          <a:xfrm>
            <a:off x="65219" y="1844172"/>
            <a:ext cx="5672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651BCB-1214-BD43-9CAF-D65BDD56AC06}"/>
              </a:ext>
            </a:extLst>
          </p:cNvPr>
          <p:cNvSpPr txBox="1"/>
          <p:nvPr/>
        </p:nvSpPr>
        <p:spPr>
          <a:xfrm>
            <a:off x="102847" y="2505891"/>
            <a:ext cx="5824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 Từ đây DĐN kéo quân chiếm thành Tống Bình</a:t>
            </a:r>
            <a:endParaRPr lang="en-US" sz="2000" dirty="0" smtClean="0"/>
          </a:p>
          <a:p>
            <a:r>
              <a:rPr lang="vi-VN" sz="2000" dirty="0" smtClean="0"/>
              <a:t>- Quân Nam Hán cử quân tiếp viện nhưng lại bị DĐN chặn đánh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8651BCB-1214-BD43-9CAF-D65BDD56AC06}"/>
              </a:ext>
            </a:extLst>
          </p:cNvPr>
          <p:cNvSpPr txBox="1"/>
          <p:nvPr/>
        </p:nvSpPr>
        <p:spPr>
          <a:xfrm>
            <a:off x="65219" y="3521554"/>
            <a:ext cx="582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 Quân Nam Hán phải  rút chạy =&gt; Cuộc kháng chiến thắng lợi</a:t>
            </a:r>
            <a:endParaRPr lang="en-US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726" y="1344759"/>
            <a:ext cx="5956339" cy="47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996287" y="486315"/>
            <a:ext cx="1100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Tiết</a:t>
            </a:r>
            <a:r>
              <a:rPr lang="en-US" sz="2400" b="1" dirty="0" smtClean="0">
                <a:solidFill>
                  <a:schemeClr val="bg1"/>
                </a:solidFill>
              </a:rPr>
              <a:t> 39,40,41,42. </a:t>
            </a:r>
            <a:r>
              <a:rPr 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18: </a:t>
            </a:r>
            <a:r>
              <a:rPr lang="en-US" sz="2400" b="1" dirty="0" smtClean="0">
                <a:solidFill>
                  <a:schemeClr val="bg1"/>
                </a:solidFill>
              </a:rPr>
              <a:t>BƯỚC </a:t>
            </a:r>
            <a:r>
              <a:rPr lang="en-US" sz="2400" b="1" dirty="0" smtClean="0">
                <a:solidFill>
                  <a:schemeClr val="bg1"/>
                </a:solidFill>
              </a:rPr>
              <a:t>NGOẶT LỊCH SỬ ĐẦU THẾ KỈ X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104172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849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2C9250-FEE9-2F47-AD22-61BAE4ABFD2C}"/>
              </a:ext>
            </a:extLst>
          </p:cNvPr>
          <p:cNvSpPr txBox="1"/>
          <p:nvPr/>
        </p:nvSpPr>
        <p:spPr>
          <a:xfrm>
            <a:off x="0" y="1344761"/>
            <a:ext cx="5866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-Cho người chặt gỗ, đẽo nhọn, bịt sắt rồi đóng xuống lòng sông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CBA9E5-A094-7C43-8285-0A340276F3C5}"/>
              </a:ext>
            </a:extLst>
          </p:cNvPr>
          <p:cNvSpPr txBox="1"/>
          <p:nvPr/>
        </p:nvSpPr>
        <p:spPr>
          <a:xfrm>
            <a:off x="0" y="1052532"/>
            <a:ext cx="57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a. </a:t>
            </a:r>
            <a:r>
              <a:rPr lang="en-US" sz="2400" dirty="0" err="1" smtClean="0"/>
              <a:t>Kế</a:t>
            </a:r>
            <a:r>
              <a:rPr lang="en-US" sz="2400" dirty="0" smtClean="0"/>
              <a:t> </a:t>
            </a:r>
            <a:r>
              <a:rPr lang="en-US" sz="2400" dirty="0" err="1" smtClean="0"/>
              <a:t>hoạch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giặc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13F27F-99EF-0740-9071-E3B8278DB34B}"/>
              </a:ext>
            </a:extLst>
          </p:cNvPr>
          <p:cNvSpPr txBox="1"/>
          <p:nvPr/>
        </p:nvSpPr>
        <p:spPr>
          <a:xfrm>
            <a:off x="0" y="2806858"/>
            <a:ext cx="6206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-Lợi dụng nước thủy triều lên xuống để dụ đối phương vào trận địa cọc kết hợp mai phục để chế ngự quân giặc.</a:t>
            </a:r>
            <a:endParaRPr lang="en-US" sz="2000" dirty="0"/>
          </a:p>
        </p:txBody>
      </p:sp>
      <p:pic>
        <p:nvPicPr>
          <p:cNvPr id="13" name="Picture 12" descr="C:\Users\Admin\Pictures\tải xuống (8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381" y="1423250"/>
            <a:ext cx="2492407" cy="248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10F576F-12E9-3647-A970-A5052E766F1A}"/>
              </a:ext>
            </a:extLst>
          </p:cNvPr>
          <p:cNvCxnSpPr/>
          <p:nvPr/>
        </p:nvCxnSpPr>
        <p:spPr>
          <a:xfrm>
            <a:off x="5866228" y="1342661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:\Users\Admin\Pictures\220px-Bãi_cọc_cửa_sông_Bạch_Đằ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1459" y="1383838"/>
            <a:ext cx="2442824" cy="243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CBA9E5-A094-7C43-8285-0A340276F3C5}"/>
              </a:ext>
            </a:extLst>
          </p:cNvPr>
          <p:cNvSpPr txBox="1"/>
          <p:nvPr/>
        </p:nvSpPr>
        <p:spPr>
          <a:xfrm>
            <a:off x="0" y="3491215"/>
            <a:ext cx="57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b. </a:t>
            </a:r>
            <a:r>
              <a:rPr lang="en-US" sz="2400" dirty="0" err="1" smtClean="0"/>
              <a:t>Trừ</a:t>
            </a:r>
            <a:r>
              <a:rPr lang="en-US" sz="2400" dirty="0" smtClean="0"/>
              <a:t> </a:t>
            </a:r>
            <a:r>
              <a:rPr lang="en-US" sz="2400" dirty="0" err="1" smtClean="0"/>
              <a:t>ngoại</a:t>
            </a:r>
            <a:r>
              <a:rPr lang="en-US" sz="2400" dirty="0" smtClean="0"/>
              <a:t> </a:t>
            </a:r>
            <a:r>
              <a:rPr lang="en-US" sz="2400" dirty="0" err="1" smtClean="0"/>
              <a:t>xâm</a:t>
            </a:r>
            <a:r>
              <a:rPr lang="en-US" sz="2400" dirty="0" smtClean="0"/>
              <a:t> </a:t>
            </a:r>
            <a:r>
              <a:rPr lang="en-US" sz="2400" dirty="0" err="1" smtClean="0"/>
              <a:t>Bạch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Đằng</a:t>
            </a:r>
            <a:r>
              <a:rPr lang="en-US" sz="2400" dirty="0" smtClean="0"/>
              <a:t> </a:t>
            </a:r>
            <a:r>
              <a:rPr lang="en-US" sz="2400" dirty="0" err="1" smtClean="0"/>
              <a:t>dậy</a:t>
            </a:r>
            <a:r>
              <a:rPr lang="en-US" sz="2400" dirty="0" smtClean="0"/>
              <a:t> </a:t>
            </a:r>
            <a:r>
              <a:rPr lang="en-US" sz="2400" dirty="0" err="1" smtClean="0"/>
              <a:t>sóng</a:t>
            </a:r>
            <a:endParaRPr lang="en-US" sz="2400" dirty="0"/>
          </a:p>
        </p:txBody>
      </p:sp>
      <p:pic>
        <p:nvPicPr>
          <p:cNvPr id="20" name="Picture 19" descr="C:\Users\Admin\Pictures\tải xuống (7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4381" y="1052532"/>
            <a:ext cx="5379902" cy="517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CBA9E5-A094-7C43-8285-0A340276F3C5}"/>
              </a:ext>
            </a:extLst>
          </p:cNvPr>
          <p:cNvSpPr txBox="1"/>
          <p:nvPr/>
        </p:nvSpPr>
        <p:spPr>
          <a:xfrm>
            <a:off x="94526" y="4322212"/>
            <a:ext cx="57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Cách đánh giặc của NQ</a:t>
            </a:r>
            <a:endParaRPr lang="en-US" sz="2000" dirty="0" smtClean="0"/>
          </a:p>
          <a:p>
            <a:r>
              <a:rPr lang="vi-VN" sz="2000" dirty="0" smtClean="0"/>
              <a:t>-Phân tích được thế mạnh, yếu của quân địch</a:t>
            </a:r>
            <a:endParaRPr lang="en-US" sz="2000" dirty="0" smtClean="0"/>
          </a:p>
          <a:p>
            <a:r>
              <a:rPr lang="vi-VN" sz="2000" dirty="0" smtClean="0"/>
              <a:t>- Có tầm nhìn chiến lược, biết nắm bắt thời cơ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996287" y="486315"/>
            <a:ext cx="1100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Tiết</a:t>
            </a:r>
            <a:r>
              <a:rPr lang="en-US" sz="2400" b="1" dirty="0" smtClean="0">
                <a:solidFill>
                  <a:schemeClr val="bg1"/>
                </a:solidFill>
              </a:rPr>
              <a:t> 39,40,41,42. </a:t>
            </a:r>
            <a:r>
              <a:rPr 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18: </a:t>
            </a:r>
            <a:r>
              <a:rPr lang="en-US" sz="2400" b="1" dirty="0" smtClean="0">
                <a:solidFill>
                  <a:schemeClr val="bg1"/>
                </a:solidFill>
              </a:rPr>
              <a:t>BƯỚC </a:t>
            </a:r>
            <a:r>
              <a:rPr lang="en-US" sz="2400" b="1" dirty="0" smtClean="0">
                <a:solidFill>
                  <a:schemeClr val="bg1"/>
                </a:solidFill>
              </a:rPr>
              <a:t>NGOẶT LỊCH SỬ ĐẦU THẾ KỈ X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1296537" y="308892"/>
            <a:ext cx="1069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Tiết</a:t>
            </a:r>
            <a:r>
              <a:rPr lang="en-US" sz="2400" b="1" dirty="0" smtClean="0">
                <a:solidFill>
                  <a:schemeClr val="bg1"/>
                </a:solidFill>
              </a:rPr>
              <a:t> 39,40,41,42. </a:t>
            </a:r>
            <a:r>
              <a:rPr 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18: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BƯỚC NGOẶT LỊCH SỬ ĐẦU THẾ KỈ 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EDAE1D-670B-2A4C-A4B2-0CAD2AC7E5E7}"/>
              </a:ext>
            </a:extLst>
          </p:cNvPr>
          <p:cNvSpPr txBox="1"/>
          <p:nvPr/>
        </p:nvSpPr>
        <p:spPr>
          <a:xfrm>
            <a:off x="138644" y="1044749"/>
            <a:ext cx="673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0C9277-8003-8B4C-9777-5EAED781638E}"/>
              </a:ext>
            </a:extLst>
          </p:cNvPr>
          <p:cNvSpPr txBox="1"/>
          <p:nvPr/>
        </p:nvSpPr>
        <p:spPr>
          <a:xfrm>
            <a:off x="138644" y="1476948"/>
            <a:ext cx="120533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 </a:t>
            </a:r>
            <a:r>
              <a:rPr lang="vi-VN" sz="2400" dirty="0" smtClean="0">
                <a:solidFill>
                  <a:schemeClr val="bg1"/>
                </a:solidFill>
              </a:rPr>
              <a:t>Bài tập 1: Khúc Thừa Dụ, Dương Đình Nghệ, Ngô Quyền đã có công lao gì đối với lịch sử dân tộc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61F672-A4ED-6E47-890D-EBB7B590D181}"/>
              </a:ext>
            </a:extLst>
          </p:cNvPr>
          <p:cNvSpPr txBox="1"/>
          <p:nvPr/>
        </p:nvSpPr>
        <p:spPr>
          <a:xfrm>
            <a:off x="176310" y="2391643"/>
            <a:ext cx="11933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solidFill>
                  <a:schemeClr val="bg1"/>
                </a:solidFill>
              </a:rPr>
              <a:t>Tra cứu thông tin hiện nay có những con đường, trường học, di tích…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vi-VN" sz="2400" dirty="0" smtClean="0">
                <a:solidFill>
                  <a:schemeClr val="bg1"/>
                </a:solidFill>
              </a:rPr>
              <a:t>mang tên các anh hùng trong thời kì Bắc thuộc ở nơi em sống.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339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APPLE CHANCERY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46</cp:revision>
  <dcterms:created xsi:type="dcterms:W3CDTF">2021-07-16T02:46:11Z</dcterms:created>
  <dcterms:modified xsi:type="dcterms:W3CDTF">2022-01-16T15:27:35Z</dcterms:modified>
</cp:coreProperties>
</file>