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7" r:id="rId3"/>
    <p:sldId id="258" r:id="rId4"/>
    <p:sldId id="259" r:id="rId5"/>
    <p:sldId id="291"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93" r:id="rId29"/>
    <p:sldId id="284" r:id="rId30"/>
    <p:sldId id="285" r:id="rId31"/>
    <p:sldId id="286" r:id="rId32"/>
    <p:sldId id="287" r:id="rId33"/>
    <p:sldId id="288" r:id="rId34"/>
    <p:sldId id="2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5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B7636D-CD48-42E3-98ED-EC2B686B3F38}" type="datetimeFigureOut">
              <a:rPr lang="en-US" smtClean="0"/>
              <a:t>13/2/2022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12230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7636D-CD48-42E3-98ED-EC2B686B3F38}" type="datetimeFigureOut">
              <a:rPr lang="en-US" smtClean="0"/>
              <a:t>13/2/2022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49886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7636D-CD48-42E3-98ED-EC2B686B3F38}" type="datetimeFigureOut">
              <a:rPr lang="en-US" smtClean="0"/>
              <a:t>13/2/2022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339931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7636D-CD48-42E3-98ED-EC2B686B3F38}" type="datetimeFigureOut">
              <a:rPr lang="en-US" smtClean="0"/>
              <a:t>13/2/2022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309297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B7636D-CD48-42E3-98ED-EC2B686B3F38}" type="datetimeFigureOut">
              <a:rPr lang="en-US" smtClean="0"/>
              <a:t>13/2/2022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154723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B7636D-CD48-42E3-98ED-EC2B686B3F38}" type="datetimeFigureOut">
              <a:rPr lang="en-US" smtClean="0"/>
              <a:t>13/2/2022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24483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B7636D-CD48-42E3-98ED-EC2B686B3F38}" type="datetimeFigureOut">
              <a:rPr lang="en-US" smtClean="0"/>
              <a:t>13/2/2022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314171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B7636D-CD48-42E3-98ED-EC2B686B3F38}" type="datetimeFigureOut">
              <a:rPr lang="en-US" smtClean="0"/>
              <a:t>13/2/2022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435299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7636D-CD48-42E3-98ED-EC2B686B3F38}" type="datetimeFigureOut">
              <a:rPr lang="en-US" smtClean="0"/>
              <a:t>13/2/2022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278203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B7636D-CD48-42E3-98ED-EC2B686B3F38}" type="datetimeFigureOut">
              <a:rPr lang="en-US" smtClean="0"/>
              <a:t>13/2/2022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154119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B7636D-CD48-42E3-98ED-EC2B686B3F38}" type="datetimeFigureOut">
              <a:rPr lang="en-US" smtClean="0"/>
              <a:t>13/2/2022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17425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7636D-CD48-42E3-98ED-EC2B686B3F38}" type="datetimeFigureOut">
              <a:rPr lang="en-US" smtClean="0"/>
              <a:t>13/2/2022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E3DE3-078F-4354-856D-A1E102A8BC1F}" type="slidenum">
              <a:rPr lang="en-US" smtClean="0"/>
              <a:t>‹#›</a:t>
            </a:fld>
            <a:endParaRPr lang="en-US"/>
          </a:p>
        </p:txBody>
      </p:sp>
    </p:spTree>
    <p:extLst>
      <p:ext uri="{BB962C8B-B14F-4D97-AF65-F5344CB8AC3E}">
        <p14:creationId xmlns:p14="http://schemas.microsoft.com/office/powerpoint/2010/main" val="2321812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131" cy="6858000"/>
          </a:xfrm>
          <a:prstGeom prst="rect">
            <a:avLst/>
          </a:prstGeom>
        </p:spPr>
      </p:pic>
      <p:sp>
        <p:nvSpPr>
          <p:cNvPr id="4" name="Rectangle 3"/>
          <p:cNvSpPr/>
          <p:nvPr/>
        </p:nvSpPr>
        <p:spPr>
          <a:xfrm>
            <a:off x="113131" y="375516"/>
            <a:ext cx="10486181" cy="954107"/>
          </a:xfrm>
          <a:prstGeom prst="rect">
            <a:avLst/>
          </a:prstGeom>
        </p:spPr>
        <p:txBody>
          <a:bodyPr wrap="square">
            <a:spAutoFit/>
          </a:bodyPr>
          <a:lstStyle/>
          <a:p>
            <a:pPr algn="ctr"/>
            <a:r>
              <a:rPr lang="en-US" sz="2800" b="1" dirty="0" err="1" smtClean="0">
                <a:solidFill>
                  <a:srgbClr val="FF0000"/>
                </a:solidFill>
                <a:latin typeface="Open Sans"/>
              </a:rPr>
              <a:t>Tiết</a:t>
            </a:r>
            <a:r>
              <a:rPr lang="en-US" sz="2800" b="1" dirty="0" smtClean="0">
                <a:solidFill>
                  <a:srgbClr val="FF0000"/>
                </a:solidFill>
                <a:latin typeface="Open Sans"/>
              </a:rPr>
              <a:t> 34, 35, 36, 37 - </a:t>
            </a:r>
            <a:r>
              <a:rPr lang="vi-VN" sz="2800" b="1" dirty="0" smtClean="0">
                <a:solidFill>
                  <a:srgbClr val="FF0000"/>
                </a:solidFill>
                <a:latin typeface="Open Sans"/>
              </a:rPr>
              <a:t>BÀI </a:t>
            </a:r>
            <a:r>
              <a:rPr lang="vi-VN" sz="2800" b="1" dirty="0">
                <a:solidFill>
                  <a:srgbClr val="FF0000"/>
                </a:solidFill>
                <a:latin typeface="Open Sans"/>
              </a:rPr>
              <a:t>16</a:t>
            </a:r>
            <a:r>
              <a:rPr lang="vi-VN" sz="2800" b="1" dirty="0" smtClean="0">
                <a:solidFill>
                  <a:srgbClr val="FF0000"/>
                </a:solidFill>
                <a:latin typeface="Open Sans"/>
              </a:rPr>
              <a:t>: </a:t>
            </a:r>
            <a:r>
              <a:rPr lang="vi-VN" sz="2800" b="1" dirty="0">
                <a:solidFill>
                  <a:srgbClr val="FF0000"/>
                </a:solidFill>
                <a:latin typeface="Open Sans"/>
              </a:rPr>
              <a:t>CÁC CUỘC KHỞI NGHĨA TIÊU </a:t>
            </a:r>
            <a:r>
              <a:rPr lang="vi-VN" sz="2800" b="1" dirty="0" smtClean="0">
                <a:solidFill>
                  <a:srgbClr val="FF0000"/>
                </a:solidFill>
                <a:latin typeface="Open Sans"/>
              </a:rPr>
              <a:t>BIỂ</a:t>
            </a:r>
            <a:r>
              <a:rPr lang="en-US" sz="2800" b="1" dirty="0" smtClean="0">
                <a:solidFill>
                  <a:srgbClr val="FF0000"/>
                </a:solidFill>
                <a:latin typeface="Open Sans"/>
              </a:rPr>
              <a:t>U </a:t>
            </a:r>
            <a:r>
              <a:rPr lang="vi-VN" sz="2800" b="1" dirty="0" smtClean="0">
                <a:solidFill>
                  <a:srgbClr val="FF0000"/>
                </a:solidFill>
                <a:latin typeface="Open Sans"/>
              </a:rPr>
              <a:t>GIÀNH </a:t>
            </a:r>
            <a:r>
              <a:rPr lang="vi-VN" sz="2800" b="1" dirty="0">
                <a:solidFill>
                  <a:srgbClr val="FF0000"/>
                </a:solidFill>
                <a:latin typeface="Open Sans"/>
              </a:rPr>
              <a:t>ĐỘC LẬP TRƯỚC THẾ KỈ X</a:t>
            </a:r>
          </a:p>
        </p:txBody>
      </p:sp>
      <p:sp>
        <p:nvSpPr>
          <p:cNvPr id="6" name="Rectangle 5"/>
          <p:cNvSpPr/>
          <p:nvPr/>
        </p:nvSpPr>
        <p:spPr>
          <a:xfrm>
            <a:off x="265531" y="2305199"/>
            <a:ext cx="10486181" cy="523220"/>
          </a:xfrm>
          <a:prstGeom prst="rect">
            <a:avLst/>
          </a:prstGeom>
        </p:spPr>
        <p:txBody>
          <a:bodyPr wrap="square">
            <a:spAutoFit/>
          </a:bodyPr>
          <a:lstStyle/>
          <a:p>
            <a:pPr algn="ctr"/>
            <a:r>
              <a:rPr lang="en-US" sz="2800" b="1" dirty="0" smtClean="0">
                <a:solidFill>
                  <a:srgbClr val="FF0000"/>
                </a:solidFill>
                <a:latin typeface="Open Sans"/>
              </a:rPr>
              <a:t>KIỂM TRA BÀI CŨ</a:t>
            </a:r>
            <a:endParaRPr lang="vi-VN" sz="2800" b="1" dirty="0">
              <a:solidFill>
                <a:srgbClr val="FF0000"/>
              </a:solidFill>
              <a:latin typeface="Open Sans"/>
            </a:endParaRPr>
          </a:p>
        </p:txBody>
      </p:sp>
    </p:spTree>
    <p:extLst>
      <p:ext uri="{BB962C8B-B14F-4D97-AF65-F5344CB8AC3E}">
        <p14:creationId xmlns:p14="http://schemas.microsoft.com/office/powerpoint/2010/main" val="3047722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040880"/>
          </a:xfrm>
          <a:prstGeom prst="rect">
            <a:avLst/>
          </a:prstGeom>
        </p:spPr>
      </p:pic>
      <p:sp>
        <p:nvSpPr>
          <p:cNvPr id="4" name="Rectangle 3"/>
          <p:cNvSpPr/>
          <p:nvPr/>
        </p:nvSpPr>
        <p:spPr>
          <a:xfrm>
            <a:off x="2442753" y="594089"/>
            <a:ext cx="9749245" cy="3046988"/>
          </a:xfrm>
          <a:prstGeom prst="rect">
            <a:avLst/>
          </a:prstGeom>
        </p:spPr>
        <p:txBody>
          <a:bodyPr wrap="square">
            <a:spAutoFit/>
          </a:bodyPr>
          <a:lstStyle/>
          <a:p>
            <a:r>
              <a:rPr lang="en-US" sz="2400" b="0" i="0" dirty="0" err="1" smtClean="0">
                <a:solidFill>
                  <a:srgbClr val="FF0000"/>
                </a:solidFill>
                <a:effectLst/>
                <a:latin typeface="Open Sans"/>
              </a:rPr>
              <a:t>Hoạt</a:t>
            </a:r>
            <a:r>
              <a:rPr lang="en-US" sz="2400" b="0" i="0" dirty="0" smtClean="0">
                <a:solidFill>
                  <a:srgbClr val="FF0000"/>
                </a:solidFill>
                <a:effectLst/>
                <a:latin typeface="Open Sans"/>
              </a:rPr>
              <a:t> </a:t>
            </a:r>
            <a:r>
              <a:rPr lang="en-US" sz="2400" b="0" i="0" dirty="0" err="1" smtClean="0">
                <a:solidFill>
                  <a:srgbClr val="FF0000"/>
                </a:solidFill>
                <a:effectLst/>
                <a:latin typeface="Open Sans"/>
              </a:rPr>
              <a:t>động</a:t>
            </a:r>
            <a:r>
              <a:rPr lang="en-US" sz="2400" b="0" i="0" dirty="0" smtClean="0">
                <a:solidFill>
                  <a:srgbClr val="FF0000"/>
                </a:solidFill>
                <a:effectLst/>
                <a:latin typeface="Open Sans"/>
              </a:rPr>
              <a:t> </a:t>
            </a:r>
            <a:r>
              <a:rPr lang="en-US" sz="2400" b="0" i="0" dirty="0" err="1" smtClean="0">
                <a:solidFill>
                  <a:srgbClr val="FF0000"/>
                </a:solidFill>
                <a:effectLst/>
                <a:latin typeface="Open Sans"/>
              </a:rPr>
              <a:t>nhóm</a:t>
            </a:r>
            <a:r>
              <a:rPr lang="en-US" sz="2400" b="0" i="0" dirty="0" smtClean="0">
                <a:solidFill>
                  <a:srgbClr val="FF0000"/>
                </a:solidFill>
                <a:effectLst/>
                <a:latin typeface="Open Sans"/>
              </a:rPr>
              <a:t>: </a:t>
            </a:r>
            <a:r>
              <a:rPr lang="vi-VN" sz="2400" b="0" i="0" dirty="0" smtClean="0">
                <a:solidFill>
                  <a:srgbClr val="000000"/>
                </a:solidFill>
                <a:effectLst/>
                <a:latin typeface="Open Sans"/>
              </a:rPr>
              <a:t>3 </a:t>
            </a:r>
            <a:r>
              <a:rPr lang="vi-VN" sz="2400" b="0" i="0" dirty="0" smtClean="0">
                <a:solidFill>
                  <a:srgbClr val="000000"/>
                </a:solidFill>
                <a:effectLst/>
                <a:latin typeface="Open Sans"/>
              </a:rPr>
              <a:t>nhóm, phát phiếu học tập cho HS, mỗi nhóm sẽ trả lời một câu hỏi (câu 2,3,4 sgk trang 73):</a:t>
            </a:r>
          </a:p>
          <a:p>
            <a:r>
              <a:rPr lang="vi-VN" sz="2400" b="0" i="0" dirty="0" smtClean="0">
                <a:solidFill>
                  <a:srgbClr val="000000"/>
                </a:solidFill>
                <a:effectLst/>
                <a:latin typeface="Open Sans"/>
              </a:rPr>
              <a:t>+ </a:t>
            </a:r>
            <a:r>
              <a:rPr lang="vi-VN" sz="2400" b="0" i="0" dirty="0" smtClean="0">
                <a:solidFill>
                  <a:srgbClr val="FF0000"/>
                </a:solidFill>
                <a:effectLst/>
                <a:latin typeface="Open Sans"/>
              </a:rPr>
              <a:t>Nhóm 1</a:t>
            </a:r>
            <a:r>
              <a:rPr lang="vi-VN" sz="2400" b="0" i="0" dirty="0" smtClean="0">
                <a:solidFill>
                  <a:srgbClr val="000000"/>
                </a:solidFill>
                <a:effectLst/>
                <a:latin typeface="Open Sans"/>
              </a:rPr>
              <a:t>: Chỉ trên lược đồ hình 2 (tr.71) diễn biến chính của khởi nghĩa Hai Bà Trưng.</a:t>
            </a:r>
          </a:p>
          <a:p>
            <a:r>
              <a:rPr lang="vi-VN" sz="2400" b="0" i="0" dirty="0" smtClean="0">
                <a:solidFill>
                  <a:srgbClr val="000000"/>
                </a:solidFill>
                <a:effectLst/>
                <a:latin typeface="Open Sans"/>
              </a:rPr>
              <a:t>+ </a:t>
            </a:r>
            <a:r>
              <a:rPr lang="vi-VN" sz="2400" b="0" i="0" dirty="0" smtClean="0">
                <a:solidFill>
                  <a:srgbClr val="FF0000"/>
                </a:solidFill>
                <a:effectLst/>
                <a:latin typeface="Open Sans"/>
              </a:rPr>
              <a:t>Nhóm 2</a:t>
            </a:r>
            <a:r>
              <a:rPr lang="vi-VN" sz="2400" b="0" i="0" dirty="0" smtClean="0">
                <a:solidFill>
                  <a:srgbClr val="000000"/>
                </a:solidFill>
                <a:effectLst/>
                <a:latin typeface="Open Sans"/>
              </a:rPr>
              <a:t>: Đoạn tư liệu 1 và hình 3 cho em biết điều gì về khí thế của cuộc khởi nghĩa Hai Bà Trưng và tình thế của chính quyền đô hộ?</a:t>
            </a:r>
          </a:p>
          <a:p>
            <a:r>
              <a:rPr lang="vi-VN" sz="2400" b="0" i="0" dirty="0" smtClean="0">
                <a:solidFill>
                  <a:srgbClr val="000000"/>
                </a:solidFill>
                <a:effectLst/>
                <a:latin typeface="Open Sans"/>
              </a:rPr>
              <a:t>+ </a:t>
            </a:r>
            <a:r>
              <a:rPr lang="vi-VN" sz="2400" b="0" i="0" dirty="0" smtClean="0">
                <a:solidFill>
                  <a:srgbClr val="FF0000"/>
                </a:solidFill>
                <a:effectLst/>
                <a:latin typeface="Open Sans"/>
              </a:rPr>
              <a:t>Nhóm </a:t>
            </a:r>
            <a:r>
              <a:rPr lang="vi-VN" sz="2400" b="0" i="0" dirty="0" smtClean="0">
                <a:solidFill>
                  <a:srgbClr val="000000"/>
                </a:solidFill>
                <a:effectLst/>
                <a:latin typeface="Open Sans"/>
              </a:rPr>
              <a:t>3: Khai thác thông tin và đoạn tư liệu trong sgk, hãy cho biết kết quả và ý nghĩa của cuộc khởi nghĩa Hai Bà Trưng.</a:t>
            </a:r>
            <a:endParaRPr lang="vi-VN" sz="2400" b="0" i="0" dirty="0">
              <a:solidFill>
                <a:srgbClr val="000000"/>
              </a:solidFill>
              <a:effectLst/>
              <a:latin typeface="Open Sans"/>
            </a:endParaRPr>
          </a:p>
        </p:txBody>
      </p:sp>
    </p:spTree>
    <p:extLst>
      <p:ext uri="{BB962C8B-B14F-4D97-AF65-F5344CB8AC3E}">
        <p14:creationId xmlns:p14="http://schemas.microsoft.com/office/powerpoint/2010/main" val="3378733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09098"/>
            <a:ext cx="12192000" cy="6370975"/>
          </a:xfrm>
          <a:prstGeom prst="rect">
            <a:avLst/>
          </a:prstGeom>
        </p:spPr>
        <p:txBody>
          <a:bodyPr wrap="square">
            <a:spAutoFit/>
          </a:bodyPr>
          <a:lstStyle/>
          <a:p>
            <a:r>
              <a:rPr lang="vi-VN" sz="2400" b="0" i="0" dirty="0" smtClean="0">
                <a:solidFill>
                  <a:srgbClr val="FF0000"/>
                </a:solidFill>
                <a:effectLst/>
                <a:latin typeface="Open Sans"/>
              </a:rPr>
              <a:t> </a:t>
            </a:r>
            <a:r>
              <a:rPr lang="en-US" sz="2400" b="0" i="0" dirty="0" smtClean="0">
                <a:effectLst/>
                <a:latin typeface="Open Sans"/>
              </a:rPr>
              <a:t>- </a:t>
            </a:r>
            <a:r>
              <a:rPr lang="vi-VN" sz="2400" b="0" i="0" dirty="0" smtClean="0">
                <a:effectLst/>
                <a:latin typeface="Open Sans"/>
              </a:rPr>
              <a:t>Nhóm </a:t>
            </a:r>
            <a:r>
              <a:rPr lang="vi-VN" sz="2400" b="0" i="0" dirty="0" smtClean="0">
                <a:effectLst/>
                <a:latin typeface="Open Sans"/>
              </a:rPr>
              <a:t>1</a:t>
            </a:r>
            <a:r>
              <a:rPr lang="vi-VN" sz="2400" b="0" i="0" dirty="0" smtClean="0">
                <a:solidFill>
                  <a:srgbClr val="FF0000"/>
                </a:solidFill>
                <a:effectLst/>
                <a:latin typeface="Open Sans"/>
              </a:rPr>
              <a:t>: Diễn biến chính của khởi nghĩa Hai Bà Trưng: Phất cờ nổi dậy khởi nghĩa tại cửa sông Hát (xã Hát Môn, Hà Nội). Tướng lĩnh khắp nơi đều quy tụ về với cuộc khởi nghĩa. Từ sông Hát, nghĩa quân theo đường sông Hồng tiến xuống đánh chiếm căn cứ quân Hán ở Mê Linh và Cổ Loa (Hà Nội); Nghĩa quân tiếp tục tấn công thành Luy Lâu (Bắc Ninh) và chiếm được trị sở của chính quyền đô hộ; Khởi nghĩa giành thắng lợi bước đầu, Trưng Trắc lên ngôi vua, đóng đô ở Mê Linh (Hà Nội).</a:t>
            </a:r>
          </a:p>
          <a:p>
            <a:r>
              <a:rPr lang="vi-VN" sz="2400" b="0" i="0" dirty="0" smtClean="0">
                <a:effectLst/>
                <a:latin typeface="Open Sans"/>
              </a:rPr>
              <a:t>- Nhóm 2:</a:t>
            </a:r>
            <a:r>
              <a:rPr lang="vi-VN" sz="2400" b="0" i="0" dirty="0" smtClean="0">
                <a:solidFill>
                  <a:srgbClr val="000000"/>
                </a:solidFill>
                <a:effectLst/>
                <a:latin typeface="Open Sans"/>
              </a:rPr>
              <a:t> </a:t>
            </a:r>
            <a:r>
              <a:rPr lang="vi-VN" sz="2400" b="0" i="0" dirty="0" smtClean="0">
                <a:solidFill>
                  <a:srgbClr val="FF0000"/>
                </a:solidFill>
                <a:effectLst/>
                <a:latin typeface="Open Sans"/>
              </a:rPr>
              <a:t>Tương quan lực lượng và khí thế của hai bên trái ngược:</a:t>
            </a:r>
          </a:p>
          <a:p>
            <a:r>
              <a:rPr lang="vi-VN" sz="2400" b="0" i="0" dirty="0" smtClean="0">
                <a:solidFill>
                  <a:srgbClr val="FF0000"/>
                </a:solidFill>
                <a:effectLst/>
                <a:latin typeface="Open Sans"/>
              </a:rPr>
              <a:t>+ Quân Hán, đứng đầu là Tô Định hốt hoảng, bỏ chạy, cắt tóc, cạo râu, lén trốn về Trung Quốc.</a:t>
            </a:r>
          </a:p>
          <a:p>
            <a:r>
              <a:rPr lang="vi-VN" sz="2400" b="0" i="0" dirty="0" smtClean="0">
                <a:solidFill>
                  <a:srgbClr val="FF0000"/>
                </a:solidFill>
                <a:effectLst/>
                <a:latin typeface="Open Sans"/>
              </a:rPr>
              <a:t>+ Quân của Hai Bà Trưng mạnh mẽ, hùng dũng đi “đến đâu đều như có gió cuốn, phạm vi ảnh hưởng rộng lớn “các quận Cửu Châu, Nhật Nam, Hợp Phố,... đều hưởng ứng”).</a:t>
            </a:r>
          </a:p>
          <a:p>
            <a:r>
              <a:rPr lang="vi-VN" sz="2400" b="0" i="0" dirty="0" smtClean="0">
                <a:effectLst/>
                <a:latin typeface="Open Sans"/>
              </a:rPr>
              <a:t>- Nhóm 3</a:t>
            </a:r>
            <a:r>
              <a:rPr lang="vi-VN" sz="2400" b="0" i="0" dirty="0" smtClean="0">
                <a:solidFill>
                  <a:srgbClr val="000000"/>
                </a:solidFill>
                <a:effectLst/>
                <a:latin typeface="Open Sans"/>
              </a:rPr>
              <a:t>: </a:t>
            </a:r>
            <a:r>
              <a:rPr lang="vi-VN" sz="2400" b="0" i="0" dirty="0" smtClean="0">
                <a:solidFill>
                  <a:srgbClr val="FF0000"/>
                </a:solidFill>
                <a:effectLst/>
                <a:latin typeface="Open Sans"/>
              </a:rPr>
              <a:t>Kết quả và ý nghĩa của cuộc khởi nghĩa Hai Bà Trưng:</a:t>
            </a:r>
          </a:p>
          <a:p>
            <a:r>
              <a:rPr lang="vi-VN" sz="2400" b="0" i="0" dirty="0" smtClean="0">
                <a:solidFill>
                  <a:srgbClr val="FF0000"/>
                </a:solidFill>
                <a:effectLst/>
                <a:latin typeface="Open Sans"/>
              </a:rPr>
              <a:t>+ Kết quả: Cuộc khởi nghĩa giành được quyền tự chủ trong ba năm nhưng cuối cùng bị đàn áp do tương quan lực lượng chênh lệch.</a:t>
            </a:r>
          </a:p>
          <a:p>
            <a:r>
              <a:rPr lang="vi-VN" sz="2400" b="0" i="0" dirty="0" smtClean="0">
                <a:solidFill>
                  <a:srgbClr val="FF0000"/>
                </a:solidFill>
                <a:effectLst/>
                <a:latin typeface="Open Sans"/>
              </a:rPr>
              <a:t>+ Ý nghĩa: chứng tỏ tỉnh thần đấu tranh mạnh mẽ, bất khuất của người Việt; tạo nền tảng, truyền thống đấu tranh và cổ vũ cho các phong trào khởi nghĩa giành độc lập, tự chủ sau này.</a:t>
            </a:r>
            <a:endParaRPr lang="vi-VN" sz="2400" b="0" i="0" dirty="0">
              <a:solidFill>
                <a:srgbClr val="FF0000"/>
              </a:solidFill>
              <a:effectLst/>
              <a:latin typeface="Open Sans"/>
            </a:endParaRPr>
          </a:p>
        </p:txBody>
      </p:sp>
    </p:spTree>
    <p:extLst>
      <p:ext uri="{BB962C8B-B14F-4D97-AF65-F5344CB8AC3E}">
        <p14:creationId xmlns:p14="http://schemas.microsoft.com/office/powerpoint/2010/main" val="292956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3714750" y="365125"/>
            <a:ext cx="8477250" cy="5591538"/>
          </a:xfrm>
          <a:prstGeom prst="rect">
            <a:avLst/>
          </a:prstGeom>
        </p:spPr>
      </p:pic>
      <p:sp>
        <p:nvSpPr>
          <p:cNvPr id="6" name="Rectangle 5"/>
          <p:cNvSpPr/>
          <p:nvPr/>
        </p:nvSpPr>
        <p:spPr>
          <a:xfrm>
            <a:off x="5373181" y="6222665"/>
            <a:ext cx="5703806" cy="400110"/>
          </a:xfrm>
          <a:prstGeom prst="rect">
            <a:avLst/>
          </a:prstGeom>
        </p:spPr>
        <p:txBody>
          <a:bodyPr wrap="none">
            <a:spAutoFit/>
          </a:bodyPr>
          <a:lstStyle/>
          <a:p>
            <a:r>
              <a:rPr lang="vi-VN" sz="2000" b="0" i="1" dirty="0" smtClean="0">
                <a:solidFill>
                  <a:srgbClr val="000080"/>
                </a:solidFill>
                <a:effectLst/>
                <a:latin typeface="Verdana" panose="020B0604030504040204" pitchFamily="34" charset="0"/>
              </a:rPr>
              <a:t>Lược đồ đường tiến quân của Hai Bà Trưng</a:t>
            </a:r>
            <a:endParaRPr lang="en-US" sz="2000" dirty="0"/>
          </a:p>
        </p:txBody>
      </p:sp>
    </p:spTree>
    <p:extLst>
      <p:ext uri="{BB962C8B-B14F-4D97-AF65-F5344CB8AC3E}">
        <p14:creationId xmlns:p14="http://schemas.microsoft.com/office/powerpoint/2010/main" val="783097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Rectangle 3"/>
          <p:cNvSpPr/>
          <p:nvPr/>
        </p:nvSpPr>
        <p:spPr>
          <a:xfrm>
            <a:off x="2760617" y="760488"/>
            <a:ext cx="9431383" cy="2246769"/>
          </a:xfrm>
          <a:prstGeom prst="rect">
            <a:avLst/>
          </a:prstGeom>
        </p:spPr>
        <p:txBody>
          <a:bodyPr wrap="square">
            <a:spAutoFit/>
          </a:bodyPr>
          <a:lstStyle/>
          <a:p>
            <a:r>
              <a:rPr lang="vi-VN" sz="2800" b="0" i="0" dirty="0" smtClean="0">
                <a:solidFill>
                  <a:srgbClr val="000000"/>
                </a:solidFill>
                <a:effectLst/>
                <a:latin typeface="Open Sans"/>
              </a:rPr>
              <a:t>“Tập làm hướng dẫn viên du lịch” bằng hính thức xây dựng màn hỏi - đáp, dẫn chuyện của 2 HS:</a:t>
            </a:r>
          </a:p>
          <a:p>
            <a:r>
              <a:rPr lang="vi-VN" sz="2800" b="0" i="0" dirty="0" smtClean="0">
                <a:solidFill>
                  <a:srgbClr val="000000"/>
                </a:solidFill>
                <a:effectLst/>
                <a:latin typeface="Open Sans"/>
              </a:rPr>
              <a:t>+ 1 HS đặt câu hỏi</a:t>
            </a:r>
          </a:p>
          <a:p>
            <a:r>
              <a:rPr lang="vi-VN" sz="2800" b="0" i="0" dirty="0" smtClean="0">
                <a:solidFill>
                  <a:srgbClr val="000000"/>
                </a:solidFill>
                <a:effectLst/>
                <a:latin typeface="Open Sans"/>
              </a:rPr>
              <a:t>+ 1 HS đóng vai hướng dẫn viên giới thiệu về đền Hát Môn và lễ hội đền Hai Bà Trưng.</a:t>
            </a:r>
            <a:endParaRPr lang="vi-VN" sz="2800" b="0" i="0" dirty="0">
              <a:solidFill>
                <a:srgbClr val="000000"/>
              </a:solidFill>
              <a:effectLst/>
              <a:latin typeface="Open Sans"/>
            </a:endParaRPr>
          </a:p>
        </p:txBody>
      </p:sp>
    </p:spTree>
    <p:extLst>
      <p:ext uri="{BB962C8B-B14F-4D97-AF65-F5344CB8AC3E}">
        <p14:creationId xmlns:p14="http://schemas.microsoft.com/office/powerpoint/2010/main" val="3077759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4" name="Rectangle 3"/>
          <p:cNvSpPr/>
          <p:nvPr/>
        </p:nvSpPr>
        <p:spPr>
          <a:xfrm>
            <a:off x="2285999" y="1227909"/>
            <a:ext cx="9522823" cy="3785652"/>
          </a:xfrm>
          <a:prstGeom prst="rect">
            <a:avLst/>
          </a:prstGeom>
        </p:spPr>
        <p:txBody>
          <a:bodyPr wrap="square">
            <a:spAutoFit/>
          </a:bodyPr>
          <a:lstStyle/>
          <a:p>
            <a:r>
              <a:rPr lang="vi-VN" sz="2000" b="0" i="0" dirty="0" smtClean="0">
                <a:solidFill>
                  <a:srgbClr val="000000"/>
                </a:solidFill>
                <a:effectLst/>
                <a:latin typeface="Open Sans"/>
              </a:rPr>
              <a:t>+ Đền Hát Môn: còn gọi là đền Quốc tế, đền Hai Bà Trưng, tọa lạc ở xã Hát Môn, huyện Phúc Thọ, thành phố Hà Nội. Vùng Hát Môn là nơi Hai Bà Trưng tổ chức hội quân sĩ sau khi hội tại thành Phong Châu. Đây cũng là nơi tuẫn tiết của Hai Bà Trưng khi cuộc khởi nghĩa thất bại. Tương truyền, đền Hát Môn được khởi dựng sau khi Hai Bà Trưng hoá sinh vào cõi bất diệt. Trong thời kỳ chống Pháp và chống Mỹ, Đền Hát Môn được chọn làm nơi sinh hoạt, luyện tập của dân quân du kích địa phương. Những sự kiện lịch sử và hệ thống di tích quanh vùng sông Hát góp phần làm giàu thêm nội dung và tôn cao giá trị của đền thờ Hai Bà Trưng. + Lễ hội đền Hai Bà Trưng: được tổ chức từ ngày mồng 4 đến ngày mồng 10 tháng Giêng âm lịch, mồng 6 là ngày chính hội. Lễ hội được tổ chức theo nghi thức nhà nước và truyền thống địa phương: lễ dâng hương, mít tinh kỷ niệm ngày Hai Bà tế cờ khởi nghĩa và tế lễ theo nghi thức cổ truyền.</a:t>
            </a:r>
            <a:endParaRPr lang="en-US" sz="2000" dirty="0"/>
          </a:p>
        </p:txBody>
      </p:sp>
    </p:spTree>
    <p:extLst>
      <p:ext uri="{BB962C8B-B14F-4D97-AF65-F5344CB8AC3E}">
        <p14:creationId xmlns:p14="http://schemas.microsoft.com/office/powerpoint/2010/main" val="2869312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817" y="283491"/>
            <a:ext cx="2916439" cy="400110"/>
          </a:xfrm>
          <a:prstGeom prst="rect">
            <a:avLst/>
          </a:prstGeom>
        </p:spPr>
        <p:txBody>
          <a:bodyPr wrap="none">
            <a:spAutoFit/>
          </a:bodyPr>
          <a:lstStyle/>
          <a:p>
            <a:r>
              <a:rPr lang="en-US" sz="2000" b="1" i="0" dirty="0" smtClean="0">
                <a:solidFill>
                  <a:srgbClr val="FF0000"/>
                </a:solidFill>
                <a:effectLst/>
                <a:latin typeface="Open Sans"/>
              </a:rPr>
              <a:t>2: </a:t>
            </a:r>
            <a:r>
              <a:rPr lang="en-US" sz="2000" b="1" i="0" dirty="0" err="1" smtClean="0">
                <a:solidFill>
                  <a:srgbClr val="FF0000"/>
                </a:solidFill>
                <a:effectLst/>
                <a:latin typeface="Open Sans"/>
              </a:rPr>
              <a:t>Khởi</a:t>
            </a:r>
            <a:r>
              <a:rPr lang="en-US" sz="2000" b="1" i="0" dirty="0" smtClean="0">
                <a:solidFill>
                  <a:srgbClr val="FF0000"/>
                </a:solidFill>
                <a:effectLst/>
                <a:latin typeface="Open Sans"/>
              </a:rPr>
              <a:t> </a:t>
            </a:r>
            <a:r>
              <a:rPr lang="en-US" sz="2000" b="1" i="0" dirty="0" err="1" smtClean="0">
                <a:solidFill>
                  <a:srgbClr val="FF0000"/>
                </a:solidFill>
                <a:effectLst/>
                <a:latin typeface="Open Sans"/>
              </a:rPr>
              <a:t>nghĩa</a:t>
            </a:r>
            <a:r>
              <a:rPr lang="en-US" sz="2000" b="1" i="0" dirty="0" smtClean="0">
                <a:solidFill>
                  <a:srgbClr val="FF0000"/>
                </a:solidFill>
                <a:effectLst/>
                <a:latin typeface="Open Sans"/>
              </a:rPr>
              <a:t> </a:t>
            </a:r>
            <a:r>
              <a:rPr lang="en-US" sz="2000" b="1" i="0" dirty="0" err="1" smtClean="0">
                <a:solidFill>
                  <a:srgbClr val="FF0000"/>
                </a:solidFill>
                <a:effectLst/>
                <a:latin typeface="Open Sans"/>
              </a:rPr>
              <a:t>Bà</a:t>
            </a:r>
            <a:r>
              <a:rPr lang="en-US" sz="2000" b="1" i="0" dirty="0" smtClean="0">
                <a:solidFill>
                  <a:srgbClr val="FF0000"/>
                </a:solidFill>
                <a:effectLst/>
                <a:latin typeface="Open Sans"/>
              </a:rPr>
              <a:t> </a:t>
            </a:r>
            <a:r>
              <a:rPr lang="en-US" sz="2000" b="1" i="0" dirty="0" err="1" smtClean="0">
                <a:solidFill>
                  <a:srgbClr val="FF0000"/>
                </a:solidFill>
                <a:effectLst/>
                <a:latin typeface="Open Sans"/>
              </a:rPr>
              <a:t>Triệu</a:t>
            </a:r>
            <a:endParaRPr lang="en-US" sz="2000" dirty="0">
              <a:solidFill>
                <a:srgbClr val="FF0000"/>
              </a:solidFill>
            </a:endParaRPr>
          </a:p>
        </p:txBody>
      </p:sp>
      <p:sp>
        <p:nvSpPr>
          <p:cNvPr id="5" name="Rectangle 4"/>
          <p:cNvSpPr/>
          <p:nvPr/>
        </p:nvSpPr>
        <p:spPr>
          <a:xfrm>
            <a:off x="136816" y="863908"/>
            <a:ext cx="7243698" cy="1569660"/>
          </a:xfrm>
          <a:prstGeom prst="rect">
            <a:avLst/>
          </a:prstGeom>
        </p:spPr>
        <p:txBody>
          <a:bodyPr wrap="square">
            <a:spAutoFit/>
          </a:bodyPr>
          <a:lstStyle/>
          <a:p>
            <a:pPr algn="just">
              <a:spcBef>
                <a:spcPts val="800"/>
              </a:spcBef>
              <a:spcAft>
                <a:spcPts val="800"/>
              </a:spcAft>
            </a:pPr>
            <a:r>
              <a:rPr lang="nl-NL" sz="2400" dirty="0">
                <a:latin typeface="Times New Roman" panose="02020603050405020304" pitchFamily="18" charset="0"/>
                <a:ea typeface="Times New Roman" panose="02020603050405020304" pitchFamily="18" charset="0"/>
              </a:rPr>
              <a:t>Bà Triệu: “Tôi chỉ muốn cưỡi gió đạp sông, chém cá kình </a:t>
            </a:r>
            <a:r>
              <a:rPr lang="nl-NL" sz="2400" dirty="0" smtClean="0">
                <a:latin typeface="Times New Roman" panose="02020603050405020304" pitchFamily="18" charset="0"/>
                <a:ea typeface="Times New Roman" panose="02020603050405020304" pitchFamily="18" charset="0"/>
              </a:rPr>
              <a:t>lớn </a:t>
            </a:r>
            <a:r>
              <a:rPr lang="nl-NL" sz="2400" dirty="0">
                <a:latin typeface="Times New Roman" panose="02020603050405020304" pitchFamily="18" charset="0"/>
                <a:ea typeface="Times New Roman" panose="02020603050405020304" pitchFamily="18" charset="0"/>
              </a:rPr>
              <a:t>ở Biển Đông, quét sạch bờ cõi, cửa dân ra khỏi cảnh </a:t>
            </a:r>
            <a:r>
              <a:rPr lang="nl-NL" sz="2400" dirty="0" smtClean="0">
                <a:latin typeface="Times New Roman" panose="02020603050405020304" pitchFamily="18" charset="0"/>
                <a:ea typeface="Times New Roman" panose="02020603050405020304" pitchFamily="18" charset="0"/>
              </a:rPr>
              <a:t>chìm </a:t>
            </a:r>
            <a:r>
              <a:rPr lang="nl-NL" sz="2400" dirty="0">
                <a:latin typeface="Times New Roman" panose="02020603050405020304" pitchFamily="18" charset="0"/>
                <a:ea typeface="Times New Roman" panose="02020603050405020304" pitchFamily="18" charset="0"/>
              </a:rPr>
              <a:t>đắm, há lại bắt chước người đời cúi đều </a:t>
            </a:r>
            <a:r>
              <a:rPr lang="nl-NL" sz="2400" dirty="0" smtClean="0">
                <a:latin typeface="Times New Roman" panose="02020603050405020304" pitchFamily="18" charset="0"/>
                <a:ea typeface="Times New Roman" panose="02020603050405020304" pitchFamily="18" charset="0"/>
              </a:rPr>
              <a:t>khom </a:t>
            </a:r>
            <a:r>
              <a:rPr lang="nl-NL" sz="2400" dirty="0">
                <a:latin typeface="Times New Roman" panose="02020603050405020304" pitchFamily="18" charset="0"/>
                <a:ea typeface="Times New Roman" panose="02020603050405020304" pitchFamily="18" charset="0"/>
              </a:rPr>
              <a:t>lưng làm tì thiếp kẻ khác, cam tâm phục </a:t>
            </a:r>
            <a:r>
              <a:rPr lang="nl-NL" sz="2400" dirty="0" smtClean="0">
                <a:latin typeface="Times New Roman" panose="02020603050405020304" pitchFamily="18" charset="0"/>
                <a:ea typeface="Times New Roman" panose="02020603050405020304" pitchFamily="18" charset="0"/>
              </a:rPr>
              <a:t>dịch </a:t>
            </a:r>
            <a:r>
              <a:rPr lang="nl-NL" sz="2400" dirty="0">
                <a:latin typeface="Times New Roman" panose="02020603050405020304" pitchFamily="18" charset="0"/>
                <a:ea typeface="Times New Roman" panose="02020603050405020304" pitchFamily="18" charset="0"/>
              </a:rPr>
              <a:t>ở trong nhà ư</a:t>
            </a:r>
            <a:r>
              <a:rPr lang="nl-NL" sz="2400" dirty="0" smtClean="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5499464" y="2390503"/>
            <a:ext cx="6692536" cy="4467497"/>
          </a:xfrm>
          <a:prstGeom prst="rect">
            <a:avLst/>
          </a:prstGeom>
        </p:spPr>
      </p:pic>
    </p:spTree>
    <p:extLst>
      <p:ext uri="{BB962C8B-B14F-4D97-AF65-F5344CB8AC3E}">
        <p14:creationId xmlns:p14="http://schemas.microsoft.com/office/powerpoint/2010/main" val="2772706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34" y="0"/>
            <a:ext cx="9144000" cy="2387600"/>
          </a:xfrm>
        </p:spPr>
        <p:txBody>
          <a:bodyPr>
            <a:normAutofit/>
          </a:bodyPr>
          <a:lstStyle/>
          <a:p>
            <a:pPr algn="l"/>
            <a:r>
              <a:rPr lang="nl-NL" sz="3200" dirty="0" smtClean="0">
                <a:latin typeface="Times New Roman" panose="02020603050405020304" pitchFamily="18" charset="0"/>
                <a:cs typeface="Times New Roman" panose="02020603050405020304" pitchFamily="18" charset="0"/>
              </a:rPr>
              <a:t>*Làm việc cá nhân vào phiếu học tập:</a:t>
            </a:r>
            <a:br>
              <a:rPr lang="nl-NL" sz="3200" dirty="0" smtClean="0">
                <a:latin typeface="Times New Roman" panose="02020603050405020304" pitchFamily="18" charset="0"/>
                <a:cs typeface="Times New Roman" panose="02020603050405020304" pitchFamily="18" charset="0"/>
              </a:rPr>
            </a:br>
            <a:r>
              <a:rPr lang="nl-NL" sz="3200" dirty="0">
                <a:latin typeface="Times New Roman" panose="02020603050405020304" pitchFamily="18" charset="0"/>
                <a:cs typeface="Times New Roman" panose="02020603050405020304" pitchFamily="18" charset="0"/>
              </a:rPr>
              <a:t>+</a:t>
            </a:r>
            <a:r>
              <a:rPr lang="nl-NL" sz="3200" dirty="0" smtClean="0">
                <a:latin typeface="Times New Roman" panose="02020603050405020304" pitchFamily="18" charset="0"/>
                <a:cs typeface="Times New Roman" panose="02020603050405020304" pitchFamily="18" charset="0"/>
              </a:rPr>
              <a:t> </a:t>
            </a:r>
            <a:r>
              <a:rPr lang="nl-NL" sz="3200" dirty="0">
                <a:latin typeface="Times New Roman" panose="02020603050405020304" pitchFamily="18" charset="0"/>
                <a:cs typeface="Times New Roman" panose="02020603050405020304" pitchFamily="18" charset="0"/>
              </a:rPr>
              <a:t>Nêu nguyên nhân của cuộc khởi nghĩa Bà Triệu.</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nl-NL" sz="3200" dirty="0">
                <a:latin typeface="Times New Roman" panose="02020603050405020304" pitchFamily="18" charset="0"/>
                <a:cs typeface="Times New Roman" panose="02020603050405020304" pitchFamily="18" charset="0"/>
              </a:rPr>
              <a:t>+ Trình bày những nét chính của cuộc khởi nghĩa</a:t>
            </a:r>
            <a:r>
              <a:rPr lang="nl-NL"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t>
            </a:r>
            <a:r>
              <a:rPr lang="nl-NL" sz="3100" dirty="0" smtClean="0">
                <a:latin typeface="Times New Roman" panose="02020603050405020304" pitchFamily="18" charset="0"/>
                <a:cs typeface="Times New Roman" panose="02020603050405020304" pitchFamily="18" charset="0"/>
              </a:rPr>
              <a:t>Ý </a:t>
            </a:r>
            <a:r>
              <a:rPr lang="nl-NL" sz="3100" dirty="0">
                <a:latin typeface="Times New Roman" panose="02020603050405020304" pitchFamily="18" charset="0"/>
                <a:cs typeface="Times New Roman" panose="02020603050405020304" pitchFamily="18" charset="0"/>
              </a:rPr>
              <a:t>nghĩa của cuộc khởi nghĩa Bà </a:t>
            </a:r>
            <a:r>
              <a:rPr lang="nl-NL" sz="3100" dirty="0" smtClean="0">
                <a:latin typeface="Times New Roman" panose="02020603050405020304" pitchFamily="18" charset="0"/>
                <a:cs typeface="Times New Roman" panose="02020603050405020304" pitchFamily="18" charset="0"/>
              </a:rPr>
              <a:t>Triệu. </a:t>
            </a:r>
            <a:endParaRPr lang="en-US"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10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Rectangle 4"/>
          <p:cNvSpPr/>
          <p:nvPr/>
        </p:nvSpPr>
        <p:spPr>
          <a:xfrm>
            <a:off x="121920" y="755591"/>
            <a:ext cx="10119360" cy="4119076"/>
          </a:xfrm>
          <a:prstGeom prst="rect">
            <a:avLst/>
          </a:prstGeom>
        </p:spPr>
        <p:txBody>
          <a:bodyPr wrap="square">
            <a:spAutoFit/>
          </a:bodyPr>
          <a:lstStyle/>
          <a:p>
            <a:pPr algn="just">
              <a:lnSpc>
                <a:spcPts val="1700"/>
              </a:lnSpc>
              <a:spcBef>
                <a:spcPts val="700"/>
              </a:spcBef>
              <a:spcAft>
                <a:spcPts val="700"/>
              </a:spcAft>
            </a:pPr>
            <a:r>
              <a:rPr lang="nl-NL" sz="2000" dirty="0">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Nguyên nhân </a:t>
            </a:r>
            <a:endParaRPr lang="en-US" sz="2800" dirty="0" smtClean="0">
              <a:effectLst/>
              <a:latin typeface="Times New Roman" panose="02020603050405020304" pitchFamily="18" charset="0"/>
              <a:ea typeface="Times New Roman" panose="02020603050405020304" pitchFamily="18" charset="0"/>
            </a:endParaRPr>
          </a:p>
          <a:p>
            <a:pPr algn="just">
              <a:lnSpc>
                <a:spcPts val="1700"/>
              </a:lnSpc>
              <a:spcBef>
                <a:spcPts val="700"/>
              </a:spcBef>
              <a:spcAft>
                <a:spcPts val="700"/>
              </a:spcAft>
            </a:pPr>
            <a:r>
              <a:rPr lang="nl-NL" sz="2800" dirty="0">
                <a:latin typeface="Times New Roman" panose="02020603050405020304" pitchFamily="18" charset="0"/>
                <a:ea typeface="Times New Roman" panose="02020603050405020304" pitchFamily="18" charset="0"/>
              </a:rPr>
              <a:t>+ Dưới ách thống trị tàn bạo của nhà Ngô, năm 248, tại vùng </a:t>
            </a:r>
            <a:r>
              <a:rPr lang="nl-NL" sz="2800" dirty="0" smtClean="0">
                <a:latin typeface="Times New Roman" panose="02020603050405020304" pitchFamily="18" charset="0"/>
                <a:ea typeface="Times New Roman" panose="02020603050405020304" pitchFamily="18" charset="0"/>
              </a:rPr>
              <a:t>Cửu</a:t>
            </a:r>
          </a:p>
          <a:p>
            <a:pPr algn="just">
              <a:lnSpc>
                <a:spcPts val="1700"/>
              </a:lnSpc>
              <a:spcBef>
                <a:spcPts val="700"/>
              </a:spcBef>
              <a:spcAft>
                <a:spcPts val="700"/>
              </a:spcAft>
            </a:pPr>
            <a:r>
              <a:rPr lang="nl-NL" sz="2800" dirty="0" smtClean="0">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Chân (</a:t>
            </a:r>
            <a:r>
              <a:rPr lang="nl-NL" sz="2800" dirty="0" smtClean="0">
                <a:latin typeface="Times New Roman" panose="02020603050405020304" pitchFamily="18" charset="0"/>
                <a:ea typeface="Times New Roman" panose="02020603050405020304" pitchFamily="18" charset="0"/>
              </a:rPr>
              <a:t>Thanh </a:t>
            </a:r>
            <a:r>
              <a:rPr lang="nl-NL" sz="2800" dirty="0">
                <a:latin typeface="Times New Roman" panose="02020603050405020304" pitchFamily="18" charset="0"/>
                <a:ea typeface="Times New Roman" panose="02020603050405020304" pitchFamily="18" charset="0"/>
              </a:rPr>
              <a:t>Hoá), Bà Triệu phất cờ khởi nghĩa.</a:t>
            </a:r>
            <a:endParaRPr lang="en-US" sz="2800" dirty="0" smtClean="0">
              <a:effectLst/>
              <a:latin typeface="Times New Roman" panose="02020603050405020304" pitchFamily="18" charset="0"/>
              <a:ea typeface="Times New Roman" panose="02020603050405020304" pitchFamily="18" charset="0"/>
            </a:endParaRPr>
          </a:p>
          <a:p>
            <a:pPr algn="just">
              <a:lnSpc>
                <a:spcPts val="1800"/>
              </a:lnSpc>
              <a:spcBef>
                <a:spcPts val="800"/>
              </a:spcBef>
              <a:spcAft>
                <a:spcPts val="800"/>
              </a:spcAft>
            </a:pPr>
            <a:r>
              <a:rPr lang="nl-NL" sz="2800" dirty="0">
                <a:latin typeface="Times New Roman" panose="02020603050405020304" pitchFamily="18" charset="0"/>
                <a:ea typeface="Times New Roman" panose="02020603050405020304" pitchFamily="18" charset="0"/>
              </a:rPr>
              <a:t>- Diến biến</a:t>
            </a:r>
            <a:endParaRPr lang="en-US" sz="2800" dirty="0" smtClean="0">
              <a:effectLst/>
              <a:latin typeface="Times New Roman" panose="02020603050405020304" pitchFamily="18" charset="0"/>
              <a:ea typeface="Times New Roman" panose="02020603050405020304" pitchFamily="18" charset="0"/>
            </a:endParaRPr>
          </a:p>
          <a:p>
            <a:pPr algn="just">
              <a:lnSpc>
                <a:spcPts val="1800"/>
              </a:lnSpc>
              <a:spcBef>
                <a:spcPts val="800"/>
              </a:spcBef>
              <a:spcAft>
                <a:spcPts val="800"/>
              </a:spcAft>
            </a:pPr>
            <a:r>
              <a:rPr lang="nl-NL" sz="2800" dirty="0">
                <a:latin typeface="Times New Roman" panose="02020603050405020304" pitchFamily="18" charset="0"/>
                <a:ea typeface="Times New Roman" panose="02020603050405020304" pitchFamily="18" charset="0"/>
              </a:rPr>
              <a:t>+ Từ căn cứ núi Nưa nghĩa quân đánh phá các thành ấp của bọn </a:t>
            </a:r>
            <a:r>
              <a:rPr lang="nl-NL" sz="2800" dirty="0" smtClean="0">
                <a:latin typeface="Times New Roman" panose="02020603050405020304" pitchFamily="18" charset="0"/>
                <a:ea typeface="Times New Roman" panose="02020603050405020304" pitchFamily="18" charset="0"/>
              </a:rPr>
              <a:t>quan</a:t>
            </a:r>
          </a:p>
          <a:p>
            <a:pPr algn="just">
              <a:lnSpc>
                <a:spcPts val="1800"/>
              </a:lnSpc>
              <a:spcBef>
                <a:spcPts val="800"/>
              </a:spcBef>
              <a:spcAft>
                <a:spcPts val="800"/>
              </a:spcAft>
            </a:pPr>
            <a:r>
              <a:rPr lang="nl-NL" sz="2800" dirty="0" smtClean="0">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lại đô hộ ở Cửu Chân rồi từ đó đánh ra khắp Giao Châu.</a:t>
            </a:r>
            <a:endParaRPr lang="en-US" sz="2800" dirty="0" smtClean="0">
              <a:effectLst/>
              <a:latin typeface="Times New Roman" panose="02020603050405020304" pitchFamily="18" charset="0"/>
              <a:ea typeface="Times New Roman" panose="02020603050405020304" pitchFamily="18" charset="0"/>
            </a:endParaRPr>
          </a:p>
          <a:p>
            <a:pPr algn="just">
              <a:lnSpc>
                <a:spcPts val="1800"/>
              </a:lnSpc>
              <a:spcBef>
                <a:spcPts val="800"/>
              </a:spcBef>
              <a:spcAft>
                <a:spcPts val="800"/>
              </a:spcAft>
            </a:pPr>
            <a:r>
              <a:rPr lang="nl-NL" sz="2800" dirty="0">
                <a:latin typeface="Times New Roman" panose="02020603050405020304" pitchFamily="18" charset="0"/>
                <a:ea typeface="Times New Roman" panose="02020603050405020304" pitchFamily="18" charset="0"/>
              </a:rPr>
              <a:t>+ Nhà Ngô lo sợ, vội cử quân sang đàn áp. Dù chiến đấu anh </a:t>
            </a:r>
            <a:r>
              <a:rPr lang="nl-NL" sz="2800" dirty="0" smtClean="0">
                <a:latin typeface="Times New Roman" panose="02020603050405020304" pitchFamily="18" charset="0"/>
                <a:ea typeface="Times New Roman" panose="02020603050405020304" pitchFamily="18" charset="0"/>
              </a:rPr>
              <a:t>dũng</a:t>
            </a:r>
          </a:p>
          <a:p>
            <a:pPr algn="just">
              <a:lnSpc>
                <a:spcPts val="1800"/>
              </a:lnSpc>
              <a:spcBef>
                <a:spcPts val="800"/>
              </a:spcBef>
              <a:spcAft>
                <a:spcPts val="800"/>
              </a:spcAft>
            </a:pPr>
            <a:r>
              <a:rPr lang="nl-NL" sz="2800" dirty="0" smtClean="0">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nhưng do lực lượng quá chênh lệch, nghĩa quân bị tiêu diệt. Bà </a:t>
            </a:r>
            <a:r>
              <a:rPr lang="nl-NL" sz="2800" dirty="0" smtClean="0">
                <a:latin typeface="Times New Roman" panose="02020603050405020304" pitchFamily="18" charset="0"/>
                <a:ea typeface="Times New Roman" panose="02020603050405020304" pitchFamily="18" charset="0"/>
              </a:rPr>
              <a:t>Triệu</a:t>
            </a:r>
          </a:p>
          <a:p>
            <a:pPr algn="just">
              <a:lnSpc>
                <a:spcPts val="1800"/>
              </a:lnSpc>
              <a:spcBef>
                <a:spcPts val="800"/>
              </a:spcBef>
              <a:spcAft>
                <a:spcPts val="800"/>
              </a:spcAft>
            </a:pPr>
            <a:r>
              <a:rPr lang="nl-NL" sz="2800" dirty="0" smtClean="0">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hi sinh trên núi Tùng (Phú Điền, Hậu Lộc, Thanh Hoá).</a:t>
            </a:r>
            <a:endParaRPr lang="en-US" sz="2800" dirty="0" smtClean="0">
              <a:effectLst/>
              <a:latin typeface="Times New Roman" panose="02020603050405020304" pitchFamily="18" charset="0"/>
              <a:ea typeface="Times New Roman" panose="02020603050405020304" pitchFamily="18" charset="0"/>
            </a:endParaRPr>
          </a:p>
          <a:p>
            <a:pPr algn="just">
              <a:lnSpc>
                <a:spcPts val="1700"/>
              </a:lnSpc>
              <a:spcBef>
                <a:spcPts val="700"/>
              </a:spcBef>
              <a:spcAft>
                <a:spcPts val="700"/>
              </a:spcAft>
            </a:pPr>
            <a:r>
              <a:rPr lang="nl-NL" sz="2800" dirty="0" smtClean="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5409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1440"/>
            <a:ext cx="12191999" cy="6766559"/>
          </a:xfrm>
          <a:prstGeom prst="rect">
            <a:avLst/>
          </a:prstGeom>
        </p:spPr>
      </p:pic>
    </p:spTree>
    <p:extLst>
      <p:ext uri="{BB962C8B-B14F-4D97-AF65-F5344CB8AC3E}">
        <p14:creationId xmlns:p14="http://schemas.microsoft.com/office/powerpoint/2010/main" val="51058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912"/>
            <a:ext cx="11938715" cy="3400022"/>
          </a:xfrm>
        </p:spPr>
        <p:txBody>
          <a:bodyPr>
            <a:normAutofit fontScale="90000"/>
          </a:bodyPr>
          <a:lstStyle/>
          <a:p>
            <a:pPr>
              <a:lnSpc>
                <a:spcPct val="100000"/>
              </a:lnSpc>
            </a:pPr>
            <a:r>
              <a:rPr lang="vi-VN" sz="3200" dirty="0" smtClean="0">
                <a:solidFill>
                  <a:srgbClr val="FF0000"/>
                </a:solidFill>
              </a:rPr>
              <a:t>3</a:t>
            </a:r>
            <a:r>
              <a:rPr lang="vi-VN" sz="3200" dirty="0">
                <a:solidFill>
                  <a:srgbClr val="FF0000"/>
                </a:solidFill>
              </a:rPr>
              <a:t>. Khởi nghĩa Lý Bí và sự thành lập nước Vạn </a:t>
            </a:r>
            <a:r>
              <a:rPr lang="vi-VN" sz="3200" dirty="0" smtClean="0">
                <a:solidFill>
                  <a:srgbClr val="FF0000"/>
                </a:solidFill>
              </a:rPr>
              <a:t>Xu</a:t>
            </a:r>
            <a:r>
              <a:rPr lang="en-US" sz="3200" dirty="0" err="1" smtClean="0">
                <a:solidFill>
                  <a:srgbClr val="FF0000"/>
                </a:solidFill>
              </a:rPr>
              <a:t>ân</a:t>
            </a: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err="1" smtClean="0">
                <a:solidFill>
                  <a:srgbClr val="FF0000"/>
                </a:solidFill>
                <a:latin typeface="Times New Roman" panose="02020603050405020304" pitchFamily="18" charset="0"/>
                <a:cs typeface="Times New Roman" panose="02020603050405020304" pitchFamily="18" charset="0"/>
              </a:rPr>
              <a:t>Lý</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ở </a:t>
            </a:r>
            <a:r>
              <a:rPr lang="en-US" sz="2800" dirty="0" err="1" smtClean="0">
                <a:latin typeface="Times New Roman" panose="02020603050405020304" pitchFamily="18" charset="0"/>
                <a:cs typeface="Times New Roman" panose="02020603050405020304" pitchFamily="18" charset="0"/>
              </a:rPr>
              <a:t>Thôn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Phổ</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gây</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dựng </a:t>
            </a:r>
            <a:r>
              <a:rPr lang="vi-VN" sz="2800" dirty="0">
                <a:latin typeface="Times New Roman" panose="02020603050405020304" pitchFamily="18" charset="0"/>
                <a:cs typeface="Times New Roman" panose="02020603050405020304" pitchFamily="18" charset="0"/>
              </a:rPr>
              <a:t>cơ đồ tại đình Giang Xá, huyện Hoài Đức (Hà Nội) và mất tại xã Văn Lương, </a:t>
            </a:r>
            <a:r>
              <a:rPr lang="vi-VN" sz="2800" dirty="0"/>
              <a:t>huyện Tam Nông (Phú Thọ). Vì vậy, năm 2013, các huyện Phổ Yên, Hoài Đức và Tam Nông đã tiến hành Lễ kết nghĩa tại Lễ kỉ niệm 1510 năm ngày sinh của vua Lý </a:t>
            </a:r>
            <a:r>
              <a:rPr lang="vi-VN" sz="2800" dirty="0" smtClean="0"/>
              <a:t>Nam</a:t>
            </a:r>
            <a:r>
              <a:rPr lang="en-US" sz="2800" dirty="0" smtClean="0"/>
              <a:t> </a:t>
            </a:r>
            <a:r>
              <a:rPr lang="en-US" sz="2800" b="1" dirty="0" err="1" smtClean="0"/>
              <a:t>Đế</a:t>
            </a:r>
            <a:r>
              <a:rPr lang="en-US" sz="2800" b="1" dirty="0" smtClean="0"/>
              <a:t>.</a:t>
            </a:r>
            <a:br>
              <a:rPr lang="en-US" sz="2800" b="1" dirty="0" smtClean="0"/>
            </a:br>
            <a:endParaRPr lang="en-US" sz="3200" dirty="0">
              <a:solidFill>
                <a:srgbClr val="FF0000"/>
              </a:solidFill>
            </a:endParaRPr>
          </a:p>
        </p:txBody>
      </p:sp>
      <p:pic>
        <p:nvPicPr>
          <p:cNvPr id="3" name="Picture 2"/>
          <p:cNvPicPr>
            <a:picLocks noChangeAspect="1"/>
          </p:cNvPicPr>
          <p:nvPr/>
        </p:nvPicPr>
        <p:blipFill>
          <a:blip r:embed="rId2"/>
          <a:stretch>
            <a:fillRect/>
          </a:stretch>
        </p:blipFill>
        <p:spPr>
          <a:xfrm>
            <a:off x="4803820" y="2923504"/>
            <a:ext cx="7388180" cy="3934496"/>
          </a:xfrm>
          <a:prstGeom prst="rect">
            <a:avLst/>
          </a:prstGeom>
        </p:spPr>
      </p:pic>
      <p:sp>
        <p:nvSpPr>
          <p:cNvPr id="4" name="Rectangle 3"/>
          <p:cNvSpPr/>
          <p:nvPr/>
        </p:nvSpPr>
        <p:spPr>
          <a:xfrm>
            <a:off x="-1" y="3048260"/>
            <a:ext cx="3606085" cy="2246769"/>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endParaRPr lang="en-US" sz="2800" dirty="0" smtClean="0">
              <a:latin typeface="Times New Roman" panose="02020603050405020304" pitchFamily="18" charset="0"/>
              <a:cs typeface="Times New Roman" panose="02020603050405020304" pitchFamily="18" charset="0"/>
            </a:endParaRPr>
          </a:p>
          <a:p>
            <a:r>
              <a:rPr lang="en-US" sz="2800" dirty="0" smtClean="0"/>
              <a:t> </a:t>
            </a:r>
            <a:r>
              <a:rPr lang="en-US" sz="2800" dirty="0" err="1">
                <a:latin typeface="Times New Roman" panose="02020603050405020304" pitchFamily="18" charset="0"/>
                <a:cs typeface="Times New Roman" panose="02020603050405020304" pitchFamily="18" charset="0"/>
              </a:rPr>
              <a:t>khởi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Bí</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D</a:t>
            </a:r>
            <a:r>
              <a:rPr lang="vi-VN" sz="2800" dirty="0">
                <a:latin typeface="Times New Roman" panose="02020603050405020304" pitchFamily="18" charset="0"/>
                <a:cs typeface="Times New Roman" panose="02020603050405020304" pitchFamily="18" charset="0"/>
              </a:rPr>
              <a:t>o chế độ cai trị khắc nghiệt của nhà Lương. </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14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5" name="Rectangle 4"/>
          <p:cNvSpPr/>
          <p:nvPr/>
        </p:nvSpPr>
        <p:spPr>
          <a:xfrm>
            <a:off x="1132115" y="836298"/>
            <a:ext cx="10293530" cy="2677656"/>
          </a:xfrm>
          <a:prstGeom prst="rect">
            <a:avLst/>
          </a:prstGeom>
        </p:spPr>
        <p:txBody>
          <a:bodyPr wrap="square">
            <a:spAutoFit/>
          </a:bodyPr>
          <a:lstStyle/>
          <a:p>
            <a:r>
              <a:rPr lang="vi-VN" sz="2800" b="0" i="0" dirty="0" smtClean="0">
                <a:solidFill>
                  <a:srgbClr val="000000"/>
                </a:solidFill>
                <a:effectLst/>
                <a:latin typeface="Open Sans"/>
              </a:rPr>
              <a:t>Em đã biết, sau khi chiếm được Âu Lạc, các triều đại phương Bắc đã tìm “trăm phương nghìn kế” để áp đặt ách cai trị đối với nước ta. Nhưng thực tế lịch sử có thuận theo ý đồ của họ không?</a:t>
            </a:r>
            <a:endParaRPr lang="en-US" sz="2800" b="0" i="0" dirty="0" smtClean="0">
              <a:solidFill>
                <a:srgbClr val="000000"/>
              </a:solidFill>
              <a:effectLst/>
              <a:latin typeface="Open Sans"/>
            </a:endParaRPr>
          </a:p>
          <a:p>
            <a:r>
              <a:rPr lang="vi-VN" sz="2800" b="0" i="0" dirty="0" smtClean="0">
                <a:solidFill>
                  <a:srgbClr val="000000"/>
                </a:solidFill>
                <a:effectLst/>
                <a:latin typeface="Open Sans"/>
              </a:rPr>
              <a:t>Em </a:t>
            </a:r>
            <a:r>
              <a:rPr lang="vi-VN" sz="2800" b="0" i="0" dirty="0" smtClean="0">
                <a:solidFill>
                  <a:srgbClr val="000000"/>
                </a:solidFill>
                <a:effectLst/>
                <a:latin typeface="Open Sans"/>
              </a:rPr>
              <a:t>suy nghĩ gì về lời “phàn nàn” của viên Thái thú người Hán: Dân xứ ấy rất khó cai trị?</a:t>
            </a:r>
            <a:endParaRPr lang="en-US" sz="2800" dirty="0"/>
          </a:p>
        </p:txBody>
      </p:sp>
      <p:pic>
        <p:nvPicPr>
          <p:cNvPr id="7" name="Picture 6"/>
          <p:cNvPicPr>
            <a:picLocks noChangeAspect="1"/>
          </p:cNvPicPr>
          <p:nvPr/>
        </p:nvPicPr>
        <p:blipFill>
          <a:blip r:embed="rId3"/>
          <a:stretch>
            <a:fillRect/>
          </a:stretch>
        </p:blipFill>
        <p:spPr>
          <a:xfrm>
            <a:off x="6191794" y="2965269"/>
            <a:ext cx="6000205" cy="3892730"/>
          </a:xfrm>
          <a:prstGeom prst="rect">
            <a:avLst/>
          </a:prstGeom>
        </p:spPr>
      </p:pic>
    </p:spTree>
    <p:extLst>
      <p:ext uri="{BB962C8B-B14F-4D97-AF65-F5344CB8AC3E}">
        <p14:creationId xmlns:p14="http://schemas.microsoft.com/office/powerpoint/2010/main" val="1198198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152"/>
            <a:ext cx="12192000" cy="6948151"/>
          </a:xfrm>
          <a:prstGeom prst="rect">
            <a:avLst/>
          </a:prstGeom>
        </p:spPr>
      </p:pic>
      <p:sp>
        <p:nvSpPr>
          <p:cNvPr id="4" name="Rectangle 3"/>
          <p:cNvSpPr/>
          <p:nvPr/>
        </p:nvSpPr>
        <p:spPr>
          <a:xfrm>
            <a:off x="2678806" y="658573"/>
            <a:ext cx="9131381" cy="2677656"/>
          </a:xfrm>
          <a:prstGeom prst="rect">
            <a:avLst/>
          </a:prstGeom>
        </p:spPr>
        <p:txBody>
          <a:bodyPr wrap="square">
            <a:spAutoFit/>
          </a:bodyPr>
          <a:lstStyle/>
          <a:p>
            <a:endParaRPr lang="en-US" sz="2800" dirty="0" smtClean="0">
              <a:solidFill>
                <a:srgbClr val="FF0000"/>
              </a:solidFill>
            </a:endParaRPr>
          </a:p>
          <a:p>
            <a:r>
              <a:rPr lang="en-US" sz="2800" dirty="0" smtClean="0">
                <a:solidFill>
                  <a:srgbClr val="FF0000"/>
                </a:solidFill>
                <a:latin typeface="Times New Roman" panose="02020603050405020304" pitchFamily="18" charset="0"/>
                <a:cs typeface="Times New Roman" panose="02020603050405020304" pitchFamily="18" charset="0"/>
              </a:rPr>
              <a:t>HOẠT </a:t>
            </a:r>
            <a:r>
              <a:rPr lang="en-US" sz="2800" dirty="0" smtClean="0">
                <a:solidFill>
                  <a:srgbClr val="FF0000"/>
                </a:solidFill>
                <a:latin typeface="Times New Roman" panose="02020603050405020304" pitchFamily="18" charset="0"/>
                <a:cs typeface="Times New Roman" panose="02020603050405020304" pitchFamily="18" charset="0"/>
              </a:rPr>
              <a:t>ĐỘNG </a:t>
            </a:r>
            <a:r>
              <a:rPr lang="en-US" sz="2800" dirty="0" smtClean="0">
                <a:solidFill>
                  <a:srgbClr val="FF0000"/>
                </a:solidFill>
                <a:latin typeface="Times New Roman" panose="02020603050405020304" pitchFamily="18" charset="0"/>
                <a:cs typeface="Times New Roman" panose="02020603050405020304" pitchFamily="18" charset="0"/>
              </a:rPr>
              <a:t>NHÓM</a:t>
            </a:r>
          </a:p>
          <a:p>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H</a:t>
            </a:r>
            <a:r>
              <a:rPr lang="vi-VN" sz="2800" dirty="0" smtClean="0">
                <a:latin typeface="Times New Roman" panose="02020603050405020304" pitchFamily="18" charset="0"/>
                <a:cs typeface="Times New Roman" panose="02020603050405020304" pitchFamily="18" charset="0"/>
              </a:rPr>
              <a:t>ình </a:t>
            </a:r>
            <a:r>
              <a:rPr lang="vi-VN" sz="2800" dirty="0">
                <a:latin typeface="Times New Roman" panose="02020603050405020304" pitchFamily="18" charset="0"/>
                <a:cs typeface="Times New Roman" panose="02020603050405020304" pitchFamily="18" charset="0"/>
              </a:rPr>
              <a:t>5 (SGK) để trình bày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Nhóm</a:t>
            </a:r>
            <a:r>
              <a:rPr lang="en-US" sz="2800" dirty="0" smtClean="0">
                <a:latin typeface="Times New Roman" panose="02020603050405020304" pitchFamily="18" charset="0"/>
                <a:cs typeface="Times New Roman" panose="02020603050405020304" pitchFamily="18" charset="0"/>
              </a:rPr>
              <a:t> 1:</a:t>
            </a:r>
            <a:r>
              <a:rPr lang="vi-VN" sz="2800" dirty="0" smtClean="0">
                <a:latin typeface="Times New Roman" panose="02020603050405020304" pitchFamily="18" charset="0"/>
                <a:cs typeface="Times New Roman" panose="02020603050405020304" pitchFamily="18" charset="0"/>
              </a:rPr>
              <a:t>diễn </a:t>
            </a:r>
            <a:r>
              <a:rPr lang="vi-VN" sz="2800" dirty="0">
                <a:latin typeface="Times New Roman" panose="02020603050405020304" pitchFamily="18" charset="0"/>
                <a:cs typeface="Times New Roman" panose="02020603050405020304" pitchFamily="18" charset="0"/>
              </a:rPr>
              <a:t>biến chính của cuộc </a:t>
            </a:r>
            <a:r>
              <a:rPr lang="vi-VN" sz="2800" dirty="0" smtClean="0">
                <a:latin typeface="Times New Roman" panose="02020603050405020304" pitchFamily="18" charset="0"/>
                <a:cs typeface="Times New Roman" panose="02020603050405020304" pitchFamily="18" charset="0"/>
              </a:rPr>
              <a:t>khởi </a:t>
            </a:r>
            <a:r>
              <a:rPr lang="vi-VN" sz="2800" dirty="0">
                <a:latin typeface="Times New Roman" panose="02020603050405020304" pitchFamily="18" charset="0"/>
                <a:cs typeface="Times New Roman" panose="02020603050405020304" pitchFamily="18" charset="0"/>
              </a:rPr>
              <a:t>nghĩa Lý Bí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Nhóm</a:t>
            </a:r>
            <a:r>
              <a:rPr lang="en-US" sz="2800" dirty="0" smtClean="0">
                <a:latin typeface="Times New Roman" panose="02020603050405020304" pitchFamily="18" charset="0"/>
                <a:cs typeface="Times New Roman" panose="02020603050405020304" pitchFamily="18" charset="0"/>
              </a:rPr>
              <a:t> 2: </a:t>
            </a:r>
            <a:r>
              <a:rPr lang="vi-VN" sz="2800" dirty="0" smtClean="0">
                <a:latin typeface="Times New Roman" panose="02020603050405020304" pitchFamily="18" charset="0"/>
                <a:cs typeface="Times New Roman" panose="02020603050405020304" pitchFamily="18" charset="0"/>
              </a:rPr>
              <a:t>công </a:t>
            </a:r>
            <a:r>
              <a:rPr lang="vi-VN" sz="2800" dirty="0">
                <a:latin typeface="Times New Roman" panose="02020603050405020304" pitchFamily="18" charset="0"/>
                <a:cs typeface="Times New Roman" panose="02020603050405020304" pitchFamily="18" charset="0"/>
              </a:rPr>
              <a:t>cuộc bảo vệ nước Vạn Xuân</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Nhóm</a:t>
            </a:r>
            <a:r>
              <a:rPr lang="en-US" sz="2800" dirty="0" smtClean="0">
                <a:latin typeface="Times New Roman" panose="02020603050405020304" pitchFamily="18" charset="0"/>
                <a:cs typeface="Times New Roman" panose="02020603050405020304" pitchFamily="18" charset="0"/>
              </a:rPr>
              <a:t> 3: </a:t>
            </a:r>
            <a:r>
              <a:rPr lang="en-US" sz="2800" dirty="0" err="1" smtClean="0">
                <a:latin typeface="Times New Roman" panose="02020603050405020304" pitchFamily="18" charset="0"/>
                <a:cs typeface="Times New Roman" panose="02020603050405020304" pitchFamily="18" charset="0"/>
              </a:rPr>
              <a:t>kết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nghĩa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43542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0" y="-186744"/>
            <a:ext cx="12295030" cy="70447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95" y="1017431"/>
            <a:ext cx="2691684" cy="32886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471" y="1017431"/>
            <a:ext cx="3438659" cy="328862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3738" y="1017431"/>
            <a:ext cx="2653047" cy="328862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4614" y="1017431"/>
            <a:ext cx="3429806" cy="3288629"/>
          </a:xfrm>
          <a:prstGeom prst="rect">
            <a:avLst/>
          </a:prstGeom>
        </p:spPr>
      </p:pic>
      <p:sp>
        <p:nvSpPr>
          <p:cNvPr id="9" name="Rectangle 8"/>
          <p:cNvSpPr/>
          <p:nvPr/>
        </p:nvSpPr>
        <p:spPr>
          <a:xfrm>
            <a:off x="434553" y="185859"/>
            <a:ext cx="1766830" cy="523220"/>
          </a:xfrm>
          <a:prstGeom prst="rect">
            <a:avLst/>
          </a:prstGeom>
        </p:spPr>
        <p:txBody>
          <a:bodyPr wrap="none">
            <a:spAutoFit/>
          </a:bodyPr>
          <a:lstStyle/>
          <a:p>
            <a:r>
              <a:rPr lang="en-US" sz="2800" dirty="0" smtClean="0">
                <a:solidFill>
                  <a:srgbClr val="FF0000"/>
                </a:solidFill>
              </a:rPr>
              <a:t>D</a:t>
            </a:r>
            <a:r>
              <a:rPr lang="vi-VN" sz="2800" dirty="0" smtClean="0">
                <a:solidFill>
                  <a:srgbClr val="FF0000"/>
                </a:solidFill>
              </a:rPr>
              <a:t>iễn </a:t>
            </a:r>
            <a:r>
              <a:rPr lang="vi-VN" sz="2800" dirty="0">
                <a:solidFill>
                  <a:srgbClr val="FF0000"/>
                </a:solidFill>
              </a:rPr>
              <a:t>biến </a:t>
            </a:r>
            <a:endParaRPr lang="en-US" sz="2800" dirty="0">
              <a:solidFill>
                <a:srgbClr val="FF0000"/>
              </a:solidFill>
            </a:endParaRPr>
          </a:p>
        </p:txBody>
      </p:sp>
      <p:sp>
        <p:nvSpPr>
          <p:cNvPr id="10" name="Rectangle 9"/>
          <p:cNvSpPr/>
          <p:nvPr/>
        </p:nvSpPr>
        <p:spPr>
          <a:xfrm>
            <a:off x="3221616" y="182834"/>
            <a:ext cx="3114955" cy="523220"/>
          </a:xfrm>
          <a:prstGeom prst="rect">
            <a:avLst/>
          </a:prstGeom>
        </p:spPr>
        <p:txBody>
          <a:bodyPr wrap="none">
            <a:spAutoFit/>
          </a:bodyPr>
          <a:lstStyle/>
          <a:p>
            <a:r>
              <a:rPr lang="en-US" sz="2800" dirty="0" smtClean="0">
                <a:solidFill>
                  <a:srgbClr val="FF0000"/>
                </a:solidFill>
              </a:rPr>
              <a:t>C</a:t>
            </a:r>
            <a:r>
              <a:rPr lang="vi-VN" sz="2800" dirty="0" smtClean="0">
                <a:solidFill>
                  <a:srgbClr val="FF0000"/>
                </a:solidFill>
              </a:rPr>
              <a:t>ông </a:t>
            </a:r>
            <a:r>
              <a:rPr lang="vi-VN" sz="2800" dirty="0">
                <a:solidFill>
                  <a:srgbClr val="FF0000"/>
                </a:solidFill>
              </a:rPr>
              <a:t>cuộc bảo vệ </a:t>
            </a:r>
            <a:endParaRPr lang="en-US" sz="2800" dirty="0">
              <a:solidFill>
                <a:srgbClr val="FF0000"/>
              </a:solidFill>
            </a:endParaRPr>
          </a:p>
        </p:txBody>
      </p:sp>
      <p:sp>
        <p:nvSpPr>
          <p:cNvPr id="11" name="Rectangle 10"/>
          <p:cNvSpPr/>
          <p:nvPr/>
        </p:nvSpPr>
        <p:spPr>
          <a:xfrm>
            <a:off x="6904454" y="193214"/>
            <a:ext cx="1373709" cy="523220"/>
          </a:xfrm>
          <a:prstGeom prst="rect">
            <a:avLst/>
          </a:prstGeom>
        </p:spPr>
        <p:txBody>
          <a:bodyPr wrap="none">
            <a:spAutoFit/>
          </a:bodyPr>
          <a:lstStyle/>
          <a:p>
            <a:r>
              <a:rPr lang="en-US" sz="2800" dirty="0" err="1" smtClean="0">
                <a:solidFill>
                  <a:srgbClr val="FF0000"/>
                </a:solidFill>
              </a:rPr>
              <a:t>Kết</a:t>
            </a:r>
            <a:r>
              <a:rPr lang="en-US" sz="2800" dirty="0" smtClean="0">
                <a:solidFill>
                  <a:srgbClr val="FF0000"/>
                </a:solidFill>
              </a:rPr>
              <a:t> </a:t>
            </a:r>
            <a:r>
              <a:rPr lang="en-US" sz="2800" dirty="0" err="1">
                <a:solidFill>
                  <a:srgbClr val="FF0000"/>
                </a:solidFill>
              </a:rPr>
              <a:t>quả</a:t>
            </a:r>
            <a:r>
              <a:rPr lang="en-US" sz="2800" dirty="0">
                <a:solidFill>
                  <a:srgbClr val="FF0000"/>
                </a:solidFill>
              </a:rPr>
              <a:t> </a:t>
            </a:r>
          </a:p>
        </p:txBody>
      </p:sp>
      <p:sp>
        <p:nvSpPr>
          <p:cNvPr id="12" name="Rectangle 11"/>
          <p:cNvSpPr/>
          <p:nvPr/>
        </p:nvSpPr>
        <p:spPr>
          <a:xfrm>
            <a:off x="10007996" y="169201"/>
            <a:ext cx="1241045" cy="523220"/>
          </a:xfrm>
          <a:prstGeom prst="rect">
            <a:avLst/>
          </a:prstGeom>
        </p:spPr>
        <p:txBody>
          <a:bodyPr wrap="none">
            <a:spAutoFit/>
          </a:bodyPr>
          <a:lstStyle/>
          <a:p>
            <a:r>
              <a:rPr lang="en-US" sz="2800" dirty="0">
                <a:solidFill>
                  <a:srgbClr val="FF0000"/>
                </a:solidFill>
              </a:rPr>
              <a:t>Ý</a:t>
            </a:r>
            <a:r>
              <a:rPr lang="en-US" sz="2800" dirty="0" smtClean="0">
                <a:solidFill>
                  <a:srgbClr val="FF0000"/>
                </a:solidFill>
              </a:rPr>
              <a:t> </a:t>
            </a:r>
            <a:r>
              <a:rPr lang="en-US" sz="2800" dirty="0" err="1">
                <a:solidFill>
                  <a:srgbClr val="FF0000"/>
                </a:solidFill>
              </a:rPr>
              <a:t>nghĩa</a:t>
            </a:r>
            <a:endParaRPr lang="en-US" sz="2800" dirty="0">
              <a:solidFill>
                <a:srgbClr val="FF0000"/>
              </a:solidFill>
            </a:endParaRPr>
          </a:p>
        </p:txBody>
      </p:sp>
      <p:sp>
        <p:nvSpPr>
          <p:cNvPr id="15" name="Down Arrow 14"/>
          <p:cNvSpPr/>
          <p:nvPr/>
        </p:nvSpPr>
        <p:spPr>
          <a:xfrm>
            <a:off x="4584879" y="648463"/>
            <a:ext cx="194214" cy="652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10586434" y="648463"/>
            <a:ext cx="244698" cy="652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1202057" y="635584"/>
            <a:ext cx="208180" cy="652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7591308" y="661341"/>
            <a:ext cx="300492" cy="652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53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8" name="Picture 4" descr="Vua Lý Nam Đế (503-548) người mở đầu Triều Tiền L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0" y="0"/>
            <a:ext cx="61989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233375" y="1"/>
            <a:ext cx="5958625" cy="6858000"/>
          </a:xfrm>
          <a:prstGeom prst="rect">
            <a:avLst/>
          </a:prstGeom>
        </p:spPr>
      </p:pic>
    </p:spTree>
    <p:extLst>
      <p:ext uri="{BB962C8B-B14F-4D97-AF65-F5344CB8AC3E}">
        <p14:creationId xmlns:p14="http://schemas.microsoft.com/office/powerpoint/2010/main" val="1817009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02761"/>
            <a:ext cx="4416380" cy="523220"/>
          </a:xfrm>
          <a:prstGeom prst="rect">
            <a:avLst/>
          </a:prstGeom>
        </p:spPr>
        <p:txBody>
          <a:bodyPr wrap="square">
            <a:spAutoFit/>
          </a:bodyPr>
          <a:lstStyle/>
          <a:p>
            <a:r>
              <a:rPr lang="en-US" sz="2800" dirty="0" smtClean="0">
                <a:solidFill>
                  <a:srgbClr val="FF0000"/>
                </a:solidFill>
              </a:rPr>
              <a:t>4</a:t>
            </a:r>
            <a:r>
              <a:rPr lang="en-US" sz="2800" dirty="0">
                <a:solidFill>
                  <a:srgbClr val="FF0000"/>
                </a:solidFill>
              </a:rPr>
              <a:t>. </a:t>
            </a:r>
            <a:r>
              <a:rPr lang="en-US" sz="2800" dirty="0" err="1">
                <a:solidFill>
                  <a:srgbClr val="FF0000"/>
                </a:solidFill>
              </a:rPr>
              <a:t>Khởi</a:t>
            </a:r>
            <a:r>
              <a:rPr lang="en-US" sz="2800" dirty="0">
                <a:solidFill>
                  <a:srgbClr val="FF0000"/>
                </a:solidFill>
              </a:rPr>
              <a:t> </a:t>
            </a:r>
            <a:r>
              <a:rPr lang="en-US" sz="2800" dirty="0" err="1">
                <a:solidFill>
                  <a:srgbClr val="FF0000"/>
                </a:solidFill>
              </a:rPr>
              <a:t>nghĩa</a:t>
            </a:r>
            <a:r>
              <a:rPr lang="en-US" sz="2800" dirty="0">
                <a:solidFill>
                  <a:srgbClr val="FF0000"/>
                </a:solidFill>
              </a:rPr>
              <a:t> Mai </a:t>
            </a:r>
            <a:r>
              <a:rPr lang="en-US" sz="2800" dirty="0" err="1">
                <a:solidFill>
                  <a:srgbClr val="FF0000"/>
                </a:solidFill>
              </a:rPr>
              <a:t>Thúc</a:t>
            </a:r>
            <a:r>
              <a:rPr lang="en-US" sz="2800" dirty="0">
                <a:solidFill>
                  <a:srgbClr val="FF0000"/>
                </a:solidFill>
              </a:rPr>
              <a:t> </a:t>
            </a:r>
            <a:r>
              <a:rPr lang="en-US" sz="2800" dirty="0" smtClean="0">
                <a:solidFill>
                  <a:srgbClr val="FF0000"/>
                </a:solidFill>
              </a:rPr>
              <a:t>Loan</a:t>
            </a:r>
            <a:endParaRPr lang="en-US" sz="2800" dirty="0">
              <a:solidFill>
                <a:srgbClr val="FF0000"/>
              </a:solidFill>
            </a:endParaRPr>
          </a:p>
        </p:txBody>
      </p:sp>
      <p:pic>
        <p:nvPicPr>
          <p:cNvPr id="4" name="Picture 3"/>
          <p:cNvPicPr>
            <a:picLocks noChangeAspect="1"/>
          </p:cNvPicPr>
          <p:nvPr/>
        </p:nvPicPr>
        <p:blipFill>
          <a:blip r:embed="rId2"/>
          <a:stretch>
            <a:fillRect/>
          </a:stretch>
        </p:blipFill>
        <p:spPr>
          <a:xfrm>
            <a:off x="6096000" y="0"/>
            <a:ext cx="6096000" cy="6858000"/>
          </a:xfrm>
          <a:prstGeom prst="rect">
            <a:avLst/>
          </a:prstGeom>
        </p:spPr>
      </p:pic>
      <p:sp>
        <p:nvSpPr>
          <p:cNvPr id="5" name="Rectangle 4"/>
          <p:cNvSpPr/>
          <p:nvPr/>
        </p:nvSpPr>
        <p:spPr>
          <a:xfrm>
            <a:off x="0" y="1253470"/>
            <a:ext cx="6096000" cy="523220"/>
          </a:xfrm>
          <a:prstGeom prst="rect">
            <a:avLst/>
          </a:prstGeom>
        </p:spPr>
        <p:txBody>
          <a:bodyPr>
            <a:spAutoFit/>
          </a:bodyPr>
          <a:lstStyle/>
          <a:p>
            <a:r>
              <a:rPr lang="en-US" sz="2800" dirty="0" err="1" smtClean="0"/>
              <a:t>Nguyên</a:t>
            </a:r>
            <a:r>
              <a:rPr lang="en-US" sz="2800" dirty="0" smtClean="0"/>
              <a:t> </a:t>
            </a:r>
            <a:r>
              <a:rPr lang="en-US" sz="2800" dirty="0" err="1"/>
              <a:t>nhân</a:t>
            </a:r>
            <a:r>
              <a:rPr lang="en-US" sz="2800" dirty="0"/>
              <a:t> </a:t>
            </a:r>
            <a:r>
              <a:rPr lang="en-US" sz="2800" dirty="0" err="1"/>
              <a:t>bùng</a:t>
            </a:r>
            <a:r>
              <a:rPr lang="en-US" sz="2800" dirty="0"/>
              <a:t> </a:t>
            </a:r>
            <a:r>
              <a:rPr lang="en-US" sz="2800" dirty="0" err="1"/>
              <a:t>nổ</a:t>
            </a:r>
            <a:r>
              <a:rPr lang="en-US" sz="2800" dirty="0"/>
              <a:t> </a:t>
            </a:r>
            <a:r>
              <a:rPr lang="en-US" sz="2800" dirty="0" err="1" smtClean="0"/>
              <a:t>cuộc</a:t>
            </a:r>
            <a:r>
              <a:rPr lang="en-US" sz="2800" dirty="0" smtClean="0"/>
              <a:t> </a:t>
            </a:r>
            <a:r>
              <a:rPr lang="en-US" sz="2800" dirty="0" err="1" smtClean="0"/>
              <a:t>khởi</a:t>
            </a:r>
            <a:r>
              <a:rPr lang="en-US" sz="2800" dirty="0" smtClean="0"/>
              <a:t> </a:t>
            </a:r>
            <a:r>
              <a:rPr lang="en-US" sz="2800" dirty="0" err="1" smtClean="0"/>
              <a:t>nghĩa</a:t>
            </a:r>
            <a:endParaRPr lang="en-US" sz="2800" dirty="0"/>
          </a:p>
        </p:txBody>
      </p:sp>
    </p:spTree>
    <p:extLst>
      <p:ext uri="{BB962C8B-B14F-4D97-AF65-F5344CB8AC3E}">
        <p14:creationId xmlns:p14="http://schemas.microsoft.com/office/powerpoint/2010/main" val="2698862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984"/>
            <a:ext cx="12192000" cy="6857999"/>
          </a:xfrm>
          <a:prstGeom prst="rect">
            <a:avLst/>
          </a:prstGeom>
        </p:spPr>
      </p:pic>
      <p:sp>
        <p:nvSpPr>
          <p:cNvPr id="4" name="Rectangle 3"/>
          <p:cNvSpPr/>
          <p:nvPr/>
        </p:nvSpPr>
        <p:spPr>
          <a:xfrm>
            <a:off x="1847977" y="1625305"/>
            <a:ext cx="7319632" cy="523220"/>
          </a:xfrm>
          <a:prstGeom prst="rect">
            <a:avLst/>
          </a:prstGeom>
        </p:spPr>
        <p:txBody>
          <a:bodyPr wrap="none">
            <a:spAutoFit/>
          </a:bodyPr>
          <a:lstStyle/>
          <a:p>
            <a:r>
              <a:rPr lang="en-US" dirty="0" smtClean="0"/>
              <a:t>- </a:t>
            </a:r>
            <a:r>
              <a:rPr lang="en-US" sz="2800" dirty="0" smtClean="0"/>
              <a:t>Do </a:t>
            </a:r>
            <a:r>
              <a:rPr lang="vi-VN" sz="2800" dirty="0" smtClean="0"/>
              <a:t>chính </a:t>
            </a:r>
            <a:r>
              <a:rPr lang="vi-VN" sz="2800" dirty="0"/>
              <a:t>sách cai trị, bóc lột của nhà Đường</a:t>
            </a:r>
            <a:endParaRPr lang="en-US" sz="2800" dirty="0"/>
          </a:p>
        </p:txBody>
      </p:sp>
      <p:sp>
        <p:nvSpPr>
          <p:cNvPr id="5" name="Rectangle 4"/>
          <p:cNvSpPr/>
          <p:nvPr/>
        </p:nvSpPr>
        <p:spPr>
          <a:xfrm>
            <a:off x="4482001" y="3493855"/>
            <a:ext cx="4523033" cy="523220"/>
          </a:xfrm>
          <a:prstGeom prst="rect">
            <a:avLst/>
          </a:prstGeom>
        </p:spPr>
        <p:txBody>
          <a:bodyPr wrap="none">
            <a:spAutoFit/>
          </a:bodyPr>
          <a:lstStyle/>
          <a:p>
            <a:r>
              <a:rPr lang="en-US" sz="2800" dirty="0" err="1"/>
              <a:t>Cuộc</a:t>
            </a:r>
            <a:r>
              <a:rPr lang="en-US" sz="2800" dirty="0"/>
              <a:t> </a:t>
            </a:r>
            <a:r>
              <a:rPr lang="en-US" sz="2800" dirty="0" err="1"/>
              <a:t>khởi</a:t>
            </a:r>
            <a:r>
              <a:rPr lang="en-US" sz="2800" dirty="0"/>
              <a:t> </a:t>
            </a:r>
            <a:r>
              <a:rPr lang="en-US" sz="2800" dirty="0" err="1"/>
              <a:t>nghĩa</a:t>
            </a:r>
            <a:r>
              <a:rPr lang="en-US" sz="2800" dirty="0"/>
              <a:t> </a:t>
            </a:r>
            <a:r>
              <a:rPr lang="en-US" sz="2800" dirty="0" err="1"/>
              <a:t>nổ</a:t>
            </a:r>
            <a:r>
              <a:rPr lang="en-US" sz="2800" dirty="0"/>
              <a:t> </a:t>
            </a:r>
            <a:r>
              <a:rPr lang="en-US" sz="2800" dirty="0" err="1"/>
              <a:t>ra</a:t>
            </a:r>
            <a:r>
              <a:rPr lang="en-US" sz="2800" dirty="0"/>
              <a:t> ở </a:t>
            </a:r>
            <a:r>
              <a:rPr lang="en-US" sz="2800" dirty="0" err="1"/>
              <a:t>đâu</a:t>
            </a:r>
            <a:r>
              <a:rPr lang="en-US" sz="2800" dirty="0"/>
              <a:t>? </a:t>
            </a:r>
          </a:p>
        </p:txBody>
      </p:sp>
      <p:sp>
        <p:nvSpPr>
          <p:cNvPr id="10" name="Up Arrow 9"/>
          <p:cNvSpPr/>
          <p:nvPr/>
        </p:nvSpPr>
        <p:spPr>
          <a:xfrm>
            <a:off x="1951088" y="2035579"/>
            <a:ext cx="315674" cy="15712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5031275" y="4017075"/>
            <a:ext cx="588207" cy="14950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1910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1" y="365124"/>
            <a:ext cx="12192000" cy="6492875"/>
          </a:xfrm>
          <a:prstGeom prst="rect">
            <a:avLst/>
          </a:prstGeom>
        </p:spPr>
      </p:pic>
    </p:spTree>
    <p:extLst>
      <p:ext uri="{BB962C8B-B14F-4D97-AF65-F5344CB8AC3E}">
        <p14:creationId xmlns:p14="http://schemas.microsoft.com/office/powerpoint/2010/main" val="2840221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533" y="2103773"/>
            <a:ext cx="10515600" cy="1325563"/>
          </a:xfrm>
        </p:spPr>
        <p:txBody>
          <a:bodyPr>
            <a:normAutofit fontScale="90000"/>
          </a:bodyPr>
          <a:lstStyle/>
          <a:p>
            <a:r>
              <a:rPr lang="en-US" b="1" dirty="0" err="1">
                <a:latin typeface="Times New Roman" panose="02020603050405020304" pitchFamily="18" charset="0"/>
                <a:cs typeface="Times New Roman" panose="02020603050405020304" pitchFamily="18" charset="0"/>
              </a:rPr>
              <a:t>Phạm</a:t>
            </a:r>
            <a:r>
              <a:rPr lang="en-US" b="1" dirty="0">
                <a:latin typeface="Times New Roman" panose="02020603050405020304" pitchFamily="18" charset="0"/>
                <a:cs typeface="Times New Roman" panose="02020603050405020304" pitchFamily="18" charset="0"/>
              </a:rPr>
              <a:t> vi </a:t>
            </a:r>
            <a:r>
              <a:rPr lang="en-US" b="1" dirty="0" err="1">
                <a:latin typeface="Times New Roman" panose="02020603050405020304" pitchFamily="18" charset="0"/>
                <a:cs typeface="Times New Roman" panose="02020603050405020304" pitchFamily="18" charset="0"/>
              </a:rPr>
              <a:t>cuộc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khởi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nghĩa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sao</a:t>
            </a:r>
            <a:r>
              <a:rPr lang="en-US" b="1" dirty="0" smtClean="0">
                <a:latin typeface="Times New Roman" panose="02020603050405020304" pitchFamily="18" charset="0"/>
                <a:cs typeface="Times New Roman" panose="02020603050405020304" pitchFamily="18" charset="0"/>
              </a:rPr>
              <a:t>?</a:t>
            </a:r>
            <a:br>
              <a:rPr lang="en-US" b="1" dirty="0" smtClean="0">
                <a:latin typeface="Times New Roman" panose="02020603050405020304" pitchFamily="18" charset="0"/>
                <a:cs typeface="Times New Roman" panose="02020603050405020304" pitchFamily="18" charset="0"/>
              </a:rPr>
            </a:br>
            <a:r>
              <a:rPr lang="vi-VN" dirty="0"/>
              <a:t>Lực lượng tham gia, hưởng ứng cuộc khởi nghĩa gồm những </a:t>
            </a:r>
            <a:r>
              <a:rPr lang="vi-VN" dirty="0" smtClean="0"/>
              <a:t>ai</a:t>
            </a:r>
            <a:r>
              <a:rPr lang="en-US" dirty="0" smtClean="0"/>
              <a:t>?</a:t>
            </a:r>
            <a:br>
              <a:rPr lang="en-US" dirty="0" smtClean="0"/>
            </a:br>
            <a:r>
              <a:rPr lang="vi-VN" dirty="0"/>
              <a:t>Quân khởi nghĩa đã giành được thắng lợi gì </a:t>
            </a:r>
            <a:r>
              <a:rPr lang="en-US" dirty="0" smtClean="0"/>
              <a:t>?</a:t>
            </a:r>
            <a:br>
              <a:rPr lang="en-US" dirty="0" smtClean="0"/>
            </a:br>
            <a:r>
              <a:rPr lang="vi-VN" dirty="0" smtClean="0"/>
              <a:t>Điểu </a:t>
            </a:r>
            <a:r>
              <a:rPr lang="vi-VN" dirty="0"/>
              <a:t>gì cho thấy chính quyền tự chủ của Mai Thúc Loan đã được </a:t>
            </a:r>
            <a:r>
              <a:rPr lang="vi-VN" dirty="0" smtClean="0"/>
              <a:t>thành</a:t>
            </a:r>
            <a:r>
              <a:rPr lang="en-US" dirty="0" smtClean="0"/>
              <a:t> </a:t>
            </a:r>
            <a:r>
              <a:rPr lang="en-US" dirty="0" err="1" smtClean="0"/>
              <a:t>lập</a:t>
            </a:r>
            <a:r>
              <a:rPr lang="en-US" dirty="0" smtClean="0"/>
              <a:t>.</a:t>
            </a:r>
            <a:br>
              <a:rPr lang="en-US" dirty="0" smtClean="0"/>
            </a:br>
            <a:r>
              <a:rPr lang="vi-VN" dirty="0"/>
              <a:t>Kết quả khởi nghĩa của Mai Thúc Loan như thế </a:t>
            </a:r>
            <a:r>
              <a:rPr lang="vi-VN" dirty="0" smtClean="0"/>
              <a:t>nà</a:t>
            </a:r>
            <a:r>
              <a:rPr lang="en-US" dirty="0" smtClean="0"/>
              <a:t>o?</a:t>
            </a:r>
            <a:endParaRPr lang="en-US" dirty="0"/>
          </a:p>
        </p:txBody>
      </p:sp>
    </p:spTree>
    <p:extLst>
      <p:ext uri="{BB962C8B-B14F-4D97-AF65-F5344CB8AC3E}">
        <p14:creationId xmlns:p14="http://schemas.microsoft.com/office/powerpoint/2010/main" val="35700991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523741" y="1044357"/>
            <a:ext cx="6096000" cy="1384995"/>
          </a:xfrm>
          <a:prstGeom prst="rect">
            <a:avLst/>
          </a:prstGeom>
        </p:spPr>
        <p:txBody>
          <a:bodyPr>
            <a:spAutoFit/>
          </a:bodyPr>
          <a:lstStyle/>
          <a:p>
            <a:r>
              <a:rPr lang="en-US" sz="2800" dirty="0" err="1" smtClean="0"/>
              <a:t>Thảo</a:t>
            </a:r>
            <a:r>
              <a:rPr lang="en-US" sz="2800" dirty="0" smtClean="0"/>
              <a:t> </a:t>
            </a:r>
            <a:r>
              <a:rPr lang="en-US" sz="2800" dirty="0" err="1"/>
              <a:t>luận</a:t>
            </a:r>
            <a:r>
              <a:rPr lang="en-US" sz="2800" dirty="0"/>
              <a:t> </a:t>
            </a:r>
            <a:r>
              <a:rPr lang="en-US" sz="2800" dirty="0" smtClean="0"/>
              <a:t>:</a:t>
            </a:r>
          </a:p>
          <a:p>
            <a:r>
              <a:rPr lang="en-US" sz="2800" dirty="0" err="1" smtClean="0">
                <a:solidFill>
                  <a:srgbClr val="FF0000"/>
                </a:solidFill>
              </a:rPr>
              <a:t>Cuộc</a:t>
            </a:r>
            <a:r>
              <a:rPr lang="en-US" sz="2800" dirty="0" smtClean="0">
                <a:solidFill>
                  <a:srgbClr val="FF0000"/>
                </a:solidFill>
              </a:rPr>
              <a:t> </a:t>
            </a:r>
            <a:r>
              <a:rPr lang="en-US" sz="2800" dirty="0" err="1">
                <a:solidFill>
                  <a:srgbClr val="FF0000"/>
                </a:solidFill>
              </a:rPr>
              <a:t>khởi</a:t>
            </a:r>
            <a:r>
              <a:rPr lang="en-US" sz="2800" dirty="0">
                <a:solidFill>
                  <a:srgbClr val="FF0000"/>
                </a:solidFill>
              </a:rPr>
              <a:t> </a:t>
            </a:r>
            <a:r>
              <a:rPr lang="en-US" sz="2800" dirty="0" err="1">
                <a:solidFill>
                  <a:srgbClr val="FF0000"/>
                </a:solidFill>
              </a:rPr>
              <a:t>nghĩa</a:t>
            </a:r>
            <a:r>
              <a:rPr lang="en-US" sz="2800" dirty="0">
                <a:solidFill>
                  <a:srgbClr val="FF0000"/>
                </a:solidFill>
              </a:rPr>
              <a:t> Mai </a:t>
            </a:r>
            <a:r>
              <a:rPr lang="en-US" sz="2800" dirty="0" err="1">
                <a:solidFill>
                  <a:srgbClr val="FF0000"/>
                </a:solidFill>
              </a:rPr>
              <a:t>Thúc</a:t>
            </a:r>
            <a:r>
              <a:rPr lang="en-US" sz="2800" dirty="0">
                <a:solidFill>
                  <a:srgbClr val="FF0000"/>
                </a:solidFill>
              </a:rPr>
              <a:t> Loan </a:t>
            </a:r>
            <a:r>
              <a:rPr lang="en-US" sz="2800" dirty="0" err="1">
                <a:solidFill>
                  <a:srgbClr val="FF0000"/>
                </a:solidFill>
              </a:rPr>
              <a:t>có</a:t>
            </a:r>
            <a:r>
              <a:rPr lang="en-US" sz="2800" dirty="0">
                <a:solidFill>
                  <a:srgbClr val="FF0000"/>
                </a:solidFill>
              </a:rPr>
              <a:t> ý </a:t>
            </a:r>
            <a:r>
              <a:rPr lang="en-US" sz="2800" dirty="0" err="1">
                <a:solidFill>
                  <a:srgbClr val="FF0000"/>
                </a:solidFill>
              </a:rPr>
              <a:t>nghĩa</a:t>
            </a:r>
            <a:r>
              <a:rPr lang="en-US" sz="2800" dirty="0">
                <a:solidFill>
                  <a:srgbClr val="FF0000"/>
                </a:solidFill>
              </a:rPr>
              <a:t> </a:t>
            </a:r>
            <a:r>
              <a:rPr lang="en-US" sz="2800" dirty="0" err="1">
                <a:solidFill>
                  <a:srgbClr val="FF0000"/>
                </a:solidFill>
              </a:rPr>
              <a:t>gì</a:t>
            </a:r>
            <a:r>
              <a:rPr lang="en-US" sz="2800" dirty="0">
                <a:solidFill>
                  <a:srgbClr val="FF0000"/>
                </a:solidFill>
              </a:rPr>
              <a:t> </a:t>
            </a:r>
            <a:r>
              <a:rPr lang="en-US" sz="2800" dirty="0" err="1">
                <a:solidFill>
                  <a:srgbClr val="FF0000"/>
                </a:solidFill>
              </a:rPr>
              <a:t>đối</a:t>
            </a:r>
            <a:r>
              <a:rPr lang="en-US" sz="2800" dirty="0">
                <a:solidFill>
                  <a:srgbClr val="FF0000"/>
                </a:solidFill>
              </a:rPr>
              <a:t> </a:t>
            </a:r>
            <a:r>
              <a:rPr lang="en-US" sz="2800" dirty="0" err="1">
                <a:solidFill>
                  <a:srgbClr val="FF0000"/>
                </a:solidFill>
              </a:rPr>
              <a:t>với</a:t>
            </a:r>
            <a:r>
              <a:rPr lang="en-US" sz="2800" dirty="0">
                <a:solidFill>
                  <a:srgbClr val="FF0000"/>
                </a:solidFill>
              </a:rPr>
              <a:t> </a:t>
            </a:r>
            <a:r>
              <a:rPr lang="en-US" sz="2800" dirty="0" err="1">
                <a:solidFill>
                  <a:srgbClr val="FF0000"/>
                </a:solidFill>
              </a:rPr>
              <a:t>lịch</a:t>
            </a:r>
            <a:r>
              <a:rPr lang="en-US" sz="2800" dirty="0">
                <a:solidFill>
                  <a:srgbClr val="FF0000"/>
                </a:solidFill>
              </a:rPr>
              <a:t> </a:t>
            </a:r>
            <a:r>
              <a:rPr lang="en-US" sz="2800" dirty="0" err="1">
                <a:solidFill>
                  <a:srgbClr val="FF0000"/>
                </a:solidFill>
              </a:rPr>
              <a:t>sử</a:t>
            </a:r>
            <a:r>
              <a:rPr lang="en-US" sz="2800" dirty="0">
                <a:solidFill>
                  <a:srgbClr val="FF0000"/>
                </a:solidFill>
              </a:rPr>
              <a:t> </a:t>
            </a:r>
            <a:r>
              <a:rPr lang="en-US" sz="2800" dirty="0" err="1">
                <a:solidFill>
                  <a:srgbClr val="FF0000"/>
                </a:solidFill>
              </a:rPr>
              <a:t>dân</a:t>
            </a:r>
            <a:r>
              <a:rPr lang="en-US" sz="2800" dirty="0">
                <a:solidFill>
                  <a:srgbClr val="FF0000"/>
                </a:solidFill>
              </a:rPr>
              <a:t> </a:t>
            </a:r>
            <a:r>
              <a:rPr lang="en-US" sz="2800" dirty="0" err="1" smtClean="0">
                <a:solidFill>
                  <a:srgbClr val="FF0000"/>
                </a:solidFill>
              </a:rPr>
              <a:t>tộc</a:t>
            </a:r>
            <a:r>
              <a:rPr lang="en-US" sz="2800" dirty="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4034041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Rectangle 3"/>
          <p:cNvSpPr/>
          <p:nvPr/>
        </p:nvSpPr>
        <p:spPr>
          <a:xfrm>
            <a:off x="1983347" y="574745"/>
            <a:ext cx="9633396" cy="3539430"/>
          </a:xfrm>
          <a:prstGeom prst="rect">
            <a:avLst/>
          </a:prstGeom>
        </p:spPr>
        <p:txBody>
          <a:bodyPr wrap="square">
            <a:spAutoFit/>
          </a:bodyPr>
          <a:lstStyle/>
          <a:p>
            <a:pPr algn="just"/>
            <a:r>
              <a:rPr lang="vi-VN" sz="2800" b="1" dirty="0">
                <a:latin typeface="inherit"/>
              </a:rPr>
              <a:t> Ý nghĩa:</a:t>
            </a:r>
            <a:r>
              <a:rPr lang="vi-VN" sz="2800" dirty="0"/>
              <a:t> Sau khi khởi nghĩa Mai Thúc Loan kết thúc, dù thất bại nhưng đó đã để lại những ý nghĩa vô cùng to lớn. Đó là cuộc khởi nghĩa đã thể hiện tinh thần quyết tâm chiến đấu của nhân dân ta trong cuộc đấu tranh giành độc lập và tự do cho dân tộc.</a:t>
            </a:r>
          </a:p>
          <a:p>
            <a:pPr algn="just"/>
            <a:r>
              <a:rPr lang="vi-VN" sz="2800" dirty="0"/>
              <a:t>Hơn thế nữa, nó còn cổ vũ tinh thần chiến đấu của nghĩa quân và nhân dân ta trong những cuộc khởi nghĩa ở giai đoạn tiếp theo.</a:t>
            </a:r>
          </a:p>
        </p:txBody>
      </p:sp>
    </p:spTree>
    <p:extLst>
      <p:ext uri="{BB962C8B-B14F-4D97-AF65-F5344CB8AC3E}">
        <p14:creationId xmlns:p14="http://schemas.microsoft.com/office/powerpoint/2010/main" val="2271480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Rectangle 3"/>
          <p:cNvSpPr/>
          <p:nvPr/>
        </p:nvSpPr>
        <p:spPr>
          <a:xfrm>
            <a:off x="374019" y="2416690"/>
            <a:ext cx="5078634" cy="584775"/>
          </a:xfrm>
          <a:prstGeom prst="rect">
            <a:avLst/>
          </a:prstGeom>
        </p:spPr>
        <p:txBody>
          <a:bodyPr wrap="none">
            <a:spAutoFit/>
          </a:bodyPr>
          <a:lstStyle/>
          <a:p>
            <a:r>
              <a:rPr lang="vi-VN" sz="3200" u="sng" dirty="0">
                <a:solidFill>
                  <a:srgbClr val="FF0000"/>
                </a:solidFill>
              </a:rPr>
              <a:t>5. Khởi nghĩa Phùng Hưng</a:t>
            </a:r>
            <a:endParaRPr lang="en-US" sz="3200" u="sng" dirty="0">
              <a:solidFill>
                <a:srgbClr val="FF0000"/>
              </a:solidFill>
            </a:endParaRPr>
          </a:p>
        </p:txBody>
      </p:sp>
      <p:pic>
        <p:nvPicPr>
          <p:cNvPr id="6" name="Picture 5"/>
          <p:cNvPicPr>
            <a:picLocks noChangeAspect="1"/>
          </p:cNvPicPr>
          <p:nvPr/>
        </p:nvPicPr>
        <p:blipFill>
          <a:blip r:embed="rId3"/>
          <a:stretch>
            <a:fillRect/>
          </a:stretch>
        </p:blipFill>
        <p:spPr>
          <a:xfrm>
            <a:off x="5537915" y="657512"/>
            <a:ext cx="6654085" cy="6200489"/>
          </a:xfrm>
          <a:prstGeom prst="rect">
            <a:avLst/>
          </a:prstGeom>
        </p:spPr>
      </p:pic>
    </p:spTree>
    <p:extLst>
      <p:ext uri="{BB962C8B-B14F-4D97-AF65-F5344CB8AC3E}">
        <p14:creationId xmlns:p14="http://schemas.microsoft.com/office/powerpoint/2010/main" val="18061542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315199"/>
          </a:xfrm>
          <a:prstGeom prst="rect">
            <a:avLst/>
          </a:prstGeom>
        </p:spPr>
      </p:pic>
      <p:sp>
        <p:nvSpPr>
          <p:cNvPr id="5" name="Rectangle 4"/>
          <p:cNvSpPr/>
          <p:nvPr/>
        </p:nvSpPr>
        <p:spPr>
          <a:xfrm>
            <a:off x="2899954" y="1724297"/>
            <a:ext cx="8046720" cy="3108543"/>
          </a:xfrm>
          <a:prstGeom prst="rect">
            <a:avLst/>
          </a:prstGeom>
        </p:spPr>
        <p:txBody>
          <a:bodyPr wrap="square">
            <a:spAutoFit/>
          </a:bodyPr>
          <a:lstStyle/>
          <a:p>
            <a:r>
              <a:rPr lang="vi-VN" sz="2800" b="0" i="0" dirty="0" smtClean="0">
                <a:solidFill>
                  <a:srgbClr val="000000"/>
                </a:solidFill>
                <a:effectLst/>
                <a:latin typeface="Open Sans"/>
              </a:rPr>
              <a:t>Các triều đại phương Bắc đã tìm “trăm phương nghìn kế” để áp đặt ách cai trị đối với nước ta. Nhưng thực tế, theo lời “phàn nàn” của viên Thái thú người Hán: Dân xứ ấy rất khó cai trị. Đó là vì tinh thần đấu tranh liên tục, quật cường chống ách đô hộ của người Việt qua các cuộc khởi nghĩa.</a:t>
            </a:r>
            <a:endParaRPr lang="en-US" sz="2800" dirty="0"/>
          </a:p>
        </p:txBody>
      </p:sp>
    </p:spTree>
    <p:extLst>
      <p:ext uri="{BB962C8B-B14F-4D97-AF65-F5344CB8AC3E}">
        <p14:creationId xmlns:p14="http://schemas.microsoft.com/office/powerpoint/2010/main" val="2978476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236630" y="626549"/>
            <a:ext cx="9955369" cy="3539430"/>
          </a:xfrm>
          <a:prstGeom prst="rect">
            <a:avLst/>
          </a:prstGeom>
        </p:spPr>
        <p:txBody>
          <a:bodyPr wrap="square">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Thảo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luận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nhóm</a:t>
            </a:r>
            <a:r>
              <a:rPr lang="en-US" sz="3200" dirty="0" smtClean="0">
                <a:solidFill>
                  <a:srgbClr val="FF0000"/>
                </a:solidFill>
                <a:latin typeface="Times New Roman" panose="02020603050405020304" pitchFamily="18" charset="0"/>
                <a:cs typeface="Times New Roman" panose="02020603050405020304" pitchFamily="18" charset="0"/>
              </a:rPr>
              <a:t> ( 4 </a:t>
            </a:r>
            <a:r>
              <a:rPr lang="en-US" sz="3200" dirty="0" err="1" smtClean="0">
                <a:solidFill>
                  <a:srgbClr val="FF0000"/>
                </a:solidFill>
                <a:latin typeface="Times New Roman" panose="02020603050405020304" pitchFamily="18" charset="0"/>
                <a:cs typeface="Times New Roman" panose="02020603050405020304" pitchFamily="18" charset="0"/>
              </a:rPr>
              <a:t>nhóm</a:t>
            </a:r>
            <a:r>
              <a:rPr lang="en-US" sz="3200" dirty="0" smtClean="0">
                <a:solidFill>
                  <a:srgbClr val="FF0000"/>
                </a:solidFill>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Nhóm</a:t>
            </a:r>
            <a:r>
              <a:rPr lang="en-US" sz="3200" dirty="0" smtClean="0">
                <a:latin typeface="Times New Roman" panose="02020603050405020304" pitchFamily="18" charset="0"/>
                <a:cs typeface="Times New Roman" panose="02020603050405020304" pitchFamily="18" charset="0"/>
              </a:rPr>
              <a:t> 1: </a:t>
            </a:r>
            <a:r>
              <a:rPr lang="vi-VN" sz="3200" dirty="0" smtClean="0">
                <a:latin typeface="Times New Roman" panose="02020603050405020304" pitchFamily="18" charset="0"/>
                <a:cs typeface="Times New Roman" panose="02020603050405020304" pitchFamily="18" charset="0"/>
              </a:rPr>
              <a:t>Cuộc </a:t>
            </a:r>
            <a:r>
              <a:rPr lang="vi-VN" sz="3200" dirty="0">
                <a:latin typeface="Times New Roman" panose="02020603050405020304" pitchFamily="18" charset="0"/>
                <a:cs typeface="Times New Roman" panose="02020603050405020304" pitchFamily="18" charset="0"/>
              </a:rPr>
              <a:t>khởi nghĩa nổ ra ở đâu?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2: </a:t>
            </a:r>
            <a:r>
              <a:rPr lang="vi-VN" sz="3200" dirty="0" smtClean="0">
                <a:latin typeface="Times New Roman" panose="02020603050405020304" pitchFamily="18" charset="0"/>
                <a:cs typeface="Times New Roman" panose="02020603050405020304" pitchFamily="18" charset="0"/>
              </a:rPr>
              <a:t>Phạm </a:t>
            </a:r>
            <a:r>
              <a:rPr lang="vi-VN" sz="3200" dirty="0">
                <a:latin typeface="Times New Roman" panose="02020603050405020304" pitchFamily="18" charset="0"/>
                <a:cs typeface="Times New Roman" panose="02020603050405020304" pitchFamily="18" charset="0"/>
              </a:rPr>
              <a:t>vi cuộc khởi nghĩa ra sao</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3: </a:t>
            </a:r>
            <a:r>
              <a:rPr lang="vi-VN" sz="3200" dirty="0" smtClean="0">
                <a:latin typeface="Times New Roman" panose="02020603050405020304" pitchFamily="18" charset="0"/>
                <a:cs typeface="Times New Roman" panose="02020603050405020304" pitchFamily="18" charset="0"/>
              </a:rPr>
              <a:t>Lực </a:t>
            </a:r>
            <a:r>
              <a:rPr lang="vi-VN" sz="3200" dirty="0">
                <a:latin typeface="Times New Roman" panose="02020603050405020304" pitchFamily="18" charset="0"/>
                <a:cs typeface="Times New Roman" panose="02020603050405020304" pitchFamily="18" charset="0"/>
              </a:rPr>
              <a:t>lượng tham gia, hưởng ứng cuộc khởi nghĩa gồm những ai</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r>
              <a:rPr lang="vi-VN" sz="3200" dirty="0" smtClean="0">
                <a:latin typeface="Times New Roman" panose="02020603050405020304" pitchFamily="18" charset="0"/>
                <a:cs typeface="Times New Roman" panose="02020603050405020304" pitchFamily="18" charset="0"/>
              </a:rPr>
              <a:t>Quân </a:t>
            </a:r>
            <a:r>
              <a:rPr lang="vi-VN" sz="3200" dirty="0">
                <a:latin typeface="Times New Roman" panose="02020603050405020304" pitchFamily="18" charset="0"/>
                <a:cs typeface="Times New Roman" panose="02020603050405020304" pitchFamily="18" charset="0"/>
              </a:rPr>
              <a:t>khởi nghĩa đã giành được thắng lợi gì</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4: </a:t>
            </a:r>
            <a:r>
              <a:rPr lang="en-US" sz="3200" dirty="0" err="1" smtClean="0">
                <a:latin typeface="Times New Roman" panose="02020603050405020304" pitchFamily="18" charset="0"/>
                <a:cs typeface="Times New Roman" panose="02020603050405020304" pitchFamily="18" charset="0"/>
              </a:rPr>
              <a:t>Kết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quả,có</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33168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Rectangle 3"/>
          <p:cNvSpPr/>
          <p:nvPr/>
        </p:nvSpPr>
        <p:spPr>
          <a:xfrm>
            <a:off x="1134414" y="488049"/>
            <a:ext cx="9624811" cy="5693866"/>
          </a:xfrm>
          <a:prstGeom prst="rect">
            <a:avLst/>
          </a:prstGeom>
        </p:spPr>
        <p:txBody>
          <a:bodyPr wrap="square">
            <a:spAutoFit/>
          </a:bodyPr>
          <a:lstStyle/>
          <a:p>
            <a:r>
              <a:rPr lang="en-US" sz="2800" dirty="0" smtClean="0"/>
              <a:t>-</a:t>
            </a:r>
            <a:r>
              <a:rPr lang="vi-VN" sz="2800" dirty="0" smtClean="0"/>
              <a:t>Nguyên </a:t>
            </a:r>
            <a:r>
              <a:rPr lang="vi-VN" sz="2800" dirty="0"/>
              <a:t>nhân là do chính sách vơ vét, bòn rút nặng nề của chính quyền đô hộ nhà Đường đối với nhân dân </a:t>
            </a:r>
            <a:r>
              <a:rPr lang="vi-VN" sz="2800" dirty="0" smtClean="0"/>
              <a:t>ta</a:t>
            </a:r>
            <a:r>
              <a:rPr lang="en-US" sz="2800" dirty="0" smtClean="0"/>
              <a:t>.</a:t>
            </a:r>
          </a:p>
          <a:p>
            <a:r>
              <a:rPr lang="en-US" sz="2800" dirty="0" smtClean="0"/>
              <a:t>-</a:t>
            </a:r>
            <a:r>
              <a:rPr lang="vi-VN" sz="2800" dirty="0" smtClean="0"/>
              <a:t>Diễn biến, kết quả: Khoảng năm 776, Phùng Hưng cùng em là Phùng Hải đã họp quân khởi nghĩa ở Đường Lâm. Nhân dân các vùng xung quanh nổi dậy hưởng ứng và giành được quyền làm chủ vùng đất của mình.</a:t>
            </a:r>
            <a:br>
              <a:rPr lang="vi-VN" sz="2800" dirty="0" smtClean="0"/>
            </a:br>
            <a:r>
              <a:rPr lang="vi-VN" sz="2800" dirty="0" smtClean="0"/>
              <a:t>ít lâu sau, Phùng Hưng kéo quân về bao vây phủ thành Tống Bình. Viên đô lộ là Cao Chính Bình phải rút vào thành cố thủ, rồi sinh bệnh chết. Phùng Hưng chiếm được thành, sắp đặt việc cai trị. </a:t>
            </a:r>
            <a:endParaRPr lang="en-US" sz="2800" dirty="0" smtClean="0"/>
          </a:p>
          <a:p>
            <a:r>
              <a:rPr lang="en-US" sz="2800" dirty="0" smtClean="0"/>
              <a:t>-</a:t>
            </a:r>
            <a:r>
              <a:rPr lang="vi-VN" sz="2800" dirty="0" smtClean="0"/>
              <a:t>Ý </a:t>
            </a:r>
            <a:r>
              <a:rPr lang="vi-VN" sz="2800" dirty="0"/>
              <a:t>nghĩa: tiếp tục khẳng định quyết tâm giành lại độc lập, tự chủ của người Việt, mở đường cho những thắng lợi to lớn về sau</a:t>
            </a:r>
            <a:endParaRPr lang="en-US" sz="2800" dirty="0"/>
          </a:p>
        </p:txBody>
      </p:sp>
    </p:spTree>
    <p:extLst>
      <p:ext uri="{BB962C8B-B14F-4D97-AF65-F5344CB8AC3E}">
        <p14:creationId xmlns:p14="http://schemas.microsoft.com/office/powerpoint/2010/main" val="205086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577"/>
            <a:ext cx="10515600" cy="1325563"/>
          </a:xfrm>
        </p:spPr>
        <p:txBody>
          <a:bodyPr>
            <a:normAutofit/>
          </a:bodyPr>
          <a:lstStyle/>
          <a:p>
            <a:pPr algn="ctr"/>
            <a:r>
              <a:rPr lang="en-US" sz="2800" dirty="0" smtClean="0">
                <a:latin typeface="Times New Roman" panose="02020603050405020304" pitchFamily="18" charset="0"/>
                <a:cs typeface="Times New Roman" panose="02020603050405020304" pitchFamily="18" charset="0"/>
              </a:rPr>
              <a:t>LUYỆN TẬP:</a:t>
            </a:r>
            <a:br>
              <a:rPr lang="en-US" sz="2800" dirty="0" smtClean="0">
                <a:latin typeface="Times New Roman" panose="02020603050405020304" pitchFamily="18" charset="0"/>
                <a:cs typeface="Times New Roman" panose="02020603050405020304" pitchFamily="18" charset="0"/>
              </a:rPr>
            </a:br>
            <a:r>
              <a:rPr lang="en-US" sz="2800" dirty="0" err="1" smtClean="0">
                <a:latin typeface="Times New Roman" panose="02020603050405020304" pitchFamily="18" charset="0"/>
                <a:cs typeface="Times New Roman" panose="02020603050405020304" pitchFamily="18" charset="0"/>
              </a:rPr>
              <a:t>Lập</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ý</a:t>
            </a:r>
            <a:br>
              <a:rPr lang="en-US" sz="2800"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59174998"/>
              </p:ext>
            </p:extLst>
          </p:nvPr>
        </p:nvGraphicFramePr>
        <p:xfrm>
          <a:off x="115908" y="1312092"/>
          <a:ext cx="11990232" cy="4906407"/>
        </p:xfrm>
        <a:graphic>
          <a:graphicData uri="http://schemas.openxmlformats.org/drawingml/2006/table">
            <a:tbl>
              <a:tblPr firstRow="1" bandRow="1">
                <a:tableStyleId>{5C22544A-7EE6-4342-B048-85BDC9FD1C3A}</a:tableStyleId>
              </a:tblPr>
              <a:tblGrid>
                <a:gridCol w="1998372"/>
                <a:gridCol w="1998372"/>
                <a:gridCol w="1998372"/>
                <a:gridCol w="1998372"/>
                <a:gridCol w="1998372"/>
                <a:gridCol w="1998372"/>
              </a:tblGrid>
              <a:tr h="1212167">
                <a:tc>
                  <a:txBody>
                    <a:bodyPr/>
                    <a:lstStyle/>
                    <a:p>
                      <a:r>
                        <a:rPr lang="en-US" dirty="0" err="1" smtClean="0"/>
                        <a:t>Nội</a:t>
                      </a:r>
                      <a:r>
                        <a:rPr lang="en-US" dirty="0" smtClean="0"/>
                        <a:t> dung so </a:t>
                      </a:r>
                      <a:r>
                        <a:rPr lang="en-US" dirty="0" err="1" smtClean="0"/>
                        <a:t>sánh</a:t>
                      </a:r>
                      <a:endParaRPr lang="en-US" dirty="0"/>
                    </a:p>
                  </a:txBody>
                  <a:tcPr/>
                </a:tc>
                <a:tc>
                  <a:txBody>
                    <a:bodyPr/>
                    <a:lstStyle/>
                    <a:p>
                      <a:r>
                        <a:rPr lang="en-US" dirty="0" err="1" smtClean="0"/>
                        <a:t>Khởi</a:t>
                      </a:r>
                      <a:r>
                        <a:rPr lang="en-US" dirty="0" smtClean="0"/>
                        <a:t> </a:t>
                      </a:r>
                      <a:r>
                        <a:rPr lang="en-US" dirty="0" err="1" smtClean="0"/>
                        <a:t>nghĩa</a:t>
                      </a:r>
                      <a:r>
                        <a:rPr lang="en-US" dirty="0" smtClean="0"/>
                        <a:t> </a:t>
                      </a:r>
                      <a:r>
                        <a:rPr lang="en-US" dirty="0" err="1" smtClean="0"/>
                        <a:t>Hai</a:t>
                      </a:r>
                      <a:r>
                        <a:rPr lang="en-US" dirty="0" smtClean="0"/>
                        <a:t> </a:t>
                      </a:r>
                      <a:r>
                        <a:rPr lang="en-US" dirty="0" err="1" smtClean="0"/>
                        <a:t>Bà</a:t>
                      </a:r>
                      <a:endParaRPr lang="en-US" dirty="0"/>
                    </a:p>
                  </a:txBody>
                  <a:tcPr/>
                </a:tc>
                <a:tc>
                  <a:txBody>
                    <a:bodyPr/>
                    <a:lstStyle/>
                    <a:p>
                      <a:r>
                        <a:rPr lang="en-US" dirty="0" err="1" smtClean="0"/>
                        <a:t>Khởi</a:t>
                      </a:r>
                      <a:r>
                        <a:rPr lang="en-US" dirty="0" smtClean="0"/>
                        <a:t> </a:t>
                      </a:r>
                      <a:r>
                        <a:rPr lang="en-US" dirty="0" err="1" smtClean="0"/>
                        <a:t>nghĩa</a:t>
                      </a:r>
                      <a:r>
                        <a:rPr lang="en-US" dirty="0" smtClean="0"/>
                        <a:t> </a:t>
                      </a:r>
                      <a:r>
                        <a:rPr lang="en-US" dirty="0" err="1" smtClean="0"/>
                        <a:t>Lý</a:t>
                      </a:r>
                      <a:r>
                        <a:rPr lang="en-US" dirty="0" smtClean="0"/>
                        <a:t> </a:t>
                      </a:r>
                      <a:r>
                        <a:rPr lang="en-US" dirty="0" err="1" smtClean="0"/>
                        <a:t>Bí</a:t>
                      </a:r>
                      <a:endParaRPr lang="en-US" dirty="0"/>
                    </a:p>
                  </a:txBody>
                  <a:tcPr/>
                </a:tc>
                <a:tc>
                  <a:txBody>
                    <a:bodyPr/>
                    <a:lstStyle/>
                    <a:p>
                      <a:r>
                        <a:rPr lang="en-US" dirty="0" err="1" smtClean="0"/>
                        <a:t>Khởi</a:t>
                      </a:r>
                      <a:r>
                        <a:rPr lang="en-US" dirty="0" smtClean="0"/>
                        <a:t> </a:t>
                      </a:r>
                      <a:r>
                        <a:rPr lang="en-US" dirty="0" err="1" smtClean="0"/>
                        <a:t>nghĩa</a:t>
                      </a:r>
                      <a:r>
                        <a:rPr lang="en-US" dirty="0" smtClean="0"/>
                        <a:t> </a:t>
                      </a:r>
                      <a:r>
                        <a:rPr lang="en-US" dirty="0" err="1" smtClean="0"/>
                        <a:t>Bà</a:t>
                      </a:r>
                      <a:r>
                        <a:rPr lang="en-US" dirty="0" smtClean="0"/>
                        <a:t> </a:t>
                      </a:r>
                      <a:r>
                        <a:rPr lang="en-US" dirty="0" err="1" smtClean="0"/>
                        <a:t>Triệu</a:t>
                      </a:r>
                      <a:endParaRPr lang="en-US" dirty="0"/>
                    </a:p>
                  </a:txBody>
                  <a:tcPr/>
                </a:tc>
                <a:tc>
                  <a:txBody>
                    <a:bodyPr/>
                    <a:lstStyle/>
                    <a:p>
                      <a:r>
                        <a:rPr lang="en-US" dirty="0" err="1" smtClean="0"/>
                        <a:t>Khởi</a:t>
                      </a:r>
                      <a:r>
                        <a:rPr lang="en-US" dirty="0" smtClean="0"/>
                        <a:t> </a:t>
                      </a:r>
                      <a:r>
                        <a:rPr lang="en-US" dirty="0" err="1" smtClean="0"/>
                        <a:t>nghĩa</a:t>
                      </a:r>
                      <a:r>
                        <a:rPr lang="en-US" dirty="0" smtClean="0"/>
                        <a:t> Mai </a:t>
                      </a:r>
                      <a:r>
                        <a:rPr lang="en-US" dirty="0" err="1" smtClean="0"/>
                        <a:t>Thúc</a:t>
                      </a:r>
                      <a:r>
                        <a:rPr lang="en-US" dirty="0" smtClean="0"/>
                        <a:t> Loan</a:t>
                      </a:r>
                      <a:endParaRPr lang="en-US" dirty="0"/>
                    </a:p>
                  </a:txBody>
                  <a:tcPr/>
                </a:tc>
                <a:tc>
                  <a:txBody>
                    <a:bodyPr/>
                    <a:lstStyle/>
                    <a:p>
                      <a:r>
                        <a:rPr lang="vi-VN" dirty="0" smtClean="0"/>
                        <a:t>Khởi nghĩa Phùng Hưn</a:t>
                      </a:r>
                      <a:r>
                        <a:rPr lang="en-US" dirty="0" smtClean="0"/>
                        <a:t>g</a:t>
                      </a:r>
                      <a:endParaRPr lang="en-US" dirty="0"/>
                    </a:p>
                  </a:txBody>
                  <a:tcPr/>
                </a:tc>
              </a:tr>
              <a:tr h="923560">
                <a:tc>
                  <a:txBody>
                    <a:bodyPr/>
                    <a:lstStyle/>
                    <a:p>
                      <a:r>
                        <a:rPr lang="en-US" sz="2000" b="1" dirty="0" err="1" smtClean="0"/>
                        <a:t>Thời</a:t>
                      </a:r>
                      <a:r>
                        <a:rPr lang="en-US" sz="2000" b="1" dirty="0" smtClean="0"/>
                        <a:t> </a:t>
                      </a:r>
                      <a:r>
                        <a:rPr lang="en-US" sz="2000" b="1" dirty="0" err="1" smtClean="0"/>
                        <a:t>gian</a:t>
                      </a:r>
                      <a:r>
                        <a:rPr lang="en-US" sz="2000" b="1" dirty="0" smtClean="0"/>
                        <a:t> </a:t>
                      </a:r>
                      <a:r>
                        <a:rPr lang="en-US" sz="2000" b="1" dirty="0" err="1" smtClean="0"/>
                        <a:t>bùng</a:t>
                      </a:r>
                      <a:r>
                        <a:rPr lang="en-US" sz="2000" b="1" dirty="0" smtClean="0"/>
                        <a:t> </a:t>
                      </a:r>
                      <a:r>
                        <a:rPr lang="en-US" sz="2000" b="1" dirty="0" err="1" smtClean="0"/>
                        <a:t>nổ</a:t>
                      </a:r>
                      <a:endParaRPr lang="en-US" sz="20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923560">
                <a:tc>
                  <a:txBody>
                    <a:bodyPr/>
                    <a:lstStyle/>
                    <a:p>
                      <a:r>
                        <a:rPr lang="vi-VN" dirty="0" smtClean="0"/>
                        <a:t>Nơi đóng đô</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923560">
                <a:tc>
                  <a:txBody>
                    <a:bodyPr/>
                    <a:lstStyle/>
                    <a:p>
                      <a:r>
                        <a:rPr lang="en-US" sz="2400" dirty="0" err="1" smtClean="0"/>
                        <a:t>Kết</a:t>
                      </a:r>
                      <a:r>
                        <a:rPr lang="en-US" sz="2400" dirty="0" smtClean="0"/>
                        <a:t> </a:t>
                      </a:r>
                      <a:r>
                        <a:rPr lang="en-US" sz="2400" dirty="0" err="1" smtClean="0"/>
                        <a:t>quả</a:t>
                      </a:r>
                      <a:endParaRPr lang="en-US" sz="2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923560">
                <a:tc>
                  <a:txBody>
                    <a:bodyPr/>
                    <a:lstStyle/>
                    <a:p>
                      <a:r>
                        <a:rPr lang="en-US" sz="2400" dirty="0" smtClean="0"/>
                        <a:t>Ý </a:t>
                      </a:r>
                      <a:r>
                        <a:rPr lang="en-US" sz="2400" dirty="0" err="1" smtClean="0"/>
                        <a:t>nghĩa</a:t>
                      </a:r>
                      <a:endParaRPr lang="en-US" sz="2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011172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691166" y="391356"/>
            <a:ext cx="11500834" cy="1815882"/>
          </a:xfrm>
          <a:prstGeom prst="rect">
            <a:avLst/>
          </a:prstGeom>
        </p:spPr>
        <p:txBody>
          <a:bodyPr wrap="square">
            <a:spAutoFit/>
          </a:bodyPr>
          <a:lstStyle/>
          <a:p>
            <a:r>
              <a:rPr lang="vi-VN" sz="2800" dirty="0" smtClean="0"/>
              <a:t>HS tra </a:t>
            </a:r>
            <a:r>
              <a:rPr lang="vi-VN" sz="2800" dirty="0"/>
              <a:t>cứu thông tin liên quan trên mạng internet, cách đánh từ khoá và tìm Idem thông tin về các con đường, trường học, di tích lịch sử, địa danh,... mang tên các nhân vật lịch sử Hai Bà Trưng, Lý Bí, Mai </a:t>
            </a:r>
            <a:r>
              <a:rPr lang="vi-VN" sz="2800" dirty="0" smtClean="0"/>
              <a:t>Thú</a:t>
            </a:r>
            <a:r>
              <a:rPr lang="en-US" sz="2800" dirty="0" smtClean="0"/>
              <a:t>c Loan.</a:t>
            </a:r>
            <a:endParaRPr lang="en-US" sz="2800" dirty="0"/>
          </a:p>
        </p:txBody>
      </p:sp>
    </p:spTree>
    <p:extLst>
      <p:ext uri="{BB962C8B-B14F-4D97-AF65-F5344CB8AC3E}">
        <p14:creationId xmlns:p14="http://schemas.microsoft.com/office/powerpoint/2010/main" val="771812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05" y="1"/>
            <a:ext cx="12260687" cy="7328078"/>
          </a:xfrm>
          <a:prstGeom prst="rect">
            <a:avLst/>
          </a:prstGeom>
        </p:spPr>
      </p:pic>
    </p:spTree>
    <p:extLst>
      <p:ext uri="{BB962C8B-B14F-4D97-AF65-F5344CB8AC3E}">
        <p14:creationId xmlns:p14="http://schemas.microsoft.com/office/powerpoint/2010/main" val="369797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Nhìn lại những những năm Tý ấn tượng trong lịch sử Việt Nam"/>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stretch>
            <a:fillRect/>
          </a:stretch>
        </p:blipFill>
        <p:spPr>
          <a:xfrm>
            <a:off x="5033282" y="0"/>
            <a:ext cx="7158718" cy="6555977"/>
          </a:xfrm>
          <a:prstGeom prst="rect">
            <a:avLst/>
          </a:prstGeom>
        </p:spPr>
      </p:pic>
      <p:sp>
        <p:nvSpPr>
          <p:cNvPr id="7" name="Rectangle 6"/>
          <p:cNvSpPr/>
          <p:nvPr/>
        </p:nvSpPr>
        <p:spPr>
          <a:xfrm>
            <a:off x="302623" y="916054"/>
            <a:ext cx="6096000" cy="2677656"/>
          </a:xfrm>
          <a:prstGeom prst="rect">
            <a:avLst/>
          </a:prstGeom>
        </p:spPr>
        <p:txBody>
          <a:bodyPr>
            <a:spAutoFit/>
          </a:bodyPr>
          <a:lstStyle/>
          <a:p>
            <a:r>
              <a:rPr lang="vi-VN" sz="2400" b="0" i="0" dirty="0" smtClean="0">
                <a:solidFill>
                  <a:srgbClr val="000000"/>
                </a:solidFill>
                <a:effectLst/>
                <a:latin typeface="Open Sans"/>
              </a:rPr>
              <a:t>Ở Hà Nội có đường phố, thậm chí cả một quận mang tên Hai Bà Trưng; ở Thái Nguyên có trường THPT Lý Nam Đế; ở Nghệ An, Hà Tĩnh có trường THPT Mai Thúc Loan,... Việc các nhân vật lịch sử được đặt tên trường, đường phố, gợi cho em suy nghĩ gì?</a:t>
            </a:r>
            <a:endParaRPr lang="en-US" sz="2400" dirty="0"/>
          </a:p>
        </p:txBody>
      </p:sp>
    </p:spTree>
    <p:extLst>
      <p:ext uri="{BB962C8B-B14F-4D97-AF65-F5344CB8AC3E}">
        <p14:creationId xmlns:p14="http://schemas.microsoft.com/office/powerpoint/2010/main" val="3009389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131" cy="6858000"/>
          </a:xfrm>
          <a:prstGeom prst="rect">
            <a:avLst/>
          </a:prstGeom>
        </p:spPr>
      </p:pic>
      <p:sp>
        <p:nvSpPr>
          <p:cNvPr id="4" name="Rectangle 3"/>
          <p:cNvSpPr/>
          <p:nvPr/>
        </p:nvSpPr>
        <p:spPr>
          <a:xfrm>
            <a:off x="113131" y="375516"/>
            <a:ext cx="10486181" cy="954107"/>
          </a:xfrm>
          <a:prstGeom prst="rect">
            <a:avLst/>
          </a:prstGeom>
        </p:spPr>
        <p:txBody>
          <a:bodyPr wrap="square">
            <a:spAutoFit/>
          </a:bodyPr>
          <a:lstStyle/>
          <a:p>
            <a:pPr algn="ctr"/>
            <a:r>
              <a:rPr lang="en-US" sz="2800" b="1" dirty="0" err="1" smtClean="0">
                <a:solidFill>
                  <a:srgbClr val="FF0000"/>
                </a:solidFill>
                <a:latin typeface="Open Sans"/>
              </a:rPr>
              <a:t>Tiết</a:t>
            </a:r>
            <a:r>
              <a:rPr lang="en-US" sz="2800" b="1" dirty="0" smtClean="0">
                <a:solidFill>
                  <a:srgbClr val="FF0000"/>
                </a:solidFill>
                <a:latin typeface="Open Sans"/>
              </a:rPr>
              <a:t> 34, 35, 36, 37 - </a:t>
            </a:r>
            <a:r>
              <a:rPr lang="vi-VN" sz="2800" b="1" dirty="0" smtClean="0">
                <a:solidFill>
                  <a:srgbClr val="FF0000"/>
                </a:solidFill>
                <a:latin typeface="Open Sans"/>
              </a:rPr>
              <a:t>BÀI </a:t>
            </a:r>
            <a:r>
              <a:rPr lang="vi-VN" sz="2800" b="1" dirty="0">
                <a:solidFill>
                  <a:srgbClr val="FF0000"/>
                </a:solidFill>
                <a:latin typeface="Open Sans"/>
              </a:rPr>
              <a:t>16</a:t>
            </a:r>
            <a:r>
              <a:rPr lang="vi-VN" sz="2800" b="1" dirty="0" smtClean="0">
                <a:solidFill>
                  <a:srgbClr val="FF0000"/>
                </a:solidFill>
                <a:latin typeface="Open Sans"/>
              </a:rPr>
              <a:t>: </a:t>
            </a:r>
            <a:r>
              <a:rPr lang="vi-VN" sz="2800" b="1" dirty="0">
                <a:solidFill>
                  <a:srgbClr val="FF0000"/>
                </a:solidFill>
                <a:latin typeface="Open Sans"/>
              </a:rPr>
              <a:t>CÁC CUỘC KHỞI NGHĨA TIÊU </a:t>
            </a:r>
            <a:r>
              <a:rPr lang="vi-VN" sz="2800" b="1" dirty="0" smtClean="0">
                <a:solidFill>
                  <a:srgbClr val="FF0000"/>
                </a:solidFill>
                <a:latin typeface="Open Sans"/>
              </a:rPr>
              <a:t>BIỂ</a:t>
            </a:r>
            <a:r>
              <a:rPr lang="en-US" sz="2800" b="1" dirty="0" smtClean="0">
                <a:solidFill>
                  <a:srgbClr val="FF0000"/>
                </a:solidFill>
                <a:latin typeface="Open Sans"/>
              </a:rPr>
              <a:t>U </a:t>
            </a:r>
            <a:r>
              <a:rPr lang="vi-VN" sz="2800" b="1" dirty="0" smtClean="0">
                <a:solidFill>
                  <a:srgbClr val="FF0000"/>
                </a:solidFill>
                <a:latin typeface="Open Sans"/>
              </a:rPr>
              <a:t>GIÀNH </a:t>
            </a:r>
            <a:r>
              <a:rPr lang="vi-VN" sz="2800" b="1" dirty="0">
                <a:solidFill>
                  <a:srgbClr val="FF0000"/>
                </a:solidFill>
                <a:latin typeface="Open Sans"/>
              </a:rPr>
              <a:t>ĐỘC LẬP TRƯỚC THẾ KỈ X</a:t>
            </a:r>
          </a:p>
        </p:txBody>
      </p:sp>
      <p:sp>
        <p:nvSpPr>
          <p:cNvPr id="5" name="Rectangle 4"/>
          <p:cNvSpPr/>
          <p:nvPr/>
        </p:nvSpPr>
        <p:spPr>
          <a:xfrm>
            <a:off x="113131" y="2182117"/>
            <a:ext cx="4831194" cy="523220"/>
          </a:xfrm>
          <a:prstGeom prst="rect">
            <a:avLst/>
          </a:prstGeom>
        </p:spPr>
        <p:txBody>
          <a:bodyPr wrap="none">
            <a:spAutoFit/>
          </a:bodyPr>
          <a:lstStyle/>
          <a:p>
            <a:r>
              <a:rPr lang="vi-VN" sz="2800" b="1" dirty="0" smtClean="0">
                <a:solidFill>
                  <a:srgbClr val="FF0000"/>
                </a:solidFill>
                <a:latin typeface="Open Sans"/>
              </a:rPr>
              <a:t>1</a:t>
            </a:r>
            <a:r>
              <a:rPr lang="en-US" sz="2800" b="1" dirty="0" smtClean="0">
                <a:solidFill>
                  <a:srgbClr val="FF0000"/>
                </a:solidFill>
                <a:latin typeface="Open Sans"/>
              </a:rPr>
              <a:t>.</a:t>
            </a:r>
            <a:r>
              <a:rPr lang="vi-VN" sz="2800" b="1" dirty="0" smtClean="0">
                <a:solidFill>
                  <a:srgbClr val="FF0000"/>
                </a:solidFill>
                <a:latin typeface="Open Sans"/>
              </a:rPr>
              <a:t> </a:t>
            </a:r>
            <a:r>
              <a:rPr lang="vi-VN" sz="2800" b="1" dirty="0">
                <a:solidFill>
                  <a:srgbClr val="FF0000"/>
                </a:solidFill>
                <a:latin typeface="Open Sans"/>
              </a:rPr>
              <a:t>Khởi nghĩa Hai Bà Trưng</a:t>
            </a:r>
            <a:endParaRPr lang="en-US" sz="2800" dirty="0">
              <a:solidFill>
                <a:srgbClr val="FF0000"/>
              </a:solidFill>
            </a:endParaRPr>
          </a:p>
        </p:txBody>
      </p:sp>
    </p:spTree>
    <p:extLst>
      <p:ext uri="{BB962C8B-B14F-4D97-AF65-F5344CB8AC3E}">
        <p14:creationId xmlns:p14="http://schemas.microsoft.com/office/powerpoint/2010/main" val="1751766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548"/>
            <a:ext cx="11353800" cy="2243137"/>
          </a:xfrm>
        </p:spPr>
        <p:txBody>
          <a:bodyPr>
            <a:normAutofit/>
          </a:bodyPr>
          <a:lstStyle/>
          <a:p>
            <a:r>
              <a:rPr lang="vi-VN" dirty="0"/>
              <a:t> </a:t>
            </a:r>
            <a:r>
              <a:rPr lang="en-US" sz="2700" dirty="0" smtClean="0"/>
              <a:t>Q</a:t>
            </a:r>
            <a:r>
              <a:rPr lang="vi-VN" sz="2700" dirty="0" smtClean="0"/>
              <a:t>uê </a:t>
            </a:r>
            <a:r>
              <a:rPr lang="vi-VN" sz="2700" dirty="0"/>
              <a:t>hương, tên gọi của Hai Bà Trưng: Trưng Trắc, Trưng Nhị sinh ra và lớn lên ở khu vực đôi bờ sông Hồng (đoạn từ Hạ Lôi, Mê Linh đến thị xã Sơn Tây, Hà Nội), nơi có nghề trồng dâu, nuôi tằm. Vì vậy, tên tuổi của hai bà được thần tích dân gian giải thích được bắt nguồn từ cách gọi tên theo các loại kén: kén dày là trứng chắc, tức Trưng Trắc; kén mỏng là trứng nhì, tức Trưng Nhị....).</a:t>
            </a:r>
            <a:endParaRPr lang="en-US" sz="2700" dirty="0"/>
          </a:p>
        </p:txBody>
      </p:sp>
      <p:pic>
        <p:nvPicPr>
          <p:cNvPr id="8" name="Picture 7"/>
          <p:cNvPicPr>
            <a:picLocks noChangeAspect="1"/>
          </p:cNvPicPr>
          <p:nvPr/>
        </p:nvPicPr>
        <p:blipFill>
          <a:blip r:embed="rId2"/>
          <a:stretch>
            <a:fillRect/>
          </a:stretch>
        </p:blipFill>
        <p:spPr>
          <a:xfrm>
            <a:off x="0" y="3135087"/>
            <a:ext cx="6941684" cy="3722914"/>
          </a:xfrm>
          <a:prstGeom prst="rect">
            <a:avLst/>
          </a:prstGeom>
        </p:spPr>
      </p:pic>
      <p:pic>
        <p:nvPicPr>
          <p:cNvPr id="11" name="Picture 10"/>
          <p:cNvPicPr>
            <a:picLocks noChangeAspect="1"/>
          </p:cNvPicPr>
          <p:nvPr/>
        </p:nvPicPr>
        <p:blipFill>
          <a:blip r:embed="rId3"/>
          <a:stretch>
            <a:fillRect/>
          </a:stretch>
        </p:blipFill>
        <p:spPr>
          <a:xfrm>
            <a:off x="6941684" y="3135086"/>
            <a:ext cx="5250316" cy="3722913"/>
          </a:xfrm>
          <a:prstGeom prst="rect">
            <a:avLst/>
          </a:prstGeom>
        </p:spPr>
      </p:pic>
    </p:spTree>
    <p:extLst>
      <p:ext uri="{BB962C8B-B14F-4D97-AF65-F5344CB8AC3E}">
        <p14:creationId xmlns:p14="http://schemas.microsoft.com/office/powerpoint/2010/main" val="121812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Rectangle 3"/>
          <p:cNvSpPr/>
          <p:nvPr/>
        </p:nvSpPr>
        <p:spPr>
          <a:xfrm>
            <a:off x="187234" y="437151"/>
            <a:ext cx="6096000" cy="1384995"/>
          </a:xfrm>
          <a:prstGeom prst="rect">
            <a:avLst/>
          </a:prstGeom>
        </p:spPr>
        <p:txBody>
          <a:bodyPr>
            <a:spAutoFit/>
          </a:bodyPr>
          <a:lstStyle/>
          <a:p>
            <a:r>
              <a:rPr lang="vi-VN" sz="2800" b="0" i="0" dirty="0" smtClean="0">
                <a:solidFill>
                  <a:srgbClr val="000000"/>
                </a:solidFill>
                <a:effectLst/>
                <a:latin typeface="Open Sans"/>
              </a:rPr>
              <a:t>Hãy cho biết nguyên nhân và mục đích của cuộc khởi nghĩa Hai Bà Trưng.</a:t>
            </a:r>
            <a:endParaRPr lang="en-US" sz="2800" dirty="0"/>
          </a:p>
        </p:txBody>
      </p:sp>
      <p:pic>
        <p:nvPicPr>
          <p:cNvPr id="5" name="Picture 4"/>
          <p:cNvPicPr>
            <a:picLocks noChangeAspect="1"/>
          </p:cNvPicPr>
          <p:nvPr/>
        </p:nvPicPr>
        <p:blipFill>
          <a:blip r:embed="rId3"/>
          <a:stretch>
            <a:fillRect/>
          </a:stretch>
        </p:blipFill>
        <p:spPr>
          <a:xfrm>
            <a:off x="5656217" y="1"/>
            <a:ext cx="6535783" cy="4545874"/>
          </a:xfrm>
          <a:prstGeom prst="rect">
            <a:avLst/>
          </a:prstGeom>
        </p:spPr>
      </p:pic>
    </p:spTree>
    <p:extLst>
      <p:ext uri="{BB962C8B-B14F-4D97-AF65-F5344CB8AC3E}">
        <p14:creationId xmlns:p14="http://schemas.microsoft.com/office/powerpoint/2010/main" val="1917061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Rectangle 3"/>
          <p:cNvSpPr/>
          <p:nvPr/>
        </p:nvSpPr>
        <p:spPr>
          <a:xfrm>
            <a:off x="2834640" y="704760"/>
            <a:ext cx="8686800" cy="2246769"/>
          </a:xfrm>
          <a:prstGeom prst="rect">
            <a:avLst/>
          </a:prstGeom>
        </p:spPr>
        <p:txBody>
          <a:bodyPr wrap="square">
            <a:spAutoFit/>
          </a:bodyPr>
          <a:lstStyle/>
          <a:p>
            <a:r>
              <a:rPr lang="vi-VN" sz="2800" b="0" i="0" dirty="0" smtClean="0">
                <a:solidFill>
                  <a:srgbClr val="000000"/>
                </a:solidFill>
                <a:effectLst/>
                <a:latin typeface="+mj-lt"/>
              </a:rPr>
              <a:t>- Nguyên nhân khởi nghĩa: bất bình với chính sách cai trị hà khắc của chính quyền đô hộ nhà Hán.</a:t>
            </a:r>
          </a:p>
          <a:p>
            <a:r>
              <a:rPr lang="vi-VN" sz="2800" b="0" i="0" dirty="0" smtClean="0">
                <a:solidFill>
                  <a:srgbClr val="000000"/>
                </a:solidFill>
                <a:effectLst/>
                <a:latin typeface="+mj-lt"/>
              </a:rPr>
              <a:t>- Mục đích của cuộc khởi nghĩa: chống ách đô hộ, bảo vệ nhân dân, khôi phục lại nền độc lập tự chủ đã được thiết lập từ thời vua Hùng dựng nước.</a:t>
            </a:r>
            <a:endParaRPr lang="vi-VN" sz="2800" b="0" i="0" dirty="0">
              <a:solidFill>
                <a:srgbClr val="000000"/>
              </a:solidFill>
              <a:effectLst/>
              <a:latin typeface="+mj-lt"/>
            </a:endParaRPr>
          </a:p>
        </p:txBody>
      </p:sp>
    </p:spTree>
    <p:extLst>
      <p:ext uri="{BB962C8B-B14F-4D97-AF65-F5344CB8AC3E}">
        <p14:creationId xmlns:p14="http://schemas.microsoft.com/office/powerpoint/2010/main" val="3927336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989908" y="326029"/>
            <a:ext cx="7310845" cy="1815882"/>
          </a:xfrm>
          <a:prstGeom prst="rect">
            <a:avLst/>
          </a:prstGeom>
        </p:spPr>
        <p:txBody>
          <a:bodyPr wrap="square">
            <a:spAutoFit/>
          </a:bodyPr>
          <a:lstStyle/>
          <a:p>
            <a:r>
              <a:rPr lang="vi-VN" b="0" i="0" dirty="0" smtClean="0">
                <a:solidFill>
                  <a:srgbClr val="000000"/>
                </a:solidFill>
                <a:effectLst/>
                <a:latin typeface="Open Sans"/>
              </a:rPr>
              <a:t>  </a:t>
            </a:r>
            <a:r>
              <a:rPr lang="vi-VN" sz="2800" b="0" i="0" dirty="0" smtClean="0">
                <a:solidFill>
                  <a:srgbClr val="000000"/>
                </a:solidFill>
                <a:effectLst/>
                <a:latin typeface="Open Sans"/>
              </a:rPr>
              <a:t>“Một xin rửa sạch nước thù</a:t>
            </a:r>
          </a:p>
          <a:p>
            <a:r>
              <a:rPr lang="vi-VN" sz="2800" b="0" i="0" dirty="0" smtClean="0">
                <a:solidFill>
                  <a:srgbClr val="000000"/>
                </a:solidFill>
                <a:effectLst/>
                <a:latin typeface="Open Sans"/>
              </a:rPr>
              <a:t>Hai xin dựng lại nghiệp xưa họ Hùng</a:t>
            </a:r>
          </a:p>
          <a:p>
            <a:r>
              <a:rPr lang="vi-VN" sz="2800" b="0" i="0" dirty="0" smtClean="0">
                <a:solidFill>
                  <a:srgbClr val="000000"/>
                </a:solidFill>
                <a:effectLst/>
                <a:latin typeface="Open Sans"/>
              </a:rPr>
              <a:t>    </a:t>
            </a:r>
            <a:r>
              <a:rPr lang="vi-VN" sz="2800" b="0" i="0" dirty="0" smtClean="0">
                <a:solidFill>
                  <a:srgbClr val="000000"/>
                </a:solidFill>
                <a:effectLst/>
                <a:latin typeface="Open Sans"/>
              </a:rPr>
              <a:t>Ba </a:t>
            </a:r>
            <a:r>
              <a:rPr lang="vi-VN" sz="2800" b="0" i="0" dirty="0" smtClean="0">
                <a:solidFill>
                  <a:srgbClr val="000000"/>
                </a:solidFill>
                <a:effectLst/>
                <a:latin typeface="Open Sans"/>
              </a:rPr>
              <a:t>kêu oan ức lòng chồng</a:t>
            </a:r>
          </a:p>
          <a:p>
            <a:r>
              <a:rPr lang="vi-VN" sz="2800" b="0" i="0" dirty="0" smtClean="0">
                <a:solidFill>
                  <a:srgbClr val="000000"/>
                </a:solidFill>
                <a:effectLst/>
                <a:latin typeface="Open Sans"/>
              </a:rPr>
              <a:t>Bốn xin vẻn vẹn sở công lệnh này”</a:t>
            </a:r>
            <a:endParaRPr lang="vi-VN" sz="2800" b="0" i="0" dirty="0">
              <a:solidFill>
                <a:srgbClr val="000000"/>
              </a:solidFill>
              <a:effectLst/>
              <a:latin typeface="Open Sans"/>
            </a:endParaRPr>
          </a:p>
        </p:txBody>
      </p:sp>
      <p:pic>
        <p:nvPicPr>
          <p:cNvPr id="5" name="Picture 4"/>
          <p:cNvPicPr>
            <a:picLocks noChangeAspect="1"/>
          </p:cNvPicPr>
          <p:nvPr/>
        </p:nvPicPr>
        <p:blipFill>
          <a:blip r:embed="rId3"/>
          <a:stretch>
            <a:fillRect/>
          </a:stretch>
        </p:blipFill>
        <p:spPr>
          <a:xfrm>
            <a:off x="3775166" y="2055813"/>
            <a:ext cx="8416833" cy="4802187"/>
          </a:xfrm>
          <a:prstGeom prst="rect">
            <a:avLst/>
          </a:prstGeom>
        </p:spPr>
      </p:pic>
    </p:spTree>
    <p:extLst>
      <p:ext uri="{BB962C8B-B14F-4D97-AF65-F5344CB8AC3E}">
        <p14:creationId xmlns:p14="http://schemas.microsoft.com/office/powerpoint/2010/main" val="1916532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1341</Words>
  <Application>Microsoft Office PowerPoint</Application>
  <PresentationFormat>Widescreen</PresentationFormat>
  <Paragraphs>90</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inherit</vt:lpstr>
      <vt:lpstr>Open Sans</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 Quê hương, tên gọi của Hai Bà Trưng: Trưng Trắc, Trưng Nhị sinh ra và lớn lên ở khu vực đôi bờ sông Hồng (đoạn từ Hạ Lôi, Mê Linh đến thị xã Sơn Tây, Hà Nội), nơi có nghề trồng dâu, nuôi tằm. Vì vậy, tên tuổi của hai bà được thần tích dân gian giải thích được bắt nguồn từ cách gọi tên theo các loại kén: kén dày là trứng chắc, tức Trưng Trắc; kén mỏng là trứng nhì, tức Trưng Nhị....).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*Làm việc cá nhân vào phiếu học tập: + Nêu nguyên nhân của cuộc khởi nghĩa Bà Triệu. + Trình bày những nét chính của cuộc khởi nghĩa. + Ý nghĩa của cuộc khởi nghĩa Bà Triệu. </vt:lpstr>
      <vt:lpstr>PowerPoint Presentation</vt:lpstr>
      <vt:lpstr>PowerPoint Presentation</vt:lpstr>
      <vt:lpstr>3. Khởi nghĩa Lý Bí và sự thành lập nước Vạn Xuân  Lý Bí: quê gốc ở Thôn Cổ Pháp, xã Tiên Phong, huyện Phổ Yên (Thái Nguyên); khởi nghiệp và gây dựng cơ đồ tại đình Giang Xá, huyện Hoài Đức (Hà Nội) và mất tại xã Văn Lương, huyện Tam Nông (Phú Thọ). Vì vậy, năm 2013, các huyện Phổ Yên, Hoài Đức và Tam Nông đã tiến hành Lễ kết nghĩa tại Lễ kỉ niệm 1510 năm ngày sinh của vua Lý Nam Đế. </vt:lpstr>
      <vt:lpstr>PowerPoint Presentation</vt:lpstr>
      <vt:lpstr>PowerPoint Presentation</vt:lpstr>
      <vt:lpstr>PowerPoint Presentation</vt:lpstr>
      <vt:lpstr>PowerPoint Presentation</vt:lpstr>
      <vt:lpstr>PowerPoint Presentation</vt:lpstr>
      <vt:lpstr>PowerPoint Presentation</vt:lpstr>
      <vt:lpstr>Phạm vi cuộc khởi nghĩa ra sao? Lực lượng tham gia, hưởng ứng cuộc khởi nghĩa gồm những ai? Quân khởi nghĩa đã giành được thắng lợi gì ? Điểu gì cho thấy chính quyền tự chủ của Mai Thúc Loan đã được thành lập. Kết quả khởi nghĩa của Mai Thúc Loan như thế nào?</vt:lpstr>
      <vt:lpstr>PowerPoint Presentation</vt:lpstr>
      <vt:lpstr>PowerPoint Presentation</vt:lpstr>
      <vt:lpstr>PowerPoint Presentation</vt:lpstr>
      <vt:lpstr>PowerPoint Presentation</vt:lpstr>
      <vt:lpstr>PowerPoint Presentation</vt:lpstr>
      <vt:lpstr>LUYỆN TẬP: Lập bảng so sánh về các cuộc khởi nghĩa theo gợi ý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52</cp:revision>
  <dcterms:created xsi:type="dcterms:W3CDTF">2021-10-13T06:38:06Z</dcterms:created>
  <dcterms:modified xsi:type="dcterms:W3CDTF">2022-02-13T14:14:24Z</dcterms:modified>
</cp:coreProperties>
</file>