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501" r:id="rId2"/>
    <p:sldId id="499" r:id="rId3"/>
    <p:sldId id="490" r:id="rId4"/>
    <p:sldId id="491" r:id="rId5"/>
    <p:sldId id="492" r:id="rId6"/>
    <p:sldId id="493" r:id="rId7"/>
    <p:sldId id="497" r:id="rId8"/>
    <p:sldId id="498" r:id="rId9"/>
    <p:sldId id="494" r:id="rId10"/>
    <p:sldId id="495" r:id="rId11"/>
    <p:sldId id="496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 snapToObjects="1">
      <p:cViewPr>
        <p:scale>
          <a:sx n="76" d="100"/>
          <a:sy n="76" d="100"/>
        </p:scale>
        <p:origin x="-4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D31B0-0571-4973-AA7F-3DD6B2798F0B}" type="datetimeFigureOut">
              <a:rPr lang="vi-VN" smtClean="0"/>
              <a:t>12/02/2023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B9EE-AED6-427D-8424-0535FE63BE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70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D1AD08-B35D-C69B-02C4-E8E1B5F3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E36932-64FF-8CEA-F31B-B0B6E5EE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F97B24-33DA-56FD-DD56-7CC0A071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3C51F-0624-6203-9AAE-5E529F68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84A353-8094-D796-B589-0683ED11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583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12/02/2023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=""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332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115472" y="1317459"/>
            <a:ext cx="808862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LỊCH SỬ 6</a:t>
            </a:r>
          </a:p>
          <a:p>
            <a:pPr algn="ctr"/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12. SỰ HÌNH THÀNH VÀ BƯỚC ĐẦU </a:t>
            </a:r>
          </a:p>
          <a:p>
            <a:pPr algn="ctr"/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CỦA CÁC VƯƠNG QUỐC </a:t>
            </a:r>
          </a:p>
          <a:p>
            <a:pPr algn="ctr"/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 KIẾN ĐÔNG NAM Á</a:t>
            </a:r>
            <a:endParaRPr lang="x-none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7" y="239534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634629" y="3561062"/>
            <a:ext cx="3494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800" b="1" dirty="0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4" y="616470"/>
            <a:ext cx="53025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0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262031"/>
            <a:ext cx="231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83" y="703363"/>
            <a:ext cx="108481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Có một câu chuyện thú vị như sau: Vào thế kỉ X, 1 pao nghệ tây (khoảng 4 lạng) có giá ngang với 1 con ngựa, 1 pao gừng có giá ngang 1 con bò. Từ câu chuyện trên cùng thông tin trong bài học, hãy viết một đoạn văn ngắn (từ 3-5 câu) mô tả sự hấp dẫn của nguồn gia vị ở các vương quốc Đông Nam Á đối với thương nhân nước ngoài.</a:t>
            </a:r>
          </a:p>
        </p:txBody>
      </p:sp>
    </p:spTree>
    <p:extLst>
      <p:ext uri="{BB962C8B-B14F-4D97-AF65-F5344CB8AC3E}">
        <p14:creationId xmlns:p14="http://schemas.microsoft.com/office/powerpoint/2010/main" val="407273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chemeClr val="accent1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chemeClr val="tx1"/>
                </a:solidFill>
                <a:latin typeface="+mj-lt"/>
              </a:rPr>
              <a:t>Đọc và trả lời các câu hỏi bài 1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3</a:t>
            </a:r>
            <a:r>
              <a:rPr lang="vi-VN" sz="2800">
                <a:solidFill>
                  <a:schemeClr val="tx1"/>
                </a:solidFill>
                <a:latin typeface="+mj-lt"/>
              </a:rPr>
              <a:t>. 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Giao lưu văn hóa ở Đông Nam Á.</a:t>
            </a:r>
          </a:p>
        </p:txBody>
      </p:sp>
    </p:spTree>
    <p:extLst>
      <p:ext uri="{BB962C8B-B14F-4D97-AF65-F5344CB8AC3E}">
        <p14:creationId xmlns:p14="http://schemas.microsoft.com/office/powerpoint/2010/main" val="5501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C39CCC-1777-0643-880D-86EB4F8E01C1}"/>
              </a:ext>
            </a:extLst>
          </p:cNvPr>
          <p:cNvSpPr txBox="1"/>
          <p:nvPr/>
        </p:nvSpPr>
        <p:spPr>
          <a:xfrm>
            <a:off x="1104404" y="515135"/>
            <a:ext cx="9743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HÌNH THÀNH VÀ BƯỚC ĐẦU PHÁT TRIỂN CỦA CÁC VƯƠNG QUỐC PHONG KIẾN Ở ĐÔNG NAM Á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(TỪ THẾ KỈ VII ĐẾN THẾ KỈ X)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1828169"/>
            <a:ext cx="5965247" cy="5002280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012872" y="1828169"/>
            <a:ext cx="6179127" cy="5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8689" y="2760502"/>
            <a:ext cx="5864628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Nêu tên và xác định nơi hình thành các vương quốc phong kiến trên lược đồ và vương quốc đó thuộc các quốc gia Đông Nam Á nào ngày nay?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vi-VN" sz="2800" dirty="0">
                <a:latin typeface="+mj-lt"/>
              </a:rPr>
              <a:t>cơ sở hình thành các vương quốc phong kiến Đông Nam Á?</a:t>
            </a:r>
            <a:endParaRPr lang="vi-VN" sz="2800" dirty="0">
              <a:latin typeface="+mj-lt"/>
              <a:ea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60091" y="1544782"/>
            <a:ext cx="0" cy="4564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25252" y="764919"/>
            <a:ext cx="4434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hóm bàn - 2 bạn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 phút)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48687" y="1467400"/>
            <a:ext cx="586463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Quan sát lược đồ hình1 (tr. 52) và khai thác thông tin trong SGK </a:t>
            </a:r>
            <a:endParaRPr lang="vi-VN" sz="2800" dirty="0"/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10317480" y="5748629"/>
            <a:ext cx="1874520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4" y="20286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+mj-lt"/>
              </a:rPr>
              <a:t>1. Sự hình thành các vương quốc phong kiến.</a:t>
            </a:r>
            <a:endParaRPr lang="vi-VN" sz="28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5435"/>
              </p:ext>
            </p:extLst>
          </p:nvPr>
        </p:nvGraphicFramePr>
        <p:xfrm>
          <a:off x="1213944" y="1335142"/>
          <a:ext cx="9270126" cy="540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xmlns="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xmlns="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Pa-gan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Sri</a:t>
                      </a:r>
                      <a:r>
                        <a:rPr lang="vi-VN" sz="2400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Kse-tra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>
                          <a:latin typeface="+mj-lt"/>
                        </a:rPr>
                        <a:t>- Chân</a:t>
                      </a:r>
                      <a:r>
                        <a:rPr lang="vi-VN" sz="2400" baseline="0" dirty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>
                          <a:latin typeface="+mj-lt"/>
                        </a:rPr>
                        <a:t>Cam-pu-chia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>
                          <a:latin typeface="+mj-lt"/>
                        </a:rPr>
                        <a:t>Việt</a:t>
                      </a:r>
                      <a:r>
                        <a:rPr lang="vi-VN" sz="2400" baseline="0" dirty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16133"/>
                  </a:ext>
                </a:extLst>
              </a:tr>
              <a:tr h="83380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957953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94510" y="722418"/>
            <a:ext cx="526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1"/>
                </a:solidFill>
                <a:latin typeface="+mj-lt"/>
              </a:rPr>
              <a:t>- Hình thành từ thế kỉ VII – X.</a:t>
            </a:r>
          </a:p>
        </p:txBody>
      </p:sp>
    </p:spTree>
    <p:extLst>
      <p:ext uri="{BB962C8B-B14F-4D97-AF65-F5344CB8AC3E}">
        <p14:creationId xmlns:p14="http://schemas.microsoft.com/office/powerpoint/2010/main" val="11501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606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1727" y="231761"/>
            <a:ext cx="1019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     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81697" y="1016921"/>
            <a:ext cx="9849742" cy="50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>
                <a:solidFill>
                  <a:schemeClr val="bg1"/>
                </a:solidFill>
              </a:rPr>
              <a:t>Hoạt động nhóm -</a:t>
            </a:r>
            <a:r>
              <a:rPr lang="nl-NL" altLang="vi-VN" sz="2800" b="0" dirty="0">
                <a:solidFill>
                  <a:schemeClr val="bg1"/>
                </a:solidFill>
              </a:rPr>
              <a:t> </a:t>
            </a:r>
            <a:r>
              <a:rPr lang="nl-NL" altLang="vi-VN" sz="2800" dirty="0">
                <a:solidFill>
                  <a:schemeClr val="bg1"/>
                </a:solidFill>
              </a:rPr>
              <a:t>“</a:t>
            </a:r>
            <a:r>
              <a:rPr lang="nl-NL" altLang="vi-VN" sz="2800" i="1" dirty="0">
                <a:solidFill>
                  <a:schemeClr val="bg1"/>
                </a:solidFill>
              </a:rPr>
              <a:t>Khăn trải bàn</a:t>
            </a:r>
            <a:r>
              <a:rPr lang="nl-NL" altLang="vi-VN" sz="2800" b="0" dirty="0">
                <a:solidFill>
                  <a:schemeClr val="bg1"/>
                </a:solidFill>
              </a:rPr>
              <a:t>” </a:t>
            </a:r>
            <a:r>
              <a:rPr lang="nl-NL" altLang="vi-VN" sz="2800" dirty="0">
                <a:solidFill>
                  <a:schemeClr val="bg1"/>
                </a:solidFill>
              </a:rPr>
              <a:t>- </a:t>
            </a:r>
            <a:r>
              <a:rPr lang="vi-VN" altLang="vi-VN" sz="2800" dirty="0">
                <a:solidFill>
                  <a:schemeClr val="bg1"/>
                </a:solidFill>
              </a:rPr>
              <a:t>7</a:t>
            </a:r>
            <a:r>
              <a:rPr lang="nl-NL" altLang="vi-VN" sz="2800" dirty="0">
                <a:solidFill>
                  <a:schemeClr val="bg1"/>
                </a:solidFill>
              </a:rPr>
              <a:t> phút</a:t>
            </a:r>
            <a:endParaRPr lang="en-US" altLang="vi-VN" sz="28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51727" y="1506434"/>
            <a:ext cx="10819837" cy="53515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5579" y="2302568"/>
            <a:ext cx="7557743" cy="33511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vi-VN" sz="2400" dirty="0"/>
              <a:t>Khai thác tư liệu sgk (55) và cho biết thương nhân nước ngoài bị hấp dẫn bởi những sản vật nào của vương quốc Sri Vi-giay-a?</a:t>
            </a:r>
          </a:p>
          <a:p>
            <a:pPr algn="just"/>
            <a:endParaRPr lang="vi-VN" sz="1400" dirty="0"/>
          </a:p>
          <a:p>
            <a:pPr marL="342900" indent="-342900" algn="just">
              <a:buFontTx/>
              <a:buChar char="-"/>
            </a:pPr>
            <a:r>
              <a:rPr lang="vi-VN" sz="2400" dirty="0"/>
              <a:t>Hãy trình bày hoạt động kinh tế chính của các vương quốc phong kiến Đông Nam Á từ thế kỉ VII đến X?</a:t>
            </a:r>
          </a:p>
          <a:p>
            <a:pPr algn="just"/>
            <a:endParaRPr lang="vi-VN" sz="2400" dirty="0"/>
          </a:p>
          <a:p>
            <a:pPr algn="just"/>
            <a:r>
              <a:rPr lang="vi-VN" sz="2400" dirty="0"/>
              <a:t>- Giải thích về sự phát triển kinh tế khác nhau giữa các vương quốc lục địa với vương quốc ở hải đảo?</a:t>
            </a:r>
          </a:p>
          <a:p>
            <a:pPr algn="just">
              <a:spcAft>
                <a:spcPts val="0"/>
              </a:spcAft>
            </a:pPr>
            <a:endParaRPr lang="en-US" altLang="vi-VN" sz="2400" dirty="0"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4716720" y="1450982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813995" y="1928339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vi-VN" dirty="0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4738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4" name="Oval 23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vi-VN" dirty="0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 rot="16200000">
            <a:off x="9665101" y="3703276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 flipH="1" flipV="1">
            <a:off x="651724" y="1265757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665018" y="5637944"/>
            <a:ext cx="1607268" cy="11369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9878302" y="5687976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10472647" y="5692805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 flipV="1">
            <a:off x="9878302" y="1276230"/>
            <a:ext cx="1482771" cy="974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8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3812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343919"/>
            <a:ext cx="9947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Hoạt động kinh tế ở các vương quốc phong kiến Đông Nam Á từ thế kỉ VII đến thế kỉ X.</a:t>
            </a:r>
            <a:endParaRPr lang="vi-VN" sz="2800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03127" y="1186728"/>
            <a:ext cx="0" cy="474301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8145" y="1186728"/>
            <a:ext cx="660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Nông nghiệp vẫn là nến kinh tế chủ yếu của các vương quốc phong kiến.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474" y="3955271"/>
            <a:ext cx="683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=&gt; Điểm giao lưu kinh tế, văn hoá giữa các châu lục.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145" y="2070203"/>
            <a:ext cx="6608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mại biển phát triển, kết nối buôn bán châu Á và châu Âu. (Con đường gia vị)</a:t>
            </a:r>
          </a:p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+ Thương cảng nổi tiếng: Đại Chiêm (Chăm pa), Pa-lem-bang (Sri Vi-giay-a)…</a:t>
            </a:r>
          </a:p>
          <a:p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81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424196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9650" y="989321"/>
            <a:ext cx="10172700" cy="48793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</a:rPr>
              <a:t>Câu 1: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Ý nào sau đây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phù hợp để điền vào chỗ trống (....) trong câu sau?</a:t>
            </a:r>
          </a:p>
          <a:p>
            <a:r>
              <a:rPr lang="vi-VN" sz="2800" dirty="0">
                <a:latin typeface="+mj-lt"/>
              </a:rPr>
              <a:t> </a:t>
            </a:r>
            <a:r>
              <a:rPr lang="vi-VN" sz="2800" i="1" dirty="0">
                <a:latin typeface="+mj-lt"/>
              </a:rPr>
              <a:t>Các vương quốc phong kiến ​​Đông Nam Á đã phát huy những lợi thế để phát triển kinh tế, đó là ...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+mj-lt"/>
              </a:rPr>
              <a:t> Vị trí địa lý.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Điều kiện tự nhiên thuận lợi.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Khí hậu ôn hòa, thuận lợi cho cây trồng lâu năm phát triển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+mj-lt"/>
              </a:rPr>
              <a:t> Điểm đến hấp dẫn của thương nhân các nước Ả Rập, Hy Lạp, La Mã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3" name="Oval 12"/>
          <p:cNvSpPr/>
          <p:nvPr/>
        </p:nvSpPr>
        <p:spPr>
          <a:xfrm>
            <a:off x="1220312" y="453734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0" y="-3523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x-none" dirty="0"/>
          </a:p>
        </p:txBody>
      </p:sp>
      <p:sp>
        <p:nvSpPr>
          <p:cNvPr id="10" name="Rectangle 9"/>
          <p:cNvSpPr/>
          <p:nvPr/>
        </p:nvSpPr>
        <p:spPr>
          <a:xfrm>
            <a:off x="738205" y="355956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849" y="851880"/>
            <a:ext cx="10172700" cy="29688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2: Các quốc gia phong kiến Đông Nam 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VII TCN.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Từ thế kỉ VII đến thế kỉ X.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VII.</a:t>
            </a:r>
          </a:p>
          <a:p>
            <a:pPr marL="342900" indent="-342900"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66131" y="2036032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09700" y="3627120"/>
            <a:ext cx="10172700" cy="31546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Câu 3: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Quốc gia phong kiến ​​nào ở Đông Nam Á phát triển mạnh về hoạt động buôn bán đường biển?  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Chân Lạp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Pa-gan</a:t>
            </a:r>
            <a:r>
              <a:rPr lang="vi-VN" sz="28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Xri Vi-giay-a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+mj-lt"/>
              </a:rPr>
              <a:t>Cam-pu-chia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1561859" y="553327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677C678-8A30-2845-9513-5B37404D9410}"/>
              </a:ext>
            </a:extLst>
          </p:cNvPr>
          <p:cNvSpPr/>
          <p:nvPr/>
        </p:nvSpPr>
        <p:spPr>
          <a:xfrm>
            <a:off x="24938" y="-27551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dirty="0">
                <a:latin typeface="+mj-lt"/>
              </a:rPr>
              <a:t>. </a:t>
            </a:r>
            <a:endParaRPr lang="vi-VN" sz="2800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975" y="-180109"/>
            <a:ext cx="1366837" cy="1366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2945" y="275679"/>
            <a:ext cx="218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33" y="725062"/>
            <a:ext cx="9794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1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Các vương quốc phong kiến Đông Nam Á đã phát huy những lợi thế nào để phát triển kinh tế?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605" y="4411744"/>
            <a:ext cx="953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 dirty="0">
                <a:solidFill>
                  <a:schemeClr val="bg1"/>
                </a:solidFill>
                <a:latin typeface="+mj-lt"/>
              </a:rPr>
              <a:t>Câu 2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: Hoạt động giao lưu thương mại đã tác động như thế nào đến sự phát triển kinh tế các quốc gia phong kiến Đông Nam Á?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605" y="2058584"/>
            <a:ext cx="9656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Vị trí địa lí thuận lợi: nằm án ngữ trên con đường hàng hải nối giữa Ấn Độ Dương và Thái Bình Dương, nối các quốc gia phương Đông với Địa Trung Hải.</a:t>
            </a:r>
          </a:p>
          <a:p>
            <a:pPr algn="just"/>
            <a:r>
              <a:rPr lang="vi-VN" sz="2800" dirty="0">
                <a:solidFill>
                  <a:schemeClr val="bg1"/>
                </a:solidFill>
                <a:latin typeface="+mj-lt"/>
              </a:rPr>
              <a:t>- Điểu kiện tự nhiên thuận lợi: Mạng lưới sông ngòi dày đặc, đất đai tương đối màu mỡ, khí hậu gió mùa, nhiều sản vật phong phú.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1052945" y="1683707"/>
            <a:ext cx="1399309" cy="48336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+mj-lt"/>
              </a:rPr>
              <a:t>Gợi ý</a:t>
            </a:r>
          </a:p>
        </p:txBody>
      </p:sp>
    </p:spTree>
    <p:extLst>
      <p:ext uri="{BB962C8B-B14F-4D97-AF65-F5344CB8AC3E}">
        <p14:creationId xmlns:p14="http://schemas.microsoft.com/office/powerpoint/2010/main" val="20404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880</Words>
  <Application>Microsoft Office PowerPoint</Application>
  <PresentationFormat>Custom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Administrator</cp:lastModifiedBy>
  <cp:revision>35</cp:revision>
  <dcterms:created xsi:type="dcterms:W3CDTF">2021-07-16T02:46:11Z</dcterms:created>
  <dcterms:modified xsi:type="dcterms:W3CDTF">2023-02-12T14:53:10Z</dcterms:modified>
</cp:coreProperties>
</file>