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</p:sldMasterIdLst>
  <p:notesMasterIdLst>
    <p:notesMasterId r:id="rId29"/>
  </p:notesMasterIdLst>
  <p:sldIdLst>
    <p:sldId id="256" r:id="rId3"/>
    <p:sldId id="263" r:id="rId4"/>
    <p:sldId id="266" r:id="rId5"/>
    <p:sldId id="333" r:id="rId6"/>
    <p:sldId id="260" r:id="rId7"/>
    <p:sldId id="265" r:id="rId8"/>
    <p:sldId id="270" r:id="rId9"/>
    <p:sldId id="328" r:id="rId10"/>
    <p:sldId id="272" r:id="rId11"/>
    <p:sldId id="334" r:id="rId12"/>
    <p:sldId id="267" r:id="rId13"/>
    <p:sldId id="330" r:id="rId14"/>
    <p:sldId id="286" r:id="rId15"/>
    <p:sldId id="278" r:id="rId16"/>
    <p:sldId id="329" r:id="rId17"/>
    <p:sldId id="318" r:id="rId18"/>
    <p:sldId id="321" r:id="rId19"/>
    <p:sldId id="322" r:id="rId20"/>
    <p:sldId id="324" r:id="rId21"/>
    <p:sldId id="323" r:id="rId22"/>
    <p:sldId id="326" r:id="rId23"/>
    <p:sldId id="325" r:id="rId24"/>
    <p:sldId id="327" r:id="rId25"/>
    <p:sldId id="319" r:id="rId26"/>
    <p:sldId id="320" r:id="rId27"/>
    <p:sldId id="316" r:id="rId28"/>
  </p:sldIdLst>
  <p:sldSz cx="9144000" cy="5143500" type="screen16x9"/>
  <p:notesSz cx="6858000" cy="9144000"/>
  <p:embeddedFontLst>
    <p:embeddedFont>
      <p:font typeface="Aref Ruqaa" panose="020B0604020202020204" charset="-78"/>
      <p:regular r:id="rId30"/>
      <p:bold r:id="rId31"/>
    </p:embeddedFont>
    <p:embeddedFont>
      <p:font typeface="Nunito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Anaheim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C385D6-B631-407F-8BC7-2E36BB33AA4E}">
  <a:tblStyle styleId="{B2C385D6-B631-407F-8BC7-2E36BB33AA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756" y="72"/>
      </p:cViewPr>
      <p:guideLst>
        <p:guide orient="horz" pos="162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14d835079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14d835079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15b56d00a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15b56d00a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113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1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1ec488bb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1ec488bb4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1ec488bb4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1ec488bb4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535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11ec488bb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11ec488bb4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11ec488bb4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11ec488bb4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196139" y="841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11" name="Google Shape;311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14935" flipH="1">
            <a:off x="3704750" y="-498801"/>
            <a:ext cx="5699351" cy="56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4835875" y="1811650"/>
            <a:ext cx="359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"/>
          </p:nvPr>
        </p:nvSpPr>
        <p:spPr>
          <a:xfrm>
            <a:off x="4835875" y="2458550"/>
            <a:ext cx="3594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20439" y="-1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7758427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831376" y="29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flipH="1">
            <a:off x="8014627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>
            <a:alphaModFix/>
          </a:blip>
          <a:srcRect l="347" r="357"/>
          <a:stretch/>
        </p:blipFill>
        <p:spPr>
          <a:xfrm rot="10800000">
            <a:off x="8014627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4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0" name="Google Shape;410;p4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12200"/>
            <a:ext cx="7717500" cy="3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" name="Google Shape;29;p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-4894761">
            <a:off x="32042" y="4284009"/>
            <a:ext cx="671791" cy="9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5905227">
            <a:off x="8309343" y="23960"/>
            <a:ext cx="753114" cy="103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673574" y="-4993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39805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46129">
            <a:off x="7521385" y="654642"/>
            <a:ext cx="698658" cy="8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50" y="3152966"/>
            <a:ext cx="729225" cy="7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75" y="735126"/>
            <a:ext cx="729225" cy="8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5850" y="3715398"/>
            <a:ext cx="468750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7711" y="1506447"/>
            <a:ext cx="888975" cy="8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604" y="1714542"/>
            <a:ext cx="729225" cy="7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8398648" y="2641448"/>
            <a:ext cx="660451" cy="9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742825" y="744350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44" name="Google Shape;144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15"/>
          <p:cNvSpPr txBox="1">
            <a:spLocks noGrp="1"/>
          </p:cNvSpPr>
          <p:nvPr>
            <p:ph type="ctrTitle"/>
          </p:nvPr>
        </p:nvSpPr>
        <p:spPr>
          <a:xfrm>
            <a:off x="1310550" y="2331475"/>
            <a:ext cx="4236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2638500" y="1183683"/>
            <a:ext cx="15810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310525" y="3226875"/>
            <a:ext cx="42369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727200">
            <a:off x="4789212" y="-494187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9125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20292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4894782" flipH="1">
            <a:off x="8409839" y="-24606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554814" y="4363644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5531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5338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5531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59" name="Google Shape;159;p1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009799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820914" y="20609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6" r:id="rId4"/>
    <p:sldLayoutId id="2147483658" r:id="rId5"/>
    <p:sldLayoutId id="2147483660" r:id="rId6"/>
    <p:sldLayoutId id="2147483661" r:id="rId7"/>
    <p:sldLayoutId id="2147483662" r:id="rId8"/>
    <p:sldLayoutId id="2147483664" r:id="rId9"/>
    <p:sldLayoutId id="2147483666" r:id="rId10"/>
    <p:sldLayoutId id="2147483676" r:id="rId11"/>
    <p:sldLayoutId id="2147483680" r:id="rId12"/>
    <p:sldLayoutId id="2147483683" r:id="rId13"/>
    <p:sldLayoutId id="2147483686" r:id="rId14"/>
    <p:sldLayoutId id="214748368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audio" Target="NUL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3" y="336213"/>
            <a:ext cx="6685514" cy="4515673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5">
            <a:alphaModFix amt="56000"/>
          </a:blip>
          <a:srcRect l="14508" t="32951" r="10161" b="23799"/>
          <a:stretch/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6">
            <a:alphaModFix/>
          </a:blip>
          <a:srcRect t="79" b="79"/>
          <a:stretch/>
        </p:blipFill>
        <p:spPr>
          <a:xfrm>
            <a:off x="6974250" y="3606985"/>
            <a:ext cx="2169750" cy="12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 txBox="1">
            <a:spLocks noGrp="1"/>
          </p:cNvSpPr>
          <p:nvPr>
            <p:ph type="ctrTitle"/>
          </p:nvPr>
        </p:nvSpPr>
        <p:spPr>
          <a:xfrm>
            <a:off x="573250" y="992188"/>
            <a:ext cx="5714002" cy="1127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 smtClean="0">
                <a:solidFill>
                  <a:schemeClr val="dk1"/>
                </a:solidFill>
              </a:rPr>
              <a:t>Vương quốc Lào</a:t>
            </a:r>
            <a:endParaRPr sz="5400" b="1" dirty="0">
              <a:solidFill>
                <a:schemeClr val="dk1"/>
              </a:solidFill>
            </a:endParaRPr>
          </a:p>
        </p:txBody>
      </p:sp>
      <p:pic>
        <p:nvPicPr>
          <p:cNvPr id="435" name="Google Shape;435;p45"/>
          <p:cNvPicPr preferRelativeResize="0"/>
          <p:nvPr/>
        </p:nvPicPr>
        <p:blipFill rotWithShape="1">
          <a:blip r:embed="rId7">
            <a:alphaModFix/>
          </a:blip>
          <a:srcRect t="475" b="475"/>
          <a:stretch/>
        </p:blipFill>
        <p:spPr>
          <a:xfrm rot="1286753">
            <a:off x="7788519" y="2685326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829586" y="250650"/>
            <a:ext cx="1704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14367" y="336213"/>
            <a:ext cx="1938995" cy="1903956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0813" y="281285"/>
            <a:ext cx="5686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HIẾU HỌC TẬP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2730" y="1569345"/>
            <a:ext cx="2644487" cy="2644487"/>
            <a:chOff x="192730" y="1569345"/>
            <a:chExt cx="2644487" cy="2644487"/>
          </a:xfrm>
        </p:grpSpPr>
        <p:pic>
          <p:nvPicPr>
            <p:cNvPr id="1026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192730" y="156934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07462" y="2476089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1065" y="1730259"/>
            <a:ext cx="2644487" cy="2644487"/>
            <a:chOff x="3201065" y="1730259"/>
            <a:chExt cx="2644487" cy="2644487"/>
          </a:xfrm>
        </p:grpSpPr>
        <p:pic>
          <p:nvPicPr>
            <p:cNvPr id="4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3201065" y="1730259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57094" y="2637003"/>
              <a:ext cx="1532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09400" y="1732185"/>
            <a:ext cx="2644487" cy="2644487"/>
            <a:chOff x="6209400" y="1732185"/>
            <a:chExt cx="2644487" cy="2644487"/>
          </a:xfrm>
        </p:grpSpPr>
        <p:pic>
          <p:nvPicPr>
            <p:cNvPr id="5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6209400" y="173218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924130" y="2637003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7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63025" y="817099"/>
            <a:ext cx="5355450" cy="8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475" y="952925"/>
            <a:ext cx="2712299" cy="29741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63151" y="1760775"/>
            <a:ext cx="53489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ệ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thống chữ viết riêng được xây dựng trên cơ sở vận dụng các nét chữ cong của Cam-pu-chia và Mi-an-ma.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24524" y="693800"/>
            <a:ext cx="26324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Chữ viết</a:t>
            </a: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4624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701"/>
          <a:stretch/>
        </p:blipFill>
        <p:spPr>
          <a:xfrm>
            <a:off x="4762500" y="0"/>
            <a:ext cx="43815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938" y="4653294"/>
            <a:ext cx="423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75"/>
          <p:cNvGrpSpPr/>
          <p:nvPr/>
        </p:nvGrpSpPr>
        <p:grpSpPr>
          <a:xfrm rot="5400000">
            <a:off x="9" y="1302712"/>
            <a:ext cx="3858736" cy="2828024"/>
            <a:chOff x="713400" y="1056500"/>
            <a:chExt cx="3858736" cy="2796462"/>
          </a:xfrm>
        </p:grpSpPr>
        <p:sp>
          <p:nvSpPr>
            <p:cNvPr id="933" name="Google Shape;933;p75"/>
            <p:cNvSpPr/>
            <p:nvPr/>
          </p:nvSpPr>
          <p:spPr>
            <a:xfrm>
              <a:off x="713400" y="1056500"/>
              <a:ext cx="3858736" cy="2796462"/>
            </a:xfrm>
            <a:custGeom>
              <a:avLst/>
              <a:gdLst/>
              <a:ahLst/>
              <a:cxnLst/>
              <a:rect l="l" t="t" r="r" b="b"/>
              <a:pathLst>
                <a:path w="116192" h="71870" extrusionOk="0">
                  <a:moveTo>
                    <a:pt x="106602" y="9606"/>
                  </a:moveTo>
                  <a:lnTo>
                    <a:pt x="106602" y="62263"/>
                  </a:lnTo>
                  <a:lnTo>
                    <a:pt x="9607" y="62263"/>
                  </a:lnTo>
                  <a:lnTo>
                    <a:pt x="9607" y="9606"/>
                  </a:lnTo>
                  <a:close/>
                  <a:moveTo>
                    <a:pt x="4796" y="0"/>
                  </a:moveTo>
                  <a:cubicBezTo>
                    <a:pt x="2153" y="0"/>
                    <a:pt x="1" y="2152"/>
                    <a:pt x="1" y="4795"/>
                  </a:cubicBezTo>
                  <a:lnTo>
                    <a:pt x="1" y="67058"/>
                  </a:lnTo>
                  <a:cubicBezTo>
                    <a:pt x="1" y="69718"/>
                    <a:pt x="2153" y="71870"/>
                    <a:pt x="4796" y="71870"/>
                  </a:cubicBezTo>
                  <a:lnTo>
                    <a:pt x="111397" y="71870"/>
                  </a:lnTo>
                  <a:cubicBezTo>
                    <a:pt x="114040" y="71870"/>
                    <a:pt x="116192" y="69718"/>
                    <a:pt x="116192" y="67058"/>
                  </a:cubicBezTo>
                  <a:lnTo>
                    <a:pt x="116192" y="4795"/>
                  </a:lnTo>
                  <a:cubicBezTo>
                    <a:pt x="116192" y="2152"/>
                    <a:pt x="114040" y="0"/>
                    <a:pt x="1113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934" name="Google Shape;934;p75"/>
            <p:cNvSpPr/>
            <p:nvPr/>
          </p:nvSpPr>
          <p:spPr>
            <a:xfrm rot="-5400000">
              <a:off x="686625" y="2426531"/>
              <a:ext cx="387900" cy="564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5"/>
            <p:cNvSpPr/>
            <p:nvPr/>
          </p:nvSpPr>
          <p:spPr>
            <a:xfrm>
              <a:off x="4359250" y="2406116"/>
              <a:ext cx="97200" cy="97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3858015" y="1858886"/>
            <a:ext cx="46972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Họ thích ca múa nhạc nên đã sẵn tạo ra những điệu múa vui tươi cởi mở như điệu múa hoa </a:t>
            </a:r>
            <a:r>
              <a:rPr lang="vi-VN" sz="3200" dirty="0" smtClean="0">
                <a:latin typeface="+mj-lt"/>
              </a:rPr>
              <a:t>Chăm-pa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pic>
        <p:nvPicPr>
          <p:cNvPr id="18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343389" y="883817"/>
            <a:ext cx="5355450" cy="8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3858015" y="933799"/>
            <a:ext cx="4556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Đời sống tinh thần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18" y="1121707"/>
            <a:ext cx="2170501" cy="3311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67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-46450" y="851475"/>
            <a:ext cx="4822100" cy="7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977029" y="698834"/>
            <a:ext cx="2408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Kiến trúc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44466" y="1959411"/>
            <a:ext cx="40271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Nhiều công trình kiến trúc Phật giáo được xây dựng tiêu biểu là Thạt </a:t>
            </a:r>
            <a:r>
              <a:rPr lang="vi-VN" sz="3200" dirty="0" smtClean="0">
                <a:latin typeface="+mj-lt"/>
              </a:rPr>
              <a:t>Luồng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141" b="16832"/>
          <a:stretch/>
        </p:blipFill>
        <p:spPr>
          <a:xfrm>
            <a:off x="3967724" y="0"/>
            <a:ext cx="534420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 smtClean="0">
                <a:solidFill>
                  <a:srgbClr val="C24445"/>
                </a:solidFill>
              </a:rPr>
              <a:t>3. </a:t>
            </a:r>
            <a:r>
              <a:rPr lang="en-US" sz="3600" b="1" dirty="0" err="1" smtClean="0">
                <a:solidFill>
                  <a:srgbClr val="C24445"/>
                </a:solidFill>
              </a:rPr>
              <a:t>Một</a:t>
            </a:r>
            <a:r>
              <a:rPr lang="en-US" sz="3600" b="1" dirty="0" smtClean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số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nét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tiêu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biểu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về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văn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hóa</a:t>
            </a:r>
            <a:endParaRPr lang="en-US" sz="3600" b="1" dirty="0">
              <a:solidFill>
                <a:srgbClr val="C244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525" y="1223446"/>
            <a:ext cx="85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Lào đã sáng tạo hệ thống chữ viết riêng được xây dựng trên cơ sở vận dụng các nét chữ cong của Cam-pu-chia và Mi-an-ma.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525" y="228833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j-lt"/>
              </a:rPr>
              <a:t>- </a:t>
            </a:r>
            <a:r>
              <a:rPr lang="vi-VN" sz="2400" dirty="0" smtClean="0">
                <a:latin typeface="+mj-lt"/>
              </a:rPr>
              <a:t>Họ </a:t>
            </a:r>
            <a:r>
              <a:rPr lang="vi-VN" sz="2400" dirty="0">
                <a:latin typeface="+mj-lt"/>
              </a:rPr>
              <a:t>thích ca múa nhạc nên đã sẵn tạo ra những điệu múa vui tươi cởi mở như điệu múa hoa </a:t>
            </a:r>
            <a:r>
              <a:rPr lang="vi-VN" sz="2400" dirty="0" smtClean="0">
                <a:latin typeface="+mj-lt"/>
              </a:rPr>
              <a:t>Chăm-pa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525" y="339347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j-lt"/>
              </a:rPr>
              <a:t>- </a:t>
            </a:r>
            <a:r>
              <a:rPr lang="vi-VN" sz="2400" dirty="0" smtClean="0">
                <a:latin typeface="+mj-lt"/>
              </a:rPr>
              <a:t>Nhiều </a:t>
            </a:r>
            <a:r>
              <a:rPr lang="vi-VN" sz="2400" dirty="0">
                <a:latin typeface="+mj-lt"/>
              </a:rPr>
              <a:t>công trình kiến trúc Phật giáo được xây dựng tiêu biểu là Thạt </a:t>
            </a:r>
            <a:r>
              <a:rPr lang="vi-VN" sz="2400" dirty="0" smtClean="0">
                <a:latin typeface="+mj-lt"/>
              </a:rPr>
              <a:t>Luồng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58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1861051" y="1762655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85800">
              <a:buClrTx/>
              <a:defRPr/>
            </a:pPr>
            <a:r>
              <a:rPr lang="en-US" sz="72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021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42" y="1282246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83" y="942166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2913" y="965025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580" y="1465141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1998980" y="3548651"/>
            <a:ext cx="1045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3462791" y="1436257"/>
            <a:ext cx="413029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3493501" y="1898657"/>
            <a:ext cx="518616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</a:b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3431934" y="2570263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585" y="4672044"/>
              <a:ext cx="8570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499" y="4672044"/>
              <a:ext cx="68514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447" y="4772053"/>
              <a:ext cx="5492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3702382" y="4318397"/>
            <a:ext cx="462466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15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Mường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Việt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Chủ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xưa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3513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45045" y="2571750"/>
            <a:ext cx="2271348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1. Q</a:t>
            </a:r>
            <a:r>
              <a:rPr lang="en" sz="2400" b="1" dirty="0" smtClean="0"/>
              <a:t>uá trình hình thành và phát triển của Vương quốc</a:t>
            </a:r>
            <a:endParaRPr sz="2400" b="1" dirty="0"/>
          </a:p>
        </p:txBody>
      </p:sp>
      <p:sp>
        <p:nvSpPr>
          <p:cNvPr id="537" name="Google Shape;537;p52"/>
          <p:cNvSpPr txBox="1">
            <a:spLocks noGrp="1"/>
          </p:cNvSpPr>
          <p:nvPr>
            <p:ph type="title" idx="2"/>
          </p:nvPr>
        </p:nvSpPr>
        <p:spPr>
          <a:xfrm>
            <a:off x="3689321" y="2526950"/>
            <a:ext cx="1860385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/>
              <a:t>2. Vương quốc Lào thời Lang Xang</a:t>
            </a:r>
            <a:endParaRPr sz="2400" b="1" dirty="0"/>
          </a:p>
        </p:txBody>
      </p:sp>
      <p:sp>
        <p:nvSpPr>
          <p:cNvPr id="539" name="Google Shape;539;p52"/>
          <p:cNvSpPr txBox="1">
            <a:spLocks noGrp="1"/>
          </p:cNvSpPr>
          <p:nvPr>
            <p:ph type="title" idx="4"/>
          </p:nvPr>
        </p:nvSpPr>
        <p:spPr>
          <a:xfrm>
            <a:off x="6302670" y="2571750"/>
            <a:ext cx="2143500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3. M</a:t>
            </a:r>
            <a:r>
              <a:rPr lang="en" sz="2400" b="1" dirty="0" smtClean="0"/>
              <a:t>ột số nét tiêu biểu về văn hóa</a:t>
            </a:r>
            <a:endParaRPr sz="2400" b="1" dirty="0"/>
          </a:p>
        </p:txBody>
      </p:sp>
      <p:sp>
        <p:nvSpPr>
          <p:cNvPr id="541" name="Google Shape;541;p52"/>
          <p:cNvSpPr txBox="1">
            <a:spLocks noGrp="1"/>
          </p:cNvSpPr>
          <p:nvPr>
            <p:ph type="title" idx="6"/>
          </p:nvPr>
        </p:nvSpPr>
        <p:spPr>
          <a:xfrm>
            <a:off x="2787458" y="676813"/>
            <a:ext cx="366411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/>
              <a:t>NỘI  DUNG</a:t>
            </a:r>
            <a:endParaRPr lang="en-US" sz="3600" b="1" dirty="0"/>
          </a:p>
        </p:txBody>
      </p:sp>
      <p:pic>
        <p:nvPicPr>
          <p:cNvPr id="542" name="Google Shape;5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680" y="1369451"/>
            <a:ext cx="513926" cy="11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848" y="1866225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728" y="1535605"/>
            <a:ext cx="574600" cy="99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537" grpId="0"/>
      <p:bldP spid="5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Ngô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Càn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Long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Chế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Bồng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Pha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ngường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thống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năm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1353?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28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bước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đoạn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phát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triển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thịnh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khoảng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thời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1516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Chùa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cột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Tượng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nữ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thần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tự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Thạt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Luồng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Cố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cung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trình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kiến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trúc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tiêu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biểu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ở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: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6881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4240283" y="156769"/>
            <a:ext cx="3258897" cy="1440417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74" y="171982"/>
            <a:ext cx="4037426" cy="4677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3808343" y="2147179"/>
            <a:ext cx="4710905" cy="2798273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3132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7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1357147" y="1862261"/>
            <a:ext cx="62312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6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115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914" y="1424763"/>
            <a:ext cx="5699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văn hóa tiêu biểu của đất nước Lào em ấn tượng nhất với thành tựu nào? vì sao?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2803782" y="642832"/>
            <a:ext cx="37671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40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82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74" y="696201"/>
            <a:ext cx="1493649" cy="13412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58" y="388307"/>
            <a:ext cx="5072476" cy="4847965"/>
            <a:chOff x="199658" y="388307"/>
            <a:chExt cx="5072476" cy="4847965"/>
          </a:xfrm>
        </p:grpSpPr>
        <p:pic>
          <p:nvPicPr>
            <p:cNvPr id="577" name="Google Shape;577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9658" y="388307"/>
              <a:ext cx="4296142" cy="439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2666" y="1791222"/>
              <a:ext cx="5009468" cy="3445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134724" y="2233547"/>
            <a:ext cx="35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24445"/>
              </a:buClr>
              <a:buSzPts val="2000"/>
            </a:pPr>
            <a:r>
              <a:rPr lang="vi-VN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Vương quốc Lào thời </a:t>
            </a:r>
            <a:r>
              <a:rPr lang="vi-VN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Lan</a:t>
            </a:r>
            <a:r>
              <a:rPr lang="en-US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 </a:t>
            </a:r>
            <a:r>
              <a:rPr lang="vi-VN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Xang</a:t>
            </a:r>
            <a:endParaRPr lang="vi-VN" sz="3200" b="1" dirty="0">
              <a:solidFill>
                <a:srgbClr val="C24445"/>
              </a:solidFill>
              <a:latin typeface="Aref Ruqaa"/>
              <a:cs typeface="Aref Ruqaa"/>
              <a:sym typeface="Aref Ruqa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4962" y="168550"/>
            <a:ext cx="48748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3522" y="1979112"/>
            <a:ext cx="6137754" cy="1703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tế-xã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8818" y="174998"/>
            <a:ext cx="5277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Tổ chức nhà nước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998"/>
            <a:ext cx="3707704" cy="4877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293" y="1102290"/>
            <a:ext cx="5486931" cy="3707705"/>
            <a:chOff x="3269293" y="1102290"/>
            <a:chExt cx="5486931" cy="3707705"/>
          </a:xfrm>
        </p:grpSpPr>
        <p:sp>
          <p:nvSpPr>
            <p:cNvPr id="6" name="Rounded Rectangle 5"/>
            <p:cNvSpPr/>
            <p:nvPr/>
          </p:nvSpPr>
          <p:spPr>
            <a:xfrm>
              <a:off x="3269293" y="1102290"/>
              <a:ext cx="5486931" cy="3707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9170" y="1186427"/>
              <a:ext cx="515670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quốc được chia thành 7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 nhà nước là vua dưới vua có một phó tướng và 7 quan đại thần kiêm tổng đốc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bao gồm quân thường trực của nhà vua và quân địa phương.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163" y="3804185"/>
            <a:ext cx="2110837" cy="13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24982" y="955891"/>
            <a:ext cx="4716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Sản xuất nông nghiệp thủ công nghiệp và chăn nuôi gia súc khá phát </a:t>
            </a:r>
            <a:r>
              <a:rPr lang="vi-VN" sz="2800" dirty="0" smtClean="0">
                <a:latin typeface="+mj-lt"/>
              </a:rPr>
              <a:t>triển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Việc </a:t>
            </a:r>
            <a:r>
              <a:rPr lang="vi-VN" sz="2800" dirty="0">
                <a:latin typeface="+mj-lt"/>
              </a:rPr>
              <a:t>khai thác các sản vật quý được chú </a:t>
            </a:r>
            <a:r>
              <a:rPr lang="vi-VN" sz="2800" dirty="0" smtClean="0">
                <a:latin typeface="+mj-lt"/>
              </a:rPr>
              <a:t>trọng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T</a:t>
            </a:r>
            <a:r>
              <a:rPr lang="vi-VN" sz="2800" dirty="0" smtClean="0">
                <a:latin typeface="+mj-lt"/>
              </a:rPr>
              <a:t>rao </a:t>
            </a:r>
            <a:r>
              <a:rPr lang="vi-VN" sz="2800" dirty="0">
                <a:latin typeface="+mj-lt"/>
              </a:rPr>
              <a:t>đổi buôn bán vượt ra ngoài biên </a:t>
            </a:r>
            <a:r>
              <a:rPr lang="vi-VN" sz="2800" dirty="0" smtClean="0">
                <a:latin typeface="+mj-lt"/>
              </a:rPr>
              <a:t>giới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C</a:t>
            </a:r>
            <a:r>
              <a:rPr lang="vi-VN" sz="2800" dirty="0" smtClean="0">
                <a:latin typeface="+mj-lt"/>
              </a:rPr>
              <a:t>uộc </a:t>
            </a:r>
            <a:r>
              <a:rPr lang="vi-VN" sz="2800" dirty="0">
                <a:latin typeface="+mj-lt"/>
              </a:rPr>
              <a:t>sống của cư dân thanh bình sung </a:t>
            </a:r>
            <a:r>
              <a:rPr lang="vi-VN" sz="2800" dirty="0" smtClean="0">
                <a:latin typeface="+mj-lt"/>
              </a:rPr>
              <a:t>túc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4106" y="186450"/>
            <a:ext cx="3967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Kinh tế- xã hội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6" r="12757"/>
          <a:stretch/>
        </p:blipFill>
        <p:spPr>
          <a:xfrm>
            <a:off x="5441031" y="0"/>
            <a:ext cx="3702969" cy="4926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0675" y="1444861"/>
            <a:ext cx="3822625" cy="484600"/>
            <a:chOff x="2660688" y="779563"/>
            <a:chExt cx="3822625" cy="484600"/>
          </a:xfrm>
        </p:grpSpPr>
        <p:pic>
          <p:nvPicPr>
            <p:cNvPr id="631" name="Google Shape;631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43913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2660688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660675" y="4032313"/>
            <a:ext cx="3822625" cy="484600"/>
            <a:chOff x="2660675" y="4032313"/>
            <a:chExt cx="3822625" cy="484600"/>
          </a:xfrm>
        </p:grpSpPr>
        <p:pic>
          <p:nvPicPr>
            <p:cNvPr id="633" name="Google Shape;633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4443900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660675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1722011" y="2072946"/>
            <a:ext cx="5956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Giữ quan hệ hòa hiếu với các quốc gia láng giềng (Đại Việt, Cam-pu-chia) nhưng luôn kiên quyết chống quân xâm lược (Miến Điện) để bảo vệ độc lập.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916" y="53193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Ngoại giao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 smtClean="0">
                <a:solidFill>
                  <a:srgbClr val="C24445"/>
                </a:solidFill>
              </a:rPr>
              <a:t>2. </a:t>
            </a:r>
            <a:r>
              <a:rPr lang="vi-VN" sz="3600" b="1" dirty="0" smtClean="0">
                <a:solidFill>
                  <a:srgbClr val="C24445"/>
                </a:solidFill>
              </a:rPr>
              <a:t>Vương </a:t>
            </a:r>
            <a:r>
              <a:rPr lang="vi-VN" sz="3600" b="1" dirty="0">
                <a:solidFill>
                  <a:srgbClr val="C24445"/>
                </a:solidFill>
              </a:rPr>
              <a:t>quốc Lào thời </a:t>
            </a:r>
            <a:r>
              <a:rPr lang="vi-VN" sz="3600" b="1" dirty="0" smtClean="0">
                <a:solidFill>
                  <a:srgbClr val="C24445"/>
                </a:solidFill>
              </a:rPr>
              <a:t>Lan </a:t>
            </a:r>
            <a:r>
              <a:rPr lang="vi-VN" sz="3600" b="1" dirty="0">
                <a:solidFill>
                  <a:srgbClr val="C24445"/>
                </a:solidFill>
              </a:rPr>
              <a:t>Xang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525" y="1186755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XIV,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vượng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XV-XVII.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9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>
            <a:spLocks noGrp="1"/>
          </p:cNvSpPr>
          <p:nvPr>
            <p:ph type="body" idx="1"/>
          </p:nvPr>
        </p:nvSpPr>
        <p:spPr>
          <a:xfrm>
            <a:off x="2195844" y="756876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chemeClr val="dk2"/>
                </a:solidFill>
              </a:rPr>
              <a:t>Một số nét tiêu biểu về văn hóa</a:t>
            </a:r>
            <a:endParaRPr sz="3200" b="1" dirty="0"/>
          </a:p>
        </p:txBody>
      </p:sp>
      <p:grpSp>
        <p:nvGrpSpPr>
          <p:cNvPr id="655" name="Google Shape;655;p61"/>
          <p:cNvGrpSpPr/>
          <p:nvPr/>
        </p:nvGrpSpPr>
        <p:grpSpPr>
          <a:xfrm>
            <a:off x="2195844" y="434689"/>
            <a:ext cx="3756900" cy="402288"/>
            <a:chOff x="742825" y="422163"/>
            <a:chExt cx="3756900" cy="402288"/>
          </a:xfrm>
        </p:grpSpPr>
        <p:pic>
          <p:nvPicPr>
            <p:cNvPr id="656" name="Google Shape;656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742825" y="42216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2806834" y="42217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61"/>
          <p:cNvGrpSpPr/>
          <p:nvPr/>
        </p:nvGrpSpPr>
        <p:grpSpPr>
          <a:xfrm>
            <a:off x="2195844" y="1970064"/>
            <a:ext cx="3756900" cy="402288"/>
            <a:chOff x="742825" y="1957538"/>
            <a:chExt cx="3756900" cy="402288"/>
          </a:xfrm>
        </p:grpSpPr>
        <p:pic>
          <p:nvPicPr>
            <p:cNvPr id="659" name="Google Shape;659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2825" y="1957550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806834" y="1957538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5" y="635826"/>
            <a:ext cx="157900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827</Words>
  <Application>Microsoft Office PowerPoint</Application>
  <PresentationFormat>On-screen Show (16:9)</PresentationFormat>
  <Paragraphs>113</Paragraphs>
  <Slides>26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Aref Ruqaa</vt:lpstr>
      <vt:lpstr>Nunito</vt:lpstr>
      <vt:lpstr>#9Slide02 Tieu de dai</vt:lpstr>
      <vt:lpstr>Wingdings</vt:lpstr>
      <vt:lpstr>Calibri</vt:lpstr>
      <vt:lpstr>#9Slide02 Noi dung dai</vt:lpstr>
      <vt:lpstr>Anaheim</vt:lpstr>
      <vt:lpstr>iCiel Cadena</vt:lpstr>
      <vt:lpstr>Poppins</vt:lpstr>
      <vt:lpstr>Times New Roman</vt:lpstr>
      <vt:lpstr>Arial</vt:lpstr>
      <vt:lpstr>Language Arts for High School - 9th Grade: POV and Narrative Voice by Slidesgo</vt:lpstr>
      <vt:lpstr>Office Theme</vt:lpstr>
      <vt:lpstr>Vương quốc Lào</vt:lpstr>
      <vt:lpstr>1. Quá trình hình thành và phát triển của Vương quốc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PC</cp:lastModifiedBy>
  <cp:revision>33</cp:revision>
  <dcterms:modified xsi:type="dcterms:W3CDTF">2023-12-10T08:02:13Z</dcterms:modified>
</cp:coreProperties>
</file>