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8" r:id="rId2"/>
    <p:sldMasterId id="2147483702" r:id="rId3"/>
    <p:sldMasterId id="2147483715" r:id="rId4"/>
    <p:sldMasterId id="2147483719" r:id="rId5"/>
    <p:sldMasterId id="2147483745" r:id="rId6"/>
  </p:sldMasterIdLst>
  <p:notesMasterIdLst>
    <p:notesMasterId r:id="rId39"/>
  </p:notesMasterIdLst>
  <p:sldIdLst>
    <p:sldId id="257" r:id="rId7"/>
    <p:sldId id="261" r:id="rId8"/>
    <p:sldId id="308" r:id="rId9"/>
    <p:sldId id="337" r:id="rId10"/>
    <p:sldId id="262" r:id="rId11"/>
    <p:sldId id="263" r:id="rId12"/>
    <p:sldId id="264" r:id="rId13"/>
    <p:sldId id="269" r:id="rId14"/>
    <p:sldId id="268" r:id="rId15"/>
    <p:sldId id="270" r:id="rId16"/>
    <p:sldId id="312" r:id="rId17"/>
    <p:sldId id="258" r:id="rId18"/>
    <p:sldId id="316" r:id="rId19"/>
    <p:sldId id="273" r:id="rId20"/>
    <p:sldId id="275" r:id="rId21"/>
    <p:sldId id="319" r:id="rId22"/>
    <p:sldId id="322" r:id="rId23"/>
    <p:sldId id="284" r:id="rId24"/>
    <p:sldId id="287" r:id="rId25"/>
    <p:sldId id="291" r:id="rId26"/>
    <p:sldId id="325" r:id="rId27"/>
    <p:sldId id="290" r:id="rId28"/>
    <p:sldId id="327" r:id="rId29"/>
    <p:sldId id="294" r:id="rId30"/>
    <p:sldId id="331" r:id="rId31"/>
    <p:sldId id="332" r:id="rId32"/>
    <p:sldId id="333" r:id="rId33"/>
    <p:sldId id="305" r:id="rId34"/>
    <p:sldId id="338" r:id="rId35"/>
    <p:sldId id="335" r:id="rId36"/>
    <p:sldId id="259" r:id="rId37"/>
    <p:sldId id="26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varScale="1">
        <p:scale>
          <a:sx n="70" d="100"/>
          <a:sy n="70" d="100"/>
        </p:scale>
        <p:origin x="138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1B198-5E97-4C58-A468-9ECE725247DF}" type="datetimeFigureOut">
              <a:rPr lang="en-US" smtClean="0"/>
              <a:t>11/10/2021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AE486-446C-4321-9D14-0A2380AC6E61}" type="slidenum">
              <a:rPr lang="en-US" smtClean="0"/>
              <a:t>‹#›</a:t>
            </a:fld>
            <a:endParaRPr lang="en-US"/>
          </a:p>
        </p:txBody>
      </p:sp>
    </p:spTree>
    <p:extLst>
      <p:ext uri="{BB962C8B-B14F-4D97-AF65-F5344CB8AC3E}">
        <p14:creationId xmlns:p14="http://schemas.microsoft.com/office/powerpoint/2010/main" val="177556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2AE486-446C-4321-9D14-0A2380AC6E61}" type="slidenum">
              <a:rPr lang="en-US" smtClean="0"/>
              <a:t>24</a:t>
            </a:fld>
            <a:endParaRPr lang="en-US"/>
          </a:p>
        </p:txBody>
      </p:sp>
    </p:spTree>
    <p:extLst>
      <p:ext uri="{BB962C8B-B14F-4D97-AF65-F5344CB8AC3E}">
        <p14:creationId xmlns:p14="http://schemas.microsoft.com/office/powerpoint/2010/main" val="54811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356DCE-9ADE-4D45-9240-4978ADD10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6052C-2649-45FA-AED3-3396F18CA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05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1F4CE2-8B8C-45F1-B220-B65EB37C8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503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687E4E2-1D71-4A11-B1E7-F4900D61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265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7968BB1-F0B3-414B-9D7C-1294767B0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31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356DCE-9ADE-4D45-9240-4978ADD10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9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589758-CEAE-44CF-A47E-67B9A12AB6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72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54CE9D-C380-41DD-9B15-9C9EC9D09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57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FA05B0-E0AF-437C-A4B3-CFFB987E0B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4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3542662-96A6-4B50-A7B0-F6E2AD224D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600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D6DAC9-32FE-4C59-A90F-30E9B9513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24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589758-CEAE-44CF-A47E-67B9A12AB6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8618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C93F0A-225C-4B78-AAE7-5504BE7807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074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A5A73-E860-443C-B66E-C8B4D51882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3745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5CC5FC-2AFC-401C-96A6-6F8828C5B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3306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6052C-2649-45FA-AED3-3396F18CA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338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1F4CE2-8B8C-45F1-B220-B65EB37C8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346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687E4E2-1D71-4A11-B1E7-F4900D61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7643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7968BB1-F0B3-414B-9D7C-1294767B0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79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BE9367-B5C3-4FEC-B846-313B093F6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310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3866B-6CD0-4754-A770-2354541E8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851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4BEF3F-6D65-4E28-8297-7FF250FA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93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54CE9D-C380-41DD-9B15-9C9EC9D09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8772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37832-B78D-4E00-B05E-7265824F5D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57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F376EA-6790-4158-930B-F01578F54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312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EAD9D-96C8-49C7-8861-8EC8590A7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5736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7CA926-749F-4091-8900-4E0847F75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900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F4762D-A6FC-44B8-9E88-11742BD3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931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E11E5B-B301-4481-919C-503E4DD75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354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CB4C6-8BCE-4D47-A64F-E0ABEC8063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642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D771DD-F320-4C20-9FF9-8B803F11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315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B232D1-D136-4F6A-9456-10AB3BF449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803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Arial" pitchFamily="34" charset="0"/>
              <a:cs typeface="Arial" pitchFamily="34" charset="0"/>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ACE0B79C-DACE-4081-BD71-02A310B3530A}" type="datetimeFigureOut">
              <a:rPr lang="en-US"/>
              <a:pPr>
                <a:defRPr/>
              </a:pPr>
              <a:t>11/10/2021</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8845544B-F943-4777-84EE-D5218A19ACE8}" type="slidenum">
              <a:rPr lang="en-US"/>
              <a:pPr>
                <a:defRPr/>
              </a:pPr>
              <a:t>‹#›</a:t>
            </a:fld>
            <a:endParaRPr lang="en-US"/>
          </a:p>
        </p:txBody>
      </p:sp>
    </p:spTree>
    <p:extLst>
      <p:ext uri="{BB962C8B-B14F-4D97-AF65-F5344CB8AC3E}">
        <p14:creationId xmlns:p14="http://schemas.microsoft.com/office/powerpoint/2010/main" val="317110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FA05B0-E0AF-437C-A4B3-CFFB987E0B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522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Arial" pitchFamily="34" charset="0"/>
              <a:cs typeface="Arial" pitchFamily="34" charset="0"/>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039E569D-EC74-4B55-A990-E746AFE0D20F}" type="datetimeFigureOut">
              <a:rPr lang="en-US"/>
              <a:pPr>
                <a:defRPr/>
              </a:pPr>
              <a:t>11/10/2021</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9DF1806-3B3A-4A5C-B405-4014264FA9DE}" type="slidenum">
              <a:rPr lang="en-US"/>
              <a:pPr>
                <a:defRPr/>
              </a:pPr>
              <a:t>‹#›</a:t>
            </a:fld>
            <a:endParaRPr lang="en-US"/>
          </a:p>
        </p:txBody>
      </p:sp>
    </p:spTree>
    <p:extLst>
      <p:ext uri="{BB962C8B-B14F-4D97-AF65-F5344CB8AC3E}">
        <p14:creationId xmlns:p14="http://schemas.microsoft.com/office/powerpoint/2010/main" val="3605096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82298860-A547-4A91-9488-719180CC8C12}" type="datetimeFigureOut">
              <a:rPr lang="en-US"/>
              <a:pPr>
                <a:defRPr/>
              </a:pPr>
              <a:t>11/10/2021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77EB0BB7-087F-41DC-BBE9-B7DD9384DF70}" type="slidenum">
              <a:rPr lang="en-US"/>
              <a:pPr>
                <a:defRPr/>
              </a:pPr>
              <a:t>‹#›</a:t>
            </a:fld>
            <a:endParaRPr lang="en-US"/>
          </a:p>
        </p:txBody>
      </p:sp>
    </p:spTree>
    <p:extLst>
      <p:ext uri="{BB962C8B-B14F-4D97-AF65-F5344CB8AC3E}">
        <p14:creationId xmlns:p14="http://schemas.microsoft.com/office/powerpoint/2010/main" val="424522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8D0E0-AEBB-484A-9421-1D4F50AC5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481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60FA0-8C0D-4D64-A783-D4304FA908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816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22CB44-7048-4FD9-9897-746CC8162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292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EEC1D2-0E56-4BE3-9207-04BDD5BA30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538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B73EC2-7235-4FD2-A606-0A47E595B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251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E4A19E-0D66-4900-96BE-C59D56727A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17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AE9E3E-940E-4A31-A890-0E71D7EFC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433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9B506B-437A-4F35-8A43-77B63C684C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50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3542662-96A6-4B50-A7B0-F6E2AD224D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37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A8475F-A173-42A0-ADC5-A78025B72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455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99E7D8-397F-415A-AD4B-C70C953C4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9609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428093-DD72-4C9B-8FA3-98FB3C990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656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52E8B8-7D9D-4D86-85E1-59FE0E888F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776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9356DCE-9ADE-4D45-9240-4978ADD10AA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5950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B589758-CEAE-44CF-A47E-67B9A12AB65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437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E54CE9D-C380-41DD-9B15-9C9EC9D0938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166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66FA05B0-E0AF-437C-A4B3-CFFB987E0B4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733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23542662-96A6-4B50-A7B0-F6E2AD224D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979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CD6DAC9-32FE-4C59-A90F-30E9B9513B7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133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D6DAC9-32FE-4C59-A90F-30E9B9513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5308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1C93F0A-225C-4B78-AAE7-5504BE78073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1461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98A5A73-E860-443C-B66E-C8B4D51882E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299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C45CC5FC-2AFC-401C-96A6-6F8828C5BA0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964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746052C-2649-45FA-AED3-3396F18CA78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29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31F4CE2-8B8C-45F1-B220-B65EB37C8F4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827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C93F0A-225C-4B78-AAE7-5504BE7807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18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A5A73-E860-443C-B66E-C8B4D51882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32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5CC5FC-2AFC-401C-96A6-6F8828C5B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394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4221150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390745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B2CFB06-D86F-4FA5-8903-ACEB5CE74A1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16044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13" name="Date Placeholder 6"/>
          <p:cNvSpPr>
            <a:spLocks noGrp="1"/>
          </p:cNvSpPr>
          <p:nvPr>
            <p:ph type="dt" sz="half" idx="2"/>
          </p:nvPr>
        </p:nvSpPr>
        <p:spPr>
          <a:xfrm>
            <a:off x="6477000" y="76200"/>
            <a:ext cx="2514600" cy="288925"/>
          </a:xfrm>
          <a:prstGeom prst="rect">
            <a:avLst/>
          </a:prstGeom>
        </p:spPr>
        <p:txBody>
          <a:bodyPr vert="horz"/>
          <a:lstStyle>
            <a:lvl1pPr fontAlgn="auto">
              <a:spcBef>
                <a:spcPts val="0"/>
              </a:spcBef>
              <a:spcAft>
                <a:spcPts val="0"/>
              </a:spcAft>
              <a:defRPr sz="1200">
                <a:solidFill>
                  <a:srgbClr val="F0A22E">
                    <a:shade val="75000"/>
                  </a:srgbClr>
                </a:solidFill>
                <a:latin typeface="+mn-lt"/>
                <a:cs typeface="+mn-cs"/>
              </a:defRPr>
            </a:lvl1pPr>
          </a:lstStyle>
          <a:p>
            <a:pPr>
              <a:defRPr/>
            </a:pPr>
            <a:fld id="{3DD5D724-E312-4B5E-BB07-8FF20D4B493A}" type="datetimeFigureOut">
              <a:rPr lang="en-US"/>
              <a:pPr>
                <a:defRPr/>
              </a:pPr>
              <a:t>11/10/2021</a:t>
            </a:fld>
            <a:endParaRPr lang="en-US"/>
          </a:p>
        </p:txBody>
      </p:sp>
      <p:sp>
        <p:nvSpPr>
          <p:cNvPr id="14" name="Footer Placeholder 4"/>
          <p:cNvSpPr>
            <a:spLocks noGrp="1"/>
          </p:cNvSpPr>
          <p:nvPr>
            <p:ph type="ftr" sz="quarter" idx="3"/>
          </p:nvPr>
        </p:nvSpPr>
        <p:spPr>
          <a:xfrm>
            <a:off x="3124200" y="76200"/>
            <a:ext cx="3352800" cy="288925"/>
          </a:xfrm>
          <a:prstGeom prst="rect">
            <a:avLst/>
          </a:prstGeom>
        </p:spPr>
        <p:txBody>
          <a:bodyPr vert="horz"/>
          <a:lstStyle>
            <a:lvl1pPr algn="r" fontAlgn="auto">
              <a:spcBef>
                <a:spcPts val="0"/>
              </a:spcBef>
              <a:spcAft>
                <a:spcPts val="0"/>
              </a:spcAft>
              <a:defRPr sz="1200">
                <a:solidFill>
                  <a:srgbClr val="F0A22E">
                    <a:shade val="75000"/>
                  </a:srgbClr>
                </a:solidFill>
                <a:latin typeface="+mn-lt"/>
                <a:cs typeface="+mn-cs"/>
              </a:defRPr>
            </a:lvl1pPr>
          </a:lstStyle>
          <a:p>
            <a:pPr>
              <a:defRPr/>
            </a:pPr>
            <a:endParaRPr lang="en-US"/>
          </a:p>
        </p:txBody>
      </p:sp>
      <p:sp>
        <p:nvSpPr>
          <p:cNvPr id="15" name="Slide Number Placeholder 30"/>
          <p:cNvSpPr>
            <a:spLocks noGrp="1"/>
          </p:cNvSpPr>
          <p:nvPr>
            <p:ph type="sldNum" sz="quarter" idx="4"/>
          </p:nvPr>
        </p:nvSpPr>
        <p:spPr>
          <a:xfrm>
            <a:off x="8229600" y="6477000"/>
            <a:ext cx="762000" cy="244475"/>
          </a:xfrm>
          <a:prstGeom prst="rect">
            <a:avLst/>
          </a:prstGeom>
        </p:spPr>
        <p:txBody>
          <a:bodyPr vert="horz"/>
          <a:lstStyle>
            <a:lvl1pPr algn="r" fontAlgn="auto">
              <a:spcBef>
                <a:spcPts val="0"/>
              </a:spcBef>
              <a:spcAft>
                <a:spcPts val="0"/>
              </a:spcAft>
              <a:defRPr sz="1200">
                <a:solidFill>
                  <a:srgbClr val="F0A22E">
                    <a:shade val="75000"/>
                  </a:srgbClr>
                </a:solidFill>
                <a:latin typeface="+mn-lt"/>
                <a:cs typeface="+mn-cs"/>
              </a:defRPr>
            </a:lvl1pPr>
          </a:lstStyle>
          <a:p>
            <a:pPr>
              <a:defRPr/>
            </a:pPr>
            <a:fld id="{D9A1651D-7DC3-4A9B-84FE-07FFCC036CB9}" type="slidenum">
              <a:rPr lang="en-US"/>
              <a:pPr>
                <a:defRPr/>
              </a:pPr>
              <a:t>‹#›</a:t>
            </a:fld>
            <a:endParaRPr lang="en-US"/>
          </a:p>
        </p:txBody>
      </p:sp>
    </p:spTree>
    <p:extLst>
      <p:ext uri="{BB962C8B-B14F-4D97-AF65-F5344CB8AC3E}">
        <p14:creationId xmlns:p14="http://schemas.microsoft.com/office/powerpoint/2010/main" val="16504883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Arial" pitchFamily="34" charset="0"/>
          <a:ea typeface="+mj-ea"/>
          <a:cs typeface="+mj-cs"/>
        </a:defRPr>
      </a:lvl1pPr>
      <a:lvl2pPr algn="l" rtl="0" eaLnBrk="0" fontAlgn="base" hangingPunct="0">
        <a:spcBef>
          <a:spcPct val="0"/>
        </a:spcBef>
        <a:spcAft>
          <a:spcPct val="0"/>
        </a:spcAft>
        <a:defRPr sz="3600">
          <a:solidFill>
            <a:schemeClr val="tx2"/>
          </a:solidFill>
          <a:latin typeface="Arial" pitchFamily="34" charset="0"/>
        </a:defRPr>
      </a:lvl2pPr>
      <a:lvl3pPr algn="l" rtl="0" eaLnBrk="0" fontAlgn="base" hangingPunct="0">
        <a:spcBef>
          <a:spcPct val="0"/>
        </a:spcBef>
        <a:spcAft>
          <a:spcPct val="0"/>
        </a:spcAft>
        <a:defRPr sz="3600">
          <a:solidFill>
            <a:schemeClr val="tx2"/>
          </a:solidFill>
          <a:latin typeface="Arial" pitchFamily="34" charset="0"/>
        </a:defRPr>
      </a:lvl3pPr>
      <a:lvl4pPr algn="l" rtl="0" eaLnBrk="0" fontAlgn="base" hangingPunct="0">
        <a:spcBef>
          <a:spcPct val="0"/>
        </a:spcBef>
        <a:spcAft>
          <a:spcPct val="0"/>
        </a:spcAft>
        <a:defRPr sz="3600">
          <a:solidFill>
            <a:schemeClr val="tx2"/>
          </a:solidFill>
          <a:latin typeface="Arial" pitchFamily="34" charset="0"/>
        </a:defRPr>
      </a:lvl4pPr>
      <a:lvl5pPr algn="l" rtl="0" eaLnBrk="0" fontAlgn="base" hangingPunct="0">
        <a:spcBef>
          <a:spcPct val="0"/>
        </a:spcBef>
        <a:spcAft>
          <a:spcPct val="0"/>
        </a:spcAft>
        <a:defRPr sz="3600">
          <a:solidFill>
            <a:schemeClr val="tx2"/>
          </a:solidFill>
          <a:latin typeface="Arial"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Arial" pitchFamily="34" charset="0"/>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Arial" pitchFamily="34" charset="0"/>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Arial" pitchFamily="34" charset="0"/>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Arial" pitchFamily="34" charset="0"/>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Arial" pitchFamily="34" charset="0"/>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769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9769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9769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5A36CA5D-EE9C-4D10-A536-8512598D937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99202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smtClean="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ctr" fontAlgn="base">
              <a:spcBef>
                <a:spcPct val="0"/>
              </a:spcBef>
              <a:spcAft>
                <a:spcPct val="0"/>
              </a:spcAft>
            </a:pPr>
            <a:endParaRPr lang="en-US" smtClean="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1930139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60.xml"/><Relationship Id="rId7"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images.google.com.vn/imgres?imgurl=http://upload.wikimedia.org/wikipedia/commons/thumb/f/fe/Flag_of_Algeria_(bordered).svg/800px-Flag_of_Algeria_(bordered).svg.png&amp;imgrefurl=http://vi.wikipedia.org/wiki/T%E1%BA%ADp_tin:Flag_of_Algeria_(bordered).svg&amp;usg=__OHYfpON1fKkyZbBwabiOrLAaRdo=&amp;h=542&amp;w=800&amp;sz=16&amp;hl=vi&amp;start=4&amp;um=1&amp;tbnid=c-qeHrhLqiH-nM:&amp;tbnh=97&amp;tbnw=143&amp;prev=/images?q=c%E1%BB%9D++angeria&amp;hl=vi&amp;sa=G&amp;um=1" TargetMode="External"/><Relationship Id="rId2" Type="http://schemas.openxmlformats.org/officeDocument/2006/relationships/image" Target="../media/image17.jpeg"/><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hyperlink" Target="http://resource4business.drivehq.com/geo/eg.html"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60.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3.png"/><Relationship Id="rId1" Type="http://schemas.openxmlformats.org/officeDocument/2006/relationships/slideLayout" Target="../slideLayouts/slideLayout54.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hyperlink" Target="http://www.onthi.com/?a=OT&amp;ot=LT&amp;hdn_lt_id=1001#03" TargetMode="Externa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hyperlink" Target="http://vi.wikipedia.org/wiki/T%E1%BA%ADp_tin:Coat_of_arms_of_South_Africa.gif" TargetMode="External"/><Relationship Id="rId2" Type="http://schemas.openxmlformats.org/officeDocument/2006/relationships/image" Target="../media/image36.jpeg"/><Relationship Id="rId1" Type="http://schemas.openxmlformats.org/officeDocument/2006/relationships/slideLayout" Target="../slideLayouts/slideLayout5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3.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hyperlink" Target="http://images.google.com.vn/imgres?imgurl=http://upload.wikimedia.org/wikipedia/commons/thumb/f/fe/Flag_of_Algeria_(bordered).svg/800px-Flag_of_Algeria_(bordered).svg.png&amp;imgrefurl=http://vi.wikipedia.org/wiki/T%E1%BA%ADp_tin:Flag_of_Algeria_(bordered).svg&amp;usg=__OHYfpON1fKkyZbBwabiOrLAaRdo=&amp;h=542&amp;w=800&amp;sz=16&amp;hl=vi&amp;start=4&amp;um=1&amp;tbnid=c-qeHrhLqiH-nM:&amp;tbnh=97&amp;tbnw=143&amp;prev=/images?q=c%E1%BB%9D++angeria&amp;hl=vi&amp;sa=G&amp;um=1" TargetMode="External"/><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hyperlink" Target="http://resource4business.drivehq.com/geo/eg.html"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3074" name="Picture 2" descr="tdongvang"/>
          <p:cNvPicPr>
            <a:picLocks noChangeAspect="1" noChangeArrowheads="1"/>
          </p:cNvPicPr>
          <p:nvPr/>
        </p:nvPicPr>
        <p:blipFill>
          <a:blip r:embed="rId5">
            <a:clrChange>
              <a:clrFrom>
                <a:srgbClr val="FFFFFF"/>
              </a:clrFrom>
              <a:clrTo>
                <a:srgbClr val="FFFFFF">
                  <a:alpha val="0"/>
                </a:srgbClr>
              </a:clrTo>
            </a:clrChange>
            <a:lum bright="6000" contrast="2000"/>
            <a:extLst>
              <a:ext uri="{28A0092B-C50C-407E-A947-70E740481C1C}">
                <a14:useLocalDpi xmlns:a14="http://schemas.microsoft.com/office/drawing/2010/main" val="0"/>
              </a:ext>
            </a:extLst>
          </a:blip>
          <a:srcRect/>
          <a:stretch>
            <a:fillRect/>
          </a:stretch>
        </p:blipFill>
        <p:spPr bwMode="auto">
          <a:xfrm>
            <a:off x="1066800" y="147638"/>
            <a:ext cx="6553200"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609600" y="38100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b="1" smtClean="0">
              <a:solidFill>
                <a:srgbClr val="FF0000"/>
              </a:solidFill>
              <a:latin typeface="Times New Roman" pitchFamily="18" charset="0"/>
              <a:cs typeface="Arial" charset="0"/>
            </a:endParaRPr>
          </a:p>
        </p:txBody>
      </p:sp>
      <p:sp>
        <p:nvSpPr>
          <p:cNvPr id="46084" name="Text Box 4"/>
          <p:cNvSpPr txBox="1">
            <a:spLocks noChangeArrowheads="1"/>
          </p:cNvSpPr>
          <p:nvPr/>
        </p:nvSpPr>
        <p:spPr bwMode="auto">
          <a:xfrm>
            <a:off x="1790700" y="2955925"/>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3600" b="1" dirty="0" err="1" smtClean="0">
                <a:solidFill>
                  <a:srgbClr val="FF0000"/>
                </a:solidFill>
                <a:latin typeface="Times New Roman" pitchFamily="18" charset="0"/>
                <a:cs typeface="Arial" charset="0"/>
              </a:rPr>
              <a:t>Môn</a:t>
            </a:r>
            <a:r>
              <a:rPr lang="en-US" sz="3600" b="1" dirty="0" smtClean="0">
                <a:solidFill>
                  <a:srgbClr val="FF0000"/>
                </a:solidFill>
                <a:latin typeface="Times New Roman" pitchFamily="18" charset="0"/>
                <a:cs typeface="Arial" charset="0"/>
              </a:rPr>
              <a:t> </a:t>
            </a:r>
            <a:r>
              <a:rPr lang="en-US" sz="3600" b="1" dirty="0">
                <a:solidFill>
                  <a:srgbClr val="FF0000"/>
                </a:solidFill>
                <a:latin typeface="Times New Roman" pitchFamily="18" charset="0"/>
                <a:cs typeface="Arial" charset="0"/>
              </a:rPr>
              <a:t>:</a:t>
            </a:r>
            <a:r>
              <a:rPr lang="en-US" sz="3600" b="1" dirty="0" smtClean="0">
                <a:solidFill>
                  <a:srgbClr val="FF0000"/>
                </a:solidFill>
                <a:latin typeface="Times New Roman" pitchFamily="18" charset="0"/>
                <a:cs typeface="Arial" charset="0"/>
              </a:rPr>
              <a:t> </a:t>
            </a:r>
            <a:r>
              <a:rPr lang="en-US" sz="3600" b="1" dirty="0" err="1" smtClean="0">
                <a:solidFill>
                  <a:srgbClr val="FF0000"/>
                </a:solidFill>
                <a:latin typeface="Times New Roman" pitchFamily="18" charset="0"/>
                <a:cs typeface="Arial" charset="0"/>
              </a:rPr>
              <a:t>Lịch</a:t>
            </a:r>
            <a:r>
              <a:rPr lang="en-US" sz="3600" b="1" dirty="0" smtClean="0">
                <a:solidFill>
                  <a:srgbClr val="FF0000"/>
                </a:solidFill>
                <a:latin typeface="Times New Roman" pitchFamily="18" charset="0"/>
                <a:cs typeface="Arial" charset="0"/>
              </a:rPr>
              <a:t> </a:t>
            </a:r>
            <a:r>
              <a:rPr lang="en-US" sz="3600" b="1" dirty="0" err="1" smtClean="0">
                <a:solidFill>
                  <a:srgbClr val="FF0000"/>
                </a:solidFill>
                <a:latin typeface="Times New Roman" pitchFamily="18" charset="0"/>
                <a:cs typeface="Arial" charset="0"/>
              </a:rPr>
              <a:t>Sử</a:t>
            </a:r>
            <a:r>
              <a:rPr lang="en-US" sz="3600" b="1" dirty="0" smtClean="0">
                <a:solidFill>
                  <a:srgbClr val="FF0000"/>
                </a:solidFill>
                <a:latin typeface="Times New Roman" pitchFamily="18" charset="0"/>
                <a:cs typeface="Arial" charset="0"/>
              </a:rPr>
              <a:t> 9 </a:t>
            </a:r>
            <a:endParaRPr lang="en-US" sz="3600" b="1" dirty="0" smtClean="0">
              <a:solidFill>
                <a:srgbClr val="FF0000"/>
              </a:solidFill>
              <a:latin typeface="Times New Roman" pitchFamily="18" charset="0"/>
              <a:cs typeface="Arial" charset="0"/>
            </a:endParaRPr>
          </a:p>
        </p:txBody>
      </p:sp>
      <p:grpSp>
        <p:nvGrpSpPr>
          <p:cNvPr id="46099" name="Group 19"/>
          <p:cNvGrpSpPr>
            <a:grpSpLocks/>
          </p:cNvGrpSpPr>
          <p:nvPr/>
        </p:nvGrpSpPr>
        <p:grpSpPr bwMode="auto">
          <a:xfrm>
            <a:off x="1828800" y="762000"/>
            <a:ext cx="5105400" cy="5105400"/>
            <a:chOff x="1152" y="480"/>
            <a:chExt cx="3216" cy="3216"/>
          </a:xfrm>
        </p:grpSpPr>
        <p:sp>
          <p:nvSpPr>
            <p:cNvPr id="46085" name="Text Box 5"/>
            <p:cNvSpPr txBox="1">
              <a:spLocks noChangeArrowheads="1"/>
            </p:cNvSpPr>
            <p:nvPr/>
          </p:nvSpPr>
          <p:spPr bwMode="auto">
            <a:xfrm>
              <a:off x="1248" y="2965"/>
              <a:ext cx="3072"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2800" b="1" i="1" dirty="0" smtClean="0">
                  <a:solidFill>
                    <a:srgbClr val="006600"/>
                  </a:solidFill>
                  <a:cs typeface="Arial" charset="0"/>
                </a:rPr>
                <a:t>VỀ DỰ GIỜ THĂM LỚP</a:t>
              </a:r>
            </a:p>
            <a:p>
              <a:pPr algn="ctr" eaLnBrk="1" fontAlgn="base" hangingPunct="1">
                <a:spcBef>
                  <a:spcPct val="50000"/>
                </a:spcBef>
                <a:spcAft>
                  <a:spcPct val="0"/>
                </a:spcAft>
              </a:pPr>
              <a:r>
                <a:rPr lang="en-US" sz="2800" b="1" i="1" dirty="0" smtClean="0">
                  <a:solidFill>
                    <a:srgbClr val="006600"/>
                  </a:solidFill>
                  <a:cs typeface="Arial" charset="0"/>
                </a:rPr>
                <a:t>GV: </a:t>
              </a:r>
              <a:r>
                <a:rPr lang="en-US" sz="2800" b="1" i="1" dirty="0" err="1" smtClean="0">
                  <a:solidFill>
                    <a:srgbClr val="006600"/>
                  </a:solidFill>
                  <a:cs typeface="Arial" charset="0"/>
                </a:rPr>
                <a:t>Vũ</a:t>
              </a:r>
              <a:r>
                <a:rPr lang="en-US" sz="2800" b="1" i="1" dirty="0" smtClean="0">
                  <a:solidFill>
                    <a:srgbClr val="006600"/>
                  </a:solidFill>
                  <a:cs typeface="Arial" charset="0"/>
                </a:rPr>
                <a:t> </a:t>
              </a:r>
              <a:r>
                <a:rPr lang="en-US" sz="2800" b="1" i="1" dirty="0" err="1" smtClean="0">
                  <a:solidFill>
                    <a:srgbClr val="006600"/>
                  </a:solidFill>
                  <a:cs typeface="Arial" charset="0"/>
                </a:rPr>
                <a:t>Thị</a:t>
              </a:r>
              <a:r>
                <a:rPr lang="en-US" sz="2800" b="1" i="1" dirty="0" smtClean="0">
                  <a:solidFill>
                    <a:srgbClr val="006600"/>
                  </a:solidFill>
                  <a:cs typeface="Arial" charset="0"/>
                </a:rPr>
                <a:t> </a:t>
              </a:r>
              <a:r>
                <a:rPr lang="en-US" sz="2800" b="1" i="1" dirty="0" err="1" smtClean="0">
                  <a:solidFill>
                    <a:srgbClr val="006600"/>
                  </a:solidFill>
                  <a:cs typeface="Arial" charset="0"/>
                </a:rPr>
                <a:t>Giang</a:t>
              </a:r>
              <a:endParaRPr lang="en-US" sz="2800" b="1" i="1" dirty="0" smtClean="0">
                <a:solidFill>
                  <a:srgbClr val="006600"/>
                </a:solidFill>
                <a:cs typeface="Arial" charset="0"/>
              </a:endParaRPr>
            </a:p>
          </p:txBody>
        </p:sp>
        <p:sp>
          <p:nvSpPr>
            <p:cNvPr id="46086" name="WordArt 6"/>
            <p:cNvSpPr>
              <a:spLocks noChangeArrowheads="1" noChangeShapeType="1" noTextEdit="1"/>
            </p:cNvSpPr>
            <p:nvPr/>
          </p:nvSpPr>
          <p:spPr bwMode="auto">
            <a:xfrm>
              <a:off x="1152" y="480"/>
              <a:ext cx="3216" cy="3168"/>
            </a:xfrm>
            <a:prstGeom prst="rect">
              <a:avLst/>
            </a:prstGeom>
          </p:spPr>
          <p:txBody>
            <a:bodyPr spcFirstLastPara="1" wrap="none" fromWordArt="1">
              <a:prstTxWarp prst="textArchUp">
                <a:avLst>
                  <a:gd name="adj" fmla="val 9347649"/>
                </a:avLst>
              </a:prstTxWarp>
            </a:bodyPr>
            <a:lstStyle/>
            <a:p>
              <a:pPr algn="ctr" fontAlgn="base">
                <a:spcBef>
                  <a:spcPct val="0"/>
                </a:spcBef>
                <a:spcAft>
                  <a:spcPct val="0"/>
                </a:spcAft>
              </a:pPr>
              <a:r>
                <a:rPr lang="en-US" sz="2400" b="1" kern="10" smtClean="0">
                  <a:ln w="9525">
                    <a:solidFill>
                      <a:srgbClr val="000000"/>
                    </a:solidFill>
                    <a:round/>
                    <a:headEnd/>
                    <a:tailEnd/>
                  </a:ln>
                  <a:solidFill>
                    <a:srgbClr val="66FF33"/>
                  </a:solidFill>
                  <a:latin typeface="Times New Roman"/>
                  <a:cs typeface="Times New Roman"/>
                </a:rPr>
                <a:t>NHIỆT LIỆT CHÀO MỪNG THẦY CÔ </a:t>
              </a:r>
            </a:p>
          </p:txBody>
        </p:sp>
      </p:grpSp>
      <p:pic>
        <p:nvPicPr>
          <p:cNvPr id="46088" name="Picture 6" descr="1550217t7xxzy3hu7.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
            <a:ext cx="10271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3" descr="0830js5b15daddi012pz8.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4000500"/>
            <a:ext cx="1219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 descr="1578918bwkshf4by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5410200"/>
            <a:ext cx="620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6" descr="1550217t7xxzy3hu7.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88" y="152400"/>
            <a:ext cx="10271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3" descr="0830js5b15daddi012pz8.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000500"/>
            <a:ext cx="1219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 descr="1578918bwkshf4by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286000"/>
            <a:ext cx="620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1" descr="1578918bwkshf4by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535446">
            <a:off x="6433344" y="5595144"/>
            <a:ext cx="6207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1" descr="1578918bwkshf4by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2514600"/>
            <a:ext cx="620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1" descr="1578918bwkshf4by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809492">
            <a:off x="1677194" y="5595144"/>
            <a:ext cx="6207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1" descr="1578918bwkshf4by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195620">
            <a:off x="6858000" y="0"/>
            <a:ext cx="620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1" descr="1578918bwkshf4byg.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44201">
            <a:off x="1666081" y="-184943"/>
            <a:ext cx="620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huong-h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62455" y="5791200"/>
            <a:ext cx="609600" cy="609600"/>
          </a:xfrm>
          <a:prstGeom prst="rect">
            <a:avLst/>
          </a:prstGeom>
        </p:spPr>
      </p:pic>
    </p:spTree>
    <p:extLst>
      <p:ext uri="{BB962C8B-B14F-4D97-AF65-F5344CB8AC3E}">
        <p14:creationId xmlns:p14="http://schemas.microsoft.com/office/powerpoint/2010/main" val="29497798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childTnLst>
                                    <p:animRot by="21600000">
                                      <p:cBhvr>
                                        <p:cTn id="6" dur="5000" fill="hold"/>
                                        <p:tgtEl>
                                          <p:spTgt spid="3074"/>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repeatCount="indefinite" fill="hold" nodeType="clickEffect">
                                  <p:stCondLst>
                                    <p:cond delay="0"/>
                                  </p:stCondLst>
                                  <p:childTnLst>
                                    <p:set>
                                      <p:cBhvr>
                                        <p:cTn id="10" dur="1" fill="hold">
                                          <p:stCondLst>
                                            <p:cond delay="0"/>
                                          </p:stCondLst>
                                        </p:cTn>
                                        <p:tgtEl>
                                          <p:spTgt spid="46099"/>
                                        </p:tgtEl>
                                        <p:attrNameLst>
                                          <p:attrName>style.visibility</p:attrName>
                                        </p:attrNameLst>
                                      </p:cBhvr>
                                      <p:to>
                                        <p:strVal val="visible"/>
                                      </p:to>
                                    </p:set>
                                    <p:anim calcmode="lin" valueType="num">
                                      <p:cBhvr>
                                        <p:cTn id="11" dur="3000" fill="hold"/>
                                        <p:tgtEl>
                                          <p:spTgt spid="46099"/>
                                        </p:tgtEl>
                                        <p:attrNameLst>
                                          <p:attrName>ppt_w</p:attrName>
                                        </p:attrNameLst>
                                      </p:cBhvr>
                                      <p:tavLst>
                                        <p:tav tm="0">
                                          <p:val>
                                            <p:strVal val="#ppt_w*0.70"/>
                                          </p:val>
                                        </p:tav>
                                        <p:tav tm="100000">
                                          <p:val>
                                            <p:strVal val="#ppt_w"/>
                                          </p:val>
                                        </p:tav>
                                      </p:tavLst>
                                    </p:anim>
                                    <p:anim calcmode="lin" valueType="num">
                                      <p:cBhvr>
                                        <p:cTn id="12" dur="3000" fill="hold"/>
                                        <p:tgtEl>
                                          <p:spTgt spid="46099"/>
                                        </p:tgtEl>
                                        <p:attrNameLst>
                                          <p:attrName>ppt_h</p:attrName>
                                        </p:attrNameLst>
                                      </p:cBhvr>
                                      <p:tavLst>
                                        <p:tav tm="0">
                                          <p:val>
                                            <p:strVal val="#ppt_h"/>
                                          </p:val>
                                        </p:tav>
                                        <p:tav tm="100000">
                                          <p:val>
                                            <p:strVal val="#ppt_h"/>
                                          </p:val>
                                        </p:tav>
                                      </p:tavLst>
                                    </p:anim>
                                    <p:animEffect transition="in" filter="fade">
                                      <p:cBhvr>
                                        <p:cTn id="13" dur="3000"/>
                                        <p:tgtEl>
                                          <p:spTgt spid="460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0040"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4572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304800" y="2133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172" name="Text Box 6"/>
          <p:cNvSpPr txBox="1">
            <a:spLocks noChangeArrowheads="1"/>
          </p:cNvSpPr>
          <p:nvPr/>
        </p:nvSpPr>
        <p:spPr bwMode="auto">
          <a:xfrm>
            <a:off x="381000" y="2590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17418" name="Text Box 10"/>
          <p:cNvSpPr txBox="1">
            <a:spLocks noChangeArrowheads="1"/>
          </p:cNvSpPr>
          <p:nvPr/>
        </p:nvSpPr>
        <p:spPr bwMode="auto">
          <a:xfrm>
            <a:off x="-838200" y="2909888"/>
            <a:ext cx="411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9886" name="AutoShape 14"/>
          <p:cNvSpPr>
            <a:spLocks noChangeArrowheads="1"/>
          </p:cNvSpPr>
          <p:nvPr/>
        </p:nvSpPr>
        <p:spPr bwMode="auto">
          <a:xfrm>
            <a:off x="2755900" y="2201863"/>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9889" name="AutoShape 17"/>
          <p:cNvSpPr>
            <a:spLocks noChangeArrowheads="1"/>
          </p:cNvSpPr>
          <p:nvPr/>
        </p:nvSpPr>
        <p:spPr bwMode="auto">
          <a:xfrm>
            <a:off x="914400" y="19685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17430" name="Text Box 22"/>
          <p:cNvSpPr txBox="1">
            <a:spLocks noChangeArrowheads="1"/>
          </p:cNvSpPr>
          <p:nvPr/>
        </p:nvSpPr>
        <p:spPr bwMode="auto">
          <a:xfrm>
            <a:off x="4828381" y="974148"/>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Ai </a:t>
            </a:r>
            <a:r>
              <a:rPr lang="en-US" sz="2000" b="1" dirty="0" err="1">
                <a:solidFill>
                  <a:srgbClr val="0070C0"/>
                </a:solidFill>
              </a:rPr>
              <a:t>Cập</a:t>
            </a:r>
            <a:r>
              <a:rPr lang="en-US" sz="2000" b="1" dirty="0">
                <a:solidFill>
                  <a:srgbClr val="0070C0"/>
                </a:solidFill>
              </a:rPr>
              <a:t> </a:t>
            </a:r>
            <a:r>
              <a:rPr lang="en-US" sz="2000" b="1" dirty="0" err="1">
                <a:solidFill>
                  <a:srgbClr val="0070C0"/>
                </a:solidFill>
              </a:rPr>
              <a:t>nổ</a:t>
            </a:r>
            <a:r>
              <a:rPr lang="en-US" sz="2000" b="1" dirty="0">
                <a:solidFill>
                  <a:srgbClr val="0070C0"/>
                </a:solidFill>
              </a:rPr>
              <a:t> </a:t>
            </a:r>
            <a:r>
              <a:rPr lang="en-US" sz="2000" b="1" dirty="0" err="1">
                <a:solidFill>
                  <a:srgbClr val="0070C0"/>
                </a:solidFill>
              </a:rPr>
              <a:t>ra</a:t>
            </a:r>
            <a:r>
              <a:rPr lang="en-US" sz="2000" b="1" dirty="0">
                <a:solidFill>
                  <a:srgbClr val="0070C0"/>
                </a:solidFill>
              </a:rPr>
              <a:t> </a:t>
            </a:r>
            <a:r>
              <a:rPr lang="en-US" sz="2000" b="1" dirty="0" err="1">
                <a:solidFill>
                  <a:srgbClr val="0070C0"/>
                </a:solidFill>
              </a:rPr>
              <a:t>cuộc</a:t>
            </a:r>
            <a:r>
              <a:rPr lang="en-US" sz="2000" b="1" dirty="0">
                <a:solidFill>
                  <a:srgbClr val="0070C0"/>
                </a:solidFill>
              </a:rPr>
              <a:t> </a:t>
            </a:r>
            <a:r>
              <a:rPr lang="en-US" sz="2000" b="1" dirty="0" err="1">
                <a:solidFill>
                  <a:srgbClr val="0070C0"/>
                </a:solidFill>
              </a:rPr>
              <a:t>đảo</a:t>
            </a:r>
            <a:r>
              <a:rPr lang="en-US" sz="2000" b="1" dirty="0">
                <a:solidFill>
                  <a:srgbClr val="0070C0"/>
                </a:solidFill>
              </a:rPr>
              <a:t> </a:t>
            </a:r>
            <a:r>
              <a:rPr lang="en-US" sz="2000" b="1" dirty="0" err="1">
                <a:solidFill>
                  <a:srgbClr val="0070C0"/>
                </a:solidFill>
              </a:rPr>
              <a:t>chính</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chế</a:t>
            </a:r>
            <a:r>
              <a:rPr lang="en-US" sz="2000" b="1" dirty="0">
                <a:solidFill>
                  <a:srgbClr val="0070C0"/>
                </a:solidFill>
              </a:rPr>
              <a:t> </a:t>
            </a:r>
            <a:r>
              <a:rPr lang="en-US" sz="2000" b="1" dirty="0" err="1">
                <a:solidFill>
                  <a:srgbClr val="0070C0"/>
                </a:solidFill>
              </a:rPr>
              <a:t>độ</a:t>
            </a:r>
            <a:r>
              <a:rPr lang="en-US" sz="2000" b="1" dirty="0">
                <a:solidFill>
                  <a:srgbClr val="0070C0"/>
                </a:solidFill>
              </a:rPr>
              <a:t> </a:t>
            </a:r>
            <a:r>
              <a:rPr lang="en-US" sz="2000" b="1" dirty="0" err="1">
                <a:solidFill>
                  <a:srgbClr val="0070C0"/>
                </a:solidFill>
              </a:rPr>
              <a:t>quân</a:t>
            </a:r>
            <a:r>
              <a:rPr lang="en-US" sz="2000" b="1" dirty="0">
                <a:solidFill>
                  <a:srgbClr val="0070C0"/>
                </a:solidFill>
              </a:rPr>
              <a:t> </a:t>
            </a:r>
            <a:r>
              <a:rPr lang="en-US" sz="2000" b="1" dirty="0" err="1" smtClean="0">
                <a:solidFill>
                  <a:srgbClr val="0070C0"/>
                </a:solidFill>
              </a:rPr>
              <a:t>chủ</a:t>
            </a:r>
            <a:r>
              <a:rPr lang="en-US" sz="2000" b="1" dirty="0" smtClean="0">
                <a:solidFill>
                  <a:srgbClr val="0070C0"/>
                </a:solidFill>
              </a:rPr>
              <a:t> (1952)</a:t>
            </a:r>
            <a:endParaRPr lang="en-US" sz="2000" b="1" dirty="0">
              <a:solidFill>
                <a:srgbClr val="0070C0"/>
              </a:solidFill>
            </a:endParaRPr>
          </a:p>
        </p:txBody>
      </p:sp>
      <p:sp>
        <p:nvSpPr>
          <p:cNvPr id="17431" name="Text Box 23"/>
          <p:cNvSpPr txBox="1">
            <a:spLocks noChangeArrowheads="1"/>
          </p:cNvSpPr>
          <p:nvPr/>
        </p:nvSpPr>
        <p:spPr bwMode="auto">
          <a:xfrm>
            <a:off x="4752181" y="1766887"/>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An–</a:t>
            </a:r>
            <a:r>
              <a:rPr lang="en-US" sz="2000" b="1" dirty="0" err="1">
                <a:solidFill>
                  <a:srgbClr val="0070C0"/>
                </a:solidFill>
              </a:rPr>
              <a:t>giê-ri</a:t>
            </a:r>
            <a:r>
              <a:rPr lang="en-US" sz="2000" b="1" dirty="0">
                <a:solidFill>
                  <a:srgbClr val="0070C0"/>
                </a:solidFill>
              </a:rPr>
              <a:t> </a:t>
            </a:r>
            <a:r>
              <a:rPr lang="en-US" sz="2000" b="1" dirty="0" err="1">
                <a:solidFill>
                  <a:srgbClr val="0070C0"/>
                </a:solidFill>
              </a:rPr>
              <a:t>khởi</a:t>
            </a:r>
            <a:r>
              <a:rPr lang="en-US" sz="2000" b="1" dirty="0">
                <a:solidFill>
                  <a:srgbClr val="0070C0"/>
                </a:solidFill>
              </a:rPr>
              <a:t> </a:t>
            </a:r>
            <a:r>
              <a:rPr lang="en-US" sz="2000" b="1" dirty="0" err="1">
                <a:solidFill>
                  <a:srgbClr val="0070C0"/>
                </a:solidFill>
              </a:rPr>
              <a:t>nghĩa</a:t>
            </a:r>
            <a:r>
              <a:rPr lang="en-US" sz="2000" b="1" dirty="0">
                <a:solidFill>
                  <a:srgbClr val="0070C0"/>
                </a:solidFill>
              </a:rPr>
              <a:t> </a:t>
            </a:r>
            <a:r>
              <a:rPr lang="en-US" sz="2000" b="1" dirty="0" err="1">
                <a:solidFill>
                  <a:srgbClr val="0070C0"/>
                </a:solidFill>
              </a:rPr>
              <a:t>vũ</a:t>
            </a:r>
            <a:r>
              <a:rPr lang="en-US" sz="2000" b="1" dirty="0">
                <a:solidFill>
                  <a:srgbClr val="0070C0"/>
                </a:solidFill>
              </a:rPr>
              <a:t> </a:t>
            </a:r>
            <a:r>
              <a:rPr lang="en-US" sz="2000" b="1" dirty="0" err="1">
                <a:solidFill>
                  <a:srgbClr val="0070C0"/>
                </a:solidFill>
              </a:rPr>
              <a:t>trang</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ách</a:t>
            </a:r>
            <a:r>
              <a:rPr lang="en-US" sz="2000" b="1" dirty="0">
                <a:solidFill>
                  <a:srgbClr val="0070C0"/>
                </a:solidFill>
              </a:rPr>
              <a:t> </a:t>
            </a:r>
            <a:r>
              <a:rPr lang="en-US" sz="2000" b="1" dirty="0" err="1">
                <a:solidFill>
                  <a:srgbClr val="0070C0"/>
                </a:solidFill>
              </a:rPr>
              <a:t>thống</a:t>
            </a:r>
            <a:r>
              <a:rPr lang="en-US" sz="2000" b="1" dirty="0">
                <a:solidFill>
                  <a:srgbClr val="0070C0"/>
                </a:solidFill>
              </a:rPr>
              <a:t> </a:t>
            </a:r>
            <a:r>
              <a:rPr lang="en-US" sz="2000" b="1" dirty="0" err="1">
                <a:solidFill>
                  <a:srgbClr val="0070C0"/>
                </a:solidFill>
              </a:rPr>
              <a:t>trị</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smtClean="0">
                <a:solidFill>
                  <a:srgbClr val="0070C0"/>
                </a:solidFill>
              </a:rPr>
              <a:t>Pháp</a:t>
            </a:r>
            <a:r>
              <a:rPr lang="en-US" sz="2000" b="1" dirty="0" smtClean="0">
                <a:solidFill>
                  <a:srgbClr val="0070C0"/>
                </a:solidFill>
              </a:rPr>
              <a:t> (1954-1962)</a:t>
            </a:r>
            <a:endParaRPr lang="en-US" sz="2000" b="1" dirty="0">
              <a:solidFill>
                <a:srgbClr val="0070C0"/>
              </a:solidFill>
            </a:endParaRPr>
          </a:p>
        </p:txBody>
      </p:sp>
      <p:sp>
        <p:nvSpPr>
          <p:cNvPr id="17432" name="Text Box 24"/>
          <p:cNvSpPr txBox="1">
            <a:spLocks noChangeArrowheads="1"/>
          </p:cNvSpPr>
          <p:nvPr/>
        </p:nvSpPr>
        <p:spPr bwMode="auto">
          <a:xfrm>
            <a:off x="4842236" y="2566253"/>
            <a:ext cx="4014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00B050"/>
                </a:solidFill>
              </a:rPr>
              <a:t>-1960 “</a:t>
            </a:r>
            <a:r>
              <a:rPr lang="en-US" sz="2400" b="1" dirty="0" err="1">
                <a:solidFill>
                  <a:srgbClr val="00B050"/>
                </a:solidFill>
              </a:rPr>
              <a:t>năm</a:t>
            </a:r>
            <a:r>
              <a:rPr lang="en-US" sz="2400" b="1" dirty="0">
                <a:solidFill>
                  <a:srgbClr val="00B050"/>
                </a:solidFill>
              </a:rPr>
              <a:t> </a:t>
            </a:r>
            <a:r>
              <a:rPr lang="en-US" sz="2400" b="1" dirty="0" err="1">
                <a:solidFill>
                  <a:srgbClr val="00B050"/>
                </a:solidFill>
              </a:rPr>
              <a:t>châu</a:t>
            </a:r>
            <a:r>
              <a:rPr lang="en-US" sz="2400" b="1" dirty="0">
                <a:solidFill>
                  <a:srgbClr val="00B050"/>
                </a:solidFill>
              </a:rPr>
              <a:t> </a:t>
            </a:r>
            <a:r>
              <a:rPr lang="en-US" sz="2400" b="1" dirty="0" smtClean="0">
                <a:solidFill>
                  <a:srgbClr val="00B050"/>
                </a:solidFill>
              </a:rPr>
              <a:t>Phi” </a:t>
            </a:r>
            <a:r>
              <a:rPr lang="en-US" sz="2400" b="1" dirty="0">
                <a:solidFill>
                  <a:srgbClr val="00B050"/>
                </a:solidFill>
              </a:rPr>
              <a:t>17 </a:t>
            </a:r>
            <a:r>
              <a:rPr lang="en-US" sz="2400" b="1" dirty="0" err="1">
                <a:solidFill>
                  <a:srgbClr val="00B050"/>
                </a:solidFill>
              </a:rPr>
              <a:t>nước</a:t>
            </a:r>
            <a:r>
              <a:rPr lang="en-US" sz="2400" b="1" dirty="0">
                <a:solidFill>
                  <a:srgbClr val="00B050"/>
                </a:solidFill>
              </a:rPr>
              <a:t> </a:t>
            </a:r>
            <a:r>
              <a:rPr lang="en-US" sz="2400" b="1" dirty="0" err="1">
                <a:solidFill>
                  <a:srgbClr val="00B050"/>
                </a:solidFill>
              </a:rPr>
              <a:t>châu</a:t>
            </a:r>
            <a:r>
              <a:rPr lang="en-US" sz="2400" b="1" dirty="0">
                <a:solidFill>
                  <a:srgbClr val="00B050"/>
                </a:solidFill>
              </a:rPr>
              <a:t> Phi </a:t>
            </a:r>
            <a:r>
              <a:rPr lang="en-US" sz="2400" b="1" dirty="0" err="1">
                <a:solidFill>
                  <a:srgbClr val="00B050"/>
                </a:solidFill>
              </a:rPr>
              <a:t>giành</a:t>
            </a:r>
            <a:r>
              <a:rPr lang="en-US" sz="2400" b="1" dirty="0">
                <a:solidFill>
                  <a:srgbClr val="00B050"/>
                </a:solidFill>
              </a:rPr>
              <a:t> </a:t>
            </a:r>
            <a:r>
              <a:rPr lang="en-US" sz="2400" b="1" dirty="0" err="1">
                <a:solidFill>
                  <a:srgbClr val="00B050"/>
                </a:solidFill>
              </a:rPr>
              <a:t>độc</a:t>
            </a:r>
            <a:r>
              <a:rPr lang="en-US" sz="2400" b="1" dirty="0">
                <a:solidFill>
                  <a:srgbClr val="00B050"/>
                </a:solidFill>
              </a:rPr>
              <a:t> </a:t>
            </a:r>
            <a:r>
              <a:rPr lang="en-US" sz="2400" b="1" dirty="0" err="1">
                <a:solidFill>
                  <a:srgbClr val="00B050"/>
                </a:solidFill>
              </a:rPr>
              <a:t>lập</a:t>
            </a:r>
            <a:r>
              <a:rPr lang="en-US" sz="2400" b="1" dirty="0">
                <a:solidFill>
                  <a:srgbClr val="00B050"/>
                </a:solidFill>
              </a:rPr>
              <a:t>.</a:t>
            </a:r>
          </a:p>
        </p:txBody>
      </p:sp>
      <p:sp>
        <p:nvSpPr>
          <p:cNvPr id="20" name="Rectangle 19"/>
          <p:cNvSpPr>
            <a:spLocks noChangeArrowheads="1"/>
          </p:cNvSpPr>
          <p:nvPr/>
        </p:nvSpPr>
        <p:spPr bwMode="auto">
          <a:xfrm>
            <a:off x="2684463" y="2976563"/>
            <a:ext cx="110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3600" b="1" dirty="0">
                <a:solidFill>
                  <a:srgbClr val="FF0000"/>
                </a:solidFill>
                <a:latin typeface="Times New Roman" pitchFamily="18" charset="0"/>
              </a:rPr>
              <a:t>1960</a:t>
            </a:r>
            <a:endParaRPr lang="en-US" sz="3600" dirty="0">
              <a:solidFill>
                <a:srgbClr val="000000"/>
              </a:solidFill>
              <a:latin typeface="Times New Roman" pitchFamily="18" charset="0"/>
            </a:endParaRPr>
          </a:p>
        </p:txBody>
      </p:sp>
      <p:pic>
        <p:nvPicPr>
          <p:cNvPr id="21" name="Picture 10" descr="800px-Flag_of_Algeria_(borde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676400"/>
            <a:ext cx="647700" cy="381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5" descr="Egyp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1866900"/>
            <a:ext cx="419100" cy="28575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14"/>
          <p:cNvSpPr>
            <a:spLocks noChangeArrowheads="1"/>
          </p:cNvSpPr>
          <p:nvPr/>
        </p:nvSpPr>
        <p:spPr bwMode="auto">
          <a:xfrm>
            <a:off x="9906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3" name="AutoShape 14"/>
          <p:cNvSpPr>
            <a:spLocks noChangeArrowheads="1"/>
          </p:cNvSpPr>
          <p:nvPr/>
        </p:nvSpPr>
        <p:spPr bwMode="auto">
          <a:xfrm>
            <a:off x="2133600" y="4343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4" name="AutoShape 14"/>
          <p:cNvSpPr>
            <a:spLocks noChangeArrowheads="1"/>
          </p:cNvSpPr>
          <p:nvPr/>
        </p:nvSpPr>
        <p:spPr bwMode="auto">
          <a:xfrm>
            <a:off x="3048000" y="4724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6" name="AutoShape 14"/>
          <p:cNvSpPr>
            <a:spLocks noChangeArrowheads="1"/>
          </p:cNvSpPr>
          <p:nvPr/>
        </p:nvSpPr>
        <p:spPr bwMode="auto">
          <a:xfrm>
            <a:off x="3733800" y="30480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7" name="AutoShape 14"/>
          <p:cNvSpPr>
            <a:spLocks noChangeArrowheads="1"/>
          </p:cNvSpPr>
          <p:nvPr/>
        </p:nvSpPr>
        <p:spPr bwMode="auto">
          <a:xfrm>
            <a:off x="381000" y="28956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8" name="AutoShape 14"/>
          <p:cNvSpPr>
            <a:spLocks noChangeArrowheads="1"/>
          </p:cNvSpPr>
          <p:nvPr/>
        </p:nvSpPr>
        <p:spPr bwMode="auto">
          <a:xfrm>
            <a:off x="2895600" y="2635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9" name="AutoShape 14"/>
          <p:cNvSpPr>
            <a:spLocks noChangeArrowheads="1"/>
          </p:cNvSpPr>
          <p:nvPr/>
        </p:nvSpPr>
        <p:spPr bwMode="auto">
          <a:xfrm>
            <a:off x="2565400" y="46101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0" name="AutoShape 14"/>
          <p:cNvSpPr>
            <a:spLocks noChangeArrowheads="1"/>
          </p:cNvSpPr>
          <p:nvPr/>
        </p:nvSpPr>
        <p:spPr bwMode="auto">
          <a:xfrm>
            <a:off x="1981200" y="3581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1" name="AutoShape 14"/>
          <p:cNvSpPr>
            <a:spLocks noChangeArrowheads="1"/>
          </p:cNvSpPr>
          <p:nvPr/>
        </p:nvSpPr>
        <p:spPr bwMode="auto">
          <a:xfrm>
            <a:off x="2057400" y="39624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2" name="AutoShape 14"/>
          <p:cNvSpPr>
            <a:spLocks noChangeArrowheads="1"/>
          </p:cNvSpPr>
          <p:nvPr/>
        </p:nvSpPr>
        <p:spPr bwMode="auto">
          <a:xfrm>
            <a:off x="2514600" y="37338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3" name="AutoShape 14"/>
          <p:cNvSpPr>
            <a:spLocks noChangeArrowheads="1"/>
          </p:cNvSpPr>
          <p:nvPr/>
        </p:nvSpPr>
        <p:spPr bwMode="auto">
          <a:xfrm>
            <a:off x="914400" y="2819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7" name="AutoShape 14"/>
          <p:cNvSpPr>
            <a:spLocks noChangeArrowheads="1"/>
          </p:cNvSpPr>
          <p:nvPr/>
        </p:nvSpPr>
        <p:spPr bwMode="auto">
          <a:xfrm>
            <a:off x="3886200" y="3397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8" name="AutoShape 14"/>
          <p:cNvSpPr>
            <a:spLocks noChangeArrowheads="1"/>
          </p:cNvSpPr>
          <p:nvPr/>
        </p:nvSpPr>
        <p:spPr bwMode="auto">
          <a:xfrm>
            <a:off x="22860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9" name="AutoShape 14"/>
          <p:cNvSpPr>
            <a:spLocks noChangeArrowheads="1"/>
          </p:cNvSpPr>
          <p:nvPr/>
        </p:nvSpPr>
        <p:spPr bwMode="auto">
          <a:xfrm>
            <a:off x="1752600" y="2527300"/>
            <a:ext cx="381000" cy="2667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0" name="AutoShape 14"/>
          <p:cNvSpPr>
            <a:spLocks noChangeArrowheads="1"/>
          </p:cNvSpPr>
          <p:nvPr/>
        </p:nvSpPr>
        <p:spPr bwMode="auto">
          <a:xfrm>
            <a:off x="838200" y="24320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1" name="AutoShape 14"/>
          <p:cNvSpPr>
            <a:spLocks noChangeArrowheads="1"/>
          </p:cNvSpPr>
          <p:nvPr/>
        </p:nvSpPr>
        <p:spPr bwMode="auto">
          <a:xfrm>
            <a:off x="2667000" y="38862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200" name="Rectangle 34"/>
          <p:cNvSpPr>
            <a:spLocks noChangeArrowheads="1"/>
          </p:cNvSpPr>
          <p:nvPr/>
        </p:nvSpPr>
        <p:spPr bwMode="auto">
          <a:xfrm>
            <a:off x="76200" y="6076950"/>
            <a:ext cx="4572000"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052AE1"/>
                </a:solidFill>
                <a:latin typeface="Times New Roman" pitchFamily="18" charset="0"/>
              </a:rPr>
              <a:t>Lược đồ các nước châu Phi sau Chiến tranh thế giới thứ hai</a:t>
            </a:r>
          </a:p>
        </p:txBody>
      </p:sp>
      <p:sp>
        <p:nvSpPr>
          <p:cNvPr id="3" name="TextBox 2"/>
          <p:cNvSpPr txBox="1"/>
          <p:nvPr/>
        </p:nvSpPr>
        <p:spPr>
          <a:xfrm>
            <a:off x="4932363" y="4953000"/>
            <a:ext cx="4135437" cy="1569660"/>
          </a:xfrm>
          <a:prstGeom prst="rect">
            <a:avLst/>
          </a:prstGeom>
          <a:noFill/>
        </p:spPr>
        <p:txBody>
          <a:bodyPr wrap="square" rtlCol="0">
            <a:spAutoFit/>
          </a:bodyPr>
          <a:lstStyle/>
          <a:p>
            <a:pPr algn="just"/>
            <a:r>
              <a:rPr lang="en-US" sz="2400" dirty="0" smtClean="0">
                <a:solidFill>
                  <a:srgbClr val="000000"/>
                </a:solidFill>
                <a:latin typeface="Times New Roman" pitchFamily="18" charset="0"/>
                <a:cs typeface="Times New Roman" pitchFamily="18" charset="0"/>
              </a:rPr>
              <a:t>=&gt; </a:t>
            </a:r>
            <a:r>
              <a:rPr lang="en-US" sz="2400" dirty="0" err="1" smtClean="0">
                <a:solidFill>
                  <a:srgbClr val="000000"/>
                </a:solidFill>
                <a:latin typeface="Times New Roman" pitchFamily="18" charset="0"/>
                <a:cs typeface="Times New Roman" pitchFamily="18" charset="0"/>
              </a:rPr>
              <a:t>Hệ</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thống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thuộc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địa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châu</a:t>
            </a:r>
            <a:r>
              <a:rPr lang="en-US" sz="2400" dirty="0" smtClean="0">
                <a:solidFill>
                  <a:srgbClr val="000000"/>
                </a:solidFill>
                <a:latin typeface="Times New Roman" pitchFamily="18" charset="0"/>
                <a:cs typeface="Times New Roman" pitchFamily="18" charset="0"/>
              </a:rPr>
              <a:t> Phi tan </a:t>
            </a:r>
            <a:r>
              <a:rPr lang="en-US" sz="2400" dirty="0" err="1" smtClean="0">
                <a:solidFill>
                  <a:srgbClr val="000000"/>
                </a:solidFill>
                <a:latin typeface="Times New Roman" pitchFamily="18" charset="0"/>
                <a:cs typeface="Times New Roman" pitchFamily="18" charset="0"/>
              </a:rPr>
              <a:t>rã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các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dân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châu</a:t>
            </a:r>
            <a:r>
              <a:rPr lang="en-US" sz="2400" dirty="0" smtClean="0">
                <a:solidFill>
                  <a:srgbClr val="000000"/>
                </a:solidFill>
                <a:latin typeface="Times New Roman" pitchFamily="18" charset="0"/>
                <a:cs typeface="Times New Roman" pitchFamily="18" charset="0"/>
              </a:rPr>
              <a:t> Phi </a:t>
            </a:r>
            <a:r>
              <a:rPr lang="en-US" sz="2400" dirty="0" err="1" smtClean="0">
                <a:solidFill>
                  <a:srgbClr val="000000"/>
                </a:solidFill>
                <a:latin typeface="Times New Roman" pitchFamily="18" charset="0"/>
                <a:cs typeface="Times New Roman" pitchFamily="18" charset="0"/>
              </a:rPr>
              <a:t>giành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lập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chủ</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quyền</a:t>
            </a:r>
            <a:r>
              <a:rPr lang="en-US" sz="2400" dirty="0" smtClean="0">
                <a:solidFill>
                  <a:srgbClr val="000000"/>
                </a:solidFill>
                <a:latin typeface="Times New Roman" pitchFamily="18" charset="0"/>
                <a:cs typeface="Times New Roman" pitchFamily="18" charset="0"/>
              </a:rPr>
              <a:t>.</a:t>
            </a:r>
            <a:endParaRPr lang="en-US" sz="2400" dirty="0">
              <a:solidFill>
                <a:srgbClr val="000000"/>
              </a:solidFill>
              <a:latin typeface="Times New Roman" pitchFamily="18" charset="0"/>
              <a:cs typeface="Times New Roman" pitchFamily="18" charset="0"/>
            </a:endParaRPr>
          </a:p>
        </p:txBody>
      </p:sp>
      <p:sp>
        <p:nvSpPr>
          <p:cNvPr id="4" name="TextBox 3"/>
          <p:cNvSpPr txBox="1"/>
          <p:nvPr/>
        </p:nvSpPr>
        <p:spPr>
          <a:xfrm>
            <a:off x="5105399" y="3505200"/>
            <a:ext cx="3751623" cy="1200329"/>
          </a:xfrm>
          <a:prstGeom prst="rect">
            <a:avLst/>
          </a:prstGeom>
          <a:noFill/>
        </p:spPr>
        <p:txBody>
          <a:bodyPr wrap="square" rtlCol="0">
            <a:spAutoFit/>
          </a:bodyPr>
          <a:lstStyle/>
          <a:p>
            <a:r>
              <a:rPr lang="en-US" sz="2400" b="1" dirty="0" err="1" smtClean="0">
                <a:solidFill>
                  <a:srgbClr val="C00000"/>
                </a:solidFill>
                <a:latin typeface="Times New Roman" pitchFamily="18" charset="0"/>
                <a:cs typeface="Times New Roman" pitchFamily="18" charset="0"/>
              </a:rPr>
              <a:t>Em</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có</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nhận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xét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gì</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về</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hệ</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thống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thuộc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địa</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các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nước</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đế</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quốc</a:t>
            </a:r>
            <a:r>
              <a:rPr lang="en-US" sz="2400" b="1" dirty="0" smtClean="0">
                <a:solidFill>
                  <a:srgbClr val="C00000"/>
                </a:solidFill>
                <a:latin typeface="Times New Roman" pitchFamily="18" charset="0"/>
                <a:cs typeface="Times New Roman" pitchFamily="18" charset="0"/>
              </a:rPr>
              <a:t>?</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2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a:off x="1143000" y="990600"/>
            <a:ext cx="6629400" cy="5257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anose="02020603050405020304" pitchFamily="18" charset="0"/>
                <a:cs typeface="Times New Roman" panose="02020603050405020304" pitchFamily="18" charset="0"/>
              </a:rPr>
              <a:t>Từ cuối những năm 80 của </a:t>
            </a:r>
          </a:p>
          <a:p>
            <a:pPr algn="ctr"/>
            <a:r>
              <a:rPr lang="en-US" sz="3200" b="1" smtClean="0">
                <a:solidFill>
                  <a:srgbClr val="FF0000"/>
                </a:solidFill>
                <a:latin typeface="Times New Roman" panose="02020603050405020304" pitchFamily="18" charset="0"/>
                <a:cs typeface="Times New Roman" panose="02020603050405020304" pitchFamily="18" charset="0"/>
              </a:rPr>
              <a:t>thế kỉ XX tình hình châu Phi như thế nào?</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349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hieu nuoc o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4495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Hanhan o chau 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523509" y="685800"/>
            <a:ext cx="4346575"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247900" y="6172200"/>
            <a:ext cx="4762500" cy="369332"/>
          </a:xfrm>
          <a:prstGeom prst="rect">
            <a:avLst/>
          </a:prstGeom>
          <a:noFill/>
        </p:spPr>
        <p:txBody>
          <a:bodyPr wrap="square" rtlCol="0">
            <a:spAutoFit/>
          </a:bodyPr>
          <a:lstStyle/>
          <a:p>
            <a:pPr algn="ctr"/>
            <a:r>
              <a:rPr lang="en-US" b="1" smtClean="0">
                <a:solidFill>
                  <a:srgbClr val="FF0000"/>
                </a:solidFill>
                <a:latin typeface="Times New Roman" panose="02020603050405020304" pitchFamily="18" charset="0"/>
                <a:cs typeface="Times New Roman" panose="02020603050405020304" pitchFamily="18" charset="0"/>
              </a:rPr>
              <a:t>THIẾU NƯỚC UỐNG VÀ LƯƠNG THỰC</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0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4994275"/>
            <a:ext cx="5867400" cy="522288"/>
          </a:xfrm>
        </p:spPr>
        <p:txBody>
          <a:bodyPr/>
          <a:lstStyle/>
          <a:p>
            <a:pPr eaLnBrk="1" hangingPunct="1">
              <a:defRPr/>
            </a:pPr>
            <a:endParaRPr lang="en-US">
              <a:latin typeface="+mj-lt"/>
            </a:endParaRPr>
          </a:p>
        </p:txBody>
      </p:sp>
      <p:sp>
        <p:nvSpPr>
          <p:cNvPr id="4" name="Text Placeholder 3"/>
          <p:cNvSpPr>
            <a:spLocks noGrp="1"/>
          </p:cNvSpPr>
          <p:nvPr>
            <p:ph type="body" sz="half" idx="2"/>
          </p:nvPr>
        </p:nvSpPr>
        <p:spPr>
          <a:xfrm>
            <a:off x="-76200" y="5624513"/>
            <a:ext cx="9296400" cy="852487"/>
          </a:xfrm>
        </p:spPr>
        <p:txBody>
          <a:bodyPr>
            <a:normAutofit fontScale="92500" lnSpcReduction="10000"/>
          </a:bodyPr>
          <a:lstStyle/>
          <a:p>
            <a:pPr algn="ctr" eaLnBrk="1" hangingPunct="1"/>
            <a:r>
              <a:rPr lang="en-US" sz="3200" b="1" u="sng" smtClean="0">
                <a:solidFill>
                  <a:srgbClr val="FF0000"/>
                </a:solidFill>
                <a:latin typeface="Arial" charset="0"/>
              </a:rPr>
              <a:t>Đói nghèo</a:t>
            </a:r>
          </a:p>
          <a:p>
            <a:pPr algn="ctr" eaLnBrk="1" hangingPunct="1"/>
            <a:r>
              <a:rPr lang="en-US" sz="2400" b="1" smtClean="0">
                <a:solidFill>
                  <a:srgbClr val="000066"/>
                </a:solidFill>
                <a:latin typeface="Arial" charset="0"/>
              </a:rPr>
              <a:t>32/57 nước nghèo nhất thế giới,1/4 số dân đói ăn kinh niên</a:t>
            </a:r>
            <a:endParaRPr lang="en-US" sz="2400" b="1" u="sng" smtClean="0">
              <a:solidFill>
                <a:srgbClr val="C00000"/>
              </a:solidFill>
              <a:latin typeface="Arial" charset="0"/>
            </a:endParaRPr>
          </a:p>
        </p:txBody>
      </p:sp>
      <p:pic>
        <p:nvPicPr>
          <p:cNvPr id="111620" name="Picture 8" descr="Image result for doi ngheo o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4925"/>
            <a:ext cx="55245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0" descr="Image result for doi ngheo o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288"/>
            <a:ext cx="464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142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down)">
                                      <p:cBhvr>
                                        <p:cTn id="14" dur="580">
                                          <p:stCondLst>
                                            <p:cond delay="0"/>
                                          </p:stCondLst>
                                        </p:cTn>
                                        <p:tgtEl>
                                          <p:spTgt spid="4">
                                            <p:txEl>
                                              <p:pRg st="1" end="1"/>
                                            </p:txEl>
                                          </p:spTgt>
                                        </p:tgtEl>
                                      </p:cBhvr>
                                    </p:animEffect>
                                    <p:anim calcmode="lin" valueType="num">
                                      <p:cBhvr>
                                        <p:cTn id="15"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xEl>
                                              <p:pRg st="1" end="1"/>
                                            </p:txEl>
                                          </p:spTgt>
                                        </p:tgtEl>
                                      </p:cBhvr>
                                      <p:to x="100000" y="60000"/>
                                    </p:animScale>
                                    <p:animScale>
                                      <p:cBhvr>
                                        <p:cTn id="21" dur="166" decel="50000">
                                          <p:stCondLst>
                                            <p:cond delay="676"/>
                                          </p:stCondLst>
                                        </p:cTn>
                                        <p:tgtEl>
                                          <p:spTgt spid="4">
                                            <p:txEl>
                                              <p:pRg st="1" end="1"/>
                                            </p:txEl>
                                          </p:spTgt>
                                        </p:tgtEl>
                                      </p:cBhvr>
                                      <p:to x="100000" y="100000"/>
                                    </p:animScale>
                                    <p:animScale>
                                      <p:cBhvr>
                                        <p:cTn id="22" dur="26">
                                          <p:stCondLst>
                                            <p:cond delay="1312"/>
                                          </p:stCondLst>
                                        </p:cTn>
                                        <p:tgtEl>
                                          <p:spTgt spid="4">
                                            <p:txEl>
                                              <p:pRg st="1" end="1"/>
                                            </p:txEl>
                                          </p:spTgt>
                                        </p:tgtEl>
                                      </p:cBhvr>
                                      <p:to x="100000" y="80000"/>
                                    </p:animScale>
                                    <p:animScale>
                                      <p:cBhvr>
                                        <p:cTn id="23" dur="166" decel="50000">
                                          <p:stCondLst>
                                            <p:cond delay="1338"/>
                                          </p:stCondLst>
                                        </p:cTn>
                                        <p:tgtEl>
                                          <p:spTgt spid="4">
                                            <p:txEl>
                                              <p:pRg st="1" end="1"/>
                                            </p:txEl>
                                          </p:spTgt>
                                        </p:tgtEl>
                                      </p:cBhvr>
                                      <p:to x="100000" y="100000"/>
                                    </p:animScale>
                                    <p:animScale>
                                      <p:cBhvr>
                                        <p:cTn id="24" dur="26">
                                          <p:stCondLst>
                                            <p:cond delay="1642"/>
                                          </p:stCondLst>
                                        </p:cTn>
                                        <p:tgtEl>
                                          <p:spTgt spid="4">
                                            <p:txEl>
                                              <p:pRg st="1" end="1"/>
                                            </p:txEl>
                                          </p:spTgt>
                                        </p:tgtEl>
                                      </p:cBhvr>
                                      <p:to x="100000" y="90000"/>
                                    </p:animScale>
                                    <p:animScale>
                                      <p:cBhvr>
                                        <p:cTn id="25" dur="166" decel="50000">
                                          <p:stCondLst>
                                            <p:cond delay="1668"/>
                                          </p:stCondLst>
                                        </p:cTn>
                                        <p:tgtEl>
                                          <p:spTgt spid="4">
                                            <p:txEl>
                                              <p:pRg st="1" end="1"/>
                                            </p:txEl>
                                          </p:spTgt>
                                        </p:tgtEl>
                                      </p:cBhvr>
                                      <p:to x="100000" y="100000"/>
                                    </p:animScale>
                                    <p:animScale>
                                      <p:cBhvr>
                                        <p:cTn id="26" dur="26">
                                          <p:stCondLst>
                                            <p:cond delay="1808"/>
                                          </p:stCondLst>
                                        </p:cTn>
                                        <p:tgtEl>
                                          <p:spTgt spid="4">
                                            <p:txEl>
                                              <p:pRg st="1" end="1"/>
                                            </p:txEl>
                                          </p:spTgt>
                                        </p:tgtEl>
                                      </p:cBhvr>
                                      <p:to x="100000" y="95000"/>
                                    </p:animScale>
                                    <p:animScale>
                                      <p:cBhvr>
                                        <p:cTn id="27"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Kết quả hình ảnh cho hình ảnh xung đột sắc tộc của châ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838200"/>
            <a:ext cx="447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Kết quả hình ảnh cho hình ảnh xung đột sắc tộc của châ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667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05250" y="5410200"/>
            <a:ext cx="226695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XUNG ĐỘT </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724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p:cTn id="7" dur="500" fill="hold"/>
                                        <p:tgtEl>
                                          <p:spTgt spid="51206"/>
                                        </p:tgtEl>
                                        <p:attrNameLst>
                                          <p:attrName>ppt_w</p:attrName>
                                        </p:attrNameLst>
                                      </p:cBhvr>
                                      <p:tavLst>
                                        <p:tav tm="0">
                                          <p:val>
                                            <p:fltVal val="0"/>
                                          </p:val>
                                        </p:tav>
                                        <p:tav tm="100000">
                                          <p:val>
                                            <p:strVal val="#ppt_w"/>
                                          </p:val>
                                        </p:tav>
                                      </p:tavLst>
                                    </p:anim>
                                    <p:anim calcmode="lin" valueType="num">
                                      <p:cBhvr>
                                        <p:cTn id="8" dur="500" fill="hold"/>
                                        <p:tgtEl>
                                          <p:spTgt spid="51206"/>
                                        </p:tgtEl>
                                        <p:attrNameLst>
                                          <p:attrName>ppt_h</p:attrName>
                                        </p:attrNameLst>
                                      </p:cBhvr>
                                      <p:tavLst>
                                        <p:tav tm="0">
                                          <p:val>
                                            <p:fltVal val="0"/>
                                          </p:val>
                                        </p:tav>
                                        <p:tav tm="100000">
                                          <p:val>
                                            <p:strVal val="#ppt_h"/>
                                          </p:val>
                                        </p:tav>
                                      </p:tavLst>
                                    </p:anim>
                                    <p:animEffect transition="in" filter="fade">
                                      <p:cBhvr>
                                        <p:cTn id="9" dur="500"/>
                                        <p:tgtEl>
                                          <p:spTgt spid="51206"/>
                                        </p:tgtEl>
                                      </p:cBhvr>
                                    </p:animEffect>
                                  </p:childTnLst>
                                </p:cTn>
                              </p:par>
                              <p:par>
                                <p:cTn id="10" presetID="53" presetClass="entr" presetSubtype="16" fill="hold" nodeType="withEffect">
                                  <p:stCondLst>
                                    <p:cond delay="0"/>
                                  </p:stCondLst>
                                  <p:childTnLst>
                                    <p:set>
                                      <p:cBhvr>
                                        <p:cTn id="11" dur="1" fill="hold">
                                          <p:stCondLst>
                                            <p:cond delay="0"/>
                                          </p:stCondLst>
                                        </p:cTn>
                                        <p:tgtEl>
                                          <p:spTgt spid="51204"/>
                                        </p:tgtEl>
                                        <p:attrNameLst>
                                          <p:attrName>style.visibility</p:attrName>
                                        </p:attrNameLst>
                                      </p:cBhvr>
                                      <p:to>
                                        <p:strVal val="visible"/>
                                      </p:to>
                                    </p:set>
                                    <p:anim calcmode="lin" valueType="num">
                                      <p:cBhvr>
                                        <p:cTn id="12" dur="500" fill="hold"/>
                                        <p:tgtEl>
                                          <p:spTgt spid="51204"/>
                                        </p:tgtEl>
                                        <p:attrNameLst>
                                          <p:attrName>ppt_w</p:attrName>
                                        </p:attrNameLst>
                                      </p:cBhvr>
                                      <p:tavLst>
                                        <p:tav tm="0">
                                          <p:val>
                                            <p:fltVal val="0"/>
                                          </p:val>
                                        </p:tav>
                                        <p:tav tm="100000">
                                          <p:val>
                                            <p:strVal val="#ppt_w"/>
                                          </p:val>
                                        </p:tav>
                                      </p:tavLst>
                                    </p:anim>
                                    <p:anim calcmode="lin" valueType="num">
                                      <p:cBhvr>
                                        <p:cTn id="13" dur="500" fill="hold"/>
                                        <p:tgtEl>
                                          <p:spTgt spid="51204"/>
                                        </p:tgtEl>
                                        <p:attrNameLst>
                                          <p:attrName>ppt_h</p:attrName>
                                        </p:attrNameLst>
                                      </p:cBhvr>
                                      <p:tavLst>
                                        <p:tav tm="0">
                                          <p:val>
                                            <p:fltVal val="0"/>
                                          </p:val>
                                        </p:tav>
                                        <p:tav tm="100000">
                                          <p:val>
                                            <p:strVal val="#ppt_h"/>
                                          </p:val>
                                        </p:tav>
                                      </p:tavLst>
                                    </p:anim>
                                    <p:animEffect transition="in" filter="fade">
                                      <p:cBhvr>
                                        <p:cTn id="14"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124200" y="3962400"/>
            <a:ext cx="2438400" cy="533400"/>
          </a:xfrm>
        </p:spPr>
        <p:txBody>
          <a:bodyPr/>
          <a:lstStyle/>
          <a:p>
            <a:pPr eaLnBrk="1" hangingPunct="1"/>
            <a:r>
              <a:rPr lang="en-US" sz="3200" b="1" dirty="0" smtClean="0">
                <a:solidFill>
                  <a:srgbClr val="FF0000"/>
                </a:solidFill>
                <a:latin typeface="Arial"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Dịch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bệnh</a:t>
            </a:r>
            <a:endParaRPr 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109571" name="Picture 4" descr="Image result for dich benh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
            <a:ext cx="4419600" cy="392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6" descr="Image result for dich benh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392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4535031"/>
            <a:ext cx="9144000" cy="2246769"/>
          </a:xfrm>
          <a:prstGeom prst="rect">
            <a:avLst/>
          </a:prstGeom>
          <a:solidFill>
            <a:schemeClr val="bg1"/>
          </a:solidFill>
          <a:ln w="38100">
            <a:solidFill>
              <a:schemeClr val="tx1"/>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sz="2800" b="1" dirty="0" smtClean="0">
                <a:solidFill>
                  <a:srgbClr val="00B0F0"/>
                </a:solidFill>
                <a:latin typeface="Arial" charset="0"/>
                <a:cs typeface="Arial" charset="0"/>
              </a:rPr>
              <a:t>Theo</a:t>
            </a:r>
            <a:r>
              <a:rPr lang="en-US" sz="2800" b="1" dirty="0">
                <a:solidFill>
                  <a:srgbClr val="FFFFFF"/>
                </a:solidFill>
                <a:latin typeface="Arial" charset="0"/>
                <a:cs typeface="Arial" charset="0"/>
              </a:rPr>
              <a:t> </a:t>
            </a:r>
            <a:r>
              <a:rPr lang="en-US" sz="2800" b="1" dirty="0" err="1" smtClean="0">
                <a:solidFill>
                  <a:srgbClr val="00B0F0"/>
                </a:solidFill>
                <a:latin typeface="Arial" charset="0"/>
                <a:cs typeface="Arial" charset="0"/>
              </a:rPr>
              <a:t>thống</a:t>
            </a:r>
            <a:r>
              <a:rPr lang="en-US" sz="2800" b="1" dirty="0" smtClean="0">
                <a:solidFill>
                  <a:srgbClr val="00B0F0"/>
                </a:solidFill>
                <a:latin typeface="Arial" charset="0"/>
                <a:cs typeface="Arial" charset="0"/>
              </a:rPr>
              <a:t> </a:t>
            </a:r>
            <a:r>
              <a:rPr lang="en-US" sz="2800" b="1" dirty="0" err="1">
                <a:solidFill>
                  <a:srgbClr val="00B0F0"/>
                </a:solidFill>
                <a:latin typeface="Arial" charset="0"/>
                <a:cs typeface="Arial" charset="0"/>
              </a:rPr>
              <a:t>kê</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những</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năm</a:t>
            </a:r>
            <a:r>
              <a:rPr lang="en-US" sz="2800" b="1" dirty="0">
                <a:solidFill>
                  <a:srgbClr val="00B0F0"/>
                </a:solidFill>
                <a:latin typeface="Arial" charset="0"/>
                <a:cs typeface="Arial" charset="0"/>
              </a:rPr>
              <a:t> 80, </a:t>
            </a:r>
            <a:r>
              <a:rPr lang="en-US" sz="2800" b="1" dirty="0" err="1">
                <a:solidFill>
                  <a:srgbClr val="00B0F0"/>
                </a:solidFill>
                <a:latin typeface="Arial" charset="0"/>
                <a:cs typeface="Arial" charset="0"/>
              </a:rPr>
              <a:t>châu</a:t>
            </a:r>
            <a:r>
              <a:rPr lang="en-US" sz="2800" b="1" dirty="0">
                <a:solidFill>
                  <a:srgbClr val="00B0F0"/>
                </a:solidFill>
                <a:latin typeface="Arial" charset="0"/>
                <a:cs typeface="Arial" charset="0"/>
              </a:rPr>
              <a:t> Phi </a:t>
            </a:r>
            <a:r>
              <a:rPr lang="en-US" sz="2800" b="1" dirty="0" err="1">
                <a:solidFill>
                  <a:srgbClr val="00B0F0"/>
                </a:solidFill>
                <a:latin typeface="Arial" charset="0"/>
                <a:cs typeface="Arial" charset="0"/>
              </a:rPr>
              <a:t>có</a:t>
            </a:r>
            <a:r>
              <a:rPr lang="en-US" sz="2800" b="1" dirty="0">
                <a:solidFill>
                  <a:srgbClr val="00B0F0"/>
                </a:solidFill>
                <a:latin typeface="Arial" charset="0"/>
                <a:cs typeface="Arial" charset="0"/>
              </a:rPr>
              <a:t> 120.000 </a:t>
            </a:r>
            <a:r>
              <a:rPr lang="en-US" sz="2800" b="1" dirty="0" err="1">
                <a:solidFill>
                  <a:srgbClr val="00B0F0"/>
                </a:solidFill>
                <a:latin typeface="Arial" charset="0"/>
                <a:cs typeface="Arial" charset="0"/>
              </a:rPr>
              <a:t>phụ</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nữ</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nhiễm</a:t>
            </a:r>
            <a:r>
              <a:rPr lang="en-US" sz="2800" b="1" dirty="0">
                <a:solidFill>
                  <a:srgbClr val="00B0F0"/>
                </a:solidFill>
                <a:latin typeface="Arial" charset="0"/>
                <a:cs typeface="Arial" charset="0"/>
              </a:rPr>
              <a:t> HIV </a:t>
            </a:r>
            <a:r>
              <a:rPr lang="en-US" sz="2800" b="1" dirty="0" err="1">
                <a:solidFill>
                  <a:srgbClr val="00B0F0"/>
                </a:solidFill>
                <a:latin typeface="Arial" charset="0"/>
                <a:cs typeface="Arial" charset="0"/>
              </a:rPr>
              <a:t>trên</a:t>
            </a:r>
            <a:r>
              <a:rPr lang="en-US" sz="2800" b="1" i="1" dirty="0">
                <a:solidFill>
                  <a:srgbClr val="00B0F0"/>
                </a:solidFill>
                <a:latin typeface="Arial" charset="0"/>
                <a:cs typeface="Arial" charset="0"/>
              </a:rPr>
              <a:t> </a:t>
            </a:r>
            <a:r>
              <a:rPr lang="en-US" sz="2800" b="1" dirty="0">
                <a:solidFill>
                  <a:srgbClr val="00B0F0"/>
                </a:solidFill>
                <a:latin typeface="Arial" charset="0"/>
                <a:cs typeface="Arial" charset="0"/>
              </a:rPr>
              <a:t>150.000 </a:t>
            </a:r>
            <a:r>
              <a:rPr lang="en-US" sz="2800" b="1" dirty="0" err="1">
                <a:solidFill>
                  <a:srgbClr val="00B0F0"/>
                </a:solidFill>
                <a:latin typeface="Arial" charset="0"/>
                <a:cs typeface="Arial" charset="0"/>
              </a:rPr>
              <a:t>phụ</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nữ</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thế</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giới</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nhiễm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bệnh</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trẻ</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em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châu</a:t>
            </a:r>
            <a:r>
              <a:rPr lang="en-US" sz="2800" b="1" dirty="0">
                <a:solidFill>
                  <a:srgbClr val="00B0F0"/>
                </a:solidFill>
                <a:latin typeface="Arial" charset="0"/>
                <a:cs typeface="Arial" charset="0"/>
              </a:rPr>
              <a:t> Phi </a:t>
            </a:r>
            <a:r>
              <a:rPr lang="en-US" sz="2800" b="1" dirty="0" err="1">
                <a:solidFill>
                  <a:srgbClr val="00B0F0"/>
                </a:solidFill>
                <a:latin typeface="Arial" charset="0"/>
                <a:cs typeface="Arial" charset="0"/>
              </a:rPr>
              <a:t>chiếm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tới</a:t>
            </a:r>
            <a:r>
              <a:rPr lang="en-US" sz="2800" b="1" dirty="0">
                <a:solidFill>
                  <a:srgbClr val="00B0F0"/>
                </a:solidFill>
                <a:latin typeface="Arial" charset="0"/>
                <a:cs typeface="Arial" charset="0"/>
              </a:rPr>
              <a:t> 90% </a:t>
            </a:r>
            <a:r>
              <a:rPr lang="en-US" sz="2800" b="1" dirty="0" err="1">
                <a:solidFill>
                  <a:srgbClr val="00B0F0"/>
                </a:solidFill>
                <a:latin typeface="Arial" charset="0"/>
                <a:cs typeface="Arial" charset="0"/>
              </a:rPr>
              <a:t>trong</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số</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trẻ</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em</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thế</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giới</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mắc</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bệnh</a:t>
            </a:r>
            <a:r>
              <a:rPr lang="en-US" sz="2800" b="1" dirty="0">
                <a:solidFill>
                  <a:srgbClr val="00B0F0"/>
                </a:solidFill>
                <a:latin typeface="Arial" charset="0"/>
                <a:cs typeface="Arial" charset="0"/>
              </a:rPr>
              <a:t> </a:t>
            </a:r>
            <a:r>
              <a:rPr lang="en-US" sz="2800" b="1" dirty="0" err="1">
                <a:solidFill>
                  <a:srgbClr val="00B0F0"/>
                </a:solidFill>
                <a:latin typeface="Arial" charset="0"/>
                <a:cs typeface="Arial" charset="0"/>
              </a:rPr>
              <a:t>hiện</a:t>
            </a:r>
            <a:r>
              <a:rPr lang="en-US" sz="2800" b="1" dirty="0">
                <a:solidFill>
                  <a:srgbClr val="00B0F0"/>
                </a:solidFill>
                <a:latin typeface="Arial" charset="0"/>
                <a:cs typeface="Arial" charset="0"/>
              </a:rPr>
              <a:t> nay…” (</a:t>
            </a:r>
            <a:r>
              <a:rPr lang="en-US" sz="2800" b="1" dirty="0" err="1">
                <a:solidFill>
                  <a:srgbClr val="00B0F0"/>
                </a:solidFill>
                <a:latin typeface="Arial" charset="0"/>
                <a:cs typeface="Arial" charset="0"/>
              </a:rPr>
              <a:t>Báo</a:t>
            </a:r>
            <a:r>
              <a:rPr lang="en-US" sz="2800" b="1" dirty="0">
                <a:solidFill>
                  <a:srgbClr val="00B0F0"/>
                </a:solidFill>
                <a:latin typeface="Arial" charset="0"/>
                <a:cs typeface="Arial" charset="0"/>
              </a:rPr>
              <a:t> QĐND -17/11/1991)</a:t>
            </a:r>
            <a:endParaRPr lang="en-US" sz="2800" b="1" dirty="0">
              <a:solidFill>
                <a:srgbClr val="00B0F0"/>
              </a:solidFill>
              <a:latin typeface="Tahoma" pitchFamily="34" charset="0"/>
              <a:cs typeface="Arial" charset="0"/>
            </a:endParaRPr>
          </a:p>
        </p:txBody>
      </p:sp>
    </p:spTree>
    <p:extLst>
      <p:ext uri="{BB962C8B-B14F-4D97-AF65-F5344CB8AC3E}">
        <p14:creationId xmlns:p14="http://schemas.microsoft.com/office/powerpoint/2010/main" val="3183043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534400" cy="2209800"/>
          </a:xfrm>
          <a:prstGeom prst="rect">
            <a:avLst/>
          </a:prstGeom>
          <a:blipFill>
            <a:blip r:embed="rId2"/>
            <a:tile tx="0" ty="0" sx="100000" sy="100000" flip="none" algn="tl"/>
          </a:blip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000099"/>
                </a:solidFill>
                <a:latin typeface="Times New Roman" pitchFamily="18" charset="0"/>
                <a:cs typeface="Times New Roman" pitchFamily="18" charset="0"/>
              </a:rPr>
              <a:t>“</a:t>
            </a:r>
            <a:r>
              <a:rPr lang="en-US" sz="2800" dirty="0" err="1" smtClean="0">
                <a:solidFill>
                  <a:srgbClr val="000099"/>
                </a:solidFill>
                <a:latin typeface="Times New Roman" pitchFamily="18" charset="0"/>
                <a:cs typeface="Times New Roman" pitchFamily="18" charset="0"/>
              </a:rPr>
              <a:t>Liên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hợp</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quốc</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xếp</a:t>
            </a:r>
            <a:r>
              <a:rPr lang="en-US" sz="2800" dirty="0" smtClean="0">
                <a:solidFill>
                  <a:srgbClr val="000099"/>
                </a:solidFill>
                <a:latin typeface="Times New Roman" pitchFamily="18" charset="0"/>
                <a:cs typeface="Times New Roman" pitchFamily="18" charset="0"/>
              </a:rPr>
              <a:t> 32 </a:t>
            </a:r>
            <a:r>
              <a:rPr lang="en-US" sz="2800" dirty="0" err="1" smtClean="0">
                <a:solidFill>
                  <a:srgbClr val="000099"/>
                </a:solidFill>
                <a:latin typeface="Times New Roman" pitchFamily="18" charset="0"/>
                <a:cs typeface="Times New Roman" pitchFamily="18" charset="0"/>
              </a:rPr>
              <a:t>trong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tổng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57 </a:t>
            </a:r>
            <a:r>
              <a:rPr lang="en-US" sz="2800" dirty="0" err="1" smtClean="0">
                <a:solidFill>
                  <a:srgbClr val="000099"/>
                </a:solidFill>
                <a:latin typeface="Times New Roman" pitchFamily="18" charset="0"/>
                <a:cs typeface="Times New Roman" pitchFamily="18" charset="0"/>
              </a:rPr>
              <a:t>quốc</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gia</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châu</a:t>
            </a:r>
            <a:r>
              <a:rPr lang="en-US" sz="2800" dirty="0" smtClean="0">
                <a:solidFill>
                  <a:srgbClr val="000099"/>
                </a:solidFill>
                <a:latin typeface="Times New Roman" pitchFamily="18" charset="0"/>
                <a:cs typeface="Times New Roman" pitchFamily="18" charset="0"/>
              </a:rPr>
              <a:t> Phi </a:t>
            </a:r>
            <a:r>
              <a:rPr lang="en-US" sz="2800" dirty="0" err="1" smtClean="0">
                <a:solidFill>
                  <a:srgbClr val="000099"/>
                </a:solidFill>
                <a:latin typeface="Times New Roman" pitchFamily="18" charset="0"/>
                <a:cs typeface="Times New Roman" pitchFamily="18" charset="0"/>
              </a:rPr>
              <a:t>vào</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nhóm</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những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nước</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nghèo</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nhất</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thế</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giới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Nợ</a:t>
            </a:r>
            <a:r>
              <a:rPr lang="en-US" sz="2800" dirty="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của</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châu</a:t>
            </a:r>
            <a:r>
              <a:rPr lang="en-US" sz="2800" dirty="0" smtClean="0">
                <a:solidFill>
                  <a:srgbClr val="000099"/>
                </a:solidFill>
                <a:latin typeface="Times New Roman" pitchFamily="18" charset="0"/>
                <a:cs typeface="Times New Roman" pitchFamily="18" charset="0"/>
              </a:rPr>
              <a:t> </a:t>
            </a:r>
            <a:r>
              <a:rPr lang="en-US" sz="2800" dirty="0" smtClean="0">
                <a:solidFill>
                  <a:srgbClr val="000099"/>
                </a:solidFill>
                <a:latin typeface="Times New Roman" pitchFamily="18" charset="0"/>
                <a:cs typeface="Times New Roman" pitchFamily="18" charset="0"/>
              </a:rPr>
              <a:t>Phi </a:t>
            </a:r>
            <a:r>
              <a:rPr lang="en-US" sz="2800" dirty="0" err="1" smtClean="0">
                <a:solidFill>
                  <a:srgbClr val="000099"/>
                </a:solidFill>
                <a:latin typeface="Times New Roman" pitchFamily="18" charset="0"/>
                <a:cs typeface="Times New Roman" pitchFamily="18" charset="0"/>
              </a:rPr>
              <a:t>lên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đến</a:t>
            </a:r>
            <a:r>
              <a:rPr lang="en-US" sz="2800" dirty="0" smtClean="0">
                <a:solidFill>
                  <a:srgbClr val="000099"/>
                </a:solidFill>
                <a:latin typeface="Times New Roman" pitchFamily="18" charset="0"/>
                <a:cs typeface="Times New Roman" pitchFamily="18" charset="0"/>
              </a:rPr>
              <a:t> 300 </a:t>
            </a:r>
            <a:r>
              <a:rPr lang="en-US" sz="2800" dirty="0" err="1" smtClean="0">
                <a:solidFill>
                  <a:srgbClr val="000099"/>
                </a:solidFill>
                <a:latin typeface="Times New Roman" pitchFamily="18" charset="0"/>
                <a:cs typeface="Times New Roman" pitchFamily="18" charset="0"/>
              </a:rPr>
              <a:t>tỉ</a:t>
            </a:r>
            <a:r>
              <a:rPr lang="en-US" sz="2800" dirty="0" smtClean="0">
                <a:solidFill>
                  <a:srgbClr val="000099"/>
                </a:solidFill>
                <a:latin typeface="Times New Roman" pitchFamily="18" charset="0"/>
                <a:cs typeface="Times New Roman" pitchFamily="18" charset="0"/>
              </a:rPr>
              <a:t> USD,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lãi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hàng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năm</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phải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trả</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là</a:t>
            </a:r>
            <a:r>
              <a:rPr lang="en-US" sz="2800" dirty="0" smtClean="0">
                <a:solidFill>
                  <a:srgbClr val="000099"/>
                </a:solidFill>
                <a:latin typeface="Times New Roman" pitchFamily="18" charset="0"/>
                <a:cs typeface="Times New Roman" pitchFamily="18" charset="0"/>
              </a:rPr>
              <a:t> 25 </a:t>
            </a:r>
            <a:r>
              <a:rPr lang="en-US" sz="2800" dirty="0" err="1" smtClean="0">
                <a:solidFill>
                  <a:srgbClr val="000099"/>
                </a:solidFill>
                <a:latin typeface="Times New Roman" pitchFamily="18" charset="0"/>
                <a:cs typeface="Times New Roman" pitchFamily="18" charset="0"/>
              </a:rPr>
              <a:t>tỉ</a:t>
            </a:r>
            <a:r>
              <a:rPr lang="en-US" sz="2800" dirty="0" smtClean="0">
                <a:solidFill>
                  <a:srgbClr val="000099"/>
                </a:solidFill>
                <a:latin typeface="Times New Roman" pitchFamily="18" charset="0"/>
                <a:cs typeface="Times New Roman" pitchFamily="18" charset="0"/>
              </a:rPr>
              <a:t> USD. </a:t>
            </a:r>
            <a:r>
              <a:rPr lang="en-US" sz="2800" dirty="0" err="1" smtClean="0">
                <a:solidFill>
                  <a:srgbClr val="000099"/>
                </a:solidFill>
                <a:latin typeface="Times New Roman" pitchFamily="18" charset="0"/>
                <a:cs typeface="Times New Roman" pitchFamily="18" charset="0"/>
              </a:rPr>
              <a:t>Hiện</a:t>
            </a:r>
            <a:r>
              <a:rPr lang="en-US" sz="2800" dirty="0" smtClean="0">
                <a:solidFill>
                  <a:srgbClr val="000099"/>
                </a:solidFill>
                <a:latin typeface="Times New Roman" pitchFamily="18" charset="0"/>
                <a:cs typeface="Times New Roman" pitchFamily="18" charset="0"/>
              </a:rPr>
              <a:t> nay, 2/3 </a:t>
            </a:r>
            <a:r>
              <a:rPr lang="en-US" sz="2800" dirty="0" err="1" smtClean="0">
                <a:solidFill>
                  <a:srgbClr val="000099"/>
                </a:solidFill>
                <a:latin typeface="Times New Roman" pitchFamily="18" charset="0"/>
                <a:cs typeface="Times New Roman" pitchFamily="18" charset="0"/>
              </a:rPr>
              <a:t>dân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châu</a:t>
            </a:r>
            <a:r>
              <a:rPr lang="en-US" sz="2800" dirty="0" smtClean="0">
                <a:solidFill>
                  <a:srgbClr val="000099"/>
                </a:solidFill>
                <a:latin typeface="Times New Roman" pitchFamily="18" charset="0"/>
                <a:cs typeface="Times New Roman" pitchFamily="18" charset="0"/>
              </a:rPr>
              <a:t> Phi </a:t>
            </a:r>
            <a:r>
              <a:rPr lang="en-US" sz="2800" dirty="0" err="1" smtClean="0">
                <a:solidFill>
                  <a:srgbClr val="000099"/>
                </a:solidFill>
                <a:latin typeface="Times New Roman" pitchFamily="18" charset="0"/>
                <a:cs typeface="Times New Roman" pitchFamily="18" charset="0"/>
              </a:rPr>
              <a:t>không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đủ</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ăn</a:t>
            </a:r>
            <a:r>
              <a:rPr lang="en-US" sz="2800" dirty="0" smtClean="0">
                <a:solidFill>
                  <a:srgbClr val="000099"/>
                </a:solidFill>
                <a:latin typeface="Times New Roman" pitchFamily="18" charset="0"/>
                <a:cs typeface="Times New Roman" pitchFamily="18" charset="0"/>
              </a:rPr>
              <a:t>, ¼ </a:t>
            </a:r>
            <a:r>
              <a:rPr lang="en-US" sz="2800" dirty="0" err="1" smtClean="0">
                <a:solidFill>
                  <a:srgbClr val="000099"/>
                </a:solidFill>
                <a:latin typeface="Times New Roman" pitchFamily="18" charset="0"/>
                <a:cs typeface="Times New Roman" pitchFamily="18" charset="0"/>
              </a:rPr>
              <a:t>dân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đói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ăn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kinh</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niên</a:t>
            </a:r>
            <a:r>
              <a:rPr lang="en-US" sz="2800" dirty="0" smtClean="0">
                <a:solidFill>
                  <a:srgbClr val="000099"/>
                </a:solidFill>
                <a:latin typeface="Times New Roman" pitchFamily="18" charset="0"/>
                <a:cs typeface="Times New Roman" pitchFamily="18" charset="0"/>
              </a:rPr>
              <a:t>”</a:t>
            </a:r>
            <a:endParaRPr lang="en-US" sz="2800" dirty="0" smtClean="0">
              <a:solidFill>
                <a:srgbClr val="000099"/>
              </a:solidFill>
              <a:latin typeface="Times New Roman" pitchFamily="18" charset="0"/>
              <a:cs typeface="Times New Roman" pitchFamily="18" charset="0"/>
            </a:endParaRPr>
          </a:p>
        </p:txBody>
      </p:sp>
      <p:grpSp>
        <p:nvGrpSpPr>
          <p:cNvPr id="3" name="Group 5"/>
          <p:cNvGrpSpPr>
            <a:grpSpLocks/>
          </p:cNvGrpSpPr>
          <p:nvPr/>
        </p:nvGrpSpPr>
        <p:grpSpPr bwMode="auto">
          <a:xfrm>
            <a:off x="0" y="0"/>
            <a:ext cx="9144000" cy="6934200"/>
            <a:chOff x="0" y="0"/>
            <a:chExt cx="5760" cy="4368"/>
          </a:xfrm>
        </p:grpSpPr>
        <p:pic>
          <p:nvPicPr>
            <p:cNvPr id="4"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8" name="Rectangle 7"/>
          <p:cNvSpPr/>
          <p:nvPr/>
        </p:nvSpPr>
        <p:spPr>
          <a:xfrm>
            <a:off x="304800" y="3657600"/>
            <a:ext cx="8534400" cy="1905000"/>
          </a:xfrm>
          <a:prstGeom prst="rect">
            <a:avLst/>
          </a:prstGeom>
          <a:blipFill>
            <a:blip r:embed="rId2"/>
            <a:tile tx="0" ty="0" sx="100000" sy="100000" flip="none" algn="tl"/>
          </a:blip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000099"/>
                </a:solidFill>
                <a:latin typeface="Times New Roman" pitchFamily="18" charset="0"/>
                <a:cs typeface="Times New Roman" pitchFamily="18" charset="0"/>
              </a:rPr>
              <a:t>“</a:t>
            </a:r>
            <a:r>
              <a:rPr lang="en-US" sz="2800" dirty="0" err="1" smtClean="0">
                <a:solidFill>
                  <a:srgbClr val="000099"/>
                </a:solidFill>
                <a:latin typeface="Times New Roman" pitchFamily="18" charset="0"/>
                <a:cs typeface="Times New Roman" pitchFamily="18" charset="0"/>
              </a:rPr>
              <a:t>Châu</a:t>
            </a:r>
            <a:r>
              <a:rPr lang="en-US" sz="2800" dirty="0" smtClean="0">
                <a:solidFill>
                  <a:srgbClr val="000099"/>
                </a:solidFill>
                <a:latin typeface="Times New Roman" pitchFamily="18" charset="0"/>
                <a:cs typeface="Times New Roman" pitchFamily="18" charset="0"/>
              </a:rPr>
              <a:t> Phi </a:t>
            </a:r>
            <a:r>
              <a:rPr lang="en-US" sz="2800" dirty="0" err="1" smtClean="0">
                <a:solidFill>
                  <a:srgbClr val="000099"/>
                </a:solidFill>
                <a:latin typeface="Times New Roman" pitchFamily="18" charset="0"/>
                <a:cs typeface="Times New Roman" pitchFamily="18" charset="0"/>
              </a:rPr>
              <a:t>có</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tỉ</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lệ</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gia</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tăng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dân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tự</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nhiên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cao</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nhất</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thế</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giới</a:t>
            </a:r>
            <a:r>
              <a:rPr lang="en-US" sz="2800" dirty="0" smtClean="0">
                <a:solidFill>
                  <a:srgbClr val="000099"/>
                </a:solidFill>
                <a:latin typeface="Times New Roman" pitchFamily="18" charset="0"/>
                <a:cs typeface="Times New Roman" pitchFamily="18" charset="0"/>
              </a:rPr>
              <a:t>: </a:t>
            </a:r>
            <a:r>
              <a:rPr lang="en-US" sz="2800" dirty="0" smtClean="0">
                <a:solidFill>
                  <a:srgbClr val="000099"/>
                </a:solidFill>
                <a:latin typeface="Times New Roman" pitchFamily="18" charset="0"/>
                <a:cs typeface="Times New Roman" pitchFamily="18" charset="0"/>
              </a:rPr>
              <a:t>Ru-an-</a:t>
            </a:r>
            <a:r>
              <a:rPr lang="en-US" sz="2800" dirty="0" err="1" smtClean="0">
                <a:solidFill>
                  <a:srgbClr val="000099"/>
                </a:solidFill>
                <a:latin typeface="Times New Roman" pitchFamily="18" charset="0"/>
                <a:cs typeface="Times New Roman" pitchFamily="18" charset="0"/>
              </a:rPr>
              <a:t>đa</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là</a:t>
            </a:r>
            <a:r>
              <a:rPr lang="en-US" sz="2800" dirty="0" smtClean="0">
                <a:solidFill>
                  <a:srgbClr val="000099"/>
                </a:solidFill>
                <a:latin typeface="Times New Roman" pitchFamily="18" charset="0"/>
                <a:cs typeface="Times New Roman" pitchFamily="18" charset="0"/>
              </a:rPr>
              <a:t> 5.2%, </a:t>
            </a:r>
            <a:r>
              <a:rPr lang="en-US" sz="2800" dirty="0" err="1" smtClean="0">
                <a:solidFill>
                  <a:srgbClr val="000099"/>
                </a:solidFill>
                <a:latin typeface="Times New Roman" pitchFamily="18" charset="0"/>
                <a:cs typeface="Times New Roman" pitchFamily="18" charset="0"/>
              </a:rPr>
              <a:t>Ăng</a:t>
            </a:r>
            <a:r>
              <a:rPr lang="en-US" sz="2800" dirty="0" smtClean="0">
                <a:solidFill>
                  <a:srgbClr val="000099"/>
                </a:solidFill>
                <a:latin typeface="Times New Roman" pitchFamily="18" charset="0"/>
                <a:cs typeface="Times New Roman" pitchFamily="18" charset="0"/>
              </a:rPr>
              <a:t>-</a:t>
            </a:r>
            <a:r>
              <a:rPr lang="en-US" sz="2800" dirty="0" err="1" smtClean="0">
                <a:solidFill>
                  <a:srgbClr val="000099"/>
                </a:solidFill>
                <a:latin typeface="Times New Roman" pitchFamily="18" charset="0"/>
                <a:cs typeface="Times New Roman" pitchFamily="18" charset="0"/>
              </a:rPr>
              <a:t>gô</a:t>
            </a:r>
            <a:r>
              <a:rPr lang="en-US" sz="2800" dirty="0" smtClean="0">
                <a:solidFill>
                  <a:srgbClr val="000099"/>
                </a:solidFill>
                <a:latin typeface="Times New Roman" pitchFamily="18" charset="0"/>
                <a:cs typeface="Times New Roman" pitchFamily="18" charset="0"/>
              </a:rPr>
              <a:t>-la, Ni-</a:t>
            </a:r>
            <a:r>
              <a:rPr lang="en-US" sz="2800" dirty="0" err="1" smtClean="0">
                <a:solidFill>
                  <a:srgbClr val="000099"/>
                </a:solidFill>
                <a:latin typeface="Times New Roman" pitchFamily="18" charset="0"/>
                <a:cs typeface="Times New Roman" pitchFamily="18" charset="0"/>
              </a:rPr>
              <a:t>giê</a:t>
            </a:r>
            <a:r>
              <a:rPr lang="en-US" sz="2800" dirty="0" smtClean="0">
                <a:solidFill>
                  <a:srgbClr val="000099"/>
                </a:solidFill>
                <a:latin typeface="Times New Roman" pitchFamily="18" charset="0"/>
                <a:cs typeface="Times New Roman" pitchFamily="18" charset="0"/>
              </a:rPr>
              <a:t>-</a:t>
            </a:r>
            <a:r>
              <a:rPr lang="en-US" sz="2800" dirty="0" err="1" smtClean="0">
                <a:solidFill>
                  <a:srgbClr val="000099"/>
                </a:solidFill>
                <a:latin typeface="Times New Roman" pitchFamily="18" charset="0"/>
                <a:cs typeface="Times New Roman" pitchFamily="18" charset="0"/>
              </a:rPr>
              <a:t>ri</a:t>
            </a:r>
            <a:r>
              <a:rPr lang="en-US" sz="2800" dirty="0" smtClean="0">
                <a:solidFill>
                  <a:srgbClr val="000099"/>
                </a:solidFill>
                <a:latin typeface="Times New Roman" pitchFamily="18" charset="0"/>
                <a:cs typeface="Times New Roman" pitchFamily="18" charset="0"/>
              </a:rPr>
              <a:t>-a, Ma-li </a:t>
            </a:r>
            <a:r>
              <a:rPr lang="en-US" sz="2800" dirty="0" err="1" smtClean="0">
                <a:solidFill>
                  <a:srgbClr val="000099"/>
                </a:solidFill>
                <a:latin typeface="Times New Roman" pitchFamily="18" charset="0"/>
                <a:cs typeface="Times New Roman" pitchFamily="18" charset="0"/>
              </a:rPr>
              <a:t>là</a:t>
            </a:r>
            <a:r>
              <a:rPr lang="en-US" sz="2800" dirty="0" smtClean="0">
                <a:solidFill>
                  <a:srgbClr val="000099"/>
                </a:solidFill>
                <a:latin typeface="Times New Roman" pitchFamily="18" charset="0"/>
                <a:cs typeface="Times New Roman" pitchFamily="18" charset="0"/>
              </a:rPr>
              <a:t> 5.1%  </a:t>
            </a:r>
            <a:r>
              <a:rPr lang="en-US" sz="2800" dirty="0" err="1" smtClean="0">
                <a:solidFill>
                  <a:srgbClr val="000099"/>
                </a:solidFill>
                <a:latin typeface="Times New Roman" pitchFamily="18" charset="0"/>
                <a:cs typeface="Times New Roman" pitchFamily="18" charset="0"/>
              </a:rPr>
              <a:t>trong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khi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Việt</a:t>
            </a:r>
            <a:r>
              <a:rPr lang="en-US" sz="2800" dirty="0" smtClean="0">
                <a:solidFill>
                  <a:srgbClr val="000099"/>
                </a:solidFill>
                <a:latin typeface="Times New Roman" pitchFamily="18" charset="0"/>
                <a:cs typeface="Times New Roman" pitchFamily="18" charset="0"/>
              </a:rPr>
              <a:t> Nam </a:t>
            </a:r>
            <a:r>
              <a:rPr lang="en-US" sz="2800" dirty="0" err="1" smtClean="0">
                <a:solidFill>
                  <a:srgbClr val="000099"/>
                </a:solidFill>
                <a:latin typeface="Times New Roman" pitchFamily="18" charset="0"/>
                <a:cs typeface="Times New Roman" pitchFamily="18" charset="0"/>
              </a:rPr>
              <a:t>là</a:t>
            </a:r>
            <a:r>
              <a:rPr lang="en-US" sz="2800" dirty="0" smtClean="0">
                <a:solidFill>
                  <a:srgbClr val="000099"/>
                </a:solidFill>
                <a:latin typeface="Times New Roman" pitchFamily="18" charset="0"/>
                <a:cs typeface="Times New Roman" pitchFamily="18" charset="0"/>
              </a:rPr>
              <a:t> 1.1%, </a:t>
            </a:r>
            <a:r>
              <a:rPr lang="en-US" sz="2800" dirty="0" err="1" smtClean="0">
                <a:solidFill>
                  <a:srgbClr val="000099"/>
                </a:solidFill>
                <a:latin typeface="Times New Roman" pitchFamily="18" charset="0"/>
                <a:cs typeface="Times New Roman" pitchFamily="18" charset="0"/>
              </a:rPr>
              <a:t>Thái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Lan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là</a:t>
            </a:r>
            <a:r>
              <a:rPr lang="en-US" sz="2800" dirty="0" smtClean="0">
                <a:solidFill>
                  <a:srgbClr val="000099"/>
                </a:solidFill>
                <a:latin typeface="Times New Roman" pitchFamily="18" charset="0"/>
                <a:cs typeface="Times New Roman" pitchFamily="18" charset="0"/>
              </a:rPr>
              <a:t> 0.3%, </a:t>
            </a:r>
            <a:r>
              <a:rPr lang="en-US" sz="2800" dirty="0" err="1" smtClean="0">
                <a:solidFill>
                  <a:srgbClr val="000099"/>
                </a:solidFill>
                <a:latin typeface="Times New Roman" pitchFamily="18" charset="0"/>
                <a:cs typeface="Times New Roman" pitchFamily="18" charset="0"/>
              </a:rPr>
              <a:t>Lào</a:t>
            </a:r>
            <a:r>
              <a:rPr lang="en-US" sz="2800" dirty="0" smtClean="0">
                <a:solidFill>
                  <a:srgbClr val="000099"/>
                </a:solidFill>
                <a:latin typeface="Times New Roman" pitchFamily="18" charset="0"/>
                <a:cs typeface="Times New Roman" pitchFamily="18" charset="0"/>
              </a:rPr>
              <a:t> 1.4%”.</a:t>
            </a:r>
            <a:endParaRPr lang="en-US" sz="2800" i="1" dirty="0" smtClean="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6132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ag of the African Un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4953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62600" y="457200"/>
            <a:ext cx="3124200" cy="3785652"/>
          </a:xfrm>
          <a:prstGeom prst="rect">
            <a:avLst/>
          </a:prstGeom>
          <a:noFill/>
        </p:spPr>
        <p:txBody>
          <a:bodyPr wrap="square" rtlCol="0">
            <a:spAutoFit/>
          </a:bodyPr>
          <a:lstStyle/>
          <a:p>
            <a:r>
              <a:rPr lang="vi-VN" sz="2400" dirty="0">
                <a:latin typeface="+mj-lt"/>
              </a:rPr>
              <a:t>Tổ chức gồm 53 nước thành viên các quốc </a:t>
            </a:r>
            <a:r>
              <a:rPr lang="vi-VN" sz="2400" dirty="0" smtClean="0">
                <a:latin typeface="+mj-lt"/>
              </a:rPr>
              <a:t>gia</a:t>
            </a:r>
            <a:r>
              <a:rPr lang="en-US" sz="2400" dirty="0" smtClean="0">
                <a:latin typeface="+mj-lt"/>
              </a:rPr>
              <a:t> </a:t>
            </a:r>
            <a:r>
              <a:rPr lang="vi-VN" sz="2400" dirty="0" smtClean="0">
                <a:latin typeface="+mj-lt"/>
              </a:rPr>
              <a:t>châu </a:t>
            </a:r>
            <a:r>
              <a:rPr lang="vi-VN" sz="2400" dirty="0">
                <a:latin typeface="+mj-lt"/>
              </a:rPr>
              <a:t>Phi (Nam Phi gia </a:t>
            </a:r>
            <a:r>
              <a:rPr lang="vi-VN" sz="2400" dirty="0" smtClean="0">
                <a:latin typeface="+mj-lt"/>
              </a:rPr>
              <a:t>nhập</a:t>
            </a:r>
            <a:r>
              <a:rPr lang="en-US" sz="2400" dirty="0" smtClean="0">
                <a:latin typeface="+mj-lt"/>
              </a:rPr>
              <a:t> </a:t>
            </a:r>
            <a:r>
              <a:rPr lang="vi-VN" sz="2400" dirty="0" smtClean="0">
                <a:latin typeface="+mj-lt"/>
              </a:rPr>
              <a:t>năm </a:t>
            </a:r>
            <a:r>
              <a:rPr lang="vi-VN" sz="2400" dirty="0">
                <a:latin typeface="+mj-lt"/>
              </a:rPr>
              <a:t>2004). Quốc gia duy nhất tại châu Phi không phải thành viên là Marốc, nước này đã rút tên khỏi Tổ chức Thống nhất châu Phi vào năm 1984.</a:t>
            </a:r>
            <a:endParaRPr lang="en-US" sz="2400" dirty="0">
              <a:latin typeface="+mj-lt"/>
            </a:endParaRPr>
          </a:p>
        </p:txBody>
      </p:sp>
      <p:sp>
        <p:nvSpPr>
          <p:cNvPr id="3" name="TextBox 2"/>
          <p:cNvSpPr txBox="1"/>
          <p:nvPr/>
        </p:nvSpPr>
        <p:spPr>
          <a:xfrm>
            <a:off x="1143000" y="4495800"/>
            <a:ext cx="37338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Lá cờ Liên minh châu Phi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050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5029200" cy="49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a:off x="2895600" y="4546600"/>
            <a:ext cx="137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b="1">
                <a:solidFill>
                  <a:srgbClr val="0000FF"/>
                </a:solidFill>
              </a:rPr>
              <a:t>NAM PHI</a:t>
            </a:r>
          </a:p>
        </p:txBody>
      </p:sp>
      <p:sp>
        <p:nvSpPr>
          <p:cNvPr id="16390" name="Rectangle 34"/>
          <p:cNvSpPr>
            <a:spLocks noChangeArrowheads="1"/>
          </p:cNvSpPr>
          <p:nvPr/>
        </p:nvSpPr>
        <p:spPr bwMode="auto">
          <a:xfrm>
            <a:off x="457200" y="6324338"/>
            <a:ext cx="45720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dirty="0" err="1">
                <a:solidFill>
                  <a:srgbClr val="052AE1"/>
                </a:solidFill>
                <a:latin typeface="Times New Roman" pitchFamily="18" charset="0"/>
              </a:rPr>
              <a:t>Lược</a:t>
            </a:r>
            <a:r>
              <a:rPr lang="en-US" b="1" dirty="0">
                <a:solidFill>
                  <a:srgbClr val="052AE1"/>
                </a:solidFill>
                <a:latin typeface="Times New Roman" pitchFamily="18" charset="0"/>
              </a:rPr>
              <a:t> </a:t>
            </a:r>
            <a:r>
              <a:rPr lang="en-US" b="1" dirty="0" err="1">
                <a:solidFill>
                  <a:srgbClr val="052AE1"/>
                </a:solidFill>
                <a:latin typeface="Times New Roman" pitchFamily="18" charset="0"/>
              </a:rPr>
              <a:t>đồ</a:t>
            </a:r>
            <a:r>
              <a:rPr lang="en-US" b="1" dirty="0">
                <a:solidFill>
                  <a:srgbClr val="052AE1"/>
                </a:solidFill>
                <a:latin typeface="Times New Roman" pitchFamily="18" charset="0"/>
              </a:rPr>
              <a:t> </a:t>
            </a:r>
            <a:r>
              <a:rPr lang="en-US" b="1" dirty="0" err="1">
                <a:solidFill>
                  <a:srgbClr val="052AE1"/>
                </a:solidFill>
                <a:latin typeface="Times New Roman" pitchFamily="18" charset="0"/>
              </a:rPr>
              <a:t>các</a:t>
            </a:r>
            <a:r>
              <a:rPr lang="en-US" b="1" dirty="0">
                <a:solidFill>
                  <a:srgbClr val="052AE1"/>
                </a:solidFill>
                <a:latin typeface="Times New Roman" pitchFamily="18" charset="0"/>
              </a:rPr>
              <a:t> </a:t>
            </a:r>
            <a:r>
              <a:rPr lang="en-US" b="1" dirty="0" err="1">
                <a:solidFill>
                  <a:srgbClr val="052AE1"/>
                </a:solidFill>
                <a:latin typeface="Times New Roman" pitchFamily="18" charset="0"/>
              </a:rPr>
              <a:t>nước</a:t>
            </a:r>
            <a:r>
              <a:rPr lang="en-US" b="1" dirty="0">
                <a:solidFill>
                  <a:srgbClr val="052AE1"/>
                </a:solidFill>
                <a:latin typeface="Times New Roman" pitchFamily="18" charset="0"/>
              </a:rPr>
              <a:t> </a:t>
            </a:r>
            <a:r>
              <a:rPr lang="en-US" b="1" dirty="0" err="1">
                <a:solidFill>
                  <a:srgbClr val="052AE1"/>
                </a:solidFill>
                <a:latin typeface="Times New Roman" pitchFamily="18" charset="0"/>
              </a:rPr>
              <a:t>châu</a:t>
            </a:r>
            <a:r>
              <a:rPr lang="en-US" b="1" dirty="0">
                <a:solidFill>
                  <a:srgbClr val="052AE1"/>
                </a:solidFill>
                <a:latin typeface="Times New Roman" pitchFamily="18" charset="0"/>
              </a:rPr>
              <a:t> Phi</a:t>
            </a:r>
          </a:p>
        </p:txBody>
      </p:sp>
      <p:pic>
        <p:nvPicPr>
          <p:cNvPr id="15367" name="Picture 30" descr="Nam Phi - dat nuoc duy nhat co 3 thu do hinh anh 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371600"/>
            <a:ext cx="38862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1"/>
          <p:cNvSpPr>
            <a:spLocks noChangeArrowheads="1"/>
          </p:cNvSpPr>
          <p:nvPr/>
        </p:nvSpPr>
        <p:spPr bwMode="auto">
          <a:xfrm>
            <a:off x="6175375" y="4114800"/>
            <a:ext cx="190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dirty="0" err="1">
                <a:solidFill>
                  <a:srgbClr val="000000"/>
                </a:solidFill>
                <a:latin typeface="Times New Roman" pitchFamily="18" charset="0"/>
              </a:rPr>
              <a:t>Quốc</a:t>
            </a:r>
            <a:r>
              <a:rPr lang="en-US" dirty="0">
                <a:solidFill>
                  <a:srgbClr val="000000"/>
                </a:solidFill>
                <a:latin typeface="Times New Roman" pitchFamily="18" charset="0"/>
              </a:rPr>
              <a:t> </a:t>
            </a:r>
            <a:r>
              <a:rPr lang="en-US" dirty="0" err="1">
                <a:solidFill>
                  <a:srgbClr val="000000"/>
                </a:solidFill>
                <a:latin typeface="Times New Roman" pitchFamily="18" charset="0"/>
              </a:rPr>
              <a:t>kỳ</a:t>
            </a:r>
            <a:r>
              <a:rPr lang="en-US" dirty="0">
                <a:solidFill>
                  <a:srgbClr val="000000"/>
                </a:solidFill>
                <a:latin typeface="Times New Roman" pitchFamily="18" charset="0"/>
              </a:rPr>
              <a:t> Nam Phi.</a:t>
            </a:r>
          </a:p>
        </p:txBody>
      </p:sp>
      <p:sp>
        <p:nvSpPr>
          <p:cNvPr id="2" name="TextBox 1"/>
          <p:cNvSpPr txBox="1"/>
          <p:nvPr/>
        </p:nvSpPr>
        <p:spPr>
          <a:xfrm>
            <a:off x="5334000" y="4913293"/>
            <a:ext cx="3657600" cy="954107"/>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Em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biết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gì</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cộng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hòa</a:t>
            </a:r>
            <a:r>
              <a:rPr lang="en-US" sz="2800" b="1" dirty="0" smtClean="0">
                <a:solidFill>
                  <a:srgbClr val="FF0000"/>
                </a:solidFill>
                <a:latin typeface="Times New Roman" pitchFamily="18" charset="0"/>
                <a:cs typeface="Times New Roman" pitchFamily="18" charset="0"/>
              </a:rPr>
              <a:t> Nam Phi ?</a:t>
            </a:r>
            <a:endParaRPr lang="en-US" sz="2800" b="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5"/>
          <a:stretch>
            <a:fillRect/>
          </a:stretch>
        </p:blipFill>
        <p:spPr>
          <a:xfrm>
            <a:off x="304800" y="533400"/>
            <a:ext cx="8077200" cy="786452"/>
          </a:xfrm>
          <a:prstGeom prst="rect">
            <a:avLst/>
          </a:prstGeom>
        </p:spPr>
      </p:pic>
    </p:spTree>
    <p:extLst>
      <p:ext uri="{BB962C8B-B14F-4D97-AF65-F5344CB8AC3E}">
        <p14:creationId xmlns:p14="http://schemas.microsoft.com/office/powerpoint/2010/main" val="194081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500" fill="hold"/>
                                        <p:tgtEl>
                                          <p:spTgt spid="15367"/>
                                        </p:tgtEl>
                                        <p:attrNameLst>
                                          <p:attrName>ppt_w</p:attrName>
                                        </p:attrNameLst>
                                      </p:cBhvr>
                                      <p:tavLst>
                                        <p:tav tm="0">
                                          <p:val>
                                            <p:fltVal val="0"/>
                                          </p:val>
                                        </p:tav>
                                        <p:tav tm="100000">
                                          <p:val>
                                            <p:strVal val="#ppt_w"/>
                                          </p:val>
                                        </p:tav>
                                      </p:tavLst>
                                    </p:anim>
                                    <p:anim calcmode="lin" valueType="num">
                                      <p:cBhvr>
                                        <p:cTn id="8" dur="500" fill="hold"/>
                                        <p:tgtEl>
                                          <p:spTgt spid="15367"/>
                                        </p:tgtEl>
                                        <p:attrNameLst>
                                          <p:attrName>ppt_h</p:attrName>
                                        </p:attrNameLst>
                                      </p:cBhvr>
                                      <p:tavLst>
                                        <p:tav tm="0">
                                          <p:val>
                                            <p:fltVal val="0"/>
                                          </p:val>
                                        </p:tav>
                                        <p:tav tm="100000">
                                          <p:val>
                                            <p:strVal val="#ppt_h"/>
                                          </p:val>
                                        </p:tav>
                                      </p:tavLst>
                                    </p:anim>
                                    <p:animEffect transition="in" filter="fade">
                                      <p:cBhvr>
                                        <p:cTn id="9" dur="500"/>
                                        <p:tgtEl>
                                          <p:spTgt spid="153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368"/>
                                        </p:tgtEl>
                                        <p:attrNameLst>
                                          <p:attrName>style.visibility</p:attrName>
                                        </p:attrNameLst>
                                      </p:cBhvr>
                                      <p:to>
                                        <p:strVal val="visible"/>
                                      </p:to>
                                    </p:set>
                                    <p:anim calcmode="lin" valueType="num">
                                      <p:cBhvr>
                                        <p:cTn id="12" dur="500" fill="hold"/>
                                        <p:tgtEl>
                                          <p:spTgt spid="15368"/>
                                        </p:tgtEl>
                                        <p:attrNameLst>
                                          <p:attrName>ppt_w</p:attrName>
                                        </p:attrNameLst>
                                      </p:cBhvr>
                                      <p:tavLst>
                                        <p:tav tm="0">
                                          <p:val>
                                            <p:fltVal val="0"/>
                                          </p:val>
                                        </p:tav>
                                        <p:tav tm="100000">
                                          <p:val>
                                            <p:strVal val="#ppt_w"/>
                                          </p:val>
                                        </p:tav>
                                      </p:tavLst>
                                    </p:anim>
                                    <p:anim calcmode="lin" valueType="num">
                                      <p:cBhvr>
                                        <p:cTn id="13" dur="500" fill="hold"/>
                                        <p:tgtEl>
                                          <p:spTgt spid="15368"/>
                                        </p:tgtEl>
                                        <p:attrNameLst>
                                          <p:attrName>ppt_h</p:attrName>
                                        </p:attrNameLst>
                                      </p:cBhvr>
                                      <p:tavLst>
                                        <p:tav tm="0">
                                          <p:val>
                                            <p:fltVal val="0"/>
                                          </p:val>
                                        </p:tav>
                                        <p:tav tm="100000">
                                          <p:val>
                                            <p:strVal val="#ppt_h"/>
                                          </p:val>
                                        </p:tav>
                                      </p:tavLst>
                                    </p:anim>
                                    <p:animEffect transition="in" filter="fade">
                                      <p:cBhvr>
                                        <p:cTn id="14" dur="500"/>
                                        <p:tgtEl>
                                          <p:spTgt spid="1536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17526"/>
            <a:ext cx="4248150" cy="549274"/>
          </a:xfrm>
        </p:spPr>
        <p:txBody>
          <a:bodyPr>
            <a:normAutofit/>
          </a:bodyPr>
          <a:lstStyle/>
          <a:p>
            <a:pPr algn="ctr">
              <a:defRPr/>
            </a:pPr>
            <a:r>
              <a:rPr lang="en-US" sz="2800" dirty="0" err="1" smtClean="0">
                <a:solidFill>
                  <a:srgbClr val="FF0066"/>
                </a:solidFill>
                <a:latin typeface="Times New Roman" panose="02020603050405020304" pitchFamily="18" charset="0"/>
                <a:cs typeface="Times New Roman" panose="02020603050405020304" pitchFamily="18" charset="0"/>
              </a:rPr>
              <a:t>Chế</a:t>
            </a:r>
            <a:r>
              <a:rPr lang="en-US" sz="2800" dirty="0" smtClean="0">
                <a:solidFill>
                  <a:srgbClr val="FF0066"/>
                </a:solidFill>
                <a:latin typeface="Times New Roman" panose="02020603050405020304" pitchFamily="18" charset="0"/>
                <a:cs typeface="Times New Roman" panose="02020603050405020304" pitchFamily="18" charset="0"/>
              </a:rPr>
              <a:t> </a:t>
            </a:r>
            <a:r>
              <a:rPr lang="en-US" sz="2800" dirty="0" err="1" smtClean="0">
                <a:solidFill>
                  <a:srgbClr val="FF0066"/>
                </a:solidFill>
                <a:latin typeface="Times New Roman" panose="02020603050405020304" pitchFamily="18" charset="0"/>
                <a:cs typeface="Times New Roman" panose="02020603050405020304" pitchFamily="18" charset="0"/>
              </a:rPr>
              <a:t>độ</a:t>
            </a:r>
            <a:r>
              <a:rPr lang="en-US" sz="2800" dirty="0" smtClean="0">
                <a:solidFill>
                  <a:srgbClr val="FF0066"/>
                </a:solidFill>
                <a:latin typeface="Times New Roman" panose="02020603050405020304" pitchFamily="18" charset="0"/>
                <a:cs typeface="Times New Roman" panose="02020603050405020304" pitchFamily="18" charset="0"/>
              </a:rPr>
              <a:t> </a:t>
            </a:r>
            <a:r>
              <a:rPr lang="en-US" sz="2800" dirty="0" err="1" smtClean="0">
                <a:solidFill>
                  <a:srgbClr val="FF0066"/>
                </a:solidFill>
                <a:latin typeface="Times New Roman" panose="02020603050405020304" pitchFamily="18" charset="0"/>
                <a:cs typeface="Times New Roman" panose="02020603050405020304" pitchFamily="18" charset="0"/>
              </a:rPr>
              <a:t>Phân</a:t>
            </a:r>
            <a:r>
              <a:rPr lang="en-US" sz="2800" dirty="0" smtClean="0">
                <a:solidFill>
                  <a:srgbClr val="FF0066"/>
                </a:solidFill>
                <a:latin typeface="Times New Roman" panose="02020603050405020304" pitchFamily="18" charset="0"/>
                <a:cs typeface="Times New Roman" panose="02020603050405020304" pitchFamily="18" charset="0"/>
              </a:rPr>
              <a:t> </a:t>
            </a:r>
            <a:r>
              <a:rPr lang="en-US" sz="2800" dirty="0" err="1" smtClean="0">
                <a:solidFill>
                  <a:srgbClr val="FF0066"/>
                </a:solidFill>
                <a:latin typeface="Times New Roman" panose="02020603050405020304" pitchFamily="18" charset="0"/>
                <a:cs typeface="Times New Roman" panose="02020603050405020304" pitchFamily="18" charset="0"/>
              </a:rPr>
              <a:t>biệt</a:t>
            </a:r>
            <a:r>
              <a:rPr lang="en-US" sz="2800" dirty="0" smtClean="0">
                <a:solidFill>
                  <a:srgbClr val="FF0066"/>
                </a:solidFill>
                <a:latin typeface="Times New Roman" panose="02020603050405020304" pitchFamily="18" charset="0"/>
                <a:cs typeface="Times New Roman" panose="02020603050405020304" pitchFamily="18" charset="0"/>
              </a:rPr>
              <a:t> </a:t>
            </a:r>
            <a:r>
              <a:rPr lang="en-US" sz="2800" dirty="0" err="1" smtClean="0">
                <a:solidFill>
                  <a:srgbClr val="FF0066"/>
                </a:solidFill>
                <a:latin typeface="Times New Roman" panose="02020603050405020304" pitchFamily="18" charset="0"/>
                <a:cs typeface="Times New Roman" panose="02020603050405020304" pitchFamily="18" charset="0"/>
              </a:rPr>
              <a:t>chủng</a:t>
            </a:r>
            <a:r>
              <a:rPr lang="en-US" sz="2800" dirty="0" smtClean="0">
                <a:solidFill>
                  <a:srgbClr val="FF0066"/>
                </a:solidFill>
                <a:latin typeface="Times New Roman" panose="02020603050405020304" pitchFamily="18" charset="0"/>
                <a:cs typeface="Times New Roman" panose="02020603050405020304" pitchFamily="18" charset="0"/>
              </a:rPr>
              <a:t> </a:t>
            </a:r>
            <a:r>
              <a:rPr lang="en-US" sz="2800" dirty="0" err="1" smtClean="0">
                <a:solidFill>
                  <a:srgbClr val="FF0066"/>
                </a:solidFill>
                <a:latin typeface="Times New Roman" panose="02020603050405020304" pitchFamily="18" charset="0"/>
                <a:cs typeface="Times New Roman" panose="02020603050405020304" pitchFamily="18" charset="0"/>
              </a:rPr>
              <a:t>tộc</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43000"/>
            <a:ext cx="9144000" cy="5791200"/>
          </a:xfrm>
        </p:spPr>
        <p:txBody>
          <a:bodyPr>
            <a:noAutofit/>
          </a:bodyPr>
          <a:lstStyle/>
          <a:p>
            <a:pPr marL="0" indent="0">
              <a:lnSpc>
                <a:spcPct val="120000"/>
              </a:lnSpc>
              <a:buNone/>
              <a:defRPr/>
            </a:pPr>
            <a:r>
              <a:rPr lang="en-US" sz="2200" dirty="0" smtClean="0">
                <a:latin typeface="Times New Roman" pitchFamily="18" charset="0"/>
                <a:cs typeface="Times New Roman" pitchFamily="18" charset="0"/>
              </a:rPr>
              <a:t>Ở</a:t>
            </a:r>
            <a:r>
              <a:rPr lang="en-US" sz="2200" dirty="0" smtClean="0">
                <a:latin typeface="Times New Roman" pitchFamily="18" charset="0"/>
                <a:cs typeface="Times New Roman" pitchFamily="18" charset="0"/>
              </a:rPr>
              <a:t> Nam Phi </a:t>
            </a:r>
            <a:r>
              <a:rPr lang="en-US" sz="2200" dirty="0" err="1" smtClean="0">
                <a:latin typeface="Times New Roman" pitchFamily="18" charset="0"/>
                <a:cs typeface="Times New Roman" pitchFamily="18" charset="0"/>
              </a:rPr>
              <a:t>chế</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độ</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thống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trị</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phản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động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này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được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xây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dựng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cơ</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sở</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chủ</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nghĩa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Apácthai</a:t>
            </a:r>
            <a:r>
              <a:rPr lang="en-US" sz="2200" dirty="0" smtClean="0">
                <a:latin typeface="Times New Roman" pitchFamily="18" charset="0"/>
                <a:cs typeface="Times New Roman" pitchFamily="18" charset="0"/>
              </a:rPr>
              <a: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hlinkClick r:id="rId2"/>
              </a:rPr>
              <a:t>Apácthai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có</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nghĩa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sự</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phân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biệt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chủng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tộc</a:t>
            </a:r>
            <a:r>
              <a:rPr lang="en-US" sz="2200" dirty="0" smtClean="0">
                <a:latin typeface="Times New Roman" pitchFamily="18" charset="0"/>
                <a:cs typeface="Times New Roman" pitchFamily="18" charset="0"/>
              </a:rPr>
              <a:t>.</a:t>
            </a:r>
          </a:p>
          <a:p>
            <a:pPr>
              <a:lnSpc>
                <a:spcPct val="120000"/>
              </a:lnSpc>
              <a:defRPr/>
            </a:pPr>
            <a:r>
              <a:rPr lang="en-US" sz="2200" dirty="0" err="1" smtClean="0">
                <a:latin typeface="Times New Roman" pitchFamily="18" charset="0"/>
                <a:cs typeface="Times New Roman" pitchFamily="18" charset="0"/>
              </a:rPr>
              <a:t>Hiến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pháp</a:t>
            </a:r>
            <a:r>
              <a:rPr lang="en-US" sz="2200" dirty="0" smtClean="0">
                <a:latin typeface="Times New Roman" pitchFamily="18" charset="0"/>
                <a:cs typeface="Times New Roman" pitchFamily="18" charset="0"/>
              </a:rPr>
              <a:t> Nam Phi </a:t>
            </a:r>
            <a:r>
              <a:rPr lang="en-US" sz="2200" dirty="0" err="1" smtClean="0">
                <a:latin typeface="Times New Roman" pitchFamily="18" charset="0"/>
                <a:cs typeface="Times New Roman" pitchFamily="18" charset="0"/>
              </a:rPr>
              <a:t>ghi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rõ</a:t>
            </a:r>
            <a:r>
              <a:rPr lang="en-US" sz="2200" dirty="0" smtClean="0">
                <a:latin typeface="Times New Roman" pitchFamily="18" charset="0"/>
                <a:cs typeface="Times New Roman" pitchFamily="18" charset="0"/>
              </a:rPr>
              <a:t>: “ </a:t>
            </a:r>
            <a:r>
              <a:rPr lang="en-US" sz="2200" dirty="0" err="1" smtClean="0">
                <a:latin typeface="Times New Roman" pitchFamily="18" charset="0"/>
                <a:cs typeface="Times New Roman" pitchFamily="18" charset="0"/>
              </a:rPr>
              <a:t>Muốn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bảo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vệ</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nền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văn</a:t>
            </a:r>
            <a:r>
              <a:rPr lang="en-US" sz="2200" dirty="0" smtClean="0">
                <a:latin typeface="Times New Roman" pitchFamily="18" charset="0"/>
                <a:cs typeface="Times New Roman" pitchFamily="18" charset="0"/>
              </a:rPr>
              <a:t> minh </a:t>
            </a:r>
            <a:r>
              <a:rPr lang="en-US" sz="2200" dirty="0" err="1" smtClean="0">
                <a:latin typeface="Times New Roman" pitchFamily="18" charset="0"/>
                <a:cs typeface="Times New Roman" pitchFamily="18" charset="0"/>
              </a:rPr>
              <a:t>phương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Tây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thì</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phải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duy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trì</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thế</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ưu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việt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da </a:t>
            </a:r>
            <a:r>
              <a:rPr lang="en-US" sz="2200" dirty="0" err="1" smtClean="0">
                <a:latin typeface="Times New Roman" pitchFamily="18" charset="0"/>
                <a:cs typeface="Times New Roman" pitchFamily="18" charset="0"/>
              </a:rPr>
              <a:t>trắng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Dựa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vào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đó</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bọn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cầm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quyền</a:t>
            </a:r>
            <a:r>
              <a:rPr lang="en-US" sz="2200" dirty="0" smtClean="0">
                <a:latin typeface="Times New Roman" pitchFamily="18" charset="0"/>
                <a:cs typeface="Times New Roman" pitchFamily="18" charset="0"/>
              </a:rPr>
              <a:t> da </a:t>
            </a:r>
            <a:r>
              <a:rPr lang="en-US" sz="2200" dirty="0" err="1" smtClean="0">
                <a:latin typeface="Times New Roman" pitchFamily="18" charset="0"/>
                <a:cs typeface="Times New Roman" pitchFamily="18" charset="0"/>
              </a:rPr>
              <a:t>trắng</a:t>
            </a:r>
            <a:r>
              <a:rPr lang="en-US" sz="2200" dirty="0" smtClean="0">
                <a:latin typeface="Times New Roman" pitchFamily="18" charset="0"/>
                <a:cs typeface="Times New Roman" pitchFamily="18" charset="0"/>
              </a:rPr>
              <a:t> ở Nam Phi </a:t>
            </a:r>
            <a:r>
              <a:rPr lang="en-US" sz="2200" dirty="0" err="1" smtClean="0">
                <a:latin typeface="Times New Roman" pitchFamily="18" charset="0"/>
                <a:cs typeface="Times New Roman" pitchFamily="18" charset="0"/>
              </a:rPr>
              <a:t>đã</a:t>
            </a:r>
            <a:r>
              <a:rPr lang="en-US" sz="2200" dirty="0" smtClean="0">
                <a:latin typeface="Times New Roman" pitchFamily="18" charset="0"/>
                <a:cs typeface="Times New Roman" pitchFamily="18" charset="0"/>
              </a:rPr>
              <a:t> ban </a:t>
            </a:r>
            <a:r>
              <a:rPr lang="en-US" sz="2200" dirty="0" err="1" smtClean="0">
                <a:latin typeface="Times New Roman" pitchFamily="18" charset="0"/>
                <a:cs typeface="Times New Roman" pitchFamily="18" charset="0"/>
              </a:rPr>
              <a:t>hành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trên</a:t>
            </a:r>
            <a:r>
              <a:rPr lang="en-US" sz="2200" dirty="0" smtClean="0">
                <a:latin typeface="Times New Roman" pitchFamily="18" charset="0"/>
                <a:cs typeface="Times New Roman" pitchFamily="18" charset="0"/>
              </a:rPr>
              <a:t> 70 </a:t>
            </a:r>
            <a:r>
              <a:rPr lang="en-US" sz="2200" dirty="0" err="1" smtClean="0">
                <a:latin typeface="Times New Roman" pitchFamily="18" charset="0"/>
                <a:cs typeface="Times New Roman" pitchFamily="18" charset="0"/>
              </a:rPr>
              <a:t>đạo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luật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về</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phân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biệt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chủng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tộc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kì</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thị</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chủng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li </a:t>
            </a:r>
            <a:r>
              <a:rPr lang="en-US" sz="2200" dirty="0" err="1">
                <a:latin typeface="Times New Roman" pitchFamily="18" charset="0"/>
                <a:cs typeface="Times New Roman" pitchFamily="18" charset="0"/>
              </a:rPr>
              <a:t>chủng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chứng</a:t>
            </a:r>
            <a:r>
              <a:rPr lang="en-US" sz="2200" dirty="0">
                <a:latin typeface="Times New Roman" pitchFamily="18" charset="0"/>
                <a:cs typeface="Times New Roman" pitchFamily="18" charset="0"/>
              </a:rPr>
              <a:t> minh”, “</a:t>
            </a:r>
            <a:r>
              <a:rPr lang="en-US" sz="2200" dirty="0" err="1">
                <a:latin typeface="Times New Roman" pitchFamily="18" charset="0"/>
                <a:cs typeface="Times New Roman" pitchFamily="18" charset="0"/>
              </a:rPr>
              <a:t>luật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trị</a:t>
            </a:r>
            <a:r>
              <a:rPr lang="en-US" sz="2200" dirty="0">
                <a:latin typeface="Times New Roman" pitchFamily="18" charset="0"/>
                <a:cs typeface="Times New Roman" pitchFamily="18" charset="0"/>
              </a:rPr>
              <a:t> an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cộng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luật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về</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buntuxtan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da </a:t>
            </a:r>
            <a:r>
              <a:rPr lang="en-US" sz="2200" dirty="0" err="1" smtClean="0">
                <a:latin typeface="Times New Roman" pitchFamily="18" charset="0"/>
                <a:cs typeface="Times New Roman" pitchFamily="18" charset="0"/>
              </a:rPr>
              <a:t>đen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phải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sống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riêng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biệt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trong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buntuxtan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thực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chất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tập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trung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trá</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v.v</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Với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đạo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luật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này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da </a:t>
            </a:r>
            <a:r>
              <a:rPr lang="en-US" sz="2200" dirty="0" err="1" smtClean="0">
                <a:latin typeface="Times New Roman" pitchFamily="18" charset="0"/>
                <a:cs typeface="Times New Roman" pitchFamily="18" charset="0"/>
              </a:rPr>
              <a:t>đen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bị</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hết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mọi</a:t>
            </a:r>
            <a:r>
              <a:rPr lang="en-US" sz="2200"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quyền</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công</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dân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phải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sinh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sống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hoàn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toàn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biệt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với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da </a:t>
            </a:r>
            <a:r>
              <a:rPr lang="en-US" sz="2200" dirty="0" err="1" smtClean="0">
                <a:latin typeface="Times New Roman" pitchFamily="18" charset="0"/>
                <a:cs typeface="Times New Roman" pitchFamily="18" charset="0"/>
              </a:rPr>
              <a:t>trắng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chịu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xử</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tội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theo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pháp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luật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riêng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biệt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da </a:t>
            </a:r>
            <a:r>
              <a:rPr lang="en-US" sz="2200" dirty="0" err="1" smtClean="0">
                <a:latin typeface="Times New Roman" pitchFamily="18" charset="0"/>
                <a:cs typeface="Times New Roman" pitchFamily="18" charset="0"/>
              </a:rPr>
              <a:t>trắng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hlinkClick r:id="rId3" action="ppaction://hlinksldjump"/>
              </a:rPr>
              <a:t>hưởng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bổng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thấp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hơn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nhiều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lần</a:t>
            </a:r>
            <a:r>
              <a:rPr lang="en-US" sz="2200" dirty="0" smtClean="0">
                <a:latin typeface="Times New Roman" pitchFamily="18" charset="0"/>
                <a:cs typeface="Times New Roman" pitchFamily="18" charset="0"/>
              </a:rPr>
              <a:t> so </a:t>
            </a:r>
            <a:r>
              <a:rPr lang="en-US" sz="2200" dirty="0" err="1" smtClean="0">
                <a:latin typeface="Times New Roman" pitchFamily="18" charset="0"/>
                <a:cs typeface="Times New Roman" pitchFamily="18" charset="0"/>
              </a:rPr>
              <a:t>với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da </a:t>
            </a:r>
            <a:r>
              <a:rPr lang="en-US" sz="2200" dirty="0" err="1" smtClean="0">
                <a:latin typeface="Times New Roman" pitchFamily="18" charset="0"/>
                <a:cs typeface="Times New Roman" pitchFamily="18" charset="0"/>
              </a:rPr>
              <a:t>trắng</a:t>
            </a:r>
            <a:r>
              <a:rPr lang="en-US" sz="2200"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lương</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công</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nhân</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đồn</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điền</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bằng</a:t>
            </a:r>
            <a:r>
              <a:rPr lang="en-US" sz="2200" u="sng" dirty="0" smtClean="0">
                <a:latin typeface="Times New Roman" pitchFamily="18" charset="0"/>
                <a:cs typeface="Times New Roman" pitchFamily="18" charset="0"/>
              </a:rPr>
              <a:t> 1/10 </a:t>
            </a:r>
            <a:r>
              <a:rPr lang="en-US" sz="2200" u="sng" dirty="0" err="1" smtClean="0">
                <a:latin typeface="Times New Roman" pitchFamily="18" charset="0"/>
                <a:cs typeface="Times New Roman" pitchFamily="18" charset="0"/>
              </a:rPr>
              <a:t>lương</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của</a:t>
            </a:r>
            <a:r>
              <a:rPr lang="en-US" sz="2200" u="sng" dirty="0" smtClean="0">
                <a:latin typeface="Times New Roman" pitchFamily="18" charset="0"/>
                <a:cs typeface="Times New Roman" pitchFamily="18" charset="0"/>
              </a:rPr>
              <a:t> </a:t>
            </a:r>
            <a:r>
              <a:rPr lang="en-US" sz="2200" u="sng" dirty="0" err="1" smtClean="0">
                <a:latin typeface="Times New Roman" pitchFamily="18" charset="0"/>
                <a:cs typeface="Times New Roman" pitchFamily="18" charset="0"/>
              </a:rPr>
              <a:t>người</a:t>
            </a:r>
            <a:r>
              <a:rPr lang="en-US" sz="2200" u="sng" dirty="0" smtClean="0">
                <a:latin typeface="Times New Roman" pitchFamily="18" charset="0"/>
                <a:cs typeface="Times New Roman" pitchFamily="18" charset="0"/>
              </a:rPr>
              <a:t> da </a:t>
            </a:r>
            <a:r>
              <a:rPr lang="en-US" sz="2200" u="sng" dirty="0" err="1" smtClean="0">
                <a:latin typeface="Times New Roman" pitchFamily="18" charset="0"/>
                <a:cs typeface="Times New Roman" pitchFamily="18" charset="0"/>
              </a:rPr>
              <a:t>trắng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trong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xí</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nghiệp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hầm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mỏ</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bằng</a:t>
            </a:r>
            <a:r>
              <a:rPr lang="en-US" sz="2200" dirty="0" smtClean="0">
                <a:latin typeface="Times New Roman" pitchFamily="18" charset="0"/>
                <a:cs typeface="Times New Roman" pitchFamily="18" charset="0"/>
              </a:rPr>
              <a:t> 1/7)…</a:t>
            </a:r>
          </a:p>
          <a:p>
            <a:pPr marL="0" indent="0">
              <a:buNone/>
              <a:defRPr/>
            </a:pP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865446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1430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vi-VN" sz="2800" b="1" smtClean="0">
                <a:solidFill>
                  <a:srgbClr val="000000"/>
                </a:solidFill>
                <a:latin typeface="Times New Roman" pitchFamily="18" charset="0"/>
                <a:cs typeface="Times New Roman" pitchFamily="18" charset="0"/>
              </a:rPr>
              <a:t>KIỂM TRA BÀI C</a:t>
            </a:r>
            <a:r>
              <a:rPr lang="en-US" sz="2800" b="1" smtClean="0">
                <a:solidFill>
                  <a:srgbClr val="000000"/>
                </a:solidFill>
                <a:latin typeface="Times New Roman" pitchFamily="18" charset="0"/>
                <a:cs typeface="Times New Roman" pitchFamily="18" charset="0"/>
              </a:rPr>
              <a:t>Ũ: </a:t>
            </a:r>
          </a:p>
          <a:p>
            <a:pPr algn="ctr" eaLnBrk="1" fontAlgn="base" hangingPunct="1">
              <a:spcBef>
                <a:spcPct val="0"/>
              </a:spcBef>
              <a:spcAft>
                <a:spcPct val="0"/>
              </a:spcAft>
            </a:pPr>
            <a:r>
              <a:rPr lang="en-US" sz="2800" b="1" smtClean="0">
                <a:solidFill>
                  <a:srgbClr val="00B0F0"/>
                </a:solidFill>
                <a:latin typeface="Times New Roman" pitchFamily="18" charset="0"/>
                <a:cs typeface="Times New Roman" pitchFamily="18" charset="0"/>
              </a:rPr>
              <a:t>HÌNH SAU NÓI LÊN ĐIỀU GÌ?</a:t>
            </a:r>
          </a:p>
        </p:txBody>
      </p:sp>
      <p:pic>
        <p:nvPicPr>
          <p:cNvPr id="5" name="Picture 15" descr="c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467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25 năm Ngày Việt Nam gia nhập ASEAN (28/7/1995 – 28/7/2020): Khoảnh khắc  Brunei 1995 - chào mừng Việt Nam gia nhập ngôi nhà chung ASEAN - Ảnh chuyên  đề - Thông tấn xã Việt Nam (TTX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04034"/>
            <a:ext cx="8077200" cy="475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514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6705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50534" name="Picture 6" descr="Huy hiệu Nam Phi">
            <a:hlinkClick r:id="rId3" tooltip="&quot;Huy hiệu Nam Phi&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28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926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150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ự tàn bạo của chế độ Apartheid ở Nam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5344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219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438400" y="38100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000099"/>
                </a:solidFill>
                <a:latin typeface="Times New Roman" pitchFamily="18" charset="0"/>
                <a:cs typeface="Times New Roman" pitchFamily="18" charset="0"/>
              </a:rPr>
              <a:t>THẢO LUẬN </a:t>
            </a:r>
            <a:r>
              <a:rPr lang="en-US" sz="2800" b="1" dirty="0" smtClean="0">
                <a:solidFill>
                  <a:srgbClr val="000099"/>
                </a:solidFill>
                <a:latin typeface="Times New Roman" pitchFamily="18" charset="0"/>
                <a:cs typeface="Times New Roman" pitchFamily="18" charset="0"/>
              </a:rPr>
              <a:t>NHÓM (</a:t>
            </a:r>
            <a:r>
              <a:rPr lang="en-US" sz="2800" b="1" dirty="0" smtClean="0">
                <a:solidFill>
                  <a:srgbClr val="000099"/>
                </a:solidFill>
                <a:latin typeface="Times New Roman" pitchFamily="18" charset="0"/>
                <a:cs typeface="Times New Roman" pitchFamily="18" charset="0"/>
              </a:rPr>
              <a:t>3 </a:t>
            </a:r>
            <a:r>
              <a:rPr lang="en-US" sz="2800" b="1" dirty="0" err="1" smtClean="0">
                <a:solidFill>
                  <a:srgbClr val="000099"/>
                </a:solidFill>
                <a:latin typeface="Times New Roman" pitchFamily="18" charset="0"/>
                <a:cs typeface="Times New Roman" pitchFamily="18" charset="0"/>
              </a:rPr>
              <a:t>phút</a:t>
            </a:r>
            <a:r>
              <a:rPr lang="en-US" sz="2800" b="1" dirty="0" smtClean="0">
                <a:solidFill>
                  <a:srgbClr val="000099"/>
                </a:solidFill>
                <a:latin typeface="Times New Roman" pitchFamily="18" charset="0"/>
                <a:cs typeface="Times New Roman" pitchFamily="18" charset="0"/>
              </a:rPr>
              <a:t>) </a:t>
            </a:r>
            <a:endParaRPr lang="en-US" sz="2800" b="1" dirty="0" smtClean="0">
              <a:solidFill>
                <a:srgbClr val="000099"/>
              </a:solidFill>
              <a:latin typeface="Times New Roman" pitchFamily="18" charset="0"/>
              <a:cs typeface="Times New Roman" pitchFamily="18" charset="0"/>
            </a:endParaRPr>
          </a:p>
        </p:txBody>
      </p:sp>
      <p:sp>
        <p:nvSpPr>
          <p:cNvPr id="34916" name="Text Box 100"/>
          <p:cNvSpPr txBox="1">
            <a:spLocks noChangeArrowheads="1"/>
          </p:cNvSpPr>
          <p:nvPr/>
        </p:nvSpPr>
        <p:spPr bwMode="auto">
          <a:xfrm>
            <a:off x="533400" y="798493"/>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Aft>
                <a:spcPts val="0"/>
              </a:spcAft>
            </a:pPr>
            <a:r>
              <a:rPr lang="en-US" sz="2800" b="1" dirty="0" err="1">
                <a:solidFill>
                  <a:srgbClr val="FF0000"/>
                </a:solidFill>
                <a:latin typeface="Times New Roman"/>
                <a:ea typeface="Times New Roman"/>
                <a:cs typeface="Times New Roman"/>
              </a:rPr>
              <a:t>Cuộc</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đấu</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tranh</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chống</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chế</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độ</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phân</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biệt</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chủng</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tộc</a:t>
            </a:r>
            <a:r>
              <a:rPr lang="en-US" sz="2800" b="1" dirty="0">
                <a:solidFill>
                  <a:srgbClr val="FF0000"/>
                </a:solidFill>
                <a:latin typeface="Times New Roman"/>
                <a:ea typeface="Times New Roman"/>
                <a:cs typeface="Times New Roman"/>
              </a:rPr>
              <a:t> ở Nam Phi </a:t>
            </a:r>
            <a:r>
              <a:rPr lang="en-US" sz="2800" b="1" dirty="0" err="1">
                <a:solidFill>
                  <a:srgbClr val="FF0000"/>
                </a:solidFill>
                <a:latin typeface="Times New Roman"/>
                <a:ea typeface="Times New Roman"/>
                <a:cs typeface="Times New Roman"/>
              </a:rPr>
              <a:t>diễn</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ra</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như</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thế</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nào</a:t>
            </a:r>
            <a:r>
              <a:rPr lang="en-US" sz="2800" b="1" dirty="0">
                <a:solidFill>
                  <a:srgbClr val="FF0000"/>
                </a:solidFill>
                <a:latin typeface="Times New Roman"/>
                <a:ea typeface="Times New Roman"/>
                <a:cs typeface="Times New Roman"/>
              </a:rPr>
              <a:t>?</a:t>
            </a:r>
            <a:endParaRPr lang="en-US" sz="2800" b="1" dirty="0">
              <a:solidFill>
                <a:srgbClr val="FF0000"/>
              </a:solidFill>
              <a:effectLst/>
              <a:latin typeface="VNI-Times"/>
              <a:ea typeface="Times New Roman"/>
              <a:cs typeface="Times New Roman"/>
            </a:endParaRPr>
          </a:p>
        </p:txBody>
      </p:sp>
      <p:graphicFrame>
        <p:nvGraphicFramePr>
          <p:cNvPr id="4" name="Group 26"/>
          <p:cNvGraphicFramePr>
            <a:graphicFrameLocks/>
          </p:cNvGraphicFramePr>
          <p:nvPr>
            <p:extLst>
              <p:ext uri="{D42A27DB-BD31-4B8C-83A1-F6EECF244321}">
                <p14:modId xmlns:p14="http://schemas.microsoft.com/office/powerpoint/2010/main" val="3729877842"/>
              </p:ext>
            </p:extLst>
          </p:nvPr>
        </p:nvGraphicFramePr>
        <p:xfrm>
          <a:off x="228600" y="1752600"/>
          <a:ext cx="8534400" cy="4800600"/>
        </p:xfrm>
        <a:graphic>
          <a:graphicData uri="http://schemas.openxmlformats.org/drawingml/2006/table">
            <a:tbl>
              <a:tblPr/>
              <a:tblGrid>
                <a:gridCol w="3200400">
                  <a:extLst>
                    <a:ext uri="{9D8B030D-6E8A-4147-A177-3AD203B41FA5}">
                      <a16:colId xmlns:a16="http://schemas.microsoft.com/office/drawing/2014/main" xmlns="" val="20000"/>
                    </a:ext>
                  </a:extLst>
                </a:gridCol>
                <a:gridCol w="5334000">
                  <a:extLst>
                    <a:ext uri="{9D8B030D-6E8A-4147-A177-3AD203B41FA5}">
                      <a16:colId xmlns:a16="http://schemas.microsoft.com/office/drawing/2014/main" xmlns="" val="20001"/>
                    </a:ext>
                  </a:extLst>
                </a:gridCol>
              </a:tblGrid>
              <a:tr h="8890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Tổ</a:t>
                      </a:r>
                      <a:r>
                        <a:rPr kumimoji="0" lang="en-US" sz="28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chức</a:t>
                      </a:r>
                      <a:r>
                        <a:rPr kumimoji="0" lang="en-US" sz="28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lãnh</a:t>
                      </a:r>
                      <a:r>
                        <a:rPr kumimoji="0" lang="en-US" sz="28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3399"/>
                          </a:solidFill>
                          <a:effectLst/>
                          <a:latin typeface="Times New Roman" pitchFamily="18" charset="0"/>
                          <a:cs typeface="Times New Roman" pitchFamily="18" charset="0"/>
                        </a:rPr>
                        <a:t>đạo</a:t>
                      </a:r>
                      <a:endParaRPr kumimoji="0" lang="vi-VN" sz="2800" b="0" i="0" u="none" strike="noStrike" cap="none" normalizeH="0" baseline="0" dirty="0" smtClean="0">
                        <a:ln>
                          <a:noFill/>
                        </a:ln>
                        <a:solidFill>
                          <a:srgbClr val="FF3399"/>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800" b="0" i="0" u="none" strike="noStrike" cap="none" normalizeH="0" baseline="0" dirty="0" smtClean="0">
                        <a:ln>
                          <a:noFill/>
                        </a:ln>
                        <a:solidFill>
                          <a:schemeClr val="tx2"/>
                        </a:solidFill>
                        <a:effectLst/>
                        <a:latin typeface="Franklin Gothic Book"/>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812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800" b="0" i="0" u="none" strike="noStrike" cap="none" normalizeH="0" baseline="0" dirty="0" smtClean="0">
                          <a:ln>
                            <a:noFill/>
                          </a:ln>
                          <a:solidFill>
                            <a:schemeClr val="tx2"/>
                          </a:solidFill>
                          <a:effectLst/>
                          <a:latin typeface="Franklin Gothic Book"/>
                        </a:rPr>
                        <a:t> </a:t>
                      </a:r>
                      <a:r>
                        <a:rPr kumimoji="0" lang="en-US" sz="2800" b="0" i="0" u="none" strike="noStrike" cap="none" normalizeH="0" baseline="0" dirty="0" err="1" smtClean="0">
                          <a:ln>
                            <a:noFill/>
                          </a:ln>
                          <a:solidFill>
                            <a:srgbClr val="FF6699"/>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FF6699"/>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6699"/>
                          </a:solidFill>
                          <a:effectLst/>
                          <a:latin typeface="Times New Roman" pitchFamily="18" charset="0"/>
                          <a:cs typeface="Times New Roman" pitchFamily="18" charset="0"/>
                        </a:rPr>
                        <a:t>quả</a:t>
                      </a:r>
                      <a:endParaRPr kumimoji="0" lang="en-US" sz="2800" b="0" i="0" u="none" strike="noStrike" cap="none" normalizeH="0" baseline="0" dirty="0" smtClean="0">
                        <a:ln>
                          <a:noFill/>
                        </a:ln>
                        <a:solidFill>
                          <a:srgbClr val="FF6699"/>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400" b="0" i="0" u="none" strike="noStrike" cap="none" normalizeH="0" baseline="0" dirty="0" smtClean="0">
                        <a:ln>
                          <a:noFill/>
                        </a:ln>
                        <a:solidFill>
                          <a:schemeClr val="tx2"/>
                        </a:solidFill>
                        <a:effectLst/>
                        <a:latin typeface="Franklin Gothic Book"/>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9304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800" b="0" i="0" u="none" strike="noStrike" cap="none" normalizeH="0" baseline="0" dirty="0" smtClean="0">
                          <a:ln>
                            <a:noFill/>
                          </a:ln>
                          <a:solidFill>
                            <a:srgbClr val="FF6699"/>
                          </a:solidFill>
                          <a:effectLst/>
                          <a:latin typeface="Times New Roman" pitchFamily="18" charset="0"/>
                          <a:cs typeface="Times New Roman" pitchFamily="18" charset="0"/>
                        </a:rPr>
                        <a:t>Ý </a:t>
                      </a:r>
                      <a:r>
                        <a:rPr kumimoji="0" lang="en-US" sz="2800" b="0" i="0" u="none" strike="noStrike" cap="none" normalizeH="0" baseline="0" dirty="0" err="1" smtClean="0">
                          <a:ln>
                            <a:noFill/>
                          </a:ln>
                          <a:solidFill>
                            <a:srgbClr val="FF6699"/>
                          </a:solidFill>
                          <a:effectLst/>
                          <a:latin typeface="Times New Roman" pitchFamily="18" charset="0"/>
                          <a:cs typeface="Times New Roman" pitchFamily="18" charset="0"/>
                        </a:rPr>
                        <a:t>nghĩa</a:t>
                      </a:r>
                      <a:endParaRPr kumimoji="0" lang="vi-VN" sz="2800" b="0" i="0" u="none" strike="noStrike" cap="none" normalizeH="0" baseline="0" dirty="0" smtClean="0">
                        <a:ln>
                          <a:noFill/>
                        </a:ln>
                        <a:solidFill>
                          <a:srgbClr val="FF6699"/>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800" b="0" i="0" u="none" strike="noStrike" cap="none" normalizeH="0" baseline="0" dirty="0" smtClean="0">
                        <a:ln>
                          <a:noFill/>
                        </a:ln>
                        <a:solidFill>
                          <a:schemeClr val="tx2"/>
                        </a:solidFill>
                        <a:effectLst/>
                        <a:latin typeface="Franklin Gothic Book"/>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5" name="Text Box 22"/>
          <p:cNvSpPr txBox="1">
            <a:spLocks noChangeArrowheads="1"/>
          </p:cNvSpPr>
          <p:nvPr/>
        </p:nvSpPr>
        <p:spPr bwMode="auto">
          <a:xfrm>
            <a:off x="3733800" y="1992868"/>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spcBef>
                <a:spcPct val="50000"/>
              </a:spcBef>
            </a:pPr>
            <a:r>
              <a:rPr lang="en-US" sz="2400" dirty="0" err="1"/>
              <a:t>Đại</a:t>
            </a:r>
            <a:r>
              <a:rPr lang="en-US" sz="2400" dirty="0"/>
              <a:t> </a:t>
            </a:r>
            <a:r>
              <a:rPr lang="en-US" sz="2400" dirty="0" err="1"/>
              <a:t>hội</a:t>
            </a:r>
            <a:r>
              <a:rPr lang="en-US" sz="2400" dirty="0"/>
              <a:t> </a:t>
            </a:r>
            <a:r>
              <a:rPr lang="en-US" sz="2400" dirty="0" err="1"/>
              <a:t>dân</a:t>
            </a:r>
            <a:r>
              <a:rPr lang="en-US" sz="2400" dirty="0"/>
              <a:t> </a:t>
            </a:r>
            <a:r>
              <a:rPr lang="en-US" sz="2400" dirty="0" err="1"/>
              <a:t>tộc</a:t>
            </a:r>
            <a:r>
              <a:rPr lang="en-US" sz="2400" dirty="0"/>
              <a:t> phi (ANC)</a:t>
            </a:r>
          </a:p>
        </p:txBody>
      </p:sp>
      <p:sp>
        <p:nvSpPr>
          <p:cNvPr id="6" name="Rectangle 5"/>
          <p:cNvSpPr>
            <a:spLocks noChangeArrowheads="1"/>
          </p:cNvSpPr>
          <p:nvPr/>
        </p:nvSpPr>
        <p:spPr bwMode="auto">
          <a:xfrm>
            <a:off x="3510757" y="2828925"/>
            <a:ext cx="5099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lgn="just">
              <a:spcBef>
                <a:spcPct val="50000"/>
              </a:spcBef>
            </a:pPr>
            <a:r>
              <a:rPr lang="en-US" sz="2400" dirty="0"/>
              <a:t>  </a:t>
            </a:r>
            <a:r>
              <a:rPr lang="en-US" sz="2400" dirty="0" smtClean="0"/>
              <a:t>- </a:t>
            </a:r>
            <a:r>
              <a:rPr lang="en-US" sz="2400" dirty="0" err="1" smtClean="0"/>
              <a:t>Năm</a:t>
            </a:r>
            <a:r>
              <a:rPr lang="en-US" sz="2400" dirty="0" smtClean="0"/>
              <a:t> 1993 </a:t>
            </a:r>
            <a:r>
              <a:rPr lang="en-US" sz="2400" dirty="0" err="1" smtClean="0">
                <a:cs typeface="Times New Roman" pitchFamily="18" charset="0"/>
              </a:rPr>
              <a:t>chế</a:t>
            </a:r>
            <a:r>
              <a:rPr lang="en-US" sz="2400" dirty="0" smtClean="0">
                <a:cs typeface="Times New Roman" pitchFamily="18" charset="0"/>
              </a:rPr>
              <a:t> </a:t>
            </a:r>
            <a:r>
              <a:rPr lang="en-US" sz="2400" dirty="0" err="1">
                <a:cs typeface="Times New Roman" pitchFamily="18" charset="0"/>
              </a:rPr>
              <a:t>độ</a:t>
            </a:r>
            <a:r>
              <a:rPr lang="en-US" sz="2400" dirty="0">
                <a:cs typeface="Times New Roman" pitchFamily="18" charset="0"/>
              </a:rPr>
              <a:t> </a:t>
            </a:r>
            <a:r>
              <a:rPr lang="en-US" sz="2400" dirty="0" err="1">
                <a:cs typeface="Times New Roman" pitchFamily="18" charset="0"/>
              </a:rPr>
              <a:t>Apacthai</a:t>
            </a:r>
            <a:r>
              <a:rPr lang="en-US" sz="2400" dirty="0">
                <a:cs typeface="Times New Roman" pitchFamily="18" charset="0"/>
              </a:rPr>
              <a:t> </a:t>
            </a:r>
            <a:r>
              <a:rPr lang="en-US" sz="2400" dirty="0" err="1">
                <a:cs typeface="Times New Roman" pitchFamily="18" charset="0"/>
              </a:rPr>
              <a:t>bị</a:t>
            </a:r>
            <a:r>
              <a:rPr lang="en-US" sz="2400" dirty="0">
                <a:cs typeface="Times New Roman" pitchFamily="18" charset="0"/>
              </a:rPr>
              <a:t> </a:t>
            </a:r>
            <a:r>
              <a:rPr lang="en-US" sz="2400" dirty="0" err="1">
                <a:cs typeface="Times New Roman" pitchFamily="18" charset="0"/>
              </a:rPr>
              <a:t>xóa</a:t>
            </a:r>
            <a:r>
              <a:rPr lang="en-US" sz="2400" dirty="0">
                <a:cs typeface="Times New Roman" pitchFamily="18" charset="0"/>
              </a:rPr>
              <a:t> </a:t>
            </a:r>
            <a:r>
              <a:rPr lang="en-US" sz="2400" dirty="0" err="1">
                <a:cs typeface="Times New Roman" pitchFamily="18" charset="0"/>
              </a:rPr>
              <a:t>bỏ</a:t>
            </a:r>
            <a:r>
              <a:rPr lang="en-US" sz="2400" dirty="0">
                <a:cs typeface="Times New Roman" pitchFamily="18" charset="0"/>
              </a:rPr>
              <a:t> </a:t>
            </a:r>
            <a:r>
              <a:rPr lang="en-US" sz="2400" dirty="0" err="1">
                <a:cs typeface="Times New Roman" pitchFamily="18" charset="0"/>
              </a:rPr>
              <a:t>Nen</a:t>
            </a:r>
            <a:r>
              <a:rPr lang="en-US" sz="2400" dirty="0">
                <a:cs typeface="Times New Roman" pitchFamily="18" charset="0"/>
              </a:rPr>
              <a:t> </a:t>
            </a:r>
            <a:r>
              <a:rPr lang="en-US" sz="2400" dirty="0" err="1" smtClean="0">
                <a:cs typeface="Times New Roman" pitchFamily="18" charset="0"/>
              </a:rPr>
              <a:t>Xơn</a:t>
            </a:r>
            <a:r>
              <a:rPr lang="en-US" sz="2400" dirty="0" smtClean="0">
                <a:cs typeface="Times New Roman" pitchFamily="18" charset="0"/>
              </a:rPr>
              <a:t> Man-</a:t>
            </a:r>
            <a:r>
              <a:rPr lang="en-US" sz="2400" dirty="0" err="1" smtClean="0">
                <a:cs typeface="Times New Roman" pitchFamily="18" charset="0"/>
              </a:rPr>
              <a:t>đê</a:t>
            </a:r>
            <a:r>
              <a:rPr lang="en-US" sz="2400" dirty="0" smtClean="0">
                <a:cs typeface="Times New Roman" pitchFamily="18" charset="0"/>
              </a:rPr>
              <a:t>-la </a:t>
            </a:r>
            <a:r>
              <a:rPr lang="en-US" sz="2400" dirty="0" err="1">
                <a:cs typeface="Times New Roman" pitchFamily="18" charset="0"/>
              </a:rPr>
              <a:t>được</a:t>
            </a:r>
            <a:r>
              <a:rPr lang="en-US" sz="2400" dirty="0">
                <a:cs typeface="Times New Roman" pitchFamily="18" charset="0"/>
              </a:rPr>
              <a:t> </a:t>
            </a:r>
            <a:r>
              <a:rPr lang="en-US" sz="2400" dirty="0" err="1">
                <a:cs typeface="Times New Roman" pitchFamily="18" charset="0"/>
              </a:rPr>
              <a:t>trả</a:t>
            </a:r>
            <a:r>
              <a:rPr lang="en-US" sz="2400" dirty="0">
                <a:cs typeface="Times New Roman" pitchFamily="18" charset="0"/>
              </a:rPr>
              <a:t> </a:t>
            </a:r>
            <a:r>
              <a:rPr lang="en-US" sz="2400" dirty="0" err="1">
                <a:cs typeface="Times New Roman" pitchFamily="18" charset="0"/>
              </a:rPr>
              <a:t>tự</a:t>
            </a:r>
            <a:r>
              <a:rPr lang="en-US" sz="2400" dirty="0">
                <a:cs typeface="Times New Roman" pitchFamily="18" charset="0"/>
              </a:rPr>
              <a:t> </a:t>
            </a:r>
            <a:r>
              <a:rPr lang="en-US" sz="2400" dirty="0" smtClean="0">
                <a:cs typeface="Times New Roman" pitchFamily="18" charset="0"/>
              </a:rPr>
              <a:t>do.</a:t>
            </a:r>
            <a:endParaRPr lang="en-US" sz="2400" dirty="0">
              <a:cs typeface="Times New Roman" pitchFamily="18" charset="0"/>
            </a:endParaRPr>
          </a:p>
        </p:txBody>
      </p:sp>
      <p:sp>
        <p:nvSpPr>
          <p:cNvPr id="7" name="Text Box 23"/>
          <p:cNvSpPr txBox="1">
            <a:spLocks noChangeArrowheads="1"/>
          </p:cNvSpPr>
          <p:nvPr/>
        </p:nvSpPr>
        <p:spPr bwMode="auto">
          <a:xfrm>
            <a:off x="3624262" y="3581400"/>
            <a:ext cx="5138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lgn="just">
              <a:spcBef>
                <a:spcPct val="50000"/>
              </a:spcBef>
            </a:pPr>
            <a:r>
              <a:rPr lang="en-US" sz="2400" dirty="0" smtClean="0"/>
              <a:t> </a:t>
            </a:r>
            <a:r>
              <a:rPr lang="en-US" sz="2400" dirty="0" smtClean="0"/>
              <a:t>- </a:t>
            </a:r>
            <a:r>
              <a:rPr lang="en-US" sz="2400" dirty="0" err="1" smtClean="0"/>
              <a:t>Năm</a:t>
            </a:r>
            <a:r>
              <a:rPr lang="en-US" sz="2400" dirty="0" smtClean="0"/>
              <a:t> </a:t>
            </a:r>
            <a:r>
              <a:rPr lang="en-US" sz="2400" dirty="0" smtClean="0"/>
              <a:t>1994 </a:t>
            </a:r>
            <a:r>
              <a:rPr lang="en-US" sz="2400" dirty="0" err="1"/>
              <a:t>Nen-xơn</a:t>
            </a:r>
            <a:r>
              <a:rPr lang="en-US" sz="2400" dirty="0"/>
              <a:t> Ma-</a:t>
            </a:r>
            <a:r>
              <a:rPr lang="en-US" sz="2400" dirty="0" err="1"/>
              <a:t>đê</a:t>
            </a:r>
            <a:r>
              <a:rPr lang="en-US" sz="2400" dirty="0"/>
              <a:t>-la </a:t>
            </a:r>
            <a:r>
              <a:rPr lang="en-US" sz="2400" dirty="0" err="1"/>
              <a:t>trở</a:t>
            </a:r>
            <a:r>
              <a:rPr lang="en-US" sz="2400" dirty="0"/>
              <a:t> </a:t>
            </a:r>
            <a:r>
              <a:rPr lang="en-US" sz="2400" dirty="0" err="1"/>
              <a:t>thành</a:t>
            </a:r>
            <a:r>
              <a:rPr lang="en-US" sz="2400" dirty="0"/>
              <a:t> </a:t>
            </a:r>
            <a:r>
              <a:rPr lang="en-US" sz="2400" dirty="0" err="1"/>
              <a:t>tổng</a:t>
            </a:r>
            <a:r>
              <a:rPr lang="en-US" sz="2400" dirty="0"/>
              <a:t> </a:t>
            </a:r>
            <a:r>
              <a:rPr lang="en-US" sz="2400" dirty="0" err="1"/>
              <a:t>thống</a:t>
            </a:r>
            <a:r>
              <a:rPr lang="en-US" sz="2400" dirty="0"/>
              <a:t> da </a:t>
            </a:r>
            <a:r>
              <a:rPr lang="en-US" sz="2400" dirty="0" err="1"/>
              <a:t>đen</a:t>
            </a:r>
            <a:r>
              <a:rPr lang="en-US" sz="2400" dirty="0"/>
              <a:t> </a:t>
            </a:r>
            <a:r>
              <a:rPr lang="en-US" sz="2400" dirty="0" err="1"/>
              <a:t>đầu</a:t>
            </a:r>
            <a:r>
              <a:rPr lang="en-US" sz="2400" dirty="0"/>
              <a:t> </a:t>
            </a:r>
            <a:r>
              <a:rPr lang="en-US" sz="2400" dirty="0" err="1"/>
              <a:t>tiên</a:t>
            </a:r>
            <a:r>
              <a:rPr lang="en-US" sz="2400" dirty="0"/>
              <a:t>.</a:t>
            </a:r>
          </a:p>
        </p:txBody>
      </p:sp>
      <p:sp>
        <p:nvSpPr>
          <p:cNvPr id="8" name="Text Box 24"/>
          <p:cNvSpPr txBox="1">
            <a:spLocks noChangeArrowheads="1"/>
          </p:cNvSpPr>
          <p:nvPr/>
        </p:nvSpPr>
        <p:spPr bwMode="auto">
          <a:xfrm>
            <a:off x="3677444" y="4691063"/>
            <a:ext cx="4933156" cy="1200329"/>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eaLnBrk="0" hangingPunct="0">
              <a:spcBef>
                <a:spcPct val="50000"/>
              </a:spcBef>
              <a:defRPr/>
            </a:pPr>
            <a:r>
              <a:rPr lang="en-US" sz="2400" dirty="0" err="1">
                <a:effectLst>
                  <a:outerShdw blurRad="38100" dist="38100" dir="2700000" algn="tl">
                    <a:srgbClr val="C0C0C0"/>
                  </a:outerShdw>
                </a:effectLst>
                <a:cs typeface="Arial" charset="0"/>
              </a:rPr>
              <a:t>Chế</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độ</a:t>
            </a:r>
            <a:r>
              <a:rPr lang="en-US" sz="2400" dirty="0">
                <a:effectLst>
                  <a:outerShdw blurRad="38100" dist="38100" dir="2700000" algn="tl">
                    <a:srgbClr val="C0C0C0"/>
                  </a:outerShdw>
                </a:effectLst>
                <a:cs typeface="Arial" charset="0"/>
              </a:rPr>
              <a:t> </a:t>
            </a:r>
            <a:r>
              <a:rPr lang="en-US" sz="2400" dirty="0" smtClean="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phân</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biệt</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chủng</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tộc</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bị</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xoá</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bỏ</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ngay</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tại</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sào</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huyệt</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cuối</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cùng</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của</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nó</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sau</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hơn</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ba</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thế</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kỉ</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tồn</a:t>
            </a:r>
            <a:r>
              <a:rPr lang="en-US" sz="2400" dirty="0">
                <a:effectLst>
                  <a:outerShdw blurRad="38100" dist="38100" dir="2700000" algn="tl">
                    <a:srgbClr val="C0C0C0"/>
                  </a:outerShdw>
                </a:effectLst>
                <a:cs typeface="Arial" charset="0"/>
              </a:rPr>
              <a:t> </a:t>
            </a:r>
            <a:r>
              <a:rPr lang="en-US" sz="2400" dirty="0" err="1" smtClean="0">
                <a:effectLst>
                  <a:outerShdw blurRad="38100" dist="38100" dir="2700000" algn="tl">
                    <a:srgbClr val="C0C0C0"/>
                  </a:outerShdw>
                </a:effectLst>
                <a:cs typeface="Arial" charset="0"/>
              </a:rPr>
              <a:t>tại</a:t>
            </a:r>
            <a:r>
              <a:rPr lang="en-US" sz="2400" dirty="0" smtClean="0">
                <a:effectLst>
                  <a:outerShdw blurRad="38100" dist="38100" dir="2700000" algn="tl">
                    <a:srgbClr val="C0C0C0"/>
                  </a:outerShdw>
                </a:effectLst>
                <a:cs typeface="Arial" charset="0"/>
              </a:rPr>
              <a:t>.</a:t>
            </a:r>
            <a:endParaRPr lang="en-US" sz="2400" dirty="0">
              <a:effectLst>
                <a:outerShdw blurRad="38100" dist="38100" dir="2700000" algn="tl">
                  <a:srgbClr val="C0C0C0"/>
                </a:outerShdw>
              </a:effectLst>
              <a:cs typeface="Arial" charset="0"/>
            </a:endParaRPr>
          </a:p>
        </p:txBody>
      </p:sp>
    </p:spTree>
    <p:extLst>
      <p:ext uri="{BB962C8B-B14F-4D97-AF65-F5344CB8AC3E}">
        <p14:creationId xmlns:p14="http://schemas.microsoft.com/office/powerpoint/2010/main" val="1219588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4916">
                                            <p:txEl>
                                              <p:pRg st="0" end="0"/>
                                            </p:txEl>
                                          </p:spTgt>
                                        </p:tgtEl>
                                        <p:attrNameLst>
                                          <p:attrName>style.visibility</p:attrName>
                                        </p:attrNameLst>
                                      </p:cBhvr>
                                      <p:to>
                                        <p:strVal val="visible"/>
                                      </p:to>
                                    </p:set>
                                    <p:animEffect transition="in" filter="dissolve">
                                      <p:cBhvr>
                                        <p:cTn id="7" dur="500"/>
                                        <p:tgtEl>
                                          <p:spTgt spid="349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10" name="TextBox 9"/>
          <p:cNvSpPr txBox="1"/>
          <p:nvPr/>
        </p:nvSpPr>
        <p:spPr>
          <a:xfrm>
            <a:off x="228600" y="901005"/>
            <a:ext cx="8610600" cy="830997"/>
          </a:xfrm>
          <a:prstGeom prst="rect">
            <a:avLst/>
          </a:prstGeom>
          <a:noFill/>
        </p:spPr>
        <p:txBody>
          <a:bodyPr wrap="square" rtlCol="0">
            <a:spAutoFit/>
          </a:bodyPr>
          <a:lstStyle/>
          <a:p>
            <a:pPr marL="342900" indent="-342900" algn="just">
              <a:spcAft>
                <a:spcPts val="0"/>
              </a:spcAft>
              <a:buFontTx/>
              <a:buChar char="-"/>
            </a:pP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p>
        </p:txBody>
      </p:sp>
      <p:sp>
        <p:nvSpPr>
          <p:cNvPr id="3" name="TextBox 2"/>
          <p:cNvSpPr txBox="1"/>
          <p:nvPr/>
        </p:nvSpPr>
        <p:spPr>
          <a:xfrm>
            <a:off x="228600" y="1735902"/>
            <a:ext cx="7086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1960</a:t>
            </a:r>
            <a:r>
              <a:rPr lang="vi-VN" sz="2400">
                <a:latin typeface="Times New Roman" panose="02020603050405020304" pitchFamily="18" charset="0"/>
                <a:cs typeface="Times New Roman" panose="02020603050405020304" pitchFamily="18" charset="0"/>
              </a:rPr>
              <a:t>, 17 nước giành độc lập gọi là “Năm châu Phi”</a:t>
            </a:r>
            <a:endParaRPr lang="en-US" sz="2400">
              <a:latin typeface="Times New Roman" panose="02020603050405020304" pitchFamily="18" charset="0"/>
              <a:cs typeface="Times New Roman" panose="02020603050405020304" pitchFamily="18" charset="0"/>
            </a:endParaRPr>
          </a:p>
        </p:txBody>
      </p:sp>
      <p:sp>
        <p:nvSpPr>
          <p:cNvPr id="2" name="TextBox 1">
            <a:hlinkClick r:id="rId2" action="ppaction://hlinksldjump"/>
          </p:cNvPr>
          <p:cNvSpPr txBox="1"/>
          <p:nvPr/>
        </p:nvSpPr>
        <p:spPr>
          <a:xfrm>
            <a:off x="256309" y="2204494"/>
            <a:ext cx="8610600" cy="830997"/>
          </a:xfrm>
          <a:prstGeom prst="rect">
            <a:avLst/>
          </a:prstGeom>
          <a:noFill/>
        </p:spPr>
        <p:txBody>
          <a:bodyPr wrap="square" rtlCol="0">
            <a:spAutoFit/>
          </a:bodyPr>
          <a:lstStyle/>
          <a:p>
            <a:pPr marL="342900" indent="-342900">
              <a:buFontTx/>
              <a:buChar char="-"/>
            </a:pPr>
            <a:r>
              <a:rPr lang="vi-VN" sz="2400" dirty="0" smtClean="0">
                <a:latin typeface="Times New Roman" panose="02020603050405020304" pitchFamily="18" charset="0"/>
                <a:cs typeface="Times New Roman" panose="02020603050405020304" pitchFamily="18" charset="0"/>
              </a:rPr>
              <a:t>Công </a:t>
            </a:r>
            <a:r>
              <a:rPr lang="vi-VN" sz="2400" dirty="0">
                <a:latin typeface="Times New Roman" panose="02020603050405020304" pitchFamily="18" charset="0"/>
                <a:cs typeface="Times New Roman" panose="02020603050405020304" pitchFamily="18" charset="0"/>
              </a:rPr>
              <a:t>cuộc xây dựng đất nước </a:t>
            </a:r>
            <a:r>
              <a:rPr lang="vi-VN" sz="2400" dirty="0" smtClean="0">
                <a:latin typeface="Times New Roman" panose="02020603050405020304" pitchFamily="18" charset="0"/>
                <a:cs typeface="Times New Roman" panose="02020603050405020304" pitchFamily="18" charset="0"/>
              </a:rPr>
              <a:t>thu </a:t>
            </a:r>
            <a:r>
              <a:rPr lang="vi-VN" sz="2400" dirty="0">
                <a:latin typeface="Times New Roman" panose="02020603050405020304" pitchFamily="18" charset="0"/>
                <a:cs typeface="Times New Roman" panose="02020603050405020304" pitchFamily="18" charset="0"/>
              </a:rPr>
              <a:t>nhiều thành tích nhưng </a:t>
            </a:r>
            <a:r>
              <a:rPr lang="vi-VN" sz="2400" dirty="0" smtClean="0">
                <a:latin typeface="Times New Roman" panose="02020603050405020304" pitchFamily="18" charset="0"/>
                <a:cs typeface="Times New Roman" panose="02020603050405020304" pitchFamily="18" charset="0"/>
              </a:rPr>
              <a:t>vẫn </a:t>
            </a:r>
            <a:r>
              <a:rPr lang="vi-VN" sz="2400" dirty="0">
                <a:latin typeface="Times New Roman" panose="02020603050405020304" pitchFamily="18" charset="0"/>
                <a:cs typeface="Times New Roman" panose="02020603050405020304" pitchFamily="18" charset="0"/>
              </a:rPr>
              <a:t>đói nghèo, lạc hậu, xung đột, nội chiến, nợ nần, bệnh </a:t>
            </a:r>
            <a:r>
              <a:rPr lang="vi-VN" sz="2400" dirty="0" smtClean="0">
                <a:latin typeface="Times New Roman" panose="02020603050405020304" pitchFamily="18" charset="0"/>
                <a:cs typeface="Times New Roman" panose="02020603050405020304" pitchFamily="18" charset="0"/>
              </a:rPr>
              <a:t>tật</a:t>
            </a:r>
            <a:r>
              <a:rPr lang="en-US" sz="24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0" y="2936732"/>
            <a:ext cx="6096000" cy="738664"/>
          </a:xfrm>
          <a:prstGeom prst="rect">
            <a:avLst/>
          </a:prstGeom>
          <a:noFill/>
        </p:spPr>
        <p:txBody>
          <a:bodyPr wrap="square" rtlCol="0">
            <a:spAutoFit/>
          </a:bodyPr>
          <a:lstStyle/>
          <a:p>
            <a:r>
              <a:rPr lang="en-US" sz="2400" b="1" u="sng" smtClean="0">
                <a:solidFill>
                  <a:srgbClr val="C00000"/>
                </a:solidFill>
                <a:latin typeface="Times New Roman" panose="02020603050405020304" pitchFamily="18" charset="0"/>
                <a:cs typeface="Times New Roman" panose="02020603050405020304" pitchFamily="18" charset="0"/>
              </a:rPr>
              <a:t>II. Cộng hoà Nam Phi:</a:t>
            </a:r>
            <a:endParaRPr lang="en-US" sz="2400" b="1" smtClean="0">
              <a:solidFill>
                <a:srgbClr val="C00000"/>
              </a:solidFill>
              <a:latin typeface="Times New Roman" panose="02020603050405020304" pitchFamily="18" charset="0"/>
              <a:cs typeface="Times New Roman" panose="02020603050405020304" pitchFamily="18" charset="0"/>
            </a:endParaRPr>
          </a:p>
          <a:p>
            <a:endParaRPr lang="en-US"/>
          </a:p>
        </p:txBody>
      </p:sp>
      <p:sp>
        <p:nvSpPr>
          <p:cNvPr id="7" name="TextBox 6"/>
          <p:cNvSpPr txBox="1"/>
          <p:nvPr/>
        </p:nvSpPr>
        <p:spPr>
          <a:xfrm>
            <a:off x="228600" y="3306064"/>
            <a:ext cx="8610600"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Chính quyền thực dân da trắng Nam Phi thi hành chế độ phân biệt chủng tộc (A-pác- thai</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256309" y="4056259"/>
            <a:ext cx="7058891" cy="830997"/>
          </a:xfrm>
          <a:prstGeom prst="rect">
            <a:avLst/>
          </a:prstGeom>
          <a:noFill/>
        </p:spPr>
        <p:txBody>
          <a:bodyPr wrap="square" rtlCol="0">
            <a:spAutoFit/>
          </a:bodyPr>
          <a:lstStyle/>
          <a:p>
            <a:r>
              <a:rPr lang="vi-VN" sz="2400" dirty="0">
                <a:latin typeface="+mj-lt"/>
              </a:rPr>
              <a:t>- Năm 1993, Dưới sự lãnh đạo của tổ chức “Đại hội dân tộc Phi”(ANC) chế độ </a:t>
            </a:r>
            <a:r>
              <a:rPr lang="vi-VN" sz="2400" dirty="0" smtClean="0">
                <a:latin typeface="+mj-lt"/>
              </a:rPr>
              <a:t>A-pác-thai </a:t>
            </a:r>
            <a:r>
              <a:rPr lang="vi-VN" sz="2400" dirty="0">
                <a:latin typeface="+mj-lt"/>
              </a:rPr>
              <a:t>được xoá </a:t>
            </a:r>
            <a:r>
              <a:rPr lang="vi-VN" sz="2400" dirty="0" smtClean="0">
                <a:latin typeface="+mj-lt"/>
              </a:rPr>
              <a:t>bỏ</a:t>
            </a:r>
            <a:r>
              <a:rPr lang="en-US" sz="2400" dirty="0" smtClean="0">
                <a:latin typeface="+mj-lt"/>
              </a:rPr>
              <a:t>.</a:t>
            </a:r>
            <a:endParaRPr lang="en-US" sz="2400" dirty="0">
              <a:latin typeface="+mj-lt"/>
            </a:endParaRPr>
          </a:p>
        </p:txBody>
      </p:sp>
    </p:spTree>
    <p:extLst>
      <p:ext uri="{BB962C8B-B14F-4D97-AF65-F5344CB8AC3E}">
        <p14:creationId xmlns:p14="http://schemas.microsoft.com/office/powerpoint/2010/main" val="406115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191000" y="2149019"/>
            <a:ext cx="4914900" cy="470898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r>
              <a:rPr lang="it-IT" sz="2000" dirty="0" smtClean="0">
                <a:solidFill>
                  <a:srgbClr val="FF0000"/>
                </a:solidFill>
                <a:latin typeface="Times New Roman" pitchFamily="18" charset="0"/>
                <a:cs typeface="Times New Roman" pitchFamily="18" charset="0"/>
              </a:rPr>
              <a:t>Vai trò </a:t>
            </a:r>
            <a:r>
              <a:rPr lang="it-IT" sz="2000" dirty="0">
                <a:solidFill>
                  <a:srgbClr val="FF0000"/>
                </a:solidFill>
                <a:latin typeface="Times New Roman" pitchFamily="18" charset="0"/>
                <a:cs typeface="Times New Roman" pitchFamily="18" charset="0"/>
              </a:rPr>
              <a:t>Nen-xơn </a:t>
            </a:r>
            <a:r>
              <a:rPr lang="it-IT" sz="2000" dirty="0" smtClean="0">
                <a:solidFill>
                  <a:srgbClr val="FF0000"/>
                </a:solidFill>
                <a:latin typeface="Times New Roman" pitchFamily="18" charset="0"/>
                <a:cs typeface="Times New Roman" pitchFamily="18" charset="0"/>
              </a:rPr>
              <a:t>Man-đê-la trong phong trào chống chế độ </a:t>
            </a:r>
            <a:r>
              <a:rPr lang="it-IT" sz="2000" dirty="0" smtClean="0">
                <a:solidFill>
                  <a:srgbClr val="FF0000"/>
                </a:solidFill>
                <a:latin typeface="Times New Roman" pitchFamily="18" charset="0"/>
                <a:cs typeface="Times New Roman" pitchFamily="18" charset="0"/>
              </a:rPr>
              <a:t>A-pac-thai</a:t>
            </a:r>
            <a:r>
              <a:rPr lang="it-IT" sz="2000" dirty="0" smtClean="0">
                <a:solidFill>
                  <a:srgbClr val="000000"/>
                </a:solidFill>
              </a:rPr>
              <a:t> </a:t>
            </a:r>
            <a:endParaRPr lang="en-US" sz="2000" dirty="0">
              <a:solidFill>
                <a:srgbClr val="FF3300"/>
              </a:solidFill>
              <a:latin typeface="Times New Roman" pitchFamily="18" charset="0"/>
              <a:cs typeface="Times New Roman" pitchFamily="18" charset="0"/>
            </a:endParaRP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1944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Đại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hội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tộc</a:t>
            </a:r>
            <a:r>
              <a:rPr lang="en-US" sz="2000" dirty="0">
                <a:solidFill>
                  <a:srgbClr val="0000FF"/>
                </a:solidFill>
                <a:latin typeface="Times New Roman" pitchFamily="18" charset="0"/>
                <a:cs typeface="Times New Roman" pitchFamily="18" charset="0"/>
              </a:rPr>
              <a:t> Phi (ANC) </a:t>
            </a:r>
            <a:r>
              <a:rPr lang="en-US" sz="2000" dirty="0" err="1">
                <a:solidFill>
                  <a:srgbClr val="0000FF"/>
                </a:solidFill>
                <a:latin typeface="Times New Roman" pitchFamily="18" charset="0"/>
                <a:cs typeface="Times New Roman" pitchFamily="18" charset="0"/>
              </a:rPr>
              <a:t>giữ</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chức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ký</a:t>
            </a:r>
            <a:r>
              <a:rPr lang="en-US" sz="2000" dirty="0">
                <a:solidFill>
                  <a:srgbClr val="0000FF"/>
                </a:solidFill>
                <a:latin typeface="Times New Roman" pitchFamily="18" charset="0"/>
                <a:cs typeface="Times New Roman" pitchFamily="18" charset="0"/>
              </a:rPr>
              <a:t>́.</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1964 </a:t>
            </a:r>
            <a:r>
              <a:rPr lang="en-US" sz="2000" dirty="0" smtClean="0">
                <a:solidFill>
                  <a:srgbClr val="0000FF"/>
                </a:solidFill>
                <a:latin typeface="Times New Roman" pitchFamily="18" charset="0"/>
                <a:cs typeface="Times New Roman" pitchFamily="18" charset="0"/>
              </a:rPr>
              <a:t> bị </a:t>
            </a:r>
            <a:r>
              <a:rPr lang="en-US" sz="2000" dirty="0" err="1" smtClean="0">
                <a:solidFill>
                  <a:srgbClr val="0000FF"/>
                </a:solidFill>
                <a:latin typeface="Times New Roman" pitchFamily="18" charset="0"/>
                <a:cs typeface="Times New Roman" pitchFamily="18" charset="0"/>
              </a:rPr>
              <a:t>nhà</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cầm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quyền</a:t>
            </a:r>
            <a:r>
              <a:rPr lang="en-US" sz="2000" dirty="0">
                <a:solidFill>
                  <a:srgbClr val="0000FF"/>
                </a:solidFill>
                <a:latin typeface="Times New Roman" pitchFamily="18" charset="0"/>
                <a:cs typeface="Times New Roman" pitchFamily="18" charset="0"/>
              </a:rPr>
              <a:t> Nam Phi </a:t>
            </a:r>
            <a:r>
              <a:rPr lang="en-US" sz="2000" dirty="0" err="1">
                <a:solidFill>
                  <a:srgbClr val="0000FF"/>
                </a:solidFill>
                <a:latin typeface="Times New Roman" pitchFamily="18" charset="0"/>
                <a:cs typeface="Times New Roman" pitchFamily="18" charset="0"/>
              </a:rPr>
              <a:t>kết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án</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tù</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thân</a:t>
            </a:r>
            <a:r>
              <a:rPr lang="en-US" sz="2000" dirty="0">
                <a:solidFill>
                  <a:srgbClr val="0000FF"/>
                </a:solidFill>
                <a:latin typeface="Times New Roman" pitchFamily="18" charset="0"/>
                <a:cs typeface="Times New Roman" pitchFamily="18" charset="0"/>
              </a:rPr>
              <a:t>.</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Sau</a:t>
            </a:r>
            <a:r>
              <a:rPr lang="en-US" sz="2000" dirty="0">
                <a:solidFill>
                  <a:srgbClr val="0000FF"/>
                </a:solidFill>
                <a:latin typeface="Times New Roman" pitchFamily="18" charset="0"/>
                <a:cs typeface="Times New Roman" pitchFamily="18" charset="0"/>
              </a:rPr>
              <a:t> 27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tù</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đày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Tháng</a:t>
            </a:r>
            <a:r>
              <a:rPr lang="en-US" sz="2000" dirty="0">
                <a:solidFill>
                  <a:srgbClr val="0000FF"/>
                </a:solidFill>
                <a:latin typeface="Times New Roman" pitchFamily="18" charset="0"/>
                <a:cs typeface="Times New Roman" pitchFamily="18" charset="0"/>
              </a:rPr>
              <a:t> 2/1990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trả</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tư</a:t>
            </a:r>
            <a:r>
              <a:rPr lang="en-US" sz="2000" dirty="0">
                <a:solidFill>
                  <a:srgbClr val="0000FF"/>
                </a:solidFill>
                <a:latin typeface="Times New Roman" pitchFamily="18" charset="0"/>
                <a:cs typeface="Times New Roman" pitchFamily="18" charset="0"/>
              </a:rPr>
              <a:t>̣ do,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bầu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làm</a:t>
            </a:r>
            <a:r>
              <a:rPr lang="en-US" sz="2000" dirty="0">
                <a:solidFill>
                  <a:srgbClr val="0000FF"/>
                </a:solidFill>
                <a:latin typeface="Times New Roman" pitchFamily="18" charset="0"/>
                <a:cs typeface="Times New Roman" pitchFamily="18" charset="0"/>
              </a:rPr>
              <a:t> Phó </a:t>
            </a:r>
            <a:r>
              <a:rPr lang="en-US" sz="2000" dirty="0" err="1" smtClean="0">
                <a:solidFill>
                  <a:srgbClr val="0000FF"/>
                </a:solidFill>
                <a:latin typeface="Times New Roman" pitchFamily="18" charset="0"/>
                <a:cs typeface="Times New Roman" pitchFamily="18" charset="0"/>
              </a:rPr>
              <a:t>chủ</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tịch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rồi</a:t>
            </a:r>
            <a:r>
              <a:rPr lang="en-US" sz="2000" dirty="0">
                <a:solidFill>
                  <a:srgbClr val="0000FF"/>
                </a:solidFill>
                <a:latin typeface="Times New Roman" pitchFamily="18" charset="0"/>
                <a:cs typeface="Times New Roman" pitchFamily="18" charset="0"/>
              </a:rPr>
              <a:t> Chủ </a:t>
            </a:r>
            <a:r>
              <a:rPr lang="en-US" sz="2000" dirty="0" err="1">
                <a:solidFill>
                  <a:srgbClr val="0000FF"/>
                </a:solidFill>
                <a:latin typeface="Times New Roman" pitchFamily="18" charset="0"/>
                <a:cs typeface="Times New Roman" pitchFamily="18" charset="0"/>
              </a:rPr>
              <a:t>tịch</a:t>
            </a:r>
            <a:r>
              <a:rPr lang="en-US" sz="2000" dirty="0">
                <a:solidFill>
                  <a:srgbClr val="0000FF"/>
                </a:solidFill>
                <a:latin typeface="Times New Roman" pitchFamily="18" charset="0"/>
                <a:cs typeface="Times New Roman" pitchFamily="18" charset="0"/>
              </a:rPr>
              <a:t> ANC (7/1991).</a:t>
            </a:r>
          </a:p>
          <a:p>
            <a:pPr fontAlgn="base">
              <a:spcBef>
                <a:spcPct val="0"/>
              </a:spcBef>
              <a:spcAft>
                <a:spcPct val="0"/>
              </a:spcAft>
              <a:buFontTx/>
              <a:buChar char="-"/>
              <a:defRPr/>
            </a:pPr>
            <a:r>
              <a:rPr lang="en-US" sz="2000" dirty="0" err="1">
                <a:solidFill>
                  <a:srgbClr val="0000FF"/>
                </a:solidFill>
                <a:latin typeface="Times New Roman" pitchFamily="18" charset="0"/>
                <a:cs typeface="Times New Roman" pitchFamily="18" charset="0"/>
              </a:rPr>
              <a:t>Tháng</a:t>
            </a:r>
            <a:r>
              <a:rPr lang="en-US" sz="2000" dirty="0">
                <a:solidFill>
                  <a:srgbClr val="0000FF"/>
                </a:solidFill>
                <a:latin typeface="Times New Roman" pitchFamily="18" charset="0"/>
                <a:cs typeface="Times New Roman" pitchFamily="18" charset="0"/>
              </a:rPr>
              <a:t> 5/1994, </a:t>
            </a:r>
            <a:r>
              <a:rPr lang="en-US" sz="2000" dirty="0" err="1">
                <a:solidFill>
                  <a:srgbClr val="0000FF"/>
                </a:solidFill>
                <a:latin typeface="Times New Roman" pitchFamily="18" charset="0"/>
                <a:cs typeface="Times New Roman" pitchFamily="18" charset="0"/>
              </a:rPr>
              <a: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bầu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làm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hòa</a:t>
            </a:r>
            <a:r>
              <a:rPr lang="en-US" sz="2000" dirty="0">
                <a:solidFill>
                  <a:srgbClr val="0000FF"/>
                </a:solidFill>
                <a:latin typeface="Times New Roman" pitchFamily="18" charset="0"/>
                <a:cs typeface="Times New Roman" pitchFamily="18" charset="0"/>
              </a:rPr>
              <a:t> Nam Phi. </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ngưỡng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như</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anh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biệt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tộc</a:t>
            </a:r>
            <a:r>
              <a:rPr lang="en-US" sz="2000" dirty="0">
                <a:solidFill>
                  <a:srgbClr val="0000FF"/>
                </a:solidFill>
                <a:latin typeface="Times New Roman" pitchFamily="18" charset="0"/>
                <a:cs typeface="Times New Roman" pitchFamily="18" charset="0"/>
              </a:rPr>
              <a:t>.</a:t>
            </a:r>
          </a:p>
          <a:p>
            <a:pPr fontAlgn="base">
              <a:spcBef>
                <a:spcPct val="0"/>
              </a:spcBef>
              <a:spcAft>
                <a:spcPct val="0"/>
              </a:spcAft>
              <a:buFontTx/>
              <a:buChar char="-"/>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1993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giải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thưởng</a:t>
            </a:r>
            <a:r>
              <a:rPr lang="en-US" sz="2000" dirty="0">
                <a:solidFill>
                  <a:srgbClr val="0000FF"/>
                </a:solidFill>
                <a:latin typeface="Times New Roman" pitchFamily="18" charset="0"/>
                <a:cs typeface="Times New Roman" pitchFamily="18" charset="0"/>
              </a:rPr>
              <a:t> Nobel </a:t>
            </a:r>
            <a:r>
              <a:rPr lang="en-US" sz="2000" dirty="0" err="1">
                <a:solidFill>
                  <a:srgbClr val="0000FF"/>
                </a:solidFill>
                <a:latin typeface="Times New Roman" pitchFamily="18" charset="0"/>
                <a:cs typeface="Times New Roman" pitchFamily="18" charset="0"/>
              </a:rPr>
              <a:t>vê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bình</a:t>
            </a:r>
            <a:r>
              <a:rPr lang="en-US" sz="2000" dirty="0">
                <a:solidFill>
                  <a:srgbClr val="0000FF"/>
                </a:solidFill>
                <a:latin typeface="Times New Roman" pitchFamily="18" charset="0"/>
                <a:cs typeface="Times New Roman" pitchFamily="18" charset="0"/>
              </a:rPr>
              <a:t>.</a:t>
            </a:r>
          </a:p>
        </p:txBody>
      </p:sp>
      <p:pic>
        <p:nvPicPr>
          <p:cNvPr id="18435" name="Picture 4" descr="nelson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39624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23b-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39829"/>
            <a:ext cx="3962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0" y="5910263"/>
            <a:ext cx="396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vi-VN" i="1" dirty="0">
                <a:solidFill>
                  <a:srgbClr val="00B0F0"/>
                </a:solidFill>
                <a:latin typeface="Times New Roman" pitchFamily="18" charset="0"/>
              </a:rPr>
              <a:t>Ông Nen-xơn Man-đê-la và vợ Uyn-ni chào người dân năm 1990, vào ngày ông được thả tự do sau 27 năm bị cầm tù</a:t>
            </a:r>
            <a:r>
              <a:rPr lang="en-US" i="1" dirty="0">
                <a:solidFill>
                  <a:srgbClr val="00B0F0"/>
                </a:solidFill>
                <a:latin typeface="Times New Roman" pitchFamily="18" charset="0"/>
              </a:rPr>
              <a:t>.</a:t>
            </a:r>
            <a:endParaRPr lang="en-US" dirty="0">
              <a:solidFill>
                <a:srgbClr val="00B0F0"/>
              </a:solidFill>
              <a:latin typeface="Times New Roman" pitchFamily="18" charset="0"/>
            </a:endParaRPr>
          </a:p>
        </p:txBody>
      </p:sp>
      <p:sp>
        <p:nvSpPr>
          <p:cNvPr id="18438" name="Rectangle 6"/>
          <p:cNvSpPr>
            <a:spLocks noChangeArrowheads="1"/>
          </p:cNvSpPr>
          <p:nvPr/>
        </p:nvSpPr>
        <p:spPr bwMode="auto">
          <a:xfrm>
            <a:off x="0" y="259715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it-IT" b="1" dirty="0">
                <a:solidFill>
                  <a:srgbClr val="FF3399"/>
                </a:solidFill>
                <a:latin typeface="Times New Roman" pitchFamily="18" charset="0"/>
              </a:rPr>
              <a:t>Tổng thống Nen-xơn Man-đê-la          </a:t>
            </a:r>
          </a:p>
          <a:p>
            <a:pPr algn="ctr" fontAlgn="base">
              <a:spcBef>
                <a:spcPct val="0"/>
              </a:spcBef>
              <a:spcAft>
                <a:spcPct val="0"/>
              </a:spcAft>
            </a:pPr>
            <a:r>
              <a:rPr lang="it-IT" b="1" dirty="0">
                <a:solidFill>
                  <a:srgbClr val="FF3399"/>
                </a:solidFill>
                <a:latin typeface="Times New Roman" pitchFamily="18" charset="0"/>
              </a:rPr>
              <a:t>1918 </a:t>
            </a:r>
            <a:r>
              <a:rPr lang="en-US" b="1" dirty="0">
                <a:solidFill>
                  <a:srgbClr val="FF3399"/>
                </a:solidFill>
                <a:latin typeface="Times New Roman" pitchFamily="18" charset="0"/>
              </a:rPr>
              <a:t>- 2013</a:t>
            </a:r>
          </a:p>
        </p:txBody>
      </p:sp>
      <p:sp>
        <p:nvSpPr>
          <p:cNvPr id="7" name="6-Point Star 6"/>
          <p:cNvSpPr/>
          <p:nvPr/>
        </p:nvSpPr>
        <p:spPr>
          <a:xfrm>
            <a:off x="4495800" y="304800"/>
            <a:ext cx="4648200" cy="16764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N</a:t>
            </a:r>
            <a:r>
              <a:rPr lang="vi-VN" sz="2000" dirty="0" smtClean="0">
                <a:solidFill>
                  <a:schemeClr val="bg1"/>
                </a:solidFill>
                <a:latin typeface="Times New Roman" panose="02020603050405020304" pitchFamily="18" charset="0"/>
                <a:cs typeface="Times New Roman" panose="02020603050405020304" pitchFamily="18" charset="0"/>
              </a:rPr>
              <a:t>en-xơn-man-đê-la </a:t>
            </a:r>
            <a:r>
              <a:rPr lang="vi-VN" sz="2000" dirty="0">
                <a:solidFill>
                  <a:schemeClr val="bg1"/>
                </a:solidFill>
                <a:latin typeface="Times New Roman" panose="02020603050405020304" pitchFamily="18" charset="0"/>
                <a:cs typeface="Times New Roman" panose="02020603050405020304" pitchFamily="18" charset="0"/>
              </a:rPr>
              <a:t>có vai trò như thế nào trong phong trào chống chế độ Apácthai?</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384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10" name="TextBox 9"/>
          <p:cNvSpPr txBox="1"/>
          <p:nvPr/>
        </p:nvSpPr>
        <p:spPr>
          <a:xfrm>
            <a:off x="228600" y="901005"/>
            <a:ext cx="8610600" cy="830997"/>
          </a:xfrm>
          <a:prstGeom prst="rect">
            <a:avLst/>
          </a:prstGeom>
          <a:noFill/>
        </p:spPr>
        <p:txBody>
          <a:bodyPr wrap="square" rtlCol="0">
            <a:spAutoFit/>
          </a:bodyPr>
          <a:lstStyle/>
          <a:p>
            <a:pPr marL="342900" indent="-342900" algn="just">
              <a:spcAft>
                <a:spcPts val="0"/>
              </a:spcAft>
              <a:buFontTx/>
              <a:buChar char="-"/>
            </a:pP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p>
        </p:txBody>
      </p:sp>
      <p:sp>
        <p:nvSpPr>
          <p:cNvPr id="3" name="TextBox 2"/>
          <p:cNvSpPr txBox="1"/>
          <p:nvPr/>
        </p:nvSpPr>
        <p:spPr>
          <a:xfrm>
            <a:off x="228600" y="1735902"/>
            <a:ext cx="7086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1960</a:t>
            </a:r>
            <a:r>
              <a:rPr lang="vi-VN" sz="2400">
                <a:latin typeface="Times New Roman" panose="02020603050405020304" pitchFamily="18" charset="0"/>
                <a:cs typeface="Times New Roman" panose="02020603050405020304" pitchFamily="18" charset="0"/>
              </a:rPr>
              <a:t>, 17 nước giành độc lập gọi là “Năm châu Phi”</a:t>
            </a:r>
            <a:endParaRPr lang="en-US" sz="2400">
              <a:latin typeface="Times New Roman" panose="02020603050405020304" pitchFamily="18" charset="0"/>
              <a:cs typeface="Times New Roman" panose="02020603050405020304" pitchFamily="18" charset="0"/>
            </a:endParaRPr>
          </a:p>
        </p:txBody>
      </p:sp>
      <p:sp>
        <p:nvSpPr>
          <p:cNvPr id="2" name="TextBox 1">
            <a:hlinkClick r:id="rId2" action="ppaction://hlinksldjump"/>
          </p:cNvPr>
          <p:cNvSpPr txBox="1"/>
          <p:nvPr/>
        </p:nvSpPr>
        <p:spPr>
          <a:xfrm>
            <a:off x="256309" y="2204494"/>
            <a:ext cx="8610600" cy="830997"/>
          </a:xfrm>
          <a:prstGeom prst="rect">
            <a:avLst/>
          </a:prstGeom>
          <a:noFill/>
        </p:spPr>
        <p:txBody>
          <a:bodyPr wrap="square" rtlCol="0">
            <a:spAutoFit/>
          </a:bodyPr>
          <a:lstStyle/>
          <a:p>
            <a:pPr marL="342900" indent="-342900">
              <a:buFontTx/>
              <a:buChar char="-"/>
            </a:pPr>
            <a:r>
              <a:rPr lang="vi-VN" sz="2400" smtClean="0">
                <a:latin typeface="Times New Roman" panose="02020603050405020304" pitchFamily="18" charset="0"/>
                <a:cs typeface="Times New Roman" panose="02020603050405020304" pitchFamily="18" charset="0"/>
              </a:rPr>
              <a:t>Công </a:t>
            </a:r>
            <a:r>
              <a:rPr lang="vi-VN" sz="2400">
                <a:latin typeface="Times New Roman" panose="02020603050405020304" pitchFamily="18" charset="0"/>
                <a:cs typeface="Times New Roman" panose="02020603050405020304" pitchFamily="18" charset="0"/>
              </a:rPr>
              <a:t>cuộc xây dựng đất nước thu  nhiều thành tích nhưng vẫn  đói nghèo, lạc hậu, xung đột, nội chiến, nợ nần, bệnh </a:t>
            </a:r>
            <a:r>
              <a:rPr lang="vi-VN" sz="2400" smtClean="0">
                <a:latin typeface="Times New Roman" panose="02020603050405020304" pitchFamily="18" charset="0"/>
                <a:cs typeface="Times New Roman" panose="02020603050405020304" pitchFamily="18" charset="0"/>
              </a:rPr>
              <a:t>tật</a:t>
            </a:r>
            <a:r>
              <a:rPr lang="en-US" sz="240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0" y="2936732"/>
            <a:ext cx="6096000" cy="738664"/>
          </a:xfrm>
          <a:prstGeom prst="rect">
            <a:avLst/>
          </a:prstGeom>
          <a:noFill/>
        </p:spPr>
        <p:txBody>
          <a:bodyPr wrap="square" rtlCol="0">
            <a:spAutoFit/>
          </a:bodyPr>
          <a:lstStyle/>
          <a:p>
            <a:r>
              <a:rPr lang="en-US" sz="2400" b="1" u="sng" smtClean="0">
                <a:solidFill>
                  <a:srgbClr val="C00000"/>
                </a:solidFill>
                <a:latin typeface="Times New Roman" panose="02020603050405020304" pitchFamily="18" charset="0"/>
                <a:cs typeface="Times New Roman" panose="02020603050405020304" pitchFamily="18" charset="0"/>
              </a:rPr>
              <a:t>II. Cộng hoà Nam Phi:</a:t>
            </a:r>
            <a:endParaRPr lang="en-US" sz="2400" b="1" smtClean="0">
              <a:solidFill>
                <a:srgbClr val="C00000"/>
              </a:solidFill>
              <a:latin typeface="Times New Roman" panose="02020603050405020304" pitchFamily="18" charset="0"/>
              <a:cs typeface="Times New Roman" panose="02020603050405020304" pitchFamily="18" charset="0"/>
            </a:endParaRPr>
          </a:p>
          <a:p>
            <a:endParaRPr lang="en-US"/>
          </a:p>
        </p:txBody>
      </p:sp>
      <p:sp>
        <p:nvSpPr>
          <p:cNvPr id="7" name="TextBox 6"/>
          <p:cNvSpPr txBox="1"/>
          <p:nvPr/>
        </p:nvSpPr>
        <p:spPr>
          <a:xfrm>
            <a:off x="228600" y="3306064"/>
            <a:ext cx="8610600"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Chính quyền thực dân da trắng Nam Phi thi hành chế độ phân biệt chủng tộc (A-pác- thai</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256309" y="4056259"/>
            <a:ext cx="8735291" cy="830997"/>
          </a:xfrm>
          <a:prstGeom prst="rect">
            <a:avLst/>
          </a:prstGeom>
          <a:noFill/>
        </p:spPr>
        <p:txBody>
          <a:bodyPr wrap="square" rtlCol="0">
            <a:spAutoFit/>
          </a:bodyPr>
          <a:lstStyle/>
          <a:p>
            <a:r>
              <a:rPr lang="vi-VN" sz="2400">
                <a:latin typeface="+mj-lt"/>
              </a:rPr>
              <a:t>- Năm 1993, Dưới sự lãnh đạo của tổ chức “Đại hội dân tộc Phi”(ANC) chế độ A-pác-thai  được xoá </a:t>
            </a:r>
            <a:r>
              <a:rPr lang="vi-VN" sz="2400" smtClean="0">
                <a:latin typeface="+mj-lt"/>
              </a:rPr>
              <a:t>bỏ</a:t>
            </a:r>
            <a:r>
              <a:rPr lang="en-US" sz="2400" smtClean="0">
                <a:latin typeface="+mj-lt"/>
              </a:rPr>
              <a:t>.</a:t>
            </a:r>
            <a:endParaRPr lang="en-US" sz="2400">
              <a:latin typeface="+mj-lt"/>
            </a:endParaRPr>
          </a:p>
        </p:txBody>
      </p:sp>
      <p:sp>
        <p:nvSpPr>
          <p:cNvPr id="8" name="TextBox 7"/>
          <p:cNvSpPr txBox="1"/>
          <p:nvPr/>
        </p:nvSpPr>
        <p:spPr>
          <a:xfrm>
            <a:off x="256309" y="4852620"/>
            <a:ext cx="8735291" cy="1846659"/>
          </a:xfrm>
          <a:prstGeom prst="rect">
            <a:avLst/>
          </a:prstGeom>
          <a:noFill/>
        </p:spPr>
        <p:txBody>
          <a:bodyPr wrap="square" rtlCol="0">
            <a:spAutoFit/>
          </a:bodyPr>
          <a:lstStyle/>
          <a:p>
            <a:r>
              <a:rPr lang="vi-VN" sz="2400" dirty="0">
                <a:latin typeface="+mj-lt"/>
              </a:rPr>
              <a:t>- Tháng 4/1994, Nen-xơn Man-đê-la trở </a:t>
            </a:r>
            <a:r>
              <a:rPr lang="vi-VN" sz="2400" dirty="0" smtClean="0">
                <a:latin typeface="+mj-lt"/>
              </a:rPr>
              <a:t>thành </a:t>
            </a:r>
            <a:r>
              <a:rPr lang="vi-VN" sz="2400" dirty="0">
                <a:latin typeface="+mj-lt"/>
              </a:rPr>
              <a:t>Tổng thống da đen đầu tiên của cộng hòa Nam Phi.</a:t>
            </a:r>
          </a:p>
          <a:p>
            <a:r>
              <a:rPr lang="vi-VN" sz="2400" dirty="0">
                <a:latin typeface="+mj-lt"/>
              </a:rPr>
              <a:t>- Nam Phi đang tập trung phát triển kinh tế và xã hội nhằm xoá bỏ “Chế độ Apácthai về kinh tế”.</a:t>
            </a:r>
          </a:p>
          <a:p>
            <a:endParaRPr lang="en-US" dirty="0"/>
          </a:p>
        </p:txBody>
      </p:sp>
    </p:spTree>
    <p:extLst>
      <p:ext uri="{BB962C8B-B14F-4D97-AF65-F5344CB8AC3E}">
        <p14:creationId xmlns:p14="http://schemas.microsoft.com/office/powerpoint/2010/main" val="17628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à dư tửu hậu: 10 quốc gia giàu nhất châu Ph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848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6432490"/>
            <a:ext cx="6553200" cy="400110"/>
          </a:xfrm>
          <a:prstGeom prst="rect">
            <a:avLst/>
          </a:prstGeom>
          <a:noFill/>
        </p:spPr>
        <p:txBody>
          <a:bodyPr wrap="square" rtlCol="0">
            <a:spAutoFit/>
          </a:bodyPr>
          <a:lstStyle/>
          <a:p>
            <a:r>
              <a:rPr lang="en-US" sz="2000" b="1">
                <a:solidFill>
                  <a:srgbClr val="00B0F0"/>
                </a:solidFill>
                <a:latin typeface="Times New Roman" panose="02020603050405020304" pitchFamily="18" charset="0"/>
                <a:cs typeface="Times New Roman" panose="02020603050405020304" pitchFamily="18" charset="0"/>
              </a:rPr>
              <a:t>Cộng hòa Nam Phi có thủ đô hành chính là Pretoria</a:t>
            </a:r>
          </a:p>
        </p:txBody>
      </p:sp>
    </p:spTree>
    <p:extLst>
      <p:ext uri="{BB962C8B-B14F-4D97-AF65-F5344CB8AC3E}">
        <p14:creationId xmlns:p14="http://schemas.microsoft.com/office/powerpoint/2010/main" val="1041582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à dư tửu hậu: 10 quốc gia giàu nhất châu Phi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153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6324600"/>
            <a:ext cx="8229600" cy="400110"/>
          </a:xfrm>
          <a:prstGeom prst="rect">
            <a:avLst/>
          </a:prstGeom>
          <a:noFill/>
        </p:spPr>
        <p:txBody>
          <a:bodyPr wrap="square" rtlCol="0">
            <a:spAutoFit/>
          </a:bodyPr>
          <a:lstStyle/>
          <a:p>
            <a:r>
              <a:rPr lang="en-US" sz="2000" smtClean="0">
                <a:solidFill>
                  <a:srgbClr val="00B0F0"/>
                </a:solidFill>
                <a:latin typeface="Times New Roman" panose="02020603050405020304" pitchFamily="18" charset="0"/>
                <a:cs typeface="Times New Roman" panose="02020603050405020304" pitchFamily="18" charset="0"/>
              </a:rPr>
              <a:t>       </a:t>
            </a:r>
            <a:r>
              <a:rPr lang="vi-VN" sz="2000" smtClean="0">
                <a:solidFill>
                  <a:srgbClr val="00B0F0"/>
                </a:solidFill>
                <a:latin typeface="Times New Roman" panose="02020603050405020304" pitchFamily="18" charset="0"/>
                <a:cs typeface="Times New Roman" panose="02020603050405020304" pitchFamily="18" charset="0"/>
              </a:rPr>
              <a:t>Angola </a:t>
            </a:r>
            <a:r>
              <a:rPr lang="vi-VN" sz="2000">
                <a:solidFill>
                  <a:srgbClr val="00B0F0"/>
                </a:solidFill>
                <a:latin typeface="Times New Roman" panose="02020603050405020304" pitchFamily="18" charset="0"/>
                <a:cs typeface="Times New Roman" panose="02020603050405020304" pitchFamily="18" charset="0"/>
              </a:rPr>
              <a:t>giàu có nhờ vào dầu khí tự nhiên, kim cương. Thủ đô là Luanda</a:t>
            </a:r>
            <a:endParaRPr lang="en-US" sz="200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308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95300" y="1778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vi-VN" sz="2800" b="1" dirty="0">
                <a:solidFill>
                  <a:srgbClr val="FF0000"/>
                </a:solidFill>
                <a:latin typeface="Times New Roman" pitchFamily="18" charset="0"/>
              </a:rPr>
              <a:t>Quan hệ Việt Nam </a:t>
            </a:r>
            <a:r>
              <a:rPr lang="vi-VN" sz="3200" b="1" dirty="0">
                <a:solidFill>
                  <a:srgbClr val="FF0000"/>
                </a:solidFill>
                <a:latin typeface="Times New Roman" pitchFamily="18" charset="0"/>
              </a:rPr>
              <a:t>- </a:t>
            </a:r>
            <a:r>
              <a:rPr lang="en-US" sz="3200" b="1" dirty="0" err="1">
                <a:solidFill>
                  <a:srgbClr val="FF0000"/>
                </a:solidFill>
                <a:latin typeface="Times New Roman" pitchFamily="18" charset="0"/>
              </a:rPr>
              <a:t>châu</a:t>
            </a:r>
            <a:r>
              <a:rPr lang="vi-VN" sz="3200" b="1" dirty="0">
                <a:solidFill>
                  <a:srgbClr val="FF0000"/>
                </a:solidFill>
                <a:latin typeface="Times New Roman" pitchFamily="18" charset="0"/>
              </a:rPr>
              <a:t> </a:t>
            </a:r>
            <a:r>
              <a:rPr lang="vi-VN" sz="2800" b="1" dirty="0">
                <a:solidFill>
                  <a:srgbClr val="FF0000"/>
                </a:solidFill>
                <a:latin typeface="Times New Roman" pitchFamily="18" charset="0"/>
              </a:rPr>
              <a:t>Phi: </a:t>
            </a:r>
            <a:r>
              <a:rPr lang="vi-VN" sz="2800" dirty="0">
                <a:solidFill>
                  <a:srgbClr val="000000"/>
                </a:solidFill>
                <a:latin typeface="Times New Roman" pitchFamily="18" charset="0"/>
              </a:rPr>
              <a:t> </a:t>
            </a:r>
            <a:endParaRPr lang="en-US" sz="2800" dirty="0">
              <a:solidFill>
                <a:srgbClr val="000000"/>
              </a:solidFill>
              <a:latin typeface="Times New Roman" pitchFamily="18" charset="0"/>
            </a:endParaRPr>
          </a:p>
          <a:p>
            <a:pPr algn="ctr" fontAlgn="base">
              <a:spcBef>
                <a:spcPct val="0"/>
              </a:spcBef>
              <a:spcAft>
                <a:spcPct val="0"/>
              </a:spcAft>
            </a:pPr>
            <a:endParaRPr lang="en-US" sz="2800" dirty="0">
              <a:solidFill>
                <a:srgbClr val="000000"/>
              </a:solidFill>
              <a:latin typeface="Times New Roman" pitchFamily="18" charset="0"/>
            </a:endParaRPr>
          </a:p>
        </p:txBody>
      </p:sp>
      <p:sp>
        <p:nvSpPr>
          <p:cNvPr id="22531" name="TextBox 2"/>
          <p:cNvSpPr txBox="1">
            <a:spLocks noChangeArrowheads="1"/>
          </p:cNvSpPr>
          <p:nvPr/>
        </p:nvSpPr>
        <p:spPr bwMode="auto">
          <a:xfrm>
            <a:off x="374650" y="3962400"/>
            <a:ext cx="83185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dirty="0">
                <a:solidFill>
                  <a:srgbClr val="000000"/>
                </a:solidFill>
              </a:rPr>
              <a:t>     </a:t>
            </a:r>
            <a:r>
              <a:rPr lang="vi-VN" sz="2000" dirty="0">
                <a:solidFill>
                  <a:srgbClr val="000000"/>
                </a:solidFill>
              </a:rPr>
              <a:t>Việt Nam và các nước châu Phi vốn có quan hệ hữu nghị đặc biệt, được hình thành trong quá trình đấu tranh giải phóng dân tộc của mỗi nước, được Chủ tịch Hồ Chí Minh và các nhà cách mạng yêu nước châu Phi đặt nền móng và chăm lo vun đắp từ những năm đầu thế kỷ XX. Trong suốt 2 cuộc kháng chiến chống thực dân Pháp và đế quốc M</a:t>
            </a:r>
            <a:r>
              <a:rPr lang="en-US" sz="2000" dirty="0">
                <a:solidFill>
                  <a:srgbClr val="000000"/>
                </a:solidFill>
              </a:rPr>
              <a:t>ĩ</a:t>
            </a:r>
            <a:r>
              <a:rPr lang="vi-VN" sz="2000" dirty="0">
                <a:solidFill>
                  <a:srgbClr val="000000"/>
                </a:solidFill>
              </a:rPr>
              <a:t> của dân tộc ta, nhân dân châu Phi luôn đứng bên cạnh nhân dân Việt Nam, nhiệt thành ủng hộ sự nghiệp chính nghĩa của nhân dân Việt Nam cả về vật chất lẫn tinh thần. Đồng thời, hình ảnh dân tộc Việt Nam đi đầu trong cuộc đấu tranh giành độc lập dân tộc, là sự khích lệ to lớn đối với nhân dân các nước châu Phi. </a:t>
            </a:r>
            <a:endParaRPr lang="en-US" sz="2000"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38830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1" y="685800"/>
            <a:ext cx="42291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18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Picture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5875" y="2743200"/>
            <a:ext cx="2320925" cy="3932238"/>
          </a:xfrm>
          <a:prstGeom prst="rect">
            <a:avLst/>
          </a:prstGeom>
          <a:noFill/>
          <a:extLst>
            <a:ext uri="{909E8E84-426E-40DD-AFC4-6F175D3DCCD1}">
              <a14:hiddenFill xmlns:a14="http://schemas.microsoft.com/office/drawing/2010/main">
                <a:solidFill>
                  <a:srgbClr val="FFFFFF"/>
                </a:solidFill>
              </a14:hiddenFill>
            </a:ext>
          </a:extLst>
        </p:spPr>
      </p:pic>
      <p:sp>
        <p:nvSpPr>
          <p:cNvPr id="44037" name="WordArt 5"/>
          <p:cNvSpPr>
            <a:spLocks noChangeArrowheads="1" noChangeShapeType="1" noTextEdit="1"/>
          </p:cNvSpPr>
          <p:nvPr/>
        </p:nvSpPr>
        <p:spPr bwMode="auto">
          <a:xfrm>
            <a:off x="990600" y="1447800"/>
            <a:ext cx="6324600" cy="37338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fontAlgn="base">
              <a:spcBef>
                <a:spcPct val="0"/>
              </a:spcBef>
              <a:spcAft>
                <a:spcPct val="0"/>
              </a:spcAft>
            </a:pPr>
            <a:r>
              <a:rPr lang="en-US" sz="3600" b="1" kern="10" dirty="0" smtClean="0">
                <a:ln w="9525">
                  <a:solidFill>
                    <a:srgbClr val="000000"/>
                  </a:solidFill>
                  <a:round/>
                  <a:headEnd/>
                  <a:tailEnd/>
                </a:ln>
                <a:solidFill>
                  <a:srgbClr val="FFFF00"/>
                </a:solidFill>
                <a:latin typeface="Times New Roman"/>
                <a:cs typeface="Times New Roman"/>
              </a:rPr>
              <a:t>LUYỆN TẬP</a:t>
            </a:r>
          </a:p>
          <a:p>
            <a:pPr algn="ctr" fontAlgn="base">
              <a:spcBef>
                <a:spcPct val="0"/>
              </a:spcBef>
              <a:spcAft>
                <a:spcPct val="0"/>
              </a:spcAft>
            </a:pPr>
            <a:r>
              <a:rPr lang="en-US" sz="3600" b="1" kern="10" dirty="0" err="1" smtClean="0">
                <a:ln w="9525">
                  <a:solidFill>
                    <a:srgbClr val="000000"/>
                  </a:solidFill>
                  <a:round/>
                  <a:headEnd/>
                  <a:tailEnd/>
                </a:ln>
                <a:solidFill>
                  <a:srgbClr val="FFFF00"/>
                </a:solidFill>
                <a:latin typeface="Times New Roman"/>
                <a:cs typeface="Times New Roman"/>
              </a:rPr>
              <a:t>Các</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em</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truy</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cập</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vào</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đường</a:t>
            </a:r>
            <a:r>
              <a:rPr lang="en-US" sz="3600" b="1" kern="10" dirty="0" smtClean="0">
                <a:ln w="9525">
                  <a:solidFill>
                    <a:srgbClr val="000000"/>
                  </a:solidFill>
                  <a:round/>
                  <a:headEnd/>
                  <a:tailEnd/>
                </a:ln>
                <a:solidFill>
                  <a:srgbClr val="FFFF00"/>
                </a:solidFill>
                <a:latin typeface="Times New Roman"/>
                <a:cs typeface="Times New Roman"/>
              </a:rPr>
              <a:t> link </a:t>
            </a:r>
          </a:p>
          <a:p>
            <a:pPr algn="ctr" fontAlgn="base">
              <a:spcBef>
                <a:spcPct val="0"/>
              </a:spcBef>
              <a:spcAft>
                <a:spcPct val="0"/>
              </a:spcAft>
            </a:pPr>
            <a:r>
              <a:rPr lang="en-US" sz="3600" b="1" kern="10" dirty="0" err="1" smtClean="0">
                <a:ln w="9525">
                  <a:solidFill>
                    <a:srgbClr val="000000"/>
                  </a:solidFill>
                  <a:round/>
                  <a:headEnd/>
                  <a:tailEnd/>
                </a:ln>
                <a:solidFill>
                  <a:srgbClr val="FFFF00"/>
                </a:solidFill>
                <a:latin typeface="Times New Roman"/>
                <a:cs typeface="Times New Roman"/>
              </a:rPr>
              <a:t>để</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làm</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bài</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tập</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củng</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cố</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bài</a:t>
            </a:r>
            <a:r>
              <a:rPr lang="en-US" sz="3600" b="1" kern="10" dirty="0" smtClean="0">
                <a:ln w="9525">
                  <a:solidFill>
                    <a:srgbClr val="000000"/>
                  </a:solidFill>
                  <a:round/>
                  <a:headEnd/>
                  <a:tailEnd/>
                </a:ln>
                <a:solidFill>
                  <a:srgbClr val="FFFF00"/>
                </a:solidFill>
                <a:latin typeface="Times New Roman"/>
                <a:cs typeface="Times New Roman"/>
              </a:rPr>
              <a:t> </a:t>
            </a:r>
            <a:r>
              <a:rPr lang="en-US" sz="3600" b="1" kern="10" dirty="0" err="1" smtClean="0">
                <a:ln w="9525">
                  <a:solidFill>
                    <a:srgbClr val="000000"/>
                  </a:solidFill>
                  <a:round/>
                  <a:headEnd/>
                  <a:tailEnd/>
                </a:ln>
                <a:solidFill>
                  <a:srgbClr val="FFFF00"/>
                </a:solidFill>
                <a:latin typeface="Times New Roman"/>
                <a:cs typeface="Times New Roman"/>
              </a:rPr>
              <a:t>học</a:t>
            </a:r>
            <a:r>
              <a:rPr lang="en-US" sz="3600" b="1" kern="10" dirty="0">
                <a:ln w="9525">
                  <a:solidFill>
                    <a:srgbClr val="000000"/>
                  </a:solidFill>
                  <a:round/>
                  <a:headEnd/>
                  <a:tailEnd/>
                </a:ln>
                <a:solidFill>
                  <a:srgbClr val="FFFF00"/>
                </a:solidFill>
                <a:latin typeface="Times New Roman"/>
                <a:cs typeface="Times New Roman"/>
              </a:rPr>
              <a:t>!</a:t>
            </a:r>
            <a:endParaRPr lang="en-US" sz="3600" b="1" kern="10" dirty="0" smtClean="0">
              <a:ln w="9525">
                <a:solidFill>
                  <a:srgbClr val="000000"/>
                </a:solidFill>
                <a:round/>
                <a:headEnd/>
                <a:tailEnd/>
              </a:ln>
              <a:solidFill>
                <a:srgbClr val="FFFF00"/>
              </a:solidFill>
              <a:latin typeface="Times New Roman"/>
              <a:cs typeface="Times New Roman"/>
            </a:endParaRPr>
          </a:p>
        </p:txBody>
      </p:sp>
      <p:pic>
        <p:nvPicPr>
          <p:cNvPr id="44038" name="Picture 6" descr="Bauern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7800"/>
            <a:ext cx="3238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406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afterEffect">
                                  <p:stCondLst>
                                    <p:cond delay="0"/>
                                  </p:stCondLst>
                                  <p:childTnLst>
                                    <p:animClr clrSpc="rgb" dir="cw">
                                      <p:cBhvr>
                                        <p:cTn id="6" dur="1000" fill="hold"/>
                                        <p:tgtEl>
                                          <p:spTgt spid="44037"/>
                                        </p:tgtEl>
                                        <p:attrNameLst>
                                          <p:attrName>stroke.color</p:attrName>
                                        </p:attrNameLst>
                                      </p:cBhvr>
                                      <p:to>
                                        <a:srgbClr val="FF0000"/>
                                      </p:to>
                                    </p:animClr>
                                    <p:set>
                                      <p:cBhvr>
                                        <p:cTn id="7" dur="1000" fill="hold"/>
                                        <p:tgtEl>
                                          <p:spTgt spid="4403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hung buc anh dang kinh ngac ve cac bo toc vung sau o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744" y="3454111"/>
            <a:ext cx="4384964" cy="3338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ites.google.com/site/thiennhien135024/_/rsrc/1472871750344/ky-quan-thien-nhien-o-chau-phi/8XC1GZCA062U7YCAJC4BATCA41L5E3CA4RSKGUCAI6ZGFPCA5WC9BSCASYE23CCA325MMFCA8BB8A7CAPWRAGBCAK0KRI1CAQS50S9CAPY6CGICA07CZHJCAQSRIGXCAICYAEGCAQ55HLECAN34OTS.jpg?height=149&amp;width=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52800"/>
            <a:ext cx="475903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 kỳ quan thiên nhiên của châu Phi - KhoaHo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855"/>
            <a:ext cx="478674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hững điều bạn chưa biết về sông N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744" y="1"/>
            <a:ext cx="4384965" cy="3481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 y="2362200"/>
            <a:ext cx="8991600" cy="1015663"/>
          </a:xfrm>
          <a:prstGeom prst="rect">
            <a:avLst/>
          </a:prstGeom>
          <a:noFill/>
        </p:spPr>
        <p:txBody>
          <a:bodyPr wrap="square" rtlCol="0">
            <a:spAutoFit/>
          </a:bodyPr>
          <a:lstStyle/>
          <a:p>
            <a:r>
              <a:rPr lang="en-US" sz="6000" smtClean="0">
                <a:solidFill>
                  <a:schemeClr val="bg1"/>
                </a:solidFill>
                <a:latin typeface="Times New Roman" panose="02020603050405020304" pitchFamily="18" charset="0"/>
                <a:cs typeface="Times New Roman" panose="02020603050405020304" pitchFamily="18" charset="0"/>
              </a:rPr>
              <a:t>VÒNG QUANH THẾ GIỚI</a:t>
            </a:r>
            <a:endParaRPr lang="en-US" sz="6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07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ú thíc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4724400" y="381000"/>
            <a:ext cx="3733800" cy="28956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smtClean="0">
                <a:solidFill>
                  <a:srgbClr val="003300"/>
                </a:solidFill>
                <a:latin typeface="Times New Roman" panose="02020603050405020304" pitchFamily="18" charset="0"/>
                <a:cs typeface="Times New Roman" panose="02020603050405020304" pitchFamily="18" charset="0"/>
              </a:rPr>
              <a:t>Chế độ Apacthai là gì?</a:t>
            </a:r>
            <a:endParaRPr kumimoji="0" lang="en-US" sz="2000"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bwMode="auto">
          <a:xfrm>
            <a:off x="533400" y="381000"/>
            <a:ext cx="4191000" cy="30480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rPr>
              <a:t>Vì</a:t>
            </a:r>
            <a:r>
              <a:rPr kumimoji="0" lang="en-US" b="1" i="0" u="none" strike="noStrike" cap="none" normalizeH="0" smtClean="0">
                <a:ln>
                  <a:noFill/>
                </a:ln>
                <a:solidFill>
                  <a:srgbClr val="003300"/>
                </a:solidFill>
                <a:effectLst/>
                <a:latin typeface="Times New Roman" panose="02020603050405020304" pitchFamily="18" charset="0"/>
                <a:cs typeface="Times New Roman" panose="02020603050405020304" pitchFamily="18" charset="0"/>
              </a:rPr>
              <a:t> sao gọi năm 1960 là “Năm châu Phi”?</a:t>
            </a:r>
            <a:endParaRPr kumimoji="0" lang="en-US"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
        <p:nvSpPr>
          <p:cNvPr id="6" name="Rounded Rectangle 5"/>
          <p:cNvSpPr/>
          <p:nvPr/>
        </p:nvSpPr>
        <p:spPr bwMode="auto">
          <a:xfrm>
            <a:off x="533400" y="3429000"/>
            <a:ext cx="4191000" cy="26670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smtClean="0">
                <a:solidFill>
                  <a:srgbClr val="003300"/>
                </a:solidFill>
                <a:latin typeface="Times New Roman" panose="02020603050405020304" pitchFamily="18" charset="0"/>
                <a:cs typeface="Times New Roman" panose="02020603050405020304" pitchFamily="18" charset="0"/>
              </a:rPr>
              <a:t>Vị tổng thống đầu tiên</a:t>
            </a:r>
          </a:p>
          <a:p>
            <a:pPr marL="0" marR="0" indent="0" algn="ctr" defTabSz="914400" rtl="0" eaLnBrk="1" fontAlgn="base" latinLnBrk="0" hangingPunct="1">
              <a:lnSpc>
                <a:spcPct val="100000"/>
              </a:lnSpc>
              <a:spcBef>
                <a:spcPct val="0"/>
              </a:spcBef>
              <a:spcAft>
                <a:spcPct val="0"/>
              </a:spcAft>
              <a:buClrTx/>
              <a:buSzTx/>
              <a:buFontTx/>
              <a:buNone/>
              <a:tabLst/>
            </a:pPr>
            <a:r>
              <a:rPr lang="en-US" b="1" smtClean="0">
                <a:solidFill>
                  <a:srgbClr val="003300"/>
                </a:solidFill>
                <a:latin typeface="Times New Roman" panose="02020603050405020304" pitchFamily="18" charset="0"/>
                <a:cs typeface="Times New Roman" panose="02020603050405020304" pitchFamily="18" charset="0"/>
              </a:rPr>
              <a:t> của Cộng hòa Nam Phi?</a:t>
            </a:r>
            <a:endParaRPr kumimoji="0" lang="en-US"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
        <p:nvSpPr>
          <p:cNvPr id="7" name="Rounded Rectangle 6"/>
          <p:cNvSpPr/>
          <p:nvPr/>
        </p:nvSpPr>
        <p:spPr bwMode="auto">
          <a:xfrm>
            <a:off x="4724400" y="3276600"/>
            <a:ext cx="3733800" cy="2819400"/>
          </a:xfrm>
          <a:prstGeom prst="roundRect">
            <a:avLst/>
          </a:pr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smtClean="0">
                <a:solidFill>
                  <a:srgbClr val="003300"/>
                </a:solidFill>
                <a:latin typeface="Times New Roman" panose="02020603050405020304" pitchFamily="18" charset="0"/>
                <a:cs typeface="Times New Roman" panose="02020603050405020304" pitchFamily="18" charset="0"/>
              </a:rPr>
              <a:t>3 vị vua nào của nhà Nguyễn</a:t>
            </a:r>
          </a:p>
          <a:p>
            <a:pPr marL="0" marR="0" indent="0" algn="ctr" defTabSz="914400" rtl="0" eaLnBrk="1" fontAlgn="base" latinLnBrk="0" hangingPunct="1">
              <a:lnSpc>
                <a:spcPct val="100000"/>
              </a:lnSpc>
              <a:spcBef>
                <a:spcPct val="0"/>
              </a:spcBef>
              <a:spcAft>
                <a:spcPct val="0"/>
              </a:spcAft>
              <a:buClrTx/>
              <a:buSzTx/>
              <a:buFontTx/>
              <a:buNone/>
              <a:tabLst/>
            </a:pPr>
            <a:r>
              <a:rPr lang="en-US" sz="2000" b="1" smtClean="0">
                <a:solidFill>
                  <a:srgbClr val="003300"/>
                </a:solidFill>
                <a:latin typeface="Times New Roman" panose="02020603050405020304" pitchFamily="18" charset="0"/>
                <a:cs typeface="Times New Roman" panose="02020603050405020304" pitchFamily="18" charset="0"/>
              </a:rPr>
              <a:t>bị bắt đày sang châu Phi?</a:t>
            </a:r>
            <a:endParaRPr kumimoji="0" lang="en-US" sz="2000" b="1" i="0" u="none" strike="noStrike" cap="none" normalizeH="0" baseline="0" smtClean="0">
              <a:ln>
                <a:noFill/>
              </a:ln>
              <a:solidFill>
                <a:srgbClr val="0033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4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7"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741988"/>
            <a:ext cx="83058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7"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0"/>
            <a:ext cx="83058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6"/>
          <p:cNvSpPr>
            <a:spLocks noChangeArrowheads="1"/>
          </p:cNvSpPr>
          <p:nvPr/>
        </p:nvSpPr>
        <p:spPr bwMode="auto">
          <a:xfrm>
            <a:off x="457200" y="838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3200" b="1" smtClean="0">
                <a:solidFill>
                  <a:srgbClr val="0000FF"/>
                </a:solidFill>
              </a:rPr>
              <a:t>HƯỚNG DẪN VỀ NHÀ</a:t>
            </a:r>
          </a:p>
        </p:txBody>
      </p:sp>
      <p:sp>
        <p:nvSpPr>
          <p:cNvPr id="6" name="Text Box 10"/>
          <p:cNvSpPr txBox="1">
            <a:spLocks noChangeArrowheads="1"/>
          </p:cNvSpPr>
          <p:nvPr/>
        </p:nvSpPr>
        <p:spPr bwMode="auto">
          <a:xfrm>
            <a:off x="1295400" y="2054225"/>
            <a:ext cx="716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nl-NL" sz="3200" dirty="0" smtClean="0">
                <a:solidFill>
                  <a:srgbClr val="000000"/>
                </a:solidFill>
                <a:latin typeface="Times New Roman" pitchFamily="18" charset="0"/>
                <a:cs typeface="Times New Roman" pitchFamily="18" charset="0"/>
              </a:rPr>
              <a:t>- Học bài theo câu hỏi SGK.</a:t>
            </a:r>
          </a:p>
          <a:p>
            <a:pPr marL="457200" indent="-457200" eaLnBrk="1" fontAlgn="base" hangingPunct="1">
              <a:spcBef>
                <a:spcPct val="0"/>
              </a:spcBef>
              <a:spcAft>
                <a:spcPct val="0"/>
              </a:spcAft>
              <a:buFontTx/>
              <a:buChar char="-"/>
            </a:pPr>
            <a:r>
              <a:rPr lang="nl-NL" sz="3200" dirty="0" smtClean="0">
                <a:solidFill>
                  <a:srgbClr val="000000"/>
                </a:solidFill>
                <a:latin typeface="Times New Roman" pitchFamily="18" charset="0"/>
                <a:cs typeface="Times New Roman" pitchFamily="18" charset="0"/>
              </a:rPr>
              <a:t>Xem tiếp bài 7: Các nước Mĩ La Tinh</a:t>
            </a:r>
          </a:p>
          <a:p>
            <a:pPr eaLnBrk="1" fontAlgn="base" hangingPunct="1">
              <a:spcBef>
                <a:spcPct val="0"/>
              </a:spcBef>
              <a:spcAft>
                <a:spcPct val="0"/>
              </a:spcAft>
            </a:pPr>
            <a:r>
              <a:rPr lang="en-US" sz="3200" dirty="0" smtClean="0">
                <a:solidFill>
                  <a:srgbClr val="000000"/>
                </a:solidFill>
                <a:latin typeface="Times New Roman" pitchFamily="18" charset="0"/>
                <a:cs typeface="Times New Roman" pitchFamily="18" charset="0"/>
              </a:rPr>
              <a:t> + </a:t>
            </a:r>
            <a:r>
              <a:rPr lang="en-US" sz="3200" dirty="0" err="1" smtClean="0">
                <a:solidFill>
                  <a:srgbClr val="000000"/>
                </a:solidFill>
                <a:latin typeface="Times New Roman" pitchFamily="18" charset="0"/>
                <a:cs typeface="Times New Roman" pitchFamily="18" charset="0"/>
              </a:rPr>
              <a:t>Nét</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nổi</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bật</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của</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tình</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hình</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Mĩ</a:t>
            </a:r>
            <a:r>
              <a:rPr lang="en-US" sz="3200" dirty="0" smtClean="0">
                <a:solidFill>
                  <a:srgbClr val="000000"/>
                </a:solidFill>
                <a:latin typeface="Times New Roman" pitchFamily="18" charset="0"/>
                <a:cs typeface="Times New Roman" pitchFamily="18" charset="0"/>
              </a:rPr>
              <a:t> La </a:t>
            </a:r>
            <a:r>
              <a:rPr lang="en-US" sz="3200" dirty="0" err="1" smtClean="0">
                <a:solidFill>
                  <a:srgbClr val="000000"/>
                </a:solidFill>
                <a:latin typeface="Times New Roman" pitchFamily="18" charset="0"/>
                <a:cs typeface="Times New Roman" pitchFamily="18" charset="0"/>
              </a:rPr>
              <a:t>Tinh</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từ</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sau</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năm</a:t>
            </a:r>
            <a:r>
              <a:rPr lang="en-US" sz="3200" dirty="0" smtClean="0">
                <a:solidFill>
                  <a:srgbClr val="000000"/>
                </a:solidFill>
                <a:latin typeface="Times New Roman" pitchFamily="18" charset="0"/>
                <a:cs typeface="Times New Roman" pitchFamily="18" charset="0"/>
              </a:rPr>
              <a:t> 1945.</a:t>
            </a:r>
          </a:p>
          <a:p>
            <a:pPr eaLnBrk="1" fontAlgn="base" hangingPunct="1">
              <a:spcBef>
                <a:spcPct val="0"/>
              </a:spcBef>
              <a:spcAft>
                <a:spcPct val="0"/>
              </a:spcAft>
            </a:pPr>
            <a:r>
              <a:rPr lang="en-US" sz="3200" dirty="0">
                <a:solidFill>
                  <a:srgbClr val="000000"/>
                </a:solidFill>
                <a:latin typeface="Times New Roman" pitchFamily="18" charset="0"/>
                <a:cs typeface="Times New Roman" pitchFamily="18" charset="0"/>
              </a:rPr>
              <a:t> </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Tìm</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hiểu</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về</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mối</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quan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hệ</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đoàn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kết</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hữu</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nghị</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giữa</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Việt</a:t>
            </a:r>
            <a:r>
              <a:rPr lang="en-US" sz="3200" dirty="0" smtClean="0">
                <a:solidFill>
                  <a:srgbClr val="000000"/>
                </a:solidFill>
                <a:latin typeface="Times New Roman" pitchFamily="18" charset="0"/>
                <a:cs typeface="Times New Roman" pitchFamily="18" charset="0"/>
              </a:rPr>
              <a:t> Nam </a:t>
            </a:r>
            <a:r>
              <a:rPr lang="en-US" sz="3200" dirty="0" err="1" smtClean="0">
                <a:solidFill>
                  <a:srgbClr val="000000"/>
                </a:solidFill>
                <a:latin typeface="Times New Roman" pitchFamily="18" charset="0"/>
                <a:cs typeface="Times New Roman" pitchFamily="18" charset="0"/>
              </a:rPr>
              <a:t>và</a:t>
            </a:r>
            <a:r>
              <a:rPr lang="en-US" sz="3200" dirty="0" smtClean="0">
                <a:solidFill>
                  <a:srgbClr val="000000"/>
                </a:solidFill>
                <a:latin typeface="Times New Roman" pitchFamily="18" charset="0"/>
                <a:cs typeface="Times New Roman" pitchFamily="18" charset="0"/>
              </a:rPr>
              <a:t> Cu –</a:t>
            </a:r>
            <a:r>
              <a:rPr lang="en-US" sz="3200" dirty="0" err="1" smtClean="0">
                <a:solidFill>
                  <a:srgbClr val="000000"/>
                </a:solidFill>
                <a:latin typeface="Times New Roman" pitchFamily="18" charset="0"/>
                <a:cs typeface="Times New Roman" pitchFamily="18" charset="0"/>
              </a:rPr>
              <a:t>ba</a:t>
            </a:r>
            <a:r>
              <a:rPr lang="en-US" sz="3200" dirty="0" smtClean="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577050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Picture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5875" y="2743200"/>
            <a:ext cx="2320925" cy="3932238"/>
          </a:xfrm>
          <a:prstGeom prst="rect">
            <a:avLst/>
          </a:prstGeom>
          <a:noFill/>
          <a:extLst>
            <a:ext uri="{909E8E84-426E-40DD-AFC4-6F175D3DCCD1}">
              <a14:hiddenFill xmlns:a14="http://schemas.microsoft.com/office/drawing/2010/main">
                <a:solidFill>
                  <a:srgbClr val="FFFFFF"/>
                </a:solidFill>
              </a14:hiddenFill>
            </a:ext>
          </a:extLst>
        </p:spPr>
      </p:pic>
      <p:sp>
        <p:nvSpPr>
          <p:cNvPr id="44037" name="WordArt 5"/>
          <p:cNvSpPr>
            <a:spLocks noChangeArrowheads="1" noChangeShapeType="1" noTextEdit="1"/>
          </p:cNvSpPr>
          <p:nvPr/>
        </p:nvSpPr>
        <p:spPr bwMode="auto">
          <a:xfrm>
            <a:off x="990600" y="1447800"/>
            <a:ext cx="6324600" cy="37338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fontAlgn="base">
              <a:spcBef>
                <a:spcPct val="0"/>
              </a:spcBef>
              <a:spcAft>
                <a:spcPct val="0"/>
              </a:spcAft>
            </a:pPr>
            <a:r>
              <a:rPr lang="vi-VN" sz="3600" b="1" kern="10" smtClean="0">
                <a:ln w="9525">
                  <a:solidFill>
                    <a:srgbClr val="000000"/>
                  </a:solidFill>
                  <a:round/>
                  <a:headEnd/>
                  <a:tailEnd/>
                </a:ln>
                <a:solidFill>
                  <a:srgbClr val="FFFF00"/>
                </a:solidFill>
                <a:latin typeface="Times New Roman"/>
                <a:cs typeface="Times New Roman"/>
              </a:rPr>
              <a:t>Giờ học đến đây kết thúc.</a:t>
            </a:r>
          </a:p>
          <a:p>
            <a:pPr algn="ctr" fontAlgn="base">
              <a:spcBef>
                <a:spcPct val="0"/>
              </a:spcBef>
              <a:spcAft>
                <a:spcPct val="0"/>
              </a:spcAft>
            </a:pPr>
            <a:r>
              <a:rPr lang="vi-VN" sz="3600" b="1" kern="10" smtClean="0">
                <a:ln w="9525">
                  <a:solidFill>
                    <a:srgbClr val="000000"/>
                  </a:solidFill>
                  <a:round/>
                  <a:headEnd/>
                  <a:tailEnd/>
                </a:ln>
                <a:solidFill>
                  <a:srgbClr val="FFFF00"/>
                </a:solidFill>
                <a:latin typeface="Times New Roman"/>
                <a:cs typeface="Times New Roman"/>
              </a:rPr>
              <a:t>Chúc thầy cô và các em mạnh khỏe!</a:t>
            </a:r>
            <a:endParaRPr lang="en-US" sz="3600" b="1" kern="10" smtClean="0">
              <a:ln w="9525">
                <a:solidFill>
                  <a:srgbClr val="000000"/>
                </a:solidFill>
                <a:round/>
                <a:headEnd/>
                <a:tailEnd/>
              </a:ln>
              <a:solidFill>
                <a:srgbClr val="FFFF00"/>
              </a:solidFill>
              <a:latin typeface="Times New Roman"/>
              <a:cs typeface="Times New Roman"/>
            </a:endParaRPr>
          </a:p>
        </p:txBody>
      </p:sp>
      <p:pic>
        <p:nvPicPr>
          <p:cNvPr id="44038" name="Picture 6" descr="Bauern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7800"/>
            <a:ext cx="3238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470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afterEffect">
                                  <p:stCondLst>
                                    <p:cond delay="0"/>
                                  </p:stCondLst>
                                  <p:childTnLst>
                                    <p:animClr clrSpc="rgb" dir="cw">
                                      <p:cBhvr>
                                        <p:cTn id="6" dur="1000" fill="hold"/>
                                        <p:tgtEl>
                                          <p:spTgt spid="44037"/>
                                        </p:tgtEl>
                                        <p:attrNameLst>
                                          <p:attrName>stroke.color</p:attrName>
                                        </p:attrNameLst>
                                      </p:cBhvr>
                                      <p:to>
                                        <a:srgbClr val="FF0000"/>
                                      </p:to>
                                    </p:animClr>
                                    <p:set>
                                      <p:cBhvr>
                                        <p:cTn id="7" dur="1000" fill="hold"/>
                                        <p:tgtEl>
                                          <p:spTgt spid="4403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m-chau-phi-nhay-dinh-ghe-lu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195535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ames PPT 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a:off x="8382000" y="3048000"/>
            <a:ext cx="2508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4" name="AutoShape 4"/>
          <p:cNvSpPr>
            <a:spLocks noChangeArrowheads="1"/>
          </p:cNvSpPr>
          <p:nvPr/>
        </p:nvSpPr>
        <p:spPr bwMode="auto">
          <a:xfrm>
            <a:off x="4495800" y="1447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5" name="AutoShape 5"/>
          <p:cNvSpPr>
            <a:spLocks noChangeArrowheads="1"/>
          </p:cNvSpPr>
          <p:nvPr/>
        </p:nvSpPr>
        <p:spPr bwMode="auto">
          <a:xfrm>
            <a:off x="7543800" y="2133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6" name="AutoShape 6"/>
          <p:cNvSpPr>
            <a:spLocks noChangeArrowheads="1"/>
          </p:cNvSpPr>
          <p:nvPr/>
        </p:nvSpPr>
        <p:spPr bwMode="auto">
          <a:xfrm>
            <a:off x="2590800" y="14478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7" name="AutoShape 7"/>
          <p:cNvSpPr>
            <a:spLocks noChangeArrowheads="1"/>
          </p:cNvSpPr>
          <p:nvPr/>
        </p:nvSpPr>
        <p:spPr bwMode="auto">
          <a:xfrm>
            <a:off x="6400800" y="1600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8" name="AutoShape 8"/>
          <p:cNvSpPr>
            <a:spLocks noChangeArrowheads="1"/>
          </p:cNvSpPr>
          <p:nvPr/>
        </p:nvSpPr>
        <p:spPr bwMode="auto">
          <a:xfrm>
            <a:off x="663575" y="23622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50" name="WordArt 10"/>
          <p:cNvSpPr>
            <a:spLocks noChangeArrowheads="1" noChangeShapeType="1" noTextEdit="1"/>
          </p:cNvSpPr>
          <p:nvPr/>
        </p:nvSpPr>
        <p:spPr bwMode="auto">
          <a:xfrm>
            <a:off x="1295400" y="2971800"/>
            <a:ext cx="7010400" cy="1981200"/>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pPr>
            <a:endParaRPr lang="en-US" sz="3600" kern="10" dirty="0" smtClean="0">
              <a:ln w="38100">
                <a:solidFill>
                  <a:srgbClr val="3333FF"/>
                </a:solidFill>
                <a:round/>
                <a:headEnd/>
                <a:tailEnd/>
              </a:ln>
              <a:solidFill>
                <a:srgbClr val="0000FF"/>
              </a:solidFill>
              <a:latin typeface="Times New Roman"/>
              <a:cs typeface="Times New Roman"/>
            </a:endParaRPr>
          </a:p>
        </p:txBody>
      </p:sp>
      <p:sp>
        <p:nvSpPr>
          <p:cNvPr id="2" name="Rectangle 1"/>
          <p:cNvSpPr/>
          <p:nvPr/>
        </p:nvSpPr>
        <p:spPr>
          <a:xfrm>
            <a:off x="228600" y="1831300"/>
            <a:ext cx="8483797" cy="338554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5400" b="1" dirty="0">
              <a:solidFill>
                <a:srgbClr val="0070C0"/>
              </a:solidFill>
              <a:latin typeface="Times New Roman" panose="02020603050405020304" pitchFamily="18" charset="0"/>
              <a:cs typeface="Times New Roman" panose="02020603050405020304" pitchFamily="18" charset="0"/>
            </a:endParaRPr>
          </a:p>
          <a:p>
            <a:pPr algn="ct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CHỦ ĐỀ: CÁC NƯỚC Á, PHI, MỸ LA TINH</a:t>
            </a:r>
          </a:p>
          <a:p>
            <a:pPr algn="ct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 TỪ NĂM 1945 ĐẾN NAY (TIẾT 3) </a:t>
            </a:r>
          </a:p>
          <a:p>
            <a:pPr algn="ctr"/>
            <a:r>
              <a:rPr lang="en-US" sz="3200" b="1" spc="50" dirty="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C</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 TÌNH HÌNH </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CÁC </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NƯỚC CHÂU </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PHI,</a:t>
            </a:r>
          </a:p>
          <a:p>
            <a:pPr algn="ct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MỸ LA TINH TỪ NĂM 1945 ĐẾN NAY</a:t>
            </a:r>
          </a:p>
          <a:p>
            <a:pPr algn="ctr"/>
            <a:r>
              <a:rPr lang="en-US" sz="3200" b="1" spc="50" dirty="0" err="1"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Nội</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 dung 1: </a:t>
            </a:r>
            <a:r>
              <a:rPr lang="en-US" sz="3200" b="1" spc="50" dirty="0" err="1"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Các</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 </a:t>
            </a:r>
            <a:r>
              <a:rPr lang="en-US" sz="3200" b="1" spc="50" dirty="0" err="1"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nước</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 </a:t>
            </a:r>
            <a:r>
              <a:rPr lang="en-US" sz="3200" b="1" spc="50" dirty="0" err="1"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châu</a:t>
            </a:r>
            <a:r>
              <a:rPr lang="en-US" sz="3200" b="1" spc="50" dirty="0" smtClean="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rPr>
              <a:t> Phi</a:t>
            </a:r>
            <a:endParaRPr lang="en-US" sz="3200" b="1" spc="50" dirty="0">
              <a:ln w="11430"/>
              <a:gradFill>
                <a:gsLst>
                  <a:gs pos="25000">
                    <a:srgbClr val="333399">
                      <a:satMod val="155000"/>
                    </a:srgbClr>
                  </a:gs>
                  <a:gs pos="100000">
                    <a:srgbClr val="333399">
                      <a:shade val="45000"/>
                      <a:satMod val="165000"/>
                    </a:srgb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55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10250"/>
                                        </p:tgtEl>
                                        <p:attrNameLst>
                                          <p:attrName>style.visibility</p:attrName>
                                        </p:attrNameLst>
                                      </p:cBhvr>
                                      <p:to>
                                        <p:strVal val="visible"/>
                                      </p:to>
                                    </p:set>
                                    <p:animEffect transition="in" filter="diamond(in)">
                                      <p:cBhvr>
                                        <p:cTn id="7" dur="20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5"/>
          <p:cNvSpPr txBox="1">
            <a:spLocks noChangeArrowheads="1"/>
          </p:cNvSpPr>
          <p:nvPr/>
        </p:nvSpPr>
        <p:spPr bwMode="auto">
          <a:xfrm>
            <a:off x="304800" y="2133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endParaRPr lang="en-US">
              <a:solidFill>
                <a:srgbClr val="000000"/>
              </a:solidFill>
              <a:latin typeface="Franklin Gothic Book" pitchFamily="34" charset="0"/>
              <a:cs typeface="Arial" charset="0"/>
            </a:endParaRPr>
          </a:p>
        </p:txBody>
      </p:sp>
      <p:sp>
        <p:nvSpPr>
          <p:cNvPr id="102404" name="Text Box 6"/>
          <p:cNvSpPr txBox="1">
            <a:spLocks noChangeArrowheads="1"/>
          </p:cNvSpPr>
          <p:nvPr/>
        </p:nvSpPr>
        <p:spPr bwMode="auto">
          <a:xfrm>
            <a:off x="381000" y="2590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endParaRPr lang="en-US">
              <a:solidFill>
                <a:srgbClr val="000000"/>
              </a:solidFill>
              <a:latin typeface="Franklin Gothic Book" pitchFamily="34" charset="0"/>
              <a:cs typeface="Arial" charset="0"/>
            </a:endParaRPr>
          </a:p>
        </p:txBody>
      </p:sp>
      <p:sp>
        <p:nvSpPr>
          <p:cNvPr id="102405" name="Text Box 7"/>
          <p:cNvSpPr txBox="1">
            <a:spLocks noChangeArrowheads="1"/>
          </p:cNvSpPr>
          <p:nvPr/>
        </p:nvSpPr>
        <p:spPr bwMode="auto">
          <a:xfrm>
            <a:off x="0" y="42672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US" b="1" dirty="0">
                <a:solidFill>
                  <a:srgbClr val="FF3300"/>
                </a:solidFill>
                <a:latin typeface="Franklin Gothic Book" pitchFamily="34" charset="0"/>
                <a:cs typeface="Arial" charset="0"/>
              </a:rPr>
              <a:t> </a:t>
            </a:r>
            <a:r>
              <a:rPr lang="en-US" sz="2400" b="1" dirty="0" err="1">
                <a:solidFill>
                  <a:srgbClr val="FF0000"/>
                </a:solidFill>
                <a:latin typeface="Times New Roman" pitchFamily="18" charset="0"/>
                <a:cs typeface="Arial" charset="0"/>
              </a:rPr>
              <a:t>Châu</a:t>
            </a:r>
            <a:r>
              <a:rPr lang="en-US" sz="2400" b="1" dirty="0">
                <a:solidFill>
                  <a:srgbClr val="FF0000"/>
                </a:solidFill>
                <a:latin typeface="Times New Roman" pitchFamily="18" charset="0"/>
                <a:cs typeface="Arial" charset="0"/>
              </a:rPr>
              <a:t> Phi: 57 </a:t>
            </a:r>
            <a:r>
              <a:rPr lang="en-US" sz="2400" b="1" dirty="0" err="1">
                <a:solidFill>
                  <a:srgbClr val="FF0000"/>
                </a:solidFill>
                <a:latin typeface="Times New Roman" pitchFamily="18" charset="0"/>
                <a:cs typeface="Arial" charset="0"/>
              </a:rPr>
              <a:t>quốc</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gia</a:t>
            </a:r>
            <a:endParaRPr lang="en-US" sz="2400" b="1" dirty="0">
              <a:solidFill>
                <a:srgbClr val="FF0000"/>
              </a:solidFill>
              <a:latin typeface="Times New Roman" pitchFamily="18" charset="0"/>
              <a:cs typeface="Arial" charset="0"/>
            </a:endParaRPr>
          </a:p>
        </p:txBody>
      </p:sp>
      <p:sp>
        <p:nvSpPr>
          <p:cNvPr id="102406" name="Text Box 8"/>
          <p:cNvSpPr txBox="1">
            <a:spLocks noChangeArrowheads="1"/>
          </p:cNvSpPr>
          <p:nvPr/>
        </p:nvSpPr>
        <p:spPr bwMode="auto">
          <a:xfrm>
            <a:off x="-152400" y="47244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US" b="1" dirty="0">
                <a:solidFill>
                  <a:srgbClr val="FF3300"/>
                </a:solidFill>
                <a:latin typeface="Franklin Gothic Book" pitchFamily="34" charset="0"/>
                <a:cs typeface="Arial" charset="0"/>
              </a:rPr>
              <a:t>   </a:t>
            </a:r>
            <a:r>
              <a:rPr lang="en-US" sz="2400" b="1" dirty="0" err="1">
                <a:solidFill>
                  <a:srgbClr val="FF0000"/>
                </a:solidFill>
                <a:latin typeface="Times New Roman" pitchFamily="18" charset="0"/>
                <a:cs typeface="Arial" charset="0"/>
              </a:rPr>
              <a:t>Diện</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tích</a:t>
            </a:r>
            <a:r>
              <a:rPr lang="en-US" sz="2400" b="1" dirty="0">
                <a:solidFill>
                  <a:srgbClr val="FF0000"/>
                </a:solidFill>
                <a:latin typeface="Times New Roman" pitchFamily="18" charset="0"/>
                <a:cs typeface="Arial" charset="0"/>
              </a:rPr>
              <a:t>: 30,3 </a:t>
            </a:r>
            <a:r>
              <a:rPr lang="en-US" sz="2400" b="1" dirty="0" err="1">
                <a:solidFill>
                  <a:srgbClr val="FF0000"/>
                </a:solidFill>
                <a:latin typeface="Times New Roman" pitchFamily="18" charset="0"/>
                <a:cs typeface="Arial" charset="0"/>
              </a:rPr>
              <a:t>triệu</a:t>
            </a:r>
            <a:r>
              <a:rPr lang="en-US" sz="2400" b="1" dirty="0">
                <a:solidFill>
                  <a:srgbClr val="FF0000"/>
                </a:solidFill>
                <a:latin typeface="Times New Roman" pitchFamily="18" charset="0"/>
                <a:cs typeface="Arial" charset="0"/>
              </a:rPr>
              <a:t> </a:t>
            </a:r>
            <a:r>
              <a:rPr lang="en-US" sz="2400" b="1" dirty="0" smtClean="0">
                <a:solidFill>
                  <a:srgbClr val="FF0000"/>
                </a:solidFill>
                <a:latin typeface="Times New Roman" pitchFamily="18" charset="0"/>
                <a:cs typeface="Arial" charset="0"/>
              </a:rPr>
              <a:t>km</a:t>
            </a:r>
            <a:r>
              <a:rPr lang="en-US" sz="2400" b="1" baseline="30000" dirty="0" smtClean="0">
                <a:solidFill>
                  <a:srgbClr val="FF0000"/>
                </a:solidFill>
                <a:latin typeface="Times New Roman" pitchFamily="18" charset="0"/>
                <a:cs typeface="Arial" charset="0"/>
              </a:rPr>
              <a:t>2</a:t>
            </a:r>
            <a:r>
              <a:rPr lang="en-US" sz="2400" dirty="0" smtClean="0">
                <a:solidFill>
                  <a:srgbClr val="FF0000"/>
                </a:solidFill>
                <a:latin typeface="Times New Roman" pitchFamily="18" charset="0"/>
                <a:cs typeface="Arial" charset="0"/>
              </a:rPr>
              <a:t>     </a:t>
            </a:r>
            <a:endParaRPr lang="en-US" sz="2400" dirty="0">
              <a:solidFill>
                <a:srgbClr val="FF0000"/>
              </a:solidFill>
              <a:latin typeface="Times New Roman" pitchFamily="18" charset="0"/>
              <a:cs typeface="Arial" charset="0"/>
            </a:endParaRPr>
          </a:p>
        </p:txBody>
      </p:sp>
      <p:sp>
        <p:nvSpPr>
          <p:cNvPr id="102407" name="Text Box 9"/>
          <p:cNvSpPr txBox="1">
            <a:spLocks noChangeArrowheads="1"/>
          </p:cNvSpPr>
          <p:nvPr/>
        </p:nvSpPr>
        <p:spPr bwMode="auto">
          <a:xfrm>
            <a:off x="0" y="5257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US" sz="2400" b="1" dirty="0" err="1">
                <a:solidFill>
                  <a:srgbClr val="FF0000"/>
                </a:solidFill>
                <a:latin typeface="Times New Roman" pitchFamily="18" charset="0"/>
                <a:cs typeface="Arial" charset="0"/>
              </a:rPr>
              <a:t>Dân</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số</a:t>
            </a:r>
            <a:r>
              <a:rPr lang="en-US" sz="2400" b="1" dirty="0">
                <a:solidFill>
                  <a:srgbClr val="FF0000"/>
                </a:solidFill>
                <a:latin typeface="Times New Roman" pitchFamily="18" charset="0"/>
                <a:cs typeface="Arial" charset="0"/>
              </a:rPr>
              <a:t>: 839 </a:t>
            </a:r>
            <a:r>
              <a:rPr lang="en-US" sz="2400" b="1" dirty="0" err="1">
                <a:solidFill>
                  <a:srgbClr val="FF0000"/>
                </a:solidFill>
                <a:latin typeface="Times New Roman" pitchFamily="18" charset="0"/>
                <a:cs typeface="Arial" charset="0"/>
              </a:rPr>
              <a:t>triệu</a:t>
            </a:r>
            <a:r>
              <a:rPr lang="en-US" sz="2400" b="1" dirty="0">
                <a:solidFill>
                  <a:srgbClr val="FF0000"/>
                </a:solidFill>
                <a:latin typeface="Times New Roman" pitchFamily="18" charset="0"/>
                <a:cs typeface="Arial" charset="0"/>
              </a:rPr>
              <a:t> </a:t>
            </a:r>
            <a:r>
              <a:rPr lang="en-US" sz="2400" b="1" dirty="0" err="1">
                <a:solidFill>
                  <a:srgbClr val="FF0000"/>
                </a:solidFill>
                <a:latin typeface="Times New Roman" pitchFamily="18" charset="0"/>
                <a:cs typeface="Arial" charset="0"/>
              </a:rPr>
              <a:t>người</a:t>
            </a:r>
            <a:r>
              <a:rPr lang="en-US" sz="2400" b="1" dirty="0">
                <a:solidFill>
                  <a:srgbClr val="FF0000"/>
                </a:solidFill>
                <a:latin typeface="Times New Roman" pitchFamily="18" charset="0"/>
                <a:cs typeface="Arial" charset="0"/>
              </a:rPr>
              <a:t> (2002)</a:t>
            </a:r>
          </a:p>
        </p:txBody>
      </p:sp>
      <p:sp>
        <p:nvSpPr>
          <p:cNvPr id="102408" name="Text Box 10"/>
          <p:cNvSpPr txBox="1">
            <a:spLocks noChangeArrowheads="1"/>
          </p:cNvSpPr>
          <p:nvPr/>
        </p:nvSpPr>
        <p:spPr bwMode="auto">
          <a:xfrm>
            <a:off x="0" y="35814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endParaRPr lang="en-US">
              <a:solidFill>
                <a:srgbClr val="000000"/>
              </a:solidFill>
              <a:latin typeface="Franklin Gothic Book" pitchFamily="34" charset="0"/>
              <a:cs typeface="Arial" charset="0"/>
            </a:endParaRPr>
          </a:p>
        </p:txBody>
      </p:sp>
    </p:spTree>
    <p:extLst>
      <p:ext uri="{BB962C8B-B14F-4D97-AF65-F5344CB8AC3E}">
        <p14:creationId xmlns:p14="http://schemas.microsoft.com/office/powerpoint/2010/main" val="306692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barn(inVertical)">
                                      <p:cBhvr>
                                        <p:cTn id="7" dur="500"/>
                                        <p:tgtEl>
                                          <p:spTgt spid="1024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06"/>
                                        </p:tgtEl>
                                        <p:attrNameLst>
                                          <p:attrName>style.visibility</p:attrName>
                                        </p:attrNameLst>
                                      </p:cBhvr>
                                      <p:to>
                                        <p:strVal val="visible"/>
                                      </p:to>
                                    </p:set>
                                    <p:animEffect transition="in" filter="barn(inVertical)">
                                      <p:cBhvr>
                                        <p:cTn id="12" dur="500"/>
                                        <p:tgtEl>
                                          <p:spTgt spid="1024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07"/>
                                        </p:tgtEl>
                                        <p:attrNameLst>
                                          <p:attrName>style.visibility</p:attrName>
                                        </p:attrNameLst>
                                      </p:cBhvr>
                                      <p:to>
                                        <p:strVal val="visible"/>
                                      </p:to>
                                    </p:set>
                                    <p:animEffect transition="in" filter="barn(inVertical)">
                                      <p:cBhvr>
                                        <p:cTn id="17" dur="500"/>
                                        <p:tgtEl>
                                          <p:spTgt spid="10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p:bldP spid="102406" grpId="0"/>
      <p:bldP spid="1024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4" name="AutoShape 5"/>
          <p:cNvSpPr>
            <a:spLocks noChangeArrowheads="1"/>
          </p:cNvSpPr>
          <p:nvPr/>
        </p:nvSpPr>
        <p:spPr bwMode="auto">
          <a:xfrm rot="10822932" flipH="1">
            <a:off x="3197225" y="3581400"/>
            <a:ext cx="5715000" cy="2514600"/>
          </a:xfrm>
          <a:prstGeom prst="wedgeEllipseCallout">
            <a:avLst>
              <a:gd name="adj1" fmla="val -44681"/>
              <a:gd name="adj2" fmla="val 67944"/>
            </a:avLst>
          </a:prstGeom>
          <a:solidFill>
            <a:schemeClr val="accent1"/>
          </a:solidFill>
          <a:ln w="9525">
            <a:solidFill>
              <a:schemeClr val="tx1"/>
            </a:solidFill>
            <a:miter lim="800000"/>
            <a:headEnd/>
            <a:tailEnd/>
          </a:ln>
        </p:spPr>
        <p:txBody>
          <a:bodyPr rot="10800000"/>
          <a:lstStyle/>
          <a:p>
            <a:pPr algn="ctr"/>
            <a:r>
              <a:rPr lang="en-US" sz="2800" b="1" dirty="0" err="1" smtClean="0">
                <a:solidFill>
                  <a:srgbClr val="FF3300"/>
                </a:solidFill>
                <a:latin typeface="Times New Roman" pitchFamily="18" charset="0"/>
                <a:cs typeface="Times New Roman" pitchFamily="18" charset="0"/>
              </a:rPr>
              <a:t>Sau</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chiến</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tranh</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thế</a:t>
            </a:r>
            <a:r>
              <a:rPr lang="en-US" sz="2800" b="1" dirty="0" smtClean="0">
                <a:solidFill>
                  <a:srgbClr val="FF3300"/>
                </a:solidFill>
                <a:latin typeface="Times New Roman" pitchFamily="18" charset="0"/>
                <a:cs typeface="Times New Roman" pitchFamily="18" charset="0"/>
              </a:rPr>
              <a:t> </a:t>
            </a:r>
            <a:r>
              <a:rPr lang="en-US" sz="2800" b="1" err="1" smtClean="0">
                <a:solidFill>
                  <a:srgbClr val="FF3300"/>
                </a:solidFill>
                <a:latin typeface="Times New Roman" pitchFamily="18" charset="0"/>
                <a:cs typeface="Times New Roman" pitchFamily="18" charset="0"/>
              </a:rPr>
              <a:t>giới</a:t>
            </a:r>
            <a:r>
              <a:rPr lang="en-US" sz="2800" b="1"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thứ</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hai</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phong</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trào</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giải</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phóng</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dân</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tộc</a:t>
            </a:r>
            <a:r>
              <a:rPr lang="en-US" sz="2800" b="1" dirty="0" smtClean="0">
                <a:solidFill>
                  <a:srgbClr val="FF3300"/>
                </a:solidFill>
                <a:latin typeface="Times New Roman" pitchFamily="18" charset="0"/>
                <a:cs typeface="Times New Roman" pitchFamily="18" charset="0"/>
              </a:rPr>
              <a:t> ở </a:t>
            </a:r>
            <a:r>
              <a:rPr lang="en-US" sz="2800" b="1" dirty="0" err="1" smtClean="0">
                <a:solidFill>
                  <a:srgbClr val="FF3300"/>
                </a:solidFill>
                <a:latin typeface="Times New Roman" pitchFamily="18" charset="0"/>
                <a:cs typeface="Times New Roman" pitchFamily="18" charset="0"/>
              </a:rPr>
              <a:t>châu</a:t>
            </a:r>
            <a:r>
              <a:rPr lang="en-US" sz="2800" b="1" dirty="0" smtClean="0">
                <a:solidFill>
                  <a:srgbClr val="FF3300"/>
                </a:solidFill>
                <a:latin typeface="Times New Roman" pitchFamily="18" charset="0"/>
                <a:cs typeface="Times New Roman" pitchFamily="18" charset="0"/>
              </a:rPr>
              <a:t> Phi </a:t>
            </a:r>
            <a:r>
              <a:rPr lang="en-US" sz="2800" b="1" dirty="0" err="1" smtClean="0">
                <a:solidFill>
                  <a:srgbClr val="FF3300"/>
                </a:solidFill>
                <a:latin typeface="Times New Roman" pitchFamily="18" charset="0"/>
                <a:cs typeface="Times New Roman" pitchFamily="18" charset="0"/>
              </a:rPr>
              <a:t>như</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thế</a:t>
            </a:r>
            <a:r>
              <a:rPr lang="en-U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nào</a:t>
            </a:r>
            <a:r>
              <a:rPr lang="en-US" sz="2800" b="1" dirty="0" smtClean="0">
                <a:solidFill>
                  <a:srgbClr val="FF3300"/>
                </a:solidFill>
                <a:latin typeface="Times New Roman" pitchFamily="18" charset="0"/>
                <a:cs typeface="Times New Roman" pitchFamily="18" charset="0"/>
              </a:rPr>
              <a:t>?</a:t>
            </a:r>
            <a:endParaRPr lang="en-US" sz="2800" b="1" dirty="0">
              <a:solidFill>
                <a:srgbClr val="FF3300"/>
              </a:solidFill>
              <a:latin typeface="Times New Roman" pitchFamily="18" charset="0"/>
              <a:cs typeface="Times New Roman" pitchFamily="18" charset="0"/>
            </a:endParaRPr>
          </a:p>
        </p:txBody>
      </p:sp>
      <p:pic>
        <p:nvPicPr>
          <p:cNvPr id="5" name="Picture 6" descr="Dau 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4310063"/>
            <a:ext cx="3730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901005"/>
            <a:ext cx="8610600" cy="830997"/>
          </a:xfrm>
          <a:prstGeom prst="rect">
            <a:avLst/>
          </a:prstGeom>
          <a:noFill/>
        </p:spPr>
        <p:txBody>
          <a:bodyPr wrap="square" rtlCol="0">
            <a:spAutoFit/>
          </a:bodyPr>
          <a:lstStyle/>
          <a:p>
            <a:pPr algn="just">
              <a:spcAft>
                <a:spcPts val="0"/>
              </a:spcAft>
            </a:pPr>
            <a:r>
              <a:rPr lang="en-US" sz="2400" smtClean="0">
                <a:latin typeface="VNI-Times"/>
                <a:ea typeface="Times New Roman"/>
                <a:cs typeface="Times New Roman"/>
              </a:rPr>
              <a:t>- </a:t>
            </a: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endParaRPr lang="en-US" sz="24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693191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barn(inHorizontal)">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4" presetClass="exit" presetSubtype="16" fill="hold" grpId="1" nodeType="withEffect">
                                  <p:stCondLst>
                                    <p:cond delay="0"/>
                                  </p:stCondLst>
                                  <p:childTnLst>
                                    <p:animEffect transition="out" filter="box(in)">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4" grpId="0" animBg="1"/>
      <p:bldP spid="4" grpId="1"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4572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304800" y="2133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172" name="Text Box 6"/>
          <p:cNvSpPr txBox="1">
            <a:spLocks noChangeArrowheads="1"/>
          </p:cNvSpPr>
          <p:nvPr/>
        </p:nvSpPr>
        <p:spPr bwMode="auto">
          <a:xfrm>
            <a:off x="381000" y="2590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17418" name="Text Box 10"/>
          <p:cNvSpPr txBox="1">
            <a:spLocks noChangeArrowheads="1"/>
          </p:cNvSpPr>
          <p:nvPr/>
        </p:nvSpPr>
        <p:spPr bwMode="auto">
          <a:xfrm>
            <a:off x="-838200" y="2909888"/>
            <a:ext cx="411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9886" name="AutoShape 14"/>
          <p:cNvSpPr>
            <a:spLocks noChangeArrowheads="1"/>
          </p:cNvSpPr>
          <p:nvPr/>
        </p:nvSpPr>
        <p:spPr bwMode="auto">
          <a:xfrm>
            <a:off x="2755900" y="2201863"/>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9889" name="AutoShape 17"/>
          <p:cNvSpPr>
            <a:spLocks noChangeArrowheads="1"/>
          </p:cNvSpPr>
          <p:nvPr/>
        </p:nvSpPr>
        <p:spPr bwMode="auto">
          <a:xfrm>
            <a:off x="914400" y="19685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17430" name="Text Box 22"/>
          <p:cNvSpPr txBox="1">
            <a:spLocks noChangeArrowheads="1"/>
          </p:cNvSpPr>
          <p:nvPr/>
        </p:nvSpPr>
        <p:spPr bwMode="auto">
          <a:xfrm>
            <a:off x="4876800" y="2527300"/>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Ai </a:t>
            </a:r>
            <a:r>
              <a:rPr lang="en-US" sz="2000" b="1" dirty="0" err="1">
                <a:solidFill>
                  <a:srgbClr val="0070C0"/>
                </a:solidFill>
              </a:rPr>
              <a:t>Cập</a:t>
            </a:r>
            <a:r>
              <a:rPr lang="en-US" sz="2000" b="1" dirty="0">
                <a:solidFill>
                  <a:srgbClr val="0070C0"/>
                </a:solidFill>
              </a:rPr>
              <a:t> </a:t>
            </a:r>
            <a:r>
              <a:rPr lang="en-US" sz="2000" b="1" dirty="0" err="1">
                <a:solidFill>
                  <a:srgbClr val="0070C0"/>
                </a:solidFill>
              </a:rPr>
              <a:t>nổ</a:t>
            </a:r>
            <a:r>
              <a:rPr lang="en-US" sz="2000" b="1" dirty="0">
                <a:solidFill>
                  <a:srgbClr val="0070C0"/>
                </a:solidFill>
              </a:rPr>
              <a:t> </a:t>
            </a:r>
            <a:r>
              <a:rPr lang="en-US" sz="2000" b="1" dirty="0" err="1">
                <a:solidFill>
                  <a:srgbClr val="0070C0"/>
                </a:solidFill>
              </a:rPr>
              <a:t>ra</a:t>
            </a:r>
            <a:r>
              <a:rPr lang="en-US" sz="2000" b="1" dirty="0">
                <a:solidFill>
                  <a:srgbClr val="0070C0"/>
                </a:solidFill>
              </a:rPr>
              <a:t> </a:t>
            </a:r>
            <a:r>
              <a:rPr lang="en-US" sz="2000" b="1" dirty="0" err="1">
                <a:solidFill>
                  <a:srgbClr val="0070C0"/>
                </a:solidFill>
              </a:rPr>
              <a:t>cuộc</a:t>
            </a:r>
            <a:r>
              <a:rPr lang="en-US" sz="2000" b="1" dirty="0">
                <a:solidFill>
                  <a:srgbClr val="0070C0"/>
                </a:solidFill>
              </a:rPr>
              <a:t> </a:t>
            </a:r>
            <a:r>
              <a:rPr lang="en-US" sz="2000" b="1" dirty="0" err="1">
                <a:solidFill>
                  <a:srgbClr val="0070C0"/>
                </a:solidFill>
              </a:rPr>
              <a:t>đảo</a:t>
            </a:r>
            <a:r>
              <a:rPr lang="en-US" sz="2000" b="1" dirty="0">
                <a:solidFill>
                  <a:srgbClr val="0070C0"/>
                </a:solidFill>
              </a:rPr>
              <a:t> </a:t>
            </a:r>
            <a:r>
              <a:rPr lang="en-US" sz="2000" b="1" dirty="0" err="1">
                <a:solidFill>
                  <a:srgbClr val="0070C0"/>
                </a:solidFill>
              </a:rPr>
              <a:t>chính</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chế</a:t>
            </a:r>
            <a:r>
              <a:rPr lang="en-US" sz="2000" b="1" dirty="0">
                <a:solidFill>
                  <a:srgbClr val="0070C0"/>
                </a:solidFill>
              </a:rPr>
              <a:t> </a:t>
            </a:r>
            <a:r>
              <a:rPr lang="en-US" sz="2000" b="1" dirty="0" err="1">
                <a:solidFill>
                  <a:srgbClr val="0070C0"/>
                </a:solidFill>
              </a:rPr>
              <a:t>độ</a:t>
            </a:r>
            <a:r>
              <a:rPr lang="en-US" sz="2000" b="1" dirty="0">
                <a:solidFill>
                  <a:srgbClr val="0070C0"/>
                </a:solidFill>
              </a:rPr>
              <a:t> </a:t>
            </a:r>
            <a:r>
              <a:rPr lang="en-US" sz="2000" b="1" dirty="0" err="1">
                <a:solidFill>
                  <a:srgbClr val="0070C0"/>
                </a:solidFill>
              </a:rPr>
              <a:t>quân</a:t>
            </a:r>
            <a:r>
              <a:rPr lang="en-US" sz="2000" b="1" dirty="0">
                <a:solidFill>
                  <a:srgbClr val="0070C0"/>
                </a:solidFill>
              </a:rPr>
              <a:t> </a:t>
            </a:r>
            <a:r>
              <a:rPr lang="en-US" sz="2000" b="1" dirty="0" err="1" smtClean="0">
                <a:solidFill>
                  <a:srgbClr val="0070C0"/>
                </a:solidFill>
              </a:rPr>
              <a:t>chủ</a:t>
            </a:r>
            <a:r>
              <a:rPr lang="en-US" sz="2000" b="1" dirty="0">
                <a:solidFill>
                  <a:srgbClr val="0070C0"/>
                </a:solidFill>
              </a:rPr>
              <a:t> </a:t>
            </a:r>
            <a:r>
              <a:rPr lang="en-US" sz="2000" b="1" dirty="0" smtClean="0">
                <a:solidFill>
                  <a:srgbClr val="0070C0"/>
                </a:solidFill>
              </a:rPr>
              <a:t>(1952)</a:t>
            </a:r>
            <a:endParaRPr lang="en-US" sz="2000" b="1" dirty="0">
              <a:solidFill>
                <a:srgbClr val="0070C0"/>
              </a:solidFill>
            </a:endParaRPr>
          </a:p>
        </p:txBody>
      </p:sp>
      <p:sp>
        <p:nvSpPr>
          <p:cNvPr id="17431" name="Text Box 23"/>
          <p:cNvSpPr txBox="1">
            <a:spLocks noChangeArrowheads="1"/>
          </p:cNvSpPr>
          <p:nvPr/>
        </p:nvSpPr>
        <p:spPr bwMode="auto">
          <a:xfrm>
            <a:off x="4876800" y="3314700"/>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0070C0"/>
                </a:solidFill>
              </a:rPr>
              <a:t>- An–</a:t>
            </a:r>
            <a:r>
              <a:rPr lang="en-US" sz="2000" b="1" dirty="0" err="1">
                <a:solidFill>
                  <a:srgbClr val="0070C0"/>
                </a:solidFill>
              </a:rPr>
              <a:t>giê-ri</a:t>
            </a:r>
            <a:r>
              <a:rPr lang="en-US" sz="2000" b="1" dirty="0">
                <a:solidFill>
                  <a:srgbClr val="0070C0"/>
                </a:solidFill>
              </a:rPr>
              <a:t> </a:t>
            </a:r>
            <a:r>
              <a:rPr lang="en-US" sz="2000" b="1" dirty="0" err="1">
                <a:solidFill>
                  <a:srgbClr val="0070C0"/>
                </a:solidFill>
              </a:rPr>
              <a:t>khởi</a:t>
            </a:r>
            <a:r>
              <a:rPr lang="en-US" sz="2000" b="1" dirty="0">
                <a:solidFill>
                  <a:srgbClr val="0070C0"/>
                </a:solidFill>
              </a:rPr>
              <a:t> </a:t>
            </a:r>
            <a:r>
              <a:rPr lang="en-US" sz="2000" b="1" dirty="0" err="1">
                <a:solidFill>
                  <a:srgbClr val="0070C0"/>
                </a:solidFill>
              </a:rPr>
              <a:t>nghĩa</a:t>
            </a:r>
            <a:r>
              <a:rPr lang="en-US" sz="2000" b="1" dirty="0">
                <a:solidFill>
                  <a:srgbClr val="0070C0"/>
                </a:solidFill>
              </a:rPr>
              <a:t> </a:t>
            </a:r>
            <a:r>
              <a:rPr lang="en-US" sz="2000" b="1" dirty="0" err="1">
                <a:solidFill>
                  <a:srgbClr val="0070C0"/>
                </a:solidFill>
              </a:rPr>
              <a:t>vũ</a:t>
            </a:r>
            <a:r>
              <a:rPr lang="en-US" sz="2000" b="1" dirty="0">
                <a:solidFill>
                  <a:srgbClr val="0070C0"/>
                </a:solidFill>
              </a:rPr>
              <a:t> </a:t>
            </a:r>
            <a:r>
              <a:rPr lang="en-US" sz="2000" b="1" dirty="0" err="1">
                <a:solidFill>
                  <a:srgbClr val="0070C0"/>
                </a:solidFill>
              </a:rPr>
              <a:t>trang</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ách</a:t>
            </a:r>
            <a:r>
              <a:rPr lang="en-US" sz="2000" b="1" dirty="0">
                <a:solidFill>
                  <a:srgbClr val="0070C0"/>
                </a:solidFill>
              </a:rPr>
              <a:t> </a:t>
            </a:r>
            <a:r>
              <a:rPr lang="en-US" sz="2000" b="1" dirty="0" err="1">
                <a:solidFill>
                  <a:srgbClr val="0070C0"/>
                </a:solidFill>
              </a:rPr>
              <a:t>thống</a:t>
            </a:r>
            <a:r>
              <a:rPr lang="en-US" sz="2000" b="1" dirty="0">
                <a:solidFill>
                  <a:srgbClr val="0070C0"/>
                </a:solidFill>
              </a:rPr>
              <a:t> </a:t>
            </a:r>
            <a:r>
              <a:rPr lang="en-US" sz="2000" b="1" dirty="0" err="1">
                <a:solidFill>
                  <a:srgbClr val="0070C0"/>
                </a:solidFill>
              </a:rPr>
              <a:t>trị</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smtClean="0">
                <a:solidFill>
                  <a:srgbClr val="0070C0"/>
                </a:solidFill>
              </a:rPr>
              <a:t>Pháp</a:t>
            </a:r>
            <a:r>
              <a:rPr lang="en-US" sz="2000" b="1" dirty="0" smtClean="0">
                <a:solidFill>
                  <a:srgbClr val="0070C0"/>
                </a:solidFill>
              </a:rPr>
              <a:t>(1954-1962)</a:t>
            </a:r>
            <a:endParaRPr lang="en-US" sz="2000" b="1" dirty="0">
              <a:solidFill>
                <a:srgbClr val="0070C0"/>
              </a:solidFill>
            </a:endParaRPr>
          </a:p>
        </p:txBody>
      </p:sp>
      <p:sp>
        <p:nvSpPr>
          <p:cNvPr id="17432" name="Text Box 24"/>
          <p:cNvSpPr txBox="1">
            <a:spLocks noChangeArrowheads="1"/>
          </p:cNvSpPr>
          <p:nvPr/>
        </p:nvSpPr>
        <p:spPr bwMode="auto">
          <a:xfrm>
            <a:off x="4932363" y="4038600"/>
            <a:ext cx="4014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FF0000"/>
                </a:solidFill>
              </a:rPr>
              <a:t>-1960 “</a:t>
            </a:r>
            <a:r>
              <a:rPr lang="en-US" sz="2400" b="1" dirty="0" err="1">
                <a:solidFill>
                  <a:srgbClr val="FF0000"/>
                </a:solidFill>
              </a:rPr>
              <a:t>năm</a:t>
            </a:r>
            <a:r>
              <a:rPr lang="en-US" sz="2400" b="1" dirty="0">
                <a:solidFill>
                  <a:srgbClr val="FF0000"/>
                </a:solidFill>
              </a:rPr>
              <a:t> </a:t>
            </a:r>
            <a:r>
              <a:rPr lang="en-US" sz="2400" b="1" dirty="0" err="1">
                <a:solidFill>
                  <a:srgbClr val="FF0000"/>
                </a:solidFill>
              </a:rPr>
              <a:t>châu</a:t>
            </a:r>
            <a:r>
              <a:rPr lang="en-US" sz="2400" b="1" dirty="0">
                <a:solidFill>
                  <a:srgbClr val="FF0000"/>
                </a:solidFill>
              </a:rPr>
              <a:t> </a:t>
            </a:r>
            <a:r>
              <a:rPr lang="en-US" sz="2400" b="1" dirty="0" smtClean="0">
                <a:solidFill>
                  <a:srgbClr val="FF0000"/>
                </a:solidFill>
              </a:rPr>
              <a:t>Phi” </a:t>
            </a:r>
            <a:r>
              <a:rPr lang="en-US" sz="2400" b="1" dirty="0">
                <a:solidFill>
                  <a:srgbClr val="FF0000"/>
                </a:solidFill>
              </a:rPr>
              <a:t>17 </a:t>
            </a:r>
            <a:r>
              <a:rPr lang="en-US" sz="2400" b="1" dirty="0" err="1">
                <a:solidFill>
                  <a:srgbClr val="FF0000"/>
                </a:solidFill>
              </a:rPr>
              <a:t>nước</a:t>
            </a:r>
            <a:r>
              <a:rPr lang="en-US" sz="2400" b="1" dirty="0">
                <a:solidFill>
                  <a:srgbClr val="FF0000"/>
                </a:solidFill>
              </a:rPr>
              <a:t> </a:t>
            </a:r>
            <a:r>
              <a:rPr lang="en-US" sz="2400" b="1" dirty="0" err="1">
                <a:solidFill>
                  <a:srgbClr val="FF0000"/>
                </a:solidFill>
              </a:rPr>
              <a:t>châu</a:t>
            </a:r>
            <a:r>
              <a:rPr lang="en-US" sz="2400" b="1" dirty="0">
                <a:solidFill>
                  <a:srgbClr val="FF0000"/>
                </a:solidFill>
              </a:rPr>
              <a:t> Phi </a:t>
            </a:r>
            <a:r>
              <a:rPr lang="en-US" sz="2400" b="1" dirty="0" err="1">
                <a:solidFill>
                  <a:srgbClr val="FF0000"/>
                </a:solidFill>
              </a:rPr>
              <a:t>giành</a:t>
            </a:r>
            <a:r>
              <a:rPr lang="en-US" sz="2400" b="1" dirty="0">
                <a:solidFill>
                  <a:srgbClr val="FF0000"/>
                </a:solidFill>
              </a:rPr>
              <a:t> </a:t>
            </a:r>
            <a:r>
              <a:rPr lang="en-US" sz="2400" b="1" dirty="0" err="1">
                <a:solidFill>
                  <a:srgbClr val="FF0000"/>
                </a:solidFill>
              </a:rPr>
              <a:t>độc</a:t>
            </a:r>
            <a:r>
              <a:rPr lang="en-US" sz="2400" b="1" dirty="0">
                <a:solidFill>
                  <a:srgbClr val="FF0000"/>
                </a:solidFill>
              </a:rPr>
              <a:t> </a:t>
            </a:r>
            <a:r>
              <a:rPr lang="en-US" sz="2400" b="1" dirty="0" err="1">
                <a:solidFill>
                  <a:srgbClr val="FF0000"/>
                </a:solidFill>
              </a:rPr>
              <a:t>lập</a:t>
            </a:r>
            <a:r>
              <a:rPr lang="en-US" sz="2400" b="1" dirty="0">
                <a:solidFill>
                  <a:srgbClr val="FF0000"/>
                </a:solidFill>
              </a:rPr>
              <a:t>.</a:t>
            </a:r>
          </a:p>
        </p:txBody>
      </p:sp>
      <p:sp>
        <p:nvSpPr>
          <p:cNvPr id="20" name="Rectangle 19"/>
          <p:cNvSpPr>
            <a:spLocks noChangeArrowheads="1"/>
          </p:cNvSpPr>
          <p:nvPr/>
        </p:nvSpPr>
        <p:spPr bwMode="auto">
          <a:xfrm>
            <a:off x="2684463" y="2976563"/>
            <a:ext cx="110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3600" b="1" dirty="0">
                <a:solidFill>
                  <a:srgbClr val="FF0000"/>
                </a:solidFill>
                <a:latin typeface="Times New Roman" pitchFamily="18" charset="0"/>
              </a:rPr>
              <a:t>1960</a:t>
            </a:r>
            <a:endParaRPr lang="en-US" sz="3600" dirty="0">
              <a:solidFill>
                <a:srgbClr val="000000"/>
              </a:solidFill>
              <a:latin typeface="Times New Roman" pitchFamily="18" charset="0"/>
            </a:endParaRPr>
          </a:p>
        </p:txBody>
      </p:sp>
      <p:pic>
        <p:nvPicPr>
          <p:cNvPr id="21" name="Picture 10" descr="800px-Flag_of_Algeria_(borde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676400"/>
            <a:ext cx="647700" cy="381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5" descr="Egyp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1866900"/>
            <a:ext cx="419100" cy="28575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14"/>
          <p:cNvSpPr>
            <a:spLocks noChangeArrowheads="1"/>
          </p:cNvSpPr>
          <p:nvPr/>
        </p:nvSpPr>
        <p:spPr bwMode="auto">
          <a:xfrm>
            <a:off x="9906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3" name="AutoShape 14"/>
          <p:cNvSpPr>
            <a:spLocks noChangeArrowheads="1"/>
          </p:cNvSpPr>
          <p:nvPr/>
        </p:nvSpPr>
        <p:spPr bwMode="auto">
          <a:xfrm>
            <a:off x="2133600" y="4343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4" name="AutoShape 14"/>
          <p:cNvSpPr>
            <a:spLocks noChangeArrowheads="1"/>
          </p:cNvSpPr>
          <p:nvPr/>
        </p:nvSpPr>
        <p:spPr bwMode="auto">
          <a:xfrm>
            <a:off x="3048000" y="4724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6" name="AutoShape 14"/>
          <p:cNvSpPr>
            <a:spLocks noChangeArrowheads="1"/>
          </p:cNvSpPr>
          <p:nvPr/>
        </p:nvSpPr>
        <p:spPr bwMode="auto">
          <a:xfrm>
            <a:off x="3733800" y="30480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7" name="AutoShape 14"/>
          <p:cNvSpPr>
            <a:spLocks noChangeArrowheads="1"/>
          </p:cNvSpPr>
          <p:nvPr/>
        </p:nvSpPr>
        <p:spPr bwMode="auto">
          <a:xfrm>
            <a:off x="381000" y="28956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8" name="AutoShape 14"/>
          <p:cNvSpPr>
            <a:spLocks noChangeArrowheads="1"/>
          </p:cNvSpPr>
          <p:nvPr/>
        </p:nvSpPr>
        <p:spPr bwMode="auto">
          <a:xfrm>
            <a:off x="2895600" y="2635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9" name="AutoShape 14"/>
          <p:cNvSpPr>
            <a:spLocks noChangeArrowheads="1"/>
          </p:cNvSpPr>
          <p:nvPr/>
        </p:nvSpPr>
        <p:spPr bwMode="auto">
          <a:xfrm>
            <a:off x="2565400" y="46101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0" name="AutoShape 14"/>
          <p:cNvSpPr>
            <a:spLocks noChangeArrowheads="1"/>
          </p:cNvSpPr>
          <p:nvPr/>
        </p:nvSpPr>
        <p:spPr bwMode="auto">
          <a:xfrm>
            <a:off x="1981200" y="3581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1" name="AutoShape 14"/>
          <p:cNvSpPr>
            <a:spLocks noChangeArrowheads="1"/>
          </p:cNvSpPr>
          <p:nvPr/>
        </p:nvSpPr>
        <p:spPr bwMode="auto">
          <a:xfrm>
            <a:off x="2057400" y="3962400"/>
            <a:ext cx="381000" cy="3048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2" name="AutoShape 14"/>
          <p:cNvSpPr>
            <a:spLocks noChangeArrowheads="1"/>
          </p:cNvSpPr>
          <p:nvPr/>
        </p:nvSpPr>
        <p:spPr bwMode="auto">
          <a:xfrm>
            <a:off x="2514600" y="37338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3" name="AutoShape 14"/>
          <p:cNvSpPr>
            <a:spLocks noChangeArrowheads="1"/>
          </p:cNvSpPr>
          <p:nvPr/>
        </p:nvSpPr>
        <p:spPr bwMode="auto">
          <a:xfrm>
            <a:off x="914400" y="2819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pic>
        <p:nvPicPr>
          <p:cNvPr id="25" name="Picture 7" descr="nas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268288"/>
            <a:ext cx="25908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638800" y="2157413"/>
            <a:ext cx="2601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50000"/>
              </a:spcBef>
              <a:spcAft>
                <a:spcPct val="0"/>
              </a:spcAft>
            </a:pPr>
            <a:r>
              <a:rPr lang="en-US">
                <a:solidFill>
                  <a:srgbClr val="000000"/>
                </a:solidFill>
                <a:latin typeface="Times New Roman" pitchFamily="18" charset="0"/>
              </a:rPr>
              <a:t>Đại tá Nat-xe 1918- 1970 </a:t>
            </a:r>
          </a:p>
        </p:txBody>
      </p:sp>
      <p:sp>
        <p:nvSpPr>
          <p:cNvPr id="27" name="AutoShape 14"/>
          <p:cNvSpPr>
            <a:spLocks noChangeArrowheads="1"/>
          </p:cNvSpPr>
          <p:nvPr/>
        </p:nvSpPr>
        <p:spPr bwMode="auto">
          <a:xfrm>
            <a:off x="3886200" y="33972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8" name="AutoShape 14"/>
          <p:cNvSpPr>
            <a:spLocks noChangeArrowheads="1"/>
          </p:cNvSpPr>
          <p:nvPr/>
        </p:nvSpPr>
        <p:spPr bwMode="auto">
          <a:xfrm>
            <a:off x="2286000" y="32004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9" name="AutoShape 14"/>
          <p:cNvSpPr>
            <a:spLocks noChangeArrowheads="1"/>
          </p:cNvSpPr>
          <p:nvPr/>
        </p:nvSpPr>
        <p:spPr bwMode="auto">
          <a:xfrm>
            <a:off x="1752600" y="2527300"/>
            <a:ext cx="381000" cy="2667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0" name="AutoShape 14"/>
          <p:cNvSpPr>
            <a:spLocks noChangeArrowheads="1"/>
          </p:cNvSpPr>
          <p:nvPr/>
        </p:nvSpPr>
        <p:spPr bwMode="auto">
          <a:xfrm>
            <a:off x="838200" y="243205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1" name="AutoShape 14"/>
          <p:cNvSpPr>
            <a:spLocks noChangeArrowheads="1"/>
          </p:cNvSpPr>
          <p:nvPr/>
        </p:nvSpPr>
        <p:spPr bwMode="auto">
          <a:xfrm>
            <a:off x="2667000" y="38862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200" name="Rectangle 34"/>
          <p:cNvSpPr>
            <a:spLocks noChangeArrowheads="1"/>
          </p:cNvSpPr>
          <p:nvPr/>
        </p:nvSpPr>
        <p:spPr bwMode="auto">
          <a:xfrm>
            <a:off x="76200" y="6076950"/>
            <a:ext cx="4572000"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052AE1"/>
                </a:solidFill>
                <a:latin typeface="Times New Roman" pitchFamily="18" charset="0"/>
              </a:rPr>
              <a:t>Lược đồ các nước châu Phi sau Chiến tranh thế giới thứ hai</a:t>
            </a:r>
          </a:p>
        </p:txBody>
      </p:sp>
    </p:spTree>
    <p:extLst>
      <p:ext uri="{BB962C8B-B14F-4D97-AF65-F5344CB8AC3E}">
        <p14:creationId xmlns:p14="http://schemas.microsoft.com/office/powerpoint/2010/main" val="919752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79886"/>
                                        </p:tgtEl>
                                        <p:attrNameLst>
                                          <p:attrName>style.visibility</p:attrName>
                                        </p:attrNameLst>
                                      </p:cBhvr>
                                      <p:to>
                                        <p:strVal val="visible"/>
                                      </p:to>
                                    </p:set>
                                    <p:anim calcmode="lin" valueType="num">
                                      <p:cBhvr>
                                        <p:cTn id="7" dur="500" fill="hold"/>
                                        <p:tgtEl>
                                          <p:spTgt spid="79886"/>
                                        </p:tgtEl>
                                        <p:attrNameLst>
                                          <p:attrName>ppt_w</p:attrName>
                                        </p:attrNameLst>
                                      </p:cBhvr>
                                      <p:tavLst>
                                        <p:tav tm="0">
                                          <p:val>
                                            <p:fltVal val="0"/>
                                          </p:val>
                                        </p:tav>
                                        <p:tav tm="100000">
                                          <p:val>
                                            <p:strVal val="#ppt_w"/>
                                          </p:val>
                                        </p:tav>
                                      </p:tavLst>
                                    </p:anim>
                                    <p:anim calcmode="lin" valueType="num">
                                      <p:cBhvr>
                                        <p:cTn id="8" dur="500" fill="hold"/>
                                        <p:tgtEl>
                                          <p:spTgt spid="7988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17" presetClass="entr" presetSubtype="10" fill="hold" grpId="0" nodeType="withEffect">
                                  <p:stCondLst>
                                    <p:cond delay="0"/>
                                  </p:stCondLst>
                                  <p:childTnLst>
                                    <p:set>
                                      <p:cBhvr>
                                        <p:cTn id="22" dur="1" fill="hold">
                                          <p:stCondLst>
                                            <p:cond delay="0"/>
                                          </p:stCondLst>
                                        </p:cTn>
                                        <p:tgtEl>
                                          <p:spTgt spid="17430"/>
                                        </p:tgtEl>
                                        <p:attrNameLst>
                                          <p:attrName>style.visibility</p:attrName>
                                        </p:attrNameLst>
                                      </p:cBhvr>
                                      <p:to>
                                        <p:strVal val="visible"/>
                                      </p:to>
                                    </p:set>
                                    <p:anim calcmode="lin" valueType="num">
                                      <p:cBhvr>
                                        <p:cTn id="23" dur="500" fill="hold"/>
                                        <p:tgtEl>
                                          <p:spTgt spid="17430"/>
                                        </p:tgtEl>
                                        <p:attrNameLst>
                                          <p:attrName>ppt_w</p:attrName>
                                        </p:attrNameLst>
                                      </p:cBhvr>
                                      <p:tavLst>
                                        <p:tav tm="0">
                                          <p:val>
                                            <p:fltVal val="0"/>
                                          </p:val>
                                        </p:tav>
                                        <p:tav tm="100000">
                                          <p:val>
                                            <p:strVal val="#ppt_w"/>
                                          </p:val>
                                        </p:tav>
                                      </p:tavLst>
                                    </p:anim>
                                    <p:anim calcmode="lin" valueType="num">
                                      <p:cBhvr>
                                        <p:cTn id="24" dur="500" fill="hold"/>
                                        <p:tgtEl>
                                          <p:spTgt spid="17430"/>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79889"/>
                                        </p:tgtEl>
                                        <p:attrNameLst>
                                          <p:attrName>style.visibility</p:attrName>
                                        </p:attrNameLst>
                                      </p:cBhvr>
                                      <p:to>
                                        <p:strVal val="visible"/>
                                      </p:to>
                                    </p:set>
                                    <p:anim calcmode="lin" valueType="num">
                                      <p:cBhvr>
                                        <p:cTn id="35" dur="500" fill="hold"/>
                                        <p:tgtEl>
                                          <p:spTgt spid="79889"/>
                                        </p:tgtEl>
                                        <p:attrNameLst>
                                          <p:attrName>ppt_w</p:attrName>
                                        </p:attrNameLst>
                                      </p:cBhvr>
                                      <p:tavLst>
                                        <p:tav tm="0">
                                          <p:val>
                                            <p:fltVal val="0"/>
                                          </p:val>
                                        </p:tav>
                                        <p:tav tm="100000">
                                          <p:val>
                                            <p:strVal val="#ppt_w"/>
                                          </p:val>
                                        </p:tav>
                                      </p:tavLst>
                                    </p:anim>
                                    <p:anim calcmode="lin" valueType="num">
                                      <p:cBhvr>
                                        <p:cTn id="36" dur="500" fill="hold"/>
                                        <p:tgtEl>
                                          <p:spTgt spid="79889"/>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7431"/>
                                        </p:tgtEl>
                                        <p:attrNameLst>
                                          <p:attrName>style.visibility</p:attrName>
                                        </p:attrNameLst>
                                      </p:cBhvr>
                                      <p:to>
                                        <p:strVal val="visible"/>
                                      </p:to>
                                    </p:set>
                                    <p:anim calcmode="lin" valueType="num">
                                      <p:cBhvr>
                                        <p:cTn id="39" dur="500" fill="hold"/>
                                        <p:tgtEl>
                                          <p:spTgt spid="17431"/>
                                        </p:tgtEl>
                                        <p:attrNameLst>
                                          <p:attrName>ppt_w</p:attrName>
                                        </p:attrNameLst>
                                      </p:cBhvr>
                                      <p:tavLst>
                                        <p:tav tm="0">
                                          <p:val>
                                            <p:fltVal val="0"/>
                                          </p:val>
                                        </p:tav>
                                        <p:tav tm="100000">
                                          <p:val>
                                            <p:strVal val="#ppt_w"/>
                                          </p:val>
                                        </p:tav>
                                      </p:tavLst>
                                    </p:anim>
                                    <p:anim calcmode="lin" valueType="num">
                                      <p:cBhvr>
                                        <p:cTn id="40" dur="500" fill="hold"/>
                                        <p:tgtEl>
                                          <p:spTgt spid="17431"/>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800" decel="100000"/>
                                        <p:tgtEl>
                                          <p:spTgt spid="20"/>
                                        </p:tgtEl>
                                      </p:cBhvr>
                                    </p:animEffect>
                                    <p:anim calcmode="lin" valueType="num">
                                      <p:cBhvr>
                                        <p:cTn id="52" dur="800" decel="100000" fill="hold"/>
                                        <p:tgtEl>
                                          <p:spTgt spid="20"/>
                                        </p:tgtEl>
                                        <p:attrNameLst>
                                          <p:attrName>style.rotation</p:attrName>
                                        </p:attrNameLst>
                                      </p:cBhvr>
                                      <p:tavLst>
                                        <p:tav tm="0">
                                          <p:val>
                                            <p:fltVal val="-90"/>
                                          </p:val>
                                        </p:tav>
                                        <p:tav tm="100000">
                                          <p:val>
                                            <p:fltVal val="0"/>
                                          </p:val>
                                        </p:tav>
                                      </p:tavLst>
                                    </p:anim>
                                    <p:anim calcmode="lin" valueType="num">
                                      <p:cBhvr>
                                        <p:cTn id="53" dur="800" decel="100000" fill="hold"/>
                                        <p:tgtEl>
                                          <p:spTgt spid="20"/>
                                        </p:tgtEl>
                                        <p:attrNameLst>
                                          <p:attrName>ppt_x</p:attrName>
                                        </p:attrNameLst>
                                      </p:cBhvr>
                                      <p:tavLst>
                                        <p:tav tm="0">
                                          <p:val>
                                            <p:strVal val="#ppt_x+0.4"/>
                                          </p:val>
                                        </p:tav>
                                        <p:tav tm="100000">
                                          <p:val>
                                            <p:strVal val="#ppt_x-0.05"/>
                                          </p:val>
                                        </p:tav>
                                      </p:tavLst>
                                    </p:anim>
                                    <p:anim calcmode="lin" valueType="num">
                                      <p:cBhvr>
                                        <p:cTn id="54" dur="800" decel="100000" fill="hold"/>
                                        <p:tgtEl>
                                          <p:spTgt spid="20"/>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7432"/>
                                        </p:tgtEl>
                                        <p:attrNameLst>
                                          <p:attrName>style.visibility</p:attrName>
                                        </p:attrNameLst>
                                      </p:cBhvr>
                                      <p:to>
                                        <p:strVal val="visible"/>
                                      </p:to>
                                    </p:set>
                                    <p:animEffect transition="in" filter="slide(fromBottom)">
                                      <p:cBhvr>
                                        <p:cTn id="61" dur="500"/>
                                        <p:tgtEl>
                                          <p:spTgt spid="17432"/>
                                        </p:tgtEl>
                                      </p:cBhvr>
                                    </p:animEffect>
                                  </p:childTnLst>
                                </p:cTn>
                              </p:par>
                              <p:par>
                                <p:cTn id="62" presetID="12" presetClass="entr" presetSubtype="4"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slide(fromBottom)">
                                      <p:cBhvr>
                                        <p:cTn id="64" dur="500"/>
                                        <p:tgtEl>
                                          <p:spTgt spid="34"/>
                                        </p:tgtEl>
                                      </p:cBhvr>
                                    </p:animEffect>
                                  </p:childTnLst>
                                </p:cTn>
                              </p:par>
                              <p:par>
                                <p:cTn id="65" presetID="1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slide(fromBottom)">
                                      <p:cBhvr>
                                        <p:cTn id="67" dur="500"/>
                                        <p:tgtEl>
                                          <p:spTgt spid="39"/>
                                        </p:tgtEl>
                                      </p:cBhvr>
                                    </p:animEffect>
                                  </p:childTnLst>
                                </p:cTn>
                              </p:par>
                              <p:par>
                                <p:cTn id="68" presetID="12" presetClass="entr" presetSubtype="4" fill="hold" grpId="0" nodeType="withEffect" nodePh="1">
                                  <p:stCondLst>
                                    <p:cond delay="0"/>
                                  </p:stCondLst>
                                  <p:endCondLst>
                                    <p:cond evt="begin" delay="0">
                                      <p:tn val="68"/>
                                    </p:cond>
                                  </p:endCondLst>
                                  <p:childTnLst>
                                    <p:set>
                                      <p:cBhvr>
                                        <p:cTn id="69" dur="1" fill="hold">
                                          <p:stCondLst>
                                            <p:cond delay="0"/>
                                          </p:stCondLst>
                                        </p:cTn>
                                        <p:tgtEl>
                                          <p:spTgt spid="17418"/>
                                        </p:tgtEl>
                                        <p:attrNameLst>
                                          <p:attrName>style.visibility</p:attrName>
                                        </p:attrNameLst>
                                      </p:cBhvr>
                                      <p:to>
                                        <p:strVal val="visible"/>
                                      </p:to>
                                    </p:set>
                                    <p:animEffect transition="in" filter="slide(fromBottom)">
                                      <p:cBhvr>
                                        <p:cTn id="70" dur="500"/>
                                        <p:tgtEl>
                                          <p:spTgt spid="17418"/>
                                        </p:tgtEl>
                                      </p:cBhvr>
                                    </p:animEffect>
                                  </p:childTnLst>
                                </p:cTn>
                              </p:par>
                              <p:par>
                                <p:cTn id="71" presetID="12" presetClass="entr" presetSubtype="4"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slide(fromBottom)">
                                      <p:cBhvr>
                                        <p:cTn id="73" dur="500"/>
                                        <p:tgtEl>
                                          <p:spTgt spid="36"/>
                                        </p:tgtEl>
                                      </p:cBhvr>
                                    </p:animEffect>
                                  </p:childTnLst>
                                </p:cTn>
                              </p:par>
                              <p:par>
                                <p:cTn id="74" presetID="12" presetClass="entr" presetSubtype="4"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slide(fromBottom)">
                                      <p:cBhvr>
                                        <p:cTn id="76" dur="500"/>
                                        <p:tgtEl>
                                          <p:spTgt spid="42"/>
                                        </p:tgtEl>
                                      </p:cBhvr>
                                    </p:animEffect>
                                  </p:childTnLst>
                                </p:cTn>
                              </p:par>
                              <p:par>
                                <p:cTn id="77" presetID="12" presetClass="entr" presetSubtype="4"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slide(fromBottom)">
                                      <p:cBhvr>
                                        <p:cTn id="79" dur="500"/>
                                        <p:tgtEl>
                                          <p:spTgt spid="40"/>
                                        </p:tgtEl>
                                      </p:cBhvr>
                                    </p:animEffect>
                                  </p:childTnLst>
                                </p:cTn>
                              </p:par>
                              <p:par>
                                <p:cTn id="80" presetID="12" presetClass="entr" presetSubtype="4"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slide(fromBottom)">
                                      <p:cBhvr>
                                        <p:cTn id="82" dur="500"/>
                                        <p:tgtEl>
                                          <p:spTgt spid="41"/>
                                        </p:tgtEl>
                                      </p:cBhvr>
                                    </p:animEffect>
                                  </p:childTnLst>
                                </p:cTn>
                              </p:par>
                              <p:par>
                                <p:cTn id="83" presetID="12" presetClass="entr" presetSubtype="4"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slide(fromBottom)">
                                      <p:cBhvr>
                                        <p:cTn id="85" dur="500"/>
                                        <p:tgtEl>
                                          <p:spTgt spid="33"/>
                                        </p:tgtEl>
                                      </p:cBhvr>
                                    </p:animEffect>
                                  </p:childTnLst>
                                </p:cTn>
                              </p:par>
                              <p:par>
                                <p:cTn id="86" presetID="12" presetClass="entr" presetSubtype="4"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slide(fromBottom)">
                                      <p:cBhvr>
                                        <p:cTn id="88" dur="500"/>
                                        <p:tgtEl>
                                          <p:spTgt spid="43"/>
                                        </p:tgtEl>
                                      </p:cBhvr>
                                    </p:animEffect>
                                  </p:childTnLst>
                                </p:cTn>
                              </p:par>
                              <p:par>
                                <p:cTn id="89" presetID="12" presetClass="entr" presetSubtype="4"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slide(fromBottom)">
                                      <p:cBhvr>
                                        <p:cTn id="91" dur="500"/>
                                        <p:tgtEl>
                                          <p:spTgt spid="32"/>
                                        </p:tgtEl>
                                      </p:cBhvr>
                                    </p:animEffect>
                                  </p:childTnLst>
                                </p:cTn>
                              </p:par>
                              <p:par>
                                <p:cTn id="92" presetID="12" presetClass="entr" presetSubtype="4"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slide(fromBottom)">
                                      <p:cBhvr>
                                        <p:cTn id="94" dur="500"/>
                                        <p:tgtEl>
                                          <p:spTgt spid="37"/>
                                        </p:tgtEl>
                                      </p:cBhvr>
                                    </p:animEffect>
                                  </p:childTnLst>
                                </p:cTn>
                              </p:par>
                              <p:par>
                                <p:cTn id="95" presetID="12" presetClass="entr" presetSubtype="4"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slide(fromBottom)">
                                      <p:cBhvr>
                                        <p:cTn id="97" dur="500"/>
                                        <p:tgtEl>
                                          <p:spTgt spid="38"/>
                                        </p:tgtEl>
                                      </p:cBhvr>
                                    </p:animEffect>
                                  </p:childTnLst>
                                </p:cTn>
                              </p:par>
                              <p:par>
                                <p:cTn id="98" presetID="12" presetClass="entr" presetSubtype="4"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lide(fromBottom)">
                                      <p:cBhvr>
                                        <p:cTn id="100" dur="500"/>
                                        <p:tgtEl>
                                          <p:spTgt spid="27"/>
                                        </p:tgtEl>
                                      </p:cBhvr>
                                    </p:animEffect>
                                  </p:childTnLst>
                                </p:cTn>
                              </p:par>
                              <p:par>
                                <p:cTn id="101" presetID="12" presetClass="entr" presetSubtype="4"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slide(fromBottom)">
                                      <p:cBhvr>
                                        <p:cTn id="103" dur="500"/>
                                        <p:tgtEl>
                                          <p:spTgt spid="28"/>
                                        </p:tgtEl>
                                      </p:cBhvr>
                                    </p:animEffect>
                                  </p:childTnLst>
                                </p:cTn>
                              </p:par>
                              <p:par>
                                <p:cTn id="104" presetID="12" presetClass="entr" presetSubtype="4"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slide(fromBottom)">
                                      <p:cBhvr>
                                        <p:cTn id="106" dur="500"/>
                                        <p:tgtEl>
                                          <p:spTgt spid="29"/>
                                        </p:tgtEl>
                                      </p:cBhvr>
                                    </p:animEffect>
                                  </p:childTnLst>
                                </p:cTn>
                              </p:par>
                              <p:par>
                                <p:cTn id="107" presetID="12" presetClass="entr" presetSubtype="4" fill="hold"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slide(fromBottom)">
                                      <p:cBhvr>
                                        <p:cTn id="109" dur="500"/>
                                        <p:tgtEl>
                                          <p:spTgt spid="30"/>
                                        </p:tgtEl>
                                      </p:cBhvr>
                                    </p:animEffect>
                                  </p:childTnLst>
                                </p:cTn>
                              </p:par>
                              <p:par>
                                <p:cTn id="110" presetID="12" presetClass="entr" presetSubtype="4"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slide(fromBottom)">
                                      <p:cBhvr>
                                        <p:cTn id="1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17430" grpId="0"/>
      <p:bldP spid="17431" grpId="0"/>
      <p:bldP spid="17432" grpId="0"/>
      <p:bldP spid="2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dirty="0" smtClean="0">
                <a:solidFill>
                  <a:srgbClr val="CC3300"/>
                </a:solidFill>
                <a:latin typeface="Times New Roman" pitchFamily="18" charset="0"/>
                <a:cs typeface="Times New Roman" pitchFamily="18" charset="0"/>
              </a:rPr>
              <a:t>I. </a:t>
            </a:r>
            <a:r>
              <a:rPr lang="en-US" sz="2800" b="1" dirty="0" err="1" smtClean="0">
                <a:solidFill>
                  <a:srgbClr val="CC3300"/>
                </a:solidFill>
                <a:latin typeface="Times New Roman" pitchFamily="18" charset="0"/>
                <a:cs typeface="Times New Roman" pitchFamily="18" charset="0"/>
              </a:rPr>
              <a:t>Tình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hình</a:t>
            </a:r>
            <a:r>
              <a:rPr lang="en-US" sz="2800" b="1" dirty="0" smtClean="0">
                <a:solidFill>
                  <a:srgbClr val="CC3300"/>
                </a:solidFill>
                <a:latin typeface="Times New Roman" pitchFamily="18" charset="0"/>
                <a:cs typeface="Times New Roman" pitchFamily="18" charset="0"/>
              </a:rPr>
              <a:t> </a:t>
            </a:r>
            <a:r>
              <a:rPr lang="en-US" sz="2800" b="1" dirty="0" err="1" smtClean="0">
                <a:solidFill>
                  <a:srgbClr val="CC3300"/>
                </a:solidFill>
                <a:latin typeface="Times New Roman" pitchFamily="18" charset="0"/>
                <a:cs typeface="Times New Roman" pitchFamily="18" charset="0"/>
              </a:rPr>
              <a:t>chung</a:t>
            </a:r>
            <a:endParaRPr lang="en-US" sz="2800" b="1" dirty="0" smtClean="0">
              <a:solidFill>
                <a:srgbClr val="CC3300"/>
              </a:solidFill>
              <a:latin typeface="Times New Roman" pitchFamily="18" charset="0"/>
              <a:cs typeface="Times New Roman" pitchFamily="18" charset="0"/>
            </a:endParaRPr>
          </a:p>
        </p:txBody>
      </p:sp>
      <p:sp>
        <p:nvSpPr>
          <p:cNvPr id="10" name="TextBox 9"/>
          <p:cNvSpPr txBox="1"/>
          <p:nvPr/>
        </p:nvSpPr>
        <p:spPr>
          <a:xfrm>
            <a:off x="228600" y="901005"/>
            <a:ext cx="8610600" cy="830997"/>
          </a:xfrm>
          <a:prstGeom prst="rect">
            <a:avLst/>
          </a:prstGeom>
          <a:noFill/>
        </p:spPr>
        <p:txBody>
          <a:bodyPr wrap="square" rtlCol="0">
            <a:spAutoFit/>
          </a:bodyPr>
          <a:lstStyle/>
          <a:p>
            <a:pPr marL="342900" indent="-342900" algn="just">
              <a:spcAft>
                <a:spcPts val="0"/>
              </a:spcAft>
              <a:buFontTx/>
              <a:buChar char="-"/>
            </a:pPr>
            <a:r>
              <a:rPr lang="en-US" sz="2400" smtClean="0">
                <a:latin typeface="Times New Roman" panose="02020603050405020304" pitchFamily="18" charset="0"/>
                <a:ea typeface="Times New Roman"/>
                <a:cs typeface="Times New Roman" panose="02020603050405020304" pitchFamily="18" charset="0"/>
              </a:rPr>
              <a:t>Sau </a:t>
            </a:r>
            <a:r>
              <a:rPr lang="en-US" sz="2400">
                <a:latin typeface="Times New Roman" panose="02020603050405020304" pitchFamily="18" charset="0"/>
                <a:ea typeface="Times New Roman"/>
                <a:cs typeface="Times New Roman" panose="02020603050405020304" pitchFamily="18" charset="0"/>
              </a:rPr>
              <a:t>CTTG2, phong trào đấu tranh diễn ra sôi </a:t>
            </a:r>
            <a:r>
              <a:rPr lang="en-US" sz="2400" smtClean="0">
                <a:latin typeface="Times New Roman" panose="02020603050405020304" pitchFamily="18" charset="0"/>
                <a:ea typeface="Times New Roman"/>
                <a:cs typeface="Times New Roman" panose="02020603050405020304" pitchFamily="18" charset="0"/>
              </a:rPr>
              <a:t>nổi sớm </a:t>
            </a:r>
            <a:r>
              <a:rPr lang="en-US" sz="2400">
                <a:latin typeface="Times New Roman" panose="02020603050405020304" pitchFamily="18" charset="0"/>
                <a:ea typeface="Times New Roman"/>
                <a:cs typeface="Times New Roman" panose="02020603050405020304" pitchFamily="18" charset="0"/>
              </a:rPr>
              <a:t>nhất ở Bắc </a:t>
            </a:r>
            <a:r>
              <a:rPr lang="en-US" sz="2400" smtClean="0">
                <a:latin typeface="Times New Roman" panose="02020603050405020304" pitchFamily="18" charset="0"/>
                <a:ea typeface="Times New Roman"/>
                <a:cs typeface="Times New Roman" panose="02020603050405020304" pitchFamily="18" charset="0"/>
              </a:rPr>
              <a:t>Phi.</a:t>
            </a:r>
          </a:p>
        </p:txBody>
      </p:sp>
      <p:sp>
        <p:nvSpPr>
          <p:cNvPr id="3" name="TextBox 2"/>
          <p:cNvSpPr txBox="1"/>
          <p:nvPr/>
        </p:nvSpPr>
        <p:spPr>
          <a:xfrm>
            <a:off x="228600" y="1735902"/>
            <a:ext cx="7086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1960</a:t>
            </a:r>
            <a:r>
              <a:rPr lang="vi-VN" sz="2400">
                <a:latin typeface="Times New Roman" panose="02020603050405020304" pitchFamily="18" charset="0"/>
                <a:cs typeface="Times New Roman" panose="02020603050405020304" pitchFamily="18" charset="0"/>
              </a:rPr>
              <a:t>, 17 nước giành độc lập gọi là “Năm châu Phi”</a:t>
            </a:r>
            <a:endParaRPr lang="en-US" sz="2400">
              <a:latin typeface="Times New Roman" panose="02020603050405020304" pitchFamily="18" charset="0"/>
              <a:cs typeface="Times New Roman" panose="02020603050405020304" pitchFamily="18" charset="0"/>
            </a:endParaRPr>
          </a:p>
        </p:txBody>
      </p:sp>
      <p:sp>
        <p:nvSpPr>
          <p:cNvPr id="2" name="TextBox 1">
            <a:hlinkClick r:id="rId2" action="ppaction://hlinksldjump"/>
          </p:cNvPr>
          <p:cNvSpPr txBox="1"/>
          <p:nvPr/>
        </p:nvSpPr>
        <p:spPr>
          <a:xfrm>
            <a:off x="256309" y="2204494"/>
            <a:ext cx="8610600"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Công cuộc xây dựng đất nước thu </a:t>
            </a:r>
            <a:r>
              <a:rPr lang="vi-VN" sz="2400" dirty="0" smtClean="0">
                <a:latin typeface="Times New Roman" panose="02020603050405020304" pitchFamily="18" charset="0"/>
                <a:cs typeface="Times New Roman" panose="02020603050405020304" pitchFamily="18" charset="0"/>
              </a:rPr>
              <a:t>nhiều </a:t>
            </a:r>
            <a:r>
              <a:rPr lang="vi-VN" sz="2400" dirty="0">
                <a:latin typeface="Times New Roman" panose="02020603050405020304" pitchFamily="18" charset="0"/>
                <a:cs typeface="Times New Roman" panose="02020603050405020304" pitchFamily="18" charset="0"/>
              </a:rPr>
              <a:t>thành tích nhưng vẫn  đói nghèo, lạc hậu, xung đột, nội chiến, nợ nần, bệnh </a:t>
            </a:r>
            <a:r>
              <a:rPr lang="vi-VN" sz="2400" dirty="0" smtClean="0">
                <a:latin typeface="Times New Roman" panose="02020603050405020304" pitchFamily="18" charset="0"/>
                <a:cs typeface="Times New Roman" panose="02020603050405020304" pitchFamily="18" charset="0"/>
              </a:rPr>
              <a:t>tật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Right Arrow 3">
            <a:hlinkClick r:id="rId2" action="ppaction://hlinksldjump"/>
          </p:cNvPr>
          <p:cNvSpPr/>
          <p:nvPr/>
        </p:nvSpPr>
        <p:spPr>
          <a:xfrm>
            <a:off x="8153400" y="61722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8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2" grpId="0"/>
    </p:bld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spDef>
    <a:ln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spDef>
    <a:ln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8_Trek">
      <a:majorFont>
        <a:latin typeface=""/>
        <a:ea typeface=""/>
        <a:cs typeface=""/>
      </a:majorFont>
      <a:minorFont>
        <a:latin typeface=""/>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TotalTime>
  <Words>1550</Words>
  <Application>Microsoft Office PowerPoint</Application>
  <PresentationFormat>On-screen Show (4:3)</PresentationFormat>
  <Paragraphs>113</Paragraphs>
  <Slides>32</Slides>
  <Notes>1</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Arial</vt:lpstr>
      <vt:lpstr>Calibri</vt:lpstr>
      <vt:lpstr>Calibri Light</vt:lpstr>
      <vt:lpstr>Franklin Gothic Book</vt:lpstr>
      <vt:lpstr>Franklin Gothic Medium</vt:lpstr>
      <vt:lpstr>Tahoma</vt:lpstr>
      <vt:lpstr>Times New Roman</vt:lpstr>
      <vt:lpstr>VNI-Times</vt:lpstr>
      <vt:lpstr>Wingdings 2</vt:lpstr>
      <vt:lpstr>1_Default Design</vt:lpstr>
      <vt:lpstr>2_Default Design</vt:lpstr>
      <vt:lpstr>13_Default Design</vt:lpstr>
      <vt:lpstr>8_Trek</vt:lpstr>
      <vt:lpstr>3_Default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Chế độ Phân biệt chủng tộc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Admin</cp:lastModifiedBy>
  <cp:revision>132</cp:revision>
  <dcterms:created xsi:type="dcterms:W3CDTF">2006-08-16T00:00:00Z</dcterms:created>
  <dcterms:modified xsi:type="dcterms:W3CDTF">2021-10-11T06:37:19Z</dcterms:modified>
</cp:coreProperties>
</file>