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66" r:id="rId3"/>
    <p:sldId id="267" r:id="rId4"/>
    <p:sldId id="268" r:id="rId5"/>
    <p:sldId id="269" r:id="rId6"/>
    <p:sldId id="270" r:id="rId7"/>
    <p:sldId id="272" r:id="rId8"/>
    <p:sldId id="332" r:id="rId9"/>
    <p:sldId id="307" r:id="rId10"/>
    <p:sldId id="330" r:id="rId11"/>
    <p:sldId id="333" r:id="rId12"/>
    <p:sldId id="326" r:id="rId13"/>
    <p:sldId id="334" r:id="rId14"/>
    <p:sldId id="276" r:id="rId15"/>
    <p:sldId id="306" r:id="rId16"/>
    <p:sldId id="277" r:id="rId17"/>
    <p:sldId id="319" r:id="rId18"/>
    <p:sldId id="335" r:id="rId19"/>
    <p:sldId id="279" r:id="rId20"/>
    <p:sldId id="282" r:id="rId21"/>
    <p:sldId id="336" r:id="rId22"/>
    <p:sldId id="320" r:id="rId23"/>
    <p:sldId id="337" r:id="rId24"/>
    <p:sldId id="284" r:id="rId25"/>
    <p:sldId id="328" r:id="rId26"/>
    <p:sldId id="257" r:id="rId27"/>
    <p:sldId id="301" r:id="rId28"/>
    <p:sldId id="302" r:id="rId29"/>
    <p:sldId id="338" r:id="rId30"/>
    <p:sldId id="31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371A-A2DA-471E-8B38-68D33475937D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96306-38EF-41C8-A09B-17BF78DBE3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0D14-EE9B-4EE2-8C88-3BEF2884F748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FCB6-71C9-4B13-8C2B-D22415C8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0D14-EE9B-4EE2-8C88-3BEF2884F748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FCB6-71C9-4B13-8C2B-D22415C8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0D14-EE9B-4EE2-8C88-3BEF2884F748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FCB6-71C9-4B13-8C2B-D22415C8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3B62E9-CF7B-414A-8FDD-A8C814560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79BD9C-52AA-4CB3-90F7-75E63E0DD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6FA1A2-2E5A-43E0-B165-15CF1F079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30445-7724-47EF-A15E-AD4F7127D9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5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559FF3-FC7C-4C9C-AE2D-5749C108D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233217-770F-47E3-8E52-46D476888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4A4829-5971-42DB-88A0-191F7A78E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ECFA3-B9F8-4A1F-BA41-B41881A521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7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607B58-F461-4427-8FD6-C207A5FAB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4ADA4D-039B-4BCE-9B43-5C4AC8D9E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BCE586-D773-449E-AE12-62A3EC4EB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79DF0-22D3-43DE-A776-FBC2C96B03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0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62FEC9-AFDA-430F-B74E-D0E629222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076F9B-EAB5-4AC9-B834-13560D310D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A06C8-9A86-41F3-AC4D-A0EB9F523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A407E-382A-4B6F-8906-FE83B2AEF7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4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14F06B-C179-4DB6-8155-0F30166AB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107277-19DF-4E4A-B5C3-9EE0C14D6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4B7935F-ED52-4A0C-A232-3B18E064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C2CF0-73D9-4D5B-8D87-240820DDC4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C2B87A-C15D-41FA-9A89-1C9CA89E8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6F6766-9299-4948-8418-63617C1F6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827679-4080-4B82-9105-B7AAEB812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42A8C-D277-4AFB-8615-FD9F344862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75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0F09F8-96CA-4DAF-AAAC-A864E31E33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9A1C870-9CC5-475F-B233-BB7822E43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71E321-6D73-4008-BC71-0E0A5CC32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67B34-A335-4E8B-9D72-8562B2C377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46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B8A82-B3ED-4EB1-8AA5-A19C621569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232C3B-AC91-4E7C-A9B3-A5A84600A4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28600A-DDC6-4F79-AAD2-BE05F7C60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67825-ED59-4F23-8EE6-349977E922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8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0D14-EE9B-4EE2-8C88-3BEF2884F748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FCB6-71C9-4B13-8C2B-D22415C8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D89DD-A1A5-4237-AC94-7F694E56F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9AC364-9C00-4061-95DA-375BFD9110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FDCB08-87B1-474A-B0B3-7A550A4BB2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1C45A-38CF-47B7-8253-9BEA3D8F14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81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088E81-2727-43A6-BA6A-8566D12BC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4F4082-CF48-4F4C-B69D-3ECDA37BE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20CBFD-AB65-4916-8F5A-2AEE23CD2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BB3A4-9963-45FF-9AE8-BE0FF4DD8C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46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AA0464-0A8E-462C-A5F1-541841DCB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EB5623-766B-4D9C-8997-234101C55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DDFEF0-696B-4978-A992-EF08C76D85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D6A15-14AB-424E-B54C-0E7876ED6E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57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B2C6F-6264-4BEB-A84E-896DA380A0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B6B3E1-92C4-406C-927D-E010482B6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05C5CF-379F-4897-843F-DC483DB43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BEDB6-7691-48DD-85BF-5C3FDE7560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65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BD5A29-F42C-47C3-92E1-EACDCCBBC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1E49D6-9AE1-4FCA-B8C4-C639A868F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60BA23-1329-4B9F-9A46-61B2E4D5F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F256D-303F-48DC-91BE-BCD9A9A4AF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6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0D14-EE9B-4EE2-8C88-3BEF2884F748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FCB6-71C9-4B13-8C2B-D22415C8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0D14-EE9B-4EE2-8C88-3BEF2884F748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FCB6-71C9-4B13-8C2B-D22415C8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0D14-EE9B-4EE2-8C88-3BEF2884F748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FCB6-71C9-4B13-8C2B-D22415C8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0D14-EE9B-4EE2-8C88-3BEF2884F748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FCB6-71C9-4B13-8C2B-D22415C8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0D14-EE9B-4EE2-8C88-3BEF2884F748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FCB6-71C9-4B13-8C2B-D22415C8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0D14-EE9B-4EE2-8C88-3BEF2884F748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FCB6-71C9-4B13-8C2B-D22415C8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0D14-EE9B-4EE2-8C88-3BEF2884F748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FCB6-71C9-4B13-8C2B-D22415C8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00D14-EE9B-4EE2-8C88-3BEF2884F748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7FCB6-71C9-4B13-8C2B-D22415C83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CDFD6FF7-B695-41E9-83A9-418D87BC7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2B4FF89-0D60-41C8-AAF0-C6276D6C2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6C594CE0-8DD1-4C89-B734-2C143A8E91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534EC51E-3CE2-4F81-8803-555BB280D0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2342" name="Rectangle 6">
            <a:extLst>
              <a:ext uri="{FF2B5EF4-FFF2-40B4-BE49-F238E27FC236}">
                <a16:creationId xmlns:a16="http://schemas.microsoft.com/office/drawing/2014/main" id="{9FB0B1E4-9A23-41B6-8389-69A74AF657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1B0AA1-5F65-4B38-A150-CBA1F967595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0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6.png"/><Relationship Id="rId7" Type="http://schemas.openxmlformats.org/officeDocument/2006/relationships/image" Target="../media/image29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wmf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Vanban\NHAC\Bong%20dang%20thien%20than%20-%20DT.mp3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phao 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388" y="2130425"/>
            <a:ext cx="7769225" cy="1470025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 </a:t>
            </a:r>
          </a:p>
        </p:txBody>
      </p:sp>
      <p:sp>
        <p:nvSpPr>
          <p:cNvPr id="121861" name="WordArt 5"/>
          <p:cNvSpPr>
            <a:spLocks noChangeArrowheads="1" noChangeShapeType="1" noTextEdit="1"/>
          </p:cNvSpPr>
          <p:nvPr/>
        </p:nvSpPr>
        <p:spPr bwMode="auto">
          <a:xfrm>
            <a:off x="2362200" y="1981200"/>
            <a:ext cx="4876800" cy="9144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GIẢNG ĐIỆN TỬ : LỊCH 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SỬ 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672916" y="3048000"/>
            <a:ext cx="8090084" cy="178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2672" tIns="56336" rIns="112672" bIns="56336">
            <a:spAutoFit/>
          </a:bodyPr>
          <a:lstStyle/>
          <a:p>
            <a:pPr algn="ctr" defTabSz="1127125"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4 - CHỦ ĐỀ: CÁC NƯỚC Á, PHI, MỸ LA TINH TỪ NĂM 1945 ĐẾN NAY</a:t>
            </a:r>
          </a:p>
          <a:p>
            <a:pPr algn="ctr" defTabSz="1127125"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Giáo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viên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hiện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:</a:t>
            </a:r>
            <a:r>
              <a:rPr lang="en-US" sz="35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itchFamily="18" charset="0"/>
              </a:rPr>
              <a:t>Vũ</a:t>
            </a:r>
            <a:r>
              <a:rPr lang="en-US" sz="35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itchFamily="18" charset="0"/>
              </a:rPr>
              <a:t>Thị</a:t>
            </a:r>
            <a:r>
              <a:rPr lang="en-US" sz="35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itchFamily="18" charset="0"/>
              </a:rPr>
              <a:t>Giang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1863" name="WordArt 7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05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1000" b="1" kern="10" dirty="0" smtClean="0">
                <a:ln w="19050">
                  <a:solidFill>
                    <a:srgbClr val="FF0000"/>
                  </a:solidFill>
                  <a:prstDash val="lgDash"/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TRƯỜNG THCS</a:t>
            </a:r>
            <a:r>
              <a:rPr lang="en-US" sz="1000" b="1" kern="10" dirty="0" smtClean="0">
                <a:ln w="19050">
                  <a:solidFill>
                    <a:srgbClr val="FF0000"/>
                  </a:solidFill>
                  <a:prstDash val="lgDash"/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LONG BIÊN</a:t>
            </a:r>
            <a:endParaRPr lang="en-US" sz="1000" b="1" kern="10" dirty="0">
              <a:ln w="19050">
                <a:solidFill>
                  <a:srgbClr val="FF0000"/>
                </a:solidFill>
                <a:prstDash val="lgDash"/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>
            <a:extLst>
              <a:ext uri="{FF2B5EF4-FFF2-40B4-BE49-F238E27FC236}">
                <a16:creationId xmlns:a16="http://schemas.microsoft.com/office/drawing/2014/main" id="{A6D9515D-C21D-4850-8D04-43183A3C4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5135"/>
            <a:ext cx="8893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latin typeface="Arial" charset="0"/>
                <a:ea typeface="ＭＳ Ｐゴシック" charset="0"/>
              </a:rPr>
              <a:t>I</a:t>
            </a:r>
            <a:r>
              <a:rPr lang="en-US" sz="2400" b="1" dirty="0">
                <a:latin typeface="Arial" charset="0"/>
                <a:ea typeface="ＭＳ Ｐゴシック" charset="0"/>
              </a:rPr>
              <a:t>. TÌNH HÌNH ĐÔNG NAM Á TRƯỚC VÀ SAU 1945</a:t>
            </a:r>
          </a:p>
        </p:txBody>
      </p:sp>
      <p:sp>
        <p:nvSpPr>
          <p:cNvPr id="149510" name="Text Box 6">
            <a:extLst>
              <a:ext uri="{FF2B5EF4-FFF2-40B4-BE49-F238E27FC236}">
                <a16:creationId xmlns:a16="http://schemas.microsoft.com/office/drawing/2014/main" id="{9DF91F0C-40BB-4675-AF2C-F3CBEBCB0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628775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A50021"/>
                </a:solidFill>
                <a:latin typeface="Arial" charset="0"/>
                <a:ea typeface="ＭＳ Ｐゴシック" charset="0"/>
              </a:rPr>
              <a:t>1. Trước 1945</a:t>
            </a:r>
          </a:p>
        </p:txBody>
      </p:sp>
      <p:sp>
        <p:nvSpPr>
          <p:cNvPr id="149511" name="Text Box 7">
            <a:extLst>
              <a:ext uri="{FF2B5EF4-FFF2-40B4-BE49-F238E27FC236}">
                <a16:creationId xmlns:a16="http://schemas.microsoft.com/office/drawing/2014/main" id="{DE860610-4706-4F46-8D80-06BF10CDC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0575"/>
            <a:ext cx="5486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>
                <a:latin typeface="Arial" charset="0"/>
                <a:ea typeface="ＭＳ Ｐゴシック" charset="0"/>
              </a:rPr>
              <a:t>Là </a:t>
            </a:r>
            <a:r>
              <a:rPr lang="en-US" sz="2400" b="1" dirty="0" err="1">
                <a:latin typeface="Arial" charset="0"/>
                <a:ea typeface="ＭＳ Ｐゴシック" charset="0"/>
              </a:rPr>
              <a:t>thuộc</a:t>
            </a:r>
            <a:r>
              <a:rPr lang="en-US" sz="2400" b="1" dirty="0"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latin typeface="Arial" charset="0"/>
                <a:ea typeface="ＭＳ Ｐゴシック" charset="0"/>
              </a:rPr>
              <a:t>địa</a:t>
            </a:r>
            <a:r>
              <a:rPr lang="en-US" sz="2400" b="1" dirty="0"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latin typeface="Arial" charset="0"/>
                <a:ea typeface="ＭＳ Ｐゴシック" charset="0"/>
              </a:rPr>
              <a:t>các</a:t>
            </a:r>
            <a:r>
              <a:rPr lang="en-US" sz="2400" b="1" dirty="0"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latin typeface="Arial" charset="0"/>
                <a:ea typeface="ＭＳ Ｐゴシック" charset="0"/>
              </a:rPr>
              <a:t>nước</a:t>
            </a:r>
            <a:r>
              <a:rPr lang="en-US" sz="2400" b="1" dirty="0"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latin typeface="Arial" charset="0"/>
                <a:ea typeface="ＭＳ Ｐゴシック" charset="0"/>
              </a:rPr>
              <a:t>phương</a:t>
            </a:r>
            <a:r>
              <a:rPr lang="en-US" sz="2400" b="1" dirty="0">
                <a:latin typeface="Arial" charset="0"/>
                <a:ea typeface="ＭＳ Ｐゴシック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err="1" smtClean="0">
                <a:latin typeface="Arial" charset="0"/>
                <a:ea typeface="ＭＳ Ｐゴシック" charset="0"/>
              </a:rPr>
              <a:t>Tây</a:t>
            </a:r>
            <a:r>
              <a:rPr lang="en-US" sz="2400" b="1" dirty="0" smtClean="0">
                <a:latin typeface="Arial" charset="0"/>
                <a:ea typeface="ＭＳ Ｐゴシック" charset="0"/>
              </a:rPr>
              <a:t> (</a:t>
            </a:r>
            <a:r>
              <a:rPr lang="en-US" sz="2400" b="1" dirty="0" err="1" smtClean="0">
                <a:latin typeface="Arial" charset="0"/>
                <a:ea typeface="ＭＳ Ｐゴシック" charset="0"/>
              </a:rPr>
              <a:t>trư</a:t>
            </a:r>
            <a:r>
              <a:rPr lang="en-US" sz="2400" b="1" dirty="0" smtClean="0">
                <a:latin typeface="Arial" charset="0"/>
                <a:ea typeface="ＭＳ Ｐゴシック" charset="0"/>
              </a:rPr>
              <a:t>̀ </a:t>
            </a:r>
            <a:r>
              <a:rPr lang="en-US" sz="2400" b="1" dirty="0" err="1">
                <a:latin typeface="Arial" charset="0"/>
                <a:ea typeface="ＭＳ Ｐゴシック" charset="0"/>
              </a:rPr>
              <a:t>Thái</a:t>
            </a:r>
            <a:r>
              <a:rPr lang="en-US" sz="2400" b="1" dirty="0"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latin typeface="Arial" charset="0"/>
                <a:ea typeface="ＭＳ Ｐゴシック" charset="0"/>
              </a:rPr>
              <a:t>Lan</a:t>
            </a:r>
            <a:r>
              <a:rPr lang="en-US" sz="2400" b="1" dirty="0"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149514" name="Rectangle 10">
            <a:extLst>
              <a:ext uri="{FF2B5EF4-FFF2-40B4-BE49-F238E27FC236}">
                <a16:creationId xmlns:a16="http://schemas.microsoft.com/office/drawing/2014/main" id="{363C9744-8E12-4379-8001-42611CE17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38" y="4652963"/>
            <a:ext cx="4830762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u="sng">
              <a:solidFill>
                <a:srgbClr val="A50021"/>
              </a:solidFill>
              <a:latin typeface="Arial" charset="0"/>
              <a:ea typeface="ＭＳ Ｐゴシック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u="sng">
              <a:solidFill>
                <a:srgbClr val="A50021"/>
              </a:solidFill>
              <a:latin typeface="Arial" charset="0"/>
              <a:ea typeface="ＭＳ Ｐゴシック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vi-VN" sz="2000" b="1" u="sng">
              <a:solidFill>
                <a:srgbClr val="A5002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517" name="Line 13">
            <a:extLst>
              <a:ext uri="{FF2B5EF4-FFF2-40B4-BE49-F238E27FC236}">
                <a16:creationId xmlns:a16="http://schemas.microsoft.com/office/drawing/2014/main" id="{8A65181D-5A1C-4D9C-9C68-A35EEEABE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1412875"/>
            <a:ext cx="71437" cy="518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9520" name="Text Box 16">
            <a:extLst>
              <a:ext uri="{FF2B5EF4-FFF2-40B4-BE49-F238E27FC236}">
                <a16:creationId xmlns:a16="http://schemas.microsoft.com/office/drawing/2014/main" id="{4371A320-E750-4179-9F76-1530F4F46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286000"/>
            <a:ext cx="4356100" cy="2092881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 smtClean="0">
                <a:latin typeface="Arial" charset="0"/>
                <a:ea typeface="ＭＳ Ｐゴシック" charset="0"/>
                <a:sym typeface="Wingdings" charset="0"/>
              </a:rPr>
              <a:t>Thảo</a:t>
            </a:r>
            <a:r>
              <a:rPr lang="en-US" sz="2000" b="1" dirty="0" smtClean="0">
                <a:latin typeface="Arial" charset="0"/>
                <a:ea typeface="ＭＳ Ｐゴシック" charset="0"/>
                <a:sym typeface="Wingdings" charset="0"/>
              </a:rPr>
              <a:t> </a:t>
            </a:r>
            <a:r>
              <a:rPr lang="en-US" sz="2000" b="1" dirty="0" err="1" smtClean="0">
                <a:latin typeface="Arial" charset="0"/>
                <a:ea typeface="ＭＳ Ｐゴシック" charset="0"/>
                <a:sym typeface="Wingdings" charset="0"/>
              </a:rPr>
              <a:t>luận</a:t>
            </a:r>
            <a:r>
              <a:rPr lang="en-US" sz="2000" b="1" dirty="0" smtClean="0">
                <a:latin typeface="Arial" charset="0"/>
                <a:ea typeface="ＭＳ Ｐゴシック" charset="0"/>
                <a:sym typeface="Wingdings" charset="0"/>
              </a:rPr>
              <a:t> </a:t>
            </a:r>
            <a:r>
              <a:rPr lang="en-US" sz="2000" b="1" dirty="0" err="1" smtClean="0">
                <a:latin typeface="Arial" charset="0"/>
                <a:ea typeface="ＭＳ Ｐゴシック" charset="0"/>
                <a:sym typeface="Wingdings" charset="0"/>
              </a:rPr>
              <a:t>nhóm</a:t>
            </a:r>
            <a:r>
              <a:rPr lang="en-US" sz="2000" b="1" dirty="0" smtClean="0">
                <a:latin typeface="Arial" charset="0"/>
                <a:ea typeface="ＭＳ Ｐゴシック" charset="0"/>
                <a:sym typeface="Wingdings" charset="0"/>
              </a:rPr>
              <a:t> (5 </a:t>
            </a:r>
            <a:r>
              <a:rPr lang="en-US" sz="2000" b="1" dirty="0" err="1" smtClean="0">
                <a:latin typeface="Arial" charset="0"/>
                <a:ea typeface="ＭＳ Ｐゴシック" charset="0"/>
                <a:sym typeface="Wingdings" charset="0"/>
              </a:rPr>
              <a:t>phút</a:t>
            </a:r>
            <a:r>
              <a:rPr lang="en-US" sz="2000" b="1" dirty="0" smtClean="0">
                <a:latin typeface="Arial" charset="0"/>
                <a:ea typeface="ＭＳ Ｐゴシック" charset="0"/>
                <a:sym typeface="Wingdings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err="1" smtClean="0">
                <a:latin typeface="Arial" charset="0"/>
                <a:ea typeface="ＭＳ Ｐゴシック" charset="0"/>
                <a:sym typeface="Wingdings" charset="0"/>
              </a:rPr>
              <a:t>Nhiệm</a:t>
            </a:r>
            <a:r>
              <a:rPr lang="en-US" sz="2000" b="1" dirty="0" smtClean="0">
                <a:latin typeface="Arial" charset="0"/>
                <a:ea typeface="ＭＳ Ｐゴシック" charset="0"/>
                <a:sym typeface="Wingdings" charset="0"/>
              </a:rPr>
              <a:t> </a:t>
            </a:r>
            <a:r>
              <a:rPr lang="en-US" sz="2000" b="1" dirty="0" err="1" smtClean="0">
                <a:latin typeface="Arial" charset="0"/>
                <a:ea typeface="ＭＳ Ｐゴシック" charset="0"/>
                <a:sym typeface="Wingdings" charset="0"/>
              </a:rPr>
              <a:t>vụ</a:t>
            </a:r>
            <a:r>
              <a:rPr lang="en-US" sz="2000" b="1" dirty="0" smtClean="0">
                <a:latin typeface="Arial" charset="0"/>
                <a:ea typeface="ＭＳ Ｐゴシック" charset="0"/>
                <a:sym typeface="Wingdings" charset="0"/>
              </a:rPr>
              <a:t>: </a:t>
            </a:r>
            <a:r>
              <a:rPr lang="en-US" sz="2000" b="1" dirty="0" err="1">
                <a:latin typeface="Arial" charset="0"/>
                <a:ea typeface="ＭＳ Ｐゴシック" charset="0"/>
                <a:sym typeface="Wingdings" charset="0"/>
              </a:rPr>
              <a:t>T</a:t>
            </a:r>
            <a:r>
              <a:rPr lang="en-US" sz="2000" b="1" dirty="0" err="1" smtClean="0">
                <a:latin typeface="Arial" charset="0"/>
                <a:ea typeface="ＭＳ Ｐゴシック" charset="0"/>
                <a:sym typeface="Wingdings" charset="0"/>
              </a:rPr>
              <a:t>rình</a:t>
            </a:r>
            <a:r>
              <a:rPr lang="en-US" sz="2000" b="1" dirty="0" smtClean="0">
                <a:latin typeface="Arial" charset="0"/>
                <a:ea typeface="ＭＳ Ｐゴシック" charset="0"/>
                <a:sym typeface="Wingdings" charset="0"/>
              </a:rPr>
              <a:t> </a:t>
            </a:r>
            <a:r>
              <a:rPr lang="en-US" sz="2000" b="1" dirty="0" err="1" smtClean="0">
                <a:latin typeface="Arial" charset="0"/>
                <a:ea typeface="ＭＳ Ｐゴシック" charset="0"/>
                <a:sym typeface="Wingdings" charset="0"/>
              </a:rPr>
              <a:t>bày</a:t>
            </a:r>
            <a:r>
              <a:rPr lang="en-US" sz="2000" b="1" dirty="0" smtClean="0">
                <a:latin typeface="Arial" charset="0"/>
                <a:ea typeface="ＭＳ Ｐゴシック" charset="0"/>
                <a:sym typeface="Wingdings" charset="0"/>
              </a:rPr>
              <a:t> </a:t>
            </a:r>
            <a:r>
              <a:rPr lang="en-US" sz="2000" b="1" dirty="0" err="1" smtClean="0">
                <a:latin typeface="Arial" charset="0"/>
                <a:ea typeface="ＭＳ Ｐゴシック" charset="0"/>
                <a:sym typeface="Wingdings" charset="0"/>
              </a:rPr>
              <a:t>tình</a:t>
            </a:r>
            <a:r>
              <a:rPr lang="en-US" sz="2000" b="1" dirty="0" smtClean="0">
                <a:latin typeface="Arial" charset="0"/>
                <a:ea typeface="ＭＳ Ｐゴシック" charset="0"/>
                <a:sym typeface="Wingdings" charset="0"/>
              </a:rPr>
              <a:t> </a:t>
            </a:r>
            <a:r>
              <a:rPr lang="en-US" sz="2000" b="1" dirty="0" err="1" smtClean="0">
                <a:latin typeface="Arial" charset="0"/>
                <a:ea typeface="ＭＳ Ｐゴシック" charset="0"/>
                <a:sym typeface="Wingdings" charset="0"/>
              </a:rPr>
              <a:t>hình</a:t>
            </a:r>
            <a:r>
              <a:rPr lang="en-US" sz="2000" b="1" smtClean="0">
                <a:latin typeface="Arial" charset="0"/>
                <a:ea typeface="ＭＳ Ｐゴシック" charset="0"/>
                <a:sym typeface="Wingdings" charset="0"/>
              </a:rPr>
              <a:t> ĐNÁ</a:t>
            </a:r>
            <a:endParaRPr lang="en-US" sz="2000" b="1" dirty="0" smtClean="0">
              <a:latin typeface="Arial" charset="0"/>
              <a:ea typeface="ＭＳ Ｐゴシック" charset="0"/>
              <a:sym typeface="Wingdings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 err="1" smtClean="0">
                <a:latin typeface="Arial" charset="0"/>
                <a:ea typeface="ＭＳ Ｐゴシック" charset="0"/>
                <a:sym typeface="Wingdings" charset="0"/>
              </a:rPr>
              <a:t>Nhóm</a:t>
            </a:r>
            <a:r>
              <a:rPr lang="en-US" sz="2000" b="1" dirty="0" smtClean="0">
                <a:latin typeface="Arial" charset="0"/>
                <a:ea typeface="ＭＳ Ｐゴシック" charset="0"/>
                <a:sym typeface="Wingdings" charset="0"/>
              </a:rPr>
              <a:t> 1: </a:t>
            </a:r>
            <a:r>
              <a:rPr lang="en-US" sz="2000" b="1" dirty="0" err="1" smtClean="0">
                <a:latin typeface="Arial" charset="0"/>
                <a:ea typeface="ＭＳ Ｐゴシック" charset="0"/>
                <a:sym typeface="Wingdings" charset="0"/>
              </a:rPr>
              <a:t>Trước</a:t>
            </a:r>
            <a:r>
              <a:rPr lang="en-US" sz="2000" b="1" dirty="0" smtClean="0">
                <a:latin typeface="Arial" charset="0"/>
                <a:ea typeface="ＭＳ Ｐゴシック" charset="0"/>
                <a:sym typeface="Wingdings" charset="0"/>
              </a:rPr>
              <a:t> 1945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err="1" smtClean="0">
                <a:latin typeface="Arial" charset="0"/>
                <a:ea typeface="ＭＳ Ｐゴシック" charset="0"/>
                <a:sym typeface="Wingdings" charset="0"/>
              </a:rPr>
              <a:t>Nhóm</a:t>
            </a:r>
            <a:r>
              <a:rPr lang="en-US" sz="2000" b="1" dirty="0" smtClean="0">
                <a:latin typeface="Arial" charset="0"/>
                <a:ea typeface="ＭＳ Ｐゴシック" charset="0"/>
                <a:sym typeface="Wingdings" charset="0"/>
              </a:rPr>
              <a:t> 2: </a:t>
            </a:r>
            <a:r>
              <a:rPr lang="en-US" sz="2000" b="1" dirty="0" err="1" smtClean="0">
                <a:latin typeface="Arial" charset="0"/>
                <a:ea typeface="ＭＳ Ｐゴシック" charset="0"/>
                <a:sym typeface="Wingdings" charset="0"/>
              </a:rPr>
              <a:t>Sau</a:t>
            </a:r>
            <a:r>
              <a:rPr lang="en-US" sz="2000" b="1" dirty="0" smtClean="0">
                <a:latin typeface="Arial" charset="0"/>
                <a:ea typeface="ＭＳ Ｐゴシック" charset="0"/>
                <a:sym typeface="Wingdings" charset="0"/>
              </a:rPr>
              <a:t> 1945</a:t>
            </a:r>
            <a:endParaRPr lang="en-US" sz="2000" b="1" dirty="0">
              <a:latin typeface="Arial" charset="0"/>
              <a:ea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/>
      <p:bldP spid="1495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an_do_Dong_Nam_A cat r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"/>
            <a:ext cx="6858000" cy="588146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" name="Rectangle 46"/>
          <p:cNvSpPr>
            <a:spLocks noChangeArrowheads="1"/>
          </p:cNvSpPr>
          <p:nvPr/>
        </p:nvSpPr>
        <p:spPr bwMode="auto">
          <a:xfrm>
            <a:off x="228600" y="304801"/>
            <a:ext cx="1752600" cy="5714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cs typeface="Arial" charset="0"/>
            </a:endParaRPr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478312" y="540424"/>
            <a:ext cx="1428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Thuộc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453688" y="1414968"/>
            <a:ext cx="1560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Thuộc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Pháp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393901" y="3629469"/>
            <a:ext cx="1547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Thuộc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Hà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475961" y="2275449"/>
            <a:ext cx="1430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Thuộc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436105" y="4743169"/>
            <a:ext cx="13954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Thuộc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1600200" y="6114290"/>
            <a:ext cx="7239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1945</a:t>
            </a:r>
          </a:p>
        </p:txBody>
      </p:sp>
      <p:sp>
        <p:nvSpPr>
          <p:cNvPr id="10" name="Rectangle 9"/>
          <p:cNvSpPr/>
          <p:nvPr/>
        </p:nvSpPr>
        <p:spPr>
          <a:xfrm rot="3667046">
            <a:off x="4347298" y="2097256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(P)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63701">
            <a:off x="3616387" y="2411739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(P)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63701">
            <a:off x="3502578" y="1161816"/>
            <a:ext cx="53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(P)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0" y="76200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(A)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52800" y="342900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(A)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62400" y="409487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(A)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29200" y="327660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(A)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77000" y="182880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239000" y="533400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(B)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426720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(H)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>
            <a:extLst>
              <a:ext uri="{FF2B5EF4-FFF2-40B4-BE49-F238E27FC236}">
                <a16:creationId xmlns:a16="http://schemas.microsoft.com/office/drawing/2014/main" id="{303DF4AB-03C9-47ED-8EB4-50B86EB12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1335"/>
            <a:ext cx="8893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latin typeface="Arial" charset="0"/>
                <a:ea typeface="ＭＳ Ｐゴシック" charset="0"/>
              </a:rPr>
              <a:t>I</a:t>
            </a:r>
            <a:r>
              <a:rPr lang="en-US" sz="2400" b="1" dirty="0">
                <a:latin typeface="Arial" charset="0"/>
                <a:ea typeface="ＭＳ Ｐゴシック" charset="0"/>
              </a:rPr>
              <a:t>. TÌNH HÌNH ĐÔNG NAM Á TRƯỚC VÀ SAU 1945</a:t>
            </a:r>
          </a:p>
        </p:txBody>
      </p:sp>
      <p:sp>
        <p:nvSpPr>
          <p:cNvPr id="152579" name="Text Box 3">
            <a:extLst>
              <a:ext uri="{FF2B5EF4-FFF2-40B4-BE49-F238E27FC236}">
                <a16:creationId xmlns:a16="http://schemas.microsoft.com/office/drawing/2014/main" id="{5A792C6E-7508-437E-B923-7FC452D6A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387475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A50021"/>
                </a:solidFill>
                <a:latin typeface="Arial" charset="0"/>
                <a:ea typeface="ＭＳ Ｐゴシック" charset="0"/>
              </a:rPr>
              <a:t>1. Trước 1945</a:t>
            </a:r>
          </a:p>
        </p:txBody>
      </p:sp>
      <p:sp>
        <p:nvSpPr>
          <p:cNvPr id="152580" name="Text Box 4">
            <a:extLst>
              <a:ext uri="{FF2B5EF4-FFF2-40B4-BE49-F238E27FC236}">
                <a16:creationId xmlns:a16="http://schemas.microsoft.com/office/drawing/2014/main" id="{0476CD16-9A91-4BC6-AD46-D93E64F59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885950"/>
            <a:ext cx="6192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latin typeface="Arial" charset="0"/>
                <a:ea typeface="ＭＳ Ｐゴシック" charset="0"/>
              </a:rPr>
              <a:t>- Là thuộc địa các nước phương Tây( trừ Thái Lan)</a:t>
            </a:r>
          </a:p>
        </p:txBody>
      </p:sp>
      <p:sp>
        <p:nvSpPr>
          <p:cNvPr id="152581" name="Text Box 5">
            <a:extLst>
              <a:ext uri="{FF2B5EF4-FFF2-40B4-BE49-F238E27FC236}">
                <a16:creationId xmlns:a16="http://schemas.microsoft.com/office/drawing/2014/main" id="{D35F102A-B2E1-4400-A3F4-7C67FB256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755900"/>
            <a:ext cx="3598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A50021"/>
                </a:solidFill>
                <a:latin typeface="Arial" charset="0"/>
                <a:ea typeface="ＭＳ Ｐゴシック" charset="0"/>
              </a:rPr>
              <a:t>2. Sau 1945</a:t>
            </a:r>
          </a:p>
        </p:txBody>
      </p:sp>
      <p:sp>
        <p:nvSpPr>
          <p:cNvPr id="152582" name="Text Box 6">
            <a:extLst>
              <a:ext uri="{FF2B5EF4-FFF2-40B4-BE49-F238E27FC236}">
                <a16:creationId xmlns:a16="http://schemas.microsoft.com/office/drawing/2014/main" id="{B093F401-ED50-4119-8318-A8C9267CC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429000"/>
            <a:ext cx="77422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Arial" charset="0"/>
                <a:ea typeface="ＭＳ Ｐゴシック" charset="0"/>
              </a:rPr>
              <a:t>    - 8/1945, </a:t>
            </a:r>
            <a:r>
              <a:rPr lang="en-US" sz="2400" b="1" dirty="0" err="1">
                <a:latin typeface="Arial" charset="0"/>
                <a:ea typeface="ＭＳ Ｐゴシック" charset="0"/>
              </a:rPr>
              <a:t>Nhật</a:t>
            </a:r>
            <a:r>
              <a:rPr lang="en-US" sz="2400" b="1" dirty="0"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latin typeface="Arial" charset="0"/>
                <a:ea typeface="ＭＳ Ｐゴシック" charset="0"/>
              </a:rPr>
              <a:t>đầu</a:t>
            </a:r>
            <a:r>
              <a:rPr lang="en-US" sz="2400" b="1" dirty="0"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latin typeface="Arial" charset="0"/>
                <a:ea typeface="ＭＳ Ｐゴシック" charset="0"/>
              </a:rPr>
              <a:t>hàng</a:t>
            </a:r>
            <a:r>
              <a:rPr lang="en-US" sz="2400" b="1" dirty="0">
                <a:latin typeface="Arial" charset="0"/>
                <a:ea typeface="ＭＳ Ｐゴシック" charset="0"/>
                <a:sym typeface="Wingdings" charset="0"/>
              </a:rPr>
              <a:t> </a:t>
            </a:r>
            <a:r>
              <a:rPr lang="en-US" sz="2400" b="1" dirty="0" err="1">
                <a:latin typeface="Arial" charset="0"/>
                <a:ea typeface="ＭＳ Ｐゴシック" charset="0"/>
                <a:sym typeface="Wingdings" charset="0"/>
              </a:rPr>
              <a:t>các</a:t>
            </a:r>
            <a:r>
              <a:rPr lang="en-US" sz="2400" b="1" dirty="0">
                <a:latin typeface="Arial" charset="0"/>
                <a:ea typeface="ＭＳ Ｐゴシック" charset="0"/>
                <a:sym typeface="Wingdings" charset="0"/>
              </a:rPr>
              <a:t> </a:t>
            </a:r>
            <a:r>
              <a:rPr lang="en-US" sz="2400" b="1" dirty="0" err="1">
                <a:latin typeface="Arial" charset="0"/>
                <a:ea typeface="ＭＳ Ｐゴシック" charset="0"/>
                <a:sym typeface="Wingdings" charset="0"/>
              </a:rPr>
              <a:t>nước</a:t>
            </a:r>
            <a:r>
              <a:rPr lang="en-US" sz="2400" b="1" dirty="0">
                <a:latin typeface="Arial" charset="0"/>
                <a:ea typeface="ＭＳ Ｐゴシック" charset="0"/>
                <a:sym typeface="Wingdings" charset="0"/>
              </a:rPr>
              <a:t> Đ N Á </a:t>
            </a:r>
            <a:r>
              <a:rPr lang="en-US" sz="2400" b="1" dirty="0" err="1">
                <a:latin typeface="Arial" charset="0"/>
                <a:ea typeface="ＭＳ Ｐゴシック" charset="0"/>
                <a:sym typeface="Wingdings" charset="0"/>
              </a:rPr>
              <a:t>nổi</a:t>
            </a:r>
            <a:r>
              <a:rPr lang="en-US" sz="2400" b="1" dirty="0">
                <a:latin typeface="Arial" charset="0"/>
                <a:ea typeface="ＭＳ Ｐゴシック" charset="0"/>
                <a:sym typeface="Wingdings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latin typeface="Arial" charset="0"/>
                <a:ea typeface="ＭＳ Ｐゴシック" charset="0"/>
                <a:sym typeface="Wingdings" charset="0"/>
              </a:rPr>
              <a:t>dậy</a:t>
            </a:r>
            <a:r>
              <a:rPr lang="en-US" sz="2400" b="1" dirty="0">
                <a:latin typeface="Arial" charset="0"/>
                <a:ea typeface="ＭＳ Ｐゴシック" charset="0"/>
                <a:sym typeface="Wingdings" charset="0"/>
              </a:rPr>
              <a:t> </a:t>
            </a:r>
            <a:r>
              <a:rPr lang="en-US" sz="2400" b="1" dirty="0" err="1">
                <a:latin typeface="Arial" charset="0"/>
                <a:ea typeface="ＭＳ Ｐゴシック" charset="0"/>
                <a:sym typeface="Wingdings" charset="0"/>
              </a:rPr>
              <a:t>giành</a:t>
            </a:r>
            <a:r>
              <a:rPr lang="en-US" sz="2400" b="1" dirty="0">
                <a:latin typeface="Arial" charset="0"/>
                <a:ea typeface="ＭＳ Ｐゴシック" charset="0"/>
                <a:sym typeface="Wingdings" charset="0"/>
              </a:rPr>
              <a:t> </a:t>
            </a:r>
            <a:r>
              <a:rPr lang="en-US" sz="2400" b="1" dirty="0" err="1" smtClean="0">
                <a:latin typeface="Arial" charset="0"/>
                <a:ea typeface="ＭＳ Ｐゴシック" charset="0"/>
                <a:sym typeface="Wingdings" charset="0"/>
              </a:rPr>
              <a:t>chính</a:t>
            </a:r>
            <a:r>
              <a:rPr lang="en-US" sz="2400" b="1" dirty="0" smtClean="0">
                <a:latin typeface="Arial" charset="0"/>
                <a:ea typeface="ＭＳ Ｐゴシック" charset="0"/>
                <a:sym typeface="Wingdings" charset="0"/>
              </a:rPr>
              <a:t> </a:t>
            </a:r>
            <a:r>
              <a:rPr lang="en-US" sz="2400" b="1" dirty="0" err="1" smtClean="0">
                <a:latin typeface="Arial" charset="0"/>
                <a:ea typeface="ＭＳ Ｐゴシック" charset="0"/>
                <a:sym typeface="Wingdings" charset="0"/>
              </a:rPr>
              <a:t>quyền</a:t>
            </a:r>
            <a:r>
              <a:rPr lang="en-US" sz="2400" b="1" dirty="0" smtClean="0">
                <a:latin typeface="Arial" charset="0"/>
                <a:ea typeface="ＭＳ Ｐゴシック" charset="0"/>
                <a:sym typeface="Wingdings" charset="0"/>
              </a:rPr>
              <a:t> </a:t>
            </a:r>
            <a:endParaRPr lang="en-US" sz="2400" b="1" dirty="0">
              <a:latin typeface="Arial" charset="0"/>
              <a:ea typeface="ＭＳ Ｐゴシック" charset="0"/>
            </a:endParaRPr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C3195417-4CC3-4794-9CE0-E3CF6ACC0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238" y="4652963"/>
            <a:ext cx="4830762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u="sng">
              <a:solidFill>
                <a:srgbClr val="A50021"/>
              </a:solidFill>
              <a:latin typeface="Arial" charset="0"/>
              <a:ea typeface="ＭＳ Ｐゴシック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000" b="1" u="sng">
              <a:solidFill>
                <a:srgbClr val="A50021"/>
              </a:solidFill>
              <a:latin typeface="Arial" charset="0"/>
              <a:ea typeface="ＭＳ Ｐゴシック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vi-VN" sz="2000" b="1" u="sng">
              <a:solidFill>
                <a:srgbClr val="A5002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584" name="Text Box 8">
            <a:extLst>
              <a:ext uri="{FF2B5EF4-FFF2-40B4-BE49-F238E27FC236}">
                <a16:creationId xmlns:a16="http://schemas.microsoft.com/office/drawing/2014/main" id="{49DF5D3A-0E3B-4DA3-A2AC-5B95AD7F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52963"/>
            <a:ext cx="72009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altLang="en-US" b="1" dirty="0"/>
              <a:t> </a:t>
            </a:r>
            <a:r>
              <a:rPr lang="vi-VN" altLang="en-US" b="1" dirty="0"/>
              <a:t>Giữa những năm 50, hầu hết các nước ĐNÁ đã giành được độc lập</a:t>
            </a:r>
            <a:r>
              <a:rPr lang="vi-VN" altLang="en-US" b="1" dirty="0" smtClean="0"/>
              <a:t>.</a:t>
            </a:r>
            <a:endParaRPr lang="vi-VN" altLang="en-US" b="1" dirty="0"/>
          </a:p>
        </p:txBody>
      </p:sp>
    </p:spTree>
    <p:extLst>
      <p:ext uri="{BB962C8B-B14F-4D97-AF65-F5344CB8AC3E}">
        <p14:creationId xmlns:p14="http://schemas.microsoft.com/office/powerpoint/2010/main" val="419696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2" descr="Ban_do_Dong_Nam_A cat r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9" y="838199"/>
            <a:ext cx="8839201" cy="593605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7901" name="Picture 13" descr="QUASBUT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69812" y="593041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4" descr="QUASBUT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33600" y="1981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5" descr="QUASBUT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667000" y="16764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3124200" y="5791200"/>
            <a:ext cx="15240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</a:rPr>
              <a:t>17-8-1945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843213" y="1333500"/>
            <a:ext cx="14478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</a:rPr>
              <a:t>02-9-1945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246313" y="2149475"/>
            <a:ext cx="15240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latin typeface="Times New Roman" pitchFamily="18" charset="0"/>
              </a:rPr>
              <a:t>12-10-1945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715000" y="2286000"/>
            <a:ext cx="11430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latin typeface="Times New Roman" pitchFamily="18" charset="0"/>
              </a:rPr>
              <a:t>07-1946</a:t>
            </a: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1981200" y="4038600"/>
            <a:ext cx="11430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latin typeface="Times New Roman" pitchFamily="18" charset="0"/>
              </a:rPr>
              <a:t>8-1957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533400" y="2362200"/>
            <a:ext cx="1219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latin typeface="Times New Roman" pitchFamily="18" charset="0"/>
              </a:rPr>
              <a:t>01-1948</a:t>
            </a:r>
          </a:p>
        </p:txBody>
      </p:sp>
      <p:pic>
        <p:nvPicPr>
          <p:cNvPr id="37912" name="Picture 24" descr="QUASBUT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09375" y="450188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25" descr="QUASBUT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21084" y="2229948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4" name="Picture 26" descr="QUASBUT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36491" y="2565839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600200" y="2286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1945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9" grpId="0" animBg="1"/>
      <p:bldP spid="37910" grpId="0" animBg="1"/>
      <p:bldP spid="379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PHILPNES"/>
          <p:cNvPicPr>
            <a:picLocks noChangeAspect="1" noChangeArrowheads="1"/>
          </p:cNvPicPr>
          <p:nvPr/>
        </p:nvPicPr>
        <p:blipFill>
          <a:blip r:embed="rId2"/>
          <a:srcRect l="3891" t="5519" r="3891" b="5519"/>
          <a:stretch>
            <a:fillRect/>
          </a:stretch>
        </p:blipFill>
        <p:spPr bwMode="auto">
          <a:xfrm>
            <a:off x="3915228" y="1952172"/>
            <a:ext cx="533400" cy="346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8374" name="Picture 6" descr="LAOS"/>
          <p:cNvPicPr>
            <a:picLocks noChangeAspect="1" noChangeArrowheads="1"/>
          </p:cNvPicPr>
          <p:nvPr/>
        </p:nvPicPr>
        <p:blipFill>
          <a:blip r:embed="rId3"/>
          <a:srcRect l="3891" t="5519" r="3891" b="5519"/>
          <a:stretch>
            <a:fillRect/>
          </a:stretch>
        </p:blipFill>
        <p:spPr bwMode="auto">
          <a:xfrm>
            <a:off x="3886200" y="3276600"/>
            <a:ext cx="533400" cy="346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8375" name="Picture 7" descr="VIETNAM"/>
          <p:cNvPicPr>
            <a:picLocks noChangeAspect="1" noChangeArrowheads="1"/>
          </p:cNvPicPr>
          <p:nvPr/>
        </p:nvPicPr>
        <p:blipFill>
          <a:blip r:embed="rId4"/>
          <a:srcRect l="3891" t="5519" r="3891" b="5519"/>
          <a:stretch>
            <a:fillRect/>
          </a:stretch>
        </p:blipFill>
        <p:spPr bwMode="auto">
          <a:xfrm>
            <a:off x="3886200" y="2819400"/>
            <a:ext cx="533400" cy="3444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8376" name="Picture 8" descr="600px-Flag_of_Indonesia_svg"/>
          <p:cNvPicPr>
            <a:picLocks noChangeAspect="1" noChangeArrowheads="1"/>
          </p:cNvPicPr>
          <p:nvPr/>
        </p:nvPicPr>
        <p:blipFill>
          <a:blip r:embed="rId5" cstate="print"/>
          <a:srcRect l="3200" t="4800" r="3200" b="4800"/>
          <a:stretch>
            <a:fillRect/>
          </a:stretch>
        </p:blipFill>
        <p:spPr bwMode="auto">
          <a:xfrm>
            <a:off x="3810000" y="4648200"/>
            <a:ext cx="533400" cy="4079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0" y="1600200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.VnTime" pitchFamily="34" charset="0"/>
              </a:rPr>
              <a:t>Tham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gia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khối</a:t>
            </a:r>
            <a:r>
              <a:rPr lang="en-US" sz="2400" dirty="0" smtClean="0">
                <a:latin typeface=".VnTime" pitchFamily="34" charset="0"/>
              </a:rPr>
              <a:t> SEATO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0" y="4953000"/>
            <a:ext cx="3352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.VnTime" pitchFamily="34" charset="0"/>
              </a:rPr>
              <a:t> </a:t>
            </a:r>
            <a:r>
              <a:rPr lang="en-US" sz="2200" dirty="0" err="1" smtClean="0">
                <a:latin typeface=".VnTime" pitchFamily="34" charset="0"/>
              </a:rPr>
              <a:t>Hòa</a:t>
            </a:r>
            <a:r>
              <a:rPr lang="en-US" sz="2200" dirty="0" smtClean="0">
                <a:latin typeface=".VnTime" pitchFamily="34" charset="0"/>
              </a:rPr>
              <a:t> </a:t>
            </a:r>
            <a:r>
              <a:rPr lang="en-US" sz="2200" dirty="0" err="1" smtClean="0">
                <a:latin typeface=".VnTime" pitchFamily="34" charset="0"/>
              </a:rPr>
              <a:t>bình</a:t>
            </a:r>
            <a:r>
              <a:rPr lang="en-US" sz="2200" dirty="0" smtClean="0">
                <a:latin typeface=".VnTime" pitchFamily="34" charset="0"/>
              </a:rPr>
              <a:t> </a:t>
            </a:r>
            <a:r>
              <a:rPr lang="en-US" sz="2200" dirty="0" err="1" smtClean="0">
                <a:latin typeface=".VnTime" pitchFamily="34" charset="0"/>
              </a:rPr>
              <a:t>trung</a:t>
            </a:r>
            <a:r>
              <a:rPr lang="en-US" sz="2200" dirty="0" smtClean="0">
                <a:latin typeface=".VnTime" pitchFamily="34" charset="0"/>
              </a:rPr>
              <a:t> </a:t>
            </a:r>
            <a:r>
              <a:rPr lang="en-US" sz="2200" dirty="0" err="1" smtClean="0">
                <a:latin typeface=".VnTime" pitchFamily="34" charset="0"/>
              </a:rPr>
              <a:t>lập</a:t>
            </a:r>
            <a:endParaRPr lang="en-US" sz="2200" dirty="0">
              <a:latin typeface=".VnTime" pitchFamily="34" charset="0"/>
            </a:endParaRPr>
          </a:p>
        </p:txBody>
      </p:sp>
      <p:pic>
        <p:nvPicPr>
          <p:cNvPr id="58380" name="Picture 12" descr="800px-Flag_of_Myanmar_svg"/>
          <p:cNvPicPr>
            <a:picLocks noChangeAspect="1" noChangeArrowheads="1"/>
          </p:cNvPicPr>
          <p:nvPr/>
        </p:nvPicPr>
        <p:blipFill>
          <a:blip r:embed="rId6" cstate="print"/>
          <a:srcRect l="2400" t="4324" r="2400" b="4324"/>
          <a:stretch>
            <a:fillRect/>
          </a:stretch>
        </p:blipFill>
        <p:spPr bwMode="auto">
          <a:xfrm>
            <a:off x="3810000" y="5257800"/>
            <a:ext cx="522287" cy="35718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8381" name="Line 13"/>
          <p:cNvSpPr>
            <a:spLocks noChangeShapeType="1"/>
          </p:cNvSpPr>
          <p:nvPr/>
        </p:nvSpPr>
        <p:spPr bwMode="auto">
          <a:xfrm flipH="1">
            <a:off x="3110047" y="1600199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H="1" flipV="1">
            <a:off x="3069956" y="1871530"/>
            <a:ext cx="845272" cy="2325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H="1">
            <a:off x="2839328" y="4842804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H="1" flipV="1">
            <a:off x="2847536" y="5266008"/>
            <a:ext cx="886264" cy="2203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6250575" y="1524001"/>
            <a:ext cx="45719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V="1">
            <a:off x="6248400" y="3657595"/>
            <a:ext cx="457200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4343400" y="13716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latin typeface=".VnTime" pitchFamily="34" charset="0"/>
              </a:rPr>
              <a:t>Thái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Lan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4419600" y="27432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latin typeface=".VnTime" pitchFamily="34" charset="0"/>
              </a:rPr>
              <a:t>Việt</a:t>
            </a:r>
            <a:r>
              <a:rPr lang="en-US" sz="2400" dirty="0" smtClean="0">
                <a:latin typeface=".VnTime" pitchFamily="34" charset="0"/>
              </a:rPr>
              <a:t> Nam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4343400" y="37338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.VnTime" pitchFamily="34" charset="0"/>
              </a:rPr>
              <a:t>Cam-</a:t>
            </a:r>
            <a:r>
              <a:rPr lang="en-US" sz="2400" dirty="0" err="1">
                <a:latin typeface=".VnTime" pitchFamily="34" charset="0"/>
              </a:rPr>
              <a:t>pu</a:t>
            </a:r>
            <a:r>
              <a:rPr lang="en-US" sz="2400" dirty="0">
                <a:latin typeface=".VnTime" pitchFamily="34" charset="0"/>
              </a:rPr>
              <a:t>-</a:t>
            </a:r>
            <a:r>
              <a:rPr lang="en-US" sz="2400" dirty="0" err="1">
                <a:latin typeface=".VnTime" pitchFamily="34" charset="0"/>
              </a:rPr>
              <a:t>chia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4343400" y="46482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latin typeface=".VnTime" pitchFamily="34" charset="0"/>
              </a:rPr>
              <a:t>Indonexia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4267200" y="525780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latin typeface=".VnTime" pitchFamily="34" charset="0"/>
              </a:rPr>
              <a:t>Miến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Điện</a:t>
            </a:r>
            <a:endParaRPr lang="en-US" sz="2400" dirty="0">
              <a:latin typeface=".VnTime" pitchFamily="34" charset="0"/>
            </a:endParaRPr>
          </a:p>
        </p:txBody>
      </p:sp>
      <p:pic>
        <p:nvPicPr>
          <p:cNvPr id="58392" name="Picture 24" descr="THAILAND"/>
          <p:cNvPicPr>
            <a:picLocks noChangeAspect="1" noChangeArrowheads="1"/>
          </p:cNvPicPr>
          <p:nvPr/>
        </p:nvPicPr>
        <p:blipFill>
          <a:blip r:embed="rId7"/>
          <a:srcRect l="3891" t="5519" r="3891" b="5519"/>
          <a:stretch>
            <a:fillRect/>
          </a:stretch>
        </p:blipFill>
        <p:spPr bwMode="auto">
          <a:xfrm>
            <a:off x="3886200" y="1447800"/>
            <a:ext cx="533400" cy="3460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4252692" y="320040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latin typeface=".VnTime" pitchFamily="34" charset="0"/>
              </a:rPr>
              <a:t>Lào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58394" name="Line 26"/>
          <p:cNvSpPr>
            <a:spLocks noChangeShapeType="1"/>
          </p:cNvSpPr>
          <p:nvPr/>
        </p:nvSpPr>
        <p:spPr bwMode="auto">
          <a:xfrm>
            <a:off x="3124200" y="3429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0" y="3186332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.VnTime" pitchFamily="34" charset="0"/>
              </a:rPr>
              <a:t>Mĩ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tiến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hành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xâm</a:t>
            </a:r>
            <a:r>
              <a:rPr lang="en-US" sz="2400" dirty="0" smtClean="0">
                <a:latin typeface=".VnTime" pitchFamily="34" charset="0"/>
              </a:rPr>
              <a:t> </a:t>
            </a:r>
            <a:r>
              <a:rPr lang="en-US" sz="2400" dirty="0" err="1" smtClean="0">
                <a:latin typeface=".VnTime" pitchFamily="34" charset="0"/>
              </a:rPr>
              <a:t>lược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 flipV="1">
            <a:off x="3124200" y="29718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>
            <a:off x="3124200" y="3429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8398" name="Picture 30" descr="125px-Flag_of_Cambodi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3733800"/>
            <a:ext cx="533400" cy="457200"/>
          </a:xfrm>
          <a:prstGeom prst="rect">
            <a:avLst/>
          </a:prstGeom>
          <a:noFill/>
        </p:spPr>
      </p:pic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4495800" y="18288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 smtClean="0">
                <a:latin typeface=".VnTime" pitchFamily="34" charset="0"/>
              </a:rPr>
              <a:t>Philippin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32" name="Text Box 11" descr="Parchment"/>
          <p:cNvSpPr txBox="1">
            <a:spLocks noChangeArrowheads="1"/>
          </p:cNvSpPr>
          <p:nvPr/>
        </p:nvSpPr>
        <p:spPr bwMode="auto">
          <a:xfrm>
            <a:off x="457200" y="533400"/>
            <a:ext cx="5257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>
                <a:alpha val="74001"/>
              </a:srgb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bối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cảnh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Chiến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lạnh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</a:rPr>
              <a:t>”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3" name="Text Box 11" descr="Parchment"/>
          <p:cNvSpPr txBox="1">
            <a:spLocks noChangeArrowheads="1"/>
          </p:cNvSpPr>
          <p:nvPr/>
        </p:nvSpPr>
        <p:spPr bwMode="auto">
          <a:xfrm>
            <a:off x="6705600" y="609600"/>
            <a:ext cx="1676400" cy="56938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>
                <a:alpha val="74001"/>
              </a:srgb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XX,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58378" grpId="0"/>
      <p:bldP spid="58381" grpId="0" animBg="1"/>
      <p:bldP spid="58382" grpId="0" animBg="1"/>
      <p:bldP spid="58383" grpId="0" animBg="1"/>
      <p:bldP spid="58384" grpId="0" animBg="1"/>
      <p:bldP spid="58385" grpId="0" animBg="1"/>
      <p:bldP spid="58386" grpId="0" animBg="1"/>
      <p:bldP spid="58387" grpId="0"/>
      <p:bldP spid="58390" grpId="0"/>
      <p:bldP spid="58391" grpId="0"/>
      <p:bldP spid="58393" grpId="0"/>
      <p:bldP spid="58394" grpId="0" animBg="1"/>
      <p:bldP spid="58395" grpId="0"/>
      <p:bldP spid="58396" grpId="0" animBg="1"/>
      <p:bldP spid="58397" grpId="0" animBg="1"/>
      <p:bldP spid="58399" grpId="0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0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848600" cy="5715000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1524000" y="6172200"/>
            <a:ext cx="670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4191000" cy="3048000"/>
          </a:xfrm>
          <a:prstGeom prst="rect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533400" y="4038600"/>
            <a:ext cx="38099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1750"/>
              </a:spcBef>
              <a:buSzPct val="100000"/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Lá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cờ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ASEAN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trưng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  <a:latin typeface="Times New Roman" pitchFamily="18" charset="0"/>
              </a:rPr>
              <a:t>hoà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bình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bền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vững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đoàn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kết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năng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động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69647" name="Text Box 15" descr="Parchment"/>
          <p:cNvSpPr txBox="1">
            <a:spLocks noChangeArrowheads="1"/>
          </p:cNvSpPr>
          <p:nvPr/>
        </p:nvSpPr>
        <p:spPr bwMode="auto">
          <a:xfrm>
            <a:off x="4495800" y="381000"/>
            <a:ext cx="4343400" cy="63709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Màu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trưng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hoà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ổn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Màu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đỏ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can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đảm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Màu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trắng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thuần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Màu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vàng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trưng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Vòng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trưng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ASEAN.</a:t>
            </a:r>
          </a:p>
          <a:p>
            <a:pPr algn="just">
              <a:spcBef>
                <a:spcPct val="50000"/>
              </a:spcBef>
            </a:pPr>
            <a:endParaRPr lang="en-US" sz="2400" b="1" u="sng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5" grpId="0"/>
      <p:bldP spid="696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EF6A3B50-C5B6-4F4D-8F1B-A752EC56C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36525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II- SỰ RA ĐỜI CỦA TỔ CHỨC ASEAN.</a:t>
            </a:r>
            <a:endParaRPr lang="vi-VN" sz="2800" b="1" dirty="0"/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43FEBFA1-31BD-4793-9C41-D1904EA9541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836613"/>
            <a:ext cx="43434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b="1" dirty="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vi-VN" altLang="en-US" sz="3000" b="1" dirty="0" smtClean="0">
                <a:solidFill>
                  <a:srgbClr val="A50021"/>
                </a:solidFill>
              </a:rPr>
              <a:t>1- </a:t>
            </a:r>
            <a:r>
              <a:rPr lang="vi-VN" altLang="en-US" sz="3000" b="1" u="sng" dirty="0">
                <a:solidFill>
                  <a:srgbClr val="A50021"/>
                </a:solidFill>
              </a:rPr>
              <a:t>Hoàn cảnh ra đời: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vi-VN" altLang="en-US" b="1" dirty="0">
                <a:latin typeface="+mj-lt"/>
              </a:rPr>
              <a:t>- </a:t>
            </a:r>
            <a:r>
              <a:rPr lang="en-US" altLang="en-US" b="1" dirty="0">
                <a:latin typeface="+mj-lt"/>
              </a:rPr>
              <a:t>Do </a:t>
            </a:r>
            <a:r>
              <a:rPr lang="vi-VN" altLang="en-US" b="1" dirty="0">
                <a:latin typeface="+mj-lt"/>
              </a:rPr>
              <a:t>nhu </a:t>
            </a:r>
            <a:r>
              <a:rPr lang="vi-VN" altLang="en-US" b="1" dirty="0" smtClean="0">
                <a:latin typeface="+mj-lt"/>
              </a:rPr>
              <a:t>cầu </a:t>
            </a:r>
            <a:r>
              <a:rPr lang="vi-VN" altLang="en-US" b="1" dirty="0">
                <a:latin typeface="+mj-lt"/>
              </a:rPr>
              <a:t>hợp tác, liên minh để </a:t>
            </a:r>
            <a:r>
              <a:rPr lang="vi-VN" altLang="en-US" b="1" dirty="0" smtClean="0">
                <a:latin typeface="+mj-lt"/>
              </a:rPr>
              <a:t>phát </a:t>
            </a:r>
            <a:r>
              <a:rPr lang="vi-VN" altLang="en-US" b="1" dirty="0">
                <a:latin typeface="+mj-lt"/>
              </a:rPr>
              <a:t>triển, hạn chế ảnh hưởng của các cường quốc bên ngoài đối với khu vực. </a:t>
            </a:r>
            <a:endParaRPr lang="en-US" altLang="en-US" b="1" dirty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8/8/1967,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ĐNÁ (ASEAN)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Băng-cốc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8" descr="Picture1">
            <a:extLst>
              <a:ext uri="{FF2B5EF4-FFF2-40B4-BE49-F238E27FC236}">
                <a16:creationId xmlns:a16="http://schemas.microsoft.com/office/drawing/2014/main" id="{062DBB72-5842-4AF7-90D6-6916B34B1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28604">
            <a:off x="7885113" y="142875"/>
            <a:ext cx="1219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3" name="Line 9">
            <a:extLst>
              <a:ext uri="{FF2B5EF4-FFF2-40B4-BE49-F238E27FC236}">
                <a16:creationId xmlns:a16="http://schemas.microsoft.com/office/drawing/2014/main" id="{6BDFA7B0-E433-40EF-965A-558A608AC2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1374900"/>
            <a:ext cx="0" cy="5294188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3273" name="AutoShape 89">
            <a:extLst>
              <a:ext uri="{FF2B5EF4-FFF2-40B4-BE49-F238E27FC236}">
                <a16:creationId xmlns:a16="http://schemas.microsoft.com/office/drawing/2014/main" id="{2EE02698-14FF-491F-A304-3E12707F3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2800"/>
            <a:ext cx="4343399" cy="3027363"/>
          </a:xfrm>
          <a:prstGeom prst="hexagon">
            <a:avLst>
              <a:gd name="adj" fmla="val 25660"/>
              <a:gd name="vf" fmla="val 115470"/>
            </a:avLst>
          </a:prstGeom>
          <a:solidFill>
            <a:srgbClr val="55F1EA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bày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hoàn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cảnh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đời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ASEAN?</a:t>
            </a:r>
            <a:endParaRPr lang="vi-VN" sz="2800" b="1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7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build="p"/>
      <p:bldP spid="932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76600" y="1981200"/>
            <a:ext cx="2362200" cy="2362200"/>
            <a:chOff x="2007" y="1326"/>
            <a:chExt cx="1728" cy="1632"/>
          </a:xfrm>
        </p:grpSpPr>
        <p:sp>
          <p:nvSpPr>
            <p:cNvPr id="49158" name="Oval 7" descr="Blue tissue paper"/>
            <p:cNvSpPr>
              <a:spLocks noChangeArrowheads="1"/>
            </p:cNvSpPr>
            <p:nvPr/>
          </p:nvSpPr>
          <p:spPr bwMode="auto">
            <a:xfrm>
              <a:off x="2007" y="1326"/>
              <a:ext cx="1728" cy="1632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>
                <a:cs typeface="Arial" charset="0"/>
              </a:endParaRPr>
            </a:p>
          </p:txBody>
        </p:sp>
        <p:pic>
          <p:nvPicPr>
            <p:cNvPr id="49159" name="Picture 8" descr="Flag_of_ASEAN_sv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8" y="1779"/>
              <a:ext cx="992" cy="66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9160" name="Text Box 9"/>
            <p:cNvSpPr txBox="1">
              <a:spLocks noChangeArrowheads="1"/>
            </p:cNvSpPr>
            <p:nvPr/>
          </p:nvSpPr>
          <p:spPr bwMode="auto">
            <a:xfrm>
              <a:off x="2370" y="1480"/>
              <a:ext cx="1008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b="1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ASEAN</a:t>
              </a:r>
            </a:p>
          </p:txBody>
        </p:sp>
        <p:sp>
          <p:nvSpPr>
            <p:cNvPr id="49161" name="Text Box 10"/>
            <p:cNvSpPr txBox="1">
              <a:spLocks noChangeArrowheads="1"/>
            </p:cNvSpPr>
            <p:nvPr/>
          </p:nvSpPr>
          <p:spPr bwMode="auto">
            <a:xfrm>
              <a:off x="2247" y="2496"/>
              <a:ext cx="1296" cy="2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000" b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8/8/1967)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828800" y="4419231"/>
            <a:ext cx="2057400" cy="1095745"/>
            <a:chOff x="1461" y="3160"/>
            <a:chExt cx="1296" cy="578"/>
          </a:xfrm>
        </p:grpSpPr>
        <p:pic>
          <p:nvPicPr>
            <p:cNvPr id="49169" name="Picture 20" descr="THAILAND"/>
            <p:cNvPicPr>
              <a:picLocks noChangeAspect="1" noChangeArrowheads="1"/>
            </p:cNvPicPr>
            <p:nvPr/>
          </p:nvPicPr>
          <p:blipFill>
            <a:blip r:embed="rId4"/>
            <a:srcRect l="3891" t="5519" r="3891" b="5519"/>
            <a:stretch>
              <a:fillRect/>
            </a:stretch>
          </p:blipFill>
          <p:spPr bwMode="auto">
            <a:xfrm>
              <a:off x="1488" y="3351"/>
              <a:ext cx="703" cy="38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9170" name="Text Box 21"/>
            <p:cNvSpPr txBox="1">
              <a:spLocks noChangeArrowheads="1"/>
            </p:cNvSpPr>
            <p:nvPr/>
          </p:nvSpPr>
          <p:spPr bwMode="auto">
            <a:xfrm>
              <a:off x="1461" y="3160"/>
              <a:ext cx="1296" cy="1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THAI LAN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477000" y="2362200"/>
            <a:ext cx="2057400" cy="1219200"/>
            <a:chOff x="4269" y="1632"/>
            <a:chExt cx="1296" cy="624"/>
          </a:xfrm>
        </p:grpSpPr>
        <p:pic>
          <p:nvPicPr>
            <p:cNvPr id="49175" name="Picture 28" descr="MALAYSIA"/>
            <p:cNvPicPr>
              <a:picLocks noChangeAspect="1" noChangeArrowheads="1"/>
            </p:cNvPicPr>
            <p:nvPr/>
          </p:nvPicPr>
          <p:blipFill>
            <a:blip r:embed="rId5"/>
            <a:srcRect l="3891" t="5519" r="3891" b="5519"/>
            <a:stretch>
              <a:fillRect/>
            </a:stretch>
          </p:blipFill>
          <p:spPr bwMode="auto">
            <a:xfrm>
              <a:off x="4338" y="1869"/>
              <a:ext cx="703" cy="38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9176" name="Text Box 29"/>
            <p:cNvSpPr txBox="1">
              <a:spLocks noChangeArrowheads="1"/>
            </p:cNvSpPr>
            <p:nvPr/>
          </p:nvSpPr>
          <p:spPr bwMode="auto">
            <a:xfrm>
              <a:off x="4269" y="1632"/>
              <a:ext cx="129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MA-LAI-XI-A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657600" y="381000"/>
            <a:ext cx="2057400" cy="1600200"/>
            <a:chOff x="2304" y="1050"/>
            <a:chExt cx="1296" cy="864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2304" y="1050"/>
              <a:ext cx="1296" cy="528"/>
              <a:chOff x="2448" y="240"/>
              <a:chExt cx="1296" cy="615"/>
            </a:xfrm>
          </p:grpSpPr>
          <p:pic>
            <p:nvPicPr>
              <p:cNvPr id="49163" name="Picture 12" descr="600px-Flag_of_Indonesia_svg"/>
              <p:cNvPicPr>
                <a:picLocks noChangeAspect="1" noChangeArrowheads="1"/>
              </p:cNvPicPr>
              <p:nvPr/>
            </p:nvPicPr>
            <p:blipFill>
              <a:blip r:embed="rId6"/>
              <a:srcRect l="3200" t="4800" r="3200" b="4800"/>
              <a:stretch>
                <a:fillRect/>
              </a:stretch>
            </p:blipFill>
            <p:spPr bwMode="auto">
              <a:xfrm>
                <a:off x="2544" y="480"/>
                <a:ext cx="707" cy="37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49164" name="Text Box 13"/>
              <p:cNvSpPr txBox="1">
                <a:spLocks noChangeArrowheads="1"/>
              </p:cNvSpPr>
              <p:nvPr/>
            </p:nvSpPr>
            <p:spPr bwMode="auto">
              <a:xfrm>
                <a:off x="2448" y="240"/>
                <a:ext cx="1296" cy="22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IN-ĐÔ-NÊ-XI-A</a:t>
                </a:r>
              </a:p>
            </p:txBody>
          </p:sp>
        </p:grp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2784" y="1578"/>
              <a:ext cx="0" cy="33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295400" y="2286000"/>
            <a:ext cx="1966912" cy="1143000"/>
            <a:chOff x="867" y="2064"/>
            <a:chExt cx="1239" cy="624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867" y="2064"/>
              <a:ext cx="1200" cy="624"/>
              <a:chOff x="743" y="1584"/>
              <a:chExt cx="1296" cy="624"/>
            </a:xfrm>
          </p:grpSpPr>
          <p:pic>
            <p:nvPicPr>
              <p:cNvPr id="49166" name="Picture 16" descr="PHILPNES"/>
              <p:cNvPicPr>
                <a:picLocks noChangeAspect="1" noChangeArrowheads="1"/>
              </p:cNvPicPr>
              <p:nvPr/>
            </p:nvPicPr>
            <p:blipFill>
              <a:blip r:embed="rId7"/>
              <a:srcRect l="3891" t="5519" r="3891" b="5519"/>
              <a:stretch>
                <a:fillRect/>
              </a:stretch>
            </p:blipFill>
            <p:spPr bwMode="auto">
              <a:xfrm>
                <a:off x="768" y="1822"/>
                <a:ext cx="703" cy="386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49167" name="Text Box 17"/>
              <p:cNvSpPr txBox="1">
                <a:spLocks noChangeArrowheads="1"/>
              </p:cNvSpPr>
              <p:nvPr/>
            </p:nvSpPr>
            <p:spPr bwMode="auto">
              <a:xfrm>
                <a:off x="743" y="1584"/>
                <a:ext cx="1296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PHI-LIP-PIN</a:t>
                </a:r>
              </a:p>
            </p:txBody>
          </p:sp>
        </p:grp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1540" y="2495"/>
              <a:ext cx="566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Line 30"/>
          <p:cNvSpPr>
            <a:spLocks noChangeShapeType="1"/>
          </p:cNvSpPr>
          <p:nvPr/>
        </p:nvSpPr>
        <p:spPr bwMode="auto">
          <a:xfrm flipH="1">
            <a:off x="5638800" y="3018156"/>
            <a:ext cx="990600" cy="45719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 flipH="1">
            <a:off x="2971800" y="4086664"/>
            <a:ext cx="762000" cy="7620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5413268" y="3895724"/>
            <a:ext cx="2090817" cy="1373189"/>
            <a:chOff x="3374" y="3100"/>
            <a:chExt cx="1439" cy="865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 rot="-1384488">
              <a:off x="3457" y="3335"/>
              <a:ext cx="1356" cy="630"/>
              <a:chOff x="3347" y="3168"/>
              <a:chExt cx="1356" cy="630"/>
            </a:xfrm>
          </p:grpSpPr>
          <p:pic>
            <p:nvPicPr>
              <p:cNvPr id="49172" name="Picture 24" descr="SINGAPOR"/>
              <p:cNvPicPr>
                <a:picLocks noChangeAspect="1" noChangeArrowheads="1"/>
              </p:cNvPicPr>
              <p:nvPr/>
            </p:nvPicPr>
            <p:blipFill>
              <a:blip r:embed="rId8"/>
              <a:srcRect l="3891" t="5519" r="3891" b="5519"/>
              <a:stretch>
                <a:fillRect/>
              </a:stretch>
            </p:blipFill>
            <p:spPr bwMode="auto">
              <a:xfrm>
                <a:off x="3347" y="3359"/>
                <a:ext cx="868" cy="439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49173" name="Text Box 25"/>
              <p:cNvSpPr txBox="1">
                <a:spLocks noChangeArrowheads="1"/>
              </p:cNvSpPr>
              <p:nvPr/>
            </p:nvSpPr>
            <p:spPr bwMode="auto">
              <a:xfrm>
                <a:off x="3407" y="3168"/>
                <a:ext cx="1296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Times New Roman" pitchFamily="18" charset="0"/>
                    <a:cs typeface="Times New Roman" pitchFamily="18" charset="0"/>
                  </a:rPr>
                  <a:t>XIN-GA-PO</a:t>
                </a:r>
              </a:p>
            </p:txBody>
          </p:sp>
        </p:grp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rot="20940352">
              <a:off x="3374" y="3100"/>
              <a:ext cx="310" cy="55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00px-ASEAN_HQ_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324600"/>
          </a:xfrm>
          <a:noFill/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143000" y="6396038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Trụ sở của ASEAN tại Gia-cac-ta (In-đô-nê-xi-a)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8" name="Picture 4" descr="Frames PPT 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0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978025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4211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>
              <a:solidFill>
                <a:srgbClr val="898989"/>
              </a:solidFill>
            </a:endParaRPr>
          </a:p>
        </p:txBody>
      </p:sp>
      <p:pic>
        <p:nvPicPr>
          <p:cNvPr id="94212" name="Picture 3" descr="images (3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3322638"/>
            <a:ext cx="4232275" cy="314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4213" name="Picture 4" descr="images (33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2313" y="731838"/>
            <a:ext cx="4257675" cy="2544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4214" name="Picture 5" descr="images (34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3263" y="3332163"/>
            <a:ext cx="4294187" cy="313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2286000" y="239713"/>
            <a:ext cx="50321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265113" y="749300"/>
            <a:ext cx="3938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Thiên nhiên nhiệt đới ẩm gió mùa</a:t>
            </a:r>
          </a:p>
        </p:txBody>
      </p:sp>
      <p:pic>
        <p:nvPicPr>
          <p:cNvPr id="40962" name="Picture 2" descr="Kết quả hình ảnh cho Tháp ru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685800"/>
            <a:ext cx="42672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Rectangle 6">
            <a:extLst>
              <a:ext uri="{FF2B5EF4-FFF2-40B4-BE49-F238E27FC236}">
                <a16:creationId xmlns:a16="http://schemas.microsoft.com/office/drawing/2014/main" id="{AE593164-09FF-418A-950A-D5DB0608A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95288"/>
            <a:ext cx="6569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II- SỰ RA ĐỜI CỦA TỔ CHỨC ASEAN.</a:t>
            </a:r>
            <a:endParaRPr lang="vi-VN" sz="2800" b="1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313" name="Rectangle 9">
            <a:extLst>
              <a:ext uri="{FF2B5EF4-FFF2-40B4-BE49-F238E27FC236}">
                <a16:creationId xmlns:a16="http://schemas.microsoft.com/office/drawing/2014/main" id="{DF1EF6E6-1938-43B4-B671-EB17C96623A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981075"/>
            <a:ext cx="8388350" cy="568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vi-VN" altLang="en-US" b="1" u="sng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u="sng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b="1" u="sng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altLang="en-US" b="1" u="sng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vi-VN" altLang="en-US" b="1" u="sng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ASEAN</a:t>
            </a:r>
          </a:p>
          <a:p>
            <a:pPr eaLnBrk="1" hangingPunct="1"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11" descr="Picture1">
            <a:extLst>
              <a:ext uri="{FF2B5EF4-FFF2-40B4-BE49-F238E27FC236}">
                <a16:creationId xmlns:a16="http://schemas.microsoft.com/office/drawing/2014/main" id="{D08B1DD0-38FD-4005-B3CD-70467D1D05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28604">
            <a:off x="7742237" y="-100012"/>
            <a:ext cx="1219201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0" name="Text Box 16">
            <a:extLst>
              <a:ext uri="{FF2B5EF4-FFF2-40B4-BE49-F238E27FC236}">
                <a16:creationId xmlns:a16="http://schemas.microsoft.com/office/drawing/2014/main" id="{03EE4DC8-ADAB-4E70-99F3-8436B802C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565400"/>
            <a:ext cx="6767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A5002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với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nước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Dư</a:t>
            </a:r>
            <a:r>
              <a:rPr lang="en-US" sz="2400" b="1" dirty="0" err="1">
                <a:latin typeface="Arial" charset="0"/>
                <a:ea typeface="ＭＳ Ｐゴシック" charset="0"/>
              </a:rPr>
              <a:t>ơng</a:t>
            </a:r>
            <a:r>
              <a:rPr lang="en-US" sz="2400" b="1" dirty="0">
                <a:solidFill>
                  <a:srgbClr val="A50021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98321" name="Text Box 17">
            <a:extLst>
              <a:ext uri="{FF2B5EF4-FFF2-40B4-BE49-F238E27FC236}">
                <a16:creationId xmlns:a16="http://schemas.microsoft.com/office/drawing/2014/main" id="{60920080-6320-48A1-B54E-A8FB32BD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141663"/>
            <a:ext cx="7488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1975: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thiện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hợp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tác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8322" name="Text Box 18">
            <a:extLst>
              <a:ext uri="{FF2B5EF4-FFF2-40B4-BE49-F238E27FC236}">
                <a16:creationId xmlns:a16="http://schemas.microsoft.com/office/drawing/2014/main" id="{BF67DE6B-C43F-4C40-AE8E-FF13209D6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716338"/>
            <a:ext cx="763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1978: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căng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thẳng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đối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đầu</a:t>
            </a:r>
            <a:endParaRPr lang="en-US" sz="2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98323" name="Text Box 19">
            <a:extLst>
              <a:ext uri="{FF2B5EF4-FFF2-40B4-BE49-F238E27FC236}">
                <a16:creationId xmlns:a16="http://schemas.microsoft.com/office/drawing/2014/main" id="{332E3BD2-4CD9-4C80-AA78-3DD4DB57E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21163"/>
            <a:ext cx="81010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 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nước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ASEAN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phát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triển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mạnh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vê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̀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tê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những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70</a:t>
            </a:r>
          </a:p>
        </p:txBody>
      </p:sp>
    </p:spTree>
    <p:extLst>
      <p:ext uri="{BB962C8B-B14F-4D97-AF65-F5344CB8AC3E}">
        <p14:creationId xmlns:p14="http://schemas.microsoft.com/office/powerpoint/2010/main" val="4149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0" grpId="0"/>
      <p:bldP spid="98320" grpId="1"/>
      <p:bldP spid="98321" grpId="0"/>
      <p:bldP spid="98322" grpId="0"/>
      <p:bldP spid="983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763000" cy="563880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pic>
      <p:sp>
        <p:nvSpPr>
          <p:cNvPr id="55313" name="Text Box 3"/>
          <p:cNvSpPr txBox="1">
            <a:spLocks noChangeArrowheads="1"/>
          </p:cNvSpPr>
          <p:nvPr/>
        </p:nvSpPr>
        <p:spPr bwMode="auto">
          <a:xfrm>
            <a:off x="304800" y="5715000"/>
            <a:ext cx="8534399" cy="974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ASEAN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Ba-li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2/1976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(In-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-xi-a)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>
            <a:extLst>
              <a:ext uri="{FF2B5EF4-FFF2-40B4-BE49-F238E27FC236}">
                <a16:creationId xmlns:a16="http://schemas.microsoft.com/office/drawing/2014/main" id="{467C2A93-81E9-4345-8627-B37D7E7D1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57071"/>
            <a:ext cx="815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u="sng" dirty="0" smtClean="0"/>
              <a:t>I</a:t>
            </a:r>
            <a:r>
              <a:rPr lang="en-US" altLang="en-US" b="1" u="sng" dirty="0"/>
              <a:t>. TÌNH HÌNH ĐÔNG NAM Á TRƯỚC VÀ SAU 1945</a:t>
            </a:r>
            <a:r>
              <a:rPr lang="en-US" altLang="en-US" b="1" dirty="0"/>
              <a:t>.</a:t>
            </a:r>
          </a:p>
          <a:p>
            <a:pPr eaLnBrk="1" hangingPunct="1"/>
            <a:r>
              <a:rPr lang="en-US" altLang="en-US" b="1" u="sng" dirty="0"/>
              <a:t>II- SỰ RA ĐỜI CỦA TỔ CHỨC ASEAN.</a:t>
            </a:r>
            <a:r>
              <a:rPr lang="en-US" altLang="en-US" b="1" dirty="0"/>
              <a:t> </a:t>
            </a:r>
          </a:p>
          <a:p>
            <a:pPr eaLnBrk="1" hangingPunct="1"/>
            <a:r>
              <a:rPr lang="en-US" altLang="en-US" b="1" u="sng" dirty="0"/>
              <a:t>III- TỪ “ASEAN 6” PHÁT TRIỂN THÀNH “ASEAN 10”</a:t>
            </a:r>
          </a:p>
        </p:txBody>
      </p:sp>
      <p:pic>
        <p:nvPicPr>
          <p:cNvPr id="14338" name="Picture 6" descr="Picture1">
            <a:extLst>
              <a:ext uri="{FF2B5EF4-FFF2-40B4-BE49-F238E27FC236}">
                <a16:creationId xmlns:a16="http://schemas.microsoft.com/office/drawing/2014/main" id="{DD20D06E-2510-4FD0-A67D-842B04A2C0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28604">
            <a:off x="7742238" y="476250"/>
            <a:ext cx="1219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5" name="Rectangle 7">
            <a:extLst>
              <a:ext uri="{FF2B5EF4-FFF2-40B4-BE49-F238E27FC236}">
                <a16:creationId xmlns:a16="http://schemas.microsoft.com/office/drawing/2014/main" id="{114CDF12-04EA-474C-A0ED-5271078D220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2060575"/>
            <a:ext cx="8459787" cy="3960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ASEAN</a:t>
            </a: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+ 1984,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(6.)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+ 7/1995,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Nam(7)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+7/1997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Lào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Mianma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8,9)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4/1999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Campuchia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8BF8BF1-DECD-47E4-B984-DBB8B4B3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4267200"/>
            <a:ext cx="8532812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ASEAN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đã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chuyển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trọng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tâm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hoạt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động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sang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hợp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tác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kinh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tế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          +1992 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(AFTA)</a:t>
            </a:r>
            <a:endParaRPr kumimoji="0" lang="en-US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          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+1994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(ARF)</a:t>
            </a:r>
            <a:endParaRPr kumimoji="0" lang="en-US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endParaRPr kumimoji="0" lang="vi-VN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272488C0-7C93-4167-8F1E-CF11E7D61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126162"/>
            <a:ext cx="87487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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Một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chương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mới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đa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̃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mơ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̉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ra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lịch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sư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̉ ĐNÁ</a:t>
            </a:r>
            <a:endParaRPr lang="en-US" sz="2800" i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27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0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0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0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0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5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Luoc_do_cac_nuoc_thanh_vien_AS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7620000" cy="64293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73731" name="Picture 6" descr="Flag_of_ASEAN_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0513" y="1309688"/>
            <a:ext cx="1143000" cy="7588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3732" name="Picture 7" descr="QUASBUT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290638"/>
            <a:ext cx="1063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8" descr="QUASBUT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676400"/>
            <a:ext cx="1063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9" descr="QUASBUT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362200"/>
            <a:ext cx="1063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10" descr="QUASBUT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752600"/>
            <a:ext cx="1063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11" descr="QUASBUT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2800" y="2794000"/>
            <a:ext cx="1063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12" descr="QUASBUT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084638"/>
            <a:ext cx="1063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Picture 13" descr="QUASBUT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419600"/>
            <a:ext cx="1063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Picture 14" descr="QUASBUT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791200"/>
            <a:ext cx="1063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0" name="Picture 15" descr="QUASBUT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6338" y="3975100"/>
            <a:ext cx="1063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1" name="Picture 16" descr="QUASBUT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7100" y="2146300"/>
            <a:ext cx="1063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2" name="Picture 17" descr="QUASBUT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0838" y="6223000"/>
            <a:ext cx="1063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793648" y="2037472"/>
            <a:ext cx="1371600" cy="304800"/>
          </a:xfrm>
          <a:prstGeom prst="rect">
            <a:avLst/>
          </a:prstGeom>
          <a:solidFill>
            <a:srgbClr val="FFFF66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 8/1967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524000" y="3733800"/>
            <a:ext cx="1371600" cy="304800"/>
          </a:xfrm>
          <a:prstGeom prst="rect">
            <a:avLst/>
          </a:prstGeom>
          <a:solidFill>
            <a:srgbClr val="FFFF66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 8/1967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1295400" y="4563792"/>
            <a:ext cx="1371600" cy="304800"/>
          </a:xfrm>
          <a:prstGeom prst="rect">
            <a:avLst/>
          </a:prstGeom>
          <a:solidFill>
            <a:srgbClr val="FFFF66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 8/1967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1447800" y="5896720"/>
            <a:ext cx="1371600" cy="304800"/>
          </a:xfrm>
          <a:prstGeom prst="rect">
            <a:avLst/>
          </a:prstGeom>
          <a:solidFill>
            <a:srgbClr val="FFFF66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 8/1967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191000" y="2271932"/>
            <a:ext cx="1371600" cy="304800"/>
          </a:xfrm>
          <a:prstGeom prst="rect">
            <a:avLst/>
          </a:prstGeom>
          <a:solidFill>
            <a:srgbClr val="FFFF66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8/1967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3124200" y="3499340"/>
            <a:ext cx="1371600" cy="304800"/>
          </a:xfrm>
          <a:prstGeom prst="rect">
            <a:avLst/>
          </a:prstGeom>
          <a:solidFill>
            <a:srgbClr val="669900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1/1984</a:t>
            </a: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2396196" y="1718604"/>
            <a:ext cx="1371600" cy="304800"/>
          </a:xfrm>
          <a:prstGeom prst="rect">
            <a:avLst/>
          </a:prstGeom>
          <a:solidFill>
            <a:srgbClr val="99FF33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7/1995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228600" y="838200"/>
            <a:ext cx="1371600" cy="304800"/>
          </a:xfrm>
          <a:prstGeom prst="rect">
            <a:avLst/>
          </a:prstGeom>
          <a:solidFill>
            <a:srgbClr val="FF5050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7/1997</a:t>
            </a: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1196924" y="1317676"/>
            <a:ext cx="1371600" cy="304800"/>
          </a:xfrm>
          <a:prstGeom prst="rect">
            <a:avLst/>
          </a:prstGeom>
          <a:solidFill>
            <a:srgbClr val="FF5050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7/1997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1481796" y="2929596"/>
            <a:ext cx="1371600" cy="304800"/>
          </a:xfrm>
          <a:prstGeom prst="rect">
            <a:avLst/>
          </a:prstGeom>
          <a:solidFill>
            <a:srgbClr val="336699"/>
          </a:solidFill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4/1999</a:t>
            </a:r>
          </a:p>
        </p:txBody>
      </p:sp>
      <p:sp>
        <p:nvSpPr>
          <p:cNvPr id="73753" name="Text Box 5"/>
          <p:cNvSpPr txBox="1">
            <a:spLocks noChangeArrowheads="1"/>
          </p:cNvSpPr>
          <p:nvPr/>
        </p:nvSpPr>
        <p:spPr bwMode="auto">
          <a:xfrm>
            <a:off x="7772400" y="2209800"/>
            <a:ext cx="1371600" cy="1917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 đồ các nước thành viên ASEAN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0" grpId="0" animBg="1"/>
      <p:bldP spid="13333" grpId="0" animBg="1"/>
      <p:bldP spid="13334" grpId="0" animBg="1"/>
      <p:bldP spid="13335" grpId="0" animBg="1"/>
      <p:bldP spid="13336" grpId="0" animBg="1"/>
      <p:bldP spid="13337" grpId="0" animBg="1"/>
      <p:bldP spid="13338" grpId="0" animBg="1"/>
      <p:bldP spid="13340" grpId="0" animBg="1"/>
      <p:bldP spid="13341" grpId="0" animBg="1"/>
      <p:bldP spid="133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AZS3DK5JQP_1224204223_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820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5181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Á (ASEAN)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Á-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2438400"/>
            <a:ext cx="22098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CÁC NƯỚC ĐÔNG NAM Á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747" name="Straight Connector 7"/>
          <p:cNvCxnSpPr>
            <a:cxnSpLocks noChangeShapeType="1"/>
          </p:cNvCxnSpPr>
          <p:nvPr/>
        </p:nvCxnSpPr>
        <p:spPr bwMode="auto">
          <a:xfrm>
            <a:off x="3048000" y="1066800"/>
            <a:ext cx="0" cy="426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48" name="Straight Connector 11"/>
          <p:cNvCxnSpPr>
            <a:cxnSpLocks noChangeShapeType="1"/>
            <a:stCxn id="3" idx="3"/>
          </p:cNvCxnSpPr>
          <p:nvPr/>
        </p:nvCxnSpPr>
        <p:spPr bwMode="auto">
          <a:xfrm>
            <a:off x="2438400" y="3124200"/>
            <a:ext cx="609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1" name="Straight Arrow Connector 20"/>
          <p:cNvCxnSpPr>
            <a:cxnSpLocks noChangeShapeType="1"/>
            <a:stCxn id="35" idx="3"/>
          </p:cNvCxnSpPr>
          <p:nvPr/>
        </p:nvCxnSpPr>
        <p:spPr bwMode="auto">
          <a:xfrm flipV="1">
            <a:off x="4932363" y="533400"/>
            <a:ext cx="623887" cy="454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2" name="Straight Arrow Connector 21"/>
          <p:cNvCxnSpPr>
            <a:cxnSpLocks noChangeShapeType="1"/>
            <a:stCxn id="35" idx="3"/>
          </p:cNvCxnSpPr>
          <p:nvPr/>
        </p:nvCxnSpPr>
        <p:spPr bwMode="auto">
          <a:xfrm>
            <a:off x="4932363" y="987425"/>
            <a:ext cx="593725" cy="454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3" name="Straight Arrow Connector 22"/>
          <p:cNvCxnSpPr>
            <a:cxnSpLocks noChangeShapeType="1"/>
            <a:stCxn id="43" idx="3"/>
          </p:cNvCxnSpPr>
          <p:nvPr/>
        </p:nvCxnSpPr>
        <p:spPr bwMode="auto">
          <a:xfrm>
            <a:off x="4978400" y="3276600"/>
            <a:ext cx="592138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4" name="Straight Arrow Connector 23"/>
          <p:cNvCxnSpPr>
            <a:cxnSpLocks noChangeShapeType="1"/>
          </p:cNvCxnSpPr>
          <p:nvPr/>
        </p:nvCxnSpPr>
        <p:spPr bwMode="auto">
          <a:xfrm>
            <a:off x="4970463" y="3248025"/>
            <a:ext cx="5921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5" name="Straight Arrow Connector 24"/>
          <p:cNvCxnSpPr>
            <a:cxnSpLocks noChangeShapeType="1"/>
            <a:stCxn id="43" idx="3"/>
          </p:cNvCxnSpPr>
          <p:nvPr/>
        </p:nvCxnSpPr>
        <p:spPr bwMode="auto">
          <a:xfrm flipV="1">
            <a:off x="4978400" y="2438400"/>
            <a:ext cx="600075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6" name="Straight Arrow Connector 25"/>
          <p:cNvCxnSpPr>
            <a:cxnSpLocks noChangeShapeType="1"/>
            <a:stCxn id="49" idx="3"/>
          </p:cNvCxnSpPr>
          <p:nvPr/>
        </p:nvCxnSpPr>
        <p:spPr bwMode="auto">
          <a:xfrm>
            <a:off x="5105400" y="5469731"/>
            <a:ext cx="458788" cy="53419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57" name="Straight Arrow Connector 26"/>
          <p:cNvCxnSpPr>
            <a:cxnSpLocks noChangeShapeType="1"/>
            <a:stCxn id="49" idx="3"/>
          </p:cNvCxnSpPr>
          <p:nvPr/>
        </p:nvCxnSpPr>
        <p:spPr bwMode="auto">
          <a:xfrm flipV="1">
            <a:off x="5105400" y="4953001"/>
            <a:ext cx="461963" cy="51673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048000" y="533400"/>
            <a:ext cx="1884363" cy="90805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ĐNÁ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1945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532438" y="315913"/>
            <a:ext cx="3276600" cy="617537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ĐNÁ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1945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548313" y="1227138"/>
            <a:ext cx="3260725" cy="6858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ĐNÁ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1945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054350" y="2819400"/>
            <a:ext cx="1924050" cy="9144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ASEAN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562600" y="2133600"/>
            <a:ext cx="3246438" cy="6096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ASEAN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570538" y="2963863"/>
            <a:ext cx="3238500" cy="617537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578475" y="3794125"/>
            <a:ext cx="3230563" cy="644525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048000" y="4953000"/>
            <a:ext cx="2057400" cy="103346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ASEAN 6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ASEAN 10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62600" y="4627563"/>
            <a:ext cx="3246438" cy="7064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ASEAN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578475" y="5562600"/>
            <a:ext cx="3230563" cy="609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ASEAN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</a:rPr>
              <a:t>LUYỆN </a:t>
            </a:r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TẬP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itchFamily="18" charset="0"/>
              </a:rPr>
              <a:t>Khoanh tròn vào câu trả lời đúng nhất.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81534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1/ Ba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đầu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tiên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Đông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Nam 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</a:rPr>
              <a:t>Á </a:t>
            </a: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</a:rPr>
              <a:t>lần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C0000"/>
                </a:solidFill>
                <a:latin typeface="Times New Roman" pitchFamily="18" charset="0"/>
              </a:rPr>
              <a:t>lượt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giành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độc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lập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  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A. In-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</a:rPr>
              <a:t>đô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-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</a:rPr>
              <a:t>nê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-xi-a, </a:t>
            </a:r>
            <a:r>
              <a:rPr lang="en-US" sz="2800" dirty="0" err="1" smtClean="0">
                <a:solidFill>
                  <a:srgbClr val="009900"/>
                </a:solidFill>
                <a:latin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009900"/>
                </a:solidFill>
                <a:latin typeface="Times New Roman" pitchFamily="18" charset="0"/>
              </a:rPr>
              <a:t> Nam,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endParaRPr lang="en-US" sz="2800" dirty="0">
              <a:solidFill>
                <a:srgbClr val="0099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   B. In-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</a:rPr>
              <a:t>đô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-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</a:rPr>
              <a:t>nê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-xi-a, Phi –lip-pin,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</a:rPr>
              <a:t>Lào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   C.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</a:rPr>
              <a:t>Miến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</a:rPr>
              <a:t>Điện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, Ma-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</a:rPr>
              <a:t>lai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-xi-a,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</a:rPr>
              <a:t>Việt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 Nam.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   D. Ma-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</a:rPr>
              <a:t>lai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-xi-a,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</a:rPr>
              <a:t>Miến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itchFamily="18" charset="0"/>
              </a:rPr>
              <a:t>Điện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, Phi-lip-pin.</a:t>
            </a:r>
          </a:p>
          <a:p>
            <a:pPr eaLnBrk="0" hangingPunct="0">
              <a:spcBef>
                <a:spcPct val="50000"/>
              </a:spcBef>
            </a:pPr>
            <a:endParaRPr lang="en-US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533400" y="6019800"/>
            <a:ext cx="5334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533400" y="2514600"/>
            <a:ext cx="533400" cy="457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04800" y="4827587"/>
            <a:ext cx="8153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2/ ASEAN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lập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thời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gian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?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  </a:t>
            </a: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A. 8/7/1965                        B. 8/7/1967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9900"/>
                </a:solidFill>
                <a:latin typeface="Times New Roman" pitchFamily="18" charset="0"/>
              </a:rPr>
              <a:t>   C. 8/8/1967                        D. 8/8/1969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 animBg="1"/>
      <p:bldP spid="11270" grpId="0" animBg="1"/>
      <p:bldP spid="112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9248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3/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Trụ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sở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ASEAN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đặt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tại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  A.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Gia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-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-ta ( In-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đô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-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nê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-xi-a )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  B.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Hà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Nội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Việt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Nam )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  C.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Băng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Cốc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(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Thái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Lan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)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  D.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Cua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-la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Lăm-pơ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(Ma-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lai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-xi-a )</a:t>
            </a: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533400" y="6019800"/>
            <a:ext cx="6096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6400800" y="3962400"/>
            <a:ext cx="6096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685800" y="914400"/>
            <a:ext cx="5334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1000" y="3352800"/>
            <a:ext cx="8458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4/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viên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thứ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7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tổ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chức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ASEAN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A.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Thái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Lan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     B.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Lào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     C.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Mi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-an-ma      D.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</a:rPr>
              <a:t>Việt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Nam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1000" y="4648200"/>
            <a:ext cx="83058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5/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Khu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vực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mậu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dịch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tự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do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Đông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Nam Á</a:t>
            </a:r>
            <a:r>
              <a:rPr lang="en-US" sz="32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viết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tắt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: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</a:rPr>
              <a:t>   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A. SEV                              B. SEATO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Times New Roman" pitchFamily="18" charset="0"/>
              </a:rPr>
              <a:t>   C. AFTA                            C. ARF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animBg="1"/>
      <p:bldP spid="12292" grpId="0" animBg="1"/>
      <p:bldP spid="12293" grpId="0" animBg="1"/>
      <p:bldP spid="12294" grpId="0"/>
      <p:bldP spid="122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Text Box 4">
            <a:extLst>
              <a:ext uri="{FF2B5EF4-FFF2-40B4-BE49-F238E27FC236}">
                <a16:creationId xmlns:a16="http://schemas.microsoft.com/office/drawing/2014/main" id="{BAFBD949-067B-4943-9452-0D5315419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40829"/>
            <a:ext cx="8351837" cy="1692771"/>
          </a:xfrm>
          <a:prstGeom prst="rect">
            <a:avLst/>
          </a:prstGeom>
          <a:solidFill>
            <a:srgbClr val="55F1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Arial" charset="0"/>
                <a:ea typeface="ＭＳ Ｐゴシック" charset="0"/>
              </a:rPr>
              <a:t>VẬN DỤNG:</a:t>
            </a:r>
            <a:endParaRPr lang="en-US" sz="3600" b="1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3600" b="1" u="sng" dirty="0" err="1">
                <a:latin typeface="Arial" charset="0"/>
                <a:ea typeface="ＭＳ Ｐゴシック" charset="0"/>
              </a:rPr>
              <a:t>Câu</a:t>
            </a:r>
            <a:r>
              <a:rPr lang="en-US" sz="3600" b="1" u="sng" dirty="0">
                <a:latin typeface="Arial" charset="0"/>
                <a:ea typeface="ＭＳ Ｐゴシック" charset="0"/>
              </a:rPr>
              <a:t> </a:t>
            </a:r>
            <a:r>
              <a:rPr lang="en-US" sz="3600" b="1" u="sng" dirty="0" err="1">
                <a:latin typeface="Arial" charset="0"/>
                <a:ea typeface="ＭＳ Ｐゴシック" charset="0"/>
              </a:rPr>
              <a:t>hỏi</a:t>
            </a:r>
            <a:r>
              <a:rPr lang="en-US" sz="3600" b="1" dirty="0">
                <a:latin typeface="Arial" charset="0"/>
                <a:ea typeface="ＭＳ Ｐゴシック" charset="0"/>
              </a:rPr>
              <a:t>: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Việt</a:t>
            </a:r>
            <a:r>
              <a:rPr lang="en-US" sz="3200" b="1" dirty="0">
                <a:latin typeface="Arial" charset="0"/>
                <a:ea typeface="ＭＳ Ｐゴシック" charset="0"/>
              </a:rPr>
              <a:t> Nam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gia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nhập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Asean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 smtClean="0">
                <a:latin typeface="Arial" charset="0"/>
                <a:ea typeface="ＭＳ Ｐゴシック" charset="0"/>
              </a:rPr>
              <a:t>gặp</a:t>
            </a:r>
            <a:r>
              <a:rPr lang="en-US" sz="3200" b="1" dirty="0" smtClean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những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thư</a:t>
            </a:r>
            <a:r>
              <a:rPr lang="en-US" sz="3200" b="1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̉ </a:t>
            </a:r>
            <a:r>
              <a:rPr lang="en-US" sz="3200" b="1" i="1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thách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va</a:t>
            </a:r>
            <a:r>
              <a:rPr lang="en-US" sz="3200" b="1" dirty="0">
                <a:latin typeface="Arial" charset="0"/>
                <a:ea typeface="ＭＳ Ｐゴシック" charset="0"/>
              </a:rPr>
              <a:t>̀ </a:t>
            </a:r>
            <a:r>
              <a:rPr lang="en-US" sz="3200" b="1" i="1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cơ</a:t>
            </a:r>
            <a:r>
              <a:rPr lang="en-US" sz="3200" b="1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hội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gi</a:t>
            </a:r>
            <a:r>
              <a:rPr lang="en-US" sz="3200" b="1" dirty="0">
                <a:latin typeface="Arial" charset="0"/>
                <a:ea typeface="ＭＳ Ｐゴシック" charset="0"/>
              </a:rPr>
              <a:t>̀</a:t>
            </a:r>
            <a:r>
              <a:rPr lang="en-US" sz="3200" b="1" dirty="0" smtClean="0">
                <a:latin typeface="Arial" charset="0"/>
                <a:ea typeface="ＭＳ Ｐゴシック" charset="0"/>
              </a:rPr>
              <a:t>?</a:t>
            </a:r>
            <a:endParaRPr lang="en-US" sz="3200" b="1" dirty="0">
              <a:latin typeface="Arial" charset="0"/>
              <a:ea typeface="ＭＳ Ｐゴシック" charset="0"/>
            </a:endParaRPr>
          </a:p>
        </p:txBody>
      </p:sp>
      <p:sp>
        <p:nvSpPr>
          <p:cNvPr id="147461" name="Text Box 5">
            <a:extLst>
              <a:ext uri="{FF2B5EF4-FFF2-40B4-BE49-F238E27FC236}">
                <a16:creationId xmlns:a16="http://schemas.microsoft.com/office/drawing/2014/main" id="{2A8EA9EE-3BEB-462B-BA06-D21CF2889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43200"/>
            <a:ext cx="8280400" cy="3505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latin typeface="Arial" charset="0"/>
                <a:ea typeface="ＭＳ Ｐゴシック" charset="0"/>
              </a:rPr>
              <a:t>Tra</a:t>
            </a:r>
            <a:r>
              <a:rPr lang="en-US" sz="3200" b="1" dirty="0">
                <a:latin typeface="Arial" charset="0"/>
                <a:ea typeface="ＭＳ Ｐゴシック" charset="0"/>
              </a:rPr>
              <a:t>̉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lời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Thư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̉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thách</a:t>
            </a:r>
            <a:r>
              <a:rPr lang="en-US" sz="3200" b="1" dirty="0">
                <a:latin typeface="Arial" charset="0"/>
                <a:ea typeface="ＭＳ Ｐゴシック" charset="0"/>
              </a:rPr>
              <a:t>: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thách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thức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cạnh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tranh</a:t>
            </a:r>
            <a:r>
              <a:rPr lang="en-US" sz="3200" b="1" dirty="0">
                <a:latin typeface="Arial" charset="0"/>
                <a:ea typeface="ＭＳ Ｐゴシック" charset="0"/>
              </a:rPr>
              <a:t> gay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gắt</a:t>
            </a:r>
            <a:r>
              <a:rPr lang="en-US" sz="3200" b="1" dirty="0">
                <a:latin typeface="Arial" charset="0"/>
                <a:ea typeface="ＭＳ Ｐゴシック" charset="0"/>
              </a:rPr>
              <a:t>,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tư</a:t>
            </a:r>
            <a:r>
              <a:rPr lang="en-US" sz="3200" b="1" dirty="0">
                <a:latin typeface="Arial" charset="0"/>
                <a:ea typeface="ＭＳ Ｐゴシック" charset="0"/>
              </a:rPr>
              <a:t>̣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học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hỏi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vươn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lên</a:t>
            </a:r>
            <a:r>
              <a:rPr lang="en-US" sz="3200" b="1" dirty="0">
                <a:latin typeface="Arial" charset="0"/>
                <a:ea typeface="ＭＳ Ｐゴシック" charset="0"/>
              </a:rPr>
              <a:t>,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tránh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đói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nghèo</a:t>
            </a:r>
            <a:r>
              <a:rPr lang="en-US" sz="3200" b="1" dirty="0">
                <a:latin typeface="Arial" charset="0"/>
                <a:ea typeface="ＭＳ Ｐゴシック" charset="0"/>
              </a:rPr>
              <a:t>,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lạc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hậu</a:t>
            </a:r>
            <a:endParaRPr lang="en-US" sz="3200" b="1" dirty="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hội</a:t>
            </a:r>
            <a:r>
              <a:rPr lang="en-US" sz="3200" b="1" dirty="0">
                <a:latin typeface="Arial" charset="0"/>
                <a:ea typeface="ＭＳ Ｐゴシック" charset="0"/>
              </a:rPr>
              <a:t>: có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điều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kiện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học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hỏi</a:t>
            </a:r>
            <a:r>
              <a:rPr lang="en-US" sz="3200" b="1" dirty="0">
                <a:latin typeface="Arial" charset="0"/>
                <a:ea typeface="ＭＳ Ｐゴシック" charset="0"/>
              </a:rPr>
              <a:t>,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giao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lưu</a:t>
            </a:r>
            <a:r>
              <a:rPr lang="en-US" sz="3200" b="1" dirty="0">
                <a:latin typeface="Arial" charset="0"/>
                <a:ea typeface="ＭＳ Ｐゴシック" charset="0"/>
              </a:rPr>
              <a:t>,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hợp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tác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đê</a:t>
            </a:r>
            <a:r>
              <a:rPr lang="en-US" sz="3200" b="1" dirty="0">
                <a:latin typeface="Arial" charset="0"/>
                <a:ea typeface="ＭＳ Ｐゴシック" charset="0"/>
              </a:rPr>
              <a:t>̉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chuyển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giao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công</a:t>
            </a:r>
            <a:r>
              <a:rPr lang="en-US" sz="3200" b="1" dirty="0">
                <a:latin typeface="Arial" charset="0"/>
                <a:ea typeface="ＭＳ Ｐゴシック" charset="0"/>
              </a:rPr>
              <a:t> </a:t>
            </a:r>
            <a:r>
              <a:rPr lang="en-US" sz="3200" b="1" dirty="0" err="1">
                <a:latin typeface="Arial" charset="0"/>
                <a:ea typeface="ＭＳ Ｐゴシック" charset="0"/>
              </a:rPr>
              <a:t>nghê</a:t>
            </a:r>
            <a:r>
              <a:rPr lang="en-US" sz="3200" b="1" dirty="0">
                <a:latin typeface="Arial" charset="0"/>
                <a:ea typeface="ＭＳ Ｐゴシック" charset="0"/>
              </a:rPr>
              <a:t>̣.</a:t>
            </a:r>
          </a:p>
        </p:txBody>
      </p:sp>
    </p:spTree>
    <p:extLst>
      <p:ext uri="{BB962C8B-B14F-4D97-AF65-F5344CB8AC3E}">
        <p14:creationId xmlns:p14="http://schemas.microsoft.com/office/powerpoint/2010/main" val="29969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EJ023"/>
          <p:cNvPicPr>
            <a:picLocks noChangeAspect="1" noChangeArrowheads="1"/>
          </p:cNvPicPr>
          <p:nvPr/>
        </p:nvPicPr>
        <p:blipFill>
          <a:blip r:embed="rId3"/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Oval 3" descr="Parchment"/>
          <p:cNvSpPr>
            <a:spLocks noChangeArrowheads="1"/>
          </p:cNvSpPr>
          <p:nvPr/>
        </p:nvSpPr>
        <p:spPr bwMode="auto">
          <a:xfrm>
            <a:off x="2514600" y="1098550"/>
            <a:ext cx="4419600" cy="7620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rgbClr val="10F60A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n-US">
              <a:cs typeface="Arial" charset="0"/>
            </a:endParaRPr>
          </a:p>
        </p:txBody>
      </p:sp>
      <p:pic>
        <p:nvPicPr>
          <p:cNvPr id="178198" name="Bong dang thien than - D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010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733800" y="1212850"/>
            <a:ext cx="2746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DẶN DÒ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1195388" y="2287588"/>
            <a:ext cx="64452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 Học bài cũ, trả lời câu hỏi số 2 trong SGK trang 25.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 Làm bài tập trong vở bài tập lịch sử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 Đọc trước bài 6: Các nước Châu Phi</a:t>
            </a:r>
          </a:p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+ Tìm hiểu lược đồ H12: Các nước Châu Phi sau CTTG thứ hai.</a:t>
            </a:r>
          </a:p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Times New Roman" pitchFamily="18" charset="0"/>
              </a:rPr>
              <a:t>+ Trả lời các câu hỏi có liên quan trong bài 6.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07" fill="hold"/>
                                        <p:tgtEl>
                                          <p:spTgt spid="17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19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819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4" descr="Frames PPT 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465" name="Picture 9" descr="Ang-co_Va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304800"/>
            <a:ext cx="4295775" cy="3509963"/>
          </a:xfrm>
          <a:noFill/>
          <a:ln>
            <a:solidFill>
              <a:schemeClr val="tx1"/>
            </a:solidFill>
          </a:ln>
        </p:spPr>
      </p:pic>
      <p:pic>
        <p:nvPicPr>
          <p:cNvPr id="19468" name="Picture 12" descr="Chua_thap_Ba_-_gan_(Mianma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3849688"/>
            <a:ext cx="4295775" cy="2816225"/>
          </a:xfrm>
          <a:noFill/>
          <a:ln>
            <a:solidFill>
              <a:schemeClr val="tx1"/>
            </a:solidFill>
          </a:ln>
        </p:spPr>
      </p:pic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515792" y="68580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Ăngcovat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b="1" i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09600" y="38100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Bagan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Mianma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1" name="Picture 9" descr="dato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04800"/>
            <a:ext cx="4309758" cy="3505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849688"/>
            <a:ext cx="4288928" cy="2855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5374" y="3886200"/>
            <a:ext cx="2562489" cy="646232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4" descr="Frames PPT 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8" descr="Châu Á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3" y="354013"/>
            <a:ext cx="8229600" cy="5772150"/>
          </a:xfrm>
          <a:noFill/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819400" y="2057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Châu Á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33400" y="6248400"/>
            <a:ext cx="825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         .....là một phần lãnh thổ châu Á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200400" y="3352800"/>
            <a:ext cx="4038600" cy="2743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  <p:bldP spid="215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p (6)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57200"/>
            <a:ext cx="8674100" cy="6061075"/>
          </a:xfrm>
          <a:noFill/>
          <a:ln>
            <a:solidFill>
              <a:srgbClr val="D60093"/>
            </a:solidFill>
          </a:ln>
        </p:spPr>
      </p:pic>
      <p:sp>
        <p:nvSpPr>
          <p:cNvPr id="22532" name="WordArt 9"/>
          <p:cNvSpPr>
            <a:spLocks noChangeArrowheads="1" noChangeShapeType="1" noTextEdit="1"/>
          </p:cNvSpPr>
          <p:nvPr/>
        </p:nvSpPr>
        <p:spPr bwMode="auto">
          <a:xfrm>
            <a:off x="1381125" y="2287588"/>
            <a:ext cx="6381750" cy="22907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sz="6000" b="1" i="1" kern="1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Đó là vùng đất nào?</a:t>
            </a:r>
            <a:endParaRPr lang="en-US" sz="6000" b="1" i="1" kern="10">
              <a:ln w="9525">
                <a:solidFill>
                  <a:srgbClr val="D60093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6" name="Picture 4" descr="Frames PPT 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1606153"/>
            <a:ext cx="9144000" cy="525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6200" y="457200"/>
            <a:ext cx="906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</a:rPr>
              <a:t>. TÌNH HÌNH </a:t>
            </a:r>
            <a:r>
              <a:rPr lang="en-US" sz="2800" b="1" dirty="0" err="1" smtClean="0">
                <a:latin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ĐÔNG NAM Á TỪ NĂM 1945 ĐẾN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78992-AA30-4D25-B74A-905C7012A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Chát</a:t>
            </a:r>
            <a:r>
              <a:rPr lang="en-US" altLang="en-US" dirty="0"/>
              <a:t> </a:t>
            </a:r>
            <a:r>
              <a:rPr lang="en-US" altLang="en-US" dirty="0" err="1"/>
              <a:t>trên</a:t>
            </a:r>
            <a:r>
              <a:rPr lang="en-US" altLang="en-US" dirty="0"/>
              <a:t> </a:t>
            </a:r>
            <a:r>
              <a:rPr lang="en-US" altLang="en-US" dirty="0" smtClean="0"/>
              <a:t>zoom: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? </a:t>
            </a:r>
            <a:r>
              <a:rPr lang="en-US" altLang="en-US" dirty="0" err="1"/>
              <a:t>Kể</a:t>
            </a:r>
            <a:r>
              <a:rPr lang="en-US" altLang="en-US" dirty="0"/>
              <a:t> </a:t>
            </a:r>
            <a:r>
              <a:rPr lang="en-US" altLang="en-US" dirty="0" err="1"/>
              <a:t>tên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nước</a:t>
            </a:r>
            <a:r>
              <a:rPr lang="en-US" altLang="en-US" dirty="0"/>
              <a:t>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khu</a:t>
            </a:r>
            <a:r>
              <a:rPr lang="en-US" altLang="en-US" dirty="0"/>
              <a:t> </a:t>
            </a:r>
            <a:r>
              <a:rPr lang="en-US" altLang="en-US" dirty="0" err="1"/>
              <a:t>vực</a:t>
            </a:r>
            <a:r>
              <a:rPr lang="en-US" altLang="en-US" dirty="0"/>
              <a:t> </a:t>
            </a:r>
            <a:r>
              <a:rPr lang="en-US" altLang="en-US" dirty="0" err="1"/>
              <a:t>Đông</a:t>
            </a:r>
            <a:r>
              <a:rPr lang="en-US" altLang="en-US" dirty="0"/>
              <a:t> Nam Á </a:t>
            </a:r>
            <a:r>
              <a:rPr lang="en-US" altLang="en-US" dirty="0" err="1"/>
              <a:t>mà</a:t>
            </a:r>
            <a:r>
              <a:rPr lang="en-US" altLang="en-US" dirty="0"/>
              <a:t> </a:t>
            </a:r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 smtClean="0"/>
              <a:t>biết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2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AsiaPoliticalLarge"/>
          <p:cNvSpPr>
            <a:spLocks noChangeArrowheads="1"/>
          </p:cNvSpPr>
          <p:nvPr/>
        </p:nvSpPr>
        <p:spPr bwMode="auto">
          <a:xfrm>
            <a:off x="72570" y="152400"/>
            <a:ext cx="5410200" cy="6172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536812" y="56272"/>
            <a:ext cx="3581400" cy="6700180"/>
          </a:xfrm>
          <a:prstGeom prst="rect">
            <a:avLst/>
          </a:prstGeom>
          <a:solidFill>
            <a:srgbClr val="33CCCC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</a:p>
          <a:p>
            <a:pPr algn="just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Dương,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 Mã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-xi-a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Philippin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4,5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.Chiếm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14.1 %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 </a:t>
            </a:r>
            <a:r>
              <a:rPr lang="pt-B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chiếm 3.3 % </a:t>
            </a:r>
            <a:endParaRPr lang="pt-BR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 tích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536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 người (năm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Á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Campuchia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Mianma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Malaixia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Xingapo, Inđônêxia, Brunây,</a:t>
            </a:r>
          </a:p>
          <a:p>
            <a:pPr algn="just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Philippin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1900" b="1" baseline="300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 rot="-7533708">
            <a:off x="2634428" y="4116176"/>
            <a:ext cx="2728293" cy="17526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3400" y="6400800"/>
            <a:ext cx="4114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ĐỒ CHÂU 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Ban_do_Dong_Nam_A cat r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532" y="138332"/>
            <a:ext cx="8763000" cy="6019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2286000" y="6138204"/>
            <a:ext cx="45111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Á </a:t>
            </a:r>
          </a:p>
        </p:txBody>
      </p:sp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762000"/>
            <a:ext cx="609600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692" y="1281332"/>
            <a:ext cx="609600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990600"/>
            <a:ext cx="609600" cy="26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8140" y="2043332"/>
            <a:ext cx="667036" cy="373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23868" y="2486464"/>
            <a:ext cx="559187" cy="368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3352800"/>
            <a:ext cx="560388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2590800"/>
            <a:ext cx="790222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Picture 2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5410200"/>
            <a:ext cx="5334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95600" y="4648200"/>
            <a:ext cx="685800" cy="4367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52240" y="3344592"/>
            <a:ext cx="561975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15424" y="3810000"/>
            <a:ext cx="737376" cy="3496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1406</Words>
  <Application>Microsoft Office PowerPoint</Application>
  <PresentationFormat>On-screen Show (4:3)</PresentationFormat>
  <Paragraphs>188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.VnTime</vt:lpstr>
      <vt:lpstr>Arial</vt:lpstr>
      <vt:lpstr>Calibri</vt:lpstr>
      <vt:lpstr>Times New Roman</vt:lpstr>
      <vt:lpstr>VNI-Times</vt:lpstr>
      <vt:lpstr>Wingdings</vt:lpstr>
      <vt:lpstr>Office Theme</vt:lpstr>
      <vt:lpstr>Default Design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II- SỰ RA ĐỜI CỦA TỔ CHỨC ASEAN.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TTC</dc:creator>
  <cp:lastModifiedBy>PC</cp:lastModifiedBy>
  <cp:revision>71</cp:revision>
  <dcterms:created xsi:type="dcterms:W3CDTF">2017-09-30T02:10:43Z</dcterms:created>
  <dcterms:modified xsi:type="dcterms:W3CDTF">2023-10-09T03:57:39Z</dcterms:modified>
</cp:coreProperties>
</file>