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6" r:id="rId2"/>
    <p:sldId id="287" r:id="rId3"/>
    <p:sldId id="277" r:id="rId4"/>
    <p:sldId id="256" r:id="rId5"/>
    <p:sldId id="278" r:id="rId6"/>
    <p:sldId id="312" r:id="rId7"/>
    <p:sldId id="257" r:id="rId8"/>
    <p:sldId id="290" r:id="rId9"/>
    <p:sldId id="313" r:id="rId10"/>
    <p:sldId id="270" r:id="rId11"/>
    <p:sldId id="286" r:id="rId12"/>
    <p:sldId id="314" r:id="rId13"/>
    <p:sldId id="268" r:id="rId14"/>
    <p:sldId id="288" r:id="rId15"/>
    <p:sldId id="316" r:id="rId16"/>
    <p:sldId id="289" r:id="rId17"/>
    <p:sldId id="315" r:id="rId18"/>
    <p:sldId id="317" r:id="rId19"/>
    <p:sldId id="318" r:id="rId20"/>
    <p:sldId id="266" r:id="rId21"/>
    <p:sldId id="319" r:id="rId22"/>
    <p:sldId id="296" r:id="rId23"/>
    <p:sldId id="320" r:id="rId24"/>
    <p:sldId id="321" r:id="rId25"/>
    <p:sldId id="322" r:id="rId26"/>
    <p:sldId id="323" r:id="rId27"/>
    <p:sldId id="324" r:id="rId28"/>
    <p:sldId id="325" r:id="rId29"/>
    <p:sldId id="264" r:id="rId30"/>
    <p:sldId id="326" r:id="rId31"/>
    <p:sldId id="327" r:id="rId32"/>
    <p:sldId id="329" r:id="rId33"/>
    <p:sldId id="328" r:id="rId34"/>
    <p:sldId id="331" r:id="rId35"/>
    <p:sldId id="332" r:id="rId36"/>
    <p:sldId id="262" r:id="rId37"/>
    <p:sldId id="260"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F5EF"/>
    <a:srgbClr val="E6F3FC"/>
    <a:srgbClr val="9BE254"/>
    <a:srgbClr val="C5EEA0"/>
    <a:srgbClr val="A7F12F"/>
    <a:srgbClr val="B0F456"/>
    <a:srgbClr val="B4DC84"/>
    <a:srgbClr val="9FD6D9"/>
    <a:srgbClr val="F5BE30"/>
    <a:srgbClr val="CAE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6314" autoAdjust="0"/>
  </p:normalViewPr>
  <p:slideViewPr>
    <p:cSldViewPr snapToGrid="0" showGuides="1">
      <p:cViewPr varScale="1">
        <p:scale>
          <a:sx n="60" d="100"/>
          <a:sy n="60" d="100"/>
        </p:scale>
        <p:origin x="952" y="44"/>
      </p:cViewPr>
      <p:guideLst>
        <p:guide orient="horz" pos="2115"/>
        <p:guide pos="3863"/>
      </p:guideLst>
    </p:cSldViewPr>
  </p:slideViewPr>
  <p:notesTextViewPr>
    <p:cViewPr>
      <p:scale>
        <a:sx n="1" d="1"/>
        <a:sy n="1" d="1"/>
      </p:scale>
      <p:origin x="0" y="0"/>
    </p:cViewPr>
  </p:notesTextViewPr>
  <p:sorterViewPr>
    <p:cViewPr>
      <p:scale>
        <a:sx n="49" d="100"/>
        <a:sy n="49" d="100"/>
      </p:scale>
      <p:origin x="0" y="-1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088-2277-42B5-B08B-E55C6E1C6166}" type="datetimeFigureOut">
              <a:rPr lang="zh-CN" altLang="en-US" smtClean="0"/>
              <a:t>2024/1/14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B0177-6D24-41AF-9103-82F559E4EBA9}" type="slidenum">
              <a:rPr lang="zh-CN" altLang="en-US" smtClean="0"/>
              <a:t>‹#›</a:t>
            </a:fld>
            <a:endParaRPr lang="zh-CN" altLang="en-US"/>
          </a:p>
        </p:txBody>
      </p:sp>
    </p:spTree>
    <p:extLst>
      <p:ext uri="{BB962C8B-B14F-4D97-AF65-F5344CB8AC3E}">
        <p14:creationId xmlns:p14="http://schemas.microsoft.com/office/powerpoint/2010/main" val="275439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9B0177-6D24-41AF-9103-82F559E4EBA9}" type="slidenum">
              <a:rPr lang="zh-CN" altLang="en-US" smtClean="0"/>
              <a:t>1</a:t>
            </a:fld>
            <a:endParaRPr lang="zh-CN" altLang="en-US"/>
          </a:p>
        </p:txBody>
      </p:sp>
    </p:spTree>
    <p:extLst>
      <p:ext uri="{BB962C8B-B14F-4D97-AF65-F5344CB8AC3E}">
        <p14:creationId xmlns:p14="http://schemas.microsoft.com/office/powerpoint/2010/main" val="108344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15</a:t>
            </a:fld>
            <a:endParaRPr lang="zh-CN" altLang="en-US"/>
          </a:p>
        </p:txBody>
      </p:sp>
    </p:spTree>
    <p:extLst>
      <p:ext uri="{BB962C8B-B14F-4D97-AF65-F5344CB8AC3E}">
        <p14:creationId xmlns:p14="http://schemas.microsoft.com/office/powerpoint/2010/main" val="131250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1845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40492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20</a:t>
            </a:fld>
            <a:endParaRPr lang="zh-CN" altLang="en-US"/>
          </a:p>
        </p:txBody>
      </p:sp>
    </p:spTree>
    <p:extLst>
      <p:ext uri="{BB962C8B-B14F-4D97-AF65-F5344CB8AC3E}">
        <p14:creationId xmlns:p14="http://schemas.microsoft.com/office/powerpoint/2010/main" val="2191625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889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29</a:t>
            </a:fld>
            <a:endParaRPr lang="zh-CN" altLang="en-US"/>
          </a:p>
        </p:txBody>
      </p:sp>
    </p:spTree>
    <p:extLst>
      <p:ext uri="{BB962C8B-B14F-4D97-AF65-F5344CB8AC3E}">
        <p14:creationId xmlns:p14="http://schemas.microsoft.com/office/powerpoint/2010/main" val="307193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30</a:t>
            </a:fld>
            <a:endParaRPr lang="zh-CN" altLang="en-US"/>
          </a:p>
        </p:txBody>
      </p:sp>
    </p:spTree>
    <p:extLst>
      <p:ext uri="{BB962C8B-B14F-4D97-AF65-F5344CB8AC3E}">
        <p14:creationId xmlns:p14="http://schemas.microsoft.com/office/powerpoint/2010/main" val="369133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36</a:t>
            </a:fld>
            <a:endParaRPr lang="zh-CN" altLang="en-US"/>
          </a:p>
        </p:txBody>
      </p:sp>
    </p:spTree>
    <p:extLst>
      <p:ext uri="{BB962C8B-B14F-4D97-AF65-F5344CB8AC3E}">
        <p14:creationId xmlns:p14="http://schemas.microsoft.com/office/powerpoint/2010/main" val="3054715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37</a:t>
            </a:fld>
            <a:endParaRPr lang="zh-CN" altLang="en-US"/>
          </a:p>
        </p:txBody>
      </p:sp>
    </p:spTree>
    <p:extLst>
      <p:ext uri="{BB962C8B-B14F-4D97-AF65-F5344CB8AC3E}">
        <p14:creationId xmlns:p14="http://schemas.microsoft.com/office/powerpoint/2010/main" val="192462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extLst>
      <p:ext uri="{BB962C8B-B14F-4D97-AF65-F5344CB8AC3E}">
        <p14:creationId xmlns:p14="http://schemas.microsoft.com/office/powerpoint/2010/main" val="190409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4</a:t>
            </a:fld>
            <a:endParaRPr lang="zh-CN" altLang="en-US"/>
          </a:p>
        </p:txBody>
      </p:sp>
    </p:spTree>
    <p:extLst>
      <p:ext uri="{BB962C8B-B14F-4D97-AF65-F5344CB8AC3E}">
        <p14:creationId xmlns:p14="http://schemas.microsoft.com/office/powerpoint/2010/main" val="372478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5</a:t>
            </a:fld>
            <a:endParaRPr lang="zh-CN" altLang="en-US"/>
          </a:p>
        </p:txBody>
      </p:sp>
    </p:spTree>
    <p:extLst>
      <p:ext uri="{BB962C8B-B14F-4D97-AF65-F5344CB8AC3E}">
        <p14:creationId xmlns:p14="http://schemas.microsoft.com/office/powerpoint/2010/main" val="29204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7</a:t>
            </a:fld>
            <a:endParaRPr lang="zh-CN" altLang="en-US"/>
          </a:p>
        </p:txBody>
      </p:sp>
    </p:spTree>
    <p:extLst>
      <p:ext uri="{BB962C8B-B14F-4D97-AF65-F5344CB8AC3E}">
        <p14:creationId xmlns:p14="http://schemas.microsoft.com/office/powerpoint/2010/main" val="386819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3552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10</a:t>
            </a:fld>
            <a:endParaRPr lang="zh-CN" altLang="en-US"/>
          </a:p>
        </p:txBody>
      </p:sp>
    </p:spTree>
    <p:extLst>
      <p:ext uri="{BB962C8B-B14F-4D97-AF65-F5344CB8AC3E}">
        <p14:creationId xmlns:p14="http://schemas.microsoft.com/office/powerpoint/2010/main" val="76354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13</a:t>
            </a:fld>
            <a:endParaRPr lang="zh-CN" altLang="en-US"/>
          </a:p>
        </p:txBody>
      </p:sp>
    </p:spTree>
    <p:extLst>
      <p:ext uri="{BB962C8B-B14F-4D97-AF65-F5344CB8AC3E}">
        <p14:creationId xmlns:p14="http://schemas.microsoft.com/office/powerpoint/2010/main" val="401221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07219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62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8871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394158"/>
      </p:ext>
    </p:extLst>
  </p:cSld>
  <p:clrMapOvr>
    <a:masterClrMapping/>
  </p:clrMapOvr>
  <p:extLst>
    <p:ext uri="{DCECCB84-F9BA-43D5-87BE-67443E8EF086}">
      <p15:sldGuideLst xmlns:p15="http://schemas.microsoft.com/office/powerpoint/2012/main">
        <p15:guide id="1" orient="horz" pos="3113"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72364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73896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31422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62631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96308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519462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54433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55717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27581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04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17575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1270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71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3647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0493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61306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93204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a:off x="0" y="-15776"/>
            <a:ext cx="12192000" cy="564416"/>
          </a:xfrm>
          <a:prstGeom prst="rect">
            <a:avLst/>
          </a:prstGeom>
        </p:spPr>
      </p:pic>
      <p:pic>
        <p:nvPicPr>
          <p:cNvPr id="10" name="图片 9"/>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Tree>
    <p:extLst>
      <p:ext uri="{BB962C8B-B14F-4D97-AF65-F5344CB8AC3E}">
        <p14:creationId xmlns:p14="http://schemas.microsoft.com/office/powerpoint/2010/main" val="265847304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4" r:id="rId3"/>
    <p:sldLayoutId id="2147483661" r:id="rId4"/>
    <p:sldLayoutId id="2147483667" r:id="rId5"/>
    <p:sldLayoutId id="2147483666" r:id="rId6"/>
    <p:sldLayoutId id="2147483665" r:id="rId7"/>
    <p:sldLayoutId id="2147483664" r:id="rId8"/>
    <p:sldLayoutId id="2147483673" r:id="rId9"/>
    <p:sldLayoutId id="2147483663" r:id="rId10"/>
    <p:sldLayoutId id="2147483662" r:id="rId11"/>
    <p:sldLayoutId id="2147483660" r:id="rId12"/>
    <p:sldLayoutId id="2147483659" r:id="rId13"/>
    <p:sldLayoutId id="2147483658" r:id="rId14"/>
    <p:sldLayoutId id="2147483657" r:id="rId15"/>
    <p:sldLayoutId id="2147483656" r:id="rId16"/>
    <p:sldLayoutId id="2147483672" r:id="rId17"/>
    <p:sldLayoutId id="2147483671" r:id="rId18"/>
    <p:sldLayoutId id="2147483670" r:id="rId19"/>
    <p:sldLayoutId id="214748365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7.jp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8.png"/><Relationship Id="rId7"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8.png"/><Relationship Id="rId7"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7" name="图片 6"/>
          <p:cNvPicPr>
            <a:picLocks noChangeAspect="1"/>
          </p:cNvPicPr>
          <p:nvPr/>
        </p:nvPicPr>
        <p:blipFill rotWithShape="1">
          <a:blip r:embed="rId4" cstate="hqprint">
            <a:extLst>
              <a:ext uri="{28A0092B-C50C-407E-A947-70E740481C1C}">
                <a14:useLocalDpi xmlns:a14="http://schemas.microsoft.com/office/drawing/2010/main" val="0"/>
              </a:ext>
            </a:extLst>
          </a:blip>
          <a:srcRect l="5680" t="10694" r="14559" b="12834"/>
          <a:stretch/>
        </p:blipFill>
        <p:spPr>
          <a:xfrm>
            <a:off x="1135172" y="-126676"/>
            <a:ext cx="9913630" cy="6184927"/>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r="86061" b="62667"/>
          <a:stretch/>
        </p:blipFill>
        <p:spPr>
          <a:xfrm>
            <a:off x="0" y="291817"/>
            <a:ext cx="3108960" cy="2385226"/>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p:blipFill>
        <p:spPr>
          <a:xfrm>
            <a:off x="8960493" y="604679"/>
            <a:ext cx="3308804" cy="2557922"/>
          </a:xfrm>
          <a:prstGeom prst="rect">
            <a:avLst/>
          </a:prstGeom>
        </p:spPr>
      </p:pic>
      <p:pic>
        <p:nvPicPr>
          <p:cNvPr id="12" name="图片 11"/>
          <p:cNvPicPr>
            <a:picLocks noChangeAspect="1"/>
          </p:cNvPicPr>
          <p:nvPr/>
        </p:nvPicPr>
        <p:blipFill rotWithShape="1">
          <a:blip r:embed="rId6" cstate="hqprint">
            <a:extLst>
              <a:ext uri="{28A0092B-C50C-407E-A947-70E740481C1C}">
                <a14:useLocalDpi xmlns:a14="http://schemas.microsoft.com/office/drawing/2010/main" val="0"/>
              </a:ext>
            </a:extLst>
          </a:blip>
          <a:srcRect t="9905" r="71460" b="70286"/>
          <a:stretch/>
        </p:blipFill>
        <p:spPr>
          <a:xfrm>
            <a:off x="3037208" y="439428"/>
            <a:ext cx="2191122" cy="1520868"/>
          </a:xfrm>
          <a:prstGeom prst="rect">
            <a:avLst/>
          </a:prstGeom>
        </p:spPr>
      </p:pic>
      <p:pic>
        <p:nvPicPr>
          <p:cNvPr id="16" name="图片 15"/>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3198273" y="2971800"/>
            <a:ext cx="1120727" cy="914400"/>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1306286" y="2455816"/>
            <a:ext cx="1123405" cy="862149"/>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3858993" y="5015454"/>
            <a:ext cx="966652" cy="903696"/>
          </a:xfrm>
          <a:prstGeom prst="rect">
            <a:avLst/>
          </a:prstGeom>
        </p:spPr>
      </p:pic>
      <p:pic>
        <p:nvPicPr>
          <p:cNvPr id="25" name="图片 24"/>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63117" t="50406" r="27013" b="6978"/>
          <a:stretch/>
        </p:blipFill>
        <p:spPr>
          <a:xfrm>
            <a:off x="11079909" y="4827472"/>
            <a:ext cx="992777" cy="1227908"/>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5228330" y="5489372"/>
            <a:ext cx="966652" cy="903696"/>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4352111" y="1887595"/>
            <a:ext cx="1123405" cy="862149"/>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p:blipFill>
        <p:spPr>
          <a:xfrm>
            <a:off x="5572149" y="4768422"/>
            <a:ext cx="691491" cy="564187"/>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7" name="图片 26"/>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
        <p:nvSpPr>
          <p:cNvPr id="2" name="TextBox 1"/>
          <p:cNvSpPr txBox="1"/>
          <p:nvPr/>
        </p:nvSpPr>
        <p:spPr>
          <a:xfrm>
            <a:off x="3198242" y="2096642"/>
            <a:ext cx="6222262" cy="1824923"/>
          </a:xfrm>
          <a:prstGeom prst="rect">
            <a:avLst/>
          </a:prstGeom>
          <a:noFill/>
        </p:spPr>
        <p:txBody>
          <a:bodyPr wrap="square" rtlCol="0">
            <a:spAutoFit/>
          </a:bodyPr>
          <a:lstStyle/>
          <a:p>
            <a:pPr algn="ctr">
              <a:lnSpc>
                <a:spcPct val="150000"/>
              </a:lnSpc>
            </a:pPr>
            <a:r>
              <a:rPr lang="en-US" sz="4000" b="1" dirty="0">
                <a:solidFill>
                  <a:schemeClr val="accent1">
                    <a:lumMod val="75000"/>
                  </a:schemeClr>
                </a:solidFill>
                <a:latin typeface="+mj-lt"/>
              </a:rPr>
              <a:t>CHÀO MỪNG CÁC EM ĐẾN VỚI TIẾT HỌC!</a:t>
            </a: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173521" y="4578162"/>
            <a:ext cx="3507698" cy="2409439"/>
          </a:xfrm>
          <a:prstGeom prst="rect">
            <a:avLst/>
          </a:prstGeom>
        </p:spPr>
      </p:pic>
    </p:spTree>
    <p:extLst>
      <p:ext uri="{BB962C8B-B14F-4D97-AF65-F5344CB8AC3E}">
        <p14:creationId xmlns:p14="http://schemas.microsoft.com/office/powerpoint/2010/main" val="146406922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a:latin typeface="+mj-lt"/>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2800" dirty="0" err="1"/>
              <a:t>Xác</a:t>
            </a:r>
            <a:r>
              <a:rPr lang="en-US" sz="2800" dirty="0"/>
              <a:t> </a:t>
            </a:r>
            <a:r>
              <a:rPr lang="en-US" sz="2800" dirty="0" err="1"/>
              <a:t>suất</a:t>
            </a:r>
            <a:r>
              <a:rPr lang="en-US" sz="2800" dirty="0"/>
              <a:t> </a:t>
            </a:r>
            <a:r>
              <a:rPr lang="en-US" sz="2800" dirty="0" err="1"/>
              <a:t>của</a:t>
            </a:r>
            <a:r>
              <a:rPr lang="en-US" sz="2800" dirty="0"/>
              <a:t> </a:t>
            </a:r>
            <a:r>
              <a:rPr lang="en-US" sz="2800" dirty="0" err="1"/>
              <a:t>một</a:t>
            </a:r>
            <a:r>
              <a:rPr lang="en-US" sz="2800" dirty="0"/>
              <a:t> </a:t>
            </a:r>
            <a:r>
              <a:rPr lang="en-US" sz="2800" dirty="0" err="1"/>
              <a:t>biến</a:t>
            </a:r>
            <a:r>
              <a:rPr lang="en-US" sz="2800" dirty="0"/>
              <a:t> </a:t>
            </a:r>
            <a:r>
              <a:rPr lang="en-US" sz="2800" dirty="0" err="1"/>
              <a:t>cố</a:t>
            </a:r>
            <a:r>
              <a:rPr lang="en-US" sz="2800" dirty="0"/>
              <a:t> </a:t>
            </a:r>
            <a:r>
              <a:rPr lang="en-US" sz="2800" dirty="0" err="1"/>
              <a:t>trong</a:t>
            </a:r>
            <a:r>
              <a:rPr lang="en-US" sz="2800" dirty="0"/>
              <a:t> </a:t>
            </a:r>
            <a:r>
              <a:rPr lang="en-US" sz="2800" dirty="0" err="1"/>
              <a:t>trò</a:t>
            </a:r>
            <a:r>
              <a:rPr lang="en-US" sz="2800" dirty="0"/>
              <a:t> </a:t>
            </a:r>
            <a:r>
              <a:rPr lang="en-US" sz="2800" dirty="0" err="1"/>
              <a:t>chơi</a:t>
            </a:r>
            <a:r>
              <a:rPr lang="en-US" sz="2800" dirty="0"/>
              <a:t> </a:t>
            </a:r>
            <a:r>
              <a:rPr lang="en-US" sz="2800" dirty="0" err="1"/>
              <a:t>gieo</a:t>
            </a:r>
            <a:r>
              <a:rPr lang="en-US" sz="2800" dirty="0"/>
              <a:t> </a:t>
            </a:r>
            <a:r>
              <a:rPr lang="en-US" sz="2800" dirty="0" err="1"/>
              <a:t>xúc</a:t>
            </a:r>
            <a:r>
              <a:rPr lang="en-US" sz="2800" dirty="0"/>
              <a:t> </a:t>
            </a:r>
            <a:r>
              <a:rPr lang="en-US" sz="2800" dirty="0" err="1"/>
              <a:t>xắc</a:t>
            </a:r>
            <a:r>
              <a:rPr lang="en-US" sz="2800" dirty="0"/>
              <a:t> </a:t>
            </a:r>
            <a:r>
              <a:rPr lang="en-US" sz="2800" dirty="0" err="1"/>
              <a:t>bằng</a:t>
            </a:r>
            <a:r>
              <a:rPr lang="en-US" sz="2800" dirty="0"/>
              <a:t> </a:t>
            </a:r>
            <a:r>
              <a:rPr lang="en-US" sz="2800" dirty="0" err="1"/>
              <a:t>tỉ</a:t>
            </a:r>
            <a:r>
              <a:rPr lang="en-US" sz="2800" dirty="0"/>
              <a:t> </a:t>
            </a:r>
            <a:r>
              <a:rPr lang="en-US" sz="2800" dirty="0" err="1"/>
              <a:t>số</a:t>
            </a:r>
            <a:r>
              <a:rPr lang="en-US" sz="2800" dirty="0"/>
              <a:t> </a:t>
            </a:r>
            <a:r>
              <a:rPr lang="en-US" sz="2800" dirty="0" err="1"/>
              <a:t>của</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thuận</a:t>
            </a:r>
            <a:r>
              <a:rPr lang="en-US" sz="2800" dirty="0"/>
              <a:t> </a:t>
            </a:r>
            <a:r>
              <a:rPr lang="en-US" sz="2800" dirty="0" err="1"/>
              <a:t>lợi</a:t>
            </a:r>
            <a:r>
              <a:rPr lang="en-US" sz="2800" dirty="0"/>
              <a:t> </a:t>
            </a:r>
            <a:r>
              <a:rPr lang="en-US" sz="2800" dirty="0" err="1"/>
              <a:t>cho</a:t>
            </a:r>
            <a:r>
              <a:rPr lang="en-US" sz="2800" dirty="0"/>
              <a:t> </a:t>
            </a:r>
            <a:r>
              <a:rPr lang="en-US" sz="2800" dirty="0" err="1"/>
              <a:t>biến</a:t>
            </a:r>
            <a:r>
              <a:rPr lang="en-US" sz="2800" dirty="0"/>
              <a:t> </a:t>
            </a:r>
            <a:r>
              <a:rPr lang="en-US" sz="2800" dirty="0" err="1"/>
              <a:t>cố</a:t>
            </a:r>
            <a:r>
              <a:rPr lang="en-US" sz="2800" dirty="0"/>
              <a:t> </a:t>
            </a:r>
            <a:r>
              <a:rPr lang="en-US" sz="2800" dirty="0" err="1"/>
              <a:t>và</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có</a:t>
            </a:r>
            <a:r>
              <a:rPr lang="en-US" sz="2800" dirty="0"/>
              <a:t> </a:t>
            </a:r>
            <a:r>
              <a:rPr lang="en-US" sz="2800" dirty="0" err="1"/>
              <a:t>thể</a:t>
            </a:r>
            <a:r>
              <a:rPr lang="en-US" sz="2800" dirty="0"/>
              <a:t> </a:t>
            </a:r>
            <a:r>
              <a:rPr lang="en-US" sz="2800" dirty="0" err="1"/>
              <a:t>xảy</a:t>
            </a:r>
            <a:r>
              <a:rPr lang="en-US" sz="2800" dirty="0"/>
              <a:t> ra </a:t>
            </a:r>
            <a:r>
              <a:rPr lang="en-US" sz="2800" dirty="0" err="1"/>
              <a:t>đối</a:t>
            </a:r>
            <a:r>
              <a:rPr lang="en-US" sz="2800" dirty="0"/>
              <a:t> </a:t>
            </a:r>
            <a:r>
              <a:rPr lang="en-US" sz="2800" dirty="0" err="1"/>
              <a:t>với</a:t>
            </a:r>
            <a:r>
              <a:rPr lang="en-US" sz="2800" dirty="0"/>
              <a:t> </a:t>
            </a:r>
            <a:r>
              <a:rPr lang="en-US" sz="2800" dirty="0" err="1"/>
              <a:t>mặt</a:t>
            </a:r>
            <a:r>
              <a:rPr lang="en-US" sz="2800" dirty="0"/>
              <a:t> </a:t>
            </a:r>
            <a:r>
              <a:rPr lang="en-US" sz="2800" dirty="0" err="1"/>
              <a:t>xuất</a:t>
            </a:r>
            <a:r>
              <a:rPr lang="en-US" sz="2800" dirty="0"/>
              <a:t> </a:t>
            </a:r>
            <a:r>
              <a:rPr lang="en-US" sz="2800" dirty="0" err="1"/>
              <a:t>hiện</a:t>
            </a:r>
            <a:r>
              <a:rPr lang="en-US" sz="2800" dirty="0"/>
              <a:t> </a:t>
            </a:r>
            <a:r>
              <a:rPr lang="en-US" sz="2800" dirty="0" err="1"/>
              <a:t>của</a:t>
            </a:r>
            <a:r>
              <a:rPr lang="en-US" sz="2800" dirty="0"/>
              <a:t> </a:t>
            </a:r>
            <a:r>
              <a:rPr lang="en-US" sz="2800" dirty="0" err="1"/>
              <a:t>xúc</a:t>
            </a:r>
            <a:r>
              <a:rPr lang="en-US" sz="2800" dirty="0"/>
              <a:t> </a:t>
            </a:r>
            <a:r>
              <a:rPr lang="en-US" sz="2800" dirty="0" err="1"/>
              <a:t>xắc</a:t>
            </a:r>
            <a:r>
              <a:rPr lang="en-US" sz="2800" dirty="0"/>
              <a:t>.</a:t>
            </a:r>
          </a:p>
        </p:txBody>
      </p:sp>
    </p:spTree>
    <p:extLst>
      <p:ext uri="{BB962C8B-B14F-4D97-AF65-F5344CB8AC3E}">
        <p14:creationId xmlns:p14="http://schemas.microsoft.com/office/powerpoint/2010/main" val="160939176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470" y="534144"/>
            <a:ext cx="1605773" cy="40144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002060"/>
                </a:solidFill>
                <a:latin typeface="+mj-lt"/>
              </a:rPr>
              <a:t>Ví</a:t>
            </a:r>
            <a:r>
              <a:rPr lang="en-US" sz="2400" b="1" i="1" dirty="0">
                <a:solidFill>
                  <a:srgbClr val="002060"/>
                </a:solidFill>
                <a:latin typeface="+mj-lt"/>
              </a:rPr>
              <a:t> </a:t>
            </a:r>
            <a:r>
              <a:rPr lang="en-US" sz="2400" b="1" i="1" dirty="0" err="1">
                <a:solidFill>
                  <a:srgbClr val="002060"/>
                </a:solidFill>
                <a:latin typeface="+mj-lt"/>
              </a:rPr>
              <a:t>dụ</a:t>
            </a:r>
            <a:r>
              <a:rPr lang="en-US" sz="2400" b="1" i="1" dirty="0">
                <a:solidFill>
                  <a:srgbClr val="002060"/>
                </a:solidFill>
                <a:latin typeface="+mj-lt"/>
              </a:rPr>
              <a:t> 1</a:t>
            </a:r>
            <a:endParaRPr lang="vi-VN" sz="2400" b="1" i="1" dirty="0">
              <a:solidFill>
                <a:srgbClr val="002060"/>
              </a:solidFill>
              <a:latin typeface="+mj-lt"/>
            </a:endParaRPr>
          </a:p>
        </p:txBody>
      </p:sp>
      <p:sp>
        <p:nvSpPr>
          <p:cNvPr id="4" name="TextBox 3"/>
          <p:cNvSpPr txBox="1"/>
          <p:nvPr/>
        </p:nvSpPr>
        <p:spPr>
          <a:xfrm>
            <a:off x="2284243" y="458856"/>
            <a:ext cx="5058934" cy="522451"/>
          </a:xfrm>
          <a:prstGeom prst="rect">
            <a:avLst/>
          </a:prstGeom>
          <a:noFill/>
        </p:spPr>
        <p:txBody>
          <a:bodyPr wrap="square" rtlCol="0">
            <a:spAutoFit/>
          </a:bodyPr>
          <a:lstStyle/>
          <a:p>
            <a:pPr algn="just">
              <a:lnSpc>
                <a:spcPct val="130000"/>
              </a:lnSpc>
            </a:pPr>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en-US" sz="2400" dirty="0">
              <a:latin typeface="+mj-lt"/>
            </a:endParaRPr>
          </a:p>
        </p:txBody>
      </p:sp>
      <p:sp>
        <p:nvSpPr>
          <p:cNvPr id="5" name="TextBox 4"/>
          <p:cNvSpPr txBox="1"/>
          <p:nvPr/>
        </p:nvSpPr>
        <p:spPr>
          <a:xfrm>
            <a:off x="850625" y="988421"/>
            <a:ext cx="10917631" cy="1962845"/>
          </a:xfrm>
          <a:prstGeom prst="rect">
            <a:avLst/>
          </a:prstGeom>
          <a:noFill/>
        </p:spPr>
        <p:txBody>
          <a:bodyPr wrap="square" rtlCol="0">
            <a:spAutoFit/>
          </a:bodyPr>
          <a:lstStyle/>
          <a:p>
            <a:pPr algn="just">
              <a:lnSpc>
                <a:spcPct val="130000"/>
              </a:lnSpc>
            </a:pPr>
            <a:r>
              <a:rPr lang="en-US" sz="2400" dirty="0"/>
              <a:t>a) </a:t>
            </a:r>
            <a:r>
              <a:rPr lang="en-US" sz="2400" dirty="0" err="1"/>
              <a:t>Tìm</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a:t>
            </a:r>
            <a:endParaRPr lang="en-US" sz="2400" dirty="0">
              <a:latin typeface="+mj-lt"/>
            </a:endParaRPr>
          </a:p>
          <a:p>
            <a:pPr algn="just">
              <a:lnSpc>
                <a:spcPct val="13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lẻ</a:t>
            </a:r>
            <a:r>
              <a:rPr lang="en-US" sz="2400" dirty="0">
                <a:latin typeface="+mj-lt"/>
              </a:rPr>
              <a:t>”. </a:t>
            </a:r>
            <a:r>
              <a:rPr lang="en-US" sz="2400" dirty="0" err="1">
                <a:latin typeface="+mj-lt"/>
              </a:rPr>
              <a:t>Tính</a:t>
            </a:r>
            <a:r>
              <a:rPr lang="en-US" sz="2400" dirty="0">
                <a:latin typeface="+mj-lt"/>
              </a:rPr>
              <a:t> </a:t>
            </a:r>
            <a:r>
              <a:rPr lang="en-US" sz="2400" dirty="0" err="1">
                <a:latin typeface="+mj-lt"/>
              </a:rPr>
              <a:t>xác</a:t>
            </a:r>
            <a:r>
              <a:rPr lang="en-US" sz="2400" dirty="0">
                <a:latin typeface="+mj-lt"/>
              </a:rPr>
              <a:t> </a:t>
            </a:r>
            <a:r>
              <a:rPr lang="en-US" sz="2400" dirty="0" err="1">
                <a:latin typeface="+mj-lt"/>
              </a:rPr>
              <a:t>suất</a:t>
            </a:r>
            <a:r>
              <a:rPr lang="en-US" sz="2400" dirty="0">
                <a:latin typeface="+mj-lt"/>
              </a:rPr>
              <a:t> </a:t>
            </a:r>
            <a:r>
              <a:rPr lang="en-US" sz="2400" dirty="0" err="1">
                <a:latin typeface="+mj-lt"/>
              </a:rPr>
              <a:t>của</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endParaRPr lang="vi-VN" sz="2400" dirty="0">
              <a:latin typeface="+mj-lt"/>
            </a:endParaRPr>
          </a:p>
        </p:txBody>
      </p:sp>
      <p:sp>
        <p:nvSpPr>
          <p:cNvPr id="6" name="TextBox 5"/>
          <p:cNvSpPr txBox="1"/>
          <p:nvPr/>
        </p:nvSpPr>
        <p:spPr>
          <a:xfrm>
            <a:off x="5527288" y="2689656"/>
            <a:ext cx="1137424" cy="461665"/>
          </a:xfrm>
          <a:prstGeom prst="rect">
            <a:avLst/>
          </a:prstGeom>
          <a:noFill/>
        </p:spPr>
        <p:txBody>
          <a:bodyPr wrap="square" rtlCol="0">
            <a:spAutoFit/>
          </a:bodyPr>
          <a:lstStyle/>
          <a:p>
            <a:pPr algn="ctr"/>
            <a:r>
              <a:rPr lang="en-US" sz="2400" b="1" u="sng" dirty="0" err="1">
                <a:solidFill>
                  <a:srgbClr val="FF0000"/>
                </a:solidFill>
                <a:latin typeface="+mj-lt"/>
              </a:rPr>
              <a:t>Giải</a:t>
            </a:r>
            <a:r>
              <a:rPr lang="en-US" sz="2400" b="1" u="sng" dirty="0">
                <a:solidFill>
                  <a:srgbClr val="FF0000"/>
                </a:solidFill>
                <a:latin typeface="+mj-lt"/>
              </a:rPr>
              <a:t>:</a:t>
            </a:r>
            <a:endParaRPr lang="vi-VN" sz="2400" b="1" u="sng" dirty="0">
              <a:solidFill>
                <a:srgbClr val="FF0000"/>
              </a:solidFill>
              <a:latin typeface="+mj-lt"/>
            </a:endParaRPr>
          </a:p>
        </p:txBody>
      </p:sp>
      <p:sp>
        <p:nvSpPr>
          <p:cNvPr id="7" name="TextBox 6"/>
          <p:cNvSpPr txBox="1"/>
          <p:nvPr/>
        </p:nvSpPr>
        <p:spPr>
          <a:xfrm>
            <a:off x="327105" y="3005783"/>
            <a:ext cx="11623877" cy="1685846"/>
          </a:xfrm>
          <a:prstGeom prst="rect">
            <a:avLst/>
          </a:prstGeom>
          <a:noFill/>
        </p:spPr>
        <p:txBody>
          <a:bodyPr wrap="square" rtlCol="0">
            <a:spAutoFit/>
          </a:bodyPr>
          <a:lstStyle/>
          <a:p>
            <a:pPr marL="457200" indent="-457200" algn="just">
              <a:lnSpc>
                <a:spcPct val="150000"/>
              </a:lnSpc>
              <a:buAutoNum type="alphaLcParenR"/>
            </a:pPr>
            <a:r>
              <a:rPr lang="en-US" sz="2400" dirty="0" err="1">
                <a:latin typeface="+mj-lt"/>
              </a:rPr>
              <a:t>Tập</a:t>
            </a:r>
            <a:r>
              <a:rPr lang="en-US" sz="2400" dirty="0">
                <a:latin typeface="+mj-lt"/>
              </a:rPr>
              <a:t> </a:t>
            </a:r>
            <a:r>
              <a:rPr lang="en-US" sz="2400" dirty="0" err="1">
                <a:latin typeface="+mj-lt"/>
              </a:rPr>
              <a:t>hợp</a:t>
            </a:r>
            <a:r>
              <a:rPr lang="en-US" sz="2400" dirty="0">
                <a:latin typeface="+mj-lt"/>
              </a:rPr>
              <a:t>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là</a:t>
            </a:r>
            <a:r>
              <a:rPr lang="en-US" sz="2400" dirty="0">
                <a:latin typeface="+mj-lt"/>
              </a:rPr>
              <a:t>:</a:t>
            </a:r>
          </a:p>
          <a:p>
            <a:pPr algn="ctr">
              <a:lnSpc>
                <a:spcPct val="150000"/>
              </a:lnSpc>
            </a:pPr>
            <a:r>
              <a:rPr lang="en-US" sz="2400" dirty="0">
                <a:latin typeface="+mj-lt"/>
              </a:rPr>
              <a:t>A = {</a:t>
            </a:r>
            <a:r>
              <a:rPr lang="en-US" sz="2400" dirty="0" err="1">
                <a:latin typeface="+mj-lt"/>
              </a:rPr>
              <a:t>mặt</a:t>
            </a:r>
            <a:r>
              <a:rPr lang="en-US" sz="2400" dirty="0">
                <a:latin typeface="+mj-lt"/>
              </a:rPr>
              <a:t> 1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2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3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4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5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6 </a:t>
            </a:r>
            <a:r>
              <a:rPr lang="en-US" sz="2400" dirty="0" err="1">
                <a:latin typeface="+mj-lt"/>
              </a:rPr>
              <a:t>chấm</a:t>
            </a:r>
            <a:r>
              <a:rPr lang="en-US" sz="2400" dirty="0">
                <a:latin typeface="+mj-lt"/>
              </a:rPr>
              <a:t>}.</a:t>
            </a:r>
          </a:p>
          <a:p>
            <a:pPr algn="just">
              <a:lnSpc>
                <a:spcPct val="150000"/>
              </a:lnSpc>
            </a:pP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là</a:t>
            </a:r>
            <a:r>
              <a:rPr lang="en-US" sz="2400" dirty="0">
                <a:latin typeface="+mj-lt"/>
              </a:rPr>
              <a:t> 6.</a:t>
            </a:r>
          </a:p>
        </p:txBody>
      </p:sp>
      <mc:AlternateContent xmlns:mc="http://schemas.openxmlformats.org/markup-compatibility/2006" xmlns:a14="http://schemas.microsoft.com/office/drawing/2010/main">
        <mc:Choice Requires="a14">
          <p:sp>
            <p:nvSpPr>
              <p:cNvPr id="8" name="TextBox 7"/>
              <p:cNvSpPr txBox="1"/>
              <p:nvPr/>
            </p:nvSpPr>
            <p:spPr>
              <a:xfrm>
                <a:off x="327105" y="4652501"/>
                <a:ext cx="11441151" cy="2047163"/>
              </a:xfrm>
              <a:prstGeom prst="rect">
                <a:avLst/>
              </a:prstGeom>
              <a:noFill/>
            </p:spPr>
            <p:txBody>
              <a:bodyPr wrap="square" rtlCol="0">
                <a:spAutoFit/>
              </a:bodyPr>
              <a:lstStyle/>
              <a:p>
                <a:pPr algn="just">
                  <a:lnSpc>
                    <a:spcPct val="120000"/>
                  </a:lnSpc>
                </a:pPr>
                <a:r>
                  <a:rPr lang="en-US" sz="2400" dirty="0">
                    <a:latin typeface="+mj-lt"/>
                  </a:rPr>
                  <a:t>b) </a:t>
                </a:r>
                <a:r>
                  <a:rPr lang="en-US" sz="2400" dirty="0" err="1"/>
                  <a:t>Có</a:t>
                </a:r>
                <a:r>
                  <a:rPr lang="en-US" sz="2400" dirty="0"/>
                  <a:t> 3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lẻ</a:t>
                </a:r>
                <a:r>
                  <a:rPr lang="en-US" sz="2400" dirty="0"/>
                  <a:t>” </a:t>
                </a:r>
                <a:r>
                  <a:rPr lang="en-US" sz="2400" dirty="0" err="1"/>
                  <a:t>là</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3 </a:t>
                </a:r>
                <a:r>
                  <a:rPr lang="en-US" sz="2400" dirty="0" err="1"/>
                  <a:t>chấ</a:t>
                </a:r>
                <a:r>
                  <a:rPr lang="en-US" sz="2400" dirty="0"/>
                  <a:t>, </a:t>
                </a:r>
                <a:r>
                  <a:rPr lang="en-US" sz="2400" dirty="0" err="1"/>
                  <a:t>mặt</a:t>
                </a:r>
                <a:r>
                  <a:rPr lang="en-US" sz="2400" dirty="0"/>
                  <a:t> 5 </a:t>
                </a:r>
                <a:r>
                  <a:rPr lang="en-US" sz="2400" dirty="0" err="1"/>
                  <a:t>chấm</a:t>
                </a:r>
                <a:r>
                  <a:rPr lang="en-US" sz="2400" dirty="0"/>
                  <a:t>.</a:t>
                </a:r>
              </a:p>
              <a:p>
                <a:pPr algn="just">
                  <a:lnSpc>
                    <a:spcPct val="120000"/>
                  </a:lnSpc>
                </a:pPr>
                <a14:m>
                  <m:oMath xmlns:m="http://schemas.openxmlformats.org/officeDocument/2006/math">
                    <m:r>
                      <a:rPr lang="en-US" sz="2400" b="0" i="1" smtClean="0">
                        <a:latin typeface="Cambria Math" panose="02040503050406030204" pitchFamily="18" charset="0"/>
                      </a:rPr>
                      <m:t>⇒</m:t>
                    </m:r>
                  </m:oMath>
                </a14:m>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 </a:t>
                </a:r>
                <a:r>
                  <a:rPr lang="en-US" sz="2400" dirty="0" err="1"/>
                  <a:t>là</a:t>
                </a:r>
                <a:r>
                  <a:rPr lang="en-US" sz="2400" dirty="0"/>
                  <a:t>: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𝟑</m:t>
                        </m:r>
                      </m:num>
                      <m:den>
                        <m:r>
                          <a:rPr lang="en-US" sz="2400" b="1" i="1" smtClean="0">
                            <a:latin typeface="Cambria Math" panose="02040503050406030204" pitchFamily="18" charset="0"/>
                          </a:rPr>
                          <m:t>𝟔</m:t>
                        </m:r>
                      </m:den>
                    </m:f>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oMath>
                </a14:m>
                <a:endParaRPr lang="vi-VN" sz="2400" b="1" dirty="0"/>
              </a:p>
              <a:p>
                <a:pPr algn="just">
                  <a:lnSpc>
                    <a:spcPct val="120000"/>
                  </a:lnSpc>
                </a:pPr>
                <a:endParaRPr lang="vi-VN" sz="24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27105" y="4652501"/>
                <a:ext cx="11441151" cy="2047163"/>
              </a:xfrm>
              <a:prstGeom prst="rect">
                <a:avLst/>
              </a:prstGeom>
              <a:blipFill>
                <a:blip r:embed="rId2"/>
                <a:stretch>
                  <a:fillRect l="-853" t="-595" r="-853"/>
                </a:stretch>
              </a:blipFill>
            </p:spPr>
            <p:txBody>
              <a:bodyPr/>
              <a:lstStyle/>
              <a:p>
                <a:r>
                  <a:rPr lang="en-US">
                    <a:noFill/>
                  </a:rPr>
                  <a:t> </a:t>
                </a:r>
              </a:p>
            </p:txBody>
          </p:sp>
        </mc:Fallback>
      </mc:AlternateContent>
    </p:spTree>
    <p:extLst>
      <p:ext uri="{BB962C8B-B14F-4D97-AF65-F5344CB8AC3E}">
        <p14:creationId xmlns:p14="http://schemas.microsoft.com/office/powerpoint/2010/main" val="3808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P spid="6" grpId="0"/>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9AA66-5911-42DF-8D83-BF76EA83B477}"/>
              </a:ext>
            </a:extLst>
          </p:cNvPr>
          <p:cNvSpPr txBox="1"/>
          <p:nvPr/>
        </p:nvSpPr>
        <p:spPr>
          <a:xfrm>
            <a:off x="5155308" y="1171072"/>
            <a:ext cx="1475874" cy="523220"/>
          </a:xfrm>
          <a:prstGeom prst="rect">
            <a:avLst/>
          </a:prstGeom>
          <a:solidFill>
            <a:schemeClr val="accent4">
              <a:lumMod val="40000"/>
              <a:lumOff val="60000"/>
            </a:schemeClr>
          </a:solidFill>
        </p:spPr>
        <p:txBody>
          <a:bodyPr wrap="square" rtlCol="0">
            <a:spAutoFit/>
          </a:bodyPr>
          <a:lstStyle/>
          <a:p>
            <a:pPr algn="ctr"/>
            <a:r>
              <a:rPr lang="en-US" sz="2800" b="1" u="sng" dirty="0" err="1">
                <a:solidFill>
                  <a:srgbClr val="C00000"/>
                </a:solidFill>
              </a:rPr>
              <a:t>Chú</a:t>
            </a:r>
            <a:r>
              <a:rPr lang="en-US" sz="2800" b="1" u="sng" dirty="0">
                <a:solidFill>
                  <a:srgbClr val="C00000"/>
                </a:solidFill>
              </a:rPr>
              <a:t> ý:</a:t>
            </a:r>
          </a:p>
        </p:txBody>
      </p:sp>
      <mc:AlternateContent xmlns:mc="http://schemas.openxmlformats.org/markup-compatibility/2006" xmlns:a14="http://schemas.microsoft.com/office/drawing/2010/main">
        <mc:Choice Requires="a14">
          <p:sp>
            <p:nvSpPr>
              <p:cNvPr id="3" name="Freeform 3">
                <a:extLst>
                  <a:ext uri="{FF2B5EF4-FFF2-40B4-BE49-F238E27FC236}">
                    <a16:creationId xmlns:a16="http://schemas.microsoft.com/office/drawing/2014/main" id="{F04F07B2-8233-4E40-84C3-E2BF22F10F02}"/>
                  </a:ext>
                </a:extLst>
              </p:cNvPr>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solidFill>
                <a:schemeClr val="bg1"/>
              </a:solidFill>
            </p:spPr>
            <p:txBody>
              <a:bodyPr/>
              <a:lstStyle/>
              <a:p>
                <a:pPr algn="just">
                  <a:lnSpc>
                    <a:spcPct val="150000"/>
                  </a:lnSpc>
                </a:pPr>
                <a:r>
                  <a:rPr lang="en-US" sz="2800" i="1" dirty="0" err="1">
                    <a:solidFill>
                      <a:srgbClr val="000000"/>
                    </a:solidFill>
                    <a:effectLst/>
                    <a:ea typeface="Calibri" panose="020F0502020204030204" pitchFamily="34" charset="0"/>
                    <a:cs typeface="Times New Roman" panose="02020603050405020304" pitchFamily="18" charset="0"/>
                  </a:rPr>
                  <a:t>Trong</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trò</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chơi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gieo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trên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thể</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xảy</a:t>
                </a:r>
                <a:r>
                  <a:rPr lang="en-US" sz="2800" i="1" dirty="0">
                    <a:solidFill>
                      <a:srgbClr val="000000"/>
                    </a:solidFill>
                    <a:effectLst/>
                    <a:ea typeface="Calibri" panose="020F0502020204030204" pitchFamily="34" charset="0"/>
                    <a:cs typeface="Times New Roman" panose="02020603050405020304" pitchFamily="18" charset="0"/>
                  </a:rPr>
                  <a:t> ra </a:t>
                </a:r>
                <a:r>
                  <a:rPr lang="en-US" sz="2800" i="1" dirty="0" err="1">
                    <a:solidFill>
                      <a:srgbClr val="000000"/>
                    </a:solidFill>
                    <a:effectLst/>
                    <a:ea typeface="Calibri" panose="020F0502020204030204" pitchFamily="34" charset="0"/>
                    <a:cs typeface="Times New Roman" panose="02020603050405020304" pitchFamily="18" charset="0"/>
                  </a:rPr>
                  <a:t>đối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với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mặt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hiện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6. </a:t>
                </a:r>
                <a:r>
                  <a:rPr lang="en-US" sz="2800" i="1" dirty="0" err="1">
                    <a:solidFill>
                      <a:srgbClr val="000000"/>
                    </a:solidFill>
                    <a:effectLst/>
                    <a:ea typeface="Calibri" panose="020F0502020204030204" pitchFamily="34" charset="0"/>
                    <a:cs typeface="Times New Roman" panose="02020603050405020304" pitchFamily="18" charset="0"/>
                  </a:rPr>
                  <a:t>Nếu</a:t>
                </a:r>
                <a:r>
                  <a:rPr lang="en-US" sz="2800" i="1" dirty="0">
                    <a:solidFill>
                      <a:srgbClr val="000000"/>
                    </a:solidFill>
                    <a:effectLst/>
                    <a:ea typeface="Calibri" panose="020F0502020204030204" pitchFamily="34" charset="0"/>
                    <a:cs typeface="Times New Roman" panose="02020603050405020304" pitchFamily="18" charset="0"/>
                  </a:rPr>
                  <a:t> k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thuận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lợi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thì</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đó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bằng</a:t>
                </a:r>
                <a:r>
                  <a:rPr lang="en-US" sz="2800" i="1"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𝒌</m:t>
                        </m:r>
                      </m:num>
                      <m:den>
                        <m: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oMath>
                </a14:m>
                <a:endParaRPr lang="en-US" sz="2800" b="1" dirty="0">
                  <a:effectLst/>
                  <a:ea typeface="Calibri" panose="020F0502020204030204" pitchFamily="34" charset="0"/>
                  <a:cs typeface="Times New Roman" panose="02020603050405020304" pitchFamily="18" charset="0"/>
                </a:endParaRPr>
              </a:p>
            </p:txBody>
          </p:sp>
        </mc:Choice>
        <mc:Fallback xmlns="">
          <p:sp>
            <p:nvSpPr>
              <p:cNvPr id="3" name="Freeform 3">
                <a:extLst>
                  <a:ext uri="{FF2B5EF4-FFF2-40B4-BE49-F238E27FC236}">
                    <a16:creationId xmlns:a16="http://schemas.microsoft.com/office/drawing/2014/main" id="{F04F07B2-8233-4E40-84C3-E2BF22F10F02}"/>
                  </a:ext>
                </a:extLst>
              </p:cNvPr>
              <p:cNvSpPr>
                <a:spLocks noRot="1" noChangeAspect="1" noMove="1" noResize="1" noEditPoints="1" noAdjustHandles="1" noChangeArrowheads="1" noChangeShapeType="1" noTextEdit="1"/>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blipFill>
                <a:blip r:embed="rId2"/>
                <a:stretch>
                  <a:fillRect l="-1288" r="-1166"/>
                </a:stretch>
              </a:blipFill>
            </p:spPr>
            <p:txBody>
              <a:bodyPr/>
              <a:lstStyle/>
              <a:p>
                <a:r>
                  <a:rPr lang="en-US">
                    <a:noFill/>
                  </a:rPr>
                  <a:t> </a:t>
                </a:r>
              </a:p>
            </p:txBody>
          </p:sp>
        </mc:Fallback>
      </mc:AlternateContent>
    </p:spTree>
    <p:extLst>
      <p:ext uri="{BB962C8B-B14F-4D97-AF65-F5344CB8AC3E}">
        <p14:creationId xmlns:p14="http://schemas.microsoft.com/office/powerpoint/2010/main" val="19214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558963"/>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LUYỆN TẬP 1</a:t>
            </a:r>
            <a:endParaRPr lang="vi-VN" sz="2400" b="1" dirty="0">
              <a:latin typeface="+mj-lt"/>
            </a:endParaRPr>
          </a:p>
        </p:txBody>
      </p:sp>
      <p:sp>
        <p:nvSpPr>
          <p:cNvPr id="2" name="TextBox 1"/>
          <p:cNvSpPr txBox="1"/>
          <p:nvPr/>
        </p:nvSpPr>
        <p:spPr>
          <a:xfrm>
            <a:off x="951183" y="1177554"/>
            <a:ext cx="10855805" cy="1131848"/>
          </a:xfrm>
          <a:prstGeom prst="rect">
            <a:avLst/>
          </a:prstGeom>
          <a:noFill/>
        </p:spPr>
        <p:txBody>
          <a:bodyPr wrap="square" rtlCol="0">
            <a:spAutoFit/>
          </a:bodyPr>
          <a:lstStyle/>
          <a:p>
            <a:pPr algn="just">
              <a:lnSpc>
                <a:spcPct val="150000"/>
              </a:lnSpc>
            </a:pPr>
            <a:r>
              <a:rPr lang="en-US" sz="2400" dirty="0" err="1"/>
              <a:t>Gieo</a:t>
            </a:r>
            <a:r>
              <a:rPr lang="en-US" sz="2400" dirty="0"/>
              <a:t> </a:t>
            </a:r>
            <a:r>
              <a:rPr lang="en-US" sz="2400" dirty="0" err="1"/>
              <a:t>ngẫu</a:t>
            </a:r>
            <a:r>
              <a:rPr lang="en-US" sz="2400" dirty="0"/>
              <a:t> </a:t>
            </a:r>
            <a:r>
              <a:rPr lang="en-US" sz="2400" dirty="0" err="1"/>
              <a:t>nhiên</a:t>
            </a:r>
            <a:r>
              <a:rPr lang="en-US" sz="2400" dirty="0"/>
              <a:t> </a:t>
            </a:r>
            <a:r>
              <a:rPr lang="en-US" sz="2400" dirty="0" err="1"/>
              <a:t>xúc</a:t>
            </a:r>
            <a:r>
              <a:rPr lang="en-US" sz="2400" dirty="0"/>
              <a:t> </a:t>
            </a:r>
            <a:r>
              <a:rPr lang="en-US" sz="2400" dirty="0" err="1"/>
              <a:t>xắc</a:t>
            </a:r>
            <a:r>
              <a:rPr lang="en-US" sz="2400" dirty="0"/>
              <a:t> </a:t>
            </a:r>
            <a:r>
              <a:rPr lang="en-US" sz="2400" dirty="0" err="1"/>
              <a:t>một</a:t>
            </a:r>
            <a:r>
              <a:rPr lang="en-US" sz="2400" dirty="0"/>
              <a:t> </a:t>
            </a:r>
            <a:r>
              <a:rPr lang="en-US" sz="2400" dirty="0" err="1"/>
              <a:t>lần</a:t>
            </a:r>
            <a:r>
              <a:rPr lang="en-US" sz="2400" dirty="0"/>
              <a:t>. </a:t>
            </a:r>
            <a:r>
              <a:rPr lang="en-US" sz="2400" dirty="0" err="1"/>
              <a:t>Tính</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a:t>
            </a:r>
          </a:p>
          <a:p>
            <a:pPr algn="ctr">
              <a:lnSpc>
                <a:spcPct val="150000"/>
              </a:lnSpc>
            </a:pP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a:t>
            </a:r>
            <a:endParaRPr lang="vi-VN" sz="2400" dirty="0"/>
          </a:p>
        </p:txBody>
      </p:sp>
      <p:sp>
        <p:nvSpPr>
          <p:cNvPr id="3" name="TextBox 2"/>
          <p:cNvSpPr txBox="1"/>
          <p:nvPr/>
        </p:nvSpPr>
        <p:spPr>
          <a:xfrm>
            <a:off x="323249" y="2059575"/>
            <a:ext cx="1516566" cy="461665"/>
          </a:xfrm>
          <a:prstGeom prst="rect">
            <a:avLst/>
          </a:prstGeom>
          <a:noFill/>
        </p:spPr>
        <p:txBody>
          <a:bodyPr wrap="square" rtlCol="0">
            <a:spAutoFit/>
          </a:bodyPr>
          <a:lstStyle/>
          <a:p>
            <a:pPr algn="just"/>
            <a:r>
              <a:rPr lang="en-US" sz="2400" b="1" u="sng" dirty="0" err="1">
                <a:solidFill>
                  <a:srgbClr val="C00000"/>
                </a:solidFill>
              </a:rPr>
              <a:t>Trả</a:t>
            </a:r>
            <a:r>
              <a:rPr lang="en-US" sz="2400" b="1" u="sng" dirty="0">
                <a:solidFill>
                  <a:srgbClr val="C00000"/>
                </a:solidFill>
              </a:rPr>
              <a:t> </a:t>
            </a:r>
            <a:r>
              <a:rPr lang="en-US" sz="2400" b="1" u="sng" dirty="0" err="1">
                <a:solidFill>
                  <a:srgbClr val="C00000"/>
                </a:solidFill>
              </a:rPr>
              <a:t>lời</a:t>
            </a:r>
            <a:r>
              <a:rPr lang="en-US" sz="2400" b="1" u="sng" dirty="0">
                <a:solidFill>
                  <a:srgbClr val="C00000"/>
                </a:solidFill>
              </a:rPr>
              <a:t>:</a:t>
            </a:r>
            <a:endParaRPr lang="vi-VN" sz="2400" b="1" u="sng"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38016" y="2703181"/>
                <a:ext cx="11480358" cy="3595856"/>
              </a:xfrm>
              <a:prstGeom prst="rect">
                <a:avLst/>
              </a:prstGeom>
              <a:solidFill>
                <a:schemeClr val="accent4">
                  <a:lumMod val="20000"/>
                  <a:lumOff val="80000"/>
                </a:schemeClr>
              </a:solidFill>
            </p:spPr>
            <p:txBody>
              <a:bodyPr wrap="square" rtlCol="0">
                <a:spAutoFit/>
              </a:bodyPr>
              <a:lstStyle/>
              <a:p>
                <a:pPr algn="just">
                  <a:lnSpc>
                    <a:spcPct val="15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là</a:t>
                </a:r>
                <a:r>
                  <a:rPr lang="en-US" sz="2400" dirty="0"/>
                  <a:t>:</a:t>
                </a:r>
              </a:p>
              <a:p>
                <a:pPr algn="just">
                  <a:lnSpc>
                    <a:spcPct val="150000"/>
                  </a:lnSpc>
                </a:pPr>
                <a:r>
                  <a:rPr lang="en-US" sz="2400" i="1" dirty="0"/>
                  <a:t>A </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2 </a:t>
                </a:r>
                <a:r>
                  <a:rPr lang="en-US" sz="2400" dirty="0" err="1"/>
                  <a:t>chấm</a:t>
                </a:r>
                <a:r>
                  <a:rPr lang="en-US" sz="2400" dirty="0"/>
                  <a:t>; </a:t>
                </a:r>
                <a:r>
                  <a:rPr lang="en-US" sz="2400" dirty="0" err="1"/>
                  <a:t>mặt</a:t>
                </a:r>
                <a:r>
                  <a:rPr lang="en-US" sz="2400" dirty="0"/>
                  <a:t> 3 </a:t>
                </a:r>
                <a:r>
                  <a:rPr lang="en-US" sz="2400" dirty="0" err="1"/>
                  <a:t>chấm</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5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là</a:t>
                </a:r>
                <a:r>
                  <a:rPr lang="en-US" sz="2400" dirty="0"/>
                  <a:t> 6.</a:t>
                </a:r>
              </a:p>
              <a:p>
                <a:pPr algn="just">
                  <a:lnSpc>
                    <a:spcPct val="150000"/>
                  </a:lnSpc>
                </a:pPr>
                <a:r>
                  <a:rPr lang="en-US" sz="2400" dirty="0"/>
                  <a:t>- </a:t>
                </a:r>
                <a:r>
                  <a:rPr lang="en-US" sz="2400" dirty="0" err="1"/>
                  <a:t>Có</a:t>
                </a:r>
                <a:r>
                  <a:rPr lang="en-US" sz="2400" dirty="0"/>
                  <a:t> </a:t>
                </a:r>
                <a:r>
                  <a:rPr lang="en-US" sz="2400" dirty="0" err="1"/>
                  <a:t>hai</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 </a:t>
                </a:r>
                <a:r>
                  <a:rPr lang="en-US" sz="2400" dirty="0" err="1"/>
                  <a:t>là</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14:m>
                  <m:oMath xmlns:m="http://schemas.openxmlformats.org/officeDocument/2006/math">
                    <m:r>
                      <a:rPr lang="en-US" sz="2400" b="0" i="1" dirty="0" smtClean="0">
                        <a:latin typeface="Cambria Math" panose="02040503050406030204" pitchFamily="18" charset="0"/>
                      </a:rPr>
                      <m:t>⇒</m:t>
                    </m:r>
                  </m:oMath>
                </a14:m>
                <a:r>
                  <a:rPr lang="en-US" sz="2400" dirty="0"/>
                  <a:t> Xác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𝟐</m:t>
                        </m:r>
                      </m:num>
                      <m:den>
                        <m:r>
                          <a:rPr lang="en-US" sz="2400" b="1" i="1">
                            <a:latin typeface="Cambria Math" panose="02040503050406030204" pitchFamily="18" charset="0"/>
                          </a:rPr>
                          <m:t>𝟔</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438016" y="2703181"/>
                <a:ext cx="11480358" cy="3595856"/>
              </a:xfrm>
              <a:prstGeom prst="rect">
                <a:avLst/>
              </a:prstGeom>
              <a:blipFill>
                <a:blip r:embed="rId6"/>
                <a:stretch>
                  <a:fillRect l="-850" r="-797" b="-67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62075881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365" y="722956"/>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831796" y="1682894"/>
            <a:ext cx="11622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Arial" panose="020B0604020202020204"/>
                <a:ea typeface="义启嘟嘟体" pitchFamily="2" charset="-128"/>
                <a:cs typeface="义启嘟嘟体" pitchFamily="2" charset="-128"/>
                <a:sym typeface="+mn-lt"/>
              </a:rPr>
              <a:t>02</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323399" y="3281781"/>
            <a:ext cx="2764026" cy="3997601"/>
          </a:xfrm>
          <a:prstGeom prst="rect">
            <a:avLst/>
          </a:prstGeom>
        </p:spPr>
      </p:pic>
      <p:sp>
        <p:nvSpPr>
          <p:cNvPr id="2" name="TextBox 1"/>
          <p:cNvSpPr txBox="1"/>
          <p:nvPr/>
        </p:nvSpPr>
        <p:spPr>
          <a:xfrm>
            <a:off x="1563630" y="2834681"/>
            <a:ext cx="9452770" cy="1824923"/>
          </a:xfrm>
          <a:prstGeom prst="rect">
            <a:avLst/>
          </a:prstGeom>
          <a:noFill/>
        </p:spPr>
        <p:txBody>
          <a:bodyPr wrap="square" rtlCol="0">
            <a:spAutoFit/>
          </a:bodyPr>
          <a:lstStyle/>
          <a:p>
            <a:pPr algn="ctr">
              <a:lnSpc>
                <a:spcPct val="150000"/>
              </a:lnSpc>
            </a:pPr>
            <a:r>
              <a:rPr lang="en-US" sz="4000" b="1" dirty="0">
                <a:solidFill>
                  <a:srgbClr val="002060"/>
                </a:solidFill>
              </a:rPr>
              <a:t>XÁC SUẤT CỦA BIẾN CỐ TRONG </a:t>
            </a:r>
          </a:p>
          <a:p>
            <a:pPr algn="ctr">
              <a:lnSpc>
                <a:spcPct val="150000"/>
              </a:lnSpc>
            </a:pPr>
            <a:r>
              <a:rPr lang="en-US" sz="4000" b="1" dirty="0">
                <a:solidFill>
                  <a:srgbClr val="002060"/>
                </a:solidFill>
              </a:rPr>
              <a:t>TRÒ CHƠI RÚT THẺ TỪ TRONG HỘP</a:t>
            </a:r>
            <a:endParaRPr lang="vi-VN" sz="4000" b="1" dirty="0">
              <a:solidFill>
                <a:srgbClr val="002060"/>
              </a:solidFill>
            </a:endParaRPr>
          </a:p>
        </p:txBody>
      </p:sp>
    </p:spTree>
    <p:extLst>
      <p:ext uri="{BB962C8B-B14F-4D97-AF65-F5344CB8AC3E}">
        <p14:creationId xmlns:p14="http://schemas.microsoft.com/office/powerpoint/2010/main" val="172067948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Hoạt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động</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4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và</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theo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kĩ</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thuật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khăn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trải</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bàn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Ôn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lại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khái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niệm</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về</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biến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cố</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trò</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chơi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rút</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thẻ</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từ</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hộp</a:t>
            </a:r>
            <a:endPar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371417" y="1725101"/>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Khái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niệm</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về</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rút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thẻ</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4005586" y="1942885"/>
            <a:ext cx="4454014" cy="95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hộp</a:t>
            </a:r>
            <a:endParaRPr kumimoji="0" lang="en-US" sz="2800" b="1" i="0" u="none" strike="noStrike" kern="1200" cap="none" spc="0" normalizeH="0" baseline="0" noProof="0" dirty="0">
              <a:ln>
                <a:noFill/>
              </a:ln>
              <a:solidFill>
                <a:srgbClr val="C00000"/>
              </a:solidFill>
              <a:effectLst/>
              <a:uLnTx/>
              <a:uFillTx/>
              <a:latin typeface="Arial" panose="020B0604020202020204"/>
              <a:cs typeface="+mn-cs"/>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457346" y="4860018"/>
            <a:ext cx="5232823" cy="142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Tập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hợp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gồm</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các</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đối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với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số</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xuất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hiện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trên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được</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538189" y="3382834"/>
            <a:ext cx="2969965"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ngẫu</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nhiên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493839" y="3460220"/>
            <a:ext cx="3427752"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thuận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lợi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cho</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a:t>
            </a:r>
            <a:endParaRPr kumimoji="0" lang="en-US" sz="24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9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BFFFA"/>
              </a:clrFrom>
              <a:clrTo>
                <a:srgbClr val="FBFFFA">
                  <a:alpha val="0"/>
                </a:srgbClr>
              </a:clrTo>
            </a:clrChange>
          </a:blip>
          <a:stretch>
            <a:fillRect/>
          </a:stretch>
        </p:blipFill>
        <p:spPr>
          <a:xfrm>
            <a:off x="360473" y="673828"/>
            <a:ext cx="918439" cy="461905"/>
          </a:xfrm>
          <a:prstGeom prst="rect">
            <a:avLst/>
          </a:prstGeom>
        </p:spPr>
      </p:pic>
      <p:sp>
        <p:nvSpPr>
          <p:cNvPr id="3" name="TextBox 2"/>
          <p:cNvSpPr txBox="1"/>
          <p:nvPr/>
        </p:nvSpPr>
        <p:spPr>
          <a:xfrm>
            <a:off x="243139" y="1307083"/>
            <a:ext cx="11724271" cy="3901837"/>
          </a:xfrm>
          <a:prstGeom prst="rect">
            <a:avLst/>
          </a:prstGeom>
          <a:noFill/>
        </p:spPr>
        <p:txBody>
          <a:bodyPr wrap="square" rtlCol="0">
            <a:spAutoFit/>
          </a:bodyPr>
          <a:lstStyle/>
          <a:p>
            <a:pPr algn="just">
              <a:lnSpc>
                <a:spcPct val="150000"/>
              </a:lnSpc>
            </a:pPr>
            <a:r>
              <a:rPr lang="en-US" sz="2400" dirty="0" err="1"/>
              <a:t>Một</a:t>
            </a:r>
            <a:r>
              <a:rPr lang="en-US" sz="2400" dirty="0"/>
              <a:t> </a:t>
            </a:r>
            <a:r>
              <a:rPr lang="en-US" sz="2400" dirty="0" err="1"/>
              <a:t>hộp</a:t>
            </a:r>
            <a:r>
              <a:rPr lang="en-US" sz="2400" dirty="0"/>
              <a:t> </a:t>
            </a:r>
            <a:r>
              <a:rPr lang="en-US" sz="2400" dirty="0" err="1"/>
              <a:t>có</a:t>
            </a:r>
            <a:r>
              <a:rPr lang="en-US" sz="2400" dirty="0"/>
              <a:t> 12 </a:t>
            </a:r>
            <a:r>
              <a:rPr lang="en-US" sz="2400" dirty="0" err="1"/>
              <a:t>chiếc</a:t>
            </a:r>
            <a:r>
              <a:rPr lang="en-US" sz="2400" dirty="0"/>
              <a:t> </a:t>
            </a:r>
            <a:r>
              <a:rPr lang="en-US" sz="2400" dirty="0" err="1"/>
              <a:t>thẻ</a:t>
            </a:r>
            <a:r>
              <a:rPr lang="en-US" sz="2400" dirty="0"/>
              <a:t> </a:t>
            </a:r>
            <a:r>
              <a:rPr lang="en-US" sz="2400" dirty="0" err="1"/>
              <a:t>cùng</a:t>
            </a:r>
            <a:r>
              <a:rPr lang="en-US" sz="2400" dirty="0"/>
              <a:t> </a:t>
            </a:r>
            <a:r>
              <a:rPr lang="en-US" sz="2400" dirty="0" err="1"/>
              <a:t>loại</a:t>
            </a:r>
            <a:r>
              <a:rPr lang="en-US" sz="2400" dirty="0"/>
              <a:t>, </a:t>
            </a:r>
            <a:r>
              <a:rPr lang="en-US" sz="2400" dirty="0" err="1"/>
              <a:t>mỗi</a:t>
            </a:r>
            <a:r>
              <a:rPr lang="en-US" sz="2400" dirty="0"/>
              <a:t> </a:t>
            </a:r>
            <a:r>
              <a:rPr lang="en-US" sz="2400" dirty="0" err="1"/>
              <a:t>thẻ</a:t>
            </a:r>
            <a:r>
              <a:rPr lang="en-US" sz="2400" dirty="0"/>
              <a:t> </a:t>
            </a:r>
            <a:r>
              <a:rPr lang="en-US" sz="2400" dirty="0" err="1"/>
              <a:t>được</a:t>
            </a:r>
            <a:r>
              <a:rPr lang="en-US" sz="2400" dirty="0"/>
              <a:t> </a:t>
            </a:r>
            <a:r>
              <a:rPr lang="en-US" sz="2400" dirty="0" err="1"/>
              <a:t>ghi</a:t>
            </a:r>
            <a:r>
              <a:rPr lang="en-US" sz="2400" dirty="0"/>
              <a:t> </a:t>
            </a:r>
            <a:r>
              <a:rPr lang="en-US" sz="2400" dirty="0" err="1"/>
              <a:t>một</a:t>
            </a:r>
            <a:r>
              <a:rPr lang="en-US" sz="2400" dirty="0"/>
              <a:t> </a:t>
            </a:r>
            <a:r>
              <a:rPr lang="en-US" sz="2400" dirty="0" err="1"/>
              <a:t>trong</a:t>
            </a:r>
            <a:r>
              <a:rPr lang="en-US" sz="2400" dirty="0"/>
              <a:t> </a:t>
            </a:r>
            <a:r>
              <a:rPr lang="en-US" sz="2400" dirty="0" err="1"/>
              <a:t>các</a:t>
            </a:r>
            <a:r>
              <a:rPr lang="en-US" sz="2400" dirty="0"/>
              <a:t> </a:t>
            </a:r>
            <a:r>
              <a:rPr lang="en-US" sz="2400" dirty="0" err="1"/>
              <a:t>số</a:t>
            </a:r>
            <a:r>
              <a:rPr lang="en-US" sz="2400" dirty="0"/>
              <a:t> 1,2, 3,…, 12; </a:t>
            </a:r>
            <a:r>
              <a:rPr lang="en-US" sz="2400" dirty="0" err="1"/>
              <a:t>hai</a:t>
            </a:r>
            <a:r>
              <a:rPr lang="en-US" sz="2400" dirty="0"/>
              <a:t> </a:t>
            </a:r>
            <a:r>
              <a:rPr lang="en-US" sz="2400" dirty="0" err="1"/>
              <a:t>thẻ</a:t>
            </a:r>
            <a:r>
              <a:rPr lang="en-US" sz="2400" dirty="0"/>
              <a:t> </a:t>
            </a:r>
            <a:r>
              <a:rPr lang="en-US" sz="2400" dirty="0" err="1"/>
              <a:t>khác</a:t>
            </a:r>
            <a:r>
              <a:rPr lang="en-US" sz="2400" dirty="0"/>
              <a:t> </a:t>
            </a:r>
            <a:r>
              <a:rPr lang="en-US" sz="2400" dirty="0" err="1"/>
              <a:t>nhau</a:t>
            </a:r>
            <a:r>
              <a:rPr lang="en-US" sz="2400" dirty="0"/>
              <a:t> </a:t>
            </a:r>
            <a:r>
              <a:rPr lang="en-US" sz="2400" dirty="0" err="1"/>
              <a:t>thì</a:t>
            </a:r>
            <a:r>
              <a:rPr lang="en-US" sz="2400" dirty="0"/>
              <a:t> </a:t>
            </a:r>
            <a:r>
              <a:rPr lang="en-US" sz="2400" dirty="0" err="1"/>
              <a:t>hai</a:t>
            </a:r>
            <a:r>
              <a:rPr lang="en-US" sz="2400" dirty="0"/>
              <a:t> </a:t>
            </a:r>
            <a:r>
              <a:rPr lang="en-US" sz="2400" dirty="0" err="1"/>
              <a:t>số</a:t>
            </a:r>
            <a:r>
              <a:rPr lang="en-US" sz="2400" dirty="0"/>
              <a:t> </a:t>
            </a:r>
            <a:r>
              <a:rPr lang="en-US" sz="2400" dirty="0" err="1"/>
              <a:t>khác</a:t>
            </a:r>
            <a:r>
              <a:rPr lang="en-US" sz="2400" dirty="0"/>
              <a:t> </a:t>
            </a:r>
            <a:r>
              <a:rPr lang="en-US" sz="2400" dirty="0" err="1"/>
              <a:t>nhau</a:t>
            </a:r>
            <a:r>
              <a:rPr lang="en-US" sz="2400" dirty="0"/>
              <a:t>. </a:t>
            </a:r>
            <a:r>
              <a:rPr lang="en-US" sz="2400" dirty="0" err="1"/>
              <a:t>Rút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chiếc</a:t>
            </a:r>
            <a:r>
              <a:rPr lang="en-US" sz="2400" dirty="0"/>
              <a:t> </a:t>
            </a:r>
            <a:r>
              <a:rPr lang="en-US" sz="2400" dirty="0" err="1"/>
              <a:t>thẻ</a:t>
            </a:r>
            <a:r>
              <a:rPr lang="en-US" sz="2400" dirty="0"/>
              <a:t> </a:t>
            </a:r>
            <a:r>
              <a:rPr lang="en-US" sz="2400" dirty="0" err="1"/>
              <a:t>trong</a:t>
            </a:r>
            <a:r>
              <a:rPr lang="en-US" sz="2400" dirty="0"/>
              <a:t> </a:t>
            </a:r>
            <a:r>
              <a:rPr lang="en-US" sz="2400" dirty="0" err="1"/>
              <a:t>hộp</a:t>
            </a:r>
            <a:r>
              <a:rPr lang="en-US" sz="2400" dirty="0"/>
              <a:t>.</a:t>
            </a:r>
          </a:p>
          <a:p>
            <a:pPr marL="457200" indent="-457200" algn="just">
              <a:lnSpc>
                <a:spcPct val="150000"/>
              </a:lnSpc>
              <a:buAutoNum type="alphaLcParenR"/>
            </a:pPr>
            <a:r>
              <a:rPr lang="en-US" sz="2400" dirty="0" err="1"/>
              <a:t>Viết</a:t>
            </a:r>
            <a:r>
              <a:rPr lang="en-US" sz="2400" dirty="0"/>
              <a:t> </a:t>
            </a:r>
            <a:r>
              <a:rPr lang="en-US" sz="2400" dirty="0" err="1"/>
              <a:t>tập</a:t>
            </a:r>
            <a:r>
              <a:rPr lang="en-US" sz="2400" dirty="0"/>
              <a:t> </a:t>
            </a:r>
            <a:r>
              <a:rPr lang="en-US" sz="2400" dirty="0" err="1"/>
              <a:t>hợp</a:t>
            </a:r>
            <a:r>
              <a:rPr lang="en-US" sz="2400" dirty="0"/>
              <a:t> B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a:t>
            </a:r>
          </a:p>
          <a:p>
            <a:pPr marL="457200" indent="-457200" algn="just">
              <a:lnSpc>
                <a:spcPct val="150000"/>
              </a:lnSpc>
              <a:buAutoNum type="alphaLcParenR"/>
            </a:pPr>
            <a:r>
              <a:rPr lang="en-US" sz="2400" dirty="0" err="1"/>
              <a:t>Xét</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chia </a:t>
            </a:r>
            <a:r>
              <a:rPr lang="en-US" sz="2400" dirty="0" err="1"/>
              <a:t>hết</a:t>
            </a:r>
            <a:r>
              <a:rPr lang="en-US" sz="2400" dirty="0"/>
              <a:t> </a:t>
            </a:r>
            <a:r>
              <a:rPr lang="en-US" sz="2400" dirty="0" err="1"/>
              <a:t>cho</a:t>
            </a:r>
            <a:r>
              <a:rPr lang="en-US" sz="2400" dirty="0"/>
              <a:t> 3”. </a:t>
            </a:r>
            <a:r>
              <a:rPr lang="en-US" sz="2400" dirty="0" err="1"/>
              <a:t>Nêu</a:t>
            </a:r>
            <a:r>
              <a:rPr lang="en-US" sz="2400" dirty="0"/>
              <a:t> </a:t>
            </a:r>
            <a:r>
              <a:rPr lang="en-US" sz="2400" dirty="0" err="1"/>
              <a:t>những</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a:t>
            </a:r>
          </a:p>
          <a:p>
            <a:pPr marL="457200" indent="-457200" algn="just">
              <a:lnSpc>
                <a:spcPct val="150000"/>
              </a:lnSpc>
              <a:buAutoNum type="alphaLcParenR"/>
            </a:pPr>
            <a:r>
              <a:rPr lang="en-US" sz="2400" dirty="0" err="1"/>
              <a:t>Tìm</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a:t>
            </a:r>
            <a:endParaRPr lang="vi-VN" sz="2400" dirty="0"/>
          </a:p>
        </p:txBody>
      </p:sp>
    </p:spTree>
    <p:extLst>
      <p:ext uri="{BB962C8B-B14F-4D97-AF65-F5344CB8AC3E}">
        <p14:creationId xmlns:p14="http://schemas.microsoft.com/office/powerpoint/2010/main" val="912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8" y="1643989"/>
                <a:ext cx="11289138" cy="3041858"/>
              </a:xfrm>
              <a:prstGeom prst="rect">
                <a:avLst/>
              </a:prstGeom>
              <a:noFill/>
            </p:spPr>
            <p:txBody>
              <a:bodyPr wrap="square">
                <a:spAutoFit/>
              </a:bodyPr>
              <a:lstStyle/>
              <a:p>
                <a:pPr marL="457200" indent="-457200" algn="ctr">
                  <a:lnSpc>
                    <a:spcPct val="150000"/>
                  </a:lnSpc>
                  <a:buAutoNum type="alphaLcParenR"/>
                </a:pPr>
                <a:r>
                  <a:rPr lang="en-US" sz="2400" dirty="0" err="1"/>
                  <a:t>Tập</a:t>
                </a:r>
                <a:r>
                  <a:rPr lang="en-US" sz="2400" dirty="0"/>
                  <a:t> </a:t>
                </a:r>
                <a:r>
                  <a:rPr lang="en-US" sz="2400" dirty="0" err="1"/>
                  <a:t>hợp</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B = {1; 2; 3; ...; 12}.</a:t>
                </a:r>
              </a:p>
              <a:p>
                <a:pPr>
                  <a:lnSpc>
                    <a:spcPct val="150000"/>
                  </a:lnSpc>
                </a:pPr>
                <a:r>
                  <a:rPr lang="nl-NL" sz="2400" dirty="0"/>
                  <a:t>b) </a:t>
                </a:r>
                <a:r>
                  <a:rPr lang="en-US" sz="2400" dirty="0" err="1"/>
                  <a:t>Có</a:t>
                </a:r>
                <a:r>
                  <a:rPr lang="en-US" sz="2400" dirty="0"/>
                  <a:t> </a:t>
                </a:r>
                <a:r>
                  <a:rPr lang="en-US" sz="2400" dirty="0" err="1"/>
                  <a:t>bốn</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là</a:t>
                </a:r>
                <a:r>
                  <a:rPr lang="en-US" sz="2400" dirty="0"/>
                  <a:t>: 3, 6, 9, 12.</a:t>
                </a:r>
              </a:p>
              <a:p>
                <a:pPr>
                  <a:lnSpc>
                    <a:spcPct val="150000"/>
                  </a:lnSpc>
                </a:pPr>
                <a:r>
                  <a:rPr lang="en-US" sz="2400" dirty="0"/>
                  <a:t>c) </a:t>
                </a:r>
                <a:r>
                  <a:rPr lang="en-US" sz="2400" dirty="0" err="1"/>
                  <a:t>Tỉ</a:t>
                </a:r>
                <a:r>
                  <a:rPr lang="en-US" sz="2400" dirty="0"/>
                  <a:t> </a:t>
                </a:r>
                <a:r>
                  <a:rPr lang="en-US" sz="2400" dirty="0" err="1"/>
                  <a:t>số</a:t>
                </a:r>
                <a:r>
                  <a:rPr lang="en-US" sz="2400" dirty="0"/>
                  <a:t> </a:t>
                </a:r>
                <a:r>
                  <a:rPr lang="en-US" sz="2400" dirty="0" err="1"/>
                  <a:t>cần</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 </a:t>
                </a:r>
                <a:r>
                  <a:rPr lang="en-US" sz="2400" dirty="0" err="1"/>
                  <a:t>là</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𝟒</m:t>
                        </m:r>
                      </m:num>
                      <m:den>
                        <m:r>
                          <a:rPr lang="en-US" sz="2400" b="1" i="1">
                            <a:latin typeface="Cambria Math" panose="02040503050406030204" pitchFamily="18" charset="0"/>
                          </a:rPr>
                          <m:t>𝟏𝟐</m:t>
                        </m:r>
                      </m:den>
                    </m:f>
                    <m:r>
                      <a:rPr lang="en-US" sz="2400" b="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8" y="1643989"/>
                <a:ext cx="11289138" cy="3041858"/>
              </a:xfrm>
              <a:prstGeom prst="rect">
                <a:avLst/>
              </a:prstGeom>
              <a:blipFill>
                <a:blip r:embed="rId5"/>
                <a:stretch>
                  <a:fillRect l="-864" r="-756" b="-1002"/>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chia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cho</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3</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31387528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0" y="557118"/>
            <a:ext cx="8416347" cy="2794697"/>
          </a:xfrm>
          <a:prstGeom prst="wedgeEllipseCallout">
            <a:avLst>
              <a:gd name="adj1" fmla="val 36704"/>
              <a:gd name="adj2" fmla="val 9554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Xác</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suất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của</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một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biến</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cố</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trò</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chơi</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rút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thẻ</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từ</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hộp</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là</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gì</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439459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1" u="none" strike="noStrike" kern="1200" cap="none" spc="0" normalizeH="0" baseline="0" noProof="0">
                <a:ln>
                  <a:noFill/>
                </a:ln>
                <a:solidFill>
                  <a:prstClr val="white"/>
                </a:solidFill>
                <a:effectLst/>
                <a:uLnTx/>
                <a:uFillTx/>
                <a:latin typeface="Arial" panose="020B0604020202020204"/>
                <a:ea typeface="+mn-ea"/>
                <a:cs typeface="+mn-cs"/>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
            </a:pP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gieo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xúc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xắc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bằng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tỉ</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thuận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lợi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và</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800" dirty="0" err="1"/>
              <a:t>số</a:t>
            </a:r>
            <a:r>
              <a:rPr lang="en-US" sz="2800" dirty="0"/>
              <a:t> </a:t>
            </a:r>
            <a:r>
              <a:rPr lang="en-US" sz="2800" dirty="0" err="1"/>
              <a:t>xuất</a:t>
            </a:r>
            <a:r>
              <a:rPr lang="en-US" sz="2800" dirty="0"/>
              <a:t> </a:t>
            </a:r>
            <a:r>
              <a:rPr lang="en-US" sz="2800" dirty="0" err="1"/>
              <a:t>hiện</a:t>
            </a:r>
            <a:r>
              <a:rPr lang="en-US" sz="2800" dirty="0"/>
              <a:t> </a:t>
            </a:r>
            <a:r>
              <a:rPr lang="en-US" sz="2800" dirty="0" err="1"/>
              <a:t>trên</a:t>
            </a:r>
            <a:r>
              <a:rPr lang="en-US" sz="2800" dirty="0"/>
              <a:t> </a:t>
            </a:r>
            <a:r>
              <a:rPr lang="en-US" sz="2800" dirty="0" err="1"/>
              <a:t>thẻ</a:t>
            </a:r>
            <a:r>
              <a:rPr lang="en-US" sz="2800" dirty="0"/>
              <a:t> </a:t>
            </a:r>
            <a:r>
              <a:rPr lang="en-US" sz="2800" dirty="0" err="1"/>
              <a:t>được</a:t>
            </a:r>
            <a:r>
              <a:rPr lang="en-US" sz="2800" dirty="0"/>
              <a:t> </a:t>
            </a:r>
            <a:r>
              <a:rPr lang="en-US" sz="2800" dirty="0" err="1"/>
              <a:t>rút</a:t>
            </a:r>
            <a:r>
              <a:rPr lang="en-US" sz="2800" dirty="0"/>
              <a:t> ra</a:t>
            </a: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6624472"/>
      </p:ext>
    </p:extLst>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KHỞI ĐỘNG</a:t>
            </a:r>
            <a:endParaRPr lang="vi-VN" sz="4000" b="1" dirty="0">
              <a:effectLst>
                <a:outerShdw blurRad="38100" dist="38100" dir="2700000" algn="tl">
                  <a:srgbClr val="000000">
                    <a:alpha val="43137"/>
                  </a:srgbClr>
                </a:outerShdw>
              </a:effectLst>
              <a:latin typeface="+mj-lt"/>
            </a:endParaRPr>
          </a:p>
        </p:txBody>
      </p:sp>
      <p:sp>
        <p:nvSpPr>
          <p:cNvPr id="5" name="Rounded Rectangle 4"/>
          <p:cNvSpPr/>
          <p:nvPr/>
        </p:nvSpPr>
        <p:spPr>
          <a:xfrm>
            <a:off x="434899" y="1117599"/>
            <a:ext cx="8294158" cy="2999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nl-NL" sz="2400" i="1" dirty="0">
                <a:solidFill>
                  <a:schemeClr val="tx1"/>
                </a:solidFill>
              </a:rPr>
              <a:t>Xét một con xúc xắc cân đối và đồng chất, số chấm ở mỗi mặt là một trong các số 1, 2, 3, 4, 5, 6. Gieo ngẫu nhiên xúc xắc một lần. Khi đó khả năng xuất hiện từng mặt của con xúc xắc là như nhau. Xét biến cố “Mặt xuất hiện của xúc xắc có số chấm là số lẻ</a:t>
            </a:r>
            <a:endParaRPr lang="en-US" sz="3200" i="1" dirty="0">
              <a:solidFill>
                <a:schemeClr val="tx1"/>
              </a:solidFill>
              <a:latin typeface="+mj-lt"/>
            </a:endParaRPr>
          </a:p>
        </p:txBody>
      </p:sp>
      <p:sp>
        <p:nvSpPr>
          <p:cNvPr id="6" name="Cloud Callout 5"/>
          <p:cNvSpPr/>
          <p:nvPr/>
        </p:nvSpPr>
        <p:spPr>
          <a:xfrm>
            <a:off x="5304368" y="4116914"/>
            <a:ext cx="6887632" cy="2341033"/>
          </a:xfrm>
          <a:prstGeom prst="cloudCallout">
            <a:avLst>
              <a:gd name="adj1" fmla="val -72155"/>
              <a:gd name="adj2" fmla="val 1776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2400" b="1" i="1" dirty="0"/>
              <a:t>Làm thế nào để phản ánh được khả năng xảy ra của biến cố trên?</a:t>
            </a:r>
            <a:endParaRPr lang="vi-VN" sz="3200" b="1" dirty="0">
              <a:latin typeface="+mj-lt"/>
            </a:endParaRPr>
          </a:p>
        </p:txBody>
      </p:sp>
      <p:pic>
        <p:nvPicPr>
          <p:cNvPr id="7" name="Picture 6">
            <a:extLst>
              <a:ext uri="{FF2B5EF4-FFF2-40B4-BE49-F238E27FC236}">
                <a16:creationId xmlns:a16="http://schemas.microsoft.com/office/drawing/2014/main" id="{AD128235-536D-4742-B36B-8F63EA6BD6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729057" y="1383769"/>
            <a:ext cx="3356888" cy="2466975"/>
          </a:xfrm>
          <a:prstGeom prst="rect">
            <a:avLst/>
          </a:prstGeom>
        </p:spPr>
      </p:pic>
      <p:pic>
        <p:nvPicPr>
          <p:cNvPr id="11" name="Picture 10">
            <a:extLst>
              <a:ext uri="{FF2B5EF4-FFF2-40B4-BE49-F238E27FC236}">
                <a16:creationId xmlns:a16="http://schemas.microsoft.com/office/drawing/2014/main" id="{AEAAB006-0650-4483-BA16-19FBEB733C8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7119" y="4663486"/>
            <a:ext cx="3048688" cy="2153830"/>
          </a:xfrm>
          <a:prstGeom prst="rect">
            <a:avLst/>
          </a:prstGeom>
        </p:spPr>
      </p:pic>
    </p:spTree>
    <p:extLst>
      <p:ext uri="{BB962C8B-B14F-4D97-AF65-F5344CB8AC3E}">
        <p14:creationId xmlns:p14="http://schemas.microsoft.com/office/powerpoint/2010/main" val="9068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片占位符 2"/>
          <p:cNvSpPr txBox="1">
            <a:spLocks/>
          </p:cNvSpPr>
          <p:nvPr/>
        </p:nvSpPr>
        <p:spPr>
          <a:xfrm rot="21165330">
            <a:off x="203916" y="1944890"/>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endParaRPr lang="zh-CN" altLang="en-US">
              <a:ea typeface="义启嘟嘟体" pitchFamily="2" charset="-128"/>
              <a:cs typeface="义启嘟嘟体" pitchFamily="2" charset="-128"/>
              <a:sym typeface="+mn-lt"/>
            </a:endParaRPr>
          </a:p>
        </p:txBody>
      </p:sp>
      <p:pic>
        <p:nvPicPr>
          <p:cNvPr id="15" name="图片 14"/>
          <p:cNvPicPr>
            <a:picLocks noChangeAspect="1"/>
          </p:cNvPicPr>
          <p:nvPr/>
        </p:nvPicPr>
        <p:blipFill>
          <a:blip r:embed="rId3"/>
          <a:stretch>
            <a:fillRect/>
          </a:stretch>
        </p:blipFill>
        <p:spPr>
          <a:xfrm>
            <a:off x="10863123" y="-76125"/>
            <a:ext cx="1580864" cy="1222768"/>
          </a:xfrm>
          <a:prstGeom prst="rect">
            <a:avLst/>
          </a:prstGeom>
        </p:spPr>
      </p:pic>
      <p:pic>
        <p:nvPicPr>
          <p:cNvPr id="19"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218615" y="4786222"/>
            <a:ext cx="1120727" cy="914400"/>
          </a:xfrm>
          <a:prstGeom prst="rect">
            <a:avLst/>
          </a:prstGeom>
        </p:spPr>
      </p:pic>
      <p:sp>
        <p:nvSpPr>
          <p:cNvPr id="12" name="Rectangle 11">
            <a:extLst>
              <a:ext uri="{FF2B5EF4-FFF2-40B4-BE49-F238E27FC236}">
                <a16:creationId xmlns:a16="http://schemas.microsoft.com/office/drawing/2014/main" id="{3496F1D1-7733-4731-822E-78D4B11D018B}"/>
              </a:ext>
            </a:extLst>
          </p:cNvPr>
          <p:cNvSpPr/>
          <p:nvPr/>
        </p:nvSpPr>
        <p:spPr>
          <a:xfrm>
            <a:off x="341748" y="263189"/>
            <a:ext cx="1605773" cy="4014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Ví</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dụ</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2</a:t>
            </a:r>
            <a:endParaRPr kumimoji="0" lang="vi-VN" sz="24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3CD5330C-B6ED-4754-BC39-BE8873BD442B}"/>
              </a:ext>
            </a:extLst>
          </p:cNvPr>
          <p:cNvSpPr txBox="1"/>
          <p:nvPr/>
        </p:nvSpPr>
        <p:spPr>
          <a:xfrm>
            <a:off x="375424" y="682694"/>
            <a:ext cx="11441151" cy="2923108"/>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hộp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chiếc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cùng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loại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mỗi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 2, 3,...,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thì</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Tìm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B</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b)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Xét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nguyên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Tính</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E988B16F-8DFB-4A90-87CF-F196D4DDDABE}"/>
              </a:ext>
            </a:extLst>
          </p:cNvPr>
          <p:cNvSpPr txBox="1"/>
          <p:nvPr/>
        </p:nvSpPr>
        <p:spPr>
          <a:xfrm>
            <a:off x="5382909" y="3279204"/>
            <a:ext cx="11374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a:ea typeface="+mn-ea"/>
                <a:cs typeface="+mn-cs"/>
              </a:rPr>
              <a:t>Giải</a:t>
            </a:r>
            <a:r>
              <a:rPr kumimoji="0" lang="en-US" sz="24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C7C65E3-7C67-4384-95B4-3446D70E3918}"/>
                  </a:ext>
                </a:extLst>
              </p:cNvPr>
              <p:cNvSpPr txBox="1"/>
              <p:nvPr/>
            </p:nvSpPr>
            <p:spPr>
              <a:xfrm>
                <a:off x="375424" y="3675633"/>
                <a:ext cx="10528315" cy="1482714"/>
              </a:xfrm>
              <a:prstGeom prst="rect">
                <a:avLst/>
              </a:prstGeom>
              <a:noFill/>
            </p:spPr>
            <p:txBody>
              <a:bodyPr wrap="square" rtlCol="0">
                <a:spAutoFit/>
              </a:bodyPr>
              <a:lstStyle/>
              <a:p>
                <a:pPr marL="457200" marR="0" lvl="0" indent="-457200" algn="just" defTabSz="914400" rtl="0" eaLnBrk="1" fontAlgn="auto" latinLnBrk="0" hangingPunct="1">
                  <a:lnSpc>
                    <a:spcPct val="13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p>
              <a:p>
                <a:pPr marR="0" lvl="0" algn="ctr"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 {1; 2; 3; … ; 12} </a:t>
                </a:r>
                <a14:m>
                  <m:oMath xmlns:m="http://schemas.openxmlformats.org/officeDocument/2006/math">
                    <m:r>
                      <a:rPr lang="en-US" sz="2400" b="0" i="1" smtClean="0">
                        <a:solidFill>
                          <a:prstClr val="black"/>
                        </a:solidFill>
                        <a:latin typeface="Cambria Math" panose="02040503050406030204" pitchFamily="18" charset="0"/>
                      </a:rPr>
                      <m:t>⇒ </m:t>
                    </m:r>
                  </m:oMath>
                </a14:m>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B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27" name="TextBox 26">
                <a:extLst>
                  <a:ext uri="{FF2B5EF4-FFF2-40B4-BE49-F238E27FC236}">
                    <a16:creationId xmlns:a16="http://schemas.microsoft.com/office/drawing/2014/main" id="{3C7C65E3-7C67-4384-95B4-3446D70E3918}"/>
                  </a:ext>
                </a:extLst>
              </p:cNvPr>
              <p:cNvSpPr txBox="1">
                <a:spLocks noRot="1" noChangeAspect="1" noMove="1" noResize="1" noEditPoints="1" noAdjustHandles="1" noChangeArrowheads="1" noChangeShapeType="1" noTextEdit="1"/>
              </p:cNvSpPr>
              <p:nvPr/>
            </p:nvSpPr>
            <p:spPr>
              <a:xfrm>
                <a:off x="375424" y="3675633"/>
                <a:ext cx="10528315" cy="1482714"/>
              </a:xfrm>
              <a:prstGeom prst="rect">
                <a:avLst/>
              </a:prstGeom>
              <a:blipFill>
                <a:blip r:embed="rId5"/>
                <a:stretch>
                  <a:fillRect l="-811" r="-869" b="-9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AA3829B-8FF0-47F9-80D2-C05D96FA6E4F}"/>
                  </a:ext>
                </a:extLst>
              </p:cNvPr>
              <p:cNvSpPr txBox="1"/>
              <p:nvPr/>
            </p:nvSpPr>
            <p:spPr>
              <a:xfrm>
                <a:off x="687463" y="5340516"/>
                <a:ext cx="10528315" cy="1252394"/>
              </a:xfrm>
              <a:prstGeom prst="rect">
                <a:avLst/>
              </a:prstGeom>
              <a:solidFill>
                <a:srgbClr val="EBF5EF"/>
              </a:solidFill>
            </p:spPr>
            <p:txBody>
              <a:bodyPr wrap="square" rtlCol="0">
                <a:spAutoFit/>
              </a:bodyPr>
              <a:lstStyle/>
              <a:p>
                <a:pPr marR="0" lvl="0" algn="just"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a:t>
                </a:r>
                <a:r>
                  <a:rPr lang="en-US" sz="2400" dirty="0" err="1">
                    <a:solidFill>
                      <a:prstClr val="black"/>
                    </a:solidFill>
                    <a:latin typeface="Arial" panose="020B0604020202020204"/>
                  </a:rPr>
                  <a:t>Có</a:t>
                </a:r>
                <a:r>
                  <a:rPr lang="en-US" sz="2400" dirty="0">
                    <a:solidFill>
                      <a:prstClr val="black"/>
                    </a:solidFill>
                    <a:latin typeface="Arial" panose="020B0604020202020204"/>
                  </a:rPr>
                  <a:t> </a:t>
                </a:r>
                <a:r>
                  <a:rPr lang="en-US" sz="2400" dirty="0" err="1">
                    <a:solidFill>
                      <a:prstClr val="black"/>
                    </a:solidFill>
                    <a:latin typeface="Arial" panose="020B0604020202020204"/>
                  </a:rPr>
                  <a:t>năm</a:t>
                </a:r>
                <a:r>
                  <a:rPr lang="en-US" sz="2400" dirty="0">
                    <a:solidFill>
                      <a:prstClr val="black"/>
                    </a:solidFill>
                    <a:latin typeface="Arial" panose="020B0604020202020204"/>
                  </a:rPr>
                  <a:t> </a:t>
                </a:r>
                <a:r>
                  <a:rPr lang="en-US" sz="2400" dirty="0" err="1">
                    <a:solidFill>
                      <a:prstClr val="black"/>
                    </a:solidFill>
                    <a:latin typeface="Arial" panose="020B0604020202020204"/>
                  </a:rPr>
                  <a:t>kết</a:t>
                </a:r>
                <a:r>
                  <a:rPr lang="en-US" sz="2400" dirty="0">
                    <a:solidFill>
                      <a:prstClr val="black"/>
                    </a:solidFill>
                    <a:latin typeface="Arial" panose="020B0604020202020204"/>
                  </a:rPr>
                  <a:t> </a:t>
                </a:r>
                <a:r>
                  <a:rPr lang="en-US" sz="2400" dirty="0" err="1">
                    <a:solidFill>
                      <a:prstClr val="black"/>
                    </a:solidFill>
                    <a:latin typeface="Arial" panose="020B0604020202020204"/>
                  </a:rPr>
                  <a:t>quả</a:t>
                </a:r>
                <a:r>
                  <a:rPr lang="en-US" sz="2400" dirty="0">
                    <a:solidFill>
                      <a:prstClr val="black"/>
                    </a:solidFill>
                    <a:latin typeface="Arial" panose="020B0604020202020204"/>
                  </a:rPr>
                  <a:t> </a:t>
                </a:r>
                <a:r>
                  <a:rPr lang="en-US" sz="2400" dirty="0" err="1">
                    <a:solidFill>
                      <a:prstClr val="black"/>
                    </a:solidFill>
                    <a:latin typeface="Arial" panose="020B0604020202020204"/>
                  </a:rPr>
                  <a:t>thuận</a:t>
                </a:r>
                <a:r>
                  <a:rPr lang="en-US" sz="2400" dirty="0">
                    <a:solidFill>
                      <a:prstClr val="black"/>
                    </a:solidFill>
                    <a:latin typeface="Arial" panose="020B0604020202020204"/>
                  </a:rPr>
                  <a:t> </a:t>
                </a:r>
                <a:r>
                  <a:rPr lang="en-US" sz="2400" dirty="0" err="1">
                    <a:solidFill>
                      <a:prstClr val="black"/>
                    </a:solidFill>
                    <a:latin typeface="Arial" panose="020B0604020202020204"/>
                  </a:rPr>
                  <a:t>lợi</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nguyên</a:t>
                </a:r>
                <a:r>
                  <a:rPr lang="en-US" sz="2400" dirty="0">
                    <a:solidFill>
                      <a:prstClr val="black"/>
                    </a:solidFill>
                    <a:latin typeface="Arial" panose="020B0604020202020204"/>
                  </a:rPr>
                  <a:t> </a:t>
                </a:r>
                <a:r>
                  <a:rPr lang="en-US" sz="2400" dirty="0" err="1">
                    <a:solidFill>
                      <a:prstClr val="black"/>
                    </a:solidFill>
                    <a:latin typeface="Arial" panose="020B0604020202020204"/>
                  </a:rPr>
                  <a:t>tố</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2, 3, 5, 7, 11. </a:t>
                </a:r>
                <a:r>
                  <a:rPr lang="en-US" sz="2400" dirty="0" err="1">
                    <a:solidFill>
                      <a:prstClr val="black"/>
                    </a:solidFill>
                    <a:latin typeface="Arial" panose="020B0604020202020204"/>
                  </a:rPr>
                  <a:t>Vì</a:t>
                </a:r>
                <a:r>
                  <a:rPr lang="en-US" sz="2400" dirty="0">
                    <a:solidFill>
                      <a:prstClr val="black"/>
                    </a:solidFill>
                    <a:latin typeface="Arial" panose="020B0604020202020204"/>
                  </a:rPr>
                  <a:t> </a:t>
                </a:r>
                <a:r>
                  <a:rPr lang="en-US" sz="2400" dirty="0" err="1">
                    <a:solidFill>
                      <a:prstClr val="black"/>
                    </a:solidFill>
                    <a:latin typeface="Arial" panose="020B0604020202020204"/>
                  </a:rPr>
                  <a:t>thế</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suất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đó</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14:m>
                  <m:oMath xmlns:m="http://schemas.openxmlformats.org/officeDocument/2006/math">
                    <m:f>
                      <m:fPr>
                        <m:ctrlPr>
                          <a:rPr lang="en-US" sz="2400" b="1" i="1" smtClean="0">
                            <a:solidFill>
                              <a:prstClr val="black"/>
                            </a:solidFill>
                            <a:latin typeface="Cambria Math" panose="02040503050406030204" pitchFamily="18" charset="0"/>
                          </a:rPr>
                        </m:ctrlPr>
                      </m:fPr>
                      <m:num>
                        <m:r>
                          <a:rPr lang="en-US" sz="2400" b="1" i="1" smtClean="0">
                            <a:solidFill>
                              <a:prstClr val="black"/>
                            </a:solidFill>
                            <a:latin typeface="Cambria Math" panose="02040503050406030204" pitchFamily="18" charset="0"/>
                          </a:rPr>
                          <m:t>𝟓</m:t>
                        </m:r>
                      </m:num>
                      <m:den>
                        <m:r>
                          <a:rPr lang="en-US" sz="2400" b="1" i="1" smtClean="0">
                            <a:solidFill>
                              <a:prstClr val="black"/>
                            </a:solidFill>
                            <a:latin typeface="Cambria Math" panose="02040503050406030204" pitchFamily="18" charset="0"/>
                          </a:rPr>
                          <m:t>𝟏𝟐</m:t>
                        </m:r>
                      </m:den>
                    </m:f>
                  </m:oMath>
                </a14:m>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ndParaRPr>
              </a:p>
            </p:txBody>
          </p:sp>
        </mc:Choice>
        <mc:Fallback xmlns="">
          <p:sp>
            <p:nvSpPr>
              <p:cNvPr id="28" name="TextBox 27">
                <a:extLst>
                  <a:ext uri="{FF2B5EF4-FFF2-40B4-BE49-F238E27FC236}">
                    <a16:creationId xmlns:a16="http://schemas.microsoft.com/office/drawing/2014/main" id="{3AA3829B-8FF0-47F9-80D2-C05D96FA6E4F}"/>
                  </a:ext>
                </a:extLst>
              </p:cNvPr>
              <p:cNvSpPr txBox="1">
                <a:spLocks noRot="1" noChangeAspect="1" noMove="1" noResize="1" noEditPoints="1" noAdjustHandles="1" noChangeArrowheads="1" noChangeShapeType="1" noTextEdit="1"/>
              </p:cNvSpPr>
              <p:nvPr/>
            </p:nvSpPr>
            <p:spPr>
              <a:xfrm>
                <a:off x="687463" y="5340516"/>
                <a:ext cx="10528315" cy="1252394"/>
              </a:xfrm>
              <a:prstGeom prst="rect">
                <a:avLst/>
              </a:prstGeom>
              <a:blipFill>
                <a:blip r:embed="rId6"/>
                <a:stretch>
                  <a:fillRect l="-926" r="-869" b="-1942"/>
                </a:stretch>
              </a:blipFill>
            </p:spPr>
            <p:txBody>
              <a:bodyPr/>
              <a:lstStyle/>
              <a:p>
                <a:r>
                  <a:rPr lang="en-US">
                    <a:noFill/>
                  </a:rPr>
                  <a:t> </a:t>
                </a:r>
              </a:p>
            </p:txBody>
          </p:sp>
        </mc:Fallback>
      </mc:AlternateContent>
      <p:pic>
        <p:nvPicPr>
          <p:cNvPr id="18" name="图片 7"/>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0792665" y="5125070"/>
            <a:ext cx="1399335" cy="2024570"/>
          </a:xfrm>
          <a:prstGeom prst="rect">
            <a:avLst/>
          </a:prstGeom>
        </p:spPr>
      </p:pic>
    </p:spTree>
    <p:extLst>
      <p:ext uri="{BB962C8B-B14F-4D97-AF65-F5344CB8AC3E}">
        <p14:creationId xmlns:p14="http://schemas.microsoft.com/office/powerpoint/2010/main" val="34682102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xEl>
                                              <p:pRg st="1" end="1"/>
                                            </p:txEl>
                                          </p:spTgt>
                                        </p:tgtEl>
                                        <p:attrNameLst>
                                          <p:attrName>style.visibility</p:attrName>
                                        </p:attrNameLst>
                                      </p:cBhvr>
                                      <p:to>
                                        <p:strVal val="visible"/>
                                      </p:to>
                                    </p:set>
                                    <p:anim calcmode="lin" valueType="num">
                                      <p:cBhvr additive="base">
                                        <p:cTn id="3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 calcmode="lin" valueType="num">
                                      <p:cBhvr additive="base">
                                        <p:cTn id="3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 calcmode="lin" valueType="num">
                                      <p:cBhvr additive="base">
                                        <p:cTn id="4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xEl>
                                              <p:pRg st="1" end="1"/>
                                            </p:txEl>
                                          </p:spTgt>
                                        </p:tgtEl>
                                        <p:attrNameLst>
                                          <p:attrName>style.visibility</p:attrName>
                                        </p:attrNameLst>
                                      </p:cBhvr>
                                      <p:to>
                                        <p:strVal val="visible"/>
                                      </p:to>
                                    </p:set>
                                    <p:anim calcmode="lin" valueType="num">
                                      <p:cBhvr additive="base">
                                        <p:cTn id="54"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uild="p"/>
      <p:bldP spid="24" grpId="0"/>
      <p:bldP spid="27" grpId="0" build="p"/>
      <p:bldP spid="2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130698"/>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LUYỆN TẬP 2</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p:cNvSpPr txBox="1"/>
          <p:nvPr/>
        </p:nvSpPr>
        <p:spPr>
          <a:xfrm>
            <a:off x="1081532" y="718222"/>
            <a:ext cx="9497378" cy="16858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 </a:t>
            </a:r>
            <a:r>
              <a:rPr lang="en-US" sz="2400" dirty="0" err="1">
                <a:solidFill>
                  <a:prstClr val="black"/>
                </a:solidFill>
                <a:latin typeface="Arial" panose="020B0604020202020204"/>
              </a:rPr>
              <a:t>có</a:t>
            </a:r>
            <a:r>
              <a:rPr lang="en-US" sz="2400" dirty="0">
                <a:solidFill>
                  <a:prstClr val="black"/>
                </a:solidFill>
                <a:latin typeface="Arial" panose="020B0604020202020204"/>
              </a:rPr>
              <a:t> 12 </a:t>
            </a:r>
            <a:r>
              <a:rPr lang="en-US" sz="2400" dirty="0" err="1">
                <a:solidFill>
                  <a:prstClr val="black"/>
                </a:solidFill>
                <a:latin typeface="Arial" panose="020B0604020202020204"/>
              </a:rPr>
              <a:t>chiếc</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đã</a:t>
            </a:r>
            <a:r>
              <a:rPr lang="en-US" sz="2400" dirty="0">
                <a:solidFill>
                  <a:prstClr val="black"/>
                </a:solidFill>
                <a:latin typeface="Arial" panose="020B0604020202020204"/>
              </a:rPr>
              <a:t> </a:t>
            </a:r>
            <a:r>
              <a:rPr lang="en-US" sz="2400" dirty="0" err="1">
                <a:solidFill>
                  <a:prstClr val="black"/>
                </a:solidFill>
                <a:latin typeface="Arial" panose="020B0604020202020204"/>
              </a:rPr>
              <a:t>nêu</a:t>
            </a:r>
            <a:r>
              <a:rPr lang="en-US" sz="2400" dirty="0">
                <a:solidFill>
                  <a:prstClr val="black"/>
                </a:solidFill>
                <a:latin typeface="Arial" panose="020B0604020202020204"/>
              </a:rPr>
              <a:t> ở </a:t>
            </a:r>
            <a:r>
              <a:rPr lang="en-US" sz="2400" dirty="0" err="1">
                <a:solidFill>
                  <a:prstClr val="black"/>
                </a:solidFill>
                <a:latin typeface="Arial" panose="020B0604020202020204"/>
              </a:rPr>
              <a:t>Ví</a:t>
            </a:r>
            <a:r>
              <a:rPr lang="en-US" sz="2400" dirty="0">
                <a:solidFill>
                  <a:prstClr val="black"/>
                </a:solidFill>
                <a:latin typeface="Arial" panose="020B0604020202020204"/>
              </a:rPr>
              <a:t> </a:t>
            </a:r>
            <a:r>
              <a:rPr lang="en-US" sz="2400" dirty="0" err="1">
                <a:solidFill>
                  <a:prstClr val="black"/>
                </a:solidFill>
                <a:latin typeface="Arial" panose="020B0604020202020204"/>
              </a:rPr>
              <a:t>dụ</a:t>
            </a:r>
            <a:r>
              <a:rPr lang="en-US" sz="2400" dirty="0">
                <a:solidFill>
                  <a:prstClr val="black"/>
                </a:solidFill>
                <a:latin typeface="Arial" panose="020B0604020202020204"/>
              </a:rPr>
              <a:t> 2. </a:t>
            </a:r>
            <a:r>
              <a:rPr lang="en-US" sz="2400" dirty="0" err="1">
                <a:solidFill>
                  <a:prstClr val="black"/>
                </a:solidFill>
                <a:latin typeface="Arial" panose="020B0604020202020204"/>
              </a:rPr>
              <a:t>Tính</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không</a:t>
            </a:r>
            <a:r>
              <a:rPr lang="en-US" sz="2400" dirty="0">
                <a:solidFill>
                  <a:prstClr val="black"/>
                </a:solidFill>
                <a:latin typeface="Arial" panose="020B0604020202020204"/>
              </a:rPr>
              <a:t> chia </a:t>
            </a:r>
            <a:r>
              <a:rPr lang="en-US" sz="2400" dirty="0" err="1">
                <a:solidFill>
                  <a:prstClr val="black"/>
                </a:solidFill>
                <a:latin typeface="Arial" panose="020B0604020202020204"/>
              </a:rPr>
              <a:t>hết</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3”.</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p:cNvSpPr txBox="1"/>
          <p:nvPr/>
        </p:nvSpPr>
        <p:spPr>
          <a:xfrm>
            <a:off x="129436" y="2426414"/>
            <a:ext cx="15165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Trả</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 </a:t>
            </a: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lời</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1081532" y="2888079"/>
                <a:ext cx="10531644" cy="3875100"/>
              </a:xfrm>
              <a:prstGeom prst="rect">
                <a:avLst/>
              </a:prstGeom>
              <a:solidFill>
                <a:schemeClr val="accent4">
                  <a:lumMod val="20000"/>
                  <a:lumOff val="80000"/>
                </a:schemeClr>
              </a:solidFill>
            </p:spPr>
            <p:txBody>
              <a:bodyPr wrap="square" rtlCol="0">
                <a:spAutoFit/>
              </a:bodyPr>
              <a:lstStyle/>
              <a:p>
                <a:pPr algn="just">
                  <a:lnSpc>
                    <a:spcPct val="13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i="1" dirty="0"/>
                  <a:t>B </a:t>
                </a:r>
                <a:r>
                  <a:rPr lang="en-US" sz="2400" dirty="0"/>
                  <a:t>= {1, 2, 3, …, 11, 12}.</a:t>
                </a:r>
              </a:p>
              <a:p>
                <a:pPr algn="just">
                  <a:lnSpc>
                    <a:spcPct val="13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i="1" dirty="0"/>
                  <a:t>B</a:t>
                </a:r>
                <a:r>
                  <a:rPr lang="en-US" sz="2400" dirty="0"/>
                  <a:t> </a:t>
                </a:r>
                <a:r>
                  <a:rPr lang="en-US" sz="2400" dirty="0" err="1"/>
                  <a:t>là</a:t>
                </a:r>
                <a:r>
                  <a:rPr lang="en-US" sz="2400" dirty="0"/>
                  <a:t> 12.</a:t>
                </a:r>
              </a:p>
              <a:p>
                <a:pPr algn="just">
                  <a:lnSpc>
                    <a:spcPct val="130000"/>
                  </a:lnSpc>
                </a:pPr>
                <a:r>
                  <a:rPr lang="en-US" sz="2400" dirty="0"/>
                  <a:t>- </a:t>
                </a:r>
                <a:r>
                  <a:rPr lang="en-US" sz="2400" dirty="0" err="1"/>
                  <a:t>Có</a:t>
                </a:r>
                <a:r>
                  <a:rPr lang="en-US" sz="2400" dirty="0"/>
                  <a:t> </a:t>
                </a:r>
                <a:r>
                  <a:rPr lang="en-US" sz="2400" dirty="0" err="1"/>
                  <a:t>tám</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a:t>
                </a:r>
                <a:r>
                  <a:rPr lang="en-US" sz="2400" dirty="0" err="1"/>
                  <a:t>không</a:t>
                </a:r>
                <a:r>
                  <a:rPr lang="en-US" sz="2400" dirty="0"/>
                  <a:t> chia </a:t>
                </a:r>
                <a:r>
                  <a:rPr lang="en-US" sz="2400" dirty="0" err="1"/>
                  <a:t>hết</a:t>
                </a:r>
                <a:r>
                  <a:rPr lang="en-US" sz="2400" dirty="0"/>
                  <a:t> </a:t>
                </a:r>
                <a:r>
                  <a:rPr lang="en-US" sz="2400" dirty="0" err="1"/>
                  <a:t>cho</a:t>
                </a:r>
                <a:r>
                  <a:rPr lang="en-US" sz="2400" dirty="0"/>
                  <a:t> 3” </a:t>
                </a:r>
                <a:r>
                  <a:rPr lang="en-US" sz="2400" dirty="0" err="1"/>
                  <a:t>là</a:t>
                </a:r>
                <a:r>
                  <a:rPr lang="en-US" sz="2400" dirty="0"/>
                  <a:t>: 1, 2, 4, 5, 7, 8, 10, 11.</a:t>
                </a:r>
              </a:p>
              <a:p>
                <a:pPr algn="just">
                  <a:lnSpc>
                    <a:spcPct val="130000"/>
                  </a:lnSpc>
                </a:pPr>
                <a:r>
                  <a:rPr lang="en-US" sz="2400" dirty="0"/>
                  <a:t>- </a:t>
                </a:r>
                <a:r>
                  <a:rPr lang="en-US" sz="2400" dirty="0" err="1"/>
                  <a:t>Vì</a:t>
                </a:r>
                <a:r>
                  <a:rPr lang="en-US" sz="2400" dirty="0"/>
                  <a:t> </a:t>
                </a:r>
                <a:r>
                  <a:rPr lang="en-US" sz="2400" dirty="0" err="1"/>
                  <a:t>thế</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a:t>
                </a:r>
              </a:p>
              <a:p>
                <a:pPr algn="just">
                  <a:lnSpc>
                    <a:spcPct val="130000"/>
                  </a:lnSpc>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nl-NL" sz="2400" i="1">
                              <a:latin typeface="Cambria Math" panose="02040503050406030204" pitchFamily="18" charset="0"/>
                            </a:rPr>
                            <m:t>8</m:t>
                          </m:r>
                        </m:num>
                        <m:den>
                          <m:r>
                            <a:rPr lang="nl-NL" sz="2400" i="1">
                              <a:latin typeface="Cambria Math" panose="02040503050406030204" pitchFamily="18" charset="0"/>
                            </a:rPr>
                            <m:t>12</m:t>
                          </m:r>
                        </m:den>
                      </m:f>
                      <m:r>
                        <a:rPr lang="nl-NL" sz="2400" i="1">
                          <a:latin typeface="Cambria Math" panose="02040503050406030204" pitchFamily="18" charset="0"/>
                        </a:rPr>
                        <m:t>=</m:t>
                      </m:r>
                      <m:f>
                        <m:fPr>
                          <m:ctrlPr>
                            <a:rPr lang="en-US" sz="2400" i="1">
                              <a:latin typeface="Cambria Math" panose="02040503050406030204" pitchFamily="18" charset="0"/>
                            </a:rPr>
                          </m:ctrlPr>
                        </m:fPr>
                        <m:num>
                          <m:r>
                            <a:rPr lang="nl-NL" sz="2400" i="1">
                              <a:latin typeface="Cambria Math" panose="02040503050406030204" pitchFamily="18" charset="0"/>
                            </a:rPr>
                            <m:t>2</m:t>
                          </m:r>
                        </m:num>
                        <m:den>
                          <m:r>
                            <a:rPr lang="nl-NL" sz="2400" i="1">
                              <a:latin typeface="Cambria Math" panose="02040503050406030204" pitchFamily="18" charset="0"/>
                            </a:rPr>
                            <m:t>3</m:t>
                          </m:r>
                        </m:den>
                      </m:f>
                    </m:oMath>
                  </m:oMathPara>
                </a14:m>
                <a:endPar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81532" y="2888079"/>
                <a:ext cx="10531644" cy="3875100"/>
              </a:xfrm>
              <a:prstGeom prst="rect">
                <a:avLst/>
              </a:prstGeom>
              <a:blipFill>
                <a:blip r:embed="rId6"/>
                <a:stretch>
                  <a:fillRect l="-868" r="-86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00239549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par>
                          <p:cTn id="38" fill="hold">
                            <p:stCondLst>
                              <p:cond delay="1000"/>
                            </p:stCondLst>
                            <p:childTnLst>
                              <p:par>
                                <p:cTn id="39" presetID="14" presetClass="entr" presetSubtype="10"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1" dur="500"/>
                                        <p:tgtEl>
                                          <p:spTgt spid="4">
                                            <p:txEl>
                                              <p:pRg st="1" end="1"/>
                                            </p:txEl>
                                          </p:spTgt>
                                        </p:tgtEl>
                                      </p:cBhvr>
                                    </p:animEffect>
                                  </p:childTnLst>
                                </p:cTn>
                              </p:par>
                            </p:childTnLst>
                          </p:cTn>
                        </p:par>
                        <p:par>
                          <p:cTn id="42" fill="hold">
                            <p:stCondLst>
                              <p:cond delay="1500"/>
                            </p:stCondLst>
                            <p:childTnLst>
                              <p:par>
                                <p:cTn id="43" presetID="14" presetClass="entr" presetSubtype="10" fill="hold" grpId="0"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5" dur="500"/>
                                        <p:tgtEl>
                                          <p:spTgt spid="4">
                                            <p:txEl>
                                              <p:pRg st="2" end="2"/>
                                            </p:txEl>
                                          </p:spTgt>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9" dur="500"/>
                                        <p:tgtEl>
                                          <p:spTgt spid="4">
                                            <p:txEl>
                                              <p:pRg st="3" end="3"/>
                                            </p:txEl>
                                          </p:spTgt>
                                        </p:tgtEl>
                                      </p:cBhvr>
                                    </p:animEffect>
                                  </p:childTnLst>
                                </p:cTn>
                              </p:par>
                            </p:childTnLst>
                          </p:cTn>
                        </p:par>
                        <p:par>
                          <p:cTn id="50" fill="hold">
                            <p:stCondLst>
                              <p:cond delay="2500"/>
                            </p:stCondLst>
                            <p:childTnLst>
                              <p:par>
                                <p:cTn id="51" presetID="14" presetClass="entr" presetSubtype="10" fill="hold" grpId="0" nodeType="after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a:off x="-756225" y="5075397"/>
            <a:ext cx="3412307" cy="2343915"/>
          </a:xfrm>
          <a:prstGeom prst="rect">
            <a:avLst/>
          </a:prstGeom>
        </p:spPr>
      </p:pic>
      <p:pic>
        <p:nvPicPr>
          <p:cNvPr id="3" name="图片 22"/>
          <p:cNvPicPr>
            <a:picLocks noChangeAspect="1"/>
          </p:cNvPicPr>
          <p:nvPr/>
        </p:nvPicPr>
        <p:blipFill>
          <a:blip r:embed="rId3"/>
          <a:stretch>
            <a:fillRect/>
          </a:stretch>
        </p:blipFill>
        <p:spPr>
          <a:xfrm>
            <a:off x="9427974" y="3211429"/>
            <a:ext cx="2764026" cy="3997601"/>
          </a:xfrm>
          <a:prstGeom prst="rect">
            <a:avLst/>
          </a:prstGeom>
        </p:spPr>
      </p:pic>
      <p:pic>
        <p:nvPicPr>
          <p:cNvPr id="4" name="图片 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08928" y="252487"/>
            <a:ext cx="2191122" cy="1520868"/>
          </a:xfrm>
          <a:prstGeom prst="rect">
            <a:avLst/>
          </a:prstGeom>
        </p:spPr>
      </p:pic>
      <p:sp>
        <p:nvSpPr>
          <p:cNvPr id="5" name="Rounded Rectangle 4"/>
          <p:cNvSpPr/>
          <p:nvPr/>
        </p:nvSpPr>
        <p:spPr>
          <a:xfrm>
            <a:off x="2053389" y="1782604"/>
            <a:ext cx="7587916" cy="270918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en-US" sz="4800" dirty="0">
              <a:solidFill>
                <a:schemeClr val="tx1"/>
              </a:solidFill>
            </a:endParaRPr>
          </a:p>
          <a:p>
            <a:pPr marL="571500" indent="-571500" algn="just">
              <a:lnSpc>
                <a:spcPct val="130000"/>
              </a:lnSpc>
              <a:buFont typeface="Arial" panose="020B0604020202020204" pitchFamily="34" charset="0"/>
              <a:buChar char="•"/>
            </a:pPr>
            <a:endParaRPr lang="en-US" sz="3600" dirty="0">
              <a:solidFill>
                <a:schemeClr val="tx1"/>
              </a:solidFill>
            </a:endParaRPr>
          </a:p>
        </p:txBody>
      </p:sp>
      <p:pic>
        <p:nvPicPr>
          <p:cNvPr id="6" name="图片 7"/>
          <p:cNvPicPr>
            <a:picLocks noChangeAspect="1"/>
          </p:cNvPicPr>
          <p:nvPr/>
        </p:nvPicPr>
        <p:blipFill rotWithShape="1">
          <a:blip r:embed="rId2">
            <a:extLst>
              <a:ext uri="{28A0092B-C50C-407E-A947-70E740481C1C}">
                <a14:useLocalDpi xmlns:a14="http://schemas.microsoft.com/office/drawing/2010/main" val="0"/>
              </a:ext>
            </a:extLst>
          </a:blip>
          <a:srcRect r="86061" b="62667"/>
          <a:stretch/>
        </p:blipFill>
        <p:spPr>
          <a:xfrm>
            <a:off x="-214024" y="-149999"/>
            <a:ext cx="2584350" cy="1982740"/>
          </a:xfrm>
          <a:prstGeom prst="rect">
            <a:avLst/>
          </a:prstGeom>
        </p:spPr>
      </p:pic>
      <p:sp>
        <p:nvSpPr>
          <p:cNvPr id="10" name="TextBox 9"/>
          <p:cNvSpPr txBox="1"/>
          <p:nvPr/>
        </p:nvSpPr>
        <p:spPr>
          <a:xfrm>
            <a:off x="3104301" y="2632896"/>
            <a:ext cx="5486400" cy="923330"/>
          </a:xfrm>
          <a:prstGeom prst="rect">
            <a:avLst/>
          </a:prstGeom>
          <a:noFill/>
        </p:spPr>
        <p:txBody>
          <a:bodyPr wrap="square" rtlCol="0">
            <a:spAutoFit/>
          </a:bodyPr>
          <a:lstStyle/>
          <a:p>
            <a:pPr algn="ctr"/>
            <a:r>
              <a:rPr lang="en-US" sz="5400" b="1" dirty="0">
                <a:solidFill>
                  <a:srgbClr val="C00000"/>
                </a:solidFill>
              </a:rPr>
              <a:t>LUYỆN TẬP</a:t>
            </a:r>
            <a:endParaRPr lang="vi-VN" sz="5400" b="1" dirty="0">
              <a:solidFill>
                <a:srgbClr val="C00000"/>
              </a:solidFill>
            </a:endParaRPr>
          </a:p>
        </p:txBody>
      </p:sp>
    </p:spTree>
    <p:extLst>
      <p:ext uri="{BB962C8B-B14F-4D97-AF65-F5344CB8AC3E}">
        <p14:creationId xmlns:p14="http://schemas.microsoft.com/office/powerpoint/2010/main" val="16219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randombar(horizontal)">
                                      <p:cBhvr>
                                        <p:cTn id="25" dur="500"/>
                                        <p:tgtEl>
                                          <p:spTgt spid="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1254672" y="593820"/>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cs typeface="Arial"/>
                <a:sym typeface="Arial"/>
              </a:rPr>
              <a:t>Bài</a:t>
            </a:r>
            <a:r>
              <a:rPr kumimoji="0" lang="en-US" sz="2400" b="1" i="0" u="none" strike="noStrike" kern="0" cap="none" spc="0" normalizeH="0" baseline="0" noProof="0" dirty="0">
                <a:ln>
                  <a:noFill/>
                </a:ln>
                <a:solidFill>
                  <a:srgbClr val="0070C0"/>
                </a:solidFill>
                <a:effectLst/>
                <a:uLnTx/>
                <a:uFillTx/>
                <a:latin typeface="Arial"/>
                <a:cs typeface="Arial"/>
                <a:sym typeface="Arial"/>
              </a:rPr>
              <a:t> 1</a:t>
            </a:r>
            <a:endParaRPr kumimoji="0" lang="vi-VN" sz="2400" b="1" i="0" u="none" strike="noStrike" kern="0" cap="none" spc="0" normalizeH="0" baseline="0" noProof="0" dirty="0">
              <a:ln>
                <a:noFill/>
              </a:ln>
              <a:solidFill>
                <a:srgbClr val="0070C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2395865" y="48126"/>
            <a:ext cx="8298224" cy="1553054"/>
          </a:xfrm>
          <a:prstGeom prst="rect">
            <a:avLst/>
          </a:prstGeom>
          <a:solidFill>
            <a:schemeClr val="accent4">
              <a:lumMod val="20000"/>
              <a:lumOff val="80000"/>
            </a:schemeClr>
          </a:solidFill>
          <a:ln>
            <a:solidFill>
              <a:schemeClr val="tx1"/>
            </a:solidFill>
            <a:prstDash val="dash"/>
          </a:ln>
        </p:spPr>
        <p:txBody>
          <a:bodyPr wrap="square" rtlCol="0">
            <a:spAutoFit/>
          </a:bodyPr>
          <a:lstStyle/>
          <a:p>
            <a:pPr>
              <a:lnSpc>
                <a:spcPct val="150000"/>
              </a:lnSpc>
            </a:pPr>
            <a:r>
              <a:rPr lang="vi-VN" sz="2200" dirty="0"/>
              <a:t>Tính xác suất của mỗi biến cố sau:</a:t>
            </a:r>
          </a:p>
          <a:p>
            <a:pPr>
              <a:lnSpc>
                <a:spcPct val="150000"/>
              </a:lnSpc>
            </a:pPr>
            <a:r>
              <a:rPr lang="vi-VN" sz="2200" dirty="0"/>
              <a:t>a) Mặt xuất hiện của xúc xắc có số chấm là số nguyên tố.</a:t>
            </a:r>
          </a:p>
          <a:p>
            <a:pPr>
              <a:lnSpc>
                <a:spcPct val="150000"/>
              </a:lnSpc>
            </a:pPr>
            <a:r>
              <a:rPr lang="vi-VN" sz="2200" dirty="0"/>
              <a:t>b) Mặt xuất hiện của xúc xắc có số chấm là số chia 4 dư 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4D19295-48A6-4AE6-B47F-560CA516EF98}"/>
                  </a:ext>
                </a:extLst>
              </p:cNvPr>
              <p:cNvSpPr txBox="1"/>
              <p:nvPr/>
            </p:nvSpPr>
            <p:spPr>
              <a:xfrm>
                <a:off x="810126" y="2284605"/>
                <a:ext cx="10924673" cy="4408002"/>
              </a:xfrm>
              <a:prstGeom prst="rect">
                <a:avLst/>
              </a:prstGeom>
              <a:solidFill>
                <a:schemeClr val="bg1"/>
              </a:solidFill>
            </p:spPr>
            <p:txBody>
              <a:bodyPr wrap="square" rtlCol="0">
                <a:spAutoFit/>
              </a:bodyPr>
              <a:lstStyle/>
              <a:p>
                <a:pPr>
                  <a:lnSpc>
                    <a:spcPct val="130000"/>
                  </a:lnSpc>
                </a:pPr>
                <a:r>
                  <a:rPr lang="en-US" sz="2200" dirty="0" err="1"/>
                  <a:t>Tập</a:t>
                </a:r>
                <a:r>
                  <a:rPr lang="en-US" sz="2200" dirty="0"/>
                  <a:t> </a:t>
                </a:r>
                <a:r>
                  <a:rPr lang="en-US" sz="2200" dirty="0" err="1"/>
                  <a:t>hợp</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là</a:t>
                </a:r>
                <a:r>
                  <a:rPr lang="en-US" sz="2200" dirty="0"/>
                  <a:t>:</a:t>
                </a:r>
              </a:p>
              <a:p>
                <a:pPr>
                  <a:lnSpc>
                    <a:spcPct val="130000"/>
                  </a:lnSpc>
                </a:pPr>
                <a:r>
                  <a:rPr lang="en-US" sz="2200" dirty="0"/>
                  <a:t>A = {</a:t>
                </a:r>
                <a:r>
                  <a:rPr lang="en-US" sz="2200" dirty="0" err="1"/>
                  <a:t>mặt</a:t>
                </a:r>
                <a:r>
                  <a:rPr lang="en-US" sz="2200" dirty="0"/>
                  <a:t> 1 </a:t>
                </a:r>
                <a:r>
                  <a:rPr lang="en-US" sz="2200" dirty="0" err="1"/>
                  <a:t>chấm</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4 </a:t>
                </a:r>
                <a:r>
                  <a:rPr lang="en-US" sz="2200" dirty="0" err="1"/>
                  <a:t>chấm</a:t>
                </a:r>
                <a:r>
                  <a:rPr lang="en-US" sz="2200" dirty="0"/>
                  <a:t>; </a:t>
                </a:r>
                <a:r>
                  <a:rPr lang="en-US" sz="2200" dirty="0" err="1"/>
                  <a:t>mặt</a:t>
                </a:r>
                <a:r>
                  <a:rPr lang="en-US" sz="2200" dirty="0"/>
                  <a:t> 5 </a:t>
                </a:r>
                <a:r>
                  <a:rPr lang="en-US" sz="2200" dirty="0" err="1"/>
                  <a:t>chấm</a:t>
                </a:r>
                <a:r>
                  <a:rPr lang="en-US" sz="2200" dirty="0"/>
                  <a:t>; </a:t>
                </a:r>
                <a:r>
                  <a:rPr lang="en-US" sz="2200" dirty="0" err="1"/>
                  <a:t>mặt</a:t>
                </a:r>
                <a:r>
                  <a:rPr lang="en-US" sz="2200" dirty="0"/>
                  <a:t> 6 </a:t>
                </a:r>
                <a:r>
                  <a:rPr lang="en-US" sz="2200" dirty="0" err="1"/>
                  <a:t>chấm</a:t>
                </a:r>
                <a:r>
                  <a:rPr lang="en-US" sz="2200" dirty="0"/>
                  <a:t>}.</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dirty="0" err="1"/>
                  <a:t>tập</a:t>
                </a:r>
                <a:r>
                  <a:rPr lang="en-US" sz="2200" dirty="0"/>
                  <a:t> </a:t>
                </a:r>
                <a:r>
                  <a:rPr lang="en-US" sz="2200" dirty="0" err="1"/>
                  <a:t>hợp</a:t>
                </a:r>
                <a:r>
                  <a:rPr lang="en-US" sz="2200" dirty="0"/>
                  <a:t> A </a:t>
                </a:r>
                <a:r>
                  <a:rPr lang="en-US" sz="2200" dirty="0" err="1"/>
                  <a:t>là</a:t>
                </a:r>
                <a:r>
                  <a:rPr lang="en-US" sz="2200" dirty="0"/>
                  <a:t> 6.</a:t>
                </a:r>
              </a:p>
              <a:p>
                <a:pPr>
                  <a:lnSpc>
                    <a:spcPct val="130000"/>
                  </a:lnSpc>
                </a:pPr>
                <a:r>
                  <a:rPr lang="en-US" sz="2200" dirty="0"/>
                  <a:t>a) </a:t>
                </a:r>
                <a:r>
                  <a:rPr lang="en-US" sz="2200" dirty="0" err="1"/>
                  <a:t>Có</a:t>
                </a:r>
                <a:r>
                  <a:rPr lang="en-US" sz="2200" dirty="0"/>
                  <a:t> </a:t>
                </a:r>
                <a:r>
                  <a:rPr lang="en-US" sz="2200" dirty="0" err="1"/>
                  <a:t>ba</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a:t>
                </a:r>
                <a:r>
                  <a:rPr lang="en-US" sz="2200" dirty="0" err="1"/>
                  <a:t>nguyên</a:t>
                </a:r>
                <a:r>
                  <a:rPr lang="en-US" sz="2200" dirty="0"/>
                  <a:t> </a:t>
                </a:r>
                <a:r>
                  <a:rPr lang="en-US" sz="2200" dirty="0" err="1"/>
                  <a:t>tố</a:t>
                </a:r>
                <a:r>
                  <a:rPr lang="en-US" sz="2200" dirty="0"/>
                  <a:t>” </a:t>
                </a:r>
                <a:r>
                  <a:rPr lang="en-US" sz="2200" dirty="0" err="1"/>
                  <a:t>là</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chia 4 </a:t>
                </a:r>
                <a:r>
                  <a:rPr lang="en-US" sz="2200" dirty="0" err="1"/>
                  <a:t>dư</a:t>
                </a:r>
                <a:r>
                  <a:rPr lang="en-US" sz="2200" dirty="0"/>
                  <a:t> 1” </a:t>
                </a:r>
                <a:r>
                  <a:rPr lang="en-US" sz="2200" dirty="0" err="1"/>
                  <a:t>là</a:t>
                </a:r>
                <a:r>
                  <a:rPr lang="en-US" sz="2200" dirty="0"/>
                  <a:t>: </a:t>
                </a:r>
                <a:r>
                  <a:rPr lang="en-US" sz="2200" dirty="0" err="1"/>
                  <a:t>mặt</a:t>
                </a:r>
                <a:r>
                  <a:rPr lang="en-US" sz="2200" dirty="0"/>
                  <a:t> 1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xmlns="">
          <p:sp>
            <p:nvSpPr>
              <p:cNvPr id="4" name="TextBox 3">
                <a:extLst>
                  <a:ext uri="{FF2B5EF4-FFF2-40B4-BE49-F238E27FC236}">
                    <a16:creationId xmlns:a16="http://schemas.microsoft.com/office/drawing/2014/main" id="{64D19295-48A6-4AE6-B47F-560CA516EF98}"/>
                  </a:ext>
                </a:extLst>
              </p:cNvPr>
              <p:cNvSpPr txBox="1">
                <a:spLocks noRot="1" noChangeAspect="1" noMove="1" noResize="1" noEditPoints="1" noAdjustHandles="1" noChangeArrowheads="1" noChangeShapeType="1" noTextEdit="1"/>
              </p:cNvSpPr>
              <p:nvPr/>
            </p:nvSpPr>
            <p:spPr>
              <a:xfrm>
                <a:off x="810126" y="2284605"/>
                <a:ext cx="10924673" cy="4408002"/>
              </a:xfrm>
              <a:prstGeom prst="rect">
                <a:avLst/>
              </a:prstGeom>
              <a:blipFill>
                <a:blip r:embed="rId2"/>
                <a:stretch>
                  <a:fillRect l="-725" b="-13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5AA1250-36FF-47A4-86B8-A10DA4737C4F}"/>
              </a:ext>
            </a:extLst>
          </p:cNvPr>
          <p:cNvSpPr txBox="1"/>
          <p:nvPr/>
        </p:nvSpPr>
        <p:spPr>
          <a:xfrm>
            <a:off x="5804665" y="1522625"/>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5779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 calcmode="lin" valueType="num">
                                      <p:cBhvr additive="base">
                                        <p:cTn id="24"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additive="base">
                                        <p:cTn id="6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 calcmode="lin" valueType="num">
                                      <p:cBhvr additive="base">
                                        <p:cTn id="6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p"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2</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901837"/>
          </a:xfrm>
          <a:prstGeom prst="rect">
            <a:avLst/>
          </a:prstGeom>
          <a:solidFill>
            <a:schemeClr val="accent6">
              <a:lumMod val="20000"/>
              <a:lumOff val="80000"/>
            </a:schemeClr>
          </a:solidFill>
          <a:ln>
            <a:solidFill>
              <a:schemeClr val="tx1"/>
            </a:solidFill>
            <a:prstDash val="dash"/>
          </a:ln>
        </p:spPr>
        <p:txBody>
          <a:bodyPr wrap="square" rtlCol="0">
            <a:spAutoFit/>
          </a:bodyPr>
          <a:lstStyle/>
          <a:p>
            <a:pPr algn="just">
              <a:lnSpc>
                <a:spcPct val="150000"/>
              </a:lnSpc>
            </a:pPr>
            <a:r>
              <a:rPr lang="vi-VN" sz="2400" dirty="0"/>
              <a:t>Một hộp có 52 chiếc thẻ cùng loại, mỗi thẻ được ghi một trong các số 1, 2, 3, ..., 51, 52: hai thẻ khác nhau thì ghi hai số khác nhau. Rút ngẫu nhiên một thể trong hộp. Tìm số phần tử của tập hợp C gồm các kết quả có thể xảy ra đối với số xuất hiện trên thẻ được rút ra. Sau đó, hãy tính xác suất của mỗi biến cố sau:</a:t>
            </a:r>
          </a:p>
          <a:p>
            <a:pPr marL="457200" indent="-457200" algn="just">
              <a:lnSpc>
                <a:spcPct val="150000"/>
              </a:lnSpc>
              <a:buAutoNum type="alphaLcParenR"/>
            </a:pPr>
            <a:r>
              <a:rPr lang="vi-VN" sz="2400" dirty="0"/>
              <a:t>"Số xuất hiện trên thẻ được rút ra là số có một chữ số tự nhiên</a:t>
            </a:r>
            <a:r>
              <a:rPr lang="en-US" sz="2400" dirty="0"/>
              <a:t>.</a:t>
            </a:r>
          </a:p>
          <a:p>
            <a:pPr algn="just">
              <a:lnSpc>
                <a:spcPct val="150000"/>
              </a:lnSpc>
            </a:pPr>
            <a:r>
              <a:rPr lang="vi-VN" sz="2400" dirty="0"/>
              <a:t>b) “Số xuất hiện trên thẻ được rút ra là số khi chia cho 4 và 5 đều có số dư là 1";</a:t>
            </a:r>
          </a:p>
          <a:p>
            <a:pPr algn="just">
              <a:lnSpc>
                <a:spcPct val="150000"/>
              </a:lnSpc>
            </a:pPr>
            <a:r>
              <a:rPr lang="vi-VN" sz="2400" dirty="0"/>
              <a:t>c) "Số xuất hiện trên thẻ được rút ra là số có tổng các chữ số bằng 4”</a:t>
            </a:r>
          </a:p>
        </p:txBody>
      </p:sp>
    </p:spTree>
    <p:extLst>
      <p:ext uri="{BB962C8B-B14F-4D97-AF65-F5344CB8AC3E}">
        <p14:creationId xmlns:p14="http://schemas.microsoft.com/office/powerpoint/2010/main" val="39891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805993-70A9-4766-8C0E-F790ADFC5C29}"/>
                  </a:ext>
                </a:extLst>
              </p:cNvPr>
              <p:cNvSpPr txBox="1"/>
              <p:nvPr/>
            </p:nvSpPr>
            <p:spPr>
              <a:xfrm>
                <a:off x="268705" y="939900"/>
                <a:ext cx="11654590" cy="5399555"/>
              </a:xfrm>
              <a:prstGeom prst="rect">
                <a:avLst/>
              </a:prstGeom>
              <a:solidFill>
                <a:schemeClr val="bg1"/>
              </a:solidFill>
              <a:ln>
                <a:noFill/>
                <a:prstDash val="dash"/>
              </a:ln>
            </p:spPr>
            <p:txBody>
              <a:bodyPr wrap="square" rtlCol="0">
                <a:spAutoFit/>
              </a:bodyPr>
              <a:lstStyle/>
              <a:p>
                <a:pPr>
                  <a:lnSpc>
                    <a:spcPct val="130000"/>
                  </a:lnSpc>
                </a:pPr>
                <a:r>
                  <a:rPr lang="en-US" sz="2000" dirty="0" err="1"/>
                  <a:t>Tập</a:t>
                </a:r>
                <a:r>
                  <a:rPr lang="en-US" sz="2000" dirty="0"/>
                  <a:t> </a:t>
                </a:r>
                <a:r>
                  <a:rPr lang="en-US" sz="2000" dirty="0" err="1"/>
                  <a:t>hợp</a:t>
                </a:r>
                <a:r>
                  <a:rPr lang="en-US" sz="2000" dirty="0"/>
                  <a:t> </a:t>
                </a:r>
                <a:r>
                  <a:rPr lang="en-US" sz="2000" dirty="0" err="1"/>
                  <a:t>gồm</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có</a:t>
                </a:r>
                <a:r>
                  <a:rPr lang="en-US" sz="2000" dirty="0"/>
                  <a:t> </a:t>
                </a:r>
                <a:r>
                  <a:rPr lang="en-US" sz="2000" dirty="0" err="1"/>
                  <a:t>thể</a:t>
                </a:r>
                <a:r>
                  <a:rPr lang="en-US" sz="2000" dirty="0"/>
                  <a:t> </a:t>
                </a:r>
                <a:r>
                  <a:rPr lang="en-US" sz="2000" dirty="0" err="1"/>
                  <a:t>xảy</a:t>
                </a:r>
                <a:r>
                  <a:rPr lang="en-US" sz="2000" dirty="0"/>
                  <a:t> ra </a:t>
                </a:r>
                <a:r>
                  <a:rPr lang="en-US" sz="2000" dirty="0" err="1"/>
                  <a:t>đối</a:t>
                </a:r>
                <a:r>
                  <a:rPr lang="en-US" sz="2000" dirty="0"/>
                  <a:t> </a:t>
                </a:r>
                <a:r>
                  <a:rPr lang="en-US" sz="2000" dirty="0" err="1"/>
                  <a:t>với</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rút</a:t>
                </a:r>
                <a:r>
                  <a:rPr lang="en-US" sz="2000" dirty="0"/>
                  <a:t> ra </a:t>
                </a:r>
                <a:r>
                  <a:rPr lang="en-US" sz="2000" dirty="0" err="1"/>
                  <a:t>là</a:t>
                </a:r>
                <a:r>
                  <a:rPr lang="en-US" sz="2000" dirty="0"/>
                  <a:t>: </a:t>
                </a:r>
                <a:r>
                  <a:rPr lang="en-US" sz="2000" b="1" dirty="0"/>
                  <a:t>B = {1, 2, 3, …, 51, 52}.</a:t>
                </a:r>
              </a:p>
              <a:p>
                <a:pPr>
                  <a:lnSpc>
                    <a:spcPct val="130000"/>
                  </a:lnSpc>
                </a:pPr>
                <a:r>
                  <a:rPr lang="en-US" sz="2000" dirty="0" err="1"/>
                  <a:t>Số</a:t>
                </a:r>
                <a:r>
                  <a:rPr lang="en-US" sz="2000" dirty="0"/>
                  <a:t> </a:t>
                </a:r>
                <a:r>
                  <a:rPr lang="en-US" sz="2000" dirty="0" err="1"/>
                  <a:t>phần</a:t>
                </a:r>
                <a:r>
                  <a:rPr lang="en-US" sz="2000" dirty="0"/>
                  <a:t> </a:t>
                </a:r>
                <a:r>
                  <a:rPr lang="en-US" sz="2000" dirty="0" err="1"/>
                  <a:t>tử</a:t>
                </a:r>
                <a:r>
                  <a:rPr lang="en-US" sz="2000" dirty="0"/>
                  <a:t> </a:t>
                </a:r>
                <a:r>
                  <a:rPr lang="en-US" sz="2000" dirty="0" err="1"/>
                  <a:t>của</a:t>
                </a:r>
                <a:r>
                  <a:rPr lang="en-US" sz="2000" dirty="0"/>
                  <a:t> </a:t>
                </a:r>
                <a:r>
                  <a:rPr lang="en-US" sz="2000" b="1" dirty="0"/>
                  <a:t>B</a:t>
                </a:r>
                <a:r>
                  <a:rPr lang="en-US" sz="2000" dirty="0"/>
                  <a:t> </a:t>
                </a:r>
                <a:r>
                  <a:rPr lang="en-US" sz="2000" dirty="0" err="1"/>
                  <a:t>là</a:t>
                </a:r>
                <a:r>
                  <a:rPr lang="en-US" sz="2000" dirty="0"/>
                  <a:t> 52.</a:t>
                </a:r>
              </a:p>
              <a:p>
                <a:pPr>
                  <a:lnSpc>
                    <a:spcPct val="130000"/>
                  </a:lnSpc>
                </a:pPr>
                <a:r>
                  <a:rPr lang="en-US" sz="2000" dirty="0"/>
                  <a:t>a) </a:t>
                </a:r>
                <a:r>
                  <a:rPr lang="en-US" sz="2000" dirty="0" err="1"/>
                  <a:t>Có</a:t>
                </a:r>
                <a:r>
                  <a:rPr lang="en-US" sz="2000" dirty="0"/>
                  <a:t> </a:t>
                </a:r>
                <a:r>
                  <a:rPr lang="en-US" sz="2000" dirty="0" err="1"/>
                  <a:t>chín</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một</a:t>
                </a:r>
                <a:r>
                  <a:rPr lang="en-US" sz="2000" dirty="0"/>
                  <a:t> </a:t>
                </a:r>
                <a:r>
                  <a:rPr lang="en-US" sz="2000" dirty="0" err="1"/>
                  <a:t>chữ</a:t>
                </a:r>
                <a:r>
                  <a:rPr lang="en-US" sz="2000" dirty="0"/>
                  <a:t> </a:t>
                </a:r>
                <a:r>
                  <a:rPr lang="en-US" sz="2000" dirty="0" err="1"/>
                  <a:t>số</a:t>
                </a:r>
                <a:r>
                  <a:rPr lang="en-US" sz="2000" dirty="0"/>
                  <a:t>” </a:t>
                </a:r>
                <a:r>
                  <a:rPr lang="en-US" sz="2000" dirty="0" err="1"/>
                  <a:t>là</a:t>
                </a:r>
                <a:r>
                  <a:rPr lang="en-US" sz="2000" dirty="0"/>
                  <a:t>: </a:t>
                </a:r>
              </a:p>
              <a:p>
                <a:pPr algn="ctr">
                  <a:lnSpc>
                    <a:spcPct val="130000"/>
                  </a:lnSpc>
                </a:pPr>
                <a:r>
                  <a:rPr lang="en-US" sz="2000" dirty="0"/>
                  <a:t>1, 2, 3, 4, 5, 6, 7, 8, 9</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𝟗</m:t>
                        </m:r>
                      </m:num>
                      <m:den>
                        <m:r>
                          <a:rPr lang="en-US" sz="2000" b="1" i="1">
                            <a:latin typeface="Cambria Math" panose="02040503050406030204" pitchFamily="18" charset="0"/>
                          </a:rPr>
                          <m:t>𝟓𝟐</m:t>
                        </m:r>
                      </m:den>
                    </m:f>
                  </m:oMath>
                </a14:m>
                <a:endParaRPr lang="en-US" sz="2000" b="1" dirty="0"/>
              </a:p>
              <a:p>
                <a:pPr>
                  <a:lnSpc>
                    <a:spcPct val="130000"/>
                  </a:lnSpc>
                </a:pPr>
                <a:r>
                  <a:rPr lang="en-US" sz="2000" dirty="0"/>
                  <a:t>b) </a:t>
                </a:r>
                <a:r>
                  <a:rPr lang="en-US" sz="2000" dirty="0" err="1"/>
                  <a:t>Có</a:t>
                </a:r>
                <a:r>
                  <a:rPr lang="en-US" sz="2000" dirty="0"/>
                  <a:t> </a:t>
                </a:r>
                <a:r>
                  <a:rPr lang="en-US" sz="2000" dirty="0" err="1"/>
                  <a:t>ba</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khi</a:t>
                </a:r>
                <a:r>
                  <a:rPr lang="en-US" sz="2000" dirty="0"/>
                  <a:t> chia </a:t>
                </a:r>
                <a:r>
                  <a:rPr lang="en-US" sz="2000" dirty="0" err="1"/>
                  <a:t>cho</a:t>
                </a:r>
                <a:r>
                  <a:rPr lang="en-US" sz="2000" dirty="0"/>
                  <a:t> 4 </a:t>
                </a:r>
                <a:r>
                  <a:rPr lang="en-US" sz="2000" dirty="0" err="1"/>
                  <a:t>và</a:t>
                </a:r>
                <a:r>
                  <a:rPr lang="en-US" sz="2000" dirty="0"/>
                  <a:t> 5 </a:t>
                </a:r>
                <a:r>
                  <a:rPr lang="en-US" sz="2000" dirty="0" err="1"/>
                  <a:t>đều</a:t>
                </a:r>
                <a:r>
                  <a:rPr lang="en-US" sz="2000" dirty="0"/>
                  <a:t> </a:t>
                </a:r>
                <a:r>
                  <a:rPr lang="en-US" sz="2000" dirty="0" err="1"/>
                  <a:t>có</a:t>
                </a:r>
                <a:r>
                  <a:rPr lang="en-US" sz="2000" dirty="0"/>
                  <a:t> </a:t>
                </a:r>
                <a:r>
                  <a:rPr lang="en-US" sz="2000" dirty="0" err="1"/>
                  <a:t>số</a:t>
                </a:r>
                <a:r>
                  <a:rPr lang="en-US" sz="2000" dirty="0"/>
                  <a:t> </a:t>
                </a:r>
                <a:r>
                  <a:rPr lang="en-US" sz="2000" dirty="0" err="1"/>
                  <a:t>dư</a:t>
                </a:r>
                <a:r>
                  <a:rPr lang="en-US" sz="2000" dirty="0"/>
                  <a:t> </a:t>
                </a:r>
                <a:r>
                  <a:rPr lang="en-US" sz="2000" dirty="0" err="1"/>
                  <a:t>là</a:t>
                </a:r>
                <a:r>
                  <a:rPr lang="en-US" sz="2000" dirty="0"/>
                  <a:t> 1” </a:t>
                </a:r>
                <a:r>
                  <a:rPr lang="en-US" sz="2000" dirty="0" err="1"/>
                  <a:t>là</a:t>
                </a:r>
                <a:r>
                  <a:rPr lang="en-US" sz="2000" dirty="0"/>
                  <a:t>: 1, 21, 41.</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𝟑</m:t>
                        </m:r>
                      </m:num>
                      <m:den>
                        <m:r>
                          <a:rPr lang="en-US" sz="2000" b="1" i="1">
                            <a:latin typeface="Cambria Math" panose="02040503050406030204" pitchFamily="18" charset="0"/>
                          </a:rPr>
                          <m:t>𝟓𝟐</m:t>
                        </m:r>
                      </m:den>
                    </m:f>
                  </m:oMath>
                </a14:m>
                <a:endParaRPr lang="en-US" sz="2000" b="1" dirty="0"/>
              </a:p>
              <a:p>
                <a:pPr>
                  <a:lnSpc>
                    <a:spcPct val="130000"/>
                  </a:lnSpc>
                </a:pPr>
                <a:r>
                  <a:rPr lang="en-US" sz="2000" dirty="0"/>
                  <a:t>c) Ta </a:t>
                </a:r>
                <a:r>
                  <a:rPr lang="en-US" sz="2000" dirty="0" err="1"/>
                  <a:t>có</a:t>
                </a:r>
                <a:r>
                  <a:rPr lang="en-US" sz="2000" dirty="0"/>
                  <a:t>: </a:t>
                </a:r>
                <a14:m>
                  <m:oMath xmlns:m="http://schemas.openxmlformats.org/officeDocument/2006/math">
                    <m:r>
                      <a:rPr lang="en-US" sz="2000" i="1">
                        <a:latin typeface="Cambria Math" panose="02040503050406030204" pitchFamily="18" charset="0"/>
                      </a:rPr>
                      <m:t>4=4+0=1+3=2+2</m:t>
                    </m:r>
                  </m:oMath>
                </a14:m>
                <a:endParaRPr lang="en-US" sz="2000" dirty="0"/>
              </a:p>
              <a:p>
                <a:pPr>
                  <a:lnSpc>
                    <a:spcPct val="130000"/>
                  </a:lnSpc>
                </a:pPr>
                <a:r>
                  <a:rPr lang="en-US" sz="2000" dirty="0" err="1"/>
                  <a:t>Có</a:t>
                </a:r>
                <a:r>
                  <a:rPr lang="en-US" sz="2000" dirty="0"/>
                  <a:t> </a:t>
                </a:r>
                <a:r>
                  <a:rPr lang="en-US" sz="2000" dirty="0" err="1"/>
                  <a:t>năm</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tổng</a:t>
                </a:r>
                <a:r>
                  <a:rPr lang="en-US" sz="2000" dirty="0"/>
                  <a:t> </a:t>
                </a:r>
                <a:r>
                  <a:rPr lang="en-US" sz="2000" dirty="0" err="1"/>
                  <a:t>các</a:t>
                </a:r>
                <a:r>
                  <a:rPr lang="en-US" sz="2000" dirty="0"/>
                  <a:t> </a:t>
                </a:r>
                <a:r>
                  <a:rPr lang="en-US" sz="2000" dirty="0" err="1"/>
                  <a:t>chữ</a:t>
                </a:r>
                <a:r>
                  <a:rPr lang="en-US" sz="2000" dirty="0"/>
                  <a:t> </a:t>
                </a:r>
                <a:r>
                  <a:rPr lang="en-US" sz="2000" dirty="0" err="1"/>
                  <a:t>số</a:t>
                </a:r>
                <a:r>
                  <a:rPr lang="en-US" sz="2000" dirty="0"/>
                  <a:t> </a:t>
                </a:r>
                <a:r>
                  <a:rPr lang="en-US" sz="2000" dirty="0" err="1"/>
                  <a:t>bằng</a:t>
                </a:r>
                <a:r>
                  <a:rPr lang="en-US" sz="2000" dirty="0"/>
                  <a:t> 4” </a:t>
                </a:r>
                <a:r>
                  <a:rPr lang="en-US" sz="2000" dirty="0" err="1"/>
                  <a:t>là</a:t>
                </a:r>
                <a:r>
                  <a:rPr lang="en-US" sz="2000" dirty="0"/>
                  <a:t>: 4, 13, 22, 31, 40.</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𝟓</m:t>
                        </m:r>
                      </m:num>
                      <m:den>
                        <m:r>
                          <a:rPr lang="en-US" sz="2000" b="1" i="1">
                            <a:latin typeface="Cambria Math" panose="02040503050406030204" pitchFamily="18" charset="0"/>
                          </a:rPr>
                          <m:t>𝟓𝟐</m:t>
                        </m:r>
                      </m:den>
                    </m:f>
                  </m:oMath>
                </a14:m>
                <a:endParaRPr lang="en-US" sz="2000" b="1" dirty="0"/>
              </a:p>
            </p:txBody>
          </p:sp>
        </mc:Choice>
        <mc:Fallback xmlns="">
          <p:sp>
            <p:nvSpPr>
              <p:cNvPr id="3" name="TextBox 2">
                <a:extLst>
                  <a:ext uri="{FF2B5EF4-FFF2-40B4-BE49-F238E27FC236}">
                    <a16:creationId xmlns:a16="http://schemas.microsoft.com/office/drawing/2014/main" id="{7E805993-70A9-4766-8C0E-F790ADFC5C29}"/>
                  </a:ext>
                </a:extLst>
              </p:cNvPr>
              <p:cNvSpPr txBox="1">
                <a:spLocks noRot="1" noChangeAspect="1" noMove="1" noResize="1" noEditPoints="1" noAdjustHandles="1" noChangeArrowheads="1" noChangeShapeType="1" noTextEdit="1"/>
              </p:cNvSpPr>
              <p:nvPr/>
            </p:nvSpPr>
            <p:spPr>
              <a:xfrm>
                <a:off x="268705" y="939900"/>
                <a:ext cx="11654590" cy="5399555"/>
              </a:xfrm>
              <a:prstGeom prst="rect">
                <a:avLst/>
              </a:prstGeom>
              <a:blipFill>
                <a:blip r:embed="rId2"/>
                <a:stretch>
                  <a:fillRect l="-523"/>
                </a:stretch>
              </a:blipFill>
              <a:ln>
                <a:noFill/>
                <a:prstDash val="dash"/>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7DA3382-0A4D-4815-B1FF-931BBB54F2CB}"/>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2207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3</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347840"/>
          </a:xfrm>
          <a:prstGeom prst="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vi-VN" sz="2400" dirty="0"/>
              <a:t>Viết ngẫu nhiên một số tự nhiên có hai chữ số. Tìm số phần tử của tập hợp D gồm các kết quả có thể xảy ra đổi với số tự nhiên được viết ra. Sau đó, hãy tính xác suất của mỗi biến cố sau:</a:t>
            </a:r>
          </a:p>
          <a:p>
            <a:pPr>
              <a:lnSpc>
                <a:spcPct val="150000"/>
              </a:lnSpc>
            </a:pPr>
            <a:r>
              <a:rPr lang="vi-VN" sz="2400" dirty="0"/>
              <a:t>a) “Số tự nhiên được viết ra là bình phương của một số tự nhiên";</a:t>
            </a:r>
          </a:p>
          <a:p>
            <a:pPr>
              <a:lnSpc>
                <a:spcPct val="150000"/>
              </a:lnSpc>
            </a:pPr>
            <a:r>
              <a:rPr lang="vi-VN" sz="2400" dirty="0"/>
              <a:t>b) “Số tự nhiên được viết ra là bội của 15”.</a:t>
            </a:r>
          </a:p>
          <a:p>
            <a:pPr>
              <a:lnSpc>
                <a:spcPct val="150000"/>
              </a:lnSpc>
            </a:pPr>
            <a:r>
              <a:rPr lang="vi-VN" sz="2400" dirty="0"/>
              <a:t>c) “Số tự nhiên được viết ra là ước của 120"</a:t>
            </a:r>
          </a:p>
        </p:txBody>
      </p:sp>
    </p:spTree>
    <p:extLst>
      <p:ext uri="{BB962C8B-B14F-4D97-AF65-F5344CB8AC3E}">
        <p14:creationId xmlns:p14="http://schemas.microsoft.com/office/powerpoint/2010/main" val="1219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484771"/>
              </a:xfrm>
              <a:prstGeom prst="rect">
                <a:avLst/>
              </a:prstGeom>
              <a:solidFill>
                <a:schemeClr val="bg1"/>
              </a:solidFill>
              <a:ln>
                <a:noFill/>
                <a:prstDash val="dash"/>
              </a:ln>
            </p:spPr>
            <p:txBody>
              <a:bodyPr wrap="square" rtlCol="0">
                <a:spAutoFit/>
              </a:bodyPr>
              <a:lstStyle/>
              <a:p>
                <a:pPr algn="just">
                  <a:lnSpc>
                    <a:spcPct val="120000"/>
                  </a:lnSpc>
                </a:pPr>
                <a:r>
                  <a:rPr lang="en-US" sz="2200" dirty="0" err="1"/>
                  <a:t>Tập</a:t>
                </a:r>
                <a:r>
                  <a:rPr lang="en-US" sz="2200" dirty="0"/>
                  <a:t> </a:t>
                </a:r>
                <a:r>
                  <a:rPr lang="en-US" sz="2200" dirty="0" err="1"/>
                  <a:t>hợp</a:t>
                </a:r>
                <a:r>
                  <a:rPr lang="en-US" sz="2200" i="1" dirty="0"/>
                  <a:t> D</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gn="just">
                  <a:lnSpc>
                    <a:spcPct val="120000"/>
                  </a:lnSpc>
                </a:pPr>
                <a:r>
                  <a:rPr lang="en-US" sz="2200" i="1" dirty="0"/>
                  <a:t>D</a:t>
                </a:r>
                <a:r>
                  <a:rPr lang="en-US" sz="2200" dirty="0"/>
                  <a:t> = {10, 11, 12, …, 97, 98, 99}</a:t>
                </a:r>
              </a:p>
              <a:p>
                <a:pPr algn="just">
                  <a:lnSpc>
                    <a:spcPct val="12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D </a:t>
                </a:r>
                <a:r>
                  <a:rPr lang="en-US" sz="2200" dirty="0" err="1"/>
                  <a:t>là</a:t>
                </a:r>
                <a:r>
                  <a:rPr lang="en-US" sz="2200" dirty="0"/>
                  <a:t> 90</a:t>
                </a:r>
              </a:p>
              <a:p>
                <a:pPr algn="just">
                  <a:lnSpc>
                    <a:spcPct val="120000"/>
                  </a:lnSpc>
                </a:pPr>
                <a:r>
                  <a:rPr lang="en-US" sz="2200" dirty="0"/>
                  <a:t>a)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bình</a:t>
                </a:r>
                <a:r>
                  <a:rPr lang="en-US" sz="2200" dirty="0"/>
                  <a:t> </a:t>
                </a:r>
                <a:r>
                  <a:rPr lang="en-US" sz="2200" dirty="0" err="1"/>
                  <a:t>phương</a:t>
                </a:r>
                <a:r>
                  <a:rPr lang="en-US" sz="2200" dirty="0"/>
                  <a:t> </a:t>
                </a:r>
                <a:r>
                  <a:rPr lang="en-US" sz="2200" dirty="0" err="1"/>
                  <a:t>của</a:t>
                </a:r>
                <a:r>
                  <a:rPr lang="en-US" sz="2200" dirty="0"/>
                  <a:t> </a:t>
                </a:r>
                <a:r>
                  <a:rPr lang="en-US" sz="2200" dirty="0" err="1"/>
                  <a:t>một</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là</a:t>
                </a:r>
                <a:r>
                  <a:rPr lang="en-US" sz="2200" dirty="0"/>
                  <a:t>: 16, 25, 36, 49, 64, 81.</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6</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15</m:t>
                        </m:r>
                      </m:den>
                    </m:f>
                  </m:oMath>
                </a14:m>
                <a:endParaRPr lang="en-US" sz="2200" dirty="0"/>
              </a:p>
              <a:p>
                <a:pPr algn="just">
                  <a:lnSpc>
                    <a:spcPct val="120000"/>
                  </a:lnSpc>
                </a:pPr>
                <a:r>
                  <a:rPr lang="en-US" sz="2200" dirty="0"/>
                  <a:t>b)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bội</a:t>
                </a:r>
                <a:r>
                  <a:rPr lang="en-US" sz="2200" dirty="0"/>
                  <a:t> </a:t>
                </a:r>
                <a:r>
                  <a:rPr lang="en-US" sz="2200" dirty="0" err="1"/>
                  <a:t>của</a:t>
                </a:r>
                <a:r>
                  <a:rPr lang="en-US" sz="2200" dirty="0"/>
                  <a:t> 15” </a:t>
                </a:r>
                <a:r>
                  <a:rPr lang="en-US" sz="2200" dirty="0" err="1"/>
                  <a:t>là</a:t>
                </a:r>
                <a:r>
                  <a:rPr lang="en-US" sz="2200" dirty="0"/>
                  <a:t>: 15, 30, 45, 60, 75, 90.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6</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15</m:t>
                        </m:r>
                      </m:den>
                    </m:f>
                  </m:oMath>
                </a14:m>
                <a:endParaRPr lang="en-US" sz="2200" dirty="0"/>
              </a:p>
              <a:p>
                <a:pPr algn="just">
                  <a:lnSpc>
                    <a:spcPct val="120000"/>
                  </a:lnSpc>
                </a:pPr>
                <a:r>
                  <a:rPr lang="en-US" sz="2200" dirty="0"/>
                  <a:t>c) </a:t>
                </a:r>
                <a:r>
                  <a:rPr lang="en-US" sz="2200" dirty="0" err="1"/>
                  <a:t>Có</a:t>
                </a:r>
                <a:r>
                  <a:rPr lang="en-US" sz="2200" dirty="0"/>
                  <a:t> </a:t>
                </a:r>
                <a:r>
                  <a:rPr lang="en-US" sz="2200" dirty="0" err="1"/>
                  <a:t>tám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ước</a:t>
                </a:r>
                <a:r>
                  <a:rPr lang="en-US" sz="2200" dirty="0"/>
                  <a:t> </a:t>
                </a:r>
                <a:r>
                  <a:rPr lang="en-US" sz="2200" dirty="0" err="1"/>
                  <a:t>của</a:t>
                </a:r>
                <a:r>
                  <a:rPr lang="en-US" sz="2200" dirty="0"/>
                  <a:t> 120” </a:t>
                </a:r>
                <a:r>
                  <a:rPr lang="en-US" sz="2200" dirty="0" err="1"/>
                  <a:t>là</a:t>
                </a:r>
                <a:r>
                  <a:rPr lang="en-US" sz="2200" dirty="0"/>
                  <a:t>: 10, 12, 15, 20, 24, 30, 40, 60.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8</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4</m:t>
                        </m:r>
                      </m:num>
                      <m:den>
                        <m:r>
                          <a:rPr lang="en-US" sz="2200" i="1">
                            <a:latin typeface="Cambria Math" panose="02040503050406030204" pitchFamily="18" charset="0"/>
                          </a:rPr>
                          <m:t>45</m:t>
                        </m:r>
                      </m:den>
                    </m:f>
                  </m:oMath>
                </a14:m>
                <a:endParaRPr lang="en-US" sz="2200"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484771"/>
              </a:xfrm>
              <a:prstGeom prst="rect">
                <a:avLst/>
              </a:prstGeom>
              <a:blipFill>
                <a:blip r:embed="rId2"/>
                <a:stretch>
                  <a:fillRect l="-680" t="-111" r="-68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24031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 calcmode="lin" valueType="num">
                                      <p:cBhvr additive="base">
                                        <p:cTn id="6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 calcmode="lin" valueType="num">
                                      <p:cBhvr additive="base">
                                        <p:cTn id="6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94084" y="2107741"/>
            <a:ext cx="10291011" cy="1865191"/>
          </a:xfrm>
          <a:prstGeom prst="round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en-US" sz="2400" b="1" i="1" dirty="0"/>
              <a:t>* </a:t>
            </a:r>
            <a:r>
              <a:rPr lang="en-US" sz="2400" b="1" i="1" u="sng" dirty="0" err="1"/>
              <a:t>Lưu</a:t>
            </a:r>
            <a:r>
              <a:rPr lang="en-US" sz="2400" b="1" i="1" u="sng" dirty="0"/>
              <a:t> ý</a:t>
            </a:r>
            <a:r>
              <a:rPr lang="en-US" sz="2400" b="1" i="1" dirty="0"/>
              <a:t> :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viết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được</a:t>
            </a:r>
            <a:r>
              <a:rPr lang="en-US" sz="2400" dirty="0"/>
              <a:t> </a:t>
            </a:r>
            <a:r>
              <a:rPr lang="en-US" sz="2400" dirty="0" err="1"/>
              <a:t>viết</a:t>
            </a:r>
            <a:r>
              <a:rPr lang="en-US" sz="2400" dirty="0"/>
              <a:t> ra.</a:t>
            </a:r>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11319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3388540" y="2087236"/>
            <a:ext cx="6231830" cy="2902224"/>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rPr>
              <a:t>VẬN DỤNG</a:t>
            </a:r>
            <a:endParaRPr lang="zh-CN" altLang="en-US"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endParaRPr>
          </a:p>
        </p:txBody>
      </p:sp>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p:blipFill>
        <p:spPr>
          <a:xfrm>
            <a:off x="8715622" y="1163376"/>
            <a:ext cx="2216312" cy="1713354"/>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419940" y="884151"/>
            <a:ext cx="807677" cy="658983"/>
          </a:xfrm>
          <a:prstGeom prst="rect">
            <a:avLst/>
          </a:prstGeom>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3996239" y="4256058"/>
            <a:ext cx="1568989" cy="1466804"/>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97396" y="4758739"/>
            <a:ext cx="807677" cy="65898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2984702" y="833885"/>
            <a:ext cx="807677" cy="658983"/>
          </a:xfrm>
          <a:prstGeom prst="rect">
            <a:avLst/>
          </a:prstGeom>
        </p:spPr>
      </p:pic>
      <p:pic>
        <p:nvPicPr>
          <p:cNvPr id="9" name="Picture Placeholder 8"/>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5184" b="15184"/>
          <a:stretch>
            <a:fillRect/>
          </a:stretch>
        </p:blipFill>
        <p:spPr>
          <a:xfrm>
            <a:off x="187415" y="121759"/>
            <a:ext cx="2190062" cy="1524784"/>
          </a:xfrm>
        </p:spPr>
      </p:pic>
    </p:spTree>
    <p:extLst>
      <p:ext uri="{BB962C8B-B14F-4D97-AF65-F5344CB8AC3E}">
        <p14:creationId xmlns:p14="http://schemas.microsoft.com/office/powerpoint/2010/main" val="274465392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4771" y="802888"/>
            <a:ext cx="10734146" cy="5107258"/>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b="1" cap="all" dirty="0">
              <a:solidFill>
                <a:srgbClr val="FF0000"/>
              </a:solidFill>
              <a:latin typeface="+mj-lt"/>
            </a:endParaRPr>
          </a:p>
          <a:p>
            <a:pPr algn="ctr">
              <a:lnSpc>
                <a:spcPct val="120000"/>
              </a:lnSpc>
            </a:pPr>
            <a:r>
              <a:rPr lang="vi-VN" sz="4400" b="1" cap="all" dirty="0">
                <a:solidFill>
                  <a:srgbClr val="FF0000"/>
                </a:solidFill>
                <a:latin typeface="+mj-lt"/>
              </a:rPr>
              <a:t>BÀI </a:t>
            </a:r>
            <a:r>
              <a:rPr lang="en-US" sz="4400" b="1" cap="all" dirty="0">
                <a:solidFill>
                  <a:srgbClr val="FF0000"/>
                </a:solidFill>
                <a:latin typeface="+mj-lt"/>
              </a:rPr>
              <a:t>6</a:t>
            </a:r>
          </a:p>
          <a:p>
            <a:pPr algn="ctr">
              <a:lnSpc>
                <a:spcPct val="130000"/>
              </a:lnSpc>
            </a:pPr>
            <a:r>
              <a:rPr lang="vi-VN" sz="4400" b="1" cap="all" dirty="0">
                <a:solidFill>
                  <a:srgbClr val="FF0000"/>
                </a:solidFill>
                <a:latin typeface="+mj-lt"/>
              </a:rPr>
              <a:t> </a:t>
            </a:r>
            <a:r>
              <a:rPr lang="en-GB" sz="4400" b="1" cap="all" dirty="0" err="1">
                <a:solidFill>
                  <a:srgbClr val="FF0000"/>
                </a:solidFill>
                <a:latin typeface="+mj-lt"/>
              </a:rPr>
              <a:t>Xác</a:t>
            </a:r>
            <a:r>
              <a:rPr lang="en-GB" sz="4400" b="1" cap="all" dirty="0">
                <a:solidFill>
                  <a:srgbClr val="FF0000"/>
                </a:solidFill>
                <a:latin typeface="+mj-lt"/>
              </a:rPr>
              <a:t> </a:t>
            </a:r>
            <a:r>
              <a:rPr lang="en-GB" sz="4400" b="1" cap="all" dirty="0" err="1">
                <a:solidFill>
                  <a:srgbClr val="FF0000"/>
                </a:solidFill>
                <a:latin typeface="+mj-lt"/>
              </a:rPr>
              <a:t>suất</a:t>
            </a:r>
            <a:r>
              <a:rPr lang="en-GB" sz="4400" b="1" cap="all" dirty="0">
                <a:solidFill>
                  <a:srgbClr val="FF0000"/>
                </a:solidFill>
                <a:latin typeface="+mj-lt"/>
              </a:rPr>
              <a:t> </a:t>
            </a:r>
            <a:r>
              <a:rPr lang="en-US" sz="4400" b="1" cap="all" dirty="0" err="1">
                <a:solidFill>
                  <a:srgbClr val="FF0000"/>
                </a:solidFill>
                <a:latin typeface="+mj-lt"/>
              </a:rPr>
              <a:t>của</a:t>
            </a:r>
            <a:r>
              <a:rPr lang="en-US" sz="4400" b="1" cap="all" dirty="0">
                <a:solidFill>
                  <a:srgbClr val="FF0000"/>
                </a:solidFill>
                <a:latin typeface="+mj-lt"/>
              </a:rPr>
              <a:t> </a:t>
            </a:r>
            <a:r>
              <a:rPr lang="en-US" sz="4400" b="1" cap="all" dirty="0" err="1">
                <a:solidFill>
                  <a:srgbClr val="FF0000"/>
                </a:solidFill>
                <a:latin typeface="+mj-lt"/>
              </a:rPr>
              <a:t>biến</a:t>
            </a:r>
            <a:r>
              <a:rPr lang="en-US" sz="4400" b="1" cap="all" dirty="0">
                <a:solidFill>
                  <a:srgbClr val="FF0000"/>
                </a:solidFill>
                <a:latin typeface="+mj-lt"/>
              </a:rPr>
              <a:t> </a:t>
            </a:r>
            <a:r>
              <a:rPr lang="en-US" sz="4400" b="1" cap="all" dirty="0" err="1">
                <a:solidFill>
                  <a:srgbClr val="FF0000"/>
                </a:solidFill>
                <a:latin typeface="+mj-lt"/>
              </a:rPr>
              <a:t>cố</a:t>
            </a:r>
            <a:r>
              <a:rPr lang="en-US" sz="4400" b="1" cap="all" dirty="0">
                <a:solidFill>
                  <a:srgbClr val="FF0000"/>
                </a:solidFill>
                <a:latin typeface="+mj-lt"/>
              </a:rPr>
              <a:t> </a:t>
            </a:r>
            <a:r>
              <a:rPr lang="en-US" sz="4400" b="1" cap="all" dirty="0" err="1">
                <a:solidFill>
                  <a:srgbClr val="FF0000"/>
                </a:solidFill>
                <a:latin typeface="+mj-lt"/>
              </a:rPr>
              <a:t>ngẫu</a:t>
            </a:r>
            <a:r>
              <a:rPr lang="en-US" sz="4400" b="1" cap="all" dirty="0">
                <a:solidFill>
                  <a:srgbClr val="FF0000"/>
                </a:solidFill>
                <a:latin typeface="+mj-lt"/>
              </a:rPr>
              <a:t> </a:t>
            </a:r>
            <a:r>
              <a:rPr lang="en-US" sz="4400" b="1" cap="all" dirty="0" err="1">
                <a:solidFill>
                  <a:srgbClr val="FF0000"/>
                </a:solidFill>
                <a:latin typeface="+mj-lt"/>
              </a:rPr>
              <a:t>nhiên</a:t>
            </a:r>
            <a:r>
              <a:rPr lang="en-US" sz="4400" b="1" cap="all" dirty="0">
                <a:solidFill>
                  <a:srgbClr val="FF0000"/>
                </a:solidFill>
                <a:latin typeface="+mj-lt"/>
              </a:rPr>
              <a:t> </a:t>
            </a:r>
            <a:r>
              <a:rPr lang="en-US" sz="4400" b="1" cap="all" dirty="0" err="1">
                <a:solidFill>
                  <a:srgbClr val="FF0000"/>
                </a:solidFill>
                <a:latin typeface="+mj-lt"/>
              </a:rPr>
              <a:t>trong</a:t>
            </a:r>
            <a:r>
              <a:rPr lang="en-US" sz="4400" b="1" cap="all" dirty="0">
                <a:solidFill>
                  <a:srgbClr val="FF0000"/>
                </a:solidFill>
                <a:latin typeface="+mj-lt"/>
              </a:rPr>
              <a:t> </a:t>
            </a:r>
            <a:r>
              <a:rPr lang="en-US" sz="4400" b="1" cap="all" dirty="0" err="1">
                <a:solidFill>
                  <a:srgbClr val="FF0000"/>
                </a:solidFill>
                <a:latin typeface="+mj-lt"/>
              </a:rPr>
              <a:t>một</a:t>
            </a:r>
            <a:r>
              <a:rPr lang="en-US" sz="4400" b="1" cap="all" dirty="0">
                <a:solidFill>
                  <a:srgbClr val="FF0000"/>
                </a:solidFill>
                <a:latin typeface="+mj-lt"/>
              </a:rPr>
              <a:t> </a:t>
            </a:r>
            <a:r>
              <a:rPr lang="en-US" sz="4400" b="1" cap="all" dirty="0" err="1">
                <a:solidFill>
                  <a:srgbClr val="FF0000"/>
                </a:solidFill>
                <a:latin typeface="+mj-lt"/>
              </a:rPr>
              <a:t>số</a:t>
            </a:r>
            <a:r>
              <a:rPr lang="en-US" sz="4400" b="1" cap="all" dirty="0">
                <a:solidFill>
                  <a:srgbClr val="FF0000"/>
                </a:solidFill>
                <a:latin typeface="+mj-lt"/>
              </a:rPr>
              <a:t> </a:t>
            </a:r>
            <a:r>
              <a:rPr lang="en-US" sz="4400" b="1" cap="all" dirty="0" err="1">
                <a:solidFill>
                  <a:srgbClr val="FF0000"/>
                </a:solidFill>
                <a:latin typeface="+mj-lt"/>
              </a:rPr>
              <a:t>trò</a:t>
            </a:r>
            <a:r>
              <a:rPr lang="en-US" sz="4400" b="1" cap="all" dirty="0">
                <a:solidFill>
                  <a:srgbClr val="FF0000"/>
                </a:solidFill>
                <a:latin typeface="+mj-lt"/>
              </a:rPr>
              <a:t> </a:t>
            </a:r>
            <a:r>
              <a:rPr lang="en-US" sz="4400" b="1" cap="all" dirty="0" err="1">
                <a:solidFill>
                  <a:srgbClr val="FF0000"/>
                </a:solidFill>
                <a:latin typeface="+mj-lt"/>
              </a:rPr>
              <a:t>chơi</a:t>
            </a:r>
            <a:r>
              <a:rPr lang="en-US" sz="4400" b="1" cap="all" dirty="0">
                <a:solidFill>
                  <a:srgbClr val="FF0000"/>
                </a:solidFill>
                <a:latin typeface="+mj-lt"/>
              </a:rPr>
              <a:t> </a:t>
            </a:r>
            <a:r>
              <a:rPr lang="en-US" sz="4400" b="1" cap="all" dirty="0" err="1">
                <a:solidFill>
                  <a:srgbClr val="FF0000"/>
                </a:solidFill>
                <a:latin typeface="+mj-lt"/>
              </a:rPr>
              <a:t>đơn</a:t>
            </a:r>
            <a:r>
              <a:rPr lang="en-US" sz="4400" b="1" cap="all" dirty="0">
                <a:solidFill>
                  <a:srgbClr val="FF0000"/>
                </a:solidFill>
                <a:latin typeface="+mj-lt"/>
              </a:rPr>
              <a:t> </a:t>
            </a:r>
            <a:r>
              <a:rPr lang="en-US" sz="4400" b="1" cap="all" dirty="0" err="1">
                <a:solidFill>
                  <a:srgbClr val="FF0000"/>
                </a:solidFill>
                <a:latin typeface="+mj-lt"/>
              </a:rPr>
              <a:t>giản</a:t>
            </a:r>
            <a:endParaRPr lang="en-US" sz="4400" b="1" cap="all" dirty="0">
              <a:solidFill>
                <a:srgbClr val="FF0000"/>
              </a:solidFill>
              <a:latin typeface="+mj-lt"/>
            </a:endParaRPr>
          </a:p>
          <a:p>
            <a:pPr algn="ctr">
              <a:lnSpc>
                <a:spcPct val="130000"/>
              </a:lnSpc>
            </a:pPr>
            <a:r>
              <a:rPr lang="en-US" sz="4400" b="1" cap="all" dirty="0">
                <a:solidFill>
                  <a:srgbClr val="FF0000"/>
                </a:solidFill>
                <a:latin typeface="+mj-lt"/>
              </a:rPr>
              <a:t>(2 </a:t>
            </a:r>
            <a:r>
              <a:rPr lang="en-US" sz="4400" b="1" cap="all" dirty="0" err="1">
                <a:solidFill>
                  <a:srgbClr val="FF0000"/>
                </a:solidFill>
                <a:latin typeface="+mj-lt"/>
              </a:rPr>
              <a:t>tiết</a:t>
            </a:r>
            <a:r>
              <a:rPr lang="en-US" sz="4400" b="1" cap="all" dirty="0">
                <a:solidFill>
                  <a:srgbClr val="FF0000"/>
                </a:solidFill>
                <a:latin typeface="+mj-lt"/>
              </a:rPr>
              <a:t>)</a:t>
            </a:r>
          </a:p>
          <a:p>
            <a:pPr algn="ctr">
              <a:lnSpc>
                <a:spcPct val="120000"/>
              </a:lnSpc>
            </a:pPr>
            <a:endParaRPr lang="zh-CN" altLang="en-US" sz="4800" dirty="0">
              <a:solidFill>
                <a:srgbClr val="FF0000"/>
              </a:solidFill>
              <a:latin typeface="+mj-lt"/>
              <a:ea typeface="义启嘟嘟体" pitchFamily="2" charset="-128"/>
              <a:cs typeface="义启嘟嘟体" pitchFamily="2" charset="-128"/>
            </a:endParaRPr>
          </a:p>
        </p:txBody>
      </p:sp>
      <p:pic>
        <p:nvPicPr>
          <p:cNvPr id="9" name="图片 8"/>
          <p:cNvPicPr>
            <a:picLocks noChangeAspect="1"/>
          </p:cNvPicPr>
          <p:nvPr/>
        </p:nvPicPr>
        <p:blipFill rotWithShape="1">
          <a:blip r:embed="rId3" cstate="hqprint">
            <a:extLst>
              <a:ext uri="{28A0092B-C50C-407E-A947-70E740481C1C}">
                <a14:useLocalDpi xmlns:a14="http://schemas.microsoft.com/office/drawing/2010/main" val="0"/>
              </a:ext>
            </a:extLst>
          </a:blip>
          <a:srcRect l="79111" t="60444" b="9334"/>
          <a:stretch/>
        </p:blipFill>
        <p:spPr>
          <a:xfrm>
            <a:off x="-553186" y="4424629"/>
            <a:ext cx="1895912" cy="2743021"/>
          </a:xfrm>
          <a:prstGeom prst="rect">
            <a:avLst/>
          </a:prstGeom>
        </p:spPr>
      </p:pic>
      <p:pic>
        <p:nvPicPr>
          <p:cNvPr id="10" name="图片 9"/>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p:blipFill>
        <p:spPr>
          <a:xfrm>
            <a:off x="9874391" y="453209"/>
            <a:ext cx="2191122" cy="1520868"/>
          </a:xfrm>
          <a:prstGeom prst="rect">
            <a:avLst/>
          </a:prstGeom>
        </p:spPr>
      </p:pic>
    </p:spTree>
    <p:extLst>
      <p:ext uri="{BB962C8B-B14F-4D97-AF65-F5344CB8AC3E}">
        <p14:creationId xmlns:p14="http://schemas.microsoft.com/office/powerpoint/2010/main" val="32557194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19207-6618-45ED-ABC7-20FD9AA80210}"/>
              </a:ext>
            </a:extLst>
          </p:cNvPr>
          <p:cNvSpPr txBox="1"/>
          <p:nvPr/>
        </p:nvSpPr>
        <p:spPr>
          <a:xfrm>
            <a:off x="360947" y="793519"/>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C0000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C00000"/>
                </a:solidFill>
                <a:effectLst/>
                <a:uLnTx/>
                <a:uFillTx/>
                <a:latin typeface="Arial"/>
                <a:ea typeface="+mn-ea"/>
                <a:cs typeface="Arial"/>
                <a:sym typeface="Arial"/>
              </a:rPr>
              <a:t> 4</a:t>
            </a:r>
            <a:endParaRPr kumimoji="0" lang="vi-VN" sz="2400" b="1" i="0" u="none" strike="noStrike" kern="0" cap="none" spc="0" normalizeH="0" baseline="0" noProof="0" dirty="0">
              <a:ln>
                <a:noFill/>
              </a:ln>
              <a:solidFill>
                <a:srgbClr val="C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A702E7EE-C1EC-474D-9DF0-7AFB9183673D}"/>
              </a:ext>
            </a:extLst>
          </p:cNvPr>
          <p:cNvSpPr txBox="1"/>
          <p:nvPr/>
        </p:nvSpPr>
        <p:spPr>
          <a:xfrm>
            <a:off x="360947" y="1755080"/>
            <a:ext cx="11093116" cy="3347840"/>
          </a:xfrm>
          <a:prstGeom prst="rect">
            <a:avLst/>
          </a:prstGeom>
          <a:solidFill>
            <a:schemeClr val="accent2">
              <a:lumMod val="40000"/>
              <a:lumOff val="60000"/>
            </a:schemeClr>
          </a:solidFill>
          <a:ln>
            <a:solidFill>
              <a:schemeClr val="tx1"/>
            </a:solidFill>
            <a:prstDash val="dash"/>
          </a:ln>
        </p:spPr>
        <p:txBody>
          <a:bodyPr wrap="square" rtlCol="0">
            <a:spAutoFit/>
          </a:bodyPr>
          <a:lstStyle/>
          <a:p>
            <a:pPr algn="just">
              <a:lnSpc>
                <a:spcPct val="150000"/>
              </a:lnSpc>
            </a:pPr>
            <a:r>
              <a:rPr lang="vi-VN" sz="2400" dirty="0"/>
              <a:t>Tổ I của lớp 7D có 5 học sinh nữ là: Ánh, Châu, Hương, Hoa, Ngân và 5 học sinh nam là: Bình. Dũng. Hùng, Huy, Việt. Chọn ra ngẫu nhiên một học sinh trong Tổ I của lớp 7Đ. Tìm số phần tử của tập hợp E gồm các kết quả có thể xảy ra đối với học sinh được chọn ra. Sau đó, hãy tính xác suất của mỗi biến cố sau:</a:t>
            </a:r>
          </a:p>
          <a:p>
            <a:pPr algn="just">
              <a:lnSpc>
                <a:spcPct val="150000"/>
              </a:lnSpc>
            </a:pPr>
            <a:r>
              <a:rPr lang="vi-VN" sz="2400" dirty="0"/>
              <a:t>a) “Học sinh được chọn ra là học sinh nữ";</a:t>
            </a:r>
          </a:p>
          <a:p>
            <a:pPr algn="just">
              <a:lnSpc>
                <a:spcPct val="150000"/>
              </a:lnSpc>
            </a:pPr>
            <a:r>
              <a:rPr lang="vi-VN" sz="2400" dirty="0"/>
              <a:t>b) “Học sinh được chọn ra là học sinh nam"</a:t>
            </a:r>
          </a:p>
        </p:txBody>
      </p:sp>
    </p:spTree>
    <p:extLst>
      <p:ext uri="{BB962C8B-B14F-4D97-AF65-F5344CB8AC3E}">
        <p14:creationId xmlns:p14="http://schemas.microsoft.com/office/powerpoint/2010/main" val="263899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067606"/>
              </a:xfrm>
              <a:prstGeom prst="rect">
                <a:avLst/>
              </a:prstGeom>
              <a:solidFill>
                <a:schemeClr val="bg1"/>
              </a:solidFill>
              <a:ln>
                <a:noFill/>
                <a:prstDash val="dash"/>
              </a:ln>
            </p:spPr>
            <p:txBody>
              <a:bodyPr wrap="square" rtlCol="0">
                <a:spAutoFit/>
              </a:bodyPr>
              <a:lstStyle/>
              <a:p>
                <a:pPr>
                  <a:lnSpc>
                    <a:spcPct val="150000"/>
                  </a:lnSpc>
                </a:pPr>
                <a:r>
                  <a:rPr lang="en-US" sz="2200" dirty="0" err="1"/>
                  <a:t>Tập</a:t>
                </a:r>
                <a:r>
                  <a:rPr lang="en-US" sz="2200" dirty="0"/>
                  <a:t> </a:t>
                </a:r>
                <a:r>
                  <a:rPr lang="en-US" sz="2200" dirty="0" err="1"/>
                  <a:t>hợp</a:t>
                </a:r>
                <a:r>
                  <a:rPr lang="en-US" sz="2200" i="1" dirty="0"/>
                  <a:t> E</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nSpc>
                    <a:spcPct val="150000"/>
                  </a:lnSpc>
                </a:pPr>
                <a:r>
                  <a:rPr lang="en-US" sz="2200" i="1" dirty="0"/>
                  <a:t>E</a:t>
                </a:r>
                <a:r>
                  <a:rPr lang="en-US" sz="2200" dirty="0"/>
                  <a:t> =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E </a:t>
                </a:r>
                <a:r>
                  <a:rPr lang="en-US" sz="2200" dirty="0" err="1"/>
                  <a:t>là</a:t>
                </a:r>
                <a:r>
                  <a:rPr lang="en-US" sz="2200" dirty="0"/>
                  <a:t> 10</a:t>
                </a:r>
              </a:p>
              <a:p>
                <a:pPr>
                  <a:lnSpc>
                    <a:spcPct val="150000"/>
                  </a:lnSpc>
                </a:pPr>
                <a:r>
                  <a:rPr lang="en-US" sz="2200" dirty="0"/>
                  <a:t>a)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nữ</a:t>
                </a:r>
                <a:r>
                  <a:rPr lang="en-US" sz="2200" dirty="0"/>
                  <a:t>” </a:t>
                </a:r>
                <a:r>
                  <a:rPr lang="en-US" sz="2200" dirty="0" err="1"/>
                  <a:t>là</a:t>
                </a:r>
                <a:r>
                  <a:rPr lang="en-US" sz="2200" dirty="0"/>
                  <a:t>: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𝟓</m:t>
                        </m:r>
                      </m:num>
                      <m:den>
                        <m:r>
                          <a:rPr lang="en-US" sz="2200" b="1" i="1">
                            <a:latin typeface="Cambria Math" panose="02040503050406030204" pitchFamily="18" charset="0"/>
                          </a:rPr>
                          <m:t>𝟏𝟎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a:p>
                <a:pPr>
                  <a:lnSpc>
                    <a:spcPct val="150000"/>
                  </a:lnSpc>
                </a:pPr>
                <a:r>
                  <a:rPr lang="en-US" sz="2200" dirty="0"/>
                  <a:t>b)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nam</a:t>
                </a:r>
                <a:r>
                  <a:rPr lang="en-US" sz="2200" dirty="0"/>
                  <a:t>” </a:t>
                </a:r>
                <a:r>
                  <a:rPr lang="en-US" sz="2200" dirty="0" err="1"/>
                  <a:t>là</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𝟓</m:t>
                        </m:r>
                      </m:num>
                      <m:den>
                        <m:r>
                          <a:rPr lang="en-US" sz="2200" b="1" i="1">
                            <a:latin typeface="Cambria Math" panose="02040503050406030204" pitchFamily="18" charset="0"/>
                          </a:rPr>
                          <m:t>𝟏𝟎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067606"/>
              </a:xfrm>
              <a:prstGeom prst="rect">
                <a:avLst/>
              </a:prstGeom>
              <a:blipFill>
                <a:blip r:embed="rId2"/>
                <a:stretch>
                  <a:fillRect l="-680" b="-12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00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49106" y="2232094"/>
            <a:ext cx="10162674" cy="1865191"/>
          </a:xfrm>
          <a:prstGeom prst="roundRect">
            <a:avLst/>
          </a:prstGeom>
          <a:solidFill>
            <a:schemeClr val="accent2">
              <a:lumMod val="40000"/>
              <a:lumOff val="60000"/>
            </a:schemeClr>
          </a:solidFill>
          <a:ln>
            <a:solidFill>
              <a:schemeClr val="tx1"/>
            </a:solidFill>
            <a:prstDash val="dash"/>
          </a:ln>
        </p:spPr>
        <p:txBody>
          <a:bodyPr wrap="square" rtlCol="0">
            <a:spAutoFit/>
          </a:bodyPr>
          <a:lstStyle/>
          <a:p>
            <a:pPr>
              <a:lnSpc>
                <a:spcPct val="150000"/>
              </a:lnSpc>
            </a:pPr>
            <a:r>
              <a:rPr kumimoji="0" lang="en-US" sz="2400" b="1" i="1" u="none" strike="noStrike" kern="1200" cap="none" spc="0" normalizeH="0" baseline="0" noProof="0" dirty="0">
                <a:ln>
                  <a:noFill/>
                </a:ln>
                <a:solidFill>
                  <a:prstClr val="black"/>
                </a:solidFill>
                <a:effectLst/>
                <a:uLnTx/>
                <a:uFillTx/>
              </a:rPr>
              <a:t>* </a:t>
            </a:r>
            <a:r>
              <a:rPr kumimoji="0" lang="en-US" sz="2400" b="1" i="1" u="sng" strike="noStrike" kern="1200" cap="none" spc="0" normalizeH="0" baseline="0" noProof="0" dirty="0" err="1">
                <a:ln>
                  <a:noFill/>
                </a:ln>
                <a:solidFill>
                  <a:prstClr val="black"/>
                </a:solidFill>
                <a:effectLst/>
                <a:uLnTx/>
                <a:uFillTx/>
              </a:rPr>
              <a:t>Lưu</a:t>
            </a:r>
            <a:r>
              <a:rPr kumimoji="0" lang="en-US" sz="2400" b="1" i="1" u="sng" strike="noStrike" kern="1200" cap="none" spc="0" normalizeH="0" baseline="0" noProof="0" dirty="0">
                <a:ln>
                  <a:noFill/>
                </a:ln>
                <a:solidFill>
                  <a:prstClr val="black"/>
                </a:solidFill>
                <a:effectLst/>
                <a:uLnTx/>
                <a:uFillTx/>
              </a:rPr>
              <a:t> ý</a:t>
            </a:r>
            <a:r>
              <a:rPr kumimoji="0" lang="en-US" sz="2400" b="1" i="1" u="none" strike="noStrike" kern="1200" cap="none" spc="0" normalizeH="0" baseline="0" noProof="0" dirty="0">
                <a:ln>
                  <a:noFill/>
                </a:ln>
                <a:solidFill>
                  <a:prstClr val="black"/>
                </a:solidFill>
                <a:effectLst/>
                <a:uLnTx/>
                <a:uFillTx/>
              </a:rPr>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chọn</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học</a:t>
            </a:r>
            <a:r>
              <a:rPr lang="en-US" sz="2400" dirty="0"/>
              <a:t> </a:t>
            </a:r>
            <a:r>
              <a:rPr lang="en-US" sz="2400" dirty="0" err="1"/>
              <a:t>sinh</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học</a:t>
            </a:r>
            <a:r>
              <a:rPr lang="en-US" sz="2400" dirty="0"/>
              <a:t> </a:t>
            </a:r>
            <a:r>
              <a:rPr lang="en-US" sz="2400" dirty="0" err="1"/>
              <a:t>sinh</a:t>
            </a:r>
            <a:r>
              <a:rPr lang="en-US" sz="2400" dirty="0"/>
              <a:t> </a:t>
            </a:r>
            <a:r>
              <a:rPr lang="en-US" sz="2400" dirty="0" err="1"/>
              <a:t>được</a:t>
            </a:r>
            <a:r>
              <a:rPr lang="en-US" sz="2400" dirty="0"/>
              <a:t> </a:t>
            </a:r>
            <a:r>
              <a:rPr lang="en-US" sz="2400" dirty="0" err="1"/>
              <a:t>chọn</a:t>
            </a:r>
            <a:r>
              <a:rPr lang="en-US" sz="2400" dirty="0"/>
              <a:t> ra</a:t>
            </a:r>
            <a:r>
              <a:rPr lang="en-US" sz="2400" dirty="0">
                <a:solidFill>
                  <a:prstClr val="black"/>
                </a:solidFill>
              </a:rPr>
              <a:t>.</a:t>
            </a:r>
            <a:endParaRPr lang="en-US" sz="2400" dirty="0"/>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30715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AE344-29F3-4CC7-A723-DC61C687E0D3}"/>
              </a:ext>
            </a:extLst>
          </p:cNvPr>
          <p:cNvSpPr txBox="1"/>
          <p:nvPr/>
        </p:nvSpPr>
        <p:spPr>
          <a:xfrm>
            <a:off x="360947" y="562686"/>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effectLst/>
                <a:uLnTx/>
                <a:uFillTx/>
                <a:latin typeface="Arial"/>
                <a:ea typeface="+mn-ea"/>
                <a:cs typeface="Arial"/>
                <a:sym typeface="Arial"/>
              </a:rPr>
              <a:t>Bài</a:t>
            </a:r>
            <a:r>
              <a:rPr kumimoji="0" lang="en-US" sz="2400" b="1" i="0" u="none" strike="noStrike" kern="0" cap="none" spc="0" normalizeH="0" baseline="0" noProof="0" dirty="0">
                <a:ln>
                  <a:noFill/>
                </a:ln>
                <a:effectLst/>
                <a:uLnTx/>
                <a:uFillTx/>
                <a:latin typeface="Arial"/>
                <a:ea typeface="+mn-ea"/>
                <a:cs typeface="Arial"/>
                <a:sym typeface="Arial"/>
              </a:rPr>
              <a:t> 5</a:t>
            </a:r>
            <a:endParaRPr kumimoji="0" lang="vi-VN" sz="2400" b="1" i="0" u="none" strike="noStrike" kern="0" cap="none" spc="0" normalizeH="0" baseline="0" noProof="0" dirty="0">
              <a:ln>
                <a:noFill/>
              </a:ln>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12EA4E-13C2-45EF-9DE2-586DD7E7707D}"/>
              </a:ext>
            </a:extLst>
          </p:cNvPr>
          <p:cNvSpPr txBox="1"/>
          <p:nvPr/>
        </p:nvSpPr>
        <p:spPr>
          <a:xfrm>
            <a:off x="360947" y="1464439"/>
            <a:ext cx="11093116" cy="4600042"/>
          </a:xfrm>
          <a:prstGeom prst="rect">
            <a:avLst/>
          </a:prstGeom>
          <a:solidFill>
            <a:schemeClr val="bg1"/>
          </a:solidFill>
          <a:ln>
            <a:solidFill>
              <a:schemeClr val="tx1"/>
            </a:solidFill>
            <a:prstDash val="dash"/>
          </a:ln>
        </p:spPr>
        <p:txBody>
          <a:bodyPr wrap="square" rtlCol="0">
            <a:spAutoFit/>
          </a:bodyPr>
          <a:lstStyle/>
          <a:p>
            <a:pPr>
              <a:lnSpc>
                <a:spcPct val="150000"/>
              </a:lnSpc>
            </a:pPr>
            <a:r>
              <a:rPr lang="vi-VN" sz="2200" dirty="0"/>
              <a:t>Một nhóm học sinh quốc tế gồm 9 học sinh đến từ các nước; Việt Nam, Ấn Độ, Ai Cập, Brasil, Canada, Tây Ban Nha, Đức, Pháp, Nam Phi mỗi nước chỉ có đúng một học sinh. Chọn ra ngẫu nhiên một học sinh trong nhóm học sinh quốc tế đó. Tìm số phần tử của tập hợp G gồm các kết quả có thể xảy ra đối với học sinh được chọn ra. Sau đó, hãy tính xác suất của mỗi biến cố sau:</a:t>
            </a:r>
          </a:p>
          <a:p>
            <a:pPr>
              <a:lnSpc>
                <a:spcPct val="150000"/>
              </a:lnSpc>
            </a:pPr>
            <a:r>
              <a:rPr lang="vi-VN" sz="2200" dirty="0"/>
              <a:t>a) "Học sinh được chọn ra đến từ châu Á”</a:t>
            </a:r>
          </a:p>
          <a:p>
            <a:pPr>
              <a:lnSpc>
                <a:spcPct val="150000"/>
              </a:lnSpc>
            </a:pPr>
            <a:r>
              <a:rPr lang="vi-VN" sz="2200" dirty="0"/>
              <a:t>b) “Học sinh được chọn ra đến từ châu Âu”</a:t>
            </a:r>
          </a:p>
          <a:p>
            <a:pPr>
              <a:lnSpc>
                <a:spcPct val="150000"/>
              </a:lnSpc>
            </a:pPr>
            <a:r>
              <a:rPr lang="vi-VN" sz="2200" dirty="0"/>
              <a:t>c) “Học sinh được chọn ra đến từ châu Mỹ"</a:t>
            </a:r>
          </a:p>
          <a:p>
            <a:pPr>
              <a:lnSpc>
                <a:spcPct val="150000"/>
              </a:lnSpc>
            </a:pPr>
            <a:r>
              <a:rPr lang="vi-VN" sz="2200" dirty="0"/>
              <a:t>d) “Học sinh được chọn ra đến từ châu Phi”</a:t>
            </a:r>
          </a:p>
        </p:txBody>
      </p:sp>
      <p:pic>
        <p:nvPicPr>
          <p:cNvPr id="5" name="Picture 4">
            <a:extLst>
              <a:ext uri="{FF2B5EF4-FFF2-40B4-BE49-F238E27FC236}">
                <a16:creationId xmlns:a16="http://schemas.microsoft.com/office/drawing/2014/main" id="{212E0B3F-495C-4012-BC26-F60AEC3BD6BE}"/>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835942" y="-278045"/>
            <a:ext cx="2143125" cy="2143125"/>
          </a:xfrm>
          <a:prstGeom prst="rect">
            <a:avLst/>
          </a:prstGeom>
        </p:spPr>
      </p:pic>
    </p:spTree>
    <p:extLst>
      <p:ext uri="{BB962C8B-B14F-4D97-AF65-F5344CB8AC3E}">
        <p14:creationId xmlns:p14="http://schemas.microsoft.com/office/powerpoint/2010/main" val="23000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4" presetClass="entr" presetSubtype="1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randombar(horizontal)">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970720"/>
                <a:ext cx="11654590" cy="5288243"/>
              </a:xfrm>
              <a:prstGeom prst="rect">
                <a:avLst/>
              </a:prstGeom>
              <a:solidFill>
                <a:schemeClr val="bg1"/>
              </a:solidFill>
              <a:ln>
                <a:noFill/>
                <a:prstDash val="dash"/>
              </a:ln>
            </p:spPr>
            <p:txBody>
              <a:bodyPr wrap="square" rtlCol="0">
                <a:spAutoFit/>
              </a:bodyPr>
              <a:lstStyle/>
              <a:p>
                <a:pPr>
                  <a:lnSpc>
                    <a:spcPct val="130000"/>
                  </a:lnSpc>
                </a:pPr>
                <a:r>
                  <a:rPr lang="en-US" sz="2200" dirty="0" err="1"/>
                  <a:t>Tập</a:t>
                </a:r>
                <a:r>
                  <a:rPr lang="en-US" sz="2200" dirty="0"/>
                  <a:t> </a:t>
                </a:r>
                <a:r>
                  <a:rPr lang="en-US" sz="2200" dirty="0" err="1"/>
                  <a:t>hợp</a:t>
                </a:r>
                <a:r>
                  <a:rPr lang="en-US" sz="2200" i="1" dirty="0"/>
                  <a:t> G</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a:t>
                </a:r>
              </a:p>
              <a:p>
                <a:pPr>
                  <a:lnSpc>
                    <a:spcPct val="130000"/>
                  </a:lnSpc>
                </a:pPr>
                <a:r>
                  <a:rPr lang="en-US" sz="2200" i="1" dirty="0"/>
                  <a:t>G</a:t>
                </a:r>
                <a:r>
                  <a:rPr lang="en-US" sz="2200" dirty="0"/>
                  <a:t> =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G </a:t>
                </a:r>
                <a:r>
                  <a:rPr lang="en-US" sz="2200" dirty="0" err="1"/>
                  <a:t>là</a:t>
                </a:r>
                <a:r>
                  <a:rPr lang="en-US" sz="2200" dirty="0"/>
                  <a:t> 9</a:t>
                </a:r>
              </a:p>
              <a:p>
                <a:pPr>
                  <a:lnSpc>
                    <a:spcPct val="130000"/>
                  </a:lnSpc>
                </a:pPr>
                <a:r>
                  <a:rPr lang="en-US" sz="2200" dirty="0"/>
                  <a:t>a)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Á”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Âu</a:t>
                </a:r>
                <a:r>
                  <a:rPr lang="en-US" sz="2200" dirty="0"/>
                  <a:t>”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𝟗</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970720"/>
                <a:ext cx="11654590" cy="5288243"/>
              </a:xfrm>
              <a:prstGeom prst="rect">
                <a:avLst/>
              </a:prstGeom>
              <a:blipFill>
                <a:blip r:embed="rId2"/>
                <a:stretch>
                  <a:fillRect l="-680" r="-523"/>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282215"/>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67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439152" y="1664125"/>
                <a:ext cx="11313695" cy="3529749"/>
              </a:xfrm>
              <a:prstGeom prst="rect">
                <a:avLst/>
              </a:prstGeom>
              <a:solidFill>
                <a:schemeClr val="bg1"/>
              </a:solidFill>
              <a:ln>
                <a:noFill/>
                <a:prstDash val="dash"/>
              </a:ln>
            </p:spPr>
            <p:txBody>
              <a:bodyPr wrap="square" rtlCol="0">
                <a:spAutoFit/>
              </a:bodyPr>
              <a:lstStyle/>
              <a:p>
                <a:pPr>
                  <a:lnSpc>
                    <a:spcPct val="150000"/>
                  </a:lnSpc>
                </a:pPr>
                <a:r>
                  <a:rPr lang="en-US" sz="2200" dirty="0"/>
                  <a:t>c)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Mỹ</a:t>
                </a:r>
                <a:r>
                  <a:rPr lang="en-US" sz="2200" dirty="0"/>
                  <a:t>”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50000"/>
                  </a:lnSpc>
                </a:pPr>
                <a:r>
                  <a:rPr lang="en-US" sz="2200" dirty="0"/>
                  <a:t>d)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Phi”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439152" y="1664125"/>
                <a:ext cx="11313695" cy="3529749"/>
              </a:xfrm>
              <a:prstGeom prst="rect">
                <a:avLst/>
              </a:prstGeom>
              <a:blipFill>
                <a:blip r:embed="rId2"/>
                <a:stretch>
                  <a:fillRect l="-700" b="-345"/>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439152" y="87577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2723058"/>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7" y="0"/>
            <a:ext cx="1844673" cy="1844673"/>
          </a:xfrm>
          <a:prstGeom prst="rect">
            <a:avLst/>
          </a:prstGeom>
          <a:effectLst>
            <a:outerShdw blurRad="50800" dist="38100" dir="10800000" algn="r" rotWithShape="0">
              <a:prstClr val="black">
                <a:alpha val="40000"/>
              </a:prstClr>
            </a:outerShdw>
          </a:effectLst>
        </p:spPr>
      </p:pic>
      <p:sp>
        <p:nvSpPr>
          <p:cNvPr id="14" name="任意多边形 13"/>
          <p:cNvSpPr/>
          <p:nvPr/>
        </p:nvSpPr>
        <p:spPr>
          <a:xfrm>
            <a:off x="1345390" y="765323"/>
            <a:ext cx="9779188" cy="511754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pic>
        <p:nvPicPr>
          <p:cNvPr id="27" name="图片 26"/>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31476" y="4058876"/>
            <a:ext cx="2097681" cy="3034943"/>
          </a:xfrm>
          <a:prstGeom prst="rect">
            <a:avLst/>
          </a:prstGeom>
        </p:spPr>
      </p:pic>
      <p:pic>
        <p:nvPicPr>
          <p:cNvPr id="28" name="图片 27"/>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29" name="图片 2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410242" y="2814274"/>
            <a:ext cx="2363438" cy="1813803"/>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600283" y="641233"/>
            <a:ext cx="1774101" cy="1361521"/>
          </a:xfrm>
          <a:prstGeom prst="rect">
            <a:avLst/>
          </a:prstGeom>
        </p:spPr>
      </p:pic>
      <p:pic>
        <p:nvPicPr>
          <p:cNvPr id="31" name="图片 30"/>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9624" y="-47356"/>
            <a:ext cx="1555436" cy="1454134"/>
          </a:xfrm>
          <a:prstGeom prst="rect">
            <a:avLst/>
          </a:prstGeom>
        </p:spPr>
      </p:pic>
      <p:pic>
        <p:nvPicPr>
          <p:cNvPr id="32" name="图片 31"/>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0503762" y="4867741"/>
            <a:ext cx="1555436" cy="1454134"/>
          </a:xfrm>
          <a:prstGeom prst="rect">
            <a:avLst/>
          </a:prstGeom>
        </p:spPr>
      </p:pic>
      <p:pic>
        <p:nvPicPr>
          <p:cNvPr id="9" name="Picture Placeholder 8"/>
          <p:cNvPicPr>
            <a:picLocks noGrp="1" noChangeAspect="1"/>
          </p:cNvPicPr>
          <p:nvPr>
            <p:ph type="pic" sz="quarter" idx="10"/>
          </p:nvPr>
        </p:nvPicPr>
        <p:blipFill>
          <a:blip r:embed="rId7" cstate="hqprint">
            <a:extLst>
              <a:ext uri="{28A0092B-C50C-407E-A947-70E740481C1C}">
                <a14:useLocalDpi xmlns:a14="http://schemas.microsoft.com/office/drawing/2010/main" val="0"/>
              </a:ext>
            </a:extLst>
          </a:blip>
          <a:srcRect t="7313" b="7313"/>
          <a:stretch>
            <a:fillRect/>
          </a:stretch>
        </p:blipFill>
        <p:spPr>
          <a:xfrm>
            <a:off x="9925933" y="5084273"/>
            <a:ext cx="2100128" cy="1344719"/>
          </a:xfrm>
        </p:spPr>
      </p:pic>
      <p:pic>
        <p:nvPicPr>
          <p:cNvPr id="17" name="Picture Placeholder 16"/>
          <p:cNvPicPr>
            <a:picLocks noGrp="1" noChangeAspect="1"/>
          </p:cNvPicPr>
          <p:nvPr>
            <p:ph type="pic" sz="quarter" idx="11"/>
          </p:nvPr>
        </p:nvPicPr>
        <p:blipFill>
          <a:blip r:embed="rId8">
            <a:extLst>
              <a:ext uri="{28A0092B-C50C-407E-A947-70E740481C1C}">
                <a14:useLocalDpi xmlns:a14="http://schemas.microsoft.com/office/drawing/2010/main" val="0"/>
              </a:ext>
            </a:extLst>
          </a:blip>
          <a:srcRect t="17985" b="17985"/>
          <a:stretch>
            <a:fillRect/>
          </a:stretch>
        </p:blipFill>
        <p:spPr>
          <a:xfrm>
            <a:off x="9986113" y="641233"/>
            <a:ext cx="1979769" cy="1267665"/>
          </a:xfrm>
        </p:spPr>
      </p:pic>
      <p:sp>
        <p:nvSpPr>
          <p:cNvPr id="3" name="TextBox 2"/>
          <p:cNvSpPr txBox="1"/>
          <p:nvPr/>
        </p:nvSpPr>
        <p:spPr>
          <a:xfrm>
            <a:off x="2935362" y="854831"/>
            <a:ext cx="6058986"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HƯỚNG DẪN VỀ NHÀ</a:t>
            </a:r>
            <a:endParaRPr lang="vi-VN" sz="40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2113380" y="1961840"/>
            <a:ext cx="9011198" cy="2501454"/>
          </a:xfrm>
          <a:prstGeom prst="rect">
            <a:avLst/>
          </a:prstGeom>
        </p:spPr>
        <p:txBody>
          <a:bodyPr wrap="square">
            <a:spAutoFit/>
          </a:bodyPr>
          <a:lstStyle/>
          <a:p>
            <a:pPr algn="just">
              <a:lnSpc>
                <a:spcPct val="200000"/>
              </a:lnSpc>
              <a:spcBef>
                <a:spcPts val="600"/>
              </a:spcBef>
              <a:spcAft>
                <a:spcPts val="600"/>
              </a:spcAft>
            </a:pPr>
            <a:r>
              <a:rPr lang="en-GB"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Ghi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nhớ</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kiến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thức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trong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a:t>
            </a:r>
            <a:endParaRPr lang="en-US" sz="2400" b="1"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Hoàn thành </a:t>
            </a:r>
            <a:r>
              <a:rPr lang="en-US" sz="2400" dirty="0" err="1">
                <a:solidFill>
                  <a:srgbClr val="000000"/>
                </a:solidFill>
                <a:ea typeface="Calibri" panose="020F0502020204030204" pitchFamily="34" charset="0"/>
              </a:rPr>
              <a:t>các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endParaRPr lang="en-US" sz="2400"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Chuẩn bị bài mới “</a:t>
            </a:r>
            <a:r>
              <a:rPr lang="en-GB" sz="2400" b="1" dirty="0" err="1">
                <a:solidFill>
                  <a:srgbClr val="000000"/>
                </a:solidFill>
                <a:ea typeface="Calibri" panose="020F0502020204030204" pitchFamily="34" charset="0"/>
              </a:rPr>
              <a:t>Bài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tập</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cuối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chương</a:t>
            </a:r>
            <a:r>
              <a:rPr lang="en-GB" sz="2400" b="1" dirty="0">
                <a:solidFill>
                  <a:srgbClr val="000000"/>
                </a:solidFill>
                <a:ea typeface="Calibri" panose="020F0502020204030204" pitchFamily="34" charset="0"/>
              </a:rPr>
              <a:t> V</a:t>
            </a:r>
            <a:r>
              <a:rPr lang="vi-VN"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Tree>
    <p:extLst>
      <p:ext uri="{BB962C8B-B14F-4D97-AF65-F5344CB8AC3E}">
        <p14:creationId xmlns:p14="http://schemas.microsoft.com/office/powerpoint/2010/main" val="81918939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85" y="-2311777"/>
            <a:ext cx="11090371" cy="11090371"/>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616582" y="2342274"/>
            <a:ext cx="3289797" cy="4759706"/>
          </a:xfrm>
          <a:prstGeom prst="rect">
            <a:avLst/>
          </a:prstGeom>
        </p:spPr>
      </p:pic>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2413297" y="2197086"/>
            <a:ext cx="1123405" cy="862149"/>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20" name="图片 1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82326" y="0"/>
            <a:ext cx="2574289" cy="1786826"/>
          </a:xfrm>
          <a:prstGeom prst="rect">
            <a:avLst/>
          </a:prstGeom>
        </p:spPr>
      </p:pic>
      <p:pic>
        <p:nvPicPr>
          <p:cNvPr id="11" name="Picture Placeholder 10"/>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a:stretch>
            <a:fillRect/>
          </a:stretch>
        </p:blipFill>
        <p:spPr>
          <a:xfrm>
            <a:off x="2099776" y="4291584"/>
            <a:ext cx="2147054" cy="2147054"/>
          </a:xfrm>
        </p:spPr>
      </p:pic>
      <p:pic>
        <p:nvPicPr>
          <p:cNvPr id="12" name="Picture Placeholder 11"/>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t="2564" b="2564"/>
          <a:stretch>
            <a:fillRect/>
          </a:stretch>
        </p:blipFill>
        <p:spPr>
          <a:xfrm>
            <a:off x="5566190" y="4325414"/>
            <a:ext cx="2532585" cy="2532586"/>
          </a:xfrm>
        </p:spPr>
      </p:pic>
      <p:pic>
        <p:nvPicPr>
          <p:cNvPr id="13" name="Picture Placeholder 12"/>
          <p:cNvPicPr>
            <a:picLocks noGrp="1" noChangeAspect="1"/>
          </p:cNvPicPr>
          <p:nvPr>
            <p:ph type="pic" sz="quarter" idx="11"/>
          </p:nvPr>
        </p:nvPicPr>
        <p:blipFill>
          <a:blip r:embed="rId9" cstate="print">
            <a:extLst>
              <a:ext uri="{28A0092B-C50C-407E-A947-70E740481C1C}">
                <a14:useLocalDpi xmlns:a14="http://schemas.microsoft.com/office/drawing/2010/main" val="0"/>
              </a:ext>
            </a:extLst>
          </a:blip>
          <a:srcRect/>
          <a:stretch>
            <a:fillRect/>
          </a:stretch>
        </p:blipFill>
        <p:spPr>
          <a:xfrm>
            <a:off x="9196160" y="3059235"/>
            <a:ext cx="2614806" cy="2614806"/>
          </a:xfrm>
        </p:spPr>
      </p:pic>
      <p:sp>
        <p:nvSpPr>
          <p:cNvPr id="3" name="TextBox 2"/>
          <p:cNvSpPr txBox="1"/>
          <p:nvPr/>
        </p:nvSpPr>
        <p:spPr>
          <a:xfrm>
            <a:off x="3217956" y="1864149"/>
            <a:ext cx="5978204" cy="2123658"/>
          </a:xfrm>
          <a:prstGeom prst="rect">
            <a:avLst/>
          </a:prstGeom>
          <a:noFill/>
        </p:spPr>
        <p:txBody>
          <a:bodyPr wrap="square" rtlCol="0">
            <a:spAutoFit/>
          </a:bodyPr>
          <a:lstStyle/>
          <a:p>
            <a:pPr algn="ctr">
              <a:lnSpc>
                <a:spcPct val="150000"/>
              </a:lnSpc>
            </a:pPr>
            <a:r>
              <a:rPr lang="en-US" sz="4400" b="1" dirty="0">
                <a:solidFill>
                  <a:srgbClr val="FF0000"/>
                </a:solidFill>
                <a:effectLst>
                  <a:outerShdw blurRad="38100" dist="38100" dir="2700000" algn="tl">
                    <a:srgbClr val="000000">
                      <a:alpha val="43137"/>
                    </a:srgbClr>
                  </a:outerShdw>
                </a:effectLst>
              </a:rPr>
              <a:t>CẢM ƠN CÁC EM ĐÃ CHÚ Ý LẮNG NGHE!</a:t>
            </a:r>
            <a:endParaRPr lang="vi-VN"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6458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29" y="3053697"/>
            <a:ext cx="1986103" cy="1986103"/>
          </a:xfrm>
          <a:prstGeom prst="rect">
            <a:avLst/>
          </a:prstGeom>
          <a:effectLst>
            <a:outerShdw blurRad="50800" dist="38100" dir="10800000" algn="r" rotWithShape="0">
              <a:prstClr val="black">
                <a:alpha val="40000"/>
              </a:prstClr>
            </a:outerShdw>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04" y="1047748"/>
            <a:ext cx="1986103" cy="1986103"/>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1771087" y="1701492"/>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01</a:t>
            </a:r>
          </a:p>
        </p:txBody>
      </p:sp>
      <p:sp>
        <p:nvSpPr>
          <p:cNvPr id="23" name="文本框 22"/>
          <p:cNvSpPr txBox="1"/>
          <p:nvPr/>
        </p:nvSpPr>
        <p:spPr>
          <a:xfrm>
            <a:off x="1762512" y="3735003"/>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02</a:t>
            </a:r>
          </a:p>
        </p:txBody>
      </p:sp>
      <p:pic>
        <p:nvPicPr>
          <p:cNvPr id="15" name="图片 14"/>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9951509" y="4701391"/>
            <a:ext cx="3003728" cy="2063262"/>
          </a:xfrm>
          <a:prstGeom prst="rect">
            <a:avLst/>
          </a:prstGeom>
        </p:spPr>
      </p:pic>
      <p:pic>
        <p:nvPicPr>
          <p:cNvPr id="18" name="图片 17"/>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69545" y="152535"/>
            <a:ext cx="1601699" cy="1111747"/>
          </a:xfrm>
          <a:prstGeom prst="rect">
            <a:avLst/>
          </a:prstGeom>
        </p:spPr>
      </p:pic>
      <p:pic>
        <p:nvPicPr>
          <p:cNvPr id="19" name="图片 18"/>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5406634" y="2571768"/>
            <a:ext cx="1123405" cy="862149"/>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0194494" y="2701688"/>
            <a:ext cx="861302" cy="805207"/>
          </a:xfrm>
          <a:prstGeom prst="rect">
            <a:avLst/>
          </a:prstGeom>
        </p:spPr>
      </p:pic>
      <p:sp>
        <p:nvSpPr>
          <p:cNvPr id="26" name="Rounded Rectangle 25"/>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NỘI  DUNG</a:t>
            </a:r>
            <a:endParaRPr lang="vi-VN" sz="4000" b="1" dirty="0">
              <a:effectLst>
                <a:outerShdw blurRad="38100" dist="38100" dir="2700000" algn="tl">
                  <a:srgbClr val="000000">
                    <a:alpha val="43137"/>
                  </a:srgbClr>
                </a:outerShdw>
              </a:effectLst>
              <a:latin typeface="+mj-lt"/>
            </a:endParaRPr>
          </a:p>
        </p:txBody>
      </p:sp>
      <p:sp>
        <p:nvSpPr>
          <p:cNvPr id="2" name="TextBox 1"/>
          <p:cNvSpPr txBox="1"/>
          <p:nvPr/>
        </p:nvSpPr>
        <p:spPr>
          <a:xfrm>
            <a:off x="3117207" y="1485585"/>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GIEO XÚC XẮC</a:t>
            </a:r>
            <a:endParaRPr lang="vi-VN" sz="3600" b="1" dirty="0">
              <a:solidFill>
                <a:srgbClr val="002060"/>
              </a:solidFill>
              <a:latin typeface="+mj-lt"/>
            </a:endParaRPr>
          </a:p>
        </p:txBody>
      </p:sp>
      <p:sp>
        <p:nvSpPr>
          <p:cNvPr id="31" name="TextBox 30"/>
          <p:cNvSpPr txBox="1"/>
          <p:nvPr/>
        </p:nvSpPr>
        <p:spPr>
          <a:xfrm>
            <a:off x="3003448" y="3424453"/>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RÚT THẺ TỪ TRONG HỘP</a:t>
            </a:r>
            <a:endParaRPr lang="vi-VN" sz="3600" b="1" dirty="0">
              <a:solidFill>
                <a:srgbClr val="002060"/>
              </a:solidFill>
              <a:latin typeface="+mj-lt"/>
            </a:endParaRPr>
          </a:p>
        </p:txBody>
      </p:sp>
    </p:spTree>
    <p:extLst>
      <p:ext uri="{BB962C8B-B14F-4D97-AF65-F5344CB8AC3E}">
        <p14:creationId xmlns:p14="http://schemas.microsoft.com/office/powerpoint/2010/main" val="315403033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478" y="613621"/>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409909" y="1573559"/>
            <a:ext cx="1162252" cy="707886"/>
          </a:xfrm>
          <a:prstGeom prst="rect">
            <a:avLst/>
          </a:prstGeom>
          <a:noFill/>
        </p:spPr>
        <p:txBody>
          <a:bodyPr wrap="square" rtlCol="0">
            <a:spAutoFit/>
          </a:bodyPr>
          <a:lstStyle/>
          <a:p>
            <a:pPr algn="ctr"/>
            <a:r>
              <a:rPr lang="en-US" altLang="zh-CN" sz="4000" b="1" dirty="0">
                <a:solidFill>
                  <a:srgbClr val="00B0F0"/>
                </a:solidFill>
                <a:latin typeface="+mj-lt"/>
                <a:ea typeface="义启嘟嘟体" pitchFamily="2" charset="-128"/>
                <a:cs typeface="义启嘟嘟体" pitchFamily="2" charset="-128"/>
                <a:sym typeface="+mn-lt"/>
              </a:rPr>
              <a:t>01</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109601" y="2608765"/>
            <a:ext cx="3292125" cy="4761389"/>
          </a:xfrm>
          <a:prstGeom prst="rect">
            <a:avLst/>
          </a:prstGeom>
        </p:spPr>
      </p:pic>
      <p:sp>
        <p:nvSpPr>
          <p:cNvPr id="2" name="TextBox 1"/>
          <p:cNvSpPr txBox="1"/>
          <p:nvPr/>
        </p:nvSpPr>
        <p:spPr>
          <a:xfrm>
            <a:off x="1873398" y="2589502"/>
            <a:ext cx="8778876" cy="1501758"/>
          </a:xfrm>
          <a:prstGeom prst="rect">
            <a:avLst/>
          </a:prstGeom>
          <a:noFill/>
        </p:spPr>
        <p:txBody>
          <a:bodyPr wrap="square" rtlCol="0">
            <a:spAutoFit/>
          </a:bodyPr>
          <a:lstStyle/>
          <a:p>
            <a:pPr algn="ctr">
              <a:lnSpc>
                <a:spcPct val="120000"/>
              </a:lnSpc>
            </a:pPr>
            <a:r>
              <a:rPr lang="en-US" sz="4000" b="1" dirty="0">
                <a:solidFill>
                  <a:srgbClr val="002060"/>
                </a:solidFill>
              </a:rPr>
              <a:t>XÁC SUẤT CỦA BIẾN CỐ TRONG TRÒ CHƠI GIEO XÚC XẮC</a:t>
            </a:r>
            <a:endParaRPr lang="vi-VN" sz="4000" b="1" dirty="0">
              <a:solidFill>
                <a:srgbClr val="002060"/>
              </a:solidFill>
            </a:endParaRPr>
          </a:p>
        </p:txBody>
      </p:sp>
    </p:spTree>
    <p:extLst>
      <p:ext uri="{BB962C8B-B14F-4D97-AF65-F5344CB8AC3E}">
        <p14:creationId xmlns:p14="http://schemas.microsoft.com/office/powerpoint/2010/main" val="12521991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Thảo</a:t>
            </a:r>
            <a:r>
              <a:rPr lang="en-US" sz="2800" b="1" dirty="0"/>
              <a:t> </a:t>
            </a:r>
            <a:r>
              <a:rPr lang="en-US" sz="2800" b="1" dirty="0" err="1"/>
              <a:t>luận</a:t>
            </a:r>
            <a:r>
              <a:rPr lang="en-US" sz="2800" b="1" dirty="0"/>
              <a:t> </a:t>
            </a:r>
            <a:r>
              <a:rPr lang="en-US" sz="2800" b="1" dirty="0" err="1"/>
              <a:t>nhóm</a:t>
            </a:r>
            <a:r>
              <a:rPr lang="en-US" sz="2800" b="1" dirty="0"/>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err="1"/>
              <a:t>Hoạt</a:t>
            </a:r>
            <a:r>
              <a:rPr lang="en-US" sz="2400" dirty="0"/>
              <a:t> </a:t>
            </a:r>
            <a:r>
              <a:rPr lang="en-US" sz="2400" dirty="0" err="1"/>
              <a:t>động</a:t>
            </a:r>
            <a:r>
              <a:rPr lang="en-US" sz="2400" dirty="0"/>
              <a:t> </a:t>
            </a:r>
            <a:r>
              <a:rPr lang="en-US" sz="2400" dirty="0" err="1"/>
              <a:t>nhóm</a:t>
            </a:r>
            <a:r>
              <a:rPr lang="en-US" sz="2400" dirty="0"/>
              <a:t> 4 </a:t>
            </a:r>
            <a:r>
              <a:rPr lang="en-US" sz="2400" dirty="0" err="1"/>
              <a:t>và</a:t>
            </a:r>
            <a:r>
              <a:rPr lang="en-US" sz="2400" dirty="0"/>
              <a:t> </a:t>
            </a:r>
            <a:r>
              <a:rPr lang="en-US" sz="2400" dirty="0" err="1"/>
              <a:t>thảo</a:t>
            </a:r>
            <a:r>
              <a:rPr lang="en-US" sz="2400" dirty="0"/>
              <a:t> </a:t>
            </a:r>
            <a:r>
              <a:rPr lang="en-US" sz="2400" dirty="0" err="1"/>
              <a:t>luận</a:t>
            </a:r>
            <a:r>
              <a:rPr lang="en-US" sz="2400" dirty="0"/>
              <a:t> </a:t>
            </a:r>
            <a:r>
              <a:rPr lang="en-US" sz="2400" dirty="0" err="1"/>
              <a:t>theo</a:t>
            </a:r>
            <a:r>
              <a:rPr lang="en-US" sz="2400" dirty="0"/>
              <a:t> </a:t>
            </a:r>
            <a:r>
              <a:rPr lang="en-US" sz="2400" dirty="0" err="1"/>
              <a:t>kĩ</a:t>
            </a:r>
            <a:r>
              <a:rPr lang="en-US" sz="2400" dirty="0"/>
              <a:t> </a:t>
            </a:r>
            <a:r>
              <a:rPr lang="en-US" sz="2400" dirty="0" err="1"/>
              <a:t>thuật</a:t>
            </a:r>
            <a:r>
              <a:rPr lang="en-US" sz="2400" dirty="0"/>
              <a:t> </a:t>
            </a:r>
            <a:r>
              <a:rPr lang="en-US" sz="2400" dirty="0" err="1"/>
              <a:t>khăn</a:t>
            </a:r>
            <a:r>
              <a:rPr lang="en-US" sz="2400" dirty="0"/>
              <a:t> </a:t>
            </a:r>
            <a:r>
              <a:rPr lang="en-US" sz="2400" dirty="0" err="1"/>
              <a:t>trải</a:t>
            </a:r>
            <a:r>
              <a:rPr lang="en-US" sz="2400" dirty="0"/>
              <a:t> </a:t>
            </a:r>
            <a:r>
              <a:rPr lang="en-US" sz="2400" dirty="0" err="1"/>
              <a:t>bàn</a:t>
            </a:r>
            <a:r>
              <a:rPr lang="en-US" sz="2400" dirty="0"/>
              <a:t>:</a:t>
            </a:r>
          </a:p>
          <a:p>
            <a:pPr algn="just">
              <a:lnSpc>
                <a:spcPct val="150000"/>
              </a:lnSpc>
            </a:pPr>
            <a:r>
              <a:rPr lang="en-US" sz="2400" b="1" i="1" dirty="0" err="1"/>
              <a:t>Ôn</a:t>
            </a:r>
            <a:r>
              <a:rPr lang="en-US" sz="2400" b="1" i="1" dirty="0"/>
              <a:t> </a:t>
            </a:r>
            <a:r>
              <a:rPr lang="en-US" sz="2400" b="1" i="1" dirty="0" err="1"/>
              <a:t>lại</a:t>
            </a:r>
            <a:r>
              <a:rPr lang="en-US" sz="2400" b="1" i="1" dirty="0"/>
              <a:t> </a:t>
            </a:r>
            <a:r>
              <a:rPr lang="en-US" sz="2400" b="1" i="1" dirty="0" err="1"/>
              <a:t>khái</a:t>
            </a:r>
            <a:r>
              <a:rPr lang="en-US" sz="2400" b="1" i="1" dirty="0"/>
              <a:t> </a:t>
            </a:r>
            <a:r>
              <a:rPr lang="en-US" sz="2400" b="1" i="1" dirty="0" err="1"/>
              <a:t>niệm</a:t>
            </a:r>
            <a:r>
              <a:rPr lang="en-US" sz="2400" b="1" i="1" dirty="0"/>
              <a:t> </a:t>
            </a:r>
            <a:r>
              <a:rPr lang="en-US" sz="2400" b="1" i="1" dirty="0" err="1"/>
              <a:t>về</a:t>
            </a:r>
            <a:r>
              <a:rPr lang="en-US" sz="2400" b="1" i="1" dirty="0"/>
              <a:t> </a:t>
            </a:r>
            <a:r>
              <a:rPr lang="en-US" sz="2400" b="1" i="1" dirty="0" err="1"/>
              <a:t>biến</a:t>
            </a:r>
            <a:r>
              <a:rPr lang="en-US" sz="2400" b="1" i="1" dirty="0"/>
              <a:t> </a:t>
            </a:r>
            <a:r>
              <a:rPr lang="en-US" sz="2400" b="1" i="1" dirty="0" err="1"/>
              <a:t>cố</a:t>
            </a:r>
            <a:r>
              <a:rPr lang="en-US" sz="2400" b="1" i="1" dirty="0"/>
              <a:t> </a:t>
            </a:r>
            <a:r>
              <a:rPr lang="en-US" sz="2400" b="1" i="1" dirty="0" err="1"/>
              <a:t>trong</a:t>
            </a:r>
            <a:r>
              <a:rPr lang="en-US" sz="2400" b="1" i="1" dirty="0"/>
              <a:t> </a:t>
            </a:r>
            <a:r>
              <a:rPr lang="en-US" sz="2400" b="1" i="1" dirty="0" err="1"/>
              <a:t>trò</a:t>
            </a:r>
            <a:r>
              <a:rPr lang="en-US" sz="2400" b="1" i="1" dirty="0"/>
              <a:t> </a:t>
            </a:r>
            <a:r>
              <a:rPr lang="en-US" sz="2400" b="1" i="1" dirty="0" err="1"/>
              <a:t>chơi</a:t>
            </a:r>
            <a:r>
              <a:rPr lang="en-US" sz="2400" b="1" i="1" dirty="0"/>
              <a:t> </a:t>
            </a:r>
            <a:r>
              <a:rPr lang="en-US" sz="2400" b="1" i="1" dirty="0" err="1"/>
              <a:t>gieo</a:t>
            </a:r>
            <a:r>
              <a:rPr lang="en-US" sz="2400" b="1" i="1" dirty="0"/>
              <a:t> </a:t>
            </a:r>
            <a:r>
              <a:rPr lang="en-US" sz="2400" b="1" i="1" dirty="0" err="1"/>
              <a:t>xúc</a:t>
            </a:r>
            <a:r>
              <a:rPr lang="en-US" sz="2400" b="1" i="1" dirty="0"/>
              <a:t> </a:t>
            </a:r>
            <a:r>
              <a:rPr lang="en-US" sz="2400" b="1" i="1" dirty="0" err="1"/>
              <a:t>xắc</a:t>
            </a:r>
            <a:r>
              <a:rPr lang="en-US" sz="2400" b="1" i="1" dirty="0"/>
              <a:t> </a:t>
            </a:r>
            <a:r>
              <a:rPr lang="en-US" sz="2400" b="1" i="1" dirty="0" err="1"/>
              <a:t>theo</a:t>
            </a:r>
            <a:r>
              <a:rPr lang="en-US" sz="2400" b="1" i="1" dirty="0"/>
              <a:t> </a:t>
            </a:r>
            <a:r>
              <a:rPr lang="en-US" sz="2400" b="1" i="1" dirty="0" err="1"/>
              <a:t>kĩ</a:t>
            </a:r>
            <a:r>
              <a:rPr lang="en-US" sz="2400" b="1" i="1" dirty="0"/>
              <a:t> </a:t>
            </a:r>
            <a:r>
              <a:rPr lang="en-US" sz="2400" b="1" i="1" dirty="0" err="1"/>
              <a:t>thuật</a:t>
            </a:r>
            <a:r>
              <a:rPr lang="en-US" sz="2400" b="1" i="1" dirty="0"/>
              <a:t> khan </a:t>
            </a:r>
            <a:r>
              <a:rPr lang="en-US" sz="2400" b="1" i="1" dirty="0" err="1"/>
              <a:t>trải</a:t>
            </a:r>
            <a:r>
              <a:rPr lang="en-US" sz="2400" b="1" i="1" dirty="0"/>
              <a:t> </a:t>
            </a:r>
            <a:r>
              <a:rPr lang="en-US" sz="2400" b="1" i="1" dirty="0" err="1"/>
              <a:t>bàn</a:t>
            </a:r>
            <a:endParaRPr lang="en-US" sz="2400" b="1" i="1" dirty="0"/>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155497" y="1773227"/>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algn="ctr">
                <a:lnSpc>
                  <a:spcPct val="150000"/>
                </a:lnSpc>
              </a:pPr>
              <a:r>
                <a:rPr lang="en-US" sz="2400" b="1" dirty="0" err="1"/>
                <a:t>Khái</a:t>
              </a:r>
              <a:r>
                <a:rPr lang="en-US" sz="2400" b="1" dirty="0"/>
                <a:t> </a:t>
              </a:r>
              <a:r>
                <a:rPr lang="en-US" sz="2400" b="1" dirty="0" err="1"/>
                <a:t>niệm</a:t>
              </a:r>
              <a:r>
                <a:rPr lang="en-US" sz="2400" b="1" dirty="0"/>
                <a:t> </a:t>
              </a:r>
              <a:r>
                <a:rPr lang="en-US" sz="2400" b="1" dirty="0" err="1"/>
                <a:t>về</a:t>
              </a:r>
              <a:r>
                <a:rPr lang="en-US" sz="2400" b="1" dirty="0"/>
                <a:t> </a:t>
              </a:r>
              <a:r>
                <a:rPr lang="en-US" sz="2400" b="1" dirty="0" err="1"/>
                <a:t>biến</a:t>
              </a:r>
              <a:r>
                <a:rPr lang="en-US" sz="2400" b="1" dirty="0"/>
                <a:t> </a:t>
              </a:r>
              <a:r>
                <a:rPr lang="en-US" sz="2400" b="1" dirty="0" err="1"/>
                <a:t>cố</a:t>
              </a:r>
              <a:r>
                <a:rPr lang="en-US" sz="2400" b="1" dirty="0"/>
                <a:t> </a:t>
              </a:r>
              <a:r>
                <a:rPr lang="en-US" sz="2400" b="1" dirty="0" err="1"/>
                <a:t>trong</a:t>
              </a:r>
              <a:r>
                <a:rPr lang="en-US" sz="2400" b="1" dirty="0"/>
                <a:t> </a:t>
              </a:r>
              <a:r>
                <a:rPr lang="en-US" sz="2400" b="1" dirty="0" err="1"/>
                <a:t>trò</a:t>
              </a:r>
              <a:r>
                <a:rPr lang="en-US" sz="2400" b="1" dirty="0"/>
                <a:t> </a:t>
              </a:r>
              <a:r>
                <a:rPr lang="en-US" sz="2400" b="1" dirty="0" err="1"/>
                <a:t>chơi</a:t>
              </a:r>
              <a:r>
                <a:rPr lang="en-US" sz="2400" b="1" dirty="0"/>
                <a:t> </a:t>
              </a:r>
              <a:r>
                <a:rPr lang="en-US" sz="2400" b="1" dirty="0" err="1"/>
                <a:t>gieo</a:t>
              </a:r>
              <a:r>
                <a:rPr lang="en-US" sz="2400" b="1" dirty="0"/>
                <a:t> </a:t>
              </a:r>
              <a:r>
                <a:rPr lang="en-US" sz="2400" b="1" dirty="0" err="1"/>
                <a:t>xúc</a:t>
              </a:r>
              <a:r>
                <a:rPr lang="en-US" sz="2400" b="1" dirty="0"/>
                <a:t> </a:t>
              </a:r>
              <a:r>
                <a:rPr lang="en-US" sz="2400" b="1" dirty="0" err="1"/>
                <a:t>xắc</a:t>
              </a:r>
              <a:r>
                <a:rPr lang="en-US" sz="2400" b="1" dirty="0"/>
                <a:t> </a:t>
              </a: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3170295" y="1864813"/>
            <a:ext cx="5419567" cy="1420325"/>
          </a:xfrm>
          <a:prstGeom prst="rect">
            <a:avLst/>
          </a:prstGeom>
          <a:noFill/>
        </p:spPr>
        <p:txBody>
          <a:bodyPr wrap="square" rtlCol="0">
            <a:spAutoFit/>
          </a:bodyPr>
          <a:lstStyle/>
          <a:p>
            <a:pPr algn="ctr">
              <a:lnSpc>
                <a:spcPct val="15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có</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thể</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xảy</a:t>
            </a:r>
            <a:r>
              <a:rPr lang="en-US" sz="2000" i="1" dirty="0">
                <a:solidFill>
                  <a:srgbClr val="002060"/>
                </a:solidFill>
                <a:effectLst/>
                <a:ea typeface="Calibri" panose="020F0502020204030204" pitchFamily="34" charset="0"/>
              </a:rPr>
              <a:t> ra </a:t>
            </a:r>
            <a:r>
              <a:rPr lang="en-US" sz="2000" i="1" dirty="0" err="1">
                <a:solidFill>
                  <a:srgbClr val="002060"/>
                </a:solidFill>
                <a:effectLst/>
                <a:ea typeface="Calibri" panose="020F0502020204030204" pitchFamily="34" charset="0"/>
              </a:rPr>
              <a:t>đối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với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mặt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xuất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hiện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của</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800" dirty="0">
              <a:solidFill>
                <a:srgbClr val="002060"/>
              </a:solidFill>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390457" y="4828017"/>
            <a:ext cx="4934760" cy="1420325"/>
          </a:xfrm>
          <a:prstGeom prst="rect">
            <a:avLst/>
          </a:prstGeom>
          <a:noFill/>
        </p:spPr>
        <p:txBody>
          <a:bodyPr wrap="square" rtlCol="0">
            <a:spAutoFit/>
          </a:bodyPr>
          <a:lstStyle/>
          <a:p>
            <a:pPr marL="0" marR="0" algn="ctr">
              <a:lnSpc>
                <a:spcPct val="15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Tập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hợp</a:t>
            </a:r>
            <a:r>
              <a:rPr lang="en-US" sz="2000" i="1" dirty="0">
                <a:solidFill>
                  <a:srgbClr val="002060"/>
                </a:solidFill>
                <a:effectLst/>
                <a:ea typeface="Calibri" panose="020F0502020204030204" pitchFamily="34" charset="0"/>
                <a:cs typeface="Times New Roman" panose="02020603050405020304" pitchFamily="18" charset="0"/>
              </a:rPr>
              <a:t> A </a:t>
            </a:r>
            <a:r>
              <a:rPr lang="en-US" sz="2000" i="1" dirty="0" err="1">
                <a:solidFill>
                  <a:srgbClr val="002060"/>
                </a:solidFill>
                <a:effectLst/>
                <a:ea typeface="Calibri" panose="020F0502020204030204" pitchFamily="34" charset="0"/>
                <a:cs typeface="Times New Roman" panose="02020603050405020304" pitchFamily="18" charset="0"/>
              </a:rPr>
              <a:t>gồm</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kết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quả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có</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thể</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xảy</a:t>
            </a:r>
            <a:r>
              <a:rPr lang="en-US" sz="2000" i="1" dirty="0">
                <a:solidFill>
                  <a:srgbClr val="002060"/>
                </a:solidFill>
                <a:effectLst/>
                <a:ea typeface="Calibri" panose="020F0502020204030204" pitchFamily="34" charset="0"/>
                <a:cs typeface="Times New Roman" panose="02020603050405020304" pitchFamily="18" charset="0"/>
              </a:rPr>
              <a:t> ra </a:t>
            </a:r>
            <a:r>
              <a:rPr lang="en-US" sz="2000" i="1" dirty="0" err="1">
                <a:solidFill>
                  <a:srgbClr val="002060"/>
                </a:solidFill>
                <a:effectLst/>
                <a:ea typeface="Calibri" panose="020F0502020204030204" pitchFamily="34" charset="0"/>
                <a:cs typeface="Times New Roman" panose="02020603050405020304" pitchFamily="18" charset="0"/>
              </a:rPr>
              <a:t>đối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với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mặt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xuất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hiện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của</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322269" y="3430960"/>
            <a:ext cx="2969965" cy="1166410"/>
          </a:xfrm>
          <a:prstGeom prst="rect">
            <a:avLst/>
          </a:prstGeom>
          <a:noFill/>
        </p:spPr>
        <p:txBody>
          <a:bodyPr wrap="square" rtlCol="0">
            <a:spAutoFit/>
          </a:bodyPr>
          <a:lstStyle/>
          <a:p>
            <a:pPr marL="0" marR="0" algn="ctr">
              <a:lnSpc>
                <a:spcPct val="12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Biến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cố</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 </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211112" y="3460916"/>
            <a:ext cx="3427752" cy="1166410"/>
          </a:xfrm>
          <a:prstGeom prst="rect">
            <a:avLst/>
          </a:prstGeom>
          <a:noFill/>
        </p:spPr>
        <p:txBody>
          <a:bodyPr wrap="square" rtlCol="0">
            <a:spAutoFit/>
          </a:bodyPr>
          <a:lstStyle/>
          <a:p>
            <a:pPr marL="0" marR="0" algn="ctr">
              <a:lnSpc>
                <a:spcPct val="12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thuận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lợi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cho</a:t>
            </a:r>
            <a:r>
              <a:rPr lang="en-US" sz="2000" i="1" dirty="0">
                <a:solidFill>
                  <a:srgbClr val="002060"/>
                </a:solidFill>
                <a:ea typeface="Calibri" panose="020F0502020204030204" pitchFamily="34" charset="0"/>
              </a:rPr>
              <a:t> </a:t>
            </a:r>
          </a:p>
          <a:p>
            <a:pPr marL="0" marR="0" algn="ctr">
              <a:lnSpc>
                <a:spcPct val="120000"/>
              </a:lnSpc>
            </a:pPr>
            <a:r>
              <a:rPr lang="en-US" sz="2000" i="1" dirty="0" err="1">
                <a:solidFill>
                  <a:srgbClr val="002060"/>
                </a:solidFill>
                <a:effectLst/>
                <a:ea typeface="Calibri" panose="020F0502020204030204" pitchFamily="34" charset="0"/>
              </a:rPr>
              <a:t>biến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cố</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4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7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92" y="-380330"/>
            <a:ext cx="2021592" cy="2310562"/>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4"/>
          <a:stretch>
            <a:fillRect/>
          </a:stretch>
        </p:blipFill>
        <p:spPr>
          <a:xfrm>
            <a:off x="10398996" y="-189927"/>
            <a:ext cx="2494899" cy="1929756"/>
          </a:xfrm>
          <a:prstGeom prst="rect">
            <a:avLst/>
          </a:prstGeom>
        </p:spPr>
      </p:pic>
      <p:pic>
        <p:nvPicPr>
          <p:cNvPr id="16" name="图片 15"/>
          <p:cNvPicPr>
            <a:picLocks noChangeAspect="1"/>
          </p:cNvPicPr>
          <p:nvPr/>
        </p:nvPicPr>
        <p:blipFill>
          <a:blip r:embed="rId5"/>
          <a:stretch>
            <a:fillRect/>
          </a:stretch>
        </p:blipFill>
        <p:spPr>
          <a:xfrm>
            <a:off x="10398996" y="87428"/>
            <a:ext cx="1127858" cy="865707"/>
          </a:xfrm>
          <a:prstGeom prst="rect">
            <a:avLst/>
          </a:prstGeom>
        </p:spPr>
      </p:pic>
      <p:pic>
        <p:nvPicPr>
          <p:cNvPr id="17" name="图片 16"/>
          <p:cNvPicPr>
            <a:picLocks noChangeAspect="1"/>
          </p:cNvPicPr>
          <p:nvPr/>
        </p:nvPicPr>
        <p:blipFill>
          <a:blip r:embed="rId6"/>
          <a:stretch>
            <a:fillRect/>
          </a:stretch>
        </p:blipFill>
        <p:spPr>
          <a:xfrm>
            <a:off x="-107804" y="-276205"/>
            <a:ext cx="1566808" cy="1469263"/>
          </a:xfrm>
          <a:prstGeom prst="rect">
            <a:avLst/>
          </a:prstGeom>
        </p:spPr>
      </p:pic>
      <p:pic>
        <p:nvPicPr>
          <p:cNvPr id="18" name="图片 17"/>
          <p:cNvPicPr>
            <a:picLocks noChangeAspect="1"/>
          </p:cNvPicPr>
          <p:nvPr/>
        </p:nvPicPr>
        <p:blipFill>
          <a:blip r:embed="rId7"/>
          <a:stretch>
            <a:fillRect/>
          </a:stretch>
        </p:blipFill>
        <p:spPr>
          <a:xfrm>
            <a:off x="-117223" y="5243975"/>
            <a:ext cx="1018120" cy="951058"/>
          </a:xfrm>
          <a:prstGeom prst="rect">
            <a:avLst/>
          </a:prstGeom>
        </p:spPr>
      </p:pic>
      <p:sp>
        <p:nvSpPr>
          <p:cNvPr id="5" name="TextBox 4"/>
          <p:cNvSpPr txBox="1"/>
          <p:nvPr/>
        </p:nvSpPr>
        <p:spPr>
          <a:xfrm>
            <a:off x="3842165" y="1370821"/>
            <a:ext cx="4933125" cy="461665"/>
          </a:xfrm>
          <a:prstGeom prst="rect">
            <a:avLst/>
          </a:prstGeom>
          <a:noFill/>
        </p:spPr>
        <p:txBody>
          <a:bodyPr wrap="square" rtlCol="0">
            <a:spAutoFit/>
          </a:bodyPr>
          <a:lstStyle/>
          <a:p>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vi-VN" sz="2400" dirty="0">
              <a:latin typeface="+mj-lt"/>
            </a:endParaRPr>
          </a:p>
        </p:txBody>
      </p:sp>
      <p:sp>
        <p:nvSpPr>
          <p:cNvPr id="13" name="TextBox 12">
            <a:extLst>
              <a:ext uri="{FF2B5EF4-FFF2-40B4-BE49-F238E27FC236}">
                <a16:creationId xmlns:a16="http://schemas.microsoft.com/office/drawing/2014/main" id="{280C0CDB-F363-43C9-84E6-11277CFA3BE8}"/>
              </a:ext>
            </a:extLst>
          </p:cNvPr>
          <p:cNvSpPr txBox="1"/>
          <p:nvPr/>
        </p:nvSpPr>
        <p:spPr>
          <a:xfrm>
            <a:off x="576917" y="2349654"/>
            <a:ext cx="11333131" cy="577850"/>
          </a:xfrm>
          <a:prstGeom prst="rect">
            <a:avLst/>
          </a:prstGeom>
          <a:noFill/>
        </p:spPr>
        <p:txBody>
          <a:bodyPr wrap="square" rtlCol="0">
            <a:spAutoFit/>
          </a:bodyPr>
          <a:lstStyle/>
          <a:p>
            <a:pPr>
              <a:lnSpc>
                <a:spcPct val="150000"/>
              </a:lnSpc>
            </a:pPr>
            <a:r>
              <a:rPr lang="en-US" sz="2400" dirty="0">
                <a:latin typeface="+mj-lt"/>
              </a:rPr>
              <a:t>a) </a:t>
            </a:r>
            <a:r>
              <a:rPr lang="en-US" sz="2400" dirty="0" err="1">
                <a:latin typeface="+mj-lt"/>
              </a:rPr>
              <a:t>Viết</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a:t>
            </a:r>
            <a:endParaRPr lang="vi-VN" sz="2400" dirty="0">
              <a:latin typeface="+mj-lt"/>
            </a:endParaRPr>
          </a:p>
        </p:txBody>
      </p:sp>
      <p:pic>
        <p:nvPicPr>
          <p:cNvPr id="6" name="Picture 5">
            <a:extLst>
              <a:ext uri="{FF2B5EF4-FFF2-40B4-BE49-F238E27FC236}">
                <a16:creationId xmlns:a16="http://schemas.microsoft.com/office/drawing/2014/main" id="{8A4A4F2D-9703-4FA9-BCA3-ABC793518CD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770157" y="1346984"/>
            <a:ext cx="1056277" cy="561147"/>
          </a:xfrm>
          <a:prstGeom prst="rect">
            <a:avLst/>
          </a:prstGeom>
        </p:spPr>
      </p:pic>
      <p:sp>
        <p:nvSpPr>
          <p:cNvPr id="20" name="TextBox 19">
            <a:extLst>
              <a:ext uri="{FF2B5EF4-FFF2-40B4-BE49-F238E27FC236}">
                <a16:creationId xmlns:a16="http://schemas.microsoft.com/office/drawing/2014/main" id="{1B4D800D-0D30-47F1-AA73-6660D9B51D2F}"/>
              </a:ext>
            </a:extLst>
          </p:cNvPr>
          <p:cNvSpPr txBox="1"/>
          <p:nvPr/>
        </p:nvSpPr>
        <p:spPr>
          <a:xfrm>
            <a:off x="576918" y="2994443"/>
            <a:ext cx="11333131" cy="1685846"/>
          </a:xfrm>
          <a:prstGeom prst="rect">
            <a:avLst/>
          </a:prstGeom>
          <a:noFill/>
        </p:spPr>
        <p:txBody>
          <a:bodyPr wrap="square" rtlCol="0">
            <a:spAutoFit/>
          </a:bodyPr>
          <a:lstStyle/>
          <a:p>
            <a:pPr>
              <a:lnSpc>
                <a:spcPct val="15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chẵn</a:t>
            </a:r>
            <a:r>
              <a:rPr lang="en-US" sz="2400" dirty="0">
                <a:latin typeface="+mj-lt"/>
              </a:rPr>
              <a:t>”. </a:t>
            </a:r>
            <a:r>
              <a:rPr lang="en-US" sz="2400" dirty="0" err="1">
                <a:latin typeface="+mj-lt"/>
              </a:rPr>
              <a:t>Nêu</a:t>
            </a:r>
            <a:r>
              <a:rPr lang="en-US" sz="2400" dirty="0">
                <a:latin typeface="+mj-lt"/>
              </a:rPr>
              <a:t> </a:t>
            </a:r>
            <a:r>
              <a:rPr lang="en-US" sz="2400" dirty="0" err="1">
                <a:latin typeface="+mj-lt"/>
              </a:rPr>
              <a:t>những</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p>
          <a:p>
            <a:pPr>
              <a:lnSpc>
                <a:spcPct val="150000"/>
              </a:lnSpc>
            </a:pPr>
            <a:r>
              <a:rPr lang="en-US" sz="2400" dirty="0">
                <a:latin typeface="+mj-lt"/>
              </a:rPr>
              <a:t>c) </a:t>
            </a:r>
            <a:r>
              <a:rPr lang="en-US" sz="2400" dirty="0" err="1">
                <a:latin typeface="+mj-lt"/>
              </a:rPr>
              <a:t>Tìm</a:t>
            </a:r>
            <a:r>
              <a:rPr lang="en-US" sz="2400" dirty="0">
                <a:latin typeface="+mj-lt"/>
              </a:rPr>
              <a:t> </a:t>
            </a:r>
            <a:r>
              <a:rPr lang="en-US" sz="2400" dirty="0" err="1">
                <a:latin typeface="+mj-lt"/>
              </a:rPr>
              <a:t>tỉ</a:t>
            </a:r>
            <a:r>
              <a:rPr lang="en-US" sz="2400" dirty="0">
                <a:latin typeface="+mj-lt"/>
              </a:rPr>
              <a:t> </a:t>
            </a:r>
            <a:r>
              <a:rPr lang="en-US" sz="2400" dirty="0" err="1">
                <a:latin typeface="+mj-lt"/>
              </a:rPr>
              <a:t>số</a:t>
            </a:r>
            <a:r>
              <a:rPr lang="en-US" sz="2400" dirty="0">
                <a:latin typeface="+mj-lt"/>
              </a:rPr>
              <a:t> </a:t>
            </a:r>
            <a:r>
              <a:rPr lang="en-US" sz="2400" dirty="0" err="1">
                <a:latin typeface="+mj-lt"/>
              </a:rPr>
              <a:t>của</a:t>
            </a:r>
            <a:r>
              <a:rPr lang="en-US" sz="2400" dirty="0">
                <a:latin typeface="+mj-lt"/>
              </a:rPr>
              <a:t> </a:t>
            </a:r>
            <a:r>
              <a:rPr lang="en-US" sz="2400" dirty="0" err="1">
                <a:latin typeface="+mj-lt"/>
              </a:rPr>
              <a:t>số</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trên</a:t>
            </a:r>
            <a:r>
              <a:rPr lang="en-US" sz="2400" dirty="0">
                <a:latin typeface="+mj-lt"/>
              </a:rPr>
              <a:t> </a:t>
            </a:r>
            <a:r>
              <a:rPr lang="en-US" sz="2400" dirty="0" err="1">
                <a:latin typeface="+mj-lt"/>
              </a:rPr>
              <a:t>và</a:t>
            </a:r>
            <a:r>
              <a:rPr lang="en-US" sz="2400" dirty="0">
                <a:latin typeface="+mj-lt"/>
              </a:rPr>
              <a:t> </a:t>
            </a: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a:t>
            </a:r>
            <a:endParaRPr lang="vi-VN" sz="2400" dirty="0">
              <a:latin typeface="+mj-lt"/>
            </a:endParaRPr>
          </a:p>
        </p:txBody>
      </p:sp>
    </p:spTree>
    <p:extLst>
      <p:ext uri="{BB962C8B-B14F-4D97-AF65-F5344CB8AC3E}">
        <p14:creationId xmlns:p14="http://schemas.microsoft.com/office/powerpoint/2010/main" val="1829609489"/>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anim calcmode="lin" valueType="num">
                                      <p:cBhvr>
                                        <p:cTn id="2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fade">
                                      <p:cBhvr>
                                        <p:cTn id="29" dur="500"/>
                                        <p:tgtEl>
                                          <p:spTgt spid="20">
                                            <p:txEl>
                                              <p:pRg st="1" end="1"/>
                                            </p:txEl>
                                          </p:spTgt>
                                        </p:tgtEl>
                                      </p:cBhvr>
                                    </p:animEffect>
                                    <p:anim calcmode="lin" valueType="num">
                                      <p:cBhvr>
                                        <p:cTn id="30"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6" y="1393757"/>
                <a:ext cx="11845223" cy="3349635"/>
              </a:xfrm>
              <a:prstGeom prst="rect">
                <a:avLst/>
              </a:prstGeom>
              <a:noFill/>
            </p:spPr>
            <p:txBody>
              <a:bodyPr wrap="square">
                <a:spAutoFit/>
              </a:bodyPr>
              <a:lstStyle/>
              <a:p>
                <a:pPr marL="457200" marR="0" indent="-457200" algn="just">
                  <a:lnSpc>
                    <a:spcPct val="150000"/>
                  </a:lnSpc>
                  <a:spcBef>
                    <a:spcPts val="0"/>
                  </a:spcBef>
                  <a:spcAft>
                    <a:spcPts val="600"/>
                  </a:spcAft>
                  <a:buAutoNum type="alphaLcParenR"/>
                  <a:tabLst>
                    <a:tab pos="704850" algn="l"/>
                  </a:tabLst>
                </a:pP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thể</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xảy</a:t>
                </a:r>
                <a:r>
                  <a:rPr lang="en-US" sz="2400" dirty="0">
                    <a:solidFill>
                      <a:srgbClr val="000000"/>
                    </a:solidFill>
                    <a:effectLst/>
                    <a:ea typeface="Calibri" panose="020F0502020204030204" pitchFamily="34" charset="0"/>
                    <a:cs typeface="Times New Roman" panose="02020603050405020304" pitchFamily="18" charset="0"/>
                  </a:rPr>
                  <a:t> ra </a:t>
                </a:r>
                <a:r>
                  <a:rPr lang="en-US" sz="2400" dirty="0" err="1">
                    <a:solidFill>
                      <a:srgbClr val="000000"/>
                    </a:solidFill>
                    <a:effectLst/>
                    <a:ea typeface="Calibri" panose="020F0502020204030204" pitchFamily="34" charset="0"/>
                    <a:cs typeface="Times New Roman" panose="02020603050405020304" pitchFamily="18" charset="0"/>
                  </a:rPr>
                  <a:t>đối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với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xuất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hiện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xúc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xắc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R="0" algn="just">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 =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1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3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5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r>
                  <a:rPr lang="en-US" sz="2400" i="1"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tabLst>
                    <a:tab pos="704850" algn="l"/>
                  </a:tabLst>
                </a:pPr>
                <a:r>
                  <a:rPr lang="nl-NL" sz="2400" dirty="0">
                    <a:solidFill>
                      <a:srgbClr val="000000"/>
                    </a:solidFill>
                    <a:effectLst/>
                    <a:ea typeface="Calibri" panose="020F0502020204030204" pitchFamily="34" charset="0"/>
                    <a:cs typeface="Times New Roman" panose="02020603050405020304" pitchFamily="18" charset="0"/>
                  </a:rPr>
                  <a:t>b)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c) </a:t>
                </a:r>
                <a:r>
                  <a:rPr lang="en-US" sz="2400" dirty="0" err="1">
                    <a:solidFill>
                      <a:srgbClr val="000000"/>
                    </a:solidFill>
                    <a:effectLst/>
                    <a:ea typeface="Calibri" panose="020F0502020204030204" pitchFamily="34" charset="0"/>
                    <a:cs typeface="Times New Roman" panose="02020603050405020304" pitchFamily="18" charset="0"/>
                  </a:rPr>
                  <a:t>Tỉ</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trên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phần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tử</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2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US" sz="2400" b="1" dirty="0">
                  <a:effectLs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6" y="1393757"/>
                <a:ext cx="11845223" cy="3349635"/>
              </a:xfrm>
              <a:prstGeom prst="rect">
                <a:avLst/>
              </a:prstGeom>
              <a:blipFill>
                <a:blip r:embed="rId5"/>
                <a:stretch>
                  <a:fillRect l="-823"/>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a:lnSpc>
                <a:spcPct val="150000"/>
              </a:lnSpc>
            </a:pPr>
            <a:r>
              <a:rPr lang="en-US" sz="2400" b="1" dirty="0" err="1"/>
              <a:t>Xác</a:t>
            </a:r>
            <a:r>
              <a:rPr lang="en-US" sz="2400" b="1" dirty="0"/>
              <a:t> </a:t>
            </a:r>
            <a:r>
              <a:rPr lang="en-US" sz="2400" b="1" dirty="0" err="1"/>
              <a:t>suất</a:t>
            </a:r>
            <a:r>
              <a:rPr lang="en-US" sz="2400" b="1" dirty="0"/>
              <a:t> </a:t>
            </a:r>
            <a:r>
              <a:rPr lang="en-US" sz="2400" b="1" dirty="0" err="1"/>
              <a:t>của</a:t>
            </a:r>
            <a:r>
              <a:rPr lang="en-US" sz="2400" b="1" dirty="0"/>
              <a:t> </a:t>
            </a:r>
            <a:r>
              <a:rPr lang="en-US" sz="2400" b="1" dirty="0" err="1"/>
              <a:t>biến</a:t>
            </a:r>
            <a:r>
              <a:rPr lang="en-US" sz="2400" b="1" dirty="0"/>
              <a:t> </a:t>
            </a:r>
            <a:r>
              <a:rPr lang="en-US" sz="2400" b="1" dirty="0" err="1"/>
              <a:t>cố</a:t>
            </a:r>
            <a:r>
              <a:rPr lang="en-US" sz="2400" b="1" dirty="0"/>
              <a:t> </a:t>
            </a:r>
            <a:r>
              <a:rPr lang="en-US" sz="2400" dirty="0"/>
              <a:t>“</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chẵn</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trên</a:t>
            </a:r>
            <a:r>
              <a:rPr lang="en-US" sz="2400" dirty="0"/>
              <a:t>.</a:t>
            </a:r>
          </a:p>
        </p:txBody>
      </p:sp>
    </p:spTree>
    <p:extLst>
      <p:ext uri="{BB962C8B-B14F-4D97-AF65-F5344CB8AC3E}">
        <p14:creationId xmlns:p14="http://schemas.microsoft.com/office/powerpoint/2010/main" val="276142892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 calcmode="lin" valueType="num">
                                      <p:cBhvr additive="base">
                                        <p:cTn id="4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 calcmode="lin" valueType="num">
                                      <p:cBhvr additive="base">
                                        <p:cTn id="50"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0-#ppt_w/2"/>
                                          </p:val>
                                        </p:tav>
                                        <p:tav tm="100000">
                                          <p:val>
                                            <p:strVal val="#ppt_x"/>
                                          </p:val>
                                        </p:tav>
                                      </p:tavLst>
                                    </p:anim>
                                    <p:anim calcmode="lin" valueType="num">
                                      <p:cBhvr additive="base">
                                        <p:cTn id="5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695569" y="557119"/>
            <a:ext cx="7068809" cy="2794697"/>
          </a:xfrm>
          <a:prstGeom prst="wedgeEllipseCallout">
            <a:avLst>
              <a:gd name="adj1" fmla="val 43375"/>
              <a:gd name="adj2" fmla="val 8406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dirty="0" err="1">
                <a:solidFill>
                  <a:srgbClr val="002060"/>
                </a:solidFill>
              </a:rPr>
              <a:t>Xác</a:t>
            </a:r>
            <a:r>
              <a:rPr lang="en-US" sz="2800" b="1" i="1" dirty="0">
                <a:solidFill>
                  <a:srgbClr val="002060"/>
                </a:solidFill>
              </a:rPr>
              <a:t> </a:t>
            </a:r>
            <a:r>
              <a:rPr lang="en-US" sz="2800" b="1" i="1" dirty="0" err="1">
                <a:solidFill>
                  <a:srgbClr val="002060"/>
                </a:solidFill>
              </a:rPr>
              <a:t>suất</a:t>
            </a:r>
            <a:r>
              <a:rPr lang="en-US" sz="2800" b="1" i="1" dirty="0">
                <a:solidFill>
                  <a:srgbClr val="002060"/>
                </a:solidFill>
              </a:rPr>
              <a:t> </a:t>
            </a:r>
            <a:r>
              <a:rPr lang="en-US" sz="2800" b="1" i="1" dirty="0" err="1">
                <a:solidFill>
                  <a:srgbClr val="002060"/>
                </a:solidFill>
              </a:rPr>
              <a:t>của</a:t>
            </a:r>
            <a:r>
              <a:rPr lang="en-US" sz="2800" b="1" i="1" dirty="0">
                <a:solidFill>
                  <a:srgbClr val="002060"/>
                </a:solidFill>
              </a:rPr>
              <a:t> </a:t>
            </a:r>
            <a:r>
              <a:rPr lang="en-US" sz="2800" b="1" i="1" dirty="0" err="1">
                <a:solidFill>
                  <a:srgbClr val="002060"/>
                </a:solidFill>
              </a:rPr>
              <a:t>một</a:t>
            </a:r>
            <a:r>
              <a:rPr lang="en-US" sz="2800" b="1" i="1" dirty="0">
                <a:solidFill>
                  <a:srgbClr val="002060"/>
                </a:solidFill>
              </a:rPr>
              <a:t> </a:t>
            </a:r>
            <a:r>
              <a:rPr lang="en-US" sz="2800" b="1" i="1" dirty="0" err="1">
                <a:solidFill>
                  <a:srgbClr val="002060"/>
                </a:solidFill>
              </a:rPr>
              <a:t>biến</a:t>
            </a:r>
            <a:r>
              <a:rPr lang="en-US" sz="2800" b="1" i="1" dirty="0">
                <a:solidFill>
                  <a:srgbClr val="002060"/>
                </a:solidFill>
              </a:rPr>
              <a:t> </a:t>
            </a:r>
            <a:r>
              <a:rPr lang="en-US" sz="2800" b="1" i="1" dirty="0" err="1">
                <a:solidFill>
                  <a:srgbClr val="002060"/>
                </a:solidFill>
              </a:rPr>
              <a:t>cố</a:t>
            </a:r>
            <a:r>
              <a:rPr lang="en-US" sz="2800" b="1" i="1" dirty="0">
                <a:solidFill>
                  <a:srgbClr val="002060"/>
                </a:solidFill>
              </a:rPr>
              <a:t> </a:t>
            </a:r>
            <a:r>
              <a:rPr lang="en-US" sz="2800" b="1" i="1" dirty="0" err="1">
                <a:solidFill>
                  <a:srgbClr val="002060"/>
                </a:solidFill>
              </a:rPr>
              <a:t>trong</a:t>
            </a:r>
            <a:r>
              <a:rPr lang="en-US" sz="2800" b="1" i="1" dirty="0">
                <a:solidFill>
                  <a:srgbClr val="002060"/>
                </a:solidFill>
              </a:rPr>
              <a:t> </a:t>
            </a:r>
            <a:r>
              <a:rPr lang="en-US" sz="2800" b="1" i="1" dirty="0" err="1">
                <a:solidFill>
                  <a:srgbClr val="002060"/>
                </a:solidFill>
              </a:rPr>
              <a:t>trò</a:t>
            </a:r>
            <a:r>
              <a:rPr lang="en-US" sz="2800" b="1" i="1" dirty="0">
                <a:solidFill>
                  <a:srgbClr val="002060"/>
                </a:solidFill>
              </a:rPr>
              <a:t> </a:t>
            </a:r>
            <a:r>
              <a:rPr lang="en-US" sz="2800" b="1" i="1" dirty="0" err="1">
                <a:solidFill>
                  <a:srgbClr val="002060"/>
                </a:solidFill>
              </a:rPr>
              <a:t>chơi</a:t>
            </a:r>
            <a:r>
              <a:rPr lang="en-US" sz="2800" b="1" i="1" dirty="0">
                <a:solidFill>
                  <a:srgbClr val="002060"/>
                </a:solidFill>
              </a:rPr>
              <a:t> </a:t>
            </a:r>
            <a:r>
              <a:rPr lang="en-US" sz="2800" b="1" i="1" dirty="0" err="1">
                <a:solidFill>
                  <a:srgbClr val="002060"/>
                </a:solidFill>
              </a:rPr>
              <a:t>gieo</a:t>
            </a:r>
            <a:r>
              <a:rPr lang="en-US" sz="2800" b="1" i="1" dirty="0">
                <a:solidFill>
                  <a:srgbClr val="002060"/>
                </a:solidFill>
              </a:rPr>
              <a:t> </a:t>
            </a:r>
            <a:r>
              <a:rPr lang="en-US" sz="2800" b="1" i="1" dirty="0" err="1">
                <a:solidFill>
                  <a:srgbClr val="002060"/>
                </a:solidFill>
              </a:rPr>
              <a:t>xúc</a:t>
            </a:r>
            <a:r>
              <a:rPr lang="en-US" sz="2800" b="1" i="1" dirty="0">
                <a:solidFill>
                  <a:srgbClr val="002060"/>
                </a:solidFill>
              </a:rPr>
              <a:t> </a:t>
            </a:r>
            <a:r>
              <a:rPr lang="en-US" sz="2800" b="1" i="1" dirty="0" err="1">
                <a:solidFill>
                  <a:srgbClr val="002060"/>
                </a:solidFill>
              </a:rPr>
              <a:t>xắc</a:t>
            </a:r>
            <a:r>
              <a:rPr lang="en-US" sz="2800" b="1" i="1" dirty="0">
                <a:solidFill>
                  <a:srgbClr val="002060"/>
                </a:solidFill>
              </a:rPr>
              <a:t> </a:t>
            </a:r>
            <a:r>
              <a:rPr lang="en-US" sz="2800" i="1" dirty="0" err="1">
                <a:solidFill>
                  <a:srgbClr val="002060"/>
                </a:solidFill>
              </a:rPr>
              <a:t>là</a:t>
            </a:r>
            <a:r>
              <a:rPr lang="en-US" sz="2800" i="1" dirty="0">
                <a:solidFill>
                  <a:srgbClr val="002060"/>
                </a:solidFill>
              </a:rPr>
              <a:t> </a:t>
            </a:r>
            <a:r>
              <a:rPr lang="en-US" sz="2800" i="1" dirty="0" err="1">
                <a:solidFill>
                  <a:srgbClr val="002060"/>
                </a:solidFill>
              </a:rPr>
              <a:t>gì</a:t>
            </a:r>
            <a:r>
              <a:rPr lang="en-US" sz="2800" i="1" dirty="0">
                <a:solidFill>
                  <a:srgbClr val="002060"/>
                </a:solidFill>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2369702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TotalTime>
  <Words>3481</Words>
  <Application>Microsoft Office PowerPoint</Application>
  <PresentationFormat>Widescreen</PresentationFormat>
  <Paragraphs>202</Paragraphs>
  <Slides>37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等线</vt:lpstr>
      <vt:lpstr>Arial</vt:lpstr>
      <vt:lpstr>Cambria Math</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TT</cp:lastModifiedBy>
  <cp:revision>199</cp:revision>
  <dcterms:created xsi:type="dcterms:W3CDTF">2017-05-23T12:09:32Z</dcterms:created>
  <dcterms:modified xsi:type="dcterms:W3CDTF">2024-01-14T16:06:33Z</dcterms:modified>
</cp:coreProperties>
</file>