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5" r:id="rId2"/>
    <p:sldId id="258" r:id="rId3"/>
    <p:sldId id="287" r:id="rId4"/>
    <p:sldId id="259" r:id="rId5"/>
    <p:sldId id="278" r:id="rId6"/>
    <p:sldId id="256" r:id="rId7"/>
    <p:sldId id="257" r:id="rId8"/>
    <p:sldId id="289" r:id="rId9"/>
    <p:sldId id="262" r:id="rId10"/>
    <p:sldId id="291" r:id="rId11"/>
    <p:sldId id="293" r:id="rId12"/>
    <p:sldId id="267" r:id="rId13"/>
    <p:sldId id="298" r:id="rId14"/>
    <p:sldId id="295" r:id="rId15"/>
    <p:sldId id="283" r:id="rId16"/>
    <p:sldId id="300" r:id="rId17"/>
    <p:sldId id="304" r:id="rId18"/>
    <p:sldId id="305" r:id="rId19"/>
    <p:sldId id="292" r:id="rId20"/>
    <p:sldId id="294" r:id="rId21"/>
    <p:sldId id="306" r:id="rId22"/>
    <p:sldId id="296" r:id="rId23"/>
    <p:sldId id="3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7E96"/>
    <a:srgbClr val="FABEC0"/>
    <a:srgbClr val="5A8D76"/>
    <a:srgbClr val="F9C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45679-36AB-4515-932D-D0E9820F995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72BA9-402C-4B3C-9697-B161EE09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7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5E44-155E-49E9-A2EE-91E8D978C4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B9C6-7419-DE7B-D221-14DCA78D1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B88BE-0E5A-DD51-68C8-3DF900174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11E6-E126-FFE4-1EF2-23AEA76E1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5C09-EB15-81F1-CB36-D3106D39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9665C-673A-92FA-4EF1-D8439B3E6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C243-0111-03EF-FE70-43B273310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D5BC-38FA-8773-E197-5FDE47A0E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E3AFA-A9D5-2082-E5D8-E04A3307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2ADA2-1045-48B8-8B74-DFBA802E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E2C08-2AA7-1F30-7A13-1B2D7C7C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5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571CCB-3268-BA55-826C-90C19BBCC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C596-90A6-EE54-37D1-6EBFC88F7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B35C1-897B-3D74-B405-ADB15480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7D801-0E98-5EFF-6031-0D67D33A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1F72-FCB1-A67A-3913-B4CC8729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3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45467" y="167601"/>
            <a:ext cx="11701140" cy="652284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828467" y="4418134"/>
            <a:ext cx="2378392" cy="227165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950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CEBF-06D8-836D-B695-E795C0FF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08C34-18F3-C7EA-D0A3-6F065E095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3824F-4E8E-BABF-F738-C38F94AE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6B606-0372-69CA-5149-EE6572A1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374F7-D5C2-4288-377D-63A0841C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7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463B-FCB6-89D1-14D9-C7ABC31A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DFC08-B679-267E-07A1-F2A8BB709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B1E8B-F268-2FF2-962E-15D94C46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BF3D5-6299-EBAC-6B53-C24EC651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B73EA-8BFB-6121-F968-800D3764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4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5ED6-F2D7-F080-93ED-A64E12E4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18B5-E796-999E-F95E-967C302BD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6447F-668F-1F48-0425-4B1646E56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F6664-DFDF-B165-F308-15A0D157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F303E-0738-8F20-11EF-FA7C8E1A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C3985-350F-5F5D-EEFA-A42BBE50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9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13C0-DD66-FE06-9A28-F7CA20BD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EEF6B-6548-8F97-F4B8-99CE0F7E1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A597E-1E41-AEAE-50A4-EA52BC091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F1FDC-60DD-0CD7-E7E6-B083FF0E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0BC67-3277-E668-6437-2159DDAF7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360CEE-766F-7F39-754D-9F20CD88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33EC4-7D1D-F97B-05E7-888CED49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7BB1F9-418E-4537-C93D-65220758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B868E-8B37-9997-A76E-8E3466E2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C348B-935A-8C03-80BD-3B2BADB09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A5C48-4401-D013-AD33-86B88B27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949CC-34B8-BE05-25E3-F1E65EF9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4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05CE17-1223-ED43-0A90-6C9B8C8B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9C099B-E967-A2AC-8353-BC825A65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8B8DC-84AC-4A4B-F0F4-F4358AC9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1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6340-560C-F64D-ABA9-904B917F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D867D-1A4F-AFA7-CA3A-A170EE0F2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8D612-20BE-1BB9-997E-6E7D1EA92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EEED2-1794-7009-74EF-CD5BD43E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C6B1C-66DE-EA51-F505-95D772F9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AF33F-9C3C-D297-EC26-5E0E3E12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8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94BA-78BB-6E26-DB2A-D9599725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B8E57-9C34-806F-F1E5-50D22F91D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503EE-E819-8C94-5C7F-61DDA5FFA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6FFE7-99FF-A5DC-6F53-668683E2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7D26F-AC2C-5E46-10D3-DA1F0E2C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25397-80BB-3DF7-4B7C-9AC10ED4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4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41D8B4-7FC1-B6DD-394D-571CDEE8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162EF-8270-38A7-4A5C-0199EDDC8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C9D9D-ED33-1261-CB27-6F8FA8DC1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CFD4-7547-4EC9-987E-FB87F04777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AE0C6-4EF2-64EF-29BE-BE73A0A12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8858D-3DF9-5515-FC49-A639CB110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586D4-FEBE-4F8B-BA23-91C7CC310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18" Type="http://schemas.openxmlformats.org/officeDocument/2006/relationships/oleObject" Target="../embeddings/oleObject1.bin"/><Relationship Id="rId3" Type="http://schemas.openxmlformats.org/officeDocument/2006/relationships/image" Target="../media/image2.svg"/><Relationship Id="rId21" Type="http://schemas.openxmlformats.org/officeDocument/2006/relationships/image" Target="../media/image18.wmf"/><Relationship Id="rId7" Type="http://schemas.openxmlformats.org/officeDocument/2006/relationships/image" Target="../media/image6.gif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24" Type="http://schemas.openxmlformats.org/officeDocument/2006/relationships/image" Target="../media/image21.gif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23" Type="http://schemas.openxmlformats.org/officeDocument/2006/relationships/image" Target="../media/image20.svg"/><Relationship Id="rId10" Type="http://schemas.openxmlformats.org/officeDocument/2006/relationships/image" Target="../media/image9.svg"/><Relationship Id="rId19" Type="http://schemas.openxmlformats.org/officeDocument/2006/relationships/image" Target="../media/image17.wmf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35.e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svg"/><Relationship Id="rId3" Type="http://schemas.openxmlformats.org/officeDocument/2006/relationships/image" Target="../media/image56.png"/><Relationship Id="rId7" Type="http://schemas.openxmlformats.org/officeDocument/2006/relationships/image" Target="../media/image57.em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26.svg"/><Relationship Id="rId5" Type="http://schemas.openxmlformats.org/officeDocument/2006/relationships/image" Target="../media/image58.png"/><Relationship Id="rId15" Type="http://schemas.openxmlformats.org/officeDocument/2006/relationships/image" Target="../media/image32.svg"/><Relationship Id="rId10" Type="http://schemas.openxmlformats.org/officeDocument/2006/relationships/image" Target="../media/image25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6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png"/><Relationship Id="rId12" Type="http://schemas.openxmlformats.org/officeDocument/2006/relationships/slide" Target="slide22.xml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21.xml"/><Relationship Id="rId5" Type="http://schemas.openxmlformats.org/officeDocument/2006/relationships/image" Target="../media/image69.png"/><Relationship Id="rId15" Type="http://schemas.openxmlformats.org/officeDocument/2006/relationships/image" Target="../media/image71.jpeg"/><Relationship Id="rId10" Type="http://schemas.openxmlformats.org/officeDocument/2006/relationships/slide" Target="slide20.xml"/><Relationship Id="rId4" Type="http://schemas.openxmlformats.org/officeDocument/2006/relationships/image" Target="../media/image68.gif"/><Relationship Id="rId9" Type="http://schemas.openxmlformats.org/officeDocument/2006/relationships/slide" Target="slide19.xml"/><Relationship Id="rId1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4.wdp"/><Relationship Id="rId18" Type="http://schemas.openxmlformats.org/officeDocument/2006/relationships/slide" Target="slide17.xml"/><Relationship Id="rId26" Type="http://schemas.openxmlformats.org/officeDocument/2006/relationships/oleObject" Target="../embeddings/oleObject13.bin"/><Relationship Id="rId3" Type="http://schemas.microsoft.com/office/2007/relationships/media" Target="../media/media3.WAV"/><Relationship Id="rId21" Type="http://schemas.openxmlformats.org/officeDocument/2006/relationships/image" Target="../media/image79.wmf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6.png"/><Relationship Id="rId17" Type="http://schemas.openxmlformats.org/officeDocument/2006/relationships/image" Target="../media/image78.png"/><Relationship Id="rId25" Type="http://schemas.openxmlformats.org/officeDocument/2006/relationships/image" Target="../media/image81.wmf"/><Relationship Id="rId2" Type="http://schemas.openxmlformats.org/officeDocument/2006/relationships/audio" Target="../media/media2.wma"/><Relationship Id="rId16" Type="http://schemas.openxmlformats.org/officeDocument/2006/relationships/image" Target="../media/image72.png"/><Relationship Id="rId20" Type="http://schemas.openxmlformats.org/officeDocument/2006/relationships/oleObject" Target="../embeddings/oleObject10.bin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75.png"/><Relationship Id="rId24" Type="http://schemas.openxmlformats.org/officeDocument/2006/relationships/oleObject" Target="../embeddings/oleObject12.bin"/><Relationship Id="rId5" Type="http://schemas.microsoft.com/office/2007/relationships/media" Target="../media/media4.mp3"/><Relationship Id="rId15" Type="http://schemas.microsoft.com/office/2007/relationships/hdphoto" Target="../media/hdphoto5.wdp"/><Relationship Id="rId23" Type="http://schemas.openxmlformats.org/officeDocument/2006/relationships/image" Target="../media/image80.wmf"/><Relationship Id="rId10" Type="http://schemas.microsoft.com/office/2007/relationships/hdphoto" Target="../media/hdphoto3.wdp"/><Relationship Id="rId19" Type="http://schemas.openxmlformats.org/officeDocument/2006/relationships/image" Target="../media/image71.jpeg"/><Relationship Id="rId4" Type="http://schemas.openxmlformats.org/officeDocument/2006/relationships/audio" Target="../media/media3.WAV"/><Relationship Id="rId9" Type="http://schemas.openxmlformats.org/officeDocument/2006/relationships/image" Target="../media/image74.png"/><Relationship Id="rId14" Type="http://schemas.openxmlformats.org/officeDocument/2006/relationships/image" Target="../media/image77.png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8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4.wdp"/><Relationship Id="rId18" Type="http://schemas.openxmlformats.org/officeDocument/2006/relationships/slide" Target="slide17.xml"/><Relationship Id="rId3" Type="http://schemas.microsoft.com/office/2007/relationships/media" Target="../media/media3.WAV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6.png"/><Relationship Id="rId17" Type="http://schemas.openxmlformats.org/officeDocument/2006/relationships/image" Target="../media/image78.png"/><Relationship Id="rId2" Type="http://schemas.openxmlformats.org/officeDocument/2006/relationships/audio" Target="../media/media2.wma"/><Relationship Id="rId16" Type="http://schemas.openxmlformats.org/officeDocument/2006/relationships/image" Target="../media/image72.png"/><Relationship Id="rId20" Type="http://schemas.openxmlformats.org/officeDocument/2006/relationships/image" Target="../media/image8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75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71.jpeg"/><Relationship Id="rId4" Type="http://schemas.openxmlformats.org/officeDocument/2006/relationships/audio" Target="../media/media3.WAV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4.wdp"/><Relationship Id="rId18" Type="http://schemas.openxmlformats.org/officeDocument/2006/relationships/slide" Target="slide17.xml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6.png"/><Relationship Id="rId17" Type="http://schemas.openxmlformats.org/officeDocument/2006/relationships/image" Target="../media/image78.png"/><Relationship Id="rId2" Type="http://schemas.openxmlformats.org/officeDocument/2006/relationships/audio" Target="../media/media2.wma"/><Relationship Id="rId16" Type="http://schemas.openxmlformats.org/officeDocument/2006/relationships/image" Target="../media/image72.png"/><Relationship Id="rId20" Type="http://schemas.openxmlformats.org/officeDocument/2006/relationships/image" Target="../media/image85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75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71.jpeg"/><Relationship Id="rId4" Type="http://schemas.openxmlformats.org/officeDocument/2006/relationships/audio" Target="../media/media3.WAV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4.wdp"/><Relationship Id="rId18" Type="http://schemas.openxmlformats.org/officeDocument/2006/relationships/slide" Target="slide17.xml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6.png"/><Relationship Id="rId17" Type="http://schemas.openxmlformats.org/officeDocument/2006/relationships/image" Target="../media/image78.png"/><Relationship Id="rId2" Type="http://schemas.openxmlformats.org/officeDocument/2006/relationships/audio" Target="../media/media2.wma"/><Relationship Id="rId16" Type="http://schemas.openxmlformats.org/officeDocument/2006/relationships/image" Target="../media/image72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75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71.jpeg"/><Relationship Id="rId4" Type="http://schemas.openxmlformats.org/officeDocument/2006/relationships/audio" Target="../media/media3.WAV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5.emf"/><Relationship Id="rId7" Type="http://schemas.openxmlformats.org/officeDocument/2006/relationships/image" Target="../media/image2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emf"/><Relationship Id="rId7" Type="http://schemas.openxmlformats.org/officeDocument/2006/relationships/image" Target="../media/image38.gi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12" Type="http://schemas.openxmlformats.org/officeDocument/2006/relationships/oleObject" Target="../embeddings/oleObject7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3.png"/><Relationship Id="rId10" Type="http://schemas.openxmlformats.org/officeDocument/2006/relationships/image" Target="../media/image18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2.sv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openxmlformats.org/officeDocument/2006/relationships/image" Target="../media/image35.e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2.svg"/><Relationship Id="rId7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18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9204960"/>
          </a:xfrm>
          <a:custGeom>
            <a:avLst/>
            <a:gdLst/>
            <a:ahLst/>
            <a:cxnLst/>
            <a:rect l="l" t="t" r="r" b="b"/>
            <a:pathLst>
              <a:path w="18288000" h="13807440">
                <a:moveTo>
                  <a:pt x="0" y="0"/>
                </a:moveTo>
                <a:lnTo>
                  <a:pt x="18288000" y="0"/>
                </a:lnTo>
                <a:lnTo>
                  <a:pt x="18288000" y="13807440"/>
                </a:lnTo>
                <a:lnTo>
                  <a:pt x="0" y="13807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82655">
            <a:off x="9124548" y="4816358"/>
            <a:ext cx="1371389" cy="1569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10242" y="4117029"/>
            <a:ext cx="1925029" cy="21685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47056">
            <a:off x="10949446" y="4015572"/>
            <a:ext cx="1370661" cy="1117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106765">
            <a:off x="10392602" y="3743080"/>
            <a:ext cx="598159" cy="8350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859395">
            <a:off x="10339788" y="2780526"/>
            <a:ext cx="929053" cy="12969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501771">
            <a:off x="1824404" y="5249974"/>
            <a:ext cx="1253560" cy="902563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-871036" y="4160591"/>
            <a:ext cx="2143125" cy="2743200"/>
          </a:xfrm>
          <a:custGeom>
            <a:avLst/>
            <a:gdLst/>
            <a:ahLst/>
            <a:cxnLst/>
            <a:rect l="l" t="t" r="r" b="b"/>
            <a:pathLst>
              <a:path w="3214688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" y="5326308"/>
            <a:ext cx="1841399" cy="1691786"/>
          </a:xfrm>
          <a:custGeom>
            <a:avLst/>
            <a:gdLst/>
            <a:ahLst/>
            <a:cxnLst/>
            <a:rect l="l" t="t" r="r" b="b"/>
            <a:pathLst>
              <a:path w="2762099" h="2537679">
                <a:moveTo>
                  <a:pt x="0" y="0"/>
                </a:moveTo>
                <a:lnTo>
                  <a:pt x="2762099" y="0"/>
                </a:lnTo>
                <a:lnTo>
                  <a:pt x="2762099" y="2537678"/>
                </a:lnTo>
                <a:lnTo>
                  <a:pt x="0" y="2537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1471050">
            <a:off x="262041" y="6439349"/>
            <a:ext cx="4876800" cy="2322576"/>
          </a:xfrm>
          <a:custGeom>
            <a:avLst/>
            <a:gdLst/>
            <a:ahLst/>
            <a:cxnLst/>
            <a:rect l="l" t="t" r="r" b="b"/>
            <a:pathLst>
              <a:path w="7315200" h="3483864">
                <a:moveTo>
                  <a:pt x="0" y="0"/>
                </a:moveTo>
                <a:lnTo>
                  <a:pt x="7315200" y="0"/>
                </a:lnTo>
                <a:lnTo>
                  <a:pt x="7315200" y="3483864"/>
                </a:lnTo>
                <a:lnTo>
                  <a:pt x="0" y="3483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10557426" y="5574201"/>
            <a:ext cx="1771193" cy="1569720"/>
          </a:xfrm>
          <a:custGeom>
            <a:avLst/>
            <a:gdLst/>
            <a:ahLst/>
            <a:cxnLst/>
            <a:rect l="l" t="t" r="r" b="b"/>
            <a:pathLst>
              <a:path w="2656790" h="2354580">
                <a:moveTo>
                  <a:pt x="0" y="0"/>
                </a:moveTo>
                <a:lnTo>
                  <a:pt x="2656789" y="0"/>
                </a:lnTo>
                <a:lnTo>
                  <a:pt x="2656789" y="2354580"/>
                </a:lnTo>
                <a:lnTo>
                  <a:pt x="0" y="23545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9307441" y="5673261"/>
            <a:ext cx="1488847" cy="1371600"/>
          </a:xfrm>
          <a:custGeom>
            <a:avLst/>
            <a:gdLst/>
            <a:ahLst/>
            <a:cxnLst/>
            <a:rect l="l" t="t" r="r" b="b"/>
            <a:pathLst>
              <a:path w="2233270" h="2057400">
                <a:moveTo>
                  <a:pt x="0" y="0"/>
                </a:moveTo>
                <a:lnTo>
                  <a:pt x="2233270" y="0"/>
                </a:lnTo>
                <a:lnTo>
                  <a:pt x="223327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55F8B9-D14A-D1C6-8C40-42D28C932C9B}"/>
              </a:ext>
            </a:extLst>
          </p:cNvPr>
          <p:cNvSpPr/>
          <p:nvPr/>
        </p:nvSpPr>
        <p:spPr>
          <a:xfrm>
            <a:off x="0" y="164613"/>
            <a:ext cx="1219200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CÁC EM HỌC SINH ĐẾN VỚI TIẾT HỌC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5742A-02E3-C782-3874-34A4349FEE53}"/>
              </a:ext>
            </a:extLst>
          </p:cNvPr>
          <p:cNvSpPr txBox="1"/>
          <p:nvPr/>
        </p:nvSpPr>
        <p:spPr>
          <a:xfrm>
            <a:off x="114973" y="904009"/>
            <a:ext cx="1209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ĐỒ THỊ CỦA HÀM SỐ BẬC NHẤT y = ax + b (a      0)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D8E6AD8-AE4C-A754-B3DB-4BF7E1CBC9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230467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14400" imgH="198720" progId="Equation.DSMT4">
                  <p:embed/>
                </p:oleObj>
              </mc:Choice>
              <mc:Fallback>
                <p:oleObj name="Equation" r:id="rId18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A572C9F-95EB-9DA1-1F13-935E26035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757F4C2-D4BA-EA35-3264-B70856EF8F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89761"/>
              </p:ext>
            </p:extLst>
          </p:nvPr>
        </p:nvGraphicFramePr>
        <p:xfrm>
          <a:off x="10567669" y="923397"/>
          <a:ext cx="567691" cy="56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39680" imgH="139680" progId="Equation.DSMT4">
                  <p:embed/>
                </p:oleObj>
              </mc:Choice>
              <mc:Fallback>
                <p:oleObj name="Equation" r:id="rId20" imgW="139680" imgH="1396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ABC2282-C9D9-260B-47C6-CD73BF351E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567669" y="923397"/>
                        <a:ext cx="567691" cy="567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eeform 13">
            <a:extLst>
              <a:ext uri="{FF2B5EF4-FFF2-40B4-BE49-F238E27FC236}">
                <a16:creationId xmlns:a16="http://schemas.microsoft.com/office/drawing/2014/main" id="{C8CB5B1C-0BBD-69EC-17A3-925ADEA6E484}"/>
              </a:ext>
            </a:extLst>
          </p:cNvPr>
          <p:cNvSpPr/>
          <p:nvPr/>
        </p:nvSpPr>
        <p:spPr>
          <a:xfrm>
            <a:off x="3168874" y="2045922"/>
            <a:ext cx="5466080" cy="4838930"/>
          </a:xfrm>
          <a:custGeom>
            <a:avLst/>
            <a:gdLst/>
            <a:ahLst/>
            <a:cxnLst/>
            <a:rect l="l" t="t" r="r" b="b"/>
            <a:pathLst>
              <a:path w="5564223" h="5564223">
                <a:moveTo>
                  <a:pt x="0" y="0"/>
                </a:moveTo>
                <a:lnTo>
                  <a:pt x="5564224" y="0"/>
                </a:lnTo>
                <a:lnTo>
                  <a:pt x="5564224" y="5564223"/>
                </a:lnTo>
                <a:lnTo>
                  <a:pt x="0" y="55642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943519-B1FD-6129-8625-EC047F3509F4}"/>
              </a:ext>
            </a:extLst>
          </p:cNvPr>
          <p:cNvCxnSpPr>
            <a:cxnSpLocks/>
          </p:cNvCxnSpPr>
          <p:nvPr/>
        </p:nvCxnSpPr>
        <p:spPr>
          <a:xfrm flipV="1">
            <a:off x="4114800" y="2020909"/>
            <a:ext cx="0" cy="4838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F49B1B-D66D-DCA4-41DD-76AD53D5534A}"/>
              </a:ext>
            </a:extLst>
          </p:cNvPr>
          <p:cNvCxnSpPr>
            <a:cxnSpLocks/>
          </p:cNvCxnSpPr>
          <p:nvPr/>
        </p:nvCxnSpPr>
        <p:spPr>
          <a:xfrm>
            <a:off x="3265394" y="5270474"/>
            <a:ext cx="527304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Picture 13">
            <a:extLst>
              <a:ext uri="{FF2B5EF4-FFF2-40B4-BE49-F238E27FC236}">
                <a16:creationId xmlns:a16="http://schemas.microsoft.com/office/drawing/2014/main" id="{258BE013-4C5C-B9C2-F62B-7D450ECA9CFC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19487569">
            <a:off x="7544249" y="2248742"/>
            <a:ext cx="828792" cy="56772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FD1728-2BE3-9D37-89BC-EDC6DC5C06CD}"/>
              </a:ext>
            </a:extLst>
          </p:cNvPr>
          <p:cNvCxnSpPr>
            <a:cxnSpLocks/>
          </p:cNvCxnSpPr>
          <p:nvPr/>
        </p:nvCxnSpPr>
        <p:spPr>
          <a:xfrm flipV="1">
            <a:off x="3837791" y="2938161"/>
            <a:ext cx="4949564" cy="2276435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1BDA29-0C30-4BB6-C88D-7D1F0C94EA39}"/>
              </a:ext>
            </a:extLst>
          </p:cNvPr>
          <p:cNvCxnSpPr>
            <a:cxnSpLocks/>
          </p:cNvCxnSpPr>
          <p:nvPr/>
        </p:nvCxnSpPr>
        <p:spPr>
          <a:xfrm>
            <a:off x="1929233" y="4255472"/>
            <a:ext cx="1908557" cy="959124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6 0.01991 L -0.35885 0.34885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53 0.37871 L -0.48203 0.25139 " pathEditMode="relative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303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919232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83484" y="987972"/>
            <a:ext cx="12697095" cy="5705569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0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1824965" y="382884"/>
            <a:ext cx="10143457" cy="1556093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F78A6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529859" y="107684"/>
            <a:ext cx="11010501" cy="1556093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FFC5C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2229883" y="-59565"/>
            <a:ext cx="1580485" cy="2176227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1062897">
            <a:off x="11708079" y="5431914"/>
            <a:ext cx="1514023" cy="1458967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-90846" y="133697"/>
            <a:ext cx="1591441" cy="1556719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 rot="1635">
            <a:off x="1798285" y="341195"/>
            <a:ext cx="9447803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-2x + 2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B414F3-B2D7-9E53-5540-69B7EE7C97CC}"/>
              </a:ext>
            </a:extLst>
          </p:cNvPr>
          <p:cNvSpPr txBox="1"/>
          <p:nvPr/>
        </p:nvSpPr>
        <p:spPr>
          <a:xfrm>
            <a:off x="205264" y="2069000"/>
            <a:ext cx="63006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0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(0; 2)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-2x +2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0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(1; 0)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-2x +2</a:t>
            </a:r>
          </a:p>
          <a:p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-2x+2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P(0; 2)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Q(1; 0)</a:t>
            </a:r>
          </a:p>
        </p:txBody>
      </p:sp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71D6812B-B103-1F20-67EF-30F94871B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831487"/>
              </p:ext>
            </p:extLst>
          </p:nvPr>
        </p:nvGraphicFramePr>
        <p:xfrm>
          <a:off x="6907213" y="2168525"/>
          <a:ext cx="4413250" cy="422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ystem" r:id="rId9" imgW="7012800" imgH="4194000" progId="">
                  <p:embed/>
                </p:oleObj>
              </mc:Choice>
              <mc:Fallback>
                <p:oleObj name="Graph System" r:id="rId9" imgW="7012800" imgH="4194000" progId="">
                  <p:embed/>
                  <p:pic>
                    <p:nvPicPr>
                      <p:cNvPr id="29" name="Object 9">
                        <a:extLst>
                          <a:ext uri="{FF2B5EF4-FFF2-40B4-BE49-F238E27FC236}">
                            <a16:creationId xmlns:a16="http://schemas.microsoft.com/office/drawing/2014/main" id="{FF5A5E77-CBBE-448E-5D81-896D02D9D2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2168525"/>
                        <a:ext cx="4413250" cy="4221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0">
            <a:extLst>
              <a:ext uri="{FF2B5EF4-FFF2-40B4-BE49-F238E27FC236}">
                <a16:creationId xmlns:a16="http://schemas.microsoft.com/office/drawing/2014/main" id="{6F41C023-E50A-0055-8E12-1C70F516AA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12132" y="2184287"/>
            <a:ext cx="2082295" cy="38066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9" name="AutoShape 23">
            <a:extLst>
              <a:ext uri="{FF2B5EF4-FFF2-40B4-BE49-F238E27FC236}">
                <a16:creationId xmlns:a16="http://schemas.microsoft.com/office/drawing/2014/main" id="{2855C2B0-096D-2958-7B0F-2E85D5351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640" y="4236026"/>
            <a:ext cx="85725" cy="85725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23">
            <a:extLst>
              <a:ext uri="{FF2B5EF4-FFF2-40B4-BE49-F238E27FC236}">
                <a16:creationId xmlns:a16="http://schemas.microsoft.com/office/drawing/2014/main" id="{867895D3-8881-FAA2-4110-F5800D1EC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7632" y="3206030"/>
            <a:ext cx="85725" cy="85725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858322-2D0F-94C4-F956-2F7248DC1C03}"/>
              </a:ext>
            </a:extLst>
          </p:cNvPr>
          <p:cNvSpPr txBox="1"/>
          <p:nvPr/>
        </p:nvSpPr>
        <p:spPr>
          <a:xfrm>
            <a:off x="9228985" y="2978744"/>
            <a:ext cx="481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2AF2EF-E801-0A34-AD51-D16BD69C63A6}"/>
              </a:ext>
            </a:extLst>
          </p:cNvPr>
          <p:cNvSpPr txBox="1"/>
          <p:nvPr/>
        </p:nvSpPr>
        <p:spPr>
          <a:xfrm>
            <a:off x="9710268" y="3857297"/>
            <a:ext cx="395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8F3B28-F298-56D4-476F-B8BD3F2002DB}"/>
              </a:ext>
            </a:extLst>
          </p:cNvPr>
          <p:cNvSpPr txBox="1"/>
          <p:nvPr/>
        </p:nvSpPr>
        <p:spPr>
          <a:xfrm>
            <a:off x="7121382" y="2740487"/>
            <a:ext cx="665320" cy="55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8F401F-83C8-2187-4618-B7FE3957A776}"/>
              </a:ext>
            </a:extLst>
          </p:cNvPr>
          <p:cNvSpPr txBox="1"/>
          <p:nvPr/>
        </p:nvSpPr>
        <p:spPr>
          <a:xfrm>
            <a:off x="7216802" y="2714517"/>
            <a:ext cx="971210" cy="491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FB4CA9-1397-7663-FCC2-13937C922E78}"/>
              </a:ext>
            </a:extLst>
          </p:cNvPr>
          <p:cNvSpPr txBox="1"/>
          <p:nvPr/>
        </p:nvSpPr>
        <p:spPr>
          <a:xfrm rot="3654055">
            <a:off x="9796297" y="5204983"/>
            <a:ext cx="140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-2x +2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21831">
            <a:off x="9206424" y="2406983"/>
            <a:ext cx="2093517" cy="2044035"/>
          </a:xfrm>
          <a:custGeom>
            <a:avLst/>
            <a:gdLst/>
            <a:ahLst/>
            <a:cxnLst/>
            <a:rect l="l" t="t" r="r" b="b"/>
            <a:pathLst>
              <a:path w="3140276" h="3066052">
                <a:moveTo>
                  <a:pt x="0" y="0"/>
                </a:moveTo>
                <a:lnTo>
                  <a:pt x="3140277" y="0"/>
                </a:lnTo>
                <a:lnTo>
                  <a:pt x="3140277" y="3066052"/>
                </a:lnTo>
                <a:lnTo>
                  <a:pt x="0" y="3066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942681">
            <a:off x="9616463" y="-2851580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900" y="0"/>
                </a:lnTo>
                <a:lnTo>
                  <a:pt x="6683900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8290446">
            <a:off x="-2654406" y="4968956"/>
            <a:ext cx="5308811" cy="5048197"/>
          </a:xfrm>
          <a:custGeom>
            <a:avLst/>
            <a:gdLst/>
            <a:ahLst/>
            <a:cxnLst/>
            <a:rect l="l" t="t" r="r" b="b"/>
            <a:pathLst>
              <a:path w="7963217" h="7572296">
                <a:moveTo>
                  <a:pt x="0" y="0"/>
                </a:moveTo>
                <a:lnTo>
                  <a:pt x="7963218" y="0"/>
                </a:lnTo>
                <a:lnTo>
                  <a:pt x="7963218" y="7572296"/>
                </a:lnTo>
                <a:lnTo>
                  <a:pt x="0" y="7572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2786969">
            <a:off x="9964034" y="5055526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900" y="0"/>
                </a:lnTo>
                <a:lnTo>
                  <a:pt x="6683900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6346126">
            <a:off x="-1921682" y="-2851580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899" y="0"/>
                </a:lnTo>
                <a:lnTo>
                  <a:pt x="6683899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448349" y="4693990"/>
            <a:ext cx="793042" cy="1029410"/>
          </a:xfrm>
          <a:custGeom>
            <a:avLst/>
            <a:gdLst/>
            <a:ahLst/>
            <a:cxnLst/>
            <a:rect l="l" t="t" r="r" b="b"/>
            <a:pathLst>
              <a:path w="1189563" h="1544115">
                <a:moveTo>
                  <a:pt x="0" y="0"/>
                </a:moveTo>
                <a:lnTo>
                  <a:pt x="1189562" y="0"/>
                </a:lnTo>
                <a:lnTo>
                  <a:pt x="1189562" y="1544114"/>
                </a:lnTo>
                <a:lnTo>
                  <a:pt x="0" y="15441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443786">
            <a:off x="906043" y="5131625"/>
            <a:ext cx="2023936" cy="997249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480907">
            <a:off x="678160" y="1852491"/>
            <a:ext cx="2096503" cy="2488439"/>
          </a:xfrm>
          <a:custGeom>
            <a:avLst/>
            <a:gdLst/>
            <a:ahLst/>
            <a:cxnLst/>
            <a:rect l="l" t="t" r="r" b="b"/>
            <a:pathLst>
              <a:path w="3144754" h="3732658">
                <a:moveTo>
                  <a:pt x="0" y="0"/>
                </a:moveTo>
                <a:lnTo>
                  <a:pt x="3144754" y="0"/>
                </a:lnTo>
                <a:lnTo>
                  <a:pt x="3144754" y="3732658"/>
                </a:lnTo>
                <a:lnTo>
                  <a:pt x="0" y="3732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4515" b="-1023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443786">
            <a:off x="9297159" y="376902"/>
            <a:ext cx="2023936" cy="997249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>
            <a:off x="4245671" y="3973754"/>
            <a:ext cx="3615865" cy="3115116"/>
            <a:chOff x="0" y="-417865"/>
            <a:chExt cx="1428490" cy="1230665"/>
          </a:xfrm>
        </p:grpSpPr>
        <p:sp>
          <p:nvSpPr>
            <p:cNvPr id="12" name="Freeform 12"/>
            <p:cNvSpPr/>
            <p:nvPr/>
          </p:nvSpPr>
          <p:spPr>
            <a:xfrm>
              <a:off x="0" y="-417865"/>
              <a:ext cx="1428490" cy="257054"/>
            </a:xfrm>
            <a:custGeom>
              <a:avLst/>
              <a:gdLst/>
              <a:ahLst/>
              <a:cxnLst/>
              <a:rect l="l" t="t" r="r" b="b"/>
              <a:pathLst>
                <a:path w="1428490" h="257054">
                  <a:moveTo>
                    <a:pt x="72797" y="0"/>
                  </a:moveTo>
                  <a:lnTo>
                    <a:pt x="1355693" y="0"/>
                  </a:lnTo>
                  <a:cubicBezTo>
                    <a:pt x="1395898" y="0"/>
                    <a:pt x="1428490" y="32592"/>
                    <a:pt x="1428490" y="72797"/>
                  </a:cubicBezTo>
                  <a:lnTo>
                    <a:pt x="1428490" y="184256"/>
                  </a:lnTo>
                  <a:cubicBezTo>
                    <a:pt x="1428490" y="224461"/>
                    <a:pt x="1395898" y="257054"/>
                    <a:pt x="1355693" y="257054"/>
                  </a:cubicBezTo>
                  <a:lnTo>
                    <a:pt x="72797" y="257054"/>
                  </a:lnTo>
                  <a:cubicBezTo>
                    <a:pt x="32592" y="257054"/>
                    <a:pt x="0" y="224461"/>
                    <a:pt x="0" y="184256"/>
                  </a:cubicBezTo>
                  <a:lnTo>
                    <a:pt x="0" y="72797"/>
                  </a:lnTo>
                  <a:cubicBezTo>
                    <a:pt x="0" y="32592"/>
                    <a:pt x="32592" y="0"/>
                    <a:pt x="72797" y="0"/>
                  </a:cubicBezTo>
                  <a:close/>
                </a:path>
              </a:pathLst>
            </a:custGeom>
            <a:solidFill>
              <a:srgbClr val="F7AC8C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128851" y="4042063"/>
            <a:ext cx="3324026" cy="43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2637" dirty="0">
                <a:solidFill>
                  <a:srgbClr val="FFF9EB"/>
                </a:solidFill>
                <a:latin typeface="อีฟดอวอิ้ง Bold"/>
              </a:rPr>
              <a:t> y = ax + b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6F4DA-C8C8-E565-AA7B-003BD2633FA0}"/>
              </a:ext>
            </a:extLst>
          </p:cNvPr>
          <p:cNvSpPr txBox="1"/>
          <p:nvPr/>
        </p:nvSpPr>
        <p:spPr>
          <a:xfrm>
            <a:off x="2489894" y="958745"/>
            <a:ext cx="776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HỆ SỐ GÓC CỦA ĐƯỜNG THẲNG y =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ax+b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9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C8437A-A094-31A6-F879-CC08EC466F57}"/>
              </a:ext>
            </a:extLst>
          </p:cNvPr>
          <p:cNvSpPr/>
          <p:nvPr/>
        </p:nvSpPr>
        <p:spPr>
          <a:xfrm>
            <a:off x="1552948" y="655875"/>
            <a:ext cx="6975393" cy="5944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8EB84396-C141-D93C-88BF-24FD5026E007}"/>
              </a:ext>
            </a:extLst>
          </p:cNvPr>
          <p:cNvSpPr/>
          <p:nvPr/>
        </p:nvSpPr>
        <p:spPr>
          <a:xfrm>
            <a:off x="1559007" y="498712"/>
            <a:ext cx="6660083" cy="650667"/>
          </a:xfrm>
          <a:custGeom>
            <a:avLst/>
            <a:gdLst/>
            <a:ahLst/>
            <a:cxnLst/>
            <a:rect l="l" t="t" r="r" b="b"/>
            <a:pathLst>
              <a:path w="1428490" h="257054">
                <a:moveTo>
                  <a:pt x="72797" y="0"/>
                </a:moveTo>
                <a:lnTo>
                  <a:pt x="1355693" y="0"/>
                </a:lnTo>
                <a:cubicBezTo>
                  <a:pt x="1395898" y="0"/>
                  <a:pt x="1428490" y="32592"/>
                  <a:pt x="1428490" y="72797"/>
                </a:cubicBezTo>
                <a:lnTo>
                  <a:pt x="1428490" y="184256"/>
                </a:lnTo>
                <a:cubicBezTo>
                  <a:pt x="1428490" y="224461"/>
                  <a:pt x="1395898" y="257054"/>
                  <a:pt x="1355693" y="257054"/>
                </a:cubicBezTo>
                <a:lnTo>
                  <a:pt x="72797" y="257054"/>
                </a:lnTo>
                <a:cubicBezTo>
                  <a:pt x="32592" y="257054"/>
                  <a:pt x="0" y="224461"/>
                  <a:pt x="0" y="184256"/>
                </a:cubicBezTo>
                <a:lnTo>
                  <a:pt x="0" y="72797"/>
                </a:lnTo>
                <a:cubicBezTo>
                  <a:pt x="0" y="32592"/>
                  <a:pt x="32592" y="0"/>
                  <a:pt x="72797" y="0"/>
                </a:cubicBezTo>
                <a:close/>
              </a:path>
            </a:pathLst>
          </a:custGeom>
          <a:solidFill>
            <a:srgbClr val="F7AC8C"/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CFDF5-2553-2537-8F79-3C9A4B57E98D}"/>
              </a:ext>
            </a:extLst>
          </p:cNvPr>
          <p:cNvSpPr txBox="1"/>
          <p:nvPr/>
        </p:nvSpPr>
        <p:spPr>
          <a:xfrm>
            <a:off x="172720" y="194676"/>
            <a:ext cx="11846560" cy="6603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04736" y="599682"/>
                <a:ext cx="7671816" cy="461665"/>
              </a:xfrm>
              <a:prstGeom prst="rect">
                <a:avLst/>
              </a:prstGeom>
              <a:solidFill>
                <a:srgbClr val="FA7E9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𝒂𝒙</m:t>
                    </m:r>
                    <m:r>
                      <a:rPr lang="en-US" sz="2400" b="1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36" y="599682"/>
                <a:ext cx="7671816" cy="461665"/>
              </a:xfrm>
              <a:prstGeom prst="rect">
                <a:avLst/>
              </a:prstGeom>
              <a:blipFill>
                <a:blip r:embed="rId3"/>
                <a:stretch>
                  <a:fillRect l="-127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801793" y="1774656"/>
                <a:ext cx="83175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d>
                    <m:r>
                      <a:rPr lang="en-US" sz="24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24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Ox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793" y="1774656"/>
                <a:ext cx="8317567" cy="461665"/>
              </a:xfrm>
              <a:prstGeom prst="rect">
                <a:avLst/>
              </a:prstGeom>
              <a:blipFill>
                <a:blip r:embed="rId4"/>
                <a:stretch>
                  <a:fillRect l="-2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801793" y="2365359"/>
                <a:ext cx="846791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tạo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24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Ox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Ax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(d)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Ox. T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(d)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793" y="2365359"/>
                <a:ext cx="8467915" cy="1200329"/>
              </a:xfrm>
              <a:prstGeom prst="rect">
                <a:avLst/>
              </a:prstGeom>
              <a:blipFill>
                <a:blip r:embed="rId5"/>
                <a:stretch>
                  <a:fillRect l="-1152" t="-4061" r="-864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448" y="3694725"/>
            <a:ext cx="290391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921" y="3694725"/>
            <a:ext cx="2889661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97892" y="6339841"/>
                <a:ext cx="23601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892" y="6339841"/>
                <a:ext cx="2360188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7277656" y="6336131"/>
                <a:ext cx="23601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656" y="6336131"/>
                <a:ext cx="2360188" cy="461665"/>
              </a:xfrm>
              <a:prstGeom prst="rect">
                <a:avLst/>
              </a:prstGeom>
              <a:blipFill>
                <a:blip r:embed="rId9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4">
            <a:extLst>
              <a:ext uri="{FF2B5EF4-FFF2-40B4-BE49-F238E27FC236}">
                <a16:creationId xmlns:a16="http://schemas.microsoft.com/office/drawing/2014/main" id="{BD60BCCF-8A23-23A3-EAE7-7908700FC66E}"/>
              </a:ext>
            </a:extLst>
          </p:cNvPr>
          <p:cNvSpPr/>
          <p:nvPr/>
        </p:nvSpPr>
        <p:spPr>
          <a:xfrm rot="8290446">
            <a:off x="-2654406" y="4968956"/>
            <a:ext cx="5308811" cy="5048197"/>
          </a:xfrm>
          <a:custGeom>
            <a:avLst/>
            <a:gdLst/>
            <a:ahLst/>
            <a:cxnLst/>
            <a:rect l="l" t="t" r="r" b="b"/>
            <a:pathLst>
              <a:path w="7963217" h="7572296">
                <a:moveTo>
                  <a:pt x="0" y="0"/>
                </a:moveTo>
                <a:lnTo>
                  <a:pt x="7963218" y="0"/>
                </a:lnTo>
                <a:lnTo>
                  <a:pt x="7963218" y="7572296"/>
                </a:lnTo>
                <a:lnTo>
                  <a:pt x="0" y="7572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7B8EEB3-162B-BCBB-AB4B-ED15A852159A}"/>
              </a:ext>
            </a:extLst>
          </p:cNvPr>
          <p:cNvSpPr/>
          <p:nvPr/>
        </p:nvSpPr>
        <p:spPr>
          <a:xfrm rot="3321831">
            <a:off x="10931208" y="976199"/>
            <a:ext cx="597472" cy="549010"/>
          </a:xfrm>
          <a:custGeom>
            <a:avLst/>
            <a:gdLst/>
            <a:ahLst/>
            <a:cxnLst/>
            <a:rect l="l" t="t" r="r" b="b"/>
            <a:pathLst>
              <a:path w="3140276" h="3066052">
                <a:moveTo>
                  <a:pt x="0" y="0"/>
                </a:moveTo>
                <a:lnTo>
                  <a:pt x="3140277" y="0"/>
                </a:lnTo>
                <a:lnTo>
                  <a:pt x="3140277" y="3066052"/>
                </a:lnTo>
                <a:lnTo>
                  <a:pt x="0" y="3066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410C638-319A-7073-F92C-B08C64FA0A8F}"/>
              </a:ext>
            </a:extLst>
          </p:cNvPr>
          <p:cNvSpPr/>
          <p:nvPr/>
        </p:nvSpPr>
        <p:spPr>
          <a:xfrm rot="3321831">
            <a:off x="10229058" y="153290"/>
            <a:ext cx="905538" cy="1254097"/>
          </a:xfrm>
          <a:custGeom>
            <a:avLst/>
            <a:gdLst/>
            <a:ahLst/>
            <a:cxnLst/>
            <a:rect l="l" t="t" r="r" b="b"/>
            <a:pathLst>
              <a:path w="3140276" h="3066052">
                <a:moveTo>
                  <a:pt x="0" y="0"/>
                </a:moveTo>
                <a:lnTo>
                  <a:pt x="3140277" y="0"/>
                </a:lnTo>
                <a:lnTo>
                  <a:pt x="3140277" y="3066052"/>
                </a:lnTo>
                <a:lnTo>
                  <a:pt x="0" y="3066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8A5A4EF-1457-ECE7-3D8B-A0C302D27500}"/>
              </a:ext>
            </a:extLst>
          </p:cNvPr>
          <p:cNvSpPr/>
          <p:nvPr/>
        </p:nvSpPr>
        <p:spPr>
          <a:xfrm rot="3321831">
            <a:off x="11438447" y="318709"/>
            <a:ext cx="597472" cy="549010"/>
          </a:xfrm>
          <a:custGeom>
            <a:avLst/>
            <a:gdLst/>
            <a:ahLst/>
            <a:cxnLst/>
            <a:rect l="l" t="t" r="r" b="b"/>
            <a:pathLst>
              <a:path w="3140276" h="3066052">
                <a:moveTo>
                  <a:pt x="0" y="0"/>
                </a:moveTo>
                <a:lnTo>
                  <a:pt x="3140277" y="0"/>
                </a:lnTo>
                <a:lnTo>
                  <a:pt x="3140277" y="3066052"/>
                </a:lnTo>
                <a:lnTo>
                  <a:pt x="0" y="3066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BC15E01-8C39-9586-6EFE-6D3BF6BDD6E8}"/>
              </a:ext>
            </a:extLst>
          </p:cNvPr>
          <p:cNvSpPr/>
          <p:nvPr/>
        </p:nvSpPr>
        <p:spPr>
          <a:xfrm rot="2224769">
            <a:off x="7965696" y="566302"/>
            <a:ext cx="1434541" cy="528424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527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1" grpId="0"/>
      <p:bldP spid="8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AC925C2-A86A-BBDB-1C3A-D6D970E29A07}"/>
              </a:ext>
            </a:extLst>
          </p:cNvPr>
          <p:cNvSpPr/>
          <p:nvPr/>
        </p:nvSpPr>
        <p:spPr>
          <a:xfrm rot="-2942681">
            <a:off x="10109890" y="-497117"/>
            <a:ext cx="2768624" cy="2670374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900" y="0"/>
                </a:lnTo>
                <a:lnTo>
                  <a:pt x="6683900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53FD894D-A5CD-645F-8CF8-4CE8210373EC}"/>
              </a:ext>
            </a:extLst>
          </p:cNvPr>
          <p:cNvSpPr/>
          <p:nvPr/>
        </p:nvSpPr>
        <p:spPr>
          <a:xfrm rot="480907">
            <a:off x="437207" y="4938084"/>
            <a:ext cx="1574404" cy="1558567"/>
          </a:xfrm>
          <a:custGeom>
            <a:avLst/>
            <a:gdLst/>
            <a:ahLst/>
            <a:cxnLst/>
            <a:rect l="l" t="t" r="r" b="b"/>
            <a:pathLst>
              <a:path w="3144754" h="3732658">
                <a:moveTo>
                  <a:pt x="0" y="0"/>
                </a:moveTo>
                <a:lnTo>
                  <a:pt x="3144754" y="0"/>
                </a:lnTo>
                <a:lnTo>
                  <a:pt x="3144754" y="3732658"/>
                </a:lnTo>
                <a:lnTo>
                  <a:pt x="0" y="3732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4515" b="-10237"/>
            </a:stretch>
          </a:blipFill>
        </p:spPr>
        <p:txBody>
          <a:bodyPr/>
          <a:lstStyle/>
          <a:p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AFF3D20-DBA2-60DD-D3CC-D2C2EEDE9D33}"/>
                  </a:ext>
                </a:extLst>
              </p:cNvPr>
              <p:cNvSpPr/>
              <p:nvPr/>
            </p:nvSpPr>
            <p:spPr>
              <a:xfrm>
                <a:off x="965376" y="1890721"/>
                <a:ext cx="1003323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Tổng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quát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Hệ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a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hệ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góc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y= ax +b (a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0)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AFF3D20-DBA2-60DD-D3CC-D2C2EEDE9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76" y="1890721"/>
                <a:ext cx="10033235" cy="523220"/>
              </a:xfrm>
              <a:prstGeom prst="rect">
                <a:avLst/>
              </a:prstGeom>
              <a:blipFill>
                <a:blip r:embed="rId7"/>
                <a:stretch>
                  <a:fillRect l="-1215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54AE733-DE65-A7A1-68E3-EF4C42E0084B}"/>
              </a:ext>
            </a:extLst>
          </p:cNvPr>
          <p:cNvSpPr/>
          <p:nvPr/>
        </p:nvSpPr>
        <p:spPr>
          <a:xfrm>
            <a:off x="965376" y="2667237"/>
            <a:ext cx="1223412" cy="54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2E114-9380-764C-D96A-8811DECA84FA}"/>
              </a:ext>
            </a:extLst>
          </p:cNvPr>
          <p:cNvSpPr/>
          <p:nvPr/>
        </p:nvSpPr>
        <p:spPr>
          <a:xfrm>
            <a:off x="968012" y="3348930"/>
            <a:ext cx="1890261" cy="54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941C21-B9B4-6092-5DE5-6E15A6C7CE6A}"/>
              </a:ext>
            </a:extLst>
          </p:cNvPr>
          <p:cNvSpPr/>
          <p:nvPr/>
        </p:nvSpPr>
        <p:spPr>
          <a:xfrm>
            <a:off x="3366547" y="3468196"/>
            <a:ext cx="61514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= -5x +11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-5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3AD7AD-1D28-0540-03E4-883976851F01}"/>
              </a:ext>
            </a:extLst>
          </p:cNvPr>
          <p:cNvSpPr/>
          <p:nvPr/>
        </p:nvSpPr>
        <p:spPr>
          <a:xfrm>
            <a:off x="2415003" y="2758705"/>
            <a:ext cx="59426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= 6x +21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55543-E124-299D-8D9D-A0F92966B1AE}"/>
              </a:ext>
            </a:extLst>
          </p:cNvPr>
          <p:cNvSpPr txBox="1"/>
          <p:nvPr/>
        </p:nvSpPr>
        <p:spPr>
          <a:xfrm>
            <a:off x="1224409" y="838070"/>
            <a:ext cx="2023288" cy="461665"/>
          </a:xfrm>
          <a:prstGeom prst="rect">
            <a:avLst/>
          </a:prstGeom>
          <a:solidFill>
            <a:srgbClr val="FA7E96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92C3A7-2EBF-B948-3427-5EBD66133F93}"/>
              </a:ext>
            </a:extLst>
          </p:cNvPr>
          <p:cNvSpPr txBox="1"/>
          <p:nvPr/>
        </p:nvSpPr>
        <p:spPr>
          <a:xfrm>
            <a:off x="1" y="212152"/>
            <a:ext cx="11929240" cy="65144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7052" y="334149"/>
            <a:ext cx="3889206" cy="485582"/>
          </a:xfrm>
          <a:prstGeom prst="rect">
            <a:avLst/>
          </a:prstGeom>
          <a:solidFill>
            <a:srgbClr val="FA7E96"/>
          </a:solidFill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973918" y="872634"/>
            <a:ext cx="7981406" cy="2985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357052" y="3858626"/>
            <a:ext cx="6096000" cy="23024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</a:rPr>
              <a:t>a) Hệ số góc của y = x là a = 1</a:t>
            </a: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</a:rPr>
              <a:t>Hệ số góc của y = x +1 là a’ = 1</a:t>
            </a: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</a:rPr>
              <a:t>Đường thẳng y = x và y = x+1 song song với nhau.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53052" y="3858626"/>
            <a:ext cx="6096000" cy="18023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</a:rPr>
              <a:t>b) Hệ số góc của y = x là a = 1</a:t>
            </a: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</a:rPr>
              <a:t>Hệ số góc của y = - x +1 là a’ = -1</a:t>
            </a:r>
          </a:p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</a:rPr>
              <a:t>Đường thẳng y = x và y = - x+1 cắt nhau.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426627" y="3919624"/>
            <a:ext cx="0" cy="2965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5A3B20ED-21BF-A5FE-4790-9656DB2686FB}"/>
              </a:ext>
            </a:extLst>
          </p:cNvPr>
          <p:cNvSpPr/>
          <p:nvPr/>
        </p:nvSpPr>
        <p:spPr>
          <a:xfrm>
            <a:off x="10876589" y="334149"/>
            <a:ext cx="793042" cy="1029410"/>
          </a:xfrm>
          <a:custGeom>
            <a:avLst/>
            <a:gdLst/>
            <a:ahLst/>
            <a:cxnLst/>
            <a:rect l="l" t="t" r="r" b="b"/>
            <a:pathLst>
              <a:path w="1189563" h="1544115">
                <a:moveTo>
                  <a:pt x="0" y="0"/>
                </a:moveTo>
                <a:lnTo>
                  <a:pt x="1189562" y="0"/>
                </a:lnTo>
                <a:lnTo>
                  <a:pt x="1189562" y="1544114"/>
                </a:lnTo>
                <a:lnTo>
                  <a:pt x="0" y="154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056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9B8CECE-59CF-00ED-3C65-85F86A8CB07B}"/>
              </a:ext>
            </a:extLst>
          </p:cNvPr>
          <p:cNvSpPr txBox="1"/>
          <p:nvPr/>
        </p:nvSpPr>
        <p:spPr>
          <a:xfrm>
            <a:off x="236483" y="269240"/>
            <a:ext cx="11427197" cy="6319520"/>
          </a:xfrm>
          <a:prstGeom prst="rect">
            <a:avLst/>
          </a:prstGeom>
          <a:solidFill>
            <a:srgbClr val="FABEC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485616" y="646714"/>
            <a:ext cx="10820400" cy="1555433"/>
          </a:xfrm>
          <a:custGeom>
            <a:avLst/>
            <a:gdLst/>
            <a:ahLst/>
            <a:cxnLst/>
            <a:rect l="l" t="t" r="r" b="b"/>
            <a:pathLst>
              <a:path w="16230600" h="2333149">
                <a:moveTo>
                  <a:pt x="0" y="0"/>
                </a:moveTo>
                <a:lnTo>
                  <a:pt x="16230600" y="0"/>
                </a:lnTo>
                <a:lnTo>
                  <a:pt x="16230600" y="2333149"/>
                </a:lnTo>
                <a:lnTo>
                  <a:pt x="0" y="233314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1102057" y="321341"/>
            <a:ext cx="908987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</a:pP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79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879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86DBE34-1F22-EEF9-5C6A-C7194492088B}"/>
              </a:ext>
            </a:extLst>
          </p:cNvPr>
          <p:cNvSpPr/>
          <p:nvPr/>
        </p:nvSpPr>
        <p:spPr>
          <a:xfrm>
            <a:off x="236483" y="2859618"/>
            <a:ext cx="1676400" cy="96141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ECC8A7B-9539-CB1F-ABA3-64278C0AEEE2}"/>
              </a:ext>
            </a:extLst>
          </p:cNvPr>
          <p:cNvSpPr/>
          <p:nvPr/>
        </p:nvSpPr>
        <p:spPr>
          <a:xfrm>
            <a:off x="236483" y="4159717"/>
            <a:ext cx="1676400" cy="9614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473915B-DB93-489E-4D63-07F9FC6A4FC8}"/>
              </a:ext>
            </a:extLst>
          </p:cNvPr>
          <p:cNvSpPr/>
          <p:nvPr/>
        </p:nvSpPr>
        <p:spPr>
          <a:xfrm>
            <a:off x="236483" y="5601950"/>
            <a:ext cx="1676400" cy="96141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61D94384-DF2C-43CE-0DA6-908701914EED}"/>
              </a:ext>
            </a:extLst>
          </p:cNvPr>
          <p:cNvSpPr/>
          <p:nvPr/>
        </p:nvSpPr>
        <p:spPr>
          <a:xfrm>
            <a:off x="10334803" y="321341"/>
            <a:ext cx="992565" cy="695445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quals 14">
            <a:extLst>
              <a:ext uri="{FF2B5EF4-FFF2-40B4-BE49-F238E27FC236}">
                <a16:creationId xmlns:a16="http://schemas.microsoft.com/office/drawing/2014/main" id="{C53E8AB4-7EF2-1A17-8100-A8063D8FC60A}"/>
              </a:ext>
            </a:extLst>
          </p:cNvPr>
          <p:cNvSpPr/>
          <p:nvPr/>
        </p:nvSpPr>
        <p:spPr>
          <a:xfrm rot="1944571">
            <a:off x="10629799" y="1134828"/>
            <a:ext cx="781237" cy="57920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934D25F-45A4-6002-7E0F-2B6CAB060AE3}"/>
              </a:ext>
            </a:extLst>
          </p:cNvPr>
          <p:cNvSpPr/>
          <p:nvPr/>
        </p:nvSpPr>
        <p:spPr>
          <a:xfrm rot="443786">
            <a:off x="231569" y="3072868"/>
            <a:ext cx="1269923" cy="669203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93E0A36-BCFB-3929-7AEF-1FABCC1B5DA8}"/>
              </a:ext>
            </a:extLst>
          </p:cNvPr>
          <p:cNvSpPr/>
          <p:nvPr/>
        </p:nvSpPr>
        <p:spPr>
          <a:xfrm rot="443786">
            <a:off x="257210" y="5803114"/>
            <a:ext cx="1269923" cy="669203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4EF70E1D-CB61-561A-DAC2-896AD2F93391}"/>
              </a:ext>
            </a:extLst>
          </p:cNvPr>
          <p:cNvSpPr/>
          <p:nvPr/>
        </p:nvSpPr>
        <p:spPr>
          <a:xfrm rot="443786">
            <a:off x="202732" y="4339078"/>
            <a:ext cx="1269923" cy="669203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1B64FD-1506-C81C-B8B8-3898459B1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444" y="1866926"/>
            <a:ext cx="8883099" cy="595201"/>
          </a:xfrm>
          <a:prstGeom prst="rect">
            <a:avLst/>
          </a:prstGeom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D5D06238-A21D-5001-75D8-B3C828FF8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712"/>
            <a:ext cx="2439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3EAB39C-B687-8474-38FC-F28ADC23C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426" y="2888004"/>
            <a:ext cx="8883099" cy="8368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90A236-4547-E407-424F-F2964A1B4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426" y="4293656"/>
            <a:ext cx="8883099" cy="66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E143B-6883-1E1D-0FC4-52911B1FD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426" y="5754063"/>
            <a:ext cx="8956843" cy="7286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FDFAD-4AA3-1567-9B2C-0462D829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76" y="225551"/>
            <a:ext cx="7249310" cy="6453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9215C7-1548-155A-A85C-91DB1B027922}"/>
              </a:ext>
            </a:extLst>
          </p:cNvPr>
          <p:cNvSpPr/>
          <p:nvPr/>
        </p:nvSpPr>
        <p:spPr>
          <a:xfrm>
            <a:off x="-430339" y="250051"/>
            <a:ext cx="5579820" cy="55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DỤNG:Bài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SGK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8A956D-CF98-6AFF-357B-182DDA914D9F}"/>
              </a:ext>
            </a:extLst>
          </p:cNvPr>
          <p:cNvSpPr/>
          <p:nvPr/>
        </p:nvSpPr>
        <p:spPr>
          <a:xfrm>
            <a:off x="-183932" y="789006"/>
            <a:ext cx="5087007" cy="3053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Tung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</a:t>
            </a:r>
            <a:r>
              <a:rPr lang="en-US" sz="2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</a:t>
            </a:r>
            <a:r>
              <a:rPr lang="en-US" sz="2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hai đường thẳng d</a:t>
            </a:r>
            <a:r>
              <a:rPr lang="vi-VN" sz="2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</a:t>
            </a:r>
            <a:r>
              <a:rPr lang="vi-VN" sz="2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đều cắt trục tung tại điểm có tung độ bằng 2. Do đó, tốc độ ban đầu của hai chuyển động bằng nhau.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C6E9E1-98B6-2C71-FDF7-D435F2DD19AB}"/>
              </a:ext>
            </a:extLst>
          </p:cNvPr>
          <p:cNvSpPr/>
          <p:nvPr/>
        </p:nvSpPr>
        <p:spPr>
          <a:xfrm>
            <a:off x="-202898" y="3871317"/>
            <a:ext cx="4719145" cy="1053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0"/>
              </a:spcAft>
            </a:pP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Đường thẳng d</a:t>
            </a:r>
            <a:r>
              <a:rPr lang="vi-VN" sz="2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hệ số góc lớn hơn.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FF3D71-19F5-C070-78D8-7E560D9FD285}"/>
              </a:ext>
            </a:extLst>
          </p:cNvPr>
          <p:cNvSpPr/>
          <p:nvPr/>
        </p:nvSpPr>
        <p:spPr>
          <a:xfrm>
            <a:off x="-202898" y="5031982"/>
            <a:ext cx="5124938" cy="15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0"/>
              </a:spcAft>
            </a:pP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Từ giây thứ nhất trở đi vật 2 có vận tốc lớp hơn vì đồ thị có hệ số góc lớn hơn.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507488-74D0-1100-4BF3-524983E17EA4}"/>
              </a:ext>
            </a:extLst>
          </p:cNvPr>
          <p:cNvSpPr txBox="1"/>
          <p:nvPr/>
        </p:nvSpPr>
        <p:spPr>
          <a:xfrm>
            <a:off x="71120" y="0"/>
            <a:ext cx="12120880" cy="68580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4772685" y="104122"/>
            <a:ext cx="3341914" cy="327246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489696" y="431285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VIỆT NAM VÔ ĐỊCH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7" y="3000755"/>
            <a:ext cx="495300" cy="43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253281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152127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13075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195942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261302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239394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249751" y="2393950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363403" y="3648076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242045" y="3222624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 TẬP LÀM THỦ MÔN</a:t>
            </a:r>
          </a:p>
        </p:txBody>
      </p:sp>
      <p:sp>
        <p:nvSpPr>
          <p:cNvPr id="2" name="Oval 1">
            <a:hlinkClick r:id="rId9" action="ppaction://hlinksldjump"/>
          </p:cNvPr>
          <p:cNvSpPr/>
          <p:nvPr/>
        </p:nvSpPr>
        <p:spPr>
          <a:xfrm>
            <a:off x="1709181" y="398950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1" name="Oval 20">
            <a:hlinkClick r:id="rId10" action="ppaction://hlinksldjump"/>
          </p:cNvPr>
          <p:cNvSpPr/>
          <p:nvPr/>
        </p:nvSpPr>
        <p:spPr>
          <a:xfrm>
            <a:off x="1709181" y="1045028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4" name="Oval 23">
            <a:hlinkClick r:id="rId11" action="ppaction://hlinksldjump"/>
          </p:cNvPr>
          <p:cNvSpPr/>
          <p:nvPr/>
        </p:nvSpPr>
        <p:spPr>
          <a:xfrm>
            <a:off x="1709304" y="1738568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5" name="Oval 24">
            <a:hlinkClick r:id="rId12" action="ppaction://hlinksldjump"/>
          </p:cNvPr>
          <p:cNvSpPr/>
          <p:nvPr/>
        </p:nvSpPr>
        <p:spPr>
          <a:xfrm>
            <a:off x="2323086" y="398949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6" name="Oval 25">
            <a:hlinkClick r:id="rId13" action="ppaction://hlinksldjump"/>
          </p:cNvPr>
          <p:cNvSpPr/>
          <p:nvPr/>
        </p:nvSpPr>
        <p:spPr>
          <a:xfrm>
            <a:off x="2313147" y="1027277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7" name="Oval 26">
            <a:hlinkClick r:id="rId9" action="ppaction://hlinksldjump"/>
          </p:cNvPr>
          <p:cNvSpPr/>
          <p:nvPr/>
        </p:nvSpPr>
        <p:spPr>
          <a:xfrm>
            <a:off x="2325948" y="1747871"/>
            <a:ext cx="511629" cy="494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2050" name="Picture 2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2022" y="9259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LenVietNamOi-SonTungMTP-4003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16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LUẬT CH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Sai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ý: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6373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DB6950-C282-DF3D-ACC6-07228170B0D3}"/>
              </a:ext>
            </a:extLst>
          </p:cNvPr>
          <p:cNvSpPr txBox="1"/>
          <p:nvPr/>
        </p:nvSpPr>
        <p:spPr>
          <a:xfrm>
            <a:off x="0" y="0"/>
            <a:ext cx="12080240" cy="674914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568959" y="3033941"/>
            <a:ext cx="11623041" cy="373605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85357" y="942669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83845" y="1717748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6" name="Picture 2" descr="Hình ảnh có liên qua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1">
            <a:extLst>
              <a:ext uri="{FF2B5EF4-FFF2-40B4-BE49-F238E27FC236}">
                <a16:creationId xmlns:a16="http://schemas.microsoft.com/office/drawing/2014/main" id="{54CD32C7-A006-1916-8BE6-26210FFEB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138" y="3363710"/>
            <a:ext cx="9497423" cy="584775"/>
          </a:xfrm>
          <a:prstGeom prst="rect">
            <a:avLst/>
          </a:prstGeom>
          <a:solidFill>
            <a:srgbClr val="3660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- 3x  -  4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B3482DD-DD2A-6B42-7B9F-8FA9FA92E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707401"/>
              </p:ext>
            </p:extLst>
          </p:nvPr>
        </p:nvGraphicFramePr>
        <p:xfrm>
          <a:off x="2533683" y="5305447"/>
          <a:ext cx="2035638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87320" imgH="495000" progId="Equation.DSMT4">
                  <p:embed/>
                </p:oleObj>
              </mc:Choice>
              <mc:Fallback>
                <p:oleObj name="Equation" r:id="rId20" imgW="787320" imgH="4950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83" y="5305447"/>
                        <a:ext cx="2035638" cy="1280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C4192EC-6CD4-BE75-FEA9-63CC4B9C3F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386080"/>
              </p:ext>
            </p:extLst>
          </p:nvPr>
        </p:nvGraphicFramePr>
        <p:xfrm>
          <a:off x="2533683" y="4555105"/>
          <a:ext cx="1740088" cy="689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72840" imgH="266400" progId="Equation.DSMT4">
                  <p:embed/>
                </p:oleObj>
              </mc:Choice>
              <mc:Fallback>
                <p:oleObj name="Equation" r:id="rId22" imgW="672840" imgH="266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83" y="4555105"/>
                        <a:ext cx="1740088" cy="6890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FB7F475-5548-2C83-C33F-12B13BE523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171437"/>
              </p:ext>
            </p:extLst>
          </p:nvPr>
        </p:nvGraphicFramePr>
        <p:xfrm>
          <a:off x="7198359" y="4236094"/>
          <a:ext cx="1820862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736560" imgH="495000" progId="Equation.DSMT4">
                  <p:embed/>
                </p:oleObj>
              </mc:Choice>
              <mc:Fallback>
                <p:oleObj name="Equation" r:id="rId24" imgW="736560" imgH="4950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8359" y="4236094"/>
                        <a:ext cx="1820862" cy="1223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3F5CDD4-E9C5-DF98-BBD9-EAD124076EE3}"/>
              </a:ext>
            </a:extLst>
          </p:cNvPr>
          <p:cNvGrpSpPr/>
          <p:nvPr/>
        </p:nvGrpSpPr>
        <p:grpSpPr bwMode="auto">
          <a:xfrm>
            <a:off x="1886764" y="4623714"/>
            <a:ext cx="1825625" cy="1500188"/>
            <a:chOff x="459827" y="2924944"/>
            <a:chExt cx="1826173" cy="1499074"/>
          </a:xfrm>
        </p:grpSpPr>
        <p:sp>
          <p:nvSpPr>
            <p:cNvPr id="11" name="Smiley Face 10">
              <a:extLst>
                <a:ext uri="{FF2B5EF4-FFF2-40B4-BE49-F238E27FC236}">
                  <a16:creationId xmlns:a16="http://schemas.microsoft.com/office/drawing/2014/main" id="{86CAA5F5-1214-2955-411B-4D4B938D0D8E}"/>
                </a:ext>
              </a:extLst>
            </p:cNvPr>
            <p:cNvSpPr/>
            <p:nvPr/>
          </p:nvSpPr>
          <p:spPr>
            <a:xfrm>
              <a:off x="459827" y="3775212"/>
              <a:ext cx="647894" cy="648806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Cloud Callout 7">
              <a:extLst>
                <a:ext uri="{FF2B5EF4-FFF2-40B4-BE49-F238E27FC236}">
                  <a16:creationId xmlns:a16="http://schemas.microsoft.com/office/drawing/2014/main" id="{91E85945-C445-0DC5-5072-C1C63704C7C3}"/>
                </a:ext>
              </a:extLst>
            </p:cNvPr>
            <p:cNvSpPr/>
            <p:nvPr/>
          </p:nvSpPr>
          <p:spPr>
            <a:xfrm>
              <a:off x="683732" y="2924944"/>
              <a:ext cx="1602268" cy="648806"/>
            </a:xfrm>
            <a:prstGeom prst="cloudCallout">
              <a:avLst>
                <a:gd name="adj1" fmla="val -29004"/>
                <a:gd name="adj2" fmla="val 9198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</a:rPr>
                <a:t>ĐÚNG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55E43B4-FE2F-B5BE-5D12-BBAA36234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298065"/>
              </p:ext>
            </p:extLst>
          </p:nvPr>
        </p:nvGraphicFramePr>
        <p:xfrm>
          <a:off x="7239022" y="5294751"/>
          <a:ext cx="1976438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799920" imgH="495000" progId="Equation.DSMT4">
                  <p:embed/>
                </p:oleObj>
              </mc:Choice>
              <mc:Fallback>
                <p:oleObj name="Equation" r:id="rId26" imgW="799920" imgH="4950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22" y="5294751"/>
                        <a:ext cx="1976438" cy="1223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31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1F66CA18-4BCB-AE41-BA90-CBEB4EFB2C2D}"/>
              </a:ext>
            </a:extLst>
          </p:cNvPr>
          <p:cNvSpPr/>
          <p:nvPr/>
        </p:nvSpPr>
        <p:spPr>
          <a:xfrm>
            <a:off x="4331584" y="1121455"/>
            <a:ext cx="6943018" cy="5421235"/>
          </a:xfrm>
          <a:custGeom>
            <a:avLst/>
            <a:gdLst/>
            <a:ahLst/>
            <a:cxnLst/>
            <a:rect l="l" t="t" r="r" b="b"/>
            <a:pathLst>
              <a:path w="5564223" h="5564223">
                <a:moveTo>
                  <a:pt x="0" y="0"/>
                </a:moveTo>
                <a:lnTo>
                  <a:pt x="5564224" y="0"/>
                </a:lnTo>
                <a:lnTo>
                  <a:pt x="5564224" y="5564223"/>
                </a:lnTo>
                <a:lnTo>
                  <a:pt x="0" y="5564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BC99C3-A477-421F-89AD-74A2F867FC42}"/>
              </a:ext>
            </a:extLst>
          </p:cNvPr>
          <p:cNvCxnSpPr>
            <a:cxnSpLocks/>
          </p:cNvCxnSpPr>
          <p:nvPr/>
        </p:nvCxnSpPr>
        <p:spPr>
          <a:xfrm>
            <a:off x="4453407" y="5597657"/>
            <a:ext cx="746532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2A6572-E4A9-0709-076A-BFEBAA4E4F9C}"/>
              </a:ext>
            </a:extLst>
          </p:cNvPr>
          <p:cNvCxnSpPr>
            <a:cxnSpLocks/>
          </p:cNvCxnSpPr>
          <p:nvPr/>
        </p:nvCxnSpPr>
        <p:spPr>
          <a:xfrm flipV="1">
            <a:off x="5479218" y="840828"/>
            <a:ext cx="0" cy="57256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C7E24C6E-35A8-607B-91EB-6F11F4FC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931300">
            <a:off x="2386611" y="3892794"/>
            <a:ext cx="1805518" cy="89373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681DEF-975C-A54B-3AA0-44072B53964E}"/>
              </a:ext>
            </a:extLst>
          </p:cNvPr>
          <p:cNvCxnSpPr>
            <a:cxnSpLocks/>
          </p:cNvCxnSpPr>
          <p:nvPr/>
        </p:nvCxnSpPr>
        <p:spPr>
          <a:xfrm flipV="1">
            <a:off x="2856991" y="3429000"/>
            <a:ext cx="8557243" cy="144066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9375D1-71A8-93BB-7CC2-8FF9E7A3F3B8}"/>
              </a:ext>
            </a:extLst>
          </p:cNvPr>
          <p:cNvSpPr txBox="1"/>
          <p:nvPr/>
        </p:nvSpPr>
        <p:spPr>
          <a:xfrm>
            <a:off x="1980247" y="5236412"/>
            <a:ext cx="436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50 .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A498B8-93BF-30A9-0A88-5923320296F6}"/>
              </a:ext>
            </a:extLst>
          </p:cNvPr>
          <p:cNvSpPr txBox="1"/>
          <p:nvPr/>
        </p:nvSpPr>
        <p:spPr>
          <a:xfrm>
            <a:off x="484765" y="168398"/>
            <a:ext cx="109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ax + b (a    0)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06F1E5C-5C74-A7C1-D0B7-0E2C0EA3A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55196"/>
              </p:ext>
            </p:extLst>
          </p:nvPr>
        </p:nvGraphicFramePr>
        <p:xfrm>
          <a:off x="7616293" y="281286"/>
          <a:ext cx="373600" cy="3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39680" progId="Equation.DSMT4">
                  <p:embed/>
                </p:oleObj>
              </mc:Choice>
              <mc:Fallback>
                <p:oleObj name="Equation" r:id="rId5" imgW="139680" imgH="1396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757F4C2-D4BA-EA35-3264-B70856EF8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16293" y="281286"/>
                        <a:ext cx="373600" cy="37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1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70352 -0.1724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9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CFCDF-46AE-B808-EDDE-2EF3E146F477}"/>
              </a:ext>
            </a:extLst>
          </p:cNvPr>
          <p:cNvSpPr txBox="1"/>
          <p:nvPr/>
        </p:nvSpPr>
        <p:spPr>
          <a:xfrm>
            <a:off x="132080" y="108857"/>
            <a:ext cx="11948160" cy="66402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19601" y="2036512"/>
            <a:ext cx="12059920" cy="488387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85357" y="942669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83845" y="1717748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6" name="Picture 2" descr="Hình ảnh có liên qua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4">
            <a:extLst>
              <a:ext uri="{FF2B5EF4-FFF2-40B4-BE49-F238E27FC236}">
                <a16:creationId xmlns:a16="http://schemas.microsoft.com/office/drawing/2014/main" id="{431795A3-23AA-E8BA-5839-5320BF0CF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21" y="2668281"/>
            <a:ext cx="998002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- x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EC95F-F46A-6CB7-E8B3-CB03DF78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3" y="3284255"/>
            <a:ext cx="3990342" cy="285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4C1D4-44B2-964B-DD90-C659E739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46" y="3298843"/>
            <a:ext cx="3990343" cy="285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80">
            <a:extLst>
              <a:ext uri="{FF2B5EF4-FFF2-40B4-BE49-F238E27FC236}">
                <a16:creationId xmlns:a16="http://schemas.microsoft.com/office/drawing/2014/main" id="{17390A22-74E8-920B-3A7D-F2DBFA09D5D1}"/>
              </a:ext>
            </a:extLst>
          </p:cNvPr>
          <p:cNvSpPr/>
          <p:nvPr/>
        </p:nvSpPr>
        <p:spPr>
          <a:xfrm>
            <a:off x="2202062" y="6188451"/>
            <a:ext cx="1583184" cy="4242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1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21593B1C-0D39-AD3C-1E50-6203385C2B2A}"/>
              </a:ext>
            </a:extLst>
          </p:cNvPr>
          <p:cNvSpPr/>
          <p:nvPr/>
        </p:nvSpPr>
        <p:spPr>
          <a:xfrm>
            <a:off x="8102648" y="6219620"/>
            <a:ext cx="1430338" cy="504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250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  <p:bldP spid="4" grpId="0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0DCB6-1DB1-44CF-7C28-5100321A2586}"/>
              </a:ext>
            </a:extLst>
          </p:cNvPr>
          <p:cNvSpPr txBox="1"/>
          <p:nvPr/>
        </p:nvSpPr>
        <p:spPr>
          <a:xfrm>
            <a:off x="0" y="-132080"/>
            <a:ext cx="12080240" cy="688122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420414" y="2939249"/>
            <a:ext cx="12032843" cy="3834193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97584" y="1830271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97584" y="1144889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7" name="Picture 2" descr="Hình ảnh có liên qua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1">
            <a:extLst>
              <a:ext uri="{FF2B5EF4-FFF2-40B4-BE49-F238E27FC236}">
                <a16:creationId xmlns:a16="http://schemas.microsoft.com/office/drawing/2014/main" id="{AD1B1E9E-2FC3-BDB8-FF05-DDBA8C4A4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2996209"/>
            <a:ext cx="90805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sau là của hàm số nào?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807E15C8-CFA5-78C3-8FC8-0A61DD8A69D2}"/>
              </a:ext>
            </a:extLst>
          </p:cNvPr>
          <p:cNvSpPr/>
          <p:nvPr/>
        </p:nvSpPr>
        <p:spPr>
          <a:xfrm>
            <a:off x="1695450" y="3932835"/>
            <a:ext cx="3232150" cy="504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</a:rPr>
              <a:t>A.  y  = -</a:t>
            </a:r>
            <a:r>
              <a:rPr lang="en-US" sz="3200" b="1" dirty="0" err="1">
                <a:solidFill>
                  <a:srgbClr val="C00000"/>
                </a:solidFill>
              </a:rPr>
              <a:t>3x</a:t>
            </a:r>
            <a:r>
              <a:rPr lang="en-US" sz="3200" b="1" dirty="0">
                <a:solidFill>
                  <a:srgbClr val="C00000"/>
                </a:solidFill>
              </a:rPr>
              <a:t> + 1,5  </a:t>
            </a:r>
          </a:p>
        </p:txBody>
      </p:sp>
      <p:sp>
        <p:nvSpPr>
          <p:cNvPr id="5" name="Rounded Rectangle 44">
            <a:extLst>
              <a:ext uri="{FF2B5EF4-FFF2-40B4-BE49-F238E27FC236}">
                <a16:creationId xmlns:a16="http://schemas.microsoft.com/office/drawing/2014/main" id="{4436EC18-4FD7-4C0D-F2D2-838ECCCDA049}"/>
              </a:ext>
            </a:extLst>
          </p:cNvPr>
          <p:cNvSpPr/>
          <p:nvPr/>
        </p:nvSpPr>
        <p:spPr>
          <a:xfrm>
            <a:off x="1695450" y="4593235"/>
            <a:ext cx="3246438" cy="504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</a:rPr>
              <a:t>B.  y  = -</a:t>
            </a:r>
            <a:r>
              <a:rPr lang="en-US" sz="3200" b="1" dirty="0" err="1">
                <a:solidFill>
                  <a:srgbClr val="C00000"/>
                </a:solidFill>
              </a:rPr>
              <a:t>1,5x</a:t>
            </a:r>
            <a:r>
              <a:rPr lang="en-US" sz="3200" b="1" dirty="0">
                <a:solidFill>
                  <a:srgbClr val="C00000"/>
                </a:solidFill>
              </a:rPr>
              <a:t> + 3  </a:t>
            </a:r>
          </a:p>
        </p:txBody>
      </p:sp>
      <p:sp>
        <p:nvSpPr>
          <p:cNvPr id="7" name="Rounded Rectangle 45">
            <a:extLst>
              <a:ext uri="{FF2B5EF4-FFF2-40B4-BE49-F238E27FC236}">
                <a16:creationId xmlns:a16="http://schemas.microsoft.com/office/drawing/2014/main" id="{33374A5C-3F1D-4DA3-10EF-7EEE7BF25DDD}"/>
              </a:ext>
            </a:extLst>
          </p:cNvPr>
          <p:cNvSpPr/>
          <p:nvPr/>
        </p:nvSpPr>
        <p:spPr>
          <a:xfrm>
            <a:off x="1695450" y="5277448"/>
            <a:ext cx="3246438" cy="504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</a:rPr>
              <a:t>C.  y  = -</a:t>
            </a:r>
            <a:r>
              <a:rPr lang="en-US" sz="3200" b="1" dirty="0" err="1">
                <a:solidFill>
                  <a:srgbClr val="C00000"/>
                </a:solidFill>
              </a:rPr>
              <a:t>2x</a:t>
            </a:r>
            <a:r>
              <a:rPr lang="en-US" sz="3200" b="1" dirty="0">
                <a:solidFill>
                  <a:srgbClr val="C00000"/>
                </a:solidFill>
              </a:rPr>
              <a:t>  - 3  </a:t>
            </a:r>
          </a:p>
        </p:txBody>
      </p:sp>
      <p:sp>
        <p:nvSpPr>
          <p:cNvPr id="8" name="Rounded Rectangle 46">
            <a:extLst>
              <a:ext uri="{FF2B5EF4-FFF2-40B4-BE49-F238E27FC236}">
                <a16:creationId xmlns:a16="http://schemas.microsoft.com/office/drawing/2014/main" id="{8C751781-5E6C-225E-E72E-976AB2E99873}"/>
              </a:ext>
            </a:extLst>
          </p:cNvPr>
          <p:cNvSpPr/>
          <p:nvPr/>
        </p:nvSpPr>
        <p:spPr>
          <a:xfrm>
            <a:off x="1695450" y="5961660"/>
            <a:ext cx="3232150" cy="504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</a:rPr>
              <a:t>D.  y  = -</a:t>
            </a:r>
            <a:r>
              <a:rPr lang="en-US" sz="3200" b="1" dirty="0" err="1">
                <a:solidFill>
                  <a:srgbClr val="C00000"/>
                </a:solidFill>
              </a:rPr>
              <a:t>3x</a:t>
            </a:r>
            <a:r>
              <a:rPr lang="en-US" sz="3200" b="1" dirty="0">
                <a:solidFill>
                  <a:srgbClr val="C00000"/>
                </a:solidFill>
              </a:rPr>
              <a:t> - 1,5 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D251D2E-951A-0C86-1126-C772D295D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4" y="3580409"/>
            <a:ext cx="3773019" cy="293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6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  <p:bldP spid="3" grpId="0"/>
      <p:bldP spid="4" grpId="0" animBg="1"/>
      <p:bldP spid="5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D3AB30-18AA-3D9A-B205-8BF42267C4FB}"/>
              </a:ext>
            </a:extLst>
          </p:cNvPr>
          <p:cNvSpPr txBox="1"/>
          <p:nvPr/>
        </p:nvSpPr>
        <p:spPr>
          <a:xfrm>
            <a:off x="101600" y="0"/>
            <a:ext cx="11978640" cy="674914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09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879263" y="4368443"/>
            <a:ext cx="9587523" cy="2380700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-5x +11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-5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585357" y="942669"/>
            <a:ext cx="1818370" cy="7326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583845" y="1717748"/>
            <a:ext cx="1819882" cy="6610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6" y="1068336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34709" y="778292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10" y="1020066"/>
            <a:ext cx="2074379" cy="1016446"/>
          </a:xfrm>
          <a:prstGeom prst="rect">
            <a:avLst/>
          </a:prstGeom>
        </p:spPr>
      </p:pic>
      <p:pic>
        <p:nvPicPr>
          <p:cNvPr id="16" name="Picture 2" descr="Hình ảnh có liên qua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7" y="209472"/>
            <a:ext cx="535952" cy="5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FAE32-4F92-C251-E472-F57497DE1A06}"/>
              </a:ext>
            </a:extLst>
          </p:cNvPr>
          <p:cNvSpPr/>
          <p:nvPr/>
        </p:nvSpPr>
        <p:spPr>
          <a:xfrm>
            <a:off x="1427480" y="1163681"/>
            <a:ext cx="958596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+mj-lt"/>
              </a:rPr>
              <a:t>- Ghi nhớ các kiến thức,khái niệm, tính chất cách vẽ đồ thị hàm số bậc nhất; hệ số góc, vị trí tương đối của hai đường thẳng</a:t>
            </a:r>
            <a:r>
              <a:rPr lang="en-US" sz="2600" dirty="0">
                <a:latin typeface="+mj-lt"/>
              </a:rPr>
              <a:t>.</a:t>
            </a:r>
          </a:p>
          <a:p>
            <a:r>
              <a:rPr lang="en-US" sz="2600" dirty="0">
                <a:latin typeface="+mj-lt"/>
              </a:rPr>
              <a:t>- </a:t>
            </a:r>
            <a:r>
              <a:rPr lang="vi-VN" sz="2600" dirty="0">
                <a:latin typeface="+mj-lt"/>
              </a:rPr>
              <a:t>Xem lại các bài tập đã làm trong tiết học.</a:t>
            </a:r>
            <a:endParaRPr lang="en-US" sz="2600" dirty="0">
              <a:latin typeface="+mj-lt"/>
            </a:endParaRPr>
          </a:p>
          <a:p>
            <a:r>
              <a:rPr lang="vi-VN" sz="2600" dirty="0">
                <a:latin typeface="+mj-lt"/>
              </a:rPr>
              <a:t>- Làm bài tập 3SGK: Vẽ đồ thị 2 đường thẳng còn lại vào trong mặt phẳng tọa độ đã vẽ.</a:t>
            </a:r>
            <a:endParaRPr lang="en-US" sz="2600" dirty="0">
              <a:latin typeface="+mj-lt"/>
            </a:endParaRPr>
          </a:p>
          <a:p>
            <a:r>
              <a:rPr lang="vi-VN" sz="2600" dirty="0">
                <a:latin typeface="+mj-lt"/>
              </a:rPr>
              <a:t>- Chuẩn bị giờ sau: Ôn tâp chương 3: Ôn tập kiến thức đã học trong chương 3, làm bài tập 1,2,3 - Bài tập chương 3.</a:t>
            </a:r>
            <a:endParaRPr lang="en-US" sz="2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EF888-BCE5-810A-D2B8-3C6508F0F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03" y="4059263"/>
            <a:ext cx="6082393" cy="2344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62B69A-63EA-5929-9A5B-E9AFBDBF62C2}"/>
              </a:ext>
            </a:extLst>
          </p:cNvPr>
          <p:cNvSpPr/>
          <p:nvPr/>
        </p:nvSpPr>
        <p:spPr>
          <a:xfrm>
            <a:off x="1427480" y="247583"/>
            <a:ext cx="8991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2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21831">
            <a:off x="9206424" y="2406983"/>
            <a:ext cx="2093517" cy="2044035"/>
          </a:xfrm>
          <a:custGeom>
            <a:avLst/>
            <a:gdLst/>
            <a:ahLst/>
            <a:cxnLst/>
            <a:rect l="l" t="t" r="r" b="b"/>
            <a:pathLst>
              <a:path w="3140276" h="3066052">
                <a:moveTo>
                  <a:pt x="0" y="0"/>
                </a:moveTo>
                <a:lnTo>
                  <a:pt x="3140277" y="0"/>
                </a:lnTo>
                <a:lnTo>
                  <a:pt x="3140277" y="3066052"/>
                </a:lnTo>
                <a:lnTo>
                  <a:pt x="0" y="3066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942681">
            <a:off x="9616463" y="-2851580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900" y="0"/>
                </a:lnTo>
                <a:lnTo>
                  <a:pt x="6683900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8290446">
            <a:off x="-2654406" y="4968956"/>
            <a:ext cx="5308811" cy="5048197"/>
          </a:xfrm>
          <a:custGeom>
            <a:avLst/>
            <a:gdLst/>
            <a:ahLst/>
            <a:cxnLst/>
            <a:rect l="l" t="t" r="r" b="b"/>
            <a:pathLst>
              <a:path w="7963217" h="7572296">
                <a:moveTo>
                  <a:pt x="0" y="0"/>
                </a:moveTo>
                <a:lnTo>
                  <a:pt x="7963218" y="0"/>
                </a:lnTo>
                <a:lnTo>
                  <a:pt x="7963218" y="7572296"/>
                </a:lnTo>
                <a:lnTo>
                  <a:pt x="0" y="7572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2786969">
            <a:off x="9964034" y="5055526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900" y="0"/>
                </a:lnTo>
                <a:lnTo>
                  <a:pt x="6683900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6346126">
            <a:off x="-1921682" y="-2851580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899" y="0"/>
                </a:lnTo>
                <a:lnTo>
                  <a:pt x="6683899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448349" y="4693990"/>
            <a:ext cx="793042" cy="1029410"/>
          </a:xfrm>
          <a:custGeom>
            <a:avLst/>
            <a:gdLst/>
            <a:ahLst/>
            <a:cxnLst/>
            <a:rect l="l" t="t" r="r" b="b"/>
            <a:pathLst>
              <a:path w="1189563" h="1544115">
                <a:moveTo>
                  <a:pt x="0" y="0"/>
                </a:moveTo>
                <a:lnTo>
                  <a:pt x="1189562" y="0"/>
                </a:lnTo>
                <a:lnTo>
                  <a:pt x="1189562" y="1544114"/>
                </a:lnTo>
                <a:lnTo>
                  <a:pt x="0" y="15441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443786">
            <a:off x="906043" y="5131625"/>
            <a:ext cx="2023936" cy="997249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480907">
            <a:off x="678160" y="1852491"/>
            <a:ext cx="2096503" cy="2488439"/>
          </a:xfrm>
          <a:custGeom>
            <a:avLst/>
            <a:gdLst/>
            <a:ahLst/>
            <a:cxnLst/>
            <a:rect l="l" t="t" r="r" b="b"/>
            <a:pathLst>
              <a:path w="3144754" h="3732658">
                <a:moveTo>
                  <a:pt x="0" y="0"/>
                </a:moveTo>
                <a:lnTo>
                  <a:pt x="3144754" y="0"/>
                </a:lnTo>
                <a:lnTo>
                  <a:pt x="3144754" y="3732658"/>
                </a:lnTo>
                <a:lnTo>
                  <a:pt x="0" y="3732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4515" b="-1023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443786">
            <a:off x="9297159" y="376902"/>
            <a:ext cx="2023936" cy="997249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>
            <a:off x="4245671" y="3390266"/>
            <a:ext cx="3865332" cy="3698604"/>
            <a:chOff x="0" y="-648379"/>
            <a:chExt cx="1527045" cy="1461179"/>
          </a:xfrm>
        </p:grpSpPr>
        <p:sp>
          <p:nvSpPr>
            <p:cNvPr id="12" name="Freeform 12"/>
            <p:cNvSpPr/>
            <p:nvPr/>
          </p:nvSpPr>
          <p:spPr>
            <a:xfrm>
              <a:off x="98555" y="-648379"/>
              <a:ext cx="1428490" cy="257054"/>
            </a:xfrm>
            <a:custGeom>
              <a:avLst/>
              <a:gdLst/>
              <a:ahLst/>
              <a:cxnLst/>
              <a:rect l="l" t="t" r="r" b="b"/>
              <a:pathLst>
                <a:path w="1428490" h="257054">
                  <a:moveTo>
                    <a:pt x="72797" y="0"/>
                  </a:moveTo>
                  <a:lnTo>
                    <a:pt x="1355693" y="0"/>
                  </a:lnTo>
                  <a:cubicBezTo>
                    <a:pt x="1395898" y="0"/>
                    <a:pt x="1428490" y="32592"/>
                    <a:pt x="1428490" y="72797"/>
                  </a:cubicBezTo>
                  <a:lnTo>
                    <a:pt x="1428490" y="184256"/>
                  </a:lnTo>
                  <a:cubicBezTo>
                    <a:pt x="1428490" y="224461"/>
                    <a:pt x="1395898" y="257054"/>
                    <a:pt x="1355693" y="257054"/>
                  </a:cubicBezTo>
                  <a:lnTo>
                    <a:pt x="72797" y="257054"/>
                  </a:lnTo>
                  <a:cubicBezTo>
                    <a:pt x="32592" y="257054"/>
                    <a:pt x="0" y="224461"/>
                    <a:pt x="0" y="184256"/>
                  </a:cubicBezTo>
                  <a:lnTo>
                    <a:pt x="0" y="72797"/>
                  </a:lnTo>
                  <a:cubicBezTo>
                    <a:pt x="0" y="32592"/>
                    <a:pt x="32592" y="0"/>
                    <a:pt x="72797" y="0"/>
                  </a:cubicBezTo>
                  <a:close/>
                </a:path>
              </a:pathLst>
            </a:custGeom>
            <a:solidFill>
              <a:srgbClr val="F7AC8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433987" y="3429000"/>
            <a:ext cx="3324026" cy="43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2637" dirty="0">
                <a:solidFill>
                  <a:srgbClr val="FFF9EB"/>
                </a:solidFill>
                <a:latin typeface="อีฟดอวอิ้ง Bold"/>
              </a:rPr>
              <a:t> y = ax + b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6F4DA-C8C8-E565-AA7B-003BD2633FA0}"/>
              </a:ext>
            </a:extLst>
          </p:cNvPr>
          <p:cNvSpPr txBox="1"/>
          <p:nvPr/>
        </p:nvSpPr>
        <p:spPr>
          <a:xfrm>
            <a:off x="3094005" y="1452725"/>
            <a:ext cx="6697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ĐỒ THỊ CỦA HÀM SỐ BẬC NHẤT </a:t>
            </a:r>
          </a:p>
        </p:txBody>
      </p:sp>
    </p:spTree>
    <p:extLst>
      <p:ext uri="{BB962C8B-B14F-4D97-AF65-F5344CB8AC3E}">
        <p14:creationId xmlns:p14="http://schemas.microsoft.com/office/powerpoint/2010/main" val="220017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4">
            <a:extLst>
              <a:ext uri="{FF2B5EF4-FFF2-40B4-BE49-F238E27FC236}">
                <a16:creationId xmlns:a16="http://schemas.microsoft.com/office/drawing/2014/main" id="{980F1667-24CE-45F2-3E28-31D237449908}"/>
              </a:ext>
            </a:extLst>
          </p:cNvPr>
          <p:cNvSpPr/>
          <p:nvPr/>
        </p:nvSpPr>
        <p:spPr>
          <a:xfrm rot="169074">
            <a:off x="19991" y="-179060"/>
            <a:ext cx="4640979" cy="927397"/>
          </a:xfrm>
          <a:custGeom>
            <a:avLst/>
            <a:gdLst/>
            <a:ahLst/>
            <a:cxnLst/>
            <a:rect l="l" t="t" r="r" b="b"/>
            <a:pathLst>
              <a:path w="9697112" h="2212432">
                <a:moveTo>
                  <a:pt x="0" y="0"/>
                </a:moveTo>
                <a:lnTo>
                  <a:pt x="9697112" y="0"/>
                </a:lnTo>
                <a:lnTo>
                  <a:pt x="9697112" y="2212431"/>
                </a:lnTo>
                <a:lnTo>
                  <a:pt x="0" y="221243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1FA8A-A7BD-C688-71E9-4A655A2F8568}"/>
              </a:ext>
            </a:extLst>
          </p:cNvPr>
          <p:cNvSpPr txBox="1"/>
          <p:nvPr/>
        </p:nvSpPr>
        <p:spPr>
          <a:xfrm>
            <a:off x="224545" y="1942410"/>
            <a:ext cx="318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7DECDD1-2DA3-9BA0-7B74-01DD0A6B1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486821"/>
              </p:ext>
            </p:extLst>
          </p:nvPr>
        </p:nvGraphicFramePr>
        <p:xfrm>
          <a:off x="130674" y="2783999"/>
          <a:ext cx="3343571" cy="7416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66799">
                  <a:extLst>
                    <a:ext uri="{9D8B030D-6E8A-4147-A177-3AD203B41FA5}">
                      <a16:colId xmlns:a16="http://schemas.microsoft.com/office/drawing/2014/main" val="1525370024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9020641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74134447"/>
                    </a:ext>
                  </a:extLst>
                </a:gridCol>
                <a:gridCol w="762932">
                  <a:extLst>
                    <a:ext uri="{9D8B030D-6E8A-4147-A177-3AD203B41FA5}">
                      <a16:colId xmlns:a16="http://schemas.microsoft.com/office/drawing/2014/main" val="273865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693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= x - 2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8632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92645C-8493-FDE7-AF95-6FAD490A774B}"/>
              </a:ext>
            </a:extLst>
          </p:cNvPr>
          <p:cNvSpPr txBox="1"/>
          <p:nvPr/>
        </p:nvSpPr>
        <p:spPr>
          <a:xfrm>
            <a:off x="4044382" y="827053"/>
            <a:ext cx="7345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A(0;-2), B(2;0), C(3;1)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x - 2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62149A-618D-FD92-37AC-C9148683597F}"/>
              </a:ext>
            </a:extLst>
          </p:cNvPr>
          <p:cNvCxnSpPr>
            <a:cxnSpLocks/>
          </p:cNvCxnSpPr>
          <p:nvPr/>
        </p:nvCxnSpPr>
        <p:spPr>
          <a:xfrm>
            <a:off x="3677920" y="624393"/>
            <a:ext cx="0" cy="60507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71A54989-A6D3-4DF7-59C2-A36676038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262754"/>
              </p:ext>
            </p:extLst>
          </p:nvPr>
        </p:nvGraphicFramePr>
        <p:xfrm>
          <a:off x="5360669" y="1400651"/>
          <a:ext cx="5105400" cy="488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ystem" r:id="rId2" imgW="7012800" imgH="4194000" progId="">
                  <p:embed/>
                </p:oleObj>
              </mc:Choice>
              <mc:Fallback>
                <p:oleObj name="Graph System" r:id="rId2" imgW="7012800" imgH="4194000" progId="">
                  <p:embed/>
                  <p:pic>
                    <p:nvPicPr>
                      <p:cNvPr id="615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669" y="1400651"/>
                        <a:ext cx="5105400" cy="4884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20">
            <a:extLst>
              <a:ext uri="{FF2B5EF4-FFF2-40B4-BE49-F238E27FC236}">
                <a16:creationId xmlns:a16="http://schemas.microsoft.com/office/drawing/2014/main" id="{991E39D6-7447-F53E-CF4C-1E76905706AD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4560" y="3251200"/>
            <a:ext cx="0" cy="548958"/>
          </a:xfrm>
          <a:prstGeom prst="line">
            <a:avLst/>
          </a:prstGeom>
          <a:noFill/>
          <a:ln w="38100" cap="rnd">
            <a:solidFill>
              <a:srgbClr val="FA0617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id="{72CE853E-1FDB-A9FA-052D-F72636544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507" y="5006024"/>
            <a:ext cx="85725" cy="85725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23">
            <a:extLst>
              <a:ext uri="{FF2B5EF4-FFF2-40B4-BE49-F238E27FC236}">
                <a16:creationId xmlns:a16="http://schemas.microsoft.com/office/drawing/2014/main" id="{B49B8E9D-5ED2-E34C-6534-21B90B8A9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0267" y="3208336"/>
            <a:ext cx="85725" cy="85725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23">
            <a:extLst>
              <a:ext uri="{FF2B5EF4-FFF2-40B4-BE49-F238E27FC236}">
                <a16:creationId xmlns:a16="http://schemas.microsoft.com/office/drawing/2014/main" id="{9BE96679-6A63-A477-93E7-66B9406DA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0347" y="3800158"/>
            <a:ext cx="85725" cy="85725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053AFBDC-DE29-EA0D-F4D7-0E87269B5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6232" y="3251200"/>
            <a:ext cx="1858328" cy="0"/>
          </a:xfrm>
          <a:prstGeom prst="line">
            <a:avLst/>
          </a:prstGeom>
          <a:noFill/>
          <a:ln w="38100" cap="rnd">
            <a:solidFill>
              <a:srgbClr val="FA0617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ABAF15-6799-5671-4057-FBFFA89F9540}"/>
              </a:ext>
            </a:extLst>
          </p:cNvPr>
          <p:cNvSpPr txBox="1"/>
          <p:nvPr/>
        </p:nvSpPr>
        <p:spPr>
          <a:xfrm>
            <a:off x="7913368" y="5048886"/>
            <a:ext cx="90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A(0;-2)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8AFF2-ABFA-F4E7-08BE-244638FC65DC}"/>
              </a:ext>
            </a:extLst>
          </p:cNvPr>
          <p:cNvSpPr txBox="1"/>
          <p:nvPr/>
        </p:nvSpPr>
        <p:spPr>
          <a:xfrm>
            <a:off x="9130347" y="4094065"/>
            <a:ext cx="90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B(2;0)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E8E88-FF81-0227-F5F6-2013B751758F}"/>
              </a:ext>
            </a:extLst>
          </p:cNvPr>
          <p:cNvSpPr txBox="1"/>
          <p:nvPr/>
        </p:nvSpPr>
        <p:spPr>
          <a:xfrm>
            <a:off x="9845992" y="2948445"/>
            <a:ext cx="90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C(3;1)</a:t>
            </a: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BE162D35-ED99-B095-B505-4D26334EF9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18400" y="2682240"/>
            <a:ext cx="2947668" cy="27359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23" name="Picture 32">
            <a:extLst>
              <a:ext uri="{FF2B5EF4-FFF2-40B4-BE49-F238E27FC236}">
                <a16:creationId xmlns:a16="http://schemas.microsoft.com/office/drawing/2014/main" id="{82765002-76F2-78D6-4D03-5CF144633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1"/>
          <a:stretch>
            <a:fillRect/>
          </a:stretch>
        </p:blipFill>
        <p:spPr bwMode="auto">
          <a:xfrm rot="19019922">
            <a:off x="7120572" y="4057209"/>
            <a:ext cx="4105275" cy="425450"/>
          </a:xfrm>
          <a:prstGeom prst="rect">
            <a:avLst/>
          </a:prstGeom>
          <a:solidFill>
            <a:schemeClr val="accent1">
              <a:alpha val="74901"/>
            </a:schemeClr>
          </a:solidFill>
          <a:ln w="38100">
            <a:solidFill>
              <a:srgbClr val="FF00FF"/>
            </a:solidFill>
            <a:miter lim="800000"/>
            <a:headEnd/>
            <a:tailEnd/>
          </a:ln>
        </p:spPr>
      </p:pic>
      <p:grpSp>
        <p:nvGrpSpPr>
          <p:cNvPr id="24" name="Group 11">
            <a:extLst>
              <a:ext uri="{FF2B5EF4-FFF2-40B4-BE49-F238E27FC236}">
                <a16:creationId xmlns:a16="http://schemas.microsoft.com/office/drawing/2014/main" id="{77B57E67-E997-2ECA-7FB8-933EBB0AC8BF}"/>
              </a:ext>
            </a:extLst>
          </p:cNvPr>
          <p:cNvGrpSpPr/>
          <p:nvPr/>
        </p:nvGrpSpPr>
        <p:grpSpPr bwMode="auto">
          <a:xfrm rot="-2679422">
            <a:off x="9778861" y="1467153"/>
            <a:ext cx="298879" cy="1372036"/>
            <a:chOff x="163" y="1433"/>
            <a:chExt cx="319" cy="1325"/>
          </a:xfrm>
        </p:grpSpPr>
        <p:grpSp>
          <p:nvGrpSpPr>
            <p:cNvPr id="25" name="Group 12">
              <a:extLst>
                <a:ext uri="{FF2B5EF4-FFF2-40B4-BE49-F238E27FC236}">
                  <a16:creationId xmlns:a16="http://schemas.microsoft.com/office/drawing/2014/main" id="{4E5038D2-63A6-B752-4C21-FFE8AB3CA628}"/>
                </a:ext>
              </a:extLst>
            </p:cNvPr>
            <p:cNvGrpSpPr/>
            <p:nvPr/>
          </p:nvGrpSpPr>
          <p:grpSpPr bwMode="auto">
            <a:xfrm>
              <a:off x="207" y="1433"/>
              <a:ext cx="254" cy="1325"/>
              <a:chOff x="243" y="1433"/>
              <a:chExt cx="254" cy="1325"/>
            </a:xfrm>
          </p:grpSpPr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9AB246EB-29AD-306D-B6F2-9328C9EB6824}"/>
                  </a:ext>
                </a:extLst>
              </p:cNvPr>
              <p:cNvGrpSpPr/>
              <p:nvPr/>
            </p:nvGrpSpPr>
            <p:grpSpPr bwMode="auto">
              <a:xfrm>
                <a:off x="250" y="1651"/>
                <a:ext cx="234" cy="1107"/>
                <a:chOff x="250" y="1639"/>
                <a:chExt cx="234" cy="1107"/>
              </a:xfrm>
            </p:grpSpPr>
            <p:sp>
              <p:nvSpPr>
                <p:cNvPr id="30" name="AutoShape 14">
                  <a:extLst>
                    <a:ext uri="{FF2B5EF4-FFF2-40B4-BE49-F238E27FC236}">
                      <a16:creationId xmlns:a16="http://schemas.microsoft.com/office/drawing/2014/main" id="{466225D8-D85C-8B1A-AECF-1DA89E2FE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" y="1639"/>
                  <a:ext cx="218" cy="764"/>
                </a:xfrm>
                <a:prstGeom prst="flowChartTerminator">
                  <a:avLst/>
                </a:prstGeom>
                <a:solidFill>
                  <a:srgbClr val="FF6600"/>
                </a:solidFill>
                <a:ln w="38100" algn="ctr">
                  <a:solidFill>
                    <a:srgbClr val="33CCCC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AutoShape 15">
                  <a:extLst>
                    <a:ext uri="{FF2B5EF4-FFF2-40B4-BE49-F238E27FC236}">
                      <a16:creationId xmlns:a16="http://schemas.microsoft.com/office/drawing/2014/main" id="{A96A7C0C-6DCA-BCB6-47EC-0AACBF62E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" y="2401"/>
                  <a:ext cx="234" cy="345"/>
                </a:xfrm>
                <a:prstGeom prst="flowChartMerge">
                  <a:avLst/>
                </a:prstGeom>
                <a:solidFill>
                  <a:srgbClr val="FA0617"/>
                </a:solidFill>
                <a:ln w="9525" algn="ctr">
                  <a:solidFill>
                    <a:srgbClr val="FF00FF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9" name="AutoShape 16">
                <a:extLst>
                  <a:ext uri="{FF2B5EF4-FFF2-40B4-BE49-F238E27FC236}">
                    <a16:creationId xmlns:a16="http://schemas.microsoft.com/office/drawing/2014/main" id="{0236AF9A-DF43-B4B0-6F7F-E94032400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433"/>
                <a:ext cx="254" cy="201"/>
              </a:xfrm>
              <a:prstGeom prst="flowChartSummingJunction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6" name="Arc 17">
              <a:extLst>
                <a:ext uri="{FF2B5EF4-FFF2-40B4-BE49-F238E27FC236}">
                  <a16:creationId xmlns:a16="http://schemas.microsoft.com/office/drawing/2014/main" id="{1B3B3ABF-FBE4-C8E6-2256-81466A16EAE8}"/>
                </a:ext>
              </a:extLst>
            </p:cNvPr>
            <p:cNvSpPr/>
            <p:nvPr/>
          </p:nvSpPr>
          <p:spPr bwMode="auto">
            <a:xfrm rot="1298765" flipV="1">
              <a:off x="163" y="1725"/>
              <a:ext cx="319" cy="366"/>
            </a:xfrm>
            <a:custGeom>
              <a:avLst/>
              <a:gdLst>
                <a:gd name="T0" fmla="*/ 1 w 17923"/>
                <a:gd name="T1" fmla="*/ 0 h 21341"/>
                <a:gd name="T2" fmla="*/ 6 w 17923"/>
                <a:gd name="T3" fmla="*/ 2 h 21341"/>
                <a:gd name="T4" fmla="*/ 0 w 17923"/>
                <a:gd name="T5" fmla="*/ 4 h 213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23" h="21341" fill="none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</a:path>
                <a:path w="17923" h="21341" stroke="0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  <a:lnTo>
                    <a:pt x="0" y="21341"/>
                  </a:lnTo>
                  <a:lnTo>
                    <a:pt x="3334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7" name="Arc 18">
              <a:extLst>
                <a:ext uri="{FF2B5EF4-FFF2-40B4-BE49-F238E27FC236}">
                  <a16:creationId xmlns:a16="http://schemas.microsoft.com/office/drawing/2014/main" id="{6A0766D1-52E8-D1BB-5274-A4C4F32A1CAE}"/>
                </a:ext>
              </a:extLst>
            </p:cNvPr>
            <p:cNvSpPr/>
            <p:nvPr/>
          </p:nvSpPr>
          <p:spPr bwMode="auto">
            <a:xfrm rot="1298765" flipV="1">
              <a:off x="163" y="1749"/>
              <a:ext cx="319" cy="366"/>
            </a:xfrm>
            <a:custGeom>
              <a:avLst/>
              <a:gdLst>
                <a:gd name="T0" fmla="*/ 1 w 17923"/>
                <a:gd name="T1" fmla="*/ 0 h 21341"/>
                <a:gd name="T2" fmla="*/ 6 w 17923"/>
                <a:gd name="T3" fmla="*/ 2 h 21341"/>
                <a:gd name="T4" fmla="*/ 0 w 17923"/>
                <a:gd name="T5" fmla="*/ 4 h 213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23" h="21341" fill="none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</a:path>
                <a:path w="17923" h="21341" stroke="0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  <a:lnTo>
                    <a:pt x="0" y="21341"/>
                  </a:lnTo>
                  <a:lnTo>
                    <a:pt x="3334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E4547E5-8B7B-D3AA-9438-64B094EFB02E}"/>
              </a:ext>
            </a:extLst>
          </p:cNvPr>
          <p:cNvSpPr txBox="1"/>
          <p:nvPr/>
        </p:nvSpPr>
        <p:spPr>
          <a:xfrm>
            <a:off x="136229" y="157475"/>
            <a:ext cx="4467302" cy="369332"/>
          </a:xfrm>
          <a:prstGeom prst="rect">
            <a:avLst/>
          </a:prstGeom>
          <a:solidFill>
            <a:srgbClr val="FA7E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DCD6902-E76E-4934-E3B4-98D9484E7A15}"/>
              </a:ext>
            </a:extLst>
          </p:cNvPr>
          <p:cNvSpPr txBox="1"/>
          <p:nvPr/>
        </p:nvSpPr>
        <p:spPr>
          <a:xfrm>
            <a:off x="408307" y="894176"/>
            <a:ext cx="242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y = x - 2</a:t>
            </a:r>
          </a:p>
        </p:txBody>
      </p:sp>
      <p:sp>
        <p:nvSpPr>
          <p:cNvPr id="56" name="Freeform 7">
            <a:extLst>
              <a:ext uri="{FF2B5EF4-FFF2-40B4-BE49-F238E27FC236}">
                <a16:creationId xmlns:a16="http://schemas.microsoft.com/office/drawing/2014/main" id="{C0D8349E-E29E-995B-25DB-9B21DC62CD67}"/>
              </a:ext>
            </a:extLst>
          </p:cNvPr>
          <p:cNvSpPr/>
          <p:nvPr/>
        </p:nvSpPr>
        <p:spPr>
          <a:xfrm>
            <a:off x="11786" y="5645710"/>
            <a:ext cx="793042" cy="1029410"/>
          </a:xfrm>
          <a:custGeom>
            <a:avLst/>
            <a:gdLst/>
            <a:ahLst/>
            <a:cxnLst/>
            <a:rect l="l" t="t" r="r" b="b"/>
            <a:pathLst>
              <a:path w="1189563" h="1544115">
                <a:moveTo>
                  <a:pt x="0" y="0"/>
                </a:moveTo>
                <a:lnTo>
                  <a:pt x="1189562" y="0"/>
                </a:lnTo>
                <a:lnTo>
                  <a:pt x="1189562" y="1544114"/>
                </a:lnTo>
                <a:lnTo>
                  <a:pt x="0" y="1544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7" name="Freeform 2">
            <a:extLst>
              <a:ext uri="{FF2B5EF4-FFF2-40B4-BE49-F238E27FC236}">
                <a16:creationId xmlns:a16="http://schemas.microsoft.com/office/drawing/2014/main" id="{9C9FBD1F-B482-E48D-1A1A-71F7147F1A65}"/>
              </a:ext>
            </a:extLst>
          </p:cNvPr>
          <p:cNvSpPr/>
          <p:nvPr/>
        </p:nvSpPr>
        <p:spPr>
          <a:xfrm rot="3321831">
            <a:off x="735177" y="5787870"/>
            <a:ext cx="1274717" cy="1088360"/>
          </a:xfrm>
          <a:custGeom>
            <a:avLst/>
            <a:gdLst/>
            <a:ahLst/>
            <a:cxnLst/>
            <a:rect l="l" t="t" r="r" b="b"/>
            <a:pathLst>
              <a:path w="3140276" h="3066052">
                <a:moveTo>
                  <a:pt x="0" y="0"/>
                </a:moveTo>
                <a:lnTo>
                  <a:pt x="3140277" y="0"/>
                </a:lnTo>
                <a:lnTo>
                  <a:pt x="3140277" y="3066052"/>
                </a:lnTo>
                <a:lnTo>
                  <a:pt x="0" y="3066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9446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169 L -0.24531 0.437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104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0">
            <a:extLst>
              <a:ext uri="{FF2B5EF4-FFF2-40B4-BE49-F238E27FC236}">
                <a16:creationId xmlns:a16="http://schemas.microsoft.com/office/drawing/2014/main" id="{815D3EA4-D28C-68C8-3496-E345B73DBDC1}"/>
              </a:ext>
            </a:extLst>
          </p:cNvPr>
          <p:cNvGrpSpPr/>
          <p:nvPr/>
        </p:nvGrpSpPr>
        <p:grpSpPr>
          <a:xfrm rot="-959">
            <a:off x="241742" y="5484039"/>
            <a:ext cx="11845158" cy="1500909"/>
            <a:chOff x="0" y="0"/>
            <a:chExt cx="2429294" cy="670430"/>
          </a:xfrm>
          <a:solidFill>
            <a:srgbClr val="FA7E96"/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6443F48B-3E8A-E572-61B2-CCF8748234AD}"/>
                </a:ext>
              </a:extLst>
            </p:cNvPr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F3554B5B-4B3A-8F8F-1EE4-AD4B61DEC99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5FAE1E-BBEB-535F-5522-6FBBD1DF9C87}"/>
              </a:ext>
            </a:extLst>
          </p:cNvPr>
          <p:cNvCxnSpPr>
            <a:cxnSpLocks/>
            <a:stCxn id="2" idx="1"/>
          </p:cNvCxnSpPr>
          <p:nvPr/>
        </p:nvCxnSpPr>
        <p:spPr>
          <a:xfrm>
            <a:off x="1881395" y="2922533"/>
            <a:ext cx="793874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AD8506-2004-7ECC-0229-18D9A429967C}"/>
              </a:ext>
            </a:extLst>
          </p:cNvPr>
          <p:cNvCxnSpPr>
            <a:cxnSpLocks/>
            <a:stCxn id="2" idx="2"/>
          </p:cNvCxnSpPr>
          <p:nvPr/>
        </p:nvCxnSpPr>
        <p:spPr>
          <a:xfrm flipV="1">
            <a:off x="5850768" y="21858"/>
            <a:ext cx="0" cy="57200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741F0951-7672-81DF-4ED3-23DD769645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79231"/>
              </p:ext>
            </p:extLst>
          </p:nvPr>
        </p:nvGraphicFramePr>
        <p:xfrm>
          <a:off x="1881711" y="103339"/>
          <a:ext cx="7939087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ystem" r:id="rId2" imgW="7012800" imgH="4194000" progId="">
                  <p:embed/>
                </p:oleObj>
              </mc:Choice>
              <mc:Fallback>
                <p:oleObj name="Graph System" r:id="rId2" imgW="7012800" imgH="4194000" progId="">
                  <p:embed/>
                  <p:pic>
                    <p:nvPicPr>
                      <p:cNvPr id="11" name="Object 9">
                        <a:extLst>
                          <a:ext uri="{FF2B5EF4-FFF2-40B4-BE49-F238E27FC236}">
                            <a16:creationId xmlns:a16="http://schemas.microsoft.com/office/drawing/2014/main" id="{71A54989-A6D3-4DF7-59C2-A36676038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711" y="103339"/>
                        <a:ext cx="7939087" cy="563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3BCA91-CEED-D103-0845-B4FDEF0E3947}"/>
              </a:ext>
            </a:extLst>
          </p:cNvPr>
          <p:cNvCxnSpPr>
            <a:cxnSpLocks/>
          </p:cNvCxnSpPr>
          <p:nvPr/>
        </p:nvCxnSpPr>
        <p:spPr>
          <a:xfrm>
            <a:off x="2223368" y="3189166"/>
            <a:ext cx="1138756" cy="12654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05329C-CEA8-8900-69DB-14CC8182DAC8}"/>
              </a:ext>
            </a:extLst>
          </p:cNvPr>
          <p:cNvCxnSpPr>
            <a:cxnSpLocks/>
          </p:cNvCxnSpPr>
          <p:nvPr/>
        </p:nvCxnSpPr>
        <p:spPr>
          <a:xfrm flipV="1">
            <a:off x="3341169" y="3744619"/>
            <a:ext cx="423642" cy="6992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77FF2F0-859C-B2F2-1CF7-BF788C79E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233923"/>
              </p:ext>
            </p:extLst>
          </p:nvPr>
        </p:nvGraphicFramePr>
        <p:xfrm>
          <a:off x="7123429" y="6042354"/>
          <a:ext cx="461665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139680" progId="Equation.DSMT4">
                  <p:embed/>
                </p:oleObj>
              </mc:Choice>
              <mc:Fallback>
                <p:oleObj name="Equation" r:id="rId4" imgW="139680" imgH="1396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757F4C2-D4BA-EA35-3264-B70856EF8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3429" y="6042354"/>
                        <a:ext cx="461665" cy="461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7">
            <a:extLst>
              <a:ext uri="{FF2B5EF4-FFF2-40B4-BE49-F238E27FC236}">
                <a16:creationId xmlns:a16="http://schemas.microsoft.com/office/drawing/2014/main" id="{F941248F-362C-7059-DD7E-5A056D8C8EA6}"/>
              </a:ext>
            </a:extLst>
          </p:cNvPr>
          <p:cNvGrpSpPr/>
          <p:nvPr/>
        </p:nvGrpSpPr>
        <p:grpSpPr>
          <a:xfrm rot="88316">
            <a:off x="558734" y="5793141"/>
            <a:ext cx="11214026" cy="972245"/>
            <a:chOff x="0" y="0"/>
            <a:chExt cx="2429294" cy="67043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8F0F01C6-EE82-BFA7-B92E-F0FF5EFBF750}"/>
                </a:ext>
              </a:extLst>
            </p:cNvPr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4292270D-439A-28D5-4970-EE93D15215C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4922" tIns="54922" rIns="54922" bIns="54922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13">
            <a:extLst>
              <a:ext uri="{FF2B5EF4-FFF2-40B4-BE49-F238E27FC236}">
                <a16:creationId xmlns:a16="http://schemas.microsoft.com/office/drawing/2014/main" id="{45001F0A-182B-22B4-57DA-52EE78BAF87D}"/>
              </a:ext>
            </a:extLst>
          </p:cNvPr>
          <p:cNvSpPr/>
          <p:nvPr/>
        </p:nvSpPr>
        <p:spPr>
          <a:xfrm rot="5401535">
            <a:off x="1390885" y="1457664"/>
            <a:ext cx="2370727" cy="3264340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335B77-2EED-7E09-98E7-42F128C9BBEA}"/>
              </a:ext>
            </a:extLst>
          </p:cNvPr>
          <p:cNvSpPr txBox="1"/>
          <p:nvPr/>
        </p:nvSpPr>
        <p:spPr>
          <a:xfrm>
            <a:off x="408604" y="6011874"/>
            <a:ext cx="11448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THỊ CỦA HÀM SỐ BẬC NHẤT y = ax + b (a      0) LÀ MỘT ĐƯỜNG THẲNG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F53021A0-D3D2-BBC4-553B-0CFCCD57B1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374654"/>
              </p:ext>
            </p:extLst>
          </p:nvPr>
        </p:nvGraphicFramePr>
        <p:xfrm>
          <a:off x="7123429" y="6006883"/>
          <a:ext cx="511455" cy="511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139680" progId="Equation.DSMT4">
                  <p:embed/>
                </p:oleObj>
              </mc:Choice>
              <mc:Fallback>
                <p:oleObj name="Equation" r:id="rId4" imgW="139680" imgH="1396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757F4C2-D4BA-EA35-3264-B70856EF8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3429" y="6006883"/>
                        <a:ext cx="511455" cy="511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D710E4-4C7C-D721-186B-F61A72C8CFEA}"/>
              </a:ext>
            </a:extLst>
          </p:cNvPr>
          <p:cNvCxnSpPr>
            <a:cxnSpLocks/>
          </p:cNvCxnSpPr>
          <p:nvPr/>
        </p:nvCxnSpPr>
        <p:spPr>
          <a:xfrm>
            <a:off x="3764811" y="3744795"/>
            <a:ext cx="902023" cy="1398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F65EE-2E1D-D481-682B-829CD8C679C4}"/>
              </a:ext>
            </a:extLst>
          </p:cNvPr>
          <p:cNvCxnSpPr>
            <a:cxnSpLocks/>
          </p:cNvCxnSpPr>
          <p:nvPr/>
        </p:nvCxnSpPr>
        <p:spPr>
          <a:xfrm flipV="1">
            <a:off x="4666834" y="1797269"/>
            <a:ext cx="578390" cy="33078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066E1F-7AF8-20AE-66C9-B20DB2FFFEDC}"/>
              </a:ext>
            </a:extLst>
          </p:cNvPr>
          <p:cNvCxnSpPr>
            <a:cxnSpLocks/>
          </p:cNvCxnSpPr>
          <p:nvPr/>
        </p:nvCxnSpPr>
        <p:spPr>
          <a:xfrm>
            <a:off x="5245224" y="1816301"/>
            <a:ext cx="605544" cy="10614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2BE9B9-C65B-04BE-841F-15469185EFD5}"/>
              </a:ext>
            </a:extLst>
          </p:cNvPr>
          <p:cNvCxnSpPr>
            <a:cxnSpLocks/>
          </p:cNvCxnSpPr>
          <p:nvPr/>
        </p:nvCxnSpPr>
        <p:spPr>
          <a:xfrm flipV="1">
            <a:off x="5906032" y="1623166"/>
            <a:ext cx="1046251" cy="12993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9E26C4-DBBE-CE57-359D-7DCE9F657710}"/>
              </a:ext>
            </a:extLst>
          </p:cNvPr>
          <p:cNvCxnSpPr>
            <a:cxnSpLocks/>
          </p:cNvCxnSpPr>
          <p:nvPr/>
        </p:nvCxnSpPr>
        <p:spPr>
          <a:xfrm>
            <a:off x="6952283" y="1619377"/>
            <a:ext cx="458174" cy="8674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D5E1F8-8450-D8A4-41C7-7575C70CFC5E}"/>
              </a:ext>
            </a:extLst>
          </p:cNvPr>
          <p:cNvCxnSpPr>
            <a:cxnSpLocks/>
          </p:cNvCxnSpPr>
          <p:nvPr/>
        </p:nvCxnSpPr>
        <p:spPr>
          <a:xfrm flipV="1">
            <a:off x="7410457" y="1569140"/>
            <a:ext cx="875440" cy="924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>
            <a:extLst>
              <a:ext uri="{FF2B5EF4-FFF2-40B4-BE49-F238E27FC236}">
                <a16:creationId xmlns:a16="http://schemas.microsoft.com/office/drawing/2014/main" id="{003F6CA9-A486-23C1-3FBE-2EA11B182A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559499">
            <a:off x="7859426" y="233563"/>
            <a:ext cx="1362578" cy="2033699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F0776C71-F0F9-D4AE-8DE3-CA26F0DF48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28665" y="4561568"/>
            <a:ext cx="1021826" cy="884752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48A60660-9B98-8FA1-4B7C-85189C3917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2413" y="5182107"/>
            <a:ext cx="787661" cy="8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3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21831">
            <a:off x="9206424" y="2406983"/>
            <a:ext cx="2093517" cy="2044035"/>
          </a:xfrm>
          <a:custGeom>
            <a:avLst/>
            <a:gdLst/>
            <a:ahLst/>
            <a:cxnLst/>
            <a:rect l="l" t="t" r="r" b="b"/>
            <a:pathLst>
              <a:path w="3140276" h="3066052">
                <a:moveTo>
                  <a:pt x="0" y="0"/>
                </a:moveTo>
                <a:lnTo>
                  <a:pt x="3140277" y="0"/>
                </a:lnTo>
                <a:lnTo>
                  <a:pt x="3140277" y="3066052"/>
                </a:lnTo>
                <a:lnTo>
                  <a:pt x="0" y="3066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942681">
            <a:off x="9616463" y="-2851580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900" y="0"/>
                </a:lnTo>
                <a:lnTo>
                  <a:pt x="6683900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8290446">
            <a:off x="-2654406" y="4968956"/>
            <a:ext cx="5308811" cy="5048197"/>
          </a:xfrm>
          <a:custGeom>
            <a:avLst/>
            <a:gdLst/>
            <a:ahLst/>
            <a:cxnLst/>
            <a:rect l="l" t="t" r="r" b="b"/>
            <a:pathLst>
              <a:path w="7963217" h="7572296">
                <a:moveTo>
                  <a:pt x="0" y="0"/>
                </a:moveTo>
                <a:lnTo>
                  <a:pt x="7963218" y="0"/>
                </a:lnTo>
                <a:lnTo>
                  <a:pt x="7963218" y="7572296"/>
                </a:lnTo>
                <a:lnTo>
                  <a:pt x="0" y="7572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2786969">
            <a:off x="9964034" y="5055526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900" y="0"/>
                </a:lnTo>
                <a:lnTo>
                  <a:pt x="6683900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6346126">
            <a:off x="-1921682" y="-2851580"/>
            <a:ext cx="4455933" cy="4237187"/>
          </a:xfrm>
          <a:custGeom>
            <a:avLst/>
            <a:gdLst/>
            <a:ahLst/>
            <a:cxnLst/>
            <a:rect l="l" t="t" r="r" b="b"/>
            <a:pathLst>
              <a:path w="6683899" h="6355781">
                <a:moveTo>
                  <a:pt x="0" y="0"/>
                </a:moveTo>
                <a:lnTo>
                  <a:pt x="6683899" y="0"/>
                </a:lnTo>
                <a:lnTo>
                  <a:pt x="6683899" y="6355781"/>
                </a:lnTo>
                <a:lnTo>
                  <a:pt x="0" y="635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448349" y="4693990"/>
            <a:ext cx="793042" cy="1029410"/>
          </a:xfrm>
          <a:custGeom>
            <a:avLst/>
            <a:gdLst/>
            <a:ahLst/>
            <a:cxnLst/>
            <a:rect l="l" t="t" r="r" b="b"/>
            <a:pathLst>
              <a:path w="1189563" h="1544115">
                <a:moveTo>
                  <a:pt x="0" y="0"/>
                </a:moveTo>
                <a:lnTo>
                  <a:pt x="1189562" y="0"/>
                </a:lnTo>
                <a:lnTo>
                  <a:pt x="1189562" y="1544114"/>
                </a:lnTo>
                <a:lnTo>
                  <a:pt x="0" y="15441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443786">
            <a:off x="906043" y="5131625"/>
            <a:ext cx="2023936" cy="997249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480907">
            <a:off x="678160" y="1852491"/>
            <a:ext cx="2096503" cy="2488439"/>
          </a:xfrm>
          <a:custGeom>
            <a:avLst/>
            <a:gdLst/>
            <a:ahLst/>
            <a:cxnLst/>
            <a:rect l="l" t="t" r="r" b="b"/>
            <a:pathLst>
              <a:path w="3144754" h="3732658">
                <a:moveTo>
                  <a:pt x="0" y="0"/>
                </a:moveTo>
                <a:lnTo>
                  <a:pt x="3144754" y="0"/>
                </a:lnTo>
                <a:lnTo>
                  <a:pt x="3144754" y="3732658"/>
                </a:lnTo>
                <a:lnTo>
                  <a:pt x="0" y="3732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4515" b="-1023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443786">
            <a:off x="9297159" y="376902"/>
            <a:ext cx="2023936" cy="997249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3"/>
                </a:lnTo>
                <a:lnTo>
                  <a:pt x="0" y="1495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>
            <a:off x="4245671" y="3973754"/>
            <a:ext cx="3615865" cy="3115116"/>
            <a:chOff x="0" y="-417865"/>
            <a:chExt cx="1428490" cy="1230665"/>
          </a:xfrm>
        </p:grpSpPr>
        <p:sp>
          <p:nvSpPr>
            <p:cNvPr id="12" name="Freeform 12"/>
            <p:cNvSpPr/>
            <p:nvPr/>
          </p:nvSpPr>
          <p:spPr>
            <a:xfrm>
              <a:off x="0" y="-417865"/>
              <a:ext cx="1428490" cy="257054"/>
            </a:xfrm>
            <a:custGeom>
              <a:avLst/>
              <a:gdLst/>
              <a:ahLst/>
              <a:cxnLst/>
              <a:rect l="l" t="t" r="r" b="b"/>
              <a:pathLst>
                <a:path w="1428490" h="257054">
                  <a:moveTo>
                    <a:pt x="72797" y="0"/>
                  </a:moveTo>
                  <a:lnTo>
                    <a:pt x="1355693" y="0"/>
                  </a:lnTo>
                  <a:cubicBezTo>
                    <a:pt x="1395898" y="0"/>
                    <a:pt x="1428490" y="32592"/>
                    <a:pt x="1428490" y="72797"/>
                  </a:cubicBezTo>
                  <a:lnTo>
                    <a:pt x="1428490" y="184256"/>
                  </a:lnTo>
                  <a:cubicBezTo>
                    <a:pt x="1428490" y="224461"/>
                    <a:pt x="1395898" y="257054"/>
                    <a:pt x="1355693" y="257054"/>
                  </a:cubicBezTo>
                  <a:lnTo>
                    <a:pt x="72797" y="257054"/>
                  </a:lnTo>
                  <a:cubicBezTo>
                    <a:pt x="32592" y="257054"/>
                    <a:pt x="0" y="224461"/>
                    <a:pt x="0" y="184256"/>
                  </a:cubicBezTo>
                  <a:lnTo>
                    <a:pt x="0" y="72797"/>
                  </a:lnTo>
                  <a:cubicBezTo>
                    <a:pt x="0" y="32592"/>
                    <a:pt x="32592" y="0"/>
                    <a:pt x="72797" y="0"/>
                  </a:cubicBezTo>
                  <a:close/>
                </a:path>
              </a:pathLst>
            </a:custGeom>
            <a:solidFill>
              <a:srgbClr val="F7AC8C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128851" y="4042063"/>
            <a:ext cx="3324026" cy="43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2637" dirty="0">
                <a:solidFill>
                  <a:srgbClr val="FFF9EB"/>
                </a:solidFill>
                <a:latin typeface="อีฟดอวอิ้ง Bold"/>
              </a:rPr>
              <a:t> y = ax + b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6F4DA-C8C8-E565-AA7B-003BD2633FA0}"/>
              </a:ext>
            </a:extLst>
          </p:cNvPr>
          <p:cNvSpPr txBox="1"/>
          <p:nvPr/>
        </p:nvSpPr>
        <p:spPr>
          <a:xfrm>
            <a:off x="2747057" y="2375162"/>
            <a:ext cx="6697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VẼ ĐỒ THỊ CỦA HÀM SỐ BẬC NHẤT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303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919232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591802" y="1595016"/>
            <a:ext cx="11263867" cy="4212717"/>
            <a:chOff x="-69389" y="-143987"/>
            <a:chExt cx="4449923" cy="1664283"/>
          </a:xfrm>
        </p:grpSpPr>
        <p:sp>
          <p:nvSpPr>
            <p:cNvPr id="5" name="Freeform 5"/>
            <p:cNvSpPr/>
            <p:nvPr/>
          </p:nvSpPr>
          <p:spPr>
            <a:xfrm>
              <a:off x="-69389" y="-143987"/>
              <a:ext cx="4449923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0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2619462" y="480638"/>
            <a:ext cx="9099918" cy="2035889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F78A6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2669618" y="706548"/>
            <a:ext cx="8779824" cy="1556093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FFC5C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3718326" y="63212"/>
            <a:ext cx="1580485" cy="3149863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1062897">
            <a:off x="10491905" y="5078250"/>
            <a:ext cx="1514023" cy="1458967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1127302" y="474478"/>
            <a:ext cx="1591441" cy="1556719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6" name="TextBox 16"/>
          <p:cNvSpPr txBox="1"/>
          <p:nvPr/>
        </p:nvSpPr>
        <p:spPr>
          <a:xfrm rot="1635">
            <a:off x="2297308" y="271378"/>
            <a:ext cx="9124400" cy="1957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4000" dirty="0" err="1">
                <a:latin typeface="Blueberry"/>
              </a:rPr>
              <a:t>Trường</a:t>
            </a:r>
            <a:r>
              <a:rPr lang="en-US" sz="4000" dirty="0">
                <a:latin typeface="Blueberry"/>
              </a:rPr>
              <a:t> </a:t>
            </a:r>
            <a:r>
              <a:rPr lang="en-US" sz="4000" dirty="0" err="1">
                <a:latin typeface="Blueberry"/>
              </a:rPr>
              <a:t>hợp</a:t>
            </a:r>
            <a:r>
              <a:rPr lang="en-US" sz="4000" dirty="0">
                <a:latin typeface="Blueberry"/>
              </a:rPr>
              <a:t> 1:</a:t>
            </a:r>
          </a:p>
          <a:p>
            <a:pPr algn="ctr">
              <a:lnSpc>
                <a:spcPts val="8198"/>
              </a:lnSpc>
            </a:pPr>
            <a:r>
              <a:rPr lang="en-US" sz="4000" dirty="0">
                <a:latin typeface="Blueberry"/>
              </a:rPr>
              <a:t> </a:t>
            </a:r>
            <a:r>
              <a:rPr lang="en-US" sz="4000" dirty="0" err="1">
                <a:latin typeface="Blueberry"/>
              </a:rPr>
              <a:t>Xét</a:t>
            </a:r>
            <a:r>
              <a:rPr lang="en-US" sz="4000" dirty="0">
                <a:latin typeface="Blueberry"/>
              </a:rPr>
              <a:t> </a:t>
            </a:r>
            <a:r>
              <a:rPr lang="en-US" sz="4000" dirty="0" err="1">
                <a:latin typeface="Blueberry"/>
              </a:rPr>
              <a:t>hàm</a:t>
            </a:r>
            <a:r>
              <a:rPr lang="en-US" sz="4000" dirty="0">
                <a:latin typeface="Blueberry"/>
              </a:rPr>
              <a:t> </a:t>
            </a:r>
            <a:r>
              <a:rPr lang="en-US" sz="4000" dirty="0" err="1">
                <a:latin typeface="Blueberry"/>
              </a:rPr>
              <a:t>số</a:t>
            </a:r>
            <a:r>
              <a:rPr lang="en-US" sz="4000" dirty="0">
                <a:latin typeface="Blueberry"/>
              </a:rPr>
              <a:t> y = ax (a     0) 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D453DC1-5379-B99A-F980-FC1840FAD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506030"/>
              </p:ext>
            </p:extLst>
          </p:nvPr>
        </p:nvGraphicFramePr>
        <p:xfrm>
          <a:off x="8535914" y="1645013"/>
          <a:ext cx="567691" cy="56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757F4C2-D4BA-EA35-3264-B70856EF8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535914" y="1645013"/>
                        <a:ext cx="567691" cy="567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4B823A23-87CC-0C0A-BD86-66BB6981E81B}"/>
              </a:ext>
            </a:extLst>
          </p:cNvPr>
          <p:cNvSpPr txBox="1"/>
          <p:nvPr/>
        </p:nvSpPr>
        <p:spPr>
          <a:xfrm>
            <a:off x="882869" y="2629114"/>
            <a:ext cx="9848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0;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O(0;0)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A(1;a)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ax (a     0) </a:t>
            </a: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B6F10F1-BF21-B86A-01BC-E14673DD49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185877"/>
              </p:ext>
            </p:extLst>
          </p:nvPr>
        </p:nvGraphicFramePr>
        <p:xfrm>
          <a:off x="7338614" y="3159081"/>
          <a:ext cx="567691" cy="56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680" imgH="139680" progId="Equation.DSMT4">
                  <p:embed/>
                </p:oleObj>
              </mc:Choice>
              <mc:Fallback>
                <p:oleObj name="Equation" r:id="rId11" imgW="139680" imgH="1396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D453DC1-5379-B99A-F980-FC1840FAD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38614" y="3159081"/>
                        <a:ext cx="567691" cy="567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9A8FD7B-F240-CB87-6631-413A889AEAD4}"/>
              </a:ext>
            </a:extLst>
          </p:cNvPr>
          <p:cNvSpPr txBox="1"/>
          <p:nvPr/>
        </p:nvSpPr>
        <p:spPr>
          <a:xfrm>
            <a:off x="912726" y="3979844"/>
            <a:ext cx="10457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ax (a    0),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(1;a)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34A9411C-251C-5FFD-8A7C-4D844C647C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85478"/>
              </p:ext>
            </p:extLst>
          </p:nvPr>
        </p:nvGraphicFramePr>
        <p:xfrm>
          <a:off x="6351542" y="4066588"/>
          <a:ext cx="567691" cy="56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9680" imgH="139680" progId="Equation.DSMT4">
                  <p:embed/>
                </p:oleObj>
              </mc:Choice>
              <mc:Fallback>
                <p:oleObj name="Equation" r:id="rId12" imgW="139680" imgH="1396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D453DC1-5379-B99A-F980-FC1840FAD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51542" y="4066588"/>
                        <a:ext cx="567691" cy="567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303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919232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3923" y="507124"/>
            <a:ext cx="12738538" cy="5843751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0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3446177" y="-206402"/>
            <a:ext cx="7563282" cy="1556093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5091B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2973835" y="22645"/>
            <a:ext cx="7382625" cy="1556093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3CB9D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3427307" y="-210456"/>
            <a:ext cx="1580485" cy="2176227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1062897">
            <a:off x="11671291" y="5358404"/>
            <a:ext cx="1514023" cy="1458967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2156947" y="-69494"/>
            <a:ext cx="1591441" cy="1556719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 rot="1635">
            <a:off x="3560183" y="61552"/>
            <a:ext cx="7273248" cy="90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4000" dirty="0" err="1">
                <a:solidFill>
                  <a:srgbClr val="FFFFFF"/>
                </a:solidFill>
                <a:latin typeface="Blueberry"/>
              </a:rPr>
              <a:t>Ví</a:t>
            </a:r>
            <a:r>
              <a:rPr lang="en-US" sz="4000" dirty="0">
                <a:solidFill>
                  <a:srgbClr val="FFFFFF"/>
                </a:solidFill>
                <a:latin typeface="Blueberry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lueberry"/>
              </a:rPr>
              <a:t>dụ</a:t>
            </a:r>
            <a:r>
              <a:rPr lang="en-US" sz="4000" dirty="0">
                <a:solidFill>
                  <a:srgbClr val="FFFFFF"/>
                </a:solidFill>
                <a:latin typeface="Blueberry"/>
              </a:rPr>
              <a:t>: </a:t>
            </a:r>
            <a:r>
              <a:rPr lang="en-US" sz="4000" dirty="0" err="1">
                <a:solidFill>
                  <a:srgbClr val="FFFFFF"/>
                </a:solidFill>
                <a:latin typeface="Blueberry"/>
              </a:rPr>
              <a:t>Vẽ</a:t>
            </a:r>
            <a:r>
              <a:rPr lang="en-US" sz="4000" dirty="0">
                <a:solidFill>
                  <a:srgbClr val="FFFFFF"/>
                </a:solidFill>
                <a:latin typeface="Blueberry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lueberry"/>
              </a:rPr>
              <a:t>đồ</a:t>
            </a:r>
            <a:r>
              <a:rPr lang="en-US" sz="4000" dirty="0">
                <a:solidFill>
                  <a:srgbClr val="FFFFFF"/>
                </a:solidFill>
                <a:latin typeface="Blueberry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lueberry"/>
              </a:rPr>
              <a:t>thị</a:t>
            </a:r>
            <a:r>
              <a:rPr lang="en-US" sz="4000" dirty="0">
                <a:solidFill>
                  <a:srgbClr val="FFFFFF"/>
                </a:solidFill>
                <a:latin typeface="Blueberry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lueberry"/>
              </a:rPr>
              <a:t>hàm</a:t>
            </a:r>
            <a:r>
              <a:rPr lang="en-US" sz="4000" dirty="0">
                <a:solidFill>
                  <a:srgbClr val="FFFFFF"/>
                </a:solidFill>
                <a:latin typeface="Blueberry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lueberry"/>
              </a:rPr>
              <a:t>số</a:t>
            </a:r>
            <a:r>
              <a:rPr lang="en-US" sz="4000" dirty="0">
                <a:solidFill>
                  <a:srgbClr val="FFFFFF"/>
                </a:solidFill>
                <a:latin typeface="Blueberry"/>
              </a:rPr>
              <a:t> y = -2x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8FD2F2-9083-E625-7BC2-516EDF617495}"/>
              </a:ext>
            </a:extLst>
          </p:cNvPr>
          <p:cNvSpPr txBox="1"/>
          <p:nvPr/>
        </p:nvSpPr>
        <p:spPr>
          <a:xfrm>
            <a:off x="472501" y="1861971"/>
            <a:ext cx="48623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-2,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A(1;-2)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-2x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-2x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(0;0)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(1;-2)</a:t>
            </a:r>
          </a:p>
        </p:txBody>
      </p:sp>
      <p:graphicFrame>
        <p:nvGraphicFramePr>
          <p:cNvPr id="29" name="Object 9">
            <a:extLst>
              <a:ext uri="{FF2B5EF4-FFF2-40B4-BE49-F238E27FC236}">
                <a16:creationId xmlns:a16="http://schemas.microsoft.com/office/drawing/2014/main" id="{FF5A5E77-CBBE-448E-5D81-896D02D9D2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178257"/>
              </p:ext>
            </p:extLst>
          </p:nvPr>
        </p:nvGraphicFramePr>
        <p:xfrm>
          <a:off x="6747758" y="1680103"/>
          <a:ext cx="4412023" cy="4221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ystem" r:id="rId9" imgW="7012800" imgH="4194000" progId="">
                  <p:embed/>
                </p:oleObj>
              </mc:Choice>
              <mc:Fallback>
                <p:oleObj name="Graph System" r:id="rId9" imgW="7012800" imgH="4194000" progId="">
                  <p:embed/>
                  <p:pic>
                    <p:nvPicPr>
                      <p:cNvPr id="11" name="Object 9">
                        <a:extLst>
                          <a:ext uri="{FF2B5EF4-FFF2-40B4-BE49-F238E27FC236}">
                            <a16:creationId xmlns:a16="http://schemas.microsoft.com/office/drawing/2014/main" id="{71A54989-A6D3-4DF7-59C2-A36676038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758" y="1680103"/>
                        <a:ext cx="4412023" cy="4221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AutoShape 23">
            <a:extLst>
              <a:ext uri="{FF2B5EF4-FFF2-40B4-BE49-F238E27FC236}">
                <a16:creationId xmlns:a16="http://schemas.microsoft.com/office/drawing/2014/main" id="{1506643D-020F-7A8C-E0BF-45FC75CF2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906" y="3730472"/>
            <a:ext cx="85725" cy="85725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8C460112-1653-8F0B-4D39-BF9227235E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7944" y="4830897"/>
            <a:ext cx="554427" cy="1"/>
          </a:xfrm>
          <a:prstGeom prst="line">
            <a:avLst/>
          </a:prstGeom>
          <a:noFill/>
          <a:ln w="38100" cap="rnd">
            <a:solidFill>
              <a:srgbClr val="FA0617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C90B45-4431-E351-DB82-72F3A8FECFA7}"/>
              </a:ext>
            </a:extLst>
          </p:cNvPr>
          <p:cNvSpPr txBox="1"/>
          <p:nvPr/>
        </p:nvSpPr>
        <p:spPr>
          <a:xfrm>
            <a:off x="9578751" y="4646229"/>
            <a:ext cx="90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A(1;-2)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45CEF7A-6C31-DEB0-EA91-5976B3FB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1"/>
          <a:stretch>
            <a:fillRect/>
          </a:stretch>
        </p:blipFill>
        <p:spPr bwMode="auto">
          <a:xfrm rot="3682398">
            <a:off x="6363622" y="3538478"/>
            <a:ext cx="4488800" cy="555370"/>
          </a:xfrm>
          <a:prstGeom prst="rect">
            <a:avLst/>
          </a:prstGeom>
          <a:solidFill>
            <a:schemeClr val="accent1">
              <a:alpha val="74901"/>
            </a:schemeClr>
          </a:solidFill>
          <a:ln w="38100">
            <a:solidFill>
              <a:srgbClr val="FF00FF"/>
            </a:solidFill>
            <a:miter lim="800000"/>
            <a:headEnd/>
            <a:tailEnd/>
          </a:ln>
        </p:spPr>
      </p:pic>
      <p:grpSp>
        <p:nvGrpSpPr>
          <p:cNvPr id="34" name="Group 11">
            <a:extLst>
              <a:ext uri="{FF2B5EF4-FFF2-40B4-BE49-F238E27FC236}">
                <a16:creationId xmlns:a16="http://schemas.microsoft.com/office/drawing/2014/main" id="{0087E88C-932B-B938-134A-7277F1AE48E5}"/>
              </a:ext>
            </a:extLst>
          </p:cNvPr>
          <p:cNvGrpSpPr/>
          <p:nvPr/>
        </p:nvGrpSpPr>
        <p:grpSpPr bwMode="auto">
          <a:xfrm rot="2847703">
            <a:off x="10652570" y="985331"/>
            <a:ext cx="298879" cy="1372036"/>
            <a:chOff x="163" y="1433"/>
            <a:chExt cx="319" cy="1325"/>
          </a:xfrm>
        </p:grpSpPr>
        <p:grpSp>
          <p:nvGrpSpPr>
            <p:cNvPr id="35" name="Group 12">
              <a:extLst>
                <a:ext uri="{FF2B5EF4-FFF2-40B4-BE49-F238E27FC236}">
                  <a16:creationId xmlns:a16="http://schemas.microsoft.com/office/drawing/2014/main" id="{4DA3A4B8-506E-5B49-7A00-DBF41F55983E}"/>
                </a:ext>
              </a:extLst>
            </p:cNvPr>
            <p:cNvGrpSpPr/>
            <p:nvPr/>
          </p:nvGrpSpPr>
          <p:grpSpPr bwMode="auto">
            <a:xfrm>
              <a:off x="207" y="1433"/>
              <a:ext cx="254" cy="1325"/>
              <a:chOff x="243" y="1433"/>
              <a:chExt cx="254" cy="1325"/>
            </a:xfrm>
          </p:grpSpPr>
          <p:grpSp>
            <p:nvGrpSpPr>
              <p:cNvPr id="38" name="Group 13">
                <a:extLst>
                  <a:ext uri="{FF2B5EF4-FFF2-40B4-BE49-F238E27FC236}">
                    <a16:creationId xmlns:a16="http://schemas.microsoft.com/office/drawing/2014/main" id="{34451494-0EF2-443F-EA65-53F75A896D05}"/>
                  </a:ext>
                </a:extLst>
              </p:cNvPr>
              <p:cNvGrpSpPr/>
              <p:nvPr/>
            </p:nvGrpSpPr>
            <p:grpSpPr bwMode="auto">
              <a:xfrm>
                <a:off x="250" y="1651"/>
                <a:ext cx="234" cy="1107"/>
                <a:chOff x="250" y="1639"/>
                <a:chExt cx="234" cy="1107"/>
              </a:xfrm>
            </p:grpSpPr>
            <p:sp>
              <p:nvSpPr>
                <p:cNvPr id="40" name="AutoShape 14">
                  <a:extLst>
                    <a:ext uri="{FF2B5EF4-FFF2-40B4-BE49-F238E27FC236}">
                      <a16:creationId xmlns:a16="http://schemas.microsoft.com/office/drawing/2014/main" id="{054F44D6-0D34-B5F9-0404-53195073DE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" y="1639"/>
                  <a:ext cx="218" cy="764"/>
                </a:xfrm>
                <a:prstGeom prst="flowChartTerminator">
                  <a:avLst/>
                </a:prstGeom>
                <a:solidFill>
                  <a:srgbClr val="FF6600"/>
                </a:solidFill>
                <a:ln w="38100" algn="ctr">
                  <a:solidFill>
                    <a:srgbClr val="33CCCC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AutoShape 15">
                  <a:extLst>
                    <a:ext uri="{FF2B5EF4-FFF2-40B4-BE49-F238E27FC236}">
                      <a16:creationId xmlns:a16="http://schemas.microsoft.com/office/drawing/2014/main" id="{8B94AEC7-B483-0932-3DF5-F172DA1CEB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" y="2401"/>
                  <a:ext cx="234" cy="345"/>
                </a:xfrm>
                <a:prstGeom prst="flowChartMerge">
                  <a:avLst/>
                </a:prstGeom>
                <a:solidFill>
                  <a:srgbClr val="FA0617"/>
                </a:solidFill>
                <a:ln w="9525" algn="ctr">
                  <a:solidFill>
                    <a:srgbClr val="FF00FF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" name="AutoShape 16">
                <a:extLst>
                  <a:ext uri="{FF2B5EF4-FFF2-40B4-BE49-F238E27FC236}">
                    <a16:creationId xmlns:a16="http://schemas.microsoft.com/office/drawing/2014/main" id="{8BFB6400-56A5-FA46-D00A-D26F6AB0B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433"/>
                <a:ext cx="254" cy="201"/>
              </a:xfrm>
              <a:prstGeom prst="flowChartSummingJunction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6" name="Arc 17">
              <a:extLst>
                <a:ext uri="{FF2B5EF4-FFF2-40B4-BE49-F238E27FC236}">
                  <a16:creationId xmlns:a16="http://schemas.microsoft.com/office/drawing/2014/main" id="{0309AFD0-6895-2F8D-781D-5A8899B64B6A}"/>
                </a:ext>
              </a:extLst>
            </p:cNvPr>
            <p:cNvSpPr/>
            <p:nvPr/>
          </p:nvSpPr>
          <p:spPr bwMode="auto">
            <a:xfrm rot="1298765" flipV="1">
              <a:off x="163" y="1725"/>
              <a:ext cx="319" cy="366"/>
            </a:xfrm>
            <a:custGeom>
              <a:avLst/>
              <a:gdLst>
                <a:gd name="T0" fmla="*/ 1 w 17923"/>
                <a:gd name="T1" fmla="*/ 0 h 21341"/>
                <a:gd name="T2" fmla="*/ 6 w 17923"/>
                <a:gd name="T3" fmla="*/ 2 h 21341"/>
                <a:gd name="T4" fmla="*/ 0 w 17923"/>
                <a:gd name="T5" fmla="*/ 4 h 213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23" h="21341" fill="none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</a:path>
                <a:path w="17923" h="21341" stroke="0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  <a:lnTo>
                    <a:pt x="0" y="21341"/>
                  </a:lnTo>
                  <a:lnTo>
                    <a:pt x="3334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7" name="Arc 18">
              <a:extLst>
                <a:ext uri="{FF2B5EF4-FFF2-40B4-BE49-F238E27FC236}">
                  <a16:creationId xmlns:a16="http://schemas.microsoft.com/office/drawing/2014/main" id="{587885B7-97AC-246D-DB6B-59624138B598}"/>
                </a:ext>
              </a:extLst>
            </p:cNvPr>
            <p:cNvSpPr/>
            <p:nvPr/>
          </p:nvSpPr>
          <p:spPr bwMode="auto">
            <a:xfrm rot="1298765" flipV="1">
              <a:off x="163" y="1749"/>
              <a:ext cx="319" cy="366"/>
            </a:xfrm>
            <a:custGeom>
              <a:avLst/>
              <a:gdLst>
                <a:gd name="T0" fmla="*/ 1 w 17923"/>
                <a:gd name="T1" fmla="*/ 0 h 21341"/>
                <a:gd name="T2" fmla="*/ 6 w 17923"/>
                <a:gd name="T3" fmla="*/ 2 h 21341"/>
                <a:gd name="T4" fmla="*/ 0 w 17923"/>
                <a:gd name="T5" fmla="*/ 4 h 213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23" h="21341" fill="none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</a:path>
                <a:path w="17923" h="21341" stroke="0" extrusionOk="0">
                  <a:moveTo>
                    <a:pt x="3334" y="0"/>
                  </a:moveTo>
                  <a:cubicBezTo>
                    <a:pt x="9278" y="928"/>
                    <a:pt x="14565" y="4293"/>
                    <a:pt x="17922" y="9285"/>
                  </a:cubicBezTo>
                  <a:lnTo>
                    <a:pt x="0" y="21341"/>
                  </a:lnTo>
                  <a:lnTo>
                    <a:pt x="3334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42" name="AutoShape 23">
            <a:extLst>
              <a:ext uri="{FF2B5EF4-FFF2-40B4-BE49-F238E27FC236}">
                <a16:creationId xmlns:a16="http://schemas.microsoft.com/office/drawing/2014/main" id="{B165696F-4C41-9814-F5A7-7DB8D855E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509" y="4802778"/>
            <a:ext cx="85725" cy="85725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21">
            <a:extLst>
              <a:ext uri="{FF2B5EF4-FFF2-40B4-BE49-F238E27FC236}">
                <a16:creationId xmlns:a16="http://schemas.microsoft.com/office/drawing/2014/main" id="{75AAB13E-D69B-2CFF-E455-80F87B41BD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511981" y="3730471"/>
            <a:ext cx="10390" cy="1100424"/>
          </a:xfrm>
          <a:prstGeom prst="line">
            <a:avLst/>
          </a:prstGeom>
          <a:noFill/>
          <a:ln w="38100" cap="rnd">
            <a:solidFill>
              <a:srgbClr val="FA0617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Line 10">
            <a:extLst>
              <a:ext uri="{FF2B5EF4-FFF2-40B4-BE49-F238E27FC236}">
                <a16:creationId xmlns:a16="http://schemas.microsoft.com/office/drawing/2014/main" id="{4B2E17ED-53B6-A676-F3FE-11A8A79AC9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0575" y="2155304"/>
            <a:ext cx="1996357" cy="37461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5D0BCD-A8BF-4995-3422-C5742CC80212}"/>
              </a:ext>
            </a:extLst>
          </p:cNvPr>
          <p:cNvSpPr txBox="1"/>
          <p:nvPr/>
        </p:nvSpPr>
        <p:spPr>
          <a:xfrm rot="3582923">
            <a:off x="7979760" y="2343898"/>
            <a:ext cx="1063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-2x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79 0.01551 L -0.00599 0.5671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42" grpId="0" animBg="1"/>
      <p:bldP spid="43" grpId="0" animBg="1"/>
      <p:bldP spid="44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7303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3" y="0"/>
                </a:lnTo>
                <a:lnTo>
                  <a:pt x="10674803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919232" y="-61232"/>
            <a:ext cx="7116536" cy="7116536"/>
          </a:xfrm>
          <a:custGeom>
            <a:avLst/>
            <a:gdLst/>
            <a:ahLst/>
            <a:cxnLst/>
            <a:rect l="l" t="t" r="r" b="b"/>
            <a:pathLst>
              <a:path w="10674804" h="10674804">
                <a:moveTo>
                  <a:pt x="0" y="0"/>
                </a:moveTo>
                <a:lnTo>
                  <a:pt x="10674804" y="0"/>
                </a:lnTo>
                <a:lnTo>
                  <a:pt x="10674804" y="10674803"/>
                </a:lnTo>
                <a:lnTo>
                  <a:pt x="0" y="1067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115614" y="1072055"/>
            <a:ext cx="12875172" cy="5681007"/>
            <a:chOff x="0" y="0"/>
            <a:chExt cx="4210218" cy="1664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0218" cy="1664283"/>
            </a:xfrm>
            <a:custGeom>
              <a:avLst/>
              <a:gdLst/>
              <a:ahLst/>
              <a:cxnLst/>
              <a:rect l="l" t="t" r="r" b="b"/>
              <a:pathLst>
                <a:path w="4210218" h="1664283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CFCF5A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0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88316">
            <a:off x="1871106" y="124415"/>
            <a:ext cx="11004132" cy="1556093"/>
            <a:chOff x="0" y="0"/>
            <a:chExt cx="2429294" cy="670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A2A24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 rot="-959">
            <a:off x="2364837" y="106276"/>
            <a:ext cx="9587161" cy="1556093"/>
            <a:chOff x="0" y="0"/>
            <a:chExt cx="2429294" cy="6704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9294" cy="670430"/>
            </a:xfrm>
            <a:custGeom>
              <a:avLst/>
              <a:gdLst/>
              <a:ahLst/>
              <a:cxnLst/>
              <a:rect l="l" t="t" r="r" b="b"/>
              <a:pathLst>
                <a:path w="2429294" h="670430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CFCF5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615" tIns="36615" rIns="36615" bIns="36615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 rot="5401535">
            <a:off x="3510874" y="-158731"/>
            <a:ext cx="1580485" cy="2176227"/>
          </a:xfrm>
          <a:custGeom>
            <a:avLst/>
            <a:gdLst/>
            <a:ahLst/>
            <a:cxnLst/>
            <a:rect l="l" t="t" r="r" b="b"/>
            <a:pathLst>
              <a:path w="2370727" h="3264340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1062897">
            <a:off x="12026416" y="5754441"/>
            <a:ext cx="1514023" cy="1458967"/>
          </a:xfrm>
          <a:custGeom>
            <a:avLst/>
            <a:gdLst/>
            <a:ahLst/>
            <a:cxnLst/>
            <a:rect l="l" t="t" r="r" b="b"/>
            <a:pathLst>
              <a:path w="2271034" h="2188451">
                <a:moveTo>
                  <a:pt x="0" y="0"/>
                </a:moveTo>
                <a:lnTo>
                  <a:pt x="2271034" y="0"/>
                </a:lnTo>
                <a:lnTo>
                  <a:pt x="2271034" y="2188451"/>
                </a:lnTo>
                <a:lnTo>
                  <a:pt x="0" y="2188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239875" y="75290"/>
            <a:ext cx="1591441" cy="1556719"/>
          </a:xfrm>
          <a:custGeom>
            <a:avLst/>
            <a:gdLst/>
            <a:ahLst/>
            <a:cxnLst/>
            <a:rect l="l" t="t" r="r" b="b"/>
            <a:pathLst>
              <a:path w="2387161" h="2335078">
                <a:moveTo>
                  <a:pt x="0" y="0"/>
                </a:moveTo>
                <a:lnTo>
                  <a:pt x="2387162" y="0"/>
                </a:lnTo>
                <a:lnTo>
                  <a:pt x="2387162" y="2335078"/>
                </a:lnTo>
                <a:lnTo>
                  <a:pt x="0" y="233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 rot="1635">
            <a:off x="2364802" y="41440"/>
            <a:ext cx="9375311" cy="870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2800" dirty="0" err="1">
                <a:latin typeface="Blueberry"/>
              </a:rPr>
              <a:t>Trường</a:t>
            </a:r>
            <a:r>
              <a:rPr lang="en-US" sz="2800" dirty="0">
                <a:latin typeface="Blueberry"/>
              </a:rPr>
              <a:t> </a:t>
            </a:r>
            <a:r>
              <a:rPr lang="en-US" sz="2800" dirty="0" err="1">
                <a:latin typeface="Blueberry"/>
              </a:rPr>
              <a:t>hợp</a:t>
            </a:r>
            <a:r>
              <a:rPr lang="en-US" sz="2800" dirty="0">
                <a:latin typeface="Blueberry"/>
              </a:rPr>
              <a:t> 2: </a:t>
            </a:r>
            <a:r>
              <a:rPr lang="en-US" sz="2800" dirty="0" err="1">
                <a:latin typeface="Blueberry"/>
              </a:rPr>
              <a:t>Xét</a:t>
            </a:r>
            <a:r>
              <a:rPr lang="en-US" sz="2800" dirty="0">
                <a:latin typeface="Blueberry"/>
              </a:rPr>
              <a:t> </a:t>
            </a:r>
            <a:r>
              <a:rPr lang="en-US" sz="2800" dirty="0" err="1">
                <a:latin typeface="Blueberry"/>
              </a:rPr>
              <a:t>hàm</a:t>
            </a:r>
            <a:r>
              <a:rPr lang="en-US" sz="2800" dirty="0">
                <a:latin typeface="Blueberry"/>
              </a:rPr>
              <a:t> </a:t>
            </a:r>
            <a:r>
              <a:rPr lang="en-US" sz="2800" dirty="0" err="1">
                <a:latin typeface="Blueberry"/>
              </a:rPr>
              <a:t>số</a:t>
            </a:r>
            <a:r>
              <a:rPr lang="en-US" sz="2800" dirty="0">
                <a:latin typeface="Blueberry"/>
              </a:rPr>
              <a:t> y = ax + b ( </a:t>
            </a:r>
            <a:r>
              <a:rPr lang="en-US" sz="2800" dirty="0" err="1">
                <a:latin typeface="Blueberry"/>
              </a:rPr>
              <a:t>với</a:t>
            </a:r>
            <a:r>
              <a:rPr lang="en-US" sz="2800" dirty="0">
                <a:latin typeface="Blueberry"/>
              </a:rPr>
              <a:t> a      0, b      0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466A0D13-8461-09D7-7918-24310D277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935336"/>
              </p:ext>
            </p:extLst>
          </p:nvPr>
        </p:nvGraphicFramePr>
        <p:xfrm>
          <a:off x="9259689" y="425349"/>
          <a:ext cx="567691" cy="56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D453DC1-5379-B99A-F980-FC1840FAD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59689" y="425349"/>
                        <a:ext cx="567691" cy="567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DE6DEFE-90CF-3154-31E6-69290A5A8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457782"/>
              </p:ext>
            </p:extLst>
          </p:nvPr>
        </p:nvGraphicFramePr>
        <p:xfrm>
          <a:off x="10216158" y="412138"/>
          <a:ext cx="567691" cy="56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D453DC1-5379-B99A-F980-FC1840FAD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16158" y="412138"/>
                        <a:ext cx="567691" cy="567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2EBAB533-DDB3-6138-5B32-F13C44E513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409" y="2056332"/>
            <a:ext cx="12270431" cy="42518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1209</Words>
  <Application>Microsoft Office PowerPoint</Application>
  <PresentationFormat>Widescreen</PresentationFormat>
  <Paragraphs>110</Paragraphs>
  <Slides>23</Slides>
  <Notes>2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Blueberry</vt:lpstr>
      <vt:lpstr>Calibri</vt:lpstr>
      <vt:lpstr>Calibri Light</vt:lpstr>
      <vt:lpstr>Cambria Math</vt:lpstr>
      <vt:lpstr>Tahoma</vt:lpstr>
      <vt:lpstr>Times New Roman</vt:lpstr>
      <vt:lpstr>อีฟดอวอิ้ง Bold</vt:lpstr>
      <vt:lpstr>Office Theme</vt:lpstr>
      <vt:lpstr>Equation</vt:lpstr>
      <vt:lpstr>Graph System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Ngọc</dc:creator>
  <cp:lastModifiedBy>Kinh Doanh Hatechno</cp:lastModifiedBy>
  <cp:revision>24</cp:revision>
  <dcterms:created xsi:type="dcterms:W3CDTF">2023-08-12T09:19:20Z</dcterms:created>
  <dcterms:modified xsi:type="dcterms:W3CDTF">2023-08-14T03:41:18Z</dcterms:modified>
</cp:coreProperties>
</file>