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9" r:id="rId4"/>
    <p:sldId id="260" r:id="rId5"/>
    <p:sldId id="261" r:id="rId6"/>
    <p:sldId id="267" r:id="rId7"/>
    <p:sldId id="268" r:id="rId8"/>
    <p:sldId id="303" r:id="rId9"/>
    <p:sldId id="262" r:id="rId10"/>
    <p:sldId id="304" r:id="rId11"/>
    <p:sldId id="265" r:id="rId12"/>
    <p:sldId id="305" r:id="rId13"/>
    <p:sldId id="306" r:id="rId14"/>
    <p:sldId id="307" r:id="rId15"/>
    <p:sldId id="308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263" r:id="rId24"/>
    <p:sldId id="264" r:id="rId25"/>
    <p:sldId id="266" r:id="rId26"/>
    <p:sldId id="316" r:id="rId27"/>
    <p:sldId id="269" r:id="rId28"/>
    <p:sldId id="270" r:id="rId29"/>
    <p:sldId id="271" r:id="rId30"/>
    <p:sldId id="283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BB6977-105F-41B4-9C4E-F9909C07BE3D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07D4E-9E1D-4B18-8988-CE0CDD037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99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de7457949_0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de7457949_0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3477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245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de7457949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de7457949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41564223f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41564223f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de7457949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de7457949_0_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69d18dca_2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69d18dca_2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4569d18dca_2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4569d18dca_2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4569d18dca_2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4569d18dca_2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de7457949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3de7457949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43fb36d69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6" name="Google Shape;1816;g43fb36d69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63f39e0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563f39e0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1" name="Google Shape;1871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569d18d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g4569d18d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de7457949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de7457949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de745794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3de7457949_0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de7457949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de7457949_0_2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23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6b8bbf4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6b8bbf4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A85F1-5CAB-7035-5000-A9CB3B2D8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639AE8-4982-F7F8-7047-8B077CE997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D4105-3A48-9635-E72F-0945614F7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7409-22B8-402A-B57F-084D2EA0EE4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52AD7-90E6-7781-E612-23A899FE9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9DFD3-208A-C6A6-B958-3CC146D4E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B6D3-6E70-4511-884C-E2F6125FD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3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940ED-FBF6-5225-F976-6ECEB181F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8C8D4C-93E0-945C-5580-AC4442774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F0518-3869-8B39-D65C-6284E5EA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7409-22B8-402A-B57F-084D2EA0EE4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60AF6-F2AD-D620-1F62-9EF9EC2F1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09D51-3A17-8377-87C1-24475B8F2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B6D3-6E70-4511-884C-E2F6125FD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3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11918D-8F09-6FC8-A7E6-1222EFF77C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A7DCD-A75E-8A4B-85DA-6A146952D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4CDE8-C5D7-C517-F294-8B929C8DB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7409-22B8-402A-B57F-084D2EA0EE4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9B449-2A37-2612-9D07-5708B514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E58BF-4D84-67AB-051E-DEB9EE68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B6D3-6E70-4511-884C-E2F6125FD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876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Quote slide 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buNone/>
              <a:defRPr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l"/>
            <a:fld id="{00000000-1234-1234-1234-123412341234}" type="slidenum">
              <a:rPr lang="es" smtClean="0"/>
              <a:pPr algn="l"/>
              <a:t>‹#›</a:t>
            </a:fld>
            <a:endParaRPr lang="es"/>
          </a:p>
        </p:txBody>
      </p:sp>
      <p:sp>
        <p:nvSpPr>
          <p:cNvPr id="65" name="Google Shape;65;p12"/>
          <p:cNvSpPr txBox="1">
            <a:spLocks noGrp="1"/>
          </p:cNvSpPr>
          <p:nvPr>
            <p:ph type="subTitle" idx="1"/>
          </p:nvPr>
        </p:nvSpPr>
        <p:spPr>
          <a:xfrm>
            <a:off x="2829667" y="1831609"/>
            <a:ext cx="6532800" cy="28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467">
                <a:solidFill>
                  <a:srgbClr val="EFEFE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subTitle" idx="2"/>
          </p:nvPr>
        </p:nvSpPr>
        <p:spPr>
          <a:xfrm>
            <a:off x="3264103" y="4842167"/>
            <a:ext cx="5287600" cy="52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070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">
  <p:cSld name="Title slide &amp; presentation photo">
    <p:bg>
      <p:bgPr>
        <a:solidFill>
          <a:srgbClr val="00C8C4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/>
          <p:nvPr/>
        </p:nvSpPr>
        <p:spPr>
          <a:xfrm flipH="1">
            <a:off x="-34" y="0"/>
            <a:ext cx="12192001" cy="6877501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5"/>
          <p:cNvSpPr/>
          <p:nvPr/>
        </p:nvSpPr>
        <p:spPr>
          <a:xfrm>
            <a:off x="3339247" y="940652"/>
            <a:ext cx="38277" cy="64787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1308033" y="1121800"/>
            <a:ext cx="3470400" cy="107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4800"/>
              <a:buNone/>
              <a:defRPr sz="6400">
                <a:solidFill>
                  <a:srgbClr val="EFD67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8000"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8000"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8000"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8000"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8000"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8000"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8000"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6000"/>
              <a:buNone/>
              <a:defRPr sz="8000"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1308067" y="1907000"/>
            <a:ext cx="3470400" cy="9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39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1">
  <p:cSld name="Design 1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/>
          <p:nvPr/>
        </p:nvSpPr>
        <p:spPr>
          <a:xfrm>
            <a:off x="719633" y="719600"/>
            <a:ext cx="10752800" cy="54188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15"/>
          <p:cNvSpPr txBox="1">
            <a:spLocks noGrp="1"/>
          </p:cNvSpPr>
          <p:nvPr>
            <p:ph type="sldNum" idx="12"/>
          </p:nvPr>
        </p:nvSpPr>
        <p:spPr>
          <a:xfrm>
            <a:off x="11477137" y="635268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33"/>
            </a:lvl1pPr>
            <a:lvl2pPr lvl="1" rtl="0">
              <a:buNone/>
              <a:defRPr sz="1333"/>
            </a:lvl2pPr>
            <a:lvl3pPr lvl="2" rtl="0">
              <a:buNone/>
              <a:defRPr sz="1333"/>
            </a:lvl3pPr>
            <a:lvl4pPr lvl="3" rtl="0">
              <a:buNone/>
              <a:defRPr sz="1333"/>
            </a:lvl4pPr>
            <a:lvl5pPr lvl="4" rtl="0">
              <a:buNone/>
              <a:defRPr sz="1333"/>
            </a:lvl5pPr>
            <a:lvl6pPr lvl="5" rtl="0">
              <a:buNone/>
              <a:defRPr sz="1333"/>
            </a:lvl6pPr>
            <a:lvl7pPr lvl="6" rtl="0">
              <a:buNone/>
              <a:defRPr sz="1333"/>
            </a:lvl7pPr>
            <a:lvl8pPr lvl="7" rtl="0">
              <a:buNone/>
              <a:defRPr sz="1333"/>
            </a:lvl8pPr>
            <a:lvl9pPr lvl="8" rtl="0">
              <a:buNone/>
              <a:defRPr sz="1333"/>
            </a:lvl9pPr>
          </a:lstStyle>
          <a:p>
            <a:pPr algn="l"/>
            <a:fld id="{00000000-1234-1234-1234-123412341234}" type="slidenum">
              <a:rPr lang="es" smtClean="0"/>
              <a:pPr algn="l"/>
              <a:t>‹#›</a:t>
            </a:fld>
            <a:endParaRPr lang="es"/>
          </a:p>
        </p:txBody>
      </p:sp>
      <p:sp>
        <p:nvSpPr>
          <p:cNvPr id="91" name="Google Shape;91;p15"/>
          <p:cNvSpPr/>
          <p:nvPr/>
        </p:nvSpPr>
        <p:spPr>
          <a:xfrm>
            <a:off x="11261033" y="3912533"/>
            <a:ext cx="466800" cy="13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15"/>
          <p:cNvSpPr/>
          <p:nvPr/>
        </p:nvSpPr>
        <p:spPr>
          <a:xfrm rot="5400000">
            <a:off x="2538700" y="97433"/>
            <a:ext cx="466800" cy="13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091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infographic">
  <p:cSld name="Left Title &amp; infographic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455" y="0"/>
            <a:ext cx="3960000" cy="68580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4"/>
          <p:cNvSpPr/>
          <p:nvPr/>
        </p:nvSpPr>
        <p:spPr>
          <a:xfrm>
            <a:off x="0" y="0"/>
            <a:ext cx="3749600" cy="68580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" name="Google Shape;23;p4"/>
          <p:cNvGrpSpPr/>
          <p:nvPr/>
        </p:nvGrpSpPr>
        <p:grpSpPr>
          <a:xfrm>
            <a:off x="591336" y="497536"/>
            <a:ext cx="790683" cy="790683"/>
            <a:chOff x="431250" y="521075"/>
            <a:chExt cx="2084400" cy="2084400"/>
          </a:xfrm>
        </p:grpSpPr>
        <p:sp>
          <p:nvSpPr>
            <p:cNvPr id="24" name="Google Shape;24;p4"/>
            <p:cNvSpPr/>
            <p:nvPr/>
          </p:nvSpPr>
          <p:spPr>
            <a:xfrm>
              <a:off x="431250" y="521075"/>
              <a:ext cx="2084400" cy="208440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04150" y="893975"/>
              <a:ext cx="1338600" cy="13386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1001850" y="1091675"/>
              <a:ext cx="943200" cy="9432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" name="Google Shape;27;p4"/>
          <p:cNvSpPr/>
          <p:nvPr/>
        </p:nvSpPr>
        <p:spPr>
          <a:xfrm>
            <a:off x="9828951" y="863163"/>
            <a:ext cx="28191" cy="59448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477733" y="1477167"/>
            <a:ext cx="2860000" cy="191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"/>
          </p:nvPr>
        </p:nvSpPr>
        <p:spPr>
          <a:xfrm>
            <a:off x="477733" y="3579533"/>
            <a:ext cx="2860000" cy="145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ACA3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ACA3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ACA3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ACA3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ACA3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ACA3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ACA3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ACA3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823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 &amp; body slide 1">
    <p:bg>
      <p:bgPr>
        <a:solidFill>
          <a:srgbClr val="FFFFFF">
            <a:alpha val="0"/>
          </a:srgbClr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719633" y="719600"/>
            <a:ext cx="10752800" cy="54188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1"/>
          </p:nvPr>
        </p:nvSpPr>
        <p:spPr>
          <a:xfrm>
            <a:off x="2026967" y="2586633"/>
            <a:ext cx="8017200" cy="26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31789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14856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4876678" lvl="7" indent="-414856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title"/>
          </p:nvPr>
        </p:nvSpPr>
        <p:spPr>
          <a:xfrm>
            <a:off x="2006600" y="1404667"/>
            <a:ext cx="87876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ldNum" idx="12"/>
          </p:nvPr>
        </p:nvSpPr>
        <p:spPr>
          <a:xfrm>
            <a:off x="11477137" y="635268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33"/>
            </a:lvl1pPr>
            <a:lvl2pPr lvl="1" rtl="0">
              <a:buNone/>
              <a:defRPr sz="1333"/>
            </a:lvl2pPr>
            <a:lvl3pPr lvl="2" rtl="0">
              <a:buNone/>
              <a:defRPr sz="1333"/>
            </a:lvl3pPr>
            <a:lvl4pPr lvl="3" rtl="0">
              <a:buNone/>
              <a:defRPr sz="1333"/>
            </a:lvl4pPr>
            <a:lvl5pPr lvl="4" rtl="0">
              <a:buNone/>
              <a:defRPr sz="1333"/>
            </a:lvl5pPr>
            <a:lvl6pPr lvl="5" rtl="0">
              <a:buNone/>
              <a:defRPr sz="1333"/>
            </a:lvl6pPr>
            <a:lvl7pPr lvl="6" rtl="0">
              <a:buNone/>
              <a:defRPr sz="1333"/>
            </a:lvl7pPr>
            <a:lvl8pPr lvl="7" rtl="0">
              <a:buNone/>
              <a:defRPr sz="1333"/>
            </a:lvl8pPr>
            <a:lvl9pPr lvl="8" rtl="0">
              <a:buNone/>
              <a:defRPr sz="1333"/>
            </a:lvl9pPr>
          </a:lstStyle>
          <a:p>
            <a:pPr algn="l"/>
            <a:fld id="{00000000-1234-1234-1234-123412341234}" type="slidenum">
              <a:rPr lang="es" smtClean="0"/>
              <a:pPr algn="l"/>
              <a:t>‹#›</a:t>
            </a:fld>
            <a:endParaRPr lang="es"/>
          </a:p>
        </p:txBody>
      </p:sp>
      <p:sp>
        <p:nvSpPr>
          <p:cNvPr id="86" name="Google Shape;86;p14"/>
          <p:cNvSpPr/>
          <p:nvPr/>
        </p:nvSpPr>
        <p:spPr>
          <a:xfrm>
            <a:off x="11261033" y="3912533"/>
            <a:ext cx="466800" cy="13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14"/>
          <p:cNvSpPr/>
          <p:nvPr/>
        </p:nvSpPr>
        <p:spPr>
          <a:xfrm rot="5400000">
            <a:off x="2538700" y="97433"/>
            <a:ext cx="466800" cy="13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893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 text &amp; some text slide 1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/>
          <p:nvPr/>
        </p:nvSpPr>
        <p:spPr>
          <a:xfrm>
            <a:off x="282533" y="301167"/>
            <a:ext cx="932800" cy="1716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2829600" y="762276"/>
            <a:ext cx="6532800" cy="28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400" b="1">
                <a:solidFill>
                  <a:srgbClr val="00C8C4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744205" y="587483"/>
            <a:ext cx="932800" cy="9476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23"/>
          <p:cNvSpPr/>
          <p:nvPr/>
        </p:nvSpPr>
        <p:spPr>
          <a:xfrm>
            <a:off x="1042499" y="1345312"/>
            <a:ext cx="336000" cy="41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23"/>
          <p:cNvSpPr/>
          <p:nvPr/>
        </p:nvSpPr>
        <p:spPr>
          <a:xfrm>
            <a:off x="11582300" y="6278647"/>
            <a:ext cx="247200" cy="2512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23"/>
          <p:cNvSpPr/>
          <p:nvPr/>
        </p:nvSpPr>
        <p:spPr>
          <a:xfrm>
            <a:off x="11582300" y="5911668"/>
            <a:ext cx="247200" cy="2512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3"/>
          <p:cNvSpPr txBox="1">
            <a:spLocks noGrp="1"/>
          </p:cNvSpPr>
          <p:nvPr>
            <p:ph type="subTitle" idx="2"/>
          </p:nvPr>
        </p:nvSpPr>
        <p:spPr>
          <a:xfrm>
            <a:off x="1654733" y="4244733"/>
            <a:ext cx="8882400" cy="20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cxnSp>
        <p:nvCxnSpPr>
          <p:cNvPr id="163" name="Google Shape;163;p23"/>
          <p:cNvCxnSpPr/>
          <p:nvPr/>
        </p:nvCxnSpPr>
        <p:spPr>
          <a:xfrm>
            <a:off x="5226800" y="3814533"/>
            <a:ext cx="1738400" cy="0"/>
          </a:xfrm>
          <a:prstGeom prst="straightConnector1">
            <a:avLst/>
          </a:prstGeom>
          <a:noFill/>
          <a:ln w="19050" cap="flat" cmpd="sng">
            <a:solidFill>
              <a:srgbClr val="00C8C4"/>
            </a:solidFill>
            <a:prstDash val="solid"/>
            <a:round/>
            <a:headEnd type="diamond" w="med" len="med"/>
            <a:tailEnd type="diamond" w="med" len="med"/>
          </a:ln>
        </p:spPr>
      </p:cxnSp>
    </p:spTree>
    <p:extLst>
      <p:ext uri="{BB962C8B-B14F-4D97-AF65-F5344CB8AC3E}">
        <p14:creationId xmlns:p14="http://schemas.microsoft.com/office/powerpoint/2010/main" val="46182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ft title &amp; sumary text">
  <p:cSld name="Left title &amp; sumary 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>
            <a:spLocks noGrp="1"/>
          </p:cNvSpPr>
          <p:nvPr>
            <p:ph type="title"/>
          </p:nvPr>
        </p:nvSpPr>
        <p:spPr>
          <a:xfrm>
            <a:off x="664333" y="1066100"/>
            <a:ext cx="2195600" cy="23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swald Regular"/>
              <a:buNone/>
              <a:defRPr b="0"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881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ome text slide ">
  <p:cSld name="Title &amp; some text slide 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282533" y="301167"/>
            <a:ext cx="932800" cy="1716000"/>
          </a:xfrm>
          <a:prstGeom prst="rect">
            <a:avLst/>
          </a:prstGeom>
          <a:noFill/>
          <a:ln w="76200" cap="flat" cmpd="sng">
            <a:solidFill>
              <a:srgbClr val="E1628E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25"/>
          <p:cNvSpPr/>
          <p:nvPr/>
        </p:nvSpPr>
        <p:spPr>
          <a:xfrm>
            <a:off x="744205" y="587483"/>
            <a:ext cx="932800" cy="9476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25"/>
          <p:cNvSpPr/>
          <p:nvPr/>
        </p:nvSpPr>
        <p:spPr>
          <a:xfrm>
            <a:off x="1042499" y="1345312"/>
            <a:ext cx="336000" cy="41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25"/>
          <p:cNvSpPr/>
          <p:nvPr/>
        </p:nvSpPr>
        <p:spPr>
          <a:xfrm>
            <a:off x="11582300" y="6278647"/>
            <a:ext cx="247200" cy="2512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25"/>
          <p:cNvSpPr/>
          <p:nvPr/>
        </p:nvSpPr>
        <p:spPr>
          <a:xfrm>
            <a:off x="11582300" y="5911668"/>
            <a:ext cx="247200" cy="2512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25"/>
          <p:cNvSpPr txBox="1">
            <a:spLocks noGrp="1"/>
          </p:cNvSpPr>
          <p:nvPr>
            <p:ph type="subTitle" idx="1"/>
          </p:nvPr>
        </p:nvSpPr>
        <p:spPr>
          <a:xfrm>
            <a:off x="2146467" y="2233867"/>
            <a:ext cx="7899200" cy="20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title"/>
          </p:nvPr>
        </p:nvSpPr>
        <p:spPr>
          <a:xfrm>
            <a:off x="1914500" y="1083580"/>
            <a:ext cx="4072400" cy="734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028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02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6CD7D-9256-320F-2243-29B55D4D2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FC60F-DD69-28C7-BFBC-E4D7D17D3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9D06D-E870-9299-B1DE-E6B2DFF6C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7409-22B8-402A-B57F-084D2EA0EE4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19C9C-C5E6-489A-1923-068C59F1E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250BD-5B36-4316-EAA9-3AF93814B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B6D3-6E70-4511-884C-E2F6125FD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818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subtitle slide 1 1">
  <p:cSld name="BIG Title &amp; subtitle slide 1 1">
    <p:bg>
      <p:bgPr>
        <a:solidFill>
          <a:srgbClr val="00B1AE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7604600" y="719600"/>
            <a:ext cx="3935200" cy="5418800"/>
          </a:xfrm>
          <a:prstGeom prst="rect">
            <a:avLst/>
          </a:prstGeom>
          <a:noFill/>
          <a:ln w="76200" cap="flat" cmpd="sng">
            <a:solidFill>
              <a:srgbClr val="FACA3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6745600" y="1266400"/>
            <a:ext cx="4074000" cy="22412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5333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5333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5333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5333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5333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5333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5333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5333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ubTitle" idx="1"/>
          </p:nvPr>
        </p:nvSpPr>
        <p:spPr>
          <a:xfrm>
            <a:off x="6745600" y="3507600"/>
            <a:ext cx="3693600" cy="1018400"/>
          </a:xfrm>
          <a:prstGeom prst="rect">
            <a:avLst/>
          </a:prstGeom>
          <a:solidFill>
            <a:srgbClr val="00B1AE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3F3F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41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&amp; illustration">
  <p:cSld name="BIG Title &amp; illustra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559265" y="0"/>
            <a:ext cx="3192400" cy="68580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9"/>
          <p:cNvSpPr/>
          <p:nvPr/>
        </p:nvSpPr>
        <p:spPr>
          <a:xfrm>
            <a:off x="228299" y="0"/>
            <a:ext cx="3192400" cy="6858000"/>
          </a:xfrm>
          <a:prstGeom prst="rect">
            <a:avLst/>
          </a:prstGeom>
          <a:solidFill>
            <a:srgbClr val="FAC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9"/>
          <p:cNvSpPr/>
          <p:nvPr/>
        </p:nvSpPr>
        <p:spPr>
          <a:xfrm>
            <a:off x="0" y="0"/>
            <a:ext cx="3192400" cy="6858000"/>
          </a:xfrm>
          <a:prstGeom prst="rect">
            <a:avLst/>
          </a:prstGeom>
          <a:solidFill>
            <a:srgbClr val="00C8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425267" y="961933"/>
            <a:ext cx="2378000" cy="157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None/>
              <a:defRPr sz="53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407200" y="2203933"/>
            <a:ext cx="2378000" cy="1018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43434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i="1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14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Photo &amp; 3 columns slide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>
            <a:spLocks noGrp="1"/>
          </p:cNvSpPr>
          <p:nvPr>
            <p:ph type="subTitle" idx="1"/>
          </p:nvPr>
        </p:nvSpPr>
        <p:spPr>
          <a:xfrm>
            <a:off x="1022800" y="4098467"/>
            <a:ext cx="2895600" cy="483200"/>
          </a:xfrm>
          <a:prstGeom prst="rect">
            <a:avLst/>
          </a:prstGeom>
          <a:solidFill>
            <a:srgbClr val="00C8C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2"/>
          </p:nvPr>
        </p:nvSpPr>
        <p:spPr>
          <a:xfrm>
            <a:off x="4648200" y="4098433"/>
            <a:ext cx="2888800" cy="483200"/>
          </a:xfrm>
          <a:prstGeom prst="rect">
            <a:avLst/>
          </a:prstGeom>
          <a:solidFill>
            <a:srgbClr val="E1628E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1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3E516C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3"/>
          </p:nvPr>
        </p:nvSpPr>
        <p:spPr>
          <a:xfrm>
            <a:off x="8273600" y="4098433"/>
            <a:ext cx="2888800" cy="483200"/>
          </a:xfrm>
          <a:prstGeom prst="rect">
            <a:avLst/>
          </a:prstGeom>
          <a:solidFill>
            <a:srgbClr val="FACA3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rgbClr val="FFFFFF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4"/>
          </p:nvPr>
        </p:nvSpPr>
        <p:spPr>
          <a:xfrm>
            <a:off x="1016000" y="4718933"/>
            <a:ext cx="2847600" cy="20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subTitle" idx="5"/>
          </p:nvPr>
        </p:nvSpPr>
        <p:spPr>
          <a:xfrm>
            <a:off x="4648200" y="4718933"/>
            <a:ext cx="2847600" cy="20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ubTitle" idx="6"/>
          </p:nvPr>
        </p:nvSpPr>
        <p:spPr>
          <a:xfrm>
            <a:off x="8280400" y="4718933"/>
            <a:ext cx="2847600" cy="208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C8C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26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 &amp; percentag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9828951" y="863163"/>
            <a:ext cx="28191" cy="59448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/>
          <p:nvPr/>
        </p:nvSpPr>
        <p:spPr>
          <a:xfrm>
            <a:off x="992800" y="-226300"/>
            <a:ext cx="10206400" cy="14004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427833" y="834267"/>
            <a:ext cx="4074000" cy="22412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E1628E"/>
              </a:buClr>
              <a:buSzPts val="2400"/>
              <a:buNone/>
              <a:defRPr>
                <a:solidFill>
                  <a:srgbClr val="E1628E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488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sign 2">
  <p:cSld name="Design 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9"/>
          <p:cNvSpPr/>
          <p:nvPr/>
        </p:nvSpPr>
        <p:spPr>
          <a:xfrm>
            <a:off x="8050000" y="0"/>
            <a:ext cx="4142000" cy="6858000"/>
          </a:xfrm>
          <a:prstGeom prst="rect">
            <a:avLst/>
          </a:prstGeom>
          <a:solidFill>
            <a:srgbClr val="E162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29"/>
          <p:cNvSpPr/>
          <p:nvPr/>
        </p:nvSpPr>
        <p:spPr>
          <a:xfrm>
            <a:off x="5695733" y="-76200"/>
            <a:ext cx="6706800" cy="1197600"/>
          </a:xfrm>
          <a:prstGeom prst="rect">
            <a:avLst/>
          </a:prstGeom>
          <a:noFill/>
          <a:ln w="76200" cap="flat" cmpd="sng">
            <a:solidFill>
              <a:srgbClr val="F3F3F3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871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9C2E5-2BF4-94BE-82D6-5BD459628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9A0248-3F04-8F70-246C-477BC9D8F0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3AD00-8E3D-094B-0973-CD9E66203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7409-22B8-402A-B57F-084D2EA0EE4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00C7C-7873-5F08-B35D-07645C70F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2B66-C33B-5E55-18C5-A80A825E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B6D3-6E70-4511-884C-E2F6125FD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13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D8B8-F3BA-08A5-0F16-1C219E6CD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632FE-27DC-AA4B-C5AA-920936974E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B6D01-B243-7ACE-6361-DB46A591A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412CC5-F560-95D2-1EB7-F51B3065E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7409-22B8-402A-B57F-084D2EA0EE4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3F05D-3962-01F0-1885-EC61EB7A6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D124E-DBB5-E817-7DFF-DDCB1E303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B6D3-6E70-4511-884C-E2F6125FD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0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3E1A6-B84E-C3C9-BF7F-29E0EF0E7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4B743-0CD2-6064-CEF3-A9847D43D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3C799-F699-D101-1886-74839D564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73D4A-C1B5-30F8-BFD7-0C778505C3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FA96E9-E72D-CB87-2C49-DD029D8473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958B04-7452-8C3D-EF21-F0B38C919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7409-22B8-402A-B57F-084D2EA0EE4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D8D647-F66A-ABA5-7273-ED9C4A543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EFBE53-FEE5-D352-9F39-0EA9A839C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B6D3-6E70-4511-884C-E2F6125FD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68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E8CA-B278-2A63-8B67-AF8E248B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07097-CAF9-876C-E42E-199C1021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7409-22B8-402A-B57F-084D2EA0EE4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6860AC-661A-1FEB-A53C-6C47B880F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4C87D8-3980-A856-0E99-230304DE5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B6D3-6E70-4511-884C-E2F6125FD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07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E1940F-BC5C-96A5-181A-4D9E9C2C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7409-22B8-402A-B57F-084D2EA0EE4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F6C98B-8CFF-7BC1-14BF-1ED68E002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35D78-D9BC-EBAB-B315-27E6CF256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B6D3-6E70-4511-884C-E2F6125FD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4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B7C0F-4EB3-7EF5-45D7-76EADDF3A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77C71-FFF9-6DB9-896C-3BBB31598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363CD2-BB3A-87CF-1B38-692172981C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D09E3-78D7-4559-75CE-1F25A59C8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7409-22B8-402A-B57F-084D2EA0EE4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02194-8378-B9ED-75BC-43EAAE2E2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E003B-5098-D15E-906C-0B30E8BD7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B6D3-6E70-4511-884C-E2F6125FD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612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70937-5040-31B6-5799-7A61DAA40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EA157D-F297-3C31-D235-5D8E371F0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3015A2-5964-2D4F-D5BB-E2958422C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4410FE-7093-A170-6AF6-D22011746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17409-22B8-402A-B57F-084D2EA0EE4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76C91-816A-23A0-697A-DE6729DBE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91224-B456-2B94-5213-F7EA8E1CA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FB6D3-6E70-4511-884C-E2F6125FD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69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0C59EE-9984-1FA2-4A7A-78662B40E5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3A61A-91A5-A607-7B2E-FFE32B682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898A7-C405-3113-CEE9-9848D49C79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17409-22B8-402A-B57F-084D2EA0EE46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538B0-3436-E8E4-0D8E-2A69A1F01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D5E06-91E6-51F3-4507-483DD6289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FB6D3-6E70-4511-884C-E2F6125FD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8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2.sv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67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2.svg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1.png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24.svg"/><Relationship Id="rId4" Type="http://schemas.openxmlformats.org/officeDocument/2006/relationships/image" Target="../media/image93.sv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9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3.svg"/><Relationship Id="rId11" Type="http://schemas.openxmlformats.org/officeDocument/2006/relationships/image" Target="../media/image108.sv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svg"/><Relationship Id="rId9" Type="http://schemas.openxmlformats.org/officeDocument/2006/relationships/image" Target="../media/image10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248A7-8B67-8EB3-6DED-C4ED42B29E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27BA88-CEA9-6D5F-42E6-D8B5EFFA90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188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2547951"/>
            <a:ext cx="3745677" cy="14796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chemeClr val="tx1"/>
                </a:solidFill>
              </a:rPr>
              <a:t>Nhận</a:t>
            </a:r>
            <a:r>
              <a:rPr lang="en-US" sz="3733" b="1" dirty="0">
                <a:solidFill>
                  <a:schemeClr val="tx1"/>
                </a:solidFill>
              </a:rPr>
              <a:t> </a:t>
            </a:r>
            <a:r>
              <a:rPr lang="en-US" sz="3733" b="1" dirty="0" err="1">
                <a:solidFill>
                  <a:schemeClr val="tx1"/>
                </a:solidFill>
              </a:rPr>
              <a:t>xét</a:t>
            </a:r>
            <a:endParaRPr lang="en-US" sz="3733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4738688" y="2047197"/>
            <a:ext cx="6124573" cy="2463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:</a:t>
            </a:r>
            <a:endParaRPr lang="en-US" sz="2933" dirty="0">
              <a:latin typeface="+mj-lt"/>
              <a:ea typeface="Times New Roman" panose="02020603050405020304" pitchFamily="18" charset="0"/>
            </a:endParaRPr>
          </a:p>
          <a:p>
            <a:pPr marL="457189" indent="-457189" algn="just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;</a:t>
            </a:r>
            <a:endParaRPr lang="en-US" sz="2933" dirty="0">
              <a:latin typeface="+mj-lt"/>
              <a:ea typeface="Times New Roman" panose="02020603050405020304" pitchFamily="18" charset="0"/>
            </a:endParaRPr>
          </a:p>
          <a:p>
            <a:pPr marL="457189" indent="-457189" algn="just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en-US" sz="2933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0B17C107-1863-E6AA-2E47-DB0F45EF1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756210" y="2399995"/>
            <a:ext cx="1246028" cy="4256619"/>
          </a:xfrm>
          <a:prstGeom prst="rect">
            <a:avLst/>
          </a:prstGeom>
        </p:spPr>
      </p:pic>
      <p:pic>
        <p:nvPicPr>
          <p:cNvPr id="4" name="Picture 21">
            <a:extLst>
              <a:ext uri="{FF2B5EF4-FFF2-40B4-BE49-F238E27FC236}">
                <a16:creationId xmlns:a16="http://schemas.microsoft.com/office/drawing/2014/main" id="{9BC65816-D9D3-7B56-83A9-806622987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738689" y="5018893"/>
            <a:ext cx="3037564" cy="1839107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9BD7935E-CB2A-FCCA-F439-D83CE2741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043" y="0"/>
            <a:ext cx="1490195" cy="1490195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250F209-0ADF-66C3-47CA-80851079FA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90823">
            <a:off x="3756072" y="-6798"/>
            <a:ext cx="1601725" cy="125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4731D52B-D527-7F8E-A78C-A9FCDA53440A}"/>
              </a:ext>
            </a:extLst>
          </p:cNvPr>
          <p:cNvSpPr/>
          <p:nvPr/>
        </p:nvSpPr>
        <p:spPr>
          <a:xfrm>
            <a:off x="388408" y="470124"/>
            <a:ext cx="1354667" cy="8805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5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FE13A993-055C-1359-E272-9A88F4619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2" y="679675"/>
            <a:ext cx="5143499" cy="418471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/>
              <p:nvPr/>
            </p:nvSpPr>
            <p:spPr>
              <a:xfrm>
                <a:off x="76197" y="4864386"/>
                <a:ext cx="7439027" cy="2052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933" dirty="0" err="1"/>
                  <a:t>Mỗi</a:t>
                </a:r>
                <a:r>
                  <a:rPr lang="en-US" sz="2933" dirty="0"/>
                  <a:t> </a:t>
                </a:r>
                <a:r>
                  <a:rPr lang="en-US" sz="2933" dirty="0" err="1"/>
                  <a:t>đoạn</a:t>
                </a:r>
                <a:r>
                  <a:rPr lang="en-US" sz="2933" dirty="0"/>
                  <a:t> </a:t>
                </a:r>
                <a:r>
                  <a:rPr lang="en-US" sz="2933" dirty="0" err="1"/>
                  <a:t>thẳng</a:t>
                </a:r>
                <a:r>
                  <a:rPr lang="en-US" sz="2933" dirty="0"/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933" dirty="0" err="1"/>
                  <a:t>là</a:t>
                </a:r>
                <a:r>
                  <a:rPr lang="en-US" sz="2933" dirty="0"/>
                  <a:t> </a:t>
                </a:r>
                <a:r>
                  <a:rPr lang="en-US" sz="2933" dirty="0" err="1"/>
                  <a:t>một</a:t>
                </a:r>
                <a:r>
                  <a:rPr lang="en-US" sz="2933" dirty="0"/>
                  <a:t> </a:t>
                </a:r>
                <a:r>
                  <a:rPr lang="en-US" sz="2933" dirty="0" err="1"/>
                  <a:t>đường</a:t>
                </a:r>
                <a:r>
                  <a:rPr lang="en-US" sz="2933" dirty="0"/>
                  <a:t> </a:t>
                </a:r>
                <a:r>
                  <a:rPr lang="en-US" sz="2933" dirty="0" err="1"/>
                  <a:t>chéo</a:t>
                </a:r>
                <a:r>
                  <a:rPr lang="en-US" sz="2933" dirty="0"/>
                  <a:t> </a:t>
                </a:r>
                <a:r>
                  <a:rPr lang="en-US" sz="2933" dirty="0" err="1"/>
                  <a:t>của</a:t>
                </a:r>
                <a:r>
                  <a:rPr lang="en-US" sz="2933" dirty="0"/>
                  <a:t> </a:t>
                </a:r>
                <a:r>
                  <a:rPr lang="en-US" sz="2933" dirty="0" err="1"/>
                  <a:t>hình</a:t>
                </a:r>
                <a:r>
                  <a:rPr lang="en-US" sz="2933" dirty="0"/>
                  <a:t> </a:t>
                </a:r>
                <a:r>
                  <a:rPr lang="en-US" sz="2933" dirty="0" err="1"/>
                  <a:t>hộp</a:t>
                </a:r>
                <a:r>
                  <a:rPr lang="en-US" sz="2933" dirty="0"/>
                  <a:t> </a:t>
                </a:r>
                <a:r>
                  <a:rPr lang="en-US" sz="2933" dirty="0" err="1"/>
                  <a:t>chữ</a:t>
                </a:r>
                <a:r>
                  <a:rPr lang="en-US" sz="2933" dirty="0"/>
                  <a:t> </a:t>
                </a:r>
                <a:r>
                  <a:rPr lang="en-US" sz="2933" dirty="0" err="1"/>
                  <a:t>nhật</a:t>
                </a:r>
                <a:r>
                  <a:rPr lang="en-US" sz="2933" dirty="0"/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latin typeface="Cambria Math" panose="02040503050406030204" pitchFamily="18" charset="0"/>
                      </a:rPr>
                      <m:t>𝐴𝐵𝐶𝐷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’.</m:t>
                    </m:r>
                  </m:oMath>
                </a14:m>
                <a:endParaRPr lang="en-US" sz="2933" dirty="0">
                  <a:latin typeface="+mj-lt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90F49D4C-0696-38FD-861F-D890BD31F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7" y="4864386"/>
                <a:ext cx="7439027" cy="2052293"/>
              </a:xfrm>
              <a:prstGeom prst="rect">
                <a:avLst/>
              </a:prstGeom>
              <a:blipFill>
                <a:blip r:embed="rId4"/>
                <a:stretch>
                  <a:fillRect l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9EAA702F-0066-C0EA-1B51-AE79B2B4A213}"/>
              </a:ext>
            </a:extLst>
          </p:cNvPr>
          <p:cNvSpPr/>
          <p:nvPr/>
        </p:nvSpPr>
        <p:spPr>
          <a:xfrm>
            <a:off x="7905749" y="928702"/>
            <a:ext cx="3345628" cy="114774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chemeClr val="tx1"/>
                </a:solidFill>
              </a:rPr>
              <a:t>Nhận</a:t>
            </a:r>
            <a:r>
              <a:rPr lang="en-US" sz="3733" b="1" dirty="0">
                <a:solidFill>
                  <a:schemeClr val="tx1"/>
                </a:solidFill>
              </a:rPr>
              <a:t> </a:t>
            </a:r>
            <a:r>
              <a:rPr lang="en-US" sz="3733" b="1" dirty="0" err="1">
                <a:solidFill>
                  <a:schemeClr val="tx1"/>
                </a:solidFill>
              </a:rPr>
              <a:t>xét</a:t>
            </a:r>
            <a:endParaRPr lang="en-US" sz="3733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D178E91-A931-9C98-ABB6-3C9B1315D7DB}"/>
              </a:ext>
            </a:extLst>
          </p:cNvPr>
          <p:cNvSpPr txBox="1"/>
          <p:nvPr/>
        </p:nvSpPr>
        <p:spPr>
          <a:xfrm>
            <a:off x="7905749" y="2772030"/>
            <a:ext cx="3345628" cy="1376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 err="1"/>
              <a:t>Hình</a:t>
            </a:r>
            <a:r>
              <a:rPr lang="en-US" sz="2933" dirty="0"/>
              <a:t> </a:t>
            </a:r>
            <a:r>
              <a:rPr lang="en-US" sz="2933" dirty="0" err="1"/>
              <a:t>hộp</a:t>
            </a:r>
            <a:r>
              <a:rPr lang="en-US" sz="2933" dirty="0"/>
              <a:t> </a:t>
            </a:r>
            <a:r>
              <a:rPr lang="en-US" sz="2933" dirty="0" err="1"/>
              <a:t>chữ</a:t>
            </a:r>
            <a:r>
              <a:rPr lang="en-US" sz="2933" dirty="0"/>
              <a:t> </a:t>
            </a:r>
            <a:r>
              <a:rPr lang="en-US" sz="2933" dirty="0" err="1"/>
              <a:t>nhật</a:t>
            </a:r>
            <a:r>
              <a:rPr lang="en-US" sz="2933" dirty="0"/>
              <a:t> </a:t>
            </a:r>
            <a:r>
              <a:rPr lang="en-US" sz="2933" dirty="0" err="1"/>
              <a:t>có</a:t>
            </a:r>
            <a:r>
              <a:rPr lang="en-US" sz="2933" dirty="0"/>
              <a:t> 4 </a:t>
            </a:r>
            <a:r>
              <a:rPr lang="en-US" sz="2933" dirty="0" err="1"/>
              <a:t>đường</a:t>
            </a:r>
            <a:r>
              <a:rPr lang="en-US" sz="2933" dirty="0"/>
              <a:t> </a:t>
            </a:r>
            <a:r>
              <a:rPr lang="en-US" sz="2933" dirty="0" err="1"/>
              <a:t>chéo</a:t>
            </a:r>
            <a:r>
              <a:rPr lang="en-US" sz="2933" dirty="0"/>
              <a:t>.</a:t>
            </a:r>
          </a:p>
        </p:txBody>
      </p:sp>
      <p:pic>
        <p:nvPicPr>
          <p:cNvPr id="2" name="Picture 16">
            <a:extLst>
              <a:ext uri="{FF2B5EF4-FFF2-40B4-BE49-F238E27FC236}">
                <a16:creationId xmlns:a16="http://schemas.microsoft.com/office/drawing/2014/main" id="{CCF98896-A28D-DF6A-A4E6-97DE2E5EED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654" y="5018567"/>
            <a:ext cx="1459345" cy="1885365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5014A151-5217-4039-B939-48F6A4745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583" y="6157268"/>
            <a:ext cx="1240867" cy="7778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908" y="4172857"/>
            <a:ext cx="32004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5A5CA79B-C13A-D4FE-92B0-7F5577885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062" y="3950255"/>
            <a:ext cx="4632413" cy="324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35466" y="145143"/>
            <a:ext cx="3357639" cy="124822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endParaRPr lang="en-US" sz="32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3841447" y="437926"/>
            <a:ext cx="7237791" cy="64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67" dirty="0"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3" y="1659130"/>
            <a:ext cx="2390744" cy="285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733" y="1559224"/>
            <a:ext cx="2390745" cy="281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563" y="1222264"/>
            <a:ext cx="26670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2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1" y="79444"/>
            <a:ext cx="12098868" cy="120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33" dirty="0"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074" name="Picture 2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9F639E3D-6E2E-EB55-B5A8-DAFC18745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933" y="3704773"/>
            <a:ext cx="3973067" cy="315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228600" y="1536646"/>
                <a:ext cx="11963401" cy="3539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189" indent="-457189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533" dirty="0">
                  <a:latin typeface="+mj-lt"/>
                  <a:ea typeface="Noto Sans Symbols"/>
                  <a:cs typeface="Noto Sans Symbols"/>
                </a:endParaRPr>
              </a:p>
              <a:p>
                <a:pPr marL="457189" indent="-457189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𝑀𝑁𝑃𝑄</m:t>
                    </m:r>
                  </m:oMath>
                </a14:m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533" dirty="0">
                  <a:latin typeface="+mj-lt"/>
                  <a:ea typeface="Noto Sans Symbols"/>
                  <a:cs typeface="Noto Sans Symbols"/>
                </a:endParaRPr>
              </a:p>
              <a:p>
                <a:pPr marL="304792" algn="just">
                  <a:lnSpc>
                    <a:spcPct val="150000"/>
                  </a:lnSpc>
                </a:pP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𝐴𝑀𝑄𝐷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𝐵𝑁𝑃𝐶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𝐶𝑃𝑄𝐷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𝐴𝑀𝑁𝐵</m:t>
                    </m:r>
                  </m:oMath>
                </a14:m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533" dirty="0">
                  <a:latin typeface="+mj-lt"/>
                  <a:ea typeface="Times New Roman" panose="02020603050405020304" pitchFamily="18" charset="0"/>
                </a:endParaRPr>
              </a:p>
              <a:p>
                <a:pPr marL="457189" indent="-457189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𝑃𝑄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𝑀𝑁</m:t>
                    </m:r>
                  </m:oMath>
                </a14:m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𝑀𝑄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𝑁𝑃</m:t>
                    </m:r>
                  </m:oMath>
                </a14:m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533" dirty="0">
                  <a:latin typeface="+mj-lt"/>
                  <a:ea typeface="Noto Sans Symbols"/>
                  <a:cs typeface="Noto Sans Symbols"/>
                </a:endParaRPr>
              </a:p>
              <a:p>
                <a:pPr marL="304792" algn="just">
                  <a:lnSpc>
                    <a:spcPct val="150000"/>
                  </a:lnSpc>
                </a:pP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𝐴𝑀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𝐵𝑁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𝐶𝑃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𝐷𝑄</m:t>
                    </m:r>
                  </m:oMath>
                </a14:m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533" dirty="0">
                  <a:latin typeface="+mj-lt"/>
                  <a:ea typeface="Times New Roman" panose="02020603050405020304" pitchFamily="18" charset="0"/>
                </a:endParaRPr>
              </a:p>
              <a:p>
                <a:pPr marL="457189" indent="-457189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𝑀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𝑁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𝑃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𝑄</m:t>
                    </m:r>
                  </m:oMath>
                </a14:m>
                <a:endParaRPr lang="en-US" sz="2533" dirty="0"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536646"/>
                <a:ext cx="11963401" cy="3539110"/>
              </a:xfrm>
              <a:prstGeom prst="rect">
                <a:avLst/>
              </a:prstGeom>
              <a:blipFill>
                <a:blip r:embed="rId3"/>
                <a:stretch>
                  <a:fillRect l="-765" b="-3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9CF71EBB-B379-2D46-F4D8-E6B8343ED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03887" y="6196653"/>
            <a:ext cx="4447416" cy="2870604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3D785706-5757-0B85-BCB3-0196185C64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44868" y="5905604"/>
            <a:ext cx="1906485" cy="386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5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317A479-7534-5CB3-C7F6-F63567ED3BDA}"/>
              </a:ext>
            </a:extLst>
          </p:cNvPr>
          <p:cNvSpPr txBox="1"/>
          <p:nvPr/>
        </p:nvSpPr>
        <p:spPr>
          <a:xfrm>
            <a:off x="190501" y="103795"/>
            <a:ext cx="39563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II. HÌNH LẬP PHƯƠNG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210056C-914A-2413-74AC-08D3CA6C61FA}"/>
              </a:ext>
            </a:extLst>
          </p:cNvPr>
          <p:cNvSpPr txBox="1"/>
          <p:nvPr/>
        </p:nvSpPr>
        <p:spPr>
          <a:xfrm>
            <a:off x="962651" y="1612230"/>
            <a:ext cx="2457451" cy="699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7.</a:t>
            </a:r>
            <a:endParaRPr lang="en-US" sz="2933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42803A2-4E9C-BDB9-1BB0-8DE920EFFAD9}"/>
              </a:ext>
            </a:extLst>
          </p:cNvPr>
          <p:cNvSpPr txBox="1"/>
          <p:nvPr/>
        </p:nvSpPr>
        <p:spPr>
          <a:xfrm>
            <a:off x="6233489" y="1612229"/>
            <a:ext cx="5076825" cy="699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8.</a:t>
            </a:r>
            <a:endParaRPr lang="en-US" sz="2933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2A106A6C-553C-7FBD-488C-0BBD2C2CBDD2}"/>
              </a:ext>
            </a:extLst>
          </p:cNvPr>
          <p:cNvSpPr/>
          <p:nvPr/>
        </p:nvSpPr>
        <p:spPr>
          <a:xfrm>
            <a:off x="285317" y="731696"/>
            <a:ext cx="1354667" cy="8805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5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HĐ5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CFF52FE7-2818-FAAD-49E0-4A03CF1C3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20" y="2628806"/>
            <a:ext cx="5082304" cy="4107845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98EB8925-EA2C-23FA-BD21-A4CE8607C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439" y="2411888"/>
            <a:ext cx="3494971" cy="4324763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040DC93B-B06C-F7E2-D2CA-A50C71F9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551431" y="103795"/>
            <a:ext cx="1355252" cy="133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609725" y="2110978"/>
            <a:ext cx="10106025" cy="1376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, 8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4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en-US" sz="2933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828800" y="513954"/>
            <a:ext cx="10106025" cy="699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9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9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ở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8.</a:t>
            </a:r>
            <a:endParaRPr lang="en-US" sz="2933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657225" y="2333625"/>
            <a:ext cx="790575" cy="447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657225" y="4219575"/>
            <a:ext cx="10572751" cy="1628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933" dirty="0" err="1">
                <a:solidFill>
                  <a:schemeClr val="tx1"/>
                </a:solidFill>
              </a:rPr>
              <a:t>Nhận</a:t>
            </a:r>
            <a:r>
              <a:rPr lang="en-US" sz="2933" dirty="0">
                <a:solidFill>
                  <a:schemeClr val="tx1"/>
                </a:solidFill>
              </a:rPr>
              <a:t> </a:t>
            </a:r>
            <a:r>
              <a:rPr lang="en-US" sz="2933" dirty="0" err="1">
                <a:solidFill>
                  <a:schemeClr val="tx1"/>
                </a:solidFill>
              </a:rPr>
              <a:t>xét</a:t>
            </a:r>
            <a:r>
              <a:rPr lang="en-US" sz="2933" dirty="0">
                <a:solidFill>
                  <a:schemeClr val="tx1"/>
                </a:solidFill>
              </a:rPr>
              <a:t>: </a:t>
            </a:r>
            <a:r>
              <a:rPr lang="en-US" sz="2933" dirty="0" err="1">
                <a:solidFill>
                  <a:schemeClr val="tx1"/>
                </a:solidFill>
              </a:rPr>
              <a:t>Hình</a:t>
            </a:r>
            <a:r>
              <a:rPr lang="en-US" sz="2933" dirty="0">
                <a:solidFill>
                  <a:schemeClr val="tx1"/>
                </a:solidFill>
              </a:rPr>
              <a:t> </a:t>
            </a:r>
            <a:r>
              <a:rPr lang="en-US" sz="2933" dirty="0" err="1">
                <a:solidFill>
                  <a:schemeClr val="tx1"/>
                </a:solidFill>
              </a:rPr>
              <a:t>lập</a:t>
            </a:r>
            <a:r>
              <a:rPr lang="en-US" sz="2933" dirty="0">
                <a:solidFill>
                  <a:schemeClr val="tx1"/>
                </a:solidFill>
              </a:rPr>
              <a:t> </a:t>
            </a:r>
            <a:r>
              <a:rPr lang="en-US" sz="2933" dirty="0" err="1">
                <a:solidFill>
                  <a:schemeClr val="tx1"/>
                </a:solidFill>
              </a:rPr>
              <a:t>phương</a:t>
            </a:r>
            <a:r>
              <a:rPr lang="en-US" sz="2933" dirty="0">
                <a:solidFill>
                  <a:schemeClr val="tx1"/>
                </a:solidFill>
              </a:rPr>
              <a:t> </a:t>
            </a:r>
            <a:r>
              <a:rPr lang="en-US" sz="2933" dirty="0" err="1">
                <a:solidFill>
                  <a:schemeClr val="tx1"/>
                </a:solidFill>
              </a:rPr>
              <a:t>có</a:t>
            </a:r>
            <a:r>
              <a:rPr lang="en-US" sz="2933" dirty="0">
                <a:solidFill>
                  <a:schemeClr val="tx1"/>
                </a:solidFill>
              </a:rPr>
              <a:t> 6 </a:t>
            </a:r>
            <a:r>
              <a:rPr lang="en-US" sz="2933" dirty="0" err="1">
                <a:solidFill>
                  <a:schemeClr val="tx1"/>
                </a:solidFill>
              </a:rPr>
              <a:t>mặt</a:t>
            </a:r>
            <a:r>
              <a:rPr lang="en-US" sz="2933" dirty="0">
                <a:solidFill>
                  <a:schemeClr val="tx1"/>
                </a:solidFill>
              </a:rPr>
              <a:t>, 12 </a:t>
            </a:r>
            <a:r>
              <a:rPr lang="en-US" sz="2933" dirty="0" err="1">
                <a:solidFill>
                  <a:schemeClr val="tx1"/>
                </a:solidFill>
              </a:rPr>
              <a:t>cạnh</a:t>
            </a:r>
            <a:r>
              <a:rPr lang="en-US" sz="2933" dirty="0">
                <a:solidFill>
                  <a:schemeClr val="tx1"/>
                </a:solidFill>
              </a:rPr>
              <a:t>, 8 </a:t>
            </a:r>
            <a:r>
              <a:rPr lang="en-US" sz="2933" dirty="0" err="1">
                <a:solidFill>
                  <a:schemeClr val="tx1"/>
                </a:solidFill>
              </a:rPr>
              <a:t>đỉnh</a:t>
            </a:r>
            <a:r>
              <a:rPr lang="en-US" sz="2933" dirty="0">
                <a:solidFill>
                  <a:schemeClr val="tx1"/>
                </a:solidFill>
              </a:rPr>
              <a:t>, 4 </a:t>
            </a:r>
            <a:r>
              <a:rPr lang="en-US" sz="2933" dirty="0" err="1">
                <a:solidFill>
                  <a:schemeClr val="tx1"/>
                </a:solidFill>
              </a:rPr>
              <a:t>đường</a:t>
            </a:r>
            <a:r>
              <a:rPr lang="en-US" sz="2933" dirty="0">
                <a:solidFill>
                  <a:schemeClr val="tx1"/>
                </a:solidFill>
              </a:rPr>
              <a:t> </a:t>
            </a:r>
            <a:r>
              <a:rPr lang="en-US" sz="2933" dirty="0" err="1">
                <a:solidFill>
                  <a:schemeClr val="tx1"/>
                </a:solidFill>
              </a:rPr>
              <a:t>chéo</a:t>
            </a:r>
            <a:r>
              <a:rPr lang="en-US" sz="2933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2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CD2DBAED-F533-87FD-E548-ECFB2970853B}"/>
              </a:ext>
            </a:extLst>
          </p:cNvPr>
          <p:cNvSpPr/>
          <p:nvPr/>
        </p:nvSpPr>
        <p:spPr>
          <a:xfrm>
            <a:off x="265965" y="422059"/>
            <a:ext cx="1354667" cy="8805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5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HĐ6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2C12EE8-43C6-96AD-1AE6-DD68DE14712B}"/>
              </a:ext>
            </a:extLst>
          </p:cNvPr>
          <p:cNvSpPr txBox="1"/>
          <p:nvPr/>
        </p:nvSpPr>
        <p:spPr>
          <a:xfrm>
            <a:off x="1980446" y="255409"/>
            <a:ext cx="9534525" cy="1376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 err="1"/>
              <a:t>Đọc</a:t>
            </a:r>
            <a:r>
              <a:rPr lang="en-US" sz="2933" dirty="0"/>
              <a:t> </a:t>
            </a:r>
            <a:r>
              <a:rPr lang="en-US" sz="2933" dirty="0" err="1"/>
              <a:t>tên</a:t>
            </a:r>
            <a:r>
              <a:rPr lang="en-US" sz="2933" dirty="0"/>
              <a:t> </a:t>
            </a:r>
            <a:r>
              <a:rPr lang="en-US" sz="2933" dirty="0" err="1"/>
              <a:t>các</a:t>
            </a:r>
            <a:r>
              <a:rPr lang="en-US" sz="2933" dirty="0"/>
              <a:t> </a:t>
            </a:r>
            <a:r>
              <a:rPr lang="en-US" sz="2933" dirty="0" err="1"/>
              <a:t>mặt</a:t>
            </a:r>
            <a:r>
              <a:rPr lang="en-US" sz="2933" dirty="0"/>
              <a:t>, </a:t>
            </a:r>
            <a:r>
              <a:rPr lang="en-US" sz="2933" dirty="0" err="1"/>
              <a:t>các</a:t>
            </a:r>
            <a:r>
              <a:rPr lang="en-US" sz="2933" dirty="0"/>
              <a:t> </a:t>
            </a:r>
            <a:r>
              <a:rPr lang="en-US" sz="2933" dirty="0" err="1"/>
              <a:t>cạnh</a:t>
            </a:r>
            <a:r>
              <a:rPr lang="en-US" sz="2933" dirty="0"/>
              <a:t>, </a:t>
            </a:r>
            <a:r>
              <a:rPr lang="en-US" sz="2933" dirty="0" err="1"/>
              <a:t>các</a:t>
            </a:r>
            <a:r>
              <a:rPr lang="en-US" sz="2933" dirty="0"/>
              <a:t> </a:t>
            </a:r>
            <a:r>
              <a:rPr lang="en-US" sz="2933" dirty="0" err="1"/>
              <a:t>đỉnh</a:t>
            </a:r>
            <a:r>
              <a:rPr lang="en-US" sz="2933" dirty="0"/>
              <a:t>, </a:t>
            </a:r>
            <a:r>
              <a:rPr lang="en-US" sz="2933" dirty="0" err="1"/>
              <a:t>các</a:t>
            </a:r>
            <a:r>
              <a:rPr lang="en-US" sz="2933" dirty="0"/>
              <a:t> </a:t>
            </a:r>
            <a:r>
              <a:rPr lang="en-US" sz="2933" dirty="0" err="1"/>
              <a:t>đường</a:t>
            </a:r>
            <a:r>
              <a:rPr lang="en-US" sz="2933" dirty="0"/>
              <a:t> </a:t>
            </a:r>
            <a:r>
              <a:rPr lang="en-US" sz="2933" dirty="0" err="1"/>
              <a:t>chéo</a:t>
            </a:r>
            <a:r>
              <a:rPr lang="en-US" sz="2933" dirty="0"/>
              <a:t> </a:t>
            </a:r>
            <a:r>
              <a:rPr lang="en-US" sz="2933" dirty="0" err="1"/>
              <a:t>của</a:t>
            </a:r>
            <a:r>
              <a:rPr lang="en-US" sz="2933" dirty="0"/>
              <a:t> </a:t>
            </a:r>
            <a:r>
              <a:rPr lang="en-US" sz="2933" dirty="0" err="1"/>
              <a:t>hình</a:t>
            </a:r>
            <a:r>
              <a:rPr lang="en-US" sz="2933" dirty="0"/>
              <a:t> </a:t>
            </a:r>
            <a:r>
              <a:rPr lang="en-US" sz="2933" dirty="0" err="1"/>
              <a:t>lập</a:t>
            </a:r>
            <a:r>
              <a:rPr lang="en-US" sz="2933" dirty="0"/>
              <a:t> </a:t>
            </a:r>
            <a:r>
              <a:rPr lang="en-US" sz="2933" dirty="0" err="1"/>
              <a:t>phương</a:t>
            </a:r>
            <a:r>
              <a:rPr lang="en-US" sz="2933" dirty="0"/>
              <a:t> ở </a:t>
            </a:r>
            <a:r>
              <a:rPr lang="en-US" sz="2933" i="1" dirty="0" err="1"/>
              <a:t>Hình</a:t>
            </a:r>
            <a:r>
              <a:rPr lang="en-US" sz="2933" i="1" dirty="0"/>
              <a:t> 9</a:t>
            </a:r>
            <a:r>
              <a:rPr lang="en-US" sz="2933" dirty="0"/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F9020972-CA2F-CF54-9892-EF66D2D95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114" y="1840517"/>
            <a:ext cx="4147887" cy="47620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/>
              <p:nvPr/>
            </p:nvSpPr>
            <p:spPr>
              <a:xfrm>
                <a:off x="265965" y="1847195"/>
                <a:ext cx="7823328" cy="47478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667" dirty="0">
                    <a:latin typeface="+mj-lt"/>
                    <a:ea typeface="Times New Roman" panose="02020603050405020304" pitchFamily="18" charset="0"/>
                  </a:rPr>
                  <a:t>Hình </a:t>
                </a:r>
                <a:r>
                  <a:rPr lang="en-US" sz="2667" dirty="0" err="1"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667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667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𝐴𝐵𝐶𝐷</m:t>
                    </m:r>
                    <m:r>
                      <a:rPr lang="en-US" sz="2667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</m:t>
                    </m:r>
                    <m:r>
                      <a:rPr lang="en-US" sz="2667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667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667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667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667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667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667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667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667" dirty="0" err="1"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667" dirty="0"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marL="457189" indent="-457189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●"/>
                </a:pP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6 </a:t>
                </a: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mặt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𝐴𝐷𝐷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667" dirty="0">
                  <a:latin typeface="+mj-lt"/>
                  <a:ea typeface="Noto Sans Symbols"/>
                  <a:cs typeface="Noto Sans Symbols"/>
                </a:endParaRPr>
              </a:p>
              <a:p>
                <a:pPr marL="457189" indent="-457189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●"/>
                </a:pP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12 </a:t>
                </a: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𝐴𝐴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 ;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667" dirty="0">
                  <a:latin typeface="+mj-lt"/>
                  <a:ea typeface="Noto Sans Symbols"/>
                  <a:cs typeface="Noto Sans Symbols"/>
                </a:endParaRPr>
              </a:p>
              <a:p>
                <a:pPr marL="457189" indent="-457189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●"/>
                </a:pP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8 </a:t>
                </a: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667" dirty="0">
                  <a:latin typeface="+mj-lt"/>
                  <a:ea typeface="Noto Sans Symbols"/>
                  <a:cs typeface="Noto Sans Symbols"/>
                </a:endParaRPr>
              </a:p>
              <a:p>
                <a:pPr marL="457189" indent="-457189" algn="just">
                  <a:lnSpc>
                    <a:spcPct val="150000"/>
                  </a:lnSpc>
                  <a:spcAft>
                    <a:spcPts val="800"/>
                  </a:spcAft>
                  <a:buFont typeface="Arial" panose="020B0604020202020204" pitchFamily="34" charset="0"/>
                  <a:buChar char="●"/>
                </a:pP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4 </a:t>
                </a: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đường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chéo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;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.</a:t>
                </a:r>
                <a:endParaRPr lang="en-US" sz="2667" dirty="0"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AC1A7A75-1AB3-8EDE-BEBC-EF54E79C5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965" y="1847195"/>
                <a:ext cx="7823328" cy="4747838"/>
              </a:xfrm>
              <a:prstGeom prst="rect">
                <a:avLst/>
              </a:prstGeom>
              <a:blipFill>
                <a:blip r:embed="rId3"/>
                <a:stretch>
                  <a:fillRect l="-1481" r="-1481" b="-2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03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3650CC34-15D9-38C8-44A5-61421DAAB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846" y="1062791"/>
            <a:ext cx="3908089" cy="4441372"/>
          </a:xfrm>
          <a:prstGeom prst="rect">
            <a:avLst/>
          </a:prstGeom>
        </p:spPr>
      </p:pic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378884" y="622524"/>
            <a:ext cx="1354667" cy="8805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5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HĐ7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866901" y="775533"/>
            <a:ext cx="5162548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/>
              <a:t>Quan </a:t>
            </a:r>
            <a:r>
              <a:rPr lang="en-US" sz="2933" dirty="0" err="1"/>
              <a:t>sát</a:t>
            </a:r>
            <a:r>
              <a:rPr lang="en-US" sz="2933" dirty="0"/>
              <a:t> </a:t>
            </a:r>
            <a:r>
              <a:rPr lang="en-US" sz="2933" dirty="0" err="1"/>
              <a:t>Hình</a:t>
            </a:r>
            <a:r>
              <a:rPr lang="en-US" sz="2933" dirty="0"/>
              <a:t> 10 </a:t>
            </a:r>
            <a:r>
              <a:rPr lang="en-US" sz="2933" dirty="0" err="1"/>
              <a:t>và</a:t>
            </a:r>
            <a:r>
              <a:rPr lang="en-US" sz="2933" dirty="0"/>
              <a:t> </a:t>
            </a:r>
            <a:r>
              <a:rPr lang="en-US" sz="2933" dirty="0" err="1"/>
              <a:t>cho</a:t>
            </a:r>
            <a:r>
              <a:rPr lang="en-US" sz="2933" dirty="0"/>
              <a:t> </a:t>
            </a:r>
            <a:r>
              <a:rPr lang="en-US" sz="2933" dirty="0" err="1"/>
              <a:t>biết</a:t>
            </a:r>
            <a:endParaRPr lang="en-US" sz="2933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885825" y="1984215"/>
                <a:ext cx="4495800" cy="543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933" dirty="0"/>
                  <a:t>a) </a:t>
                </a:r>
                <a:r>
                  <a:rPr lang="en-US" sz="2933" dirty="0" err="1"/>
                  <a:t>Mặt</a:t>
                </a:r>
                <a:r>
                  <a:rPr lang="en-US" sz="2933" dirty="0"/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933" dirty="0"/>
                  <a:t> </a:t>
                </a:r>
                <a:r>
                  <a:rPr lang="en-US" sz="2933" dirty="0" err="1"/>
                  <a:t>là</a:t>
                </a:r>
                <a:r>
                  <a:rPr lang="en-US" sz="2933" dirty="0"/>
                  <a:t> </a:t>
                </a:r>
                <a:r>
                  <a:rPr lang="en-US" sz="2933" dirty="0" err="1"/>
                  <a:t>hình</a:t>
                </a:r>
                <a:r>
                  <a:rPr lang="en-US" sz="2933" dirty="0"/>
                  <a:t> </a:t>
                </a:r>
                <a:r>
                  <a:rPr lang="en-US" sz="2933" dirty="0" err="1"/>
                  <a:t>gì</a:t>
                </a:r>
                <a:r>
                  <a:rPr lang="en-US" sz="2933" dirty="0"/>
                  <a:t>?</a:t>
                </a: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5" y="1984215"/>
                <a:ext cx="4495800" cy="543675"/>
              </a:xfrm>
              <a:prstGeom prst="rect">
                <a:avLst/>
              </a:prstGeom>
              <a:blipFill>
                <a:blip r:embed="rId4"/>
                <a:stretch>
                  <a:fillRect l="-2981" t="-12222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762002" y="2752629"/>
                <a:ext cx="5076825" cy="543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933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933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933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933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933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933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2" y="2752629"/>
                <a:ext cx="5076825" cy="543675"/>
              </a:xfrm>
              <a:prstGeom prst="rect">
                <a:avLst/>
              </a:prstGeom>
              <a:blipFill>
                <a:blip r:embed="rId5"/>
                <a:stretch>
                  <a:fillRect l="-2641" t="-13483" b="-31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1C48F53-ECDD-1113-9987-DAFA98C1A181}"/>
              </a:ext>
            </a:extLst>
          </p:cNvPr>
          <p:cNvSpPr txBox="1"/>
          <p:nvPr/>
        </p:nvSpPr>
        <p:spPr>
          <a:xfrm>
            <a:off x="823916" y="4758601"/>
            <a:ext cx="7536313" cy="1376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933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933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933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933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933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933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933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độ</a:t>
            </a:r>
            <a:r>
              <a:rPr lang="en-US" sz="2933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dài</a:t>
            </a:r>
            <a:r>
              <a:rPr lang="en-US" sz="2933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933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933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en-US" sz="2933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8F70639F-09FB-98A0-EC04-223765FD8897}"/>
              </a:ext>
            </a:extLst>
          </p:cNvPr>
          <p:cNvSpPr txBox="1"/>
          <p:nvPr/>
        </p:nvSpPr>
        <p:spPr>
          <a:xfrm>
            <a:off x="823915" y="3429001"/>
            <a:ext cx="6205535" cy="1376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/>
              <a:t>b) So </a:t>
            </a:r>
            <a:r>
              <a:rPr lang="en-US" sz="2933" dirty="0" err="1"/>
              <a:t>sánh</a:t>
            </a:r>
            <a:r>
              <a:rPr lang="en-US" sz="2933" dirty="0"/>
              <a:t> </a:t>
            </a:r>
            <a:r>
              <a:rPr lang="en-US" sz="2933" dirty="0" err="1"/>
              <a:t>độ</a:t>
            </a:r>
            <a:r>
              <a:rPr lang="en-US" sz="2933" dirty="0"/>
              <a:t> </a:t>
            </a:r>
            <a:r>
              <a:rPr lang="en-US" sz="2933" dirty="0" err="1"/>
              <a:t>dài</a:t>
            </a:r>
            <a:r>
              <a:rPr lang="en-US" sz="2933" dirty="0"/>
              <a:t> </a:t>
            </a:r>
            <a:r>
              <a:rPr lang="en-US" sz="2933" dirty="0" err="1"/>
              <a:t>các</a:t>
            </a:r>
            <a:r>
              <a:rPr lang="en-US" sz="2933" dirty="0"/>
              <a:t> </a:t>
            </a:r>
            <a:r>
              <a:rPr lang="en-US" sz="2933" dirty="0" err="1"/>
              <a:t>cạnh</a:t>
            </a:r>
            <a:r>
              <a:rPr lang="en-US" sz="2933" dirty="0"/>
              <a:t> </a:t>
            </a:r>
            <a:r>
              <a:rPr lang="en-US" sz="2933" dirty="0" err="1"/>
              <a:t>của</a:t>
            </a:r>
            <a:r>
              <a:rPr lang="en-US" sz="2933" dirty="0"/>
              <a:t> </a:t>
            </a:r>
            <a:r>
              <a:rPr lang="en-US" sz="2933" dirty="0" err="1"/>
              <a:t>hình</a:t>
            </a:r>
            <a:r>
              <a:rPr lang="en-US" sz="2933" dirty="0"/>
              <a:t> </a:t>
            </a:r>
            <a:r>
              <a:rPr lang="en-US" sz="2933" dirty="0" err="1"/>
              <a:t>lập</a:t>
            </a:r>
            <a:r>
              <a:rPr lang="en-US" sz="2933" dirty="0"/>
              <a:t> </a:t>
            </a:r>
            <a:r>
              <a:rPr lang="en-US" sz="2933" dirty="0" err="1"/>
              <a:t>phương</a:t>
            </a:r>
            <a:r>
              <a:rPr lang="en-US" sz="2933" dirty="0"/>
              <a:t> </a:t>
            </a:r>
            <a:r>
              <a:rPr lang="en-US" sz="2933" dirty="0" err="1"/>
              <a:t>đó</a:t>
            </a:r>
            <a:r>
              <a:rPr lang="en-US" sz="2933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015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28EAD5C1-A5AF-EFB0-59AD-3F7562F10DF9}"/>
              </a:ext>
            </a:extLst>
          </p:cNvPr>
          <p:cNvSpPr/>
          <p:nvPr/>
        </p:nvSpPr>
        <p:spPr>
          <a:xfrm>
            <a:off x="0" y="2547951"/>
            <a:ext cx="3745677" cy="14796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chemeClr val="tx1"/>
                </a:solidFill>
              </a:rPr>
              <a:t>Nhận</a:t>
            </a:r>
            <a:r>
              <a:rPr lang="en-US" sz="3733" b="1" dirty="0">
                <a:solidFill>
                  <a:schemeClr val="tx1"/>
                </a:solidFill>
              </a:rPr>
              <a:t> </a:t>
            </a:r>
            <a:r>
              <a:rPr lang="en-US" sz="3733" b="1" dirty="0" err="1">
                <a:solidFill>
                  <a:schemeClr val="tx1"/>
                </a:solidFill>
              </a:rPr>
              <a:t>xét</a:t>
            </a:r>
            <a:endParaRPr lang="en-US" sz="3733" b="1" dirty="0">
              <a:solidFill>
                <a:schemeClr val="tx1"/>
              </a:solidFill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7BAC4B8-670D-4FAD-99E6-5178811B92F3}"/>
              </a:ext>
            </a:extLst>
          </p:cNvPr>
          <p:cNvSpPr txBox="1"/>
          <p:nvPr/>
        </p:nvSpPr>
        <p:spPr>
          <a:xfrm>
            <a:off x="4738688" y="2047197"/>
            <a:ext cx="6124573" cy="2463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</a:pP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9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:</a:t>
            </a:r>
            <a:endParaRPr lang="en-US" sz="2933" dirty="0">
              <a:latin typeface="+mj-lt"/>
              <a:ea typeface="Times New Roman" panose="02020603050405020304" pitchFamily="18" charset="0"/>
            </a:endParaRPr>
          </a:p>
          <a:p>
            <a:pPr marL="457189" indent="-457189" algn="just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;</a:t>
            </a:r>
            <a:endParaRPr lang="en-US" sz="2933" dirty="0">
              <a:latin typeface="+mj-lt"/>
              <a:ea typeface="Times New Roman" panose="02020603050405020304" pitchFamily="18" charset="0"/>
            </a:endParaRPr>
          </a:p>
          <a:p>
            <a:pPr marL="457189" indent="-457189" algn="just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đều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en-US" sz="2933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8CAB08F-103E-C93A-3313-ED499F6F49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65067" y="3763445"/>
            <a:ext cx="2026933" cy="3094556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B8DF1C15-0FEB-5922-507F-C76B3F90F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41177" y="5151136"/>
            <a:ext cx="2055403" cy="1902181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7331B302-8BAA-C987-E27D-223598600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62840" y="0"/>
            <a:ext cx="2029161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LỜI GIẢI] Kể tên các mặt bên, mặt đáy, các cạnh, các đỉnh của hình hộp chữ  nhật sau và trả lời câu hỏi: - Tự Học 365">
            <a:extLst>
              <a:ext uri="{FF2B5EF4-FFF2-40B4-BE49-F238E27FC236}">
                <a16:creationId xmlns:a16="http://schemas.microsoft.com/office/drawing/2014/main" id="{191E4A46-ACA2-F45C-C57F-F1198BCB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637" y="4222215"/>
            <a:ext cx="32004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9881B064-AB59-A3D1-8FB1-95F608D79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083" y="3917414"/>
            <a:ext cx="4499847" cy="314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1DE8D3D4-6BA4-482D-2823-FB8589C688C5}"/>
              </a:ext>
            </a:extLst>
          </p:cNvPr>
          <p:cNvSpPr/>
          <p:nvPr/>
        </p:nvSpPr>
        <p:spPr>
          <a:xfrm>
            <a:off x="135466" y="145143"/>
            <a:ext cx="3357639" cy="124822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Bài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endParaRPr lang="en-US" sz="32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56A84E92-0D59-24EC-96E7-2BC7695B5EF1}"/>
              </a:ext>
            </a:extLst>
          </p:cNvPr>
          <p:cNvSpPr txBox="1"/>
          <p:nvPr/>
        </p:nvSpPr>
        <p:spPr>
          <a:xfrm>
            <a:off x="3841447" y="437926"/>
            <a:ext cx="7237791" cy="644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67" dirty="0"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sau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đây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667" dirty="0"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ông thức Hình lăng trụ đứng đầy đủ - Lib24.Vn">
            <a:extLst>
              <a:ext uri="{FF2B5EF4-FFF2-40B4-BE49-F238E27FC236}">
                <a16:creationId xmlns:a16="http://schemas.microsoft.com/office/drawing/2014/main" id="{76C7BD4D-8D76-9A96-1E84-3A12BC6F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3" y="1659130"/>
            <a:ext cx="2390744" cy="285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ăng trụ tam giác - uMatrix">
            <a:extLst>
              <a:ext uri="{FF2B5EF4-FFF2-40B4-BE49-F238E27FC236}">
                <a16:creationId xmlns:a16="http://schemas.microsoft.com/office/drawing/2014/main" id="{BFAB4C31-1D3D-2877-1F95-4C399D924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733" y="1559224"/>
            <a:ext cx="2390745" cy="281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óm tắt lý thuyết và bài tập về khối đa diện - Ôn Thi HSG">
            <a:extLst>
              <a:ext uri="{FF2B5EF4-FFF2-40B4-BE49-F238E27FC236}">
                <a16:creationId xmlns:a16="http://schemas.microsoft.com/office/drawing/2014/main" id="{324D0E11-1993-4E95-7C37-4D60F499E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563" y="1222264"/>
            <a:ext cx="26670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tất cả các loại Rubik trên thế giới H2 Rubik Shop">
            <a:extLst>
              <a:ext uri="{FF2B5EF4-FFF2-40B4-BE49-F238E27FC236}">
                <a16:creationId xmlns:a16="http://schemas.microsoft.com/office/drawing/2014/main" id="{9F7F8799-5E4C-0232-4B46-9948C4E2E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978151" cy="297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ữa nguyên kem Devondale 200ml thùng 24 hộp">
            <a:extLst>
              <a:ext uri="{FF2B5EF4-FFF2-40B4-BE49-F238E27FC236}">
                <a16:creationId xmlns:a16="http://schemas.microsoft.com/office/drawing/2014/main" id="{EBF138D6-976A-8D15-AC1B-4FF47CAAB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985" y="1"/>
            <a:ext cx="3133724" cy="313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22 Bể cá cảnh đẹp giá rẻ nhất định phải có trong nhà">
            <a:extLst>
              <a:ext uri="{FF2B5EF4-FFF2-40B4-BE49-F238E27FC236}">
                <a16:creationId xmlns:a16="http://schemas.microsoft.com/office/drawing/2014/main" id="{0BFF47B2-98BE-983C-9BD1-3DD22CB9B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81" y="225427"/>
            <a:ext cx="3670299" cy="275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bo 6 Xúc Xắc Xí Ngầu Chất Lượng 14mm">
            <a:extLst>
              <a:ext uri="{FF2B5EF4-FFF2-40B4-BE49-F238E27FC236}">
                <a16:creationId xmlns:a16="http://schemas.microsoft.com/office/drawing/2014/main" id="{9EC5076B-CFD5-B67F-6F95-AB406F4C7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2" y="3429001"/>
            <a:ext cx="3324223" cy="332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A78FCB6D-E94E-E0B0-040C-2269C42F0C15}"/>
              </a:ext>
            </a:extLst>
          </p:cNvPr>
          <p:cNvSpPr/>
          <p:nvPr/>
        </p:nvSpPr>
        <p:spPr>
          <a:xfrm flipH="1">
            <a:off x="6654799" y="3527262"/>
            <a:ext cx="5600700" cy="29337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tx1"/>
                </a:solidFill>
              </a:rPr>
              <a:t>Những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đồ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vật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trên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dạng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hình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gì</a:t>
            </a:r>
            <a:r>
              <a:rPr lang="en-US" sz="32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710AF19-C772-3084-CE0A-4BE45D614F07}"/>
              </a:ext>
            </a:extLst>
          </p:cNvPr>
          <p:cNvSpPr txBox="1"/>
          <p:nvPr/>
        </p:nvSpPr>
        <p:spPr>
          <a:xfrm>
            <a:off x="227015" y="2749707"/>
            <a:ext cx="328295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/>
              <a:t>Hình</a:t>
            </a:r>
            <a:r>
              <a:rPr lang="en-US" sz="2933" dirty="0"/>
              <a:t> </a:t>
            </a:r>
            <a:r>
              <a:rPr lang="en-US" sz="2933" dirty="0" err="1"/>
              <a:t>lập</a:t>
            </a:r>
            <a:r>
              <a:rPr lang="en-US" sz="2933" dirty="0"/>
              <a:t> </a:t>
            </a:r>
            <a:r>
              <a:rPr lang="en-US" sz="2933" dirty="0" err="1"/>
              <a:t>phương</a:t>
            </a:r>
            <a:endParaRPr lang="en-US" sz="2933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0E79064-F61F-EF0F-BE95-AB51BF69E8AB}"/>
              </a:ext>
            </a:extLst>
          </p:cNvPr>
          <p:cNvSpPr txBox="1"/>
          <p:nvPr/>
        </p:nvSpPr>
        <p:spPr>
          <a:xfrm>
            <a:off x="5537204" y="2854484"/>
            <a:ext cx="3670297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/>
              <a:t>Hình</a:t>
            </a:r>
            <a:r>
              <a:rPr lang="en-US" sz="2933" dirty="0"/>
              <a:t> </a:t>
            </a:r>
            <a:r>
              <a:rPr lang="en-US" sz="2933" dirty="0" err="1"/>
              <a:t>hộp</a:t>
            </a:r>
            <a:r>
              <a:rPr lang="en-US" sz="2933" dirty="0"/>
              <a:t> </a:t>
            </a:r>
            <a:r>
              <a:rPr lang="en-US" sz="2933" dirty="0" err="1"/>
              <a:t>chữ</a:t>
            </a:r>
            <a:r>
              <a:rPr lang="en-US" sz="2933" dirty="0"/>
              <a:t> </a:t>
            </a:r>
            <a:r>
              <a:rPr lang="en-US" sz="2933" dirty="0" err="1"/>
              <a:t>nhật</a:t>
            </a:r>
            <a:endParaRPr lang="en-US" sz="2933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ông thức tính diện tích toàn phần hình lập phương">
            <a:extLst>
              <a:ext uri="{FF2B5EF4-FFF2-40B4-BE49-F238E27FC236}">
                <a16:creationId xmlns:a16="http://schemas.microsoft.com/office/drawing/2014/main" id="{EA292AFE-DB5D-16FB-922C-822510479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089" y="1536646"/>
            <a:ext cx="5555427" cy="388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129FCC1-3D37-E75D-20AC-D754722902FF}"/>
              </a:ext>
            </a:extLst>
          </p:cNvPr>
          <p:cNvSpPr txBox="1"/>
          <p:nvPr/>
        </p:nvSpPr>
        <p:spPr>
          <a:xfrm>
            <a:off x="1" y="79444"/>
            <a:ext cx="12098868" cy="1201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33" dirty="0"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Em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hãy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đường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chéo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phương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rõ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là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vuông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;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những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bên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nào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533" dirty="0" err="1">
                <a:latin typeface="+mj-lt"/>
                <a:ea typeface="Times New Roman" panose="02020603050405020304" pitchFamily="18" charset="0"/>
              </a:rPr>
              <a:t>nhau</a:t>
            </a:r>
            <a:r>
              <a:rPr lang="en-US" sz="2533" dirty="0">
                <a:latin typeface="+mj-lt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/>
              <p:nvPr/>
            </p:nvSpPr>
            <p:spPr>
              <a:xfrm>
                <a:off x="228600" y="1536645"/>
                <a:ext cx="7890165" cy="47085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189" indent="-457189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Hình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lập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phương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 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’;</m:t>
                    </m:r>
                  </m:oMath>
                </a14:m>
                <a:endParaRPr lang="en-US" sz="2533" dirty="0">
                  <a:latin typeface="+mj-lt"/>
                  <a:ea typeface="Noto Sans Symbols"/>
                  <a:cs typeface="Noto Sans Symbols"/>
                </a:endParaRPr>
              </a:p>
              <a:p>
                <a:pPr marL="457189" indent="-457189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</m:t>
                    </m:r>
                  </m:oMath>
                </a14:m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đều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là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vuông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533" dirty="0">
                  <a:latin typeface="+mj-lt"/>
                  <a:ea typeface="Noto Sans Symbols"/>
                  <a:cs typeface="Noto Sans Symbols"/>
                </a:endParaRPr>
              </a:p>
              <a:p>
                <a:pPr marL="304792" algn="just">
                  <a:lnSpc>
                    <a:spcPct val="150000"/>
                  </a:lnSpc>
                </a:pP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𝐴𝐷𝐷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𝐵𝐶𝐶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’, 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𝐶𝐷𝐷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;, 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𝐴𝐵𝐵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 </m:t>
                    </m:r>
                  </m:oMath>
                </a14:m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đều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533" dirty="0">
                  <a:latin typeface="+mj-lt"/>
                  <a:ea typeface="Times New Roman" panose="02020603050405020304" pitchFamily="18" charset="0"/>
                </a:endParaRPr>
              </a:p>
              <a:p>
                <a:pPr marL="457189" indent="-457189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533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=</m:t>
                    </m:r>
                    <m:sSup>
                      <m:sSupPr>
                        <m:ctrlPr>
                          <a:rPr lang="en-US" sz="2533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2533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𝐴</m:t>
                        </m:r>
                      </m:e>
                      <m:sup>
                        <m:r>
                          <a:rPr lang="en-US" sz="2533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2533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2533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𝐵</m:t>
                        </m:r>
                      </m:e>
                      <m:sup>
                        <m:r>
                          <a:rPr lang="en-US" sz="2533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2533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2533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𝐶</m:t>
                        </m:r>
                      </m:e>
                      <m:sup>
                        <m:r>
                          <a:rPr lang="en-US" sz="2533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′=</m:t>
                    </m:r>
                    <m:sSup>
                      <m:sSupPr>
                        <m:ctrlPr>
                          <a:rPr lang="en-US" sz="2533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</m:ctrlPr>
                      </m:sSupPr>
                      <m:e>
                        <m:r>
                          <a:rPr lang="en-US" sz="2533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𝐷</m:t>
                        </m:r>
                      </m:e>
                      <m:sup>
                        <m:r>
                          <a:rPr lang="en-US" sz="2533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Noto Sans Symbols"/>
                            <a:cs typeface="Noto Sans Symbols"/>
                          </a:rPr>
                          <m:t>′</m:t>
                        </m:r>
                      </m:sup>
                    </m:sSup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533" dirty="0">
                  <a:latin typeface="+mj-lt"/>
                  <a:ea typeface="Noto Sans Symbols"/>
                  <a:cs typeface="Noto Sans Symbols"/>
                </a:endParaRPr>
              </a:p>
              <a:p>
                <a:pPr marL="304792" algn="just">
                  <a:lnSpc>
                    <a:spcPct val="150000"/>
                  </a:lnSpc>
                </a:pP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′=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533" dirty="0">
                  <a:latin typeface="+mj-lt"/>
                  <a:ea typeface="Times New Roman" panose="02020603050405020304" pitchFamily="18" charset="0"/>
                </a:endParaRPr>
              </a:p>
              <a:p>
                <a:pPr marL="457189" indent="-457189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533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533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5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533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533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2533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533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2533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533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’, </m:t>
                    </m:r>
                    <m:r>
                      <a:rPr lang="en-US" sz="2533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533" i="1" dirty="0"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’.</m:t>
                    </m:r>
                  </m:oMath>
                </a14:m>
                <a:endParaRPr lang="en-US" sz="2533" dirty="0"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D16E7BF-D353-BE42-AE11-A85D0F005C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536645"/>
                <a:ext cx="7890165" cy="4708533"/>
              </a:xfrm>
              <a:prstGeom prst="rect">
                <a:avLst/>
              </a:prstGeom>
              <a:blipFill>
                <a:blip r:embed="rId3"/>
                <a:stretch>
                  <a:fillRect l="-1159" r="-1314" b="-23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7">
            <a:extLst>
              <a:ext uri="{FF2B5EF4-FFF2-40B4-BE49-F238E27FC236}">
                <a16:creationId xmlns:a16="http://schemas.microsoft.com/office/drawing/2014/main" id="{ED82E9EE-F29B-9E0D-49C1-86041532D4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118765" y="5078955"/>
            <a:ext cx="2733171" cy="177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EEC1DD-5FB0-0233-C8A3-A5B75332615F}"/>
              </a:ext>
            </a:extLst>
          </p:cNvPr>
          <p:cNvSpPr txBox="1"/>
          <p:nvPr/>
        </p:nvSpPr>
        <p:spPr>
          <a:xfrm>
            <a:off x="132075" y="85817"/>
            <a:ext cx="11627875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III. DIỆN TÍCH XUNG QUANH VÀ THỂ TÍCH CỦA HÌNH HỘP CHỮ NHẬT, HÌNH LẬP PHƯƠNG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CBD6A7B-5A23-E9D6-5463-BFDF69D5A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47" y="1942901"/>
            <a:ext cx="4886500" cy="4462737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40DDD97-87DA-30A3-1667-A1B0DF43721F}"/>
              </a:ext>
            </a:extLst>
          </p:cNvPr>
          <p:cNvSpPr txBox="1"/>
          <p:nvPr/>
        </p:nvSpPr>
        <p:spPr>
          <a:xfrm>
            <a:off x="7863511" y="1721167"/>
            <a:ext cx="3026534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33" dirty="0" err="1"/>
              <a:t>Hình</a:t>
            </a:r>
            <a:r>
              <a:rPr lang="en-US" sz="2933" dirty="0"/>
              <a:t> </a:t>
            </a:r>
            <a:r>
              <a:rPr lang="en-US" sz="2933" dirty="0" err="1"/>
              <a:t>hộp</a:t>
            </a:r>
            <a:r>
              <a:rPr lang="en-US" sz="2933" dirty="0"/>
              <a:t> </a:t>
            </a:r>
            <a:r>
              <a:rPr lang="en-US" sz="2933" dirty="0" err="1"/>
              <a:t>chữ</a:t>
            </a:r>
            <a:r>
              <a:rPr lang="en-US" sz="2933" dirty="0"/>
              <a:t> </a:t>
            </a:r>
            <a:r>
              <a:rPr lang="en-US" sz="2933" dirty="0" err="1"/>
              <a:t>nhật</a:t>
            </a:r>
            <a:endParaRPr lang="en-US" sz="2933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/>
              <p:nvPr/>
            </p:nvSpPr>
            <p:spPr>
              <a:xfrm>
                <a:off x="8297546" y="4263829"/>
                <a:ext cx="2690737" cy="4864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933" i="1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933" i="1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933" dirty="0"/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C8E66060-C33D-6926-A07B-DE6427055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546" y="4263829"/>
                <a:ext cx="2690737" cy="4864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/>
              <p:nvPr/>
            </p:nvSpPr>
            <p:spPr>
              <a:xfrm>
                <a:off x="8932720" y="5241874"/>
                <a:ext cx="1419235" cy="451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933" dirty="0"/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6D2B9CD-F99F-2823-BD33-0CC3BFF0A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32720" y="5241874"/>
                <a:ext cx="1419235" cy="4513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/>
              <p:nvPr/>
            </p:nvSpPr>
            <p:spPr>
              <a:xfrm>
                <a:off x="7636315" y="2421902"/>
                <a:ext cx="4289771" cy="137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933" i="1" dirty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2933" dirty="0"/>
                  <a:t> </a:t>
                </a:r>
                <a:r>
                  <a:rPr lang="en-US" sz="2933" dirty="0" err="1"/>
                  <a:t>là</a:t>
                </a:r>
                <a:r>
                  <a:rPr lang="en-US" sz="2933" dirty="0"/>
                  <a:t> </a:t>
                </a:r>
                <a:r>
                  <a:rPr lang="en-US" sz="2933" dirty="0" err="1"/>
                  <a:t>chiều</a:t>
                </a:r>
                <a:r>
                  <a:rPr lang="en-US" sz="2933" dirty="0"/>
                  <a:t> </a:t>
                </a:r>
                <a:r>
                  <a:rPr lang="en-US" sz="2933" dirty="0" err="1"/>
                  <a:t>dài</a:t>
                </a:r>
                <a:r>
                  <a:rPr lang="en-US" sz="2933" dirty="0"/>
                  <a:t>, </a:t>
                </a:r>
                <a14:m>
                  <m:oMath xmlns:m="http://schemas.openxmlformats.org/officeDocument/2006/math">
                    <m:r>
                      <a:rPr lang="en-US" sz="2933" i="1" dirty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2933" dirty="0"/>
                  <a:t> </a:t>
                </a:r>
                <a:r>
                  <a:rPr lang="en-US" sz="2933" dirty="0" err="1"/>
                  <a:t>là</a:t>
                </a:r>
                <a:r>
                  <a:rPr lang="en-US" sz="2933" dirty="0"/>
                  <a:t> </a:t>
                </a:r>
                <a:r>
                  <a:rPr lang="en-US" sz="2933" dirty="0" err="1"/>
                  <a:t>chiều</a:t>
                </a:r>
                <a:r>
                  <a:rPr lang="en-US" sz="2933" dirty="0"/>
                  <a:t> </a:t>
                </a:r>
                <a:r>
                  <a:rPr lang="en-US" sz="2933" dirty="0" err="1"/>
                  <a:t>rộng</a:t>
                </a:r>
                <a:r>
                  <a:rPr lang="en-US" sz="2933" dirty="0"/>
                  <a:t>, </a:t>
                </a:r>
                <a14:m>
                  <m:oMath xmlns:m="http://schemas.openxmlformats.org/officeDocument/2006/math">
                    <m:r>
                      <a:rPr lang="en-US" sz="2933" i="1" dirty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933" dirty="0"/>
                  <a:t> </a:t>
                </a:r>
                <a:r>
                  <a:rPr lang="en-US" sz="2933" dirty="0" err="1"/>
                  <a:t>là</a:t>
                </a:r>
                <a:r>
                  <a:rPr lang="en-US" sz="2933" dirty="0"/>
                  <a:t> </a:t>
                </a:r>
                <a:r>
                  <a:rPr lang="en-US" sz="2933" dirty="0" err="1"/>
                  <a:t>chiều</a:t>
                </a:r>
                <a:r>
                  <a:rPr lang="en-US" sz="2933" dirty="0"/>
                  <a:t> </a:t>
                </a:r>
                <a:r>
                  <a:rPr lang="en-US" sz="2933" dirty="0" err="1"/>
                  <a:t>cao</a:t>
                </a:r>
                <a:endParaRPr lang="en-US" sz="2933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DE3D9B0-DB10-BA64-443D-A7337E6981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6315" y="2421902"/>
                <a:ext cx="4289771" cy="1375248"/>
              </a:xfrm>
              <a:prstGeom prst="rect">
                <a:avLst/>
              </a:prstGeom>
              <a:blipFill>
                <a:blip r:embed="rId5"/>
                <a:stretch>
                  <a:fillRect l="-3129" b="-11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4">
            <a:extLst>
              <a:ext uri="{FF2B5EF4-FFF2-40B4-BE49-F238E27FC236}">
                <a16:creationId xmlns:a16="http://schemas.microsoft.com/office/drawing/2014/main" id="{355B77FD-B020-A95D-5D88-2711FD2212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34981" y="5000154"/>
            <a:ext cx="2340595" cy="1857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3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3F39FA2E-9BAB-426A-5273-F70F11B15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561" y="407957"/>
            <a:ext cx="4547569" cy="582795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E5BCCA13-68C0-DBF8-C618-85B6661FE58B}"/>
              </a:ext>
            </a:extLst>
          </p:cNvPr>
          <p:cNvSpPr txBox="1"/>
          <p:nvPr/>
        </p:nvSpPr>
        <p:spPr>
          <a:xfrm>
            <a:off x="7868216" y="1242670"/>
            <a:ext cx="2744662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33" dirty="0" err="1"/>
              <a:t>Hình</a:t>
            </a:r>
            <a:r>
              <a:rPr lang="en-US" sz="2933" dirty="0"/>
              <a:t> </a:t>
            </a:r>
            <a:r>
              <a:rPr lang="en-US" sz="2933" dirty="0" err="1"/>
              <a:t>lập</a:t>
            </a:r>
            <a:r>
              <a:rPr lang="en-US" sz="2933" dirty="0"/>
              <a:t> </a:t>
            </a:r>
            <a:r>
              <a:rPr lang="en-US" sz="2933" dirty="0" err="1"/>
              <a:t>phương</a:t>
            </a:r>
            <a:endParaRPr lang="en-US" sz="2933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/>
              <p:nvPr/>
            </p:nvSpPr>
            <p:spPr>
              <a:xfrm>
                <a:off x="8543656" y="3987926"/>
                <a:ext cx="1720536" cy="4954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933" i="1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933" dirty="0"/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C4D0DF39-F6FE-5B43-2F03-0085E9DA9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3656" y="3987926"/>
                <a:ext cx="1720536" cy="49545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/>
              <p:nvPr/>
            </p:nvSpPr>
            <p:spPr>
              <a:xfrm>
                <a:off x="8790391" y="4994918"/>
                <a:ext cx="1226490" cy="451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933" dirty="0"/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383F6AC0-43E0-6727-6F0B-DD181F95F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0391" y="4994918"/>
                <a:ext cx="1226490" cy="4513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/>
              <p:nvPr/>
            </p:nvSpPr>
            <p:spPr>
              <a:xfrm>
                <a:off x="7709510" y="2082654"/>
                <a:ext cx="3924300" cy="1376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933" i="1" dirty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933" dirty="0"/>
                  <a:t> </a:t>
                </a:r>
                <a:r>
                  <a:rPr lang="en-US" sz="2933" dirty="0" err="1"/>
                  <a:t>là</a:t>
                </a:r>
                <a:r>
                  <a:rPr lang="en-US" sz="2933" dirty="0"/>
                  <a:t> </a:t>
                </a:r>
                <a:r>
                  <a:rPr lang="en-US" sz="2933" dirty="0" err="1"/>
                  <a:t>độ</a:t>
                </a:r>
                <a:r>
                  <a:rPr lang="en-US" sz="2933" dirty="0"/>
                  <a:t> </a:t>
                </a:r>
                <a:r>
                  <a:rPr lang="en-US" sz="2933" dirty="0" err="1"/>
                  <a:t>dài</a:t>
                </a:r>
                <a:r>
                  <a:rPr lang="en-US" sz="2933" dirty="0"/>
                  <a:t> </a:t>
                </a:r>
                <a:r>
                  <a:rPr lang="en-US" sz="2933" dirty="0" err="1"/>
                  <a:t>cạnh</a:t>
                </a:r>
                <a:r>
                  <a:rPr lang="en-US" sz="2933" dirty="0"/>
                  <a:t> </a:t>
                </a:r>
                <a:r>
                  <a:rPr lang="en-US" sz="2933" dirty="0" err="1"/>
                  <a:t>hình</a:t>
                </a:r>
                <a:r>
                  <a:rPr lang="en-US" sz="2933" dirty="0"/>
                  <a:t> </a:t>
                </a:r>
                <a:r>
                  <a:rPr lang="en-US" sz="2933" dirty="0" err="1"/>
                  <a:t>vuông</a:t>
                </a:r>
                <a:endParaRPr lang="en-US" sz="2933" dirty="0"/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B2E3241-93CB-0C09-8011-8DD298812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510" y="2082654"/>
                <a:ext cx="3924300" cy="1376467"/>
              </a:xfrm>
              <a:prstGeom prst="rect">
                <a:avLst/>
              </a:prstGeom>
              <a:blipFill>
                <a:blip r:embed="rId5"/>
                <a:stretch>
                  <a:fillRect l="-3421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E4C2DFA6-2656-2016-A986-5DE1395FA3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" y="4726186"/>
            <a:ext cx="1434129" cy="213181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123CC27-A206-5C2F-26F7-3D6917F779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91832" y="56163"/>
            <a:ext cx="1447973" cy="147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1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Bảng 8">
            <a:extLst>
              <a:ext uri="{FF2B5EF4-FFF2-40B4-BE49-F238E27FC236}">
                <a16:creationId xmlns:a16="http://schemas.microsoft.com/office/drawing/2014/main" id="{61715C89-DA54-F22C-C93D-64FEA076D45A}"/>
              </a:ext>
            </a:extLst>
          </p:cNvPr>
          <p:cNvGraphicFramePr>
            <a:graphicFrameLocks noGrp="1"/>
          </p:cNvGraphicFramePr>
          <p:nvPr/>
        </p:nvGraphicFramePr>
        <p:xfrm>
          <a:off x="947173" y="1896909"/>
          <a:ext cx="10450287" cy="3862072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484523">
                  <a:extLst>
                    <a:ext uri="{9D8B030D-6E8A-4147-A177-3AD203B41FA5}">
                      <a16:colId xmlns:a16="http://schemas.microsoft.com/office/drawing/2014/main" val="3435844008"/>
                    </a:ext>
                  </a:extLst>
                </a:gridCol>
                <a:gridCol w="3501688">
                  <a:extLst>
                    <a:ext uri="{9D8B030D-6E8A-4147-A177-3AD203B41FA5}">
                      <a16:colId xmlns:a16="http://schemas.microsoft.com/office/drawing/2014/main" val="3059342402"/>
                    </a:ext>
                  </a:extLst>
                </a:gridCol>
                <a:gridCol w="3464076">
                  <a:extLst>
                    <a:ext uri="{9D8B030D-6E8A-4147-A177-3AD203B41FA5}">
                      <a16:colId xmlns:a16="http://schemas.microsoft.com/office/drawing/2014/main" val="1816637750"/>
                    </a:ext>
                  </a:extLst>
                </a:gridCol>
              </a:tblGrid>
              <a:tr h="1287357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296452219"/>
                  </a:ext>
                </a:extLst>
              </a:tr>
              <a:tr h="1287357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59728234"/>
                  </a:ext>
                </a:extLst>
              </a:tr>
              <a:tr h="1287357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910472072"/>
                  </a:ext>
                </a:extLst>
              </a:tr>
            </a:tbl>
          </a:graphicData>
        </a:graphic>
      </p:graphicFrame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C0A15B7-D84F-8C72-860F-7E7140CEF0B8}"/>
              </a:ext>
            </a:extLst>
          </p:cNvPr>
          <p:cNvSpPr txBox="1"/>
          <p:nvPr/>
        </p:nvSpPr>
        <p:spPr>
          <a:xfrm>
            <a:off x="1036397" y="3540687"/>
            <a:ext cx="3026534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33" dirty="0" err="1"/>
              <a:t>Hình</a:t>
            </a:r>
            <a:r>
              <a:rPr lang="en-US" sz="2933" dirty="0"/>
              <a:t> </a:t>
            </a:r>
            <a:r>
              <a:rPr lang="en-US" sz="2933" dirty="0" err="1"/>
              <a:t>hộp</a:t>
            </a:r>
            <a:r>
              <a:rPr lang="en-US" sz="2933" dirty="0"/>
              <a:t> </a:t>
            </a:r>
            <a:r>
              <a:rPr lang="en-US" sz="2933" dirty="0" err="1"/>
              <a:t>chữ</a:t>
            </a:r>
            <a:r>
              <a:rPr lang="en-US" sz="2933" dirty="0"/>
              <a:t> </a:t>
            </a:r>
            <a:r>
              <a:rPr lang="en-US" sz="2933" dirty="0" err="1"/>
              <a:t>nhật</a:t>
            </a:r>
            <a:endParaRPr lang="en-US" sz="2933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461E2895-768D-208E-C69D-2776136EE5A4}"/>
              </a:ext>
            </a:extLst>
          </p:cNvPr>
          <p:cNvSpPr txBox="1"/>
          <p:nvPr/>
        </p:nvSpPr>
        <p:spPr>
          <a:xfrm>
            <a:off x="1175324" y="4886279"/>
            <a:ext cx="2744662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33" dirty="0" err="1"/>
              <a:t>Hình</a:t>
            </a:r>
            <a:r>
              <a:rPr lang="en-US" sz="2933" dirty="0"/>
              <a:t> </a:t>
            </a:r>
            <a:r>
              <a:rPr lang="en-US" sz="2933" dirty="0" err="1"/>
              <a:t>lập</a:t>
            </a:r>
            <a:r>
              <a:rPr lang="en-US" sz="2933" dirty="0"/>
              <a:t> </a:t>
            </a:r>
            <a:r>
              <a:rPr lang="en-US" sz="2933" dirty="0" err="1"/>
              <a:t>phương</a:t>
            </a:r>
            <a:endParaRPr lang="en-US" sz="2933" dirty="0"/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0AC72011-16AF-2DE3-8310-096BDC6E65D4}"/>
              </a:ext>
            </a:extLst>
          </p:cNvPr>
          <p:cNvSpPr txBox="1"/>
          <p:nvPr/>
        </p:nvSpPr>
        <p:spPr>
          <a:xfrm>
            <a:off x="4264199" y="2293375"/>
            <a:ext cx="385222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/>
              <a:t>Diện</a:t>
            </a:r>
            <a:r>
              <a:rPr lang="en-US" sz="2933" dirty="0"/>
              <a:t> </a:t>
            </a:r>
            <a:r>
              <a:rPr lang="en-US" sz="2933" dirty="0" err="1"/>
              <a:t>tích</a:t>
            </a:r>
            <a:r>
              <a:rPr lang="en-US" sz="2933" dirty="0"/>
              <a:t> </a:t>
            </a:r>
            <a:r>
              <a:rPr lang="en-US" sz="2933" dirty="0" err="1"/>
              <a:t>xung</a:t>
            </a:r>
            <a:r>
              <a:rPr lang="en-US" sz="2933" dirty="0"/>
              <a:t> </a:t>
            </a:r>
            <a:r>
              <a:rPr lang="en-US" sz="2933" dirty="0" err="1"/>
              <a:t>quanh</a:t>
            </a:r>
            <a:endParaRPr lang="en-US" sz="2933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3BB2F6C0-CD13-C36A-8158-9704BD23F799}"/>
              </a:ext>
            </a:extLst>
          </p:cNvPr>
          <p:cNvSpPr txBox="1"/>
          <p:nvPr/>
        </p:nvSpPr>
        <p:spPr>
          <a:xfrm>
            <a:off x="8889421" y="2303255"/>
            <a:ext cx="173503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/>
              <a:t>Thể</a:t>
            </a:r>
            <a:r>
              <a:rPr lang="en-US" sz="2933" dirty="0"/>
              <a:t> </a:t>
            </a:r>
            <a:r>
              <a:rPr lang="en-US" sz="2933" dirty="0" err="1"/>
              <a:t>tích</a:t>
            </a:r>
            <a:endParaRPr lang="en-US" sz="2933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/>
              <p:nvPr/>
            </p:nvSpPr>
            <p:spPr>
              <a:xfrm>
                <a:off x="4817970" y="3540687"/>
                <a:ext cx="2690737" cy="4864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933" i="1">
                          <a:latin typeface="Cambria Math" panose="02040503050406030204" pitchFamily="18" charset="0"/>
                        </a:rPr>
                        <m:t>=2</m:t>
                      </m:r>
                      <m:d>
                        <m:d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2933" i="1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en-US" sz="2933" dirty="0"/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61224009-37BD-C748-F417-C610F62146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970" y="3540687"/>
                <a:ext cx="2690737" cy="4864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/>
              <p:nvPr/>
            </p:nvSpPr>
            <p:spPr>
              <a:xfrm>
                <a:off x="5227001" y="4886280"/>
                <a:ext cx="1720536" cy="4954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933" i="1">
                          <a:latin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933" dirty="0"/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C300ED20-1CD3-0D27-75E4-587B2A67CE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001" y="4886280"/>
                <a:ext cx="1720536" cy="4954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/>
              <p:nvPr/>
            </p:nvSpPr>
            <p:spPr>
              <a:xfrm>
                <a:off x="9186114" y="3575484"/>
                <a:ext cx="1419235" cy="451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𝑎𝑏𝑐</m:t>
                      </m:r>
                    </m:oMath>
                  </m:oMathPara>
                </a14:m>
                <a:endParaRPr lang="en-US" sz="2933" dirty="0"/>
              </a:p>
            </p:txBody>
          </p:sp>
        </mc:Choice>
        <mc:Fallback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B97D4F31-A530-95FA-6179-52734614F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6114" y="3575484"/>
                <a:ext cx="1419235" cy="4513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/>
              <p:nvPr/>
            </p:nvSpPr>
            <p:spPr>
              <a:xfrm>
                <a:off x="9283019" y="4947834"/>
                <a:ext cx="1226490" cy="451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933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933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933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2933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933" dirty="0"/>
              </a:p>
            </p:txBody>
          </p:sp>
        </mc:Choice>
        <mc:Fallback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FD702149-7F30-6B43-3444-78C7BD7F7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3019" y="4947834"/>
                <a:ext cx="1226490" cy="4513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D9A6105A-5FCE-51AC-2AD1-88DD89F7A070}"/>
              </a:ext>
            </a:extLst>
          </p:cNvPr>
          <p:cNvSpPr txBox="1"/>
          <p:nvPr/>
        </p:nvSpPr>
        <p:spPr>
          <a:xfrm>
            <a:off x="4170438" y="558038"/>
            <a:ext cx="493358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/>
              <a:t>BẢNG CÔNG THỨC</a:t>
            </a:r>
          </a:p>
        </p:txBody>
      </p:sp>
      <p:pic>
        <p:nvPicPr>
          <p:cNvPr id="2" name="Picture 10">
            <a:extLst>
              <a:ext uri="{FF2B5EF4-FFF2-40B4-BE49-F238E27FC236}">
                <a16:creationId xmlns:a16="http://schemas.microsoft.com/office/drawing/2014/main" id="{BA9AAE7D-A66C-3E07-7AE5-A080B4B12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031476" y="130268"/>
            <a:ext cx="1185961" cy="1207085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A17835F-13A5-055A-79CD-FF5742125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3936" y="77467"/>
            <a:ext cx="1704923" cy="16587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ình Bầu dục 13">
            <a:extLst>
              <a:ext uri="{FF2B5EF4-FFF2-40B4-BE49-F238E27FC236}">
                <a16:creationId xmlns:a16="http://schemas.microsoft.com/office/drawing/2014/main" id="{A74E0E7B-84B9-B0C6-7E25-F7AD656D5C7E}"/>
              </a:ext>
            </a:extLst>
          </p:cNvPr>
          <p:cNvSpPr/>
          <p:nvPr/>
        </p:nvSpPr>
        <p:spPr>
          <a:xfrm>
            <a:off x="125791" y="319317"/>
            <a:ext cx="2399071" cy="118512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32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D5124AD-7518-9E56-7DE8-336562BC937D}"/>
              </a:ext>
            </a:extLst>
          </p:cNvPr>
          <p:cNvSpPr txBox="1"/>
          <p:nvPr/>
        </p:nvSpPr>
        <p:spPr>
          <a:xfrm>
            <a:off x="2602894" y="121542"/>
            <a:ext cx="9114972" cy="1875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67" dirty="0" err="1"/>
              <a:t>Một</a:t>
            </a:r>
            <a:r>
              <a:rPr lang="en-US" sz="2667" dirty="0"/>
              <a:t> </a:t>
            </a:r>
            <a:r>
              <a:rPr lang="en-US" sz="2667" dirty="0" err="1"/>
              <a:t>hộp</a:t>
            </a:r>
            <a:r>
              <a:rPr lang="en-US" sz="2667" dirty="0"/>
              <a:t> </a:t>
            </a:r>
            <a:r>
              <a:rPr lang="en-US" sz="2667" dirty="0" err="1"/>
              <a:t>sữa</a:t>
            </a:r>
            <a:r>
              <a:rPr lang="en-US" sz="2667" dirty="0"/>
              <a:t> </a:t>
            </a:r>
            <a:r>
              <a:rPr lang="en-US" sz="2667" dirty="0" err="1"/>
              <a:t>có</a:t>
            </a:r>
            <a:r>
              <a:rPr lang="en-US" sz="2667" dirty="0"/>
              <a:t> </a:t>
            </a:r>
            <a:r>
              <a:rPr lang="en-US" sz="2667" dirty="0" err="1"/>
              <a:t>dạng</a:t>
            </a:r>
            <a:r>
              <a:rPr lang="en-US" sz="2667" dirty="0"/>
              <a:t> </a:t>
            </a:r>
            <a:r>
              <a:rPr lang="en-US" sz="2667" dirty="0" err="1"/>
              <a:t>hình</a:t>
            </a:r>
            <a:r>
              <a:rPr lang="en-US" sz="2667" dirty="0"/>
              <a:t> </a:t>
            </a:r>
            <a:r>
              <a:rPr lang="en-US" sz="2667" dirty="0" err="1"/>
              <a:t>hộp</a:t>
            </a:r>
            <a:r>
              <a:rPr lang="en-US" sz="2667" dirty="0"/>
              <a:t> </a:t>
            </a:r>
            <a:r>
              <a:rPr lang="en-US" sz="2667" dirty="0" err="1"/>
              <a:t>chữ</a:t>
            </a:r>
            <a:r>
              <a:rPr lang="en-US" sz="2667" dirty="0"/>
              <a:t> </a:t>
            </a:r>
            <a:r>
              <a:rPr lang="en-US" sz="2667" dirty="0" err="1"/>
              <a:t>nhật</a:t>
            </a:r>
            <a:r>
              <a:rPr lang="en-US" sz="2667" dirty="0"/>
              <a:t> </a:t>
            </a:r>
            <a:r>
              <a:rPr lang="en-US" sz="2667" dirty="0" err="1"/>
              <a:t>với</a:t>
            </a:r>
            <a:r>
              <a:rPr lang="en-US" sz="2667" dirty="0"/>
              <a:t> </a:t>
            </a:r>
            <a:r>
              <a:rPr lang="en-US" sz="2667" dirty="0" err="1"/>
              <a:t>các</a:t>
            </a:r>
            <a:r>
              <a:rPr lang="en-US" sz="2667" dirty="0"/>
              <a:t> </a:t>
            </a:r>
            <a:r>
              <a:rPr lang="en-US" sz="2667" dirty="0" err="1"/>
              <a:t>kích</a:t>
            </a:r>
            <a:r>
              <a:rPr lang="en-US" sz="2667" dirty="0"/>
              <a:t> </a:t>
            </a:r>
            <a:r>
              <a:rPr lang="en-US" sz="2667" dirty="0" err="1"/>
              <a:t>thước</a:t>
            </a:r>
            <a:r>
              <a:rPr lang="en-US" sz="2667" dirty="0"/>
              <a:t> </a:t>
            </a:r>
            <a:r>
              <a:rPr lang="en-US" sz="2667" dirty="0" err="1"/>
              <a:t>của</a:t>
            </a:r>
            <a:r>
              <a:rPr lang="en-US" sz="2667" dirty="0"/>
              <a:t> </a:t>
            </a:r>
            <a:r>
              <a:rPr lang="en-US" sz="2667" dirty="0" err="1"/>
              <a:t>đáy</a:t>
            </a:r>
            <a:r>
              <a:rPr lang="en-US" sz="2667" dirty="0"/>
              <a:t> </a:t>
            </a:r>
            <a:r>
              <a:rPr lang="en-US" sz="2667" dirty="0" err="1"/>
              <a:t>dưới</a:t>
            </a:r>
            <a:r>
              <a:rPr lang="en-US" sz="2667" dirty="0"/>
              <a:t> </a:t>
            </a:r>
            <a:r>
              <a:rPr lang="en-US" sz="2667" dirty="0" err="1"/>
              <a:t>là</a:t>
            </a:r>
            <a:r>
              <a:rPr lang="en-US" sz="2667" dirty="0"/>
              <a:t> 4 cm, 5 cm </a:t>
            </a:r>
            <a:r>
              <a:rPr lang="en-US" sz="2667" dirty="0" err="1"/>
              <a:t>và</a:t>
            </a:r>
            <a:r>
              <a:rPr lang="en-US" sz="2667" dirty="0"/>
              <a:t> </a:t>
            </a:r>
            <a:r>
              <a:rPr lang="en-US" sz="2667" dirty="0" err="1"/>
              <a:t>chiều</a:t>
            </a:r>
            <a:r>
              <a:rPr lang="en-US" sz="2667" dirty="0"/>
              <a:t> </a:t>
            </a:r>
            <a:r>
              <a:rPr lang="en-US" sz="2667" dirty="0" err="1"/>
              <a:t>cao</a:t>
            </a:r>
            <a:r>
              <a:rPr lang="en-US" sz="2667" dirty="0"/>
              <a:t> </a:t>
            </a:r>
            <a:r>
              <a:rPr lang="en-US" sz="2667" dirty="0" err="1"/>
              <a:t>là</a:t>
            </a:r>
            <a:r>
              <a:rPr lang="en-US" sz="2667" dirty="0"/>
              <a:t> 12 cm. </a:t>
            </a:r>
            <a:r>
              <a:rPr lang="en-US" sz="2667" dirty="0" err="1"/>
              <a:t>Tính</a:t>
            </a:r>
            <a:r>
              <a:rPr lang="en-US" sz="2667" dirty="0"/>
              <a:t> </a:t>
            </a:r>
            <a:r>
              <a:rPr lang="en-US" sz="2667" dirty="0" err="1"/>
              <a:t>diện</a:t>
            </a:r>
            <a:r>
              <a:rPr lang="en-US" sz="2667" dirty="0"/>
              <a:t> </a:t>
            </a:r>
            <a:r>
              <a:rPr lang="en-US" sz="2667" dirty="0" err="1"/>
              <a:t>tích</a:t>
            </a:r>
            <a:r>
              <a:rPr lang="en-US" sz="2667" dirty="0"/>
              <a:t> </a:t>
            </a:r>
            <a:r>
              <a:rPr lang="en-US" sz="2667" dirty="0" err="1"/>
              <a:t>xung</a:t>
            </a:r>
            <a:r>
              <a:rPr lang="en-US" sz="2667" dirty="0"/>
              <a:t> </a:t>
            </a:r>
            <a:r>
              <a:rPr lang="en-US" sz="2667" dirty="0" err="1"/>
              <a:t>quanh</a:t>
            </a:r>
            <a:r>
              <a:rPr lang="en-US" sz="2667" dirty="0"/>
              <a:t> </a:t>
            </a:r>
            <a:r>
              <a:rPr lang="en-US" sz="2667" dirty="0" err="1"/>
              <a:t>và</a:t>
            </a:r>
            <a:r>
              <a:rPr lang="en-US" sz="2667" dirty="0"/>
              <a:t> </a:t>
            </a:r>
            <a:r>
              <a:rPr lang="en-US" sz="2667" dirty="0" err="1"/>
              <a:t>thể</a:t>
            </a:r>
            <a:r>
              <a:rPr lang="en-US" sz="2667" dirty="0"/>
              <a:t> </a:t>
            </a:r>
            <a:r>
              <a:rPr lang="en-US" sz="2667" dirty="0" err="1"/>
              <a:t>tích</a:t>
            </a:r>
            <a:r>
              <a:rPr lang="en-US" sz="2667" dirty="0"/>
              <a:t> </a:t>
            </a:r>
            <a:r>
              <a:rPr lang="en-US" sz="2667" dirty="0" err="1"/>
              <a:t>của</a:t>
            </a:r>
            <a:r>
              <a:rPr lang="en-US" sz="2667" dirty="0"/>
              <a:t> </a:t>
            </a:r>
            <a:r>
              <a:rPr lang="en-US" sz="2667" dirty="0" err="1"/>
              <a:t>hộp</a:t>
            </a:r>
            <a:r>
              <a:rPr lang="en-US" sz="2667" dirty="0"/>
              <a:t> </a:t>
            </a:r>
            <a:r>
              <a:rPr lang="en-US" sz="2667" dirty="0" err="1"/>
              <a:t>sữa</a:t>
            </a:r>
            <a:r>
              <a:rPr lang="en-US" sz="2667" dirty="0"/>
              <a:t> </a:t>
            </a:r>
            <a:r>
              <a:rPr lang="en-US" sz="2667" dirty="0" err="1"/>
              <a:t>đó</a:t>
            </a:r>
            <a:r>
              <a:rPr lang="en-US" sz="2667" dirty="0"/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C257F38-5256-5635-F3EB-3ADFE1B76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91" y="1830562"/>
            <a:ext cx="2564319" cy="4708121"/>
          </a:xfrm>
          <a:prstGeom prst="rect">
            <a:avLst/>
          </a:prstGeom>
        </p:spPr>
      </p:pic>
      <p:sp>
        <p:nvSpPr>
          <p:cNvPr id="17" name="Rounded Rectangular Callout 11">
            <a:extLst>
              <a:ext uri="{FF2B5EF4-FFF2-40B4-BE49-F238E27FC236}">
                <a16:creationId xmlns:a16="http://schemas.microsoft.com/office/drawing/2014/main" id="{C7CE1093-5B97-FE3E-0BF5-13B3E95C9F87}"/>
              </a:ext>
            </a:extLst>
          </p:cNvPr>
          <p:cNvSpPr/>
          <p:nvPr/>
        </p:nvSpPr>
        <p:spPr>
          <a:xfrm>
            <a:off x="5708952" y="2151561"/>
            <a:ext cx="1854539" cy="73194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733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0F45335C-91B1-EDC8-5543-13AB8A641995}"/>
              </a:ext>
            </a:extLst>
          </p:cNvPr>
          <p:cNvSpPr txBox="1"/>
          <p:nvPr/>
        </p:nvSpPr>
        <p:spPr>
          <a:xfrm>
            <a:off x="3231849" y="3067353"/>
            <a:ext cx="61734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/>
              <a:t>Diện</a:t>
            </a:r>
            <a:r>
              <a:rPr lang="en-US" sz="2667" dirty="0"/>
              <a:t> </a:t>
            </a:r>
            <a:r>
              <a:rPr lang="en-US" sz="2667" dirty="0" err="1"/>
              <a:t>tích</a:t>
            </a:r>
            <a:r>
              <a:rPr lang="en-US" sz="2667" dirty="0"/>
              <a:t> </a:t>
            </a:r>
            <a:r>
              <a:rPr lang="en-US" sz="2667" dirty="0" err="1"/>
              <a:t>xung</a:t>
            </a:r>
            <a:r>
              <a:rPr lang="en-US" sz="2667" dirty="0"/>
              <a:t> </a:t>
            </a:r>
            <a:r>
              <a:rPr lang="en-US" sz="2667" dirty="0" err="1"/>
              <a:t>quanh</a:t>
            </a:r>
            <a:r>
              <a:rPr lang="en-US" sz="2667" dirty="0"/>
              <a:t> </a:t>
            </a:r>
            <a:r>
              <a:rPr lang="en-US" sz="2667" dirty="0" err="1"/>
              <a:t>của</a:t>
            </a:r>
            <a:r>
              <a:rPr lang="en-US" sz="2667" dirty="0"/>
              <a:t> </a:t>
            </a:r>
            <a:r>
              <a:rPr lang="en-US" sz="2667" dirty="0" err="1"/>
              <a:t>hộp</a:t>
            </a:r>
            <a:r>
              <a:rPr lang="en-US" sz="2667" dirty="0"/>
              <a:t> </a:t>
            </a:r>
            <a:r>
              <a:rPr lang="en-US" sz="2667" dirty="0" err="1"/>
              <a:t>sữa</a:t>
            </a:r>
            <a:r>
              <a:rPr lang="en-US" sz="2667" dirty="0"/>
              <a:t> </a:t>
            </a:r>
            <a:r>
              <a:rPr lang="en-US" sz="2667" dirty="0" err="1"/>
              <a:t>là</a:t>
            </a:r>
            <a:r>
              <a:rPr lang="en-US" sz="2667" dirty="0"/>
              <a:t>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/>
              <p:nvPr/>
            </p:nvSpPr>
            <p:spPr>
              <a:xfrm>
                <a:off x="4347757" y="3784679"/>
                <a:ext cx="4877361" cy="4501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𝑥𝑞</m:t>
                          </m:r>
                        </m:sub>
                      </m:sSub>
                      <m:r>
                        <a:rPr lang="en-US" sz="2667" i="1"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4+5</m:t>
                          </m:r>
                        </m:e>
                      </m:d>
                      <m:r>
                        <a:rPr lang="en-US" sz="2667" i="1">
                          <a:latin typeface="Cambria Math" panose="02040503050406030204" pitchFamily="18" charset="0"/>
                        </a:rPr>
                        <m:t>.12=216 </m:t>
                      </m:r>
                      <m:d>
                        <m:d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667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𝑐𝑚</m:t>
                              </m:r>
                            </m:e>
                            <m:sup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667" dirty="0"/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AEDC57FE-A1C7-52C2-A3E3-CD1F0EF629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757" y="3784679"/>
                <a:ext cx="4877361" cy="4501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EA40D5E-4264-C835-734D-BD3DD2793780}"/>
              </a:ext>
            </a:extLst>
          </p:cNvPr>
          <p:cNvSpPr txBox="1"/>
          <p:nvPr/>
        </p:nvSpPr>
        <p:spPr>
          <a:xfrm>
            <a:off x="3231849" y="4411729"/>
            <a:ext cx="61734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/>
              <a:t>Thể</a:t>
            </a:r>
            <a:r>
              <a:rPr lang="en-US" sz="2667" dirty="0"/>
              <a:t> </a:t>
            </a:r>
            <a:r>
              <a:rPr lang="en-US" sz="2667" dirty="0" err="1"/>
              <a:t>tích</a:t>
            </a:r>
            <a:r>
              <a:rPr lang="en-US" sz="2667" dirty="0"/>
              <a:t> </a:t>
            </a:r>
            <a:r>
              <a:rPr lang="en-US" sz="2667" dirty="0" err="1"/>
              <a:t>của</a:t>
            </a:r>
            <a:r>
              <a:rPr lang="en-US" sz="2667" dirty="0"/>
              <a:t> </a:t>
            </a:r>
            <a:r>
              <a:rPr lang="en-US" sz="2667" dirty="0" err="1"/>
              <a:t>hộp</a:t>
            </a:r>
            <a:r>
              <a:rPr lang="en-US" sz="2667" dirty="0"/>
              <a:t> </a:t>
            </a:r>
            <a:r>
              <a:rPr lang="en-US" sz="2667" dirty="0" err="1"/>
              <a:t>sữa</a:t>
            </a:r>
            <a:r>
              <a:rPr lang="en-US" sz="2667" dirty="0"/>
              <a:t> </a:t>
            </a:r>
            <a:r>
              <a:rPr lang="en-US" sz="2667" dirty="0" err="1"/>
              <a:t>là</a:t>
            </a:r>
            <a:r>
              <a:rPr lang="en-US" sz="2667" dirty="0"/>
              <a:t>: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/>
              <p:nvPr/>
            </p:nvSpPr>
            <p:spPr>
              <a:xfrm>
                <a:off x="4347756" y="5130345"/>
                <a:ext cx="3624710" cy="410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67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667" i="1">
                          <a:latin typeface="Cambria Math" panose="02040503050406030204" pitchFamily="18" charset="0"/>
                        </a:rPr>
                        <m:t>=4.5.12=240 (</m:t>
                      </m:r>
                      <m:sSup>
                        <m:sSup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667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667" dirty="0"/>
              </a:p>
            </p:txBody>
          </p:sp>
        </mc:Choice>
        <mc:Fallback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EE546EED-DCFF-6124-6BAC-ECFDE65621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7756" y="5130345"/>
                <a:ext cx="3624710" cy="4104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3">
            <a:extLst>
              <a:ext uri="{FF2B5EF4-FFF2-40B4-BE49-F238E27FC236}">
                <a16:creationId xmlns:a16="http://schemas.microsoft.com/office/drawing/2014/main" id="{9B553A11-F0CD-6A73-D8DC-37C2816E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991799" y="2449006"/>
            <a:ext cx="1847503" cy="42874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óng 3">
            <a:extLst>
              <a:ext uri="{FF2B5EF4-FFF2-40B4-BE49-F238E27FC236}">
                <a16:creationId xmlns:a16="http://schemas.microsoft.com/office/drawing/2014/main" id="{404EA928-3DA6-B4D6-96F1-E69FF5992C85}"/>
              </a:ext>
            </a:extLst>
          </p:cNvPr>
          <p:cNvSpPr/>
          <p:nvPr/>
        </p:nvSpPr>
        <p:spPr>
          <a:xfrm>
            <a:off x="123826" y="133351"/>
            <a:ext cx="2906868" cy="1047749"/>
          </a:xfrm>
          <a:prstGeom prst="wav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Luyện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endParaRPr lang="en-US" sz="32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71A371D-673E-7711-2DFF-FCFDC70B0A27}"/>
              </a:ext>
            </a:extLst>
          </p:cNvPr>
          <p:cNvSpPr txBox="1"/>
          <p:nvPr/>
        </p:nvSpPr>
        <p:spPr>
          <a:xfrm>
            <a:off x="3115733" y="1"/>
            <a:ext cx="9076267" cy="1875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67" dirty="0" err="1"/>
              <a:t>Một</a:t>
            </a:r>
            <a:r>
              <a:rPr lang="en-US" sz="2667" dirty="0"/>
              <a:t> </a:t>
            </a:r>
            <a:r>
              <a:rPr lang="en-US" sz="2667" dirty="0" err="1"/>
              <a:t>viên</a:t>
            </a:r>
            <a:r>
              <a:rPr lang="en-US" sz="2667" dirty="0"/>
              <a:t> </a:t>
            </a:r>
            <a:r>
              <a:rPr lang="en-US" sz="2667" dirty="0" err="1"/>
              <a:t>gạch</a:t>
            </a:r>
            <a:r>
              <a:rPr lang="en-US" sz="2667" dirty="0"/>
              <a:t> </a:t>
            </a:r>
            <a:r>
              <a:rPr lang="en-US" sz="2667" dirty="0" err="1"/>
              <a:t>đất</a:t>
            </a:r>
            <a:r>
              <a:rPr lang="en-US" sz="2667" dirty="0"/>
              <a:t> </a:t>
            </a:r>
            <a:r>
              <a:rPr lang="en-US" sz="2667" dirty="0" err="1"/>
              <a:t>sét</a:t>
            </a:r>
            <a:r>
              <a:rPr lang="en-US" sz="2667" dirty="0"/>
              <a:t> </a:t>
            </a:r>
            <a:r>
              <a:rPr lang="en-US" sz="2667" dirty="0" err="1"/>
              <a:t>nung</a:t>
            </a:r>
            <a:r>
              <a:rPr lang="en-US" sz="2667" dirty="0"/>
              <a:t> </a:t>
            </a:r>
            <a:r>
              <a:rPr lang="en-US" sz="2667" dirty="0" err="1"/>
              <a:t>đặc</a:t>
            </a:r>
            <a:r>
              <a:rPr lang="en-US" sz="2667" dirty="0"/>
              <a:t> </a:t>
            </a:r>
            <a:r>
              <a:rPr lang="en-US" sz="2667" dirty="0" err="1"/>
              <a:t>có</a:t>
            </a:r>
            <a:r>
              <a:rPr lang="en-US" sz="2667" dirty="0"/>
              <a:t> </a:t>
            </a:r>
            <a:r>
              <a:rPr lang="en-US" sz="2667" dirty="0" err="1"/>
              <a:t>dạng</a:t>
            </a:r>
            <a:r>
              <a:rPr lang="en-US" sz="2667" dirty="0"/>
              <a:t> </a:t>
            </a:r>
            <a:r>
              <a:rPr lang="en-US" sz="2667" dirty="0" err="1"/>
              <a:t>hình</a:t>
            </a:r>
            <a:r>
              <a:rPr lang="en-US" sz="2667" dirty="0"/>
              <a:t> </a:t>
            </a:r>
            <a:r>
              <a:rPr lang="en-US" sz="2667" dirty="0" err="1"/>
              <a:t>hộp</a:t>
            </a:r>
            <a:r>
              <a:rPr lang="en-US" sz="2667" dirty="0"/>
              <a:t> </a:t>
            </a:r>
            <a:r>
              <a:rPr lang="en-US" sz="2667" dirty="0" err="1"/>
              <a:t>chữ</a:t>
            </a:r>
            <a:r>
              <a:rPr lang="en-US" sz="2667" dirty="0"/>
              <a:t> </a:t>
            </a:r>
            <a:r>
              <a:rPr lang="en-US" sz="2667" dirty="0" err="1"/>
              <a:t>nhật</a:t>
            </a:r>
            <a:r>
              <a:rPr lang="en-US" sz="2667" dirty="0"/>
              <a:t> </a:t>
            </a:r>
            <a:r>
              <a:rPr lang="en-US" sz="2667" dirty="0" err="1"/>
              <a:t>với</a:t>
            </a:r>
            <a:r>
              <a:rPr lang="en-US" sz="2667" dirty="0"/>
              <a:t> </a:t>
            </a:r>
            <a:r>
              <a:rPr lang="en-US" sz="2667" dirty="0" err="1"/>
              <a:t>các</a:t>
            </a:r>
            <a:r>
              <a:rPr lang="en-US" sz="2667" dirty="0"/>
              <a:t> </a:t>
            </a:r>
            <a:r>
              <a:rPr lang="en-US" sz="2667" dirty="0" err="1"/>
              <a:t>kích</a:t>
            </a:r>
            <a:r>
              <a:rPr lang="en-US" sz="2667" dirty="0"/>
              <a:t> </a:t>
            </a:r>
            <a:r>
              <a:rPr lang="en-US" sz="2667" dirty="0" err="1"/>
              <a:t>thước</a:t>
            </a:r>
            <a:r>
              <a:rPr lang="en-US" sz="2667" dirty="0"/>
              <a:t> </a:t>
            </a:r>
            <a:r>
              <a:rPr lang="en-US" sz="2667" dirty="0" err="1"/>
              <a:t>của</a:t>
            </a:r>
            <a:r>
              <a:rPr lang="en-US" sz="2667" dirty="0"/>
              <a:t> </a:t>
            </a:r>
            <a:r>
              <a:rPr lang="en-US" sz="2667" dirty="0" err="1"/>
              <a:t>đáy</a:t>
            </a:r>
            <a:r>
              <a:rPr lang="en-US" sz="2667" dirty="0"/>
              <a:t> </a:t>
            </a:r>
            <a:r>
              <a:rPr lang="en-US" sz="2667" dirty="0" err="1"/>
              <a:t>dưới</a:t>
            </a:r>
            <a:r>
              <a:rPr lang="en-US" sz="2667" dirty="0"/>
              <a:t> </a:t>
            </a:r>
            <a:r>
              <a:rPr lang="en-US" sz="2667" dirty="0" err="1"/>
              <a:t>là</a:t>
            </a:r>
            <a:r>
              <a:rPr lang="en-US" sz="2667" dirty="0"/>
              <a:t> 220 mm, 105 mm </a:t>
            </a:r>
            <a:r>
              <a:rPr lang="en-US" sz="2667" dirty="0" err="1"/>
              <a:t>và</a:t>
            </a:r>
            <a:r>
              <a:rPr lang="en-US" sz="2667" dirty="0"/>
              <a:t> </a:t>
            </a:r>
            <a:r>
              <a:rPr lang="en-US" sz="2667" dirty="0" err="1"/>
              <a:t>chiều</a:t>
            </a:r>
            <a:r>
              <a:rPr lang="en-US" sz="2667" dirty="0"/>
              <a:t> </a:t>
            </a:r>
            <a:r>
              <a:rPr lang="en-US" sz="2667" dirty="0" err="1"/>
              <a:t>cao</a:t>
            </a:r>
            <a:r>
              <a:rPr lang="en-US" sz="2667" dirty="0"/>
              <a:t> </a:t>
            </a:r>
            <a:r>
              <a:rPr lang="en-US" sz="2667" dirty="0" err="1"/>
              <a:t>là</a:t>
            </a:r>
            <a:r>
              <a:rPr lang="en-US" sz="2667" dirty="0"/>
              <a:t> 65 mm. </a:t>
            </a:r>
            <a:r>
              <a:rPr lang="en-US" sz="2667" dirty="0" err="1"/>
              <a:t>Tính</a:t>
            </a:r>
            <a:r>
              <a:rPr lang="en-US" sz="2667" dirty="0"/>
              <a:t> </a:t>
            </a:r>
            <a:r>
              <a:rPr lang="en-US" sz="2667" dirty="0" err="1"/>
              <a:t>diện</a:t>
            </a:r>
            <a:r>
              <a:rPr lang="en-US" sz="2667" dirty="0"/>
              <a:t> </a:t>
            </a:r>
            <a:r>
              <a:rPr lang="en-US" sz="2667" dirty="0" err="1"/>
              <a:t>tích</a:t>
            </a:r>
            <a:r>
              <a:rPr lang="en-US" sz="2667" dirty="0"/>
              <a:t> </a:t>
            </a:r>
            <a:r>
              <a:rPr lang="en-US" sz="2667" dirty="0" err="1"/>
              <a:t>xung</a:t>
            </a:r>
            <a:r>
              <a:rPr lang="en-US" sz="2667" dirty="0"/>
              <a:t> </a:t>
            </a:r>
            <a:r>
              <a:rPr lang="en-US" sz="2667" dirty="0" err="1"/>
              <a:t>quanh</a:t>
            </a:r>
            <a:r>
              <a:rPr lang="en-US" sz="2667" dirty="0"/>
              <a:t> </a:t>
            </a:r>
            <a:r>
              <a:rPr lang="en-US" sz="2667" dirty="0" err="1"/>
              <a:t>và</a:t>
            </a:r>
            <a:r>
              <a:rPr lang="en-US" sz="2667" dirty="0"/>
              <a:t> </a:t>
            </a:r>
            <a:r>
              <a:rPr lang="en-US" sz="2667" dirty="0" err="1"/>
              <a:t>thể</a:t>
            </a:r>
            <a:r>
              <a:rPr lang="en-US" sz="2667" dirty="0"/>
              <a:t> </a:t>
            </a:r>
            <a:r>
              <a:rPr lang="en-US" sz="2667" dirty="0" err="1"/>
              <a:t>tích</a:t>
            </a:r>
            <a:r>
              <a:rPr lang="en-US" sz="2667" dirty="0"/>
              <a:t> </a:t>
            </a:r>
            <a:r>
              <a:rPr lang="en-US" sz="2667" dirty="0" err="1"/>
              <a:t>của</a:t>
            </a:r>
            <a:r>
              <a:rPr lang="en-US" sz="2667" dirty="0"/>
              <a:t> </a:t>
            </a:r>
            <a:r>
              <a:rPr lang="en-US" sz="2667" dirty="0" err="1"/>
              <a:t>viên</a:t>
            </a:r>
            <a:r>
              <a:rPr lang="en-US" sz="2667" dirty="0"/>
              <a:t> </a:t>
            </a:r>
            <a:r>
              <a:rPr lang="en-US" sz="2667" dirty="0" err="1"/>
              <a:t>gạch</a:t>
            </a:r>
            <a:r>
              <a:rPr lang="en-US" sz="2667" dirty="0"/>
              <a:t> </a:t>
            </a:r>
            <a:r>
              <a:rPr lang="en-US" sz="2667" dirty="0" err="1"/>
              <a:t>đó</a:t>
            </a:r>
            <a:r>
              <a:rPr lang="en-US" sz="2667" dirty="0"/>
              <a:t>. </a:t>
            </a:r>
          </a:p>
        </p:txBody>
      </p:sp>
      <p:sp>
        <p:nvSpPr>
          <p:cNvPr id="7" name="Rounded Rectangular Callout 11">
            <a:extLst>
              <a:ext uri="{FF2B5EF4-FFF2-40B4-BE49-F238E27FC236}">
                <a16:creationId xmlns:a16="http://schemas.microsoft.com/office/drawing/2014/main" id="{A92FD99D-0A45-5EE7-8DC3-F37EB6212A72}"/>
              </a:ext>
            </a:extLst>
          </p:cNvPr>
          <p:cNvSpPr/>
          <p:nvPr/>
        </p:nvSpPr>
        <p:spPr>
          <a:xfrm>
            <a:off x="735389" y="2848247"/>
            <a:ext cx="1854539" cy="731944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733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733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/>
              <p:nvPr/>
            </p:nvSpPr>
            <p:spPr>
              <a:xfrm>
                <a:off x="2907543" y="3580191"/>
                <a:ext cx="7777611" cy="24904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dirty="0"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667" dirty="0" err="1"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667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latin typeface="+mj-lt"/>
                    <a:ea typeface="Times New Roman" panose="02020603050405020304" pitchFamily="18" charset="0"/>
                  </a:rPr>
                  <a:t>xung</a:t>
                </a:r>
                <a:r>
                  <a:rPr lang="en-US" sz="2667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latin typeface="+mj-lt"/>
                    <a:ea typeface="Times New Roman" panose="02020603050405020304" pitchFamily="18" charset="0"/>
                  </a:rPr>
                  <a:t>quanh</a:t>
                </a:r>
                <a:r>
                  <a:rPr lang="en-US" sz="2667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667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667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667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667" dirty="0"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667" dirty="0"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667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2. </m:t>
                    </m:r>
                    <m:d>
                      <m:dPr>
                        <m:ctrlPr>
                          <a:rPr lang="en-US" sz="2667" i="1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667" i="1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220 + 105</m:t>
                        </m:r>
                      </m:e>
                    </m:d>
                    <m:r>
                      <a:rPr lang="en-US" sz="2667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 65 = 42 250 (</m:t>
                    </m:r>
                    <m:r>
                      <a:rPr lang="en-US" sz="2667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667" i="1" baseline="30000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2667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2667" dirty="0"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667" dirty="0" err="1">
                    <a:latin typeface="+mj-lt"/>
                    <a:ea typeface="Times New Roman" panose="02020603050405020304" pitchFamily="18" charset="0"/>
                  </a:rPr>
                  <a:t>Thể</a:t>
                </a:r>
                <a:r>
                  <a:rPr lang="en-US" sz="2667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667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667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667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667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667" dirty="0">
                    <a:latin typeface="+mj-lt"/>
                    <a:ea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667" dirty="0"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667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220. 105. 65 = 1 501 500 (</m:t>
                    </m:r>
                    <m:r>
                      <a:rPr lang="en-US" sz="2667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𝑚𝑚</m:t>
                    </m:r>
                    <m:r>
                      <a:rPr lang="en-US" sz="2667" i="1" baseline="30000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667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)= 15 015 </m:t>
                    </m:r>
                    <m:r>
                      <a:rPr lang="en-US" sz="2667" i="1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𝑐𝑚</m:t>
                    </m:r>
                    <m:r>
                      <a:rPr lang="en-US" sz="2667" i="1" baseline="30000" dirty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endParaRPr lang="en-US" sz="2667" dirty="0"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9E5DBB0-B555-FE3B-6099-667BBEFB65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543" y="3580191"/>
                <a:ext cx="7777611" cy="2490425"/>
              </a:xfrm>
              <a:prstGeom prst="rect">
                <a:avLst/>
              </a:prstGeom>
              <a:blipFill>
                <a:blip r:embed="rId3"/>
                <a:stretch>
                  <a:fillRect l="-1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4">
            <a:extLst>
              <a:ext uri="{FF2B5EF4-FFF2-40B4-BE49-F238E27FC236}">
                <a16:creationId xmlns:a16="http://schemas.microsoft.com/office/drawing/2014/main" id="{06B9A034-84BF-AE7F-0D8F-29C01991BF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3826" y="5477634"/>
            <a:ext cx="2472969" cy="1380367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52C9593C-D65D-21E9-117C-DE5C611686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41427" y="2219699"/>
            <a:ext cx="1426999" cy="2669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551F4E42-BE87-88F9-0BE9-9CC4B11D3269}"/>
              </a:ext>
            </a:extLst>
          </p:cNvPr>
          <p:cNvSpPr/>
          <p:nvPr/>
        </p:nvSpPr>
        <p:spPr>
          <a:xfrm>
            <a:off x="551545" y="382799"/>
            <a:ext cx="2399071" cy="118512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3200" b="1" dirty="0">
                <a:solidFill>
                  <a:sysClr val="windowText" lastClr="000000"/>
                </a:solidFill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32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6268B87-6F81-7D47-DDD8-52A782CDD819}"/>
              </a:ext>
            </a:extLst>
          </p:cNvPr>
          <p:cNvSpPr txBox="1"/>
          <p:nvPr/>
        </p:nvSpPr>
        <p:spPr>
          <a:xfrm>
            <a:off x="3735009" y="663409"/>
            <a:ext cx="8389256" cy="1376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 err="1"/>
              <a:t>Bể</a:t>
            </a:r>
            <a:r>
              <a:rPr lang="en-US" sz="2933" dirty="0"/>
              <a:t> </a:t>
            </a:r>
            <a:r>
              <a:rPr lang="en-US" sz="2933" dirty="0" err="1"/>
              <a:t>các</a:t>
            </a:r>
            <a:r>
              <a:rPr lang="en-US" sz="2933" dirty="0"/>
              <a:t> </a:t>
            </a:r>
            <a:r>
              <a:rPr lang="en-US" sz="2933" dirty="0" err="1"/>
              <a:t>cảnh</a:t>
            </a:r>
            <a:r>
              <a:rPr lang="en-US" sz="2933" dirty="0"/>
              <a:t> </a:t>
            </a:r>
            <a:r>
              <a:rPr lang="en-US" sz="2933" dirty="0" err="1"/>
              <a:t>có</a:t>
            </a:r>
            <a:r>
              <a:rPr lang="en-US" sz="2933" dirty="0"/>
              <a:t> </a:t>
            </a:r>
            <a:r>
              <a:rPr lang="en-US" sz="2933" dirty="0" err="1"/>
              <a:t>dạng</a:t>
            </a:r>
            <a:r>
              <a:rPr lang="en-US" sz="2933" dirty="0"/>
              <a:t> </a:t>
            </a:r>
            <a:r>
              <a:rPr lang="en-US" sz="2933" dirty="0" err="1"/>
              <a:t>hình</a:t>
            </a:r>
            <a:r>
              <a:rPr lang="en-US" sz="2933" dirty="0"/>
              <a:t> </a:t>
            </a:r>
            <a:r>
              <a:rPr lang="en-US" sz="2933" dirty="0" err="1"/>
              <a:t>lập</a:t>
            </a:r>
            <a:r>
              <a:rPr lang="en-US" sz="2933" dirty="0"/>
              <a:t> </a:t>
            </a:r>
            <a:r>
              <a:rPr lang="en-US" sz="2933" dirty="0" err="1"/>
              <a:t>phương</a:t>
            </a:r>
            <a:r>
              <a:rPr lang="en-US" sz="2933" dirty="0"/>
              <a:t> </a:t>
            </a:r>
            <a:r>
              <a:rPr lang="en-US" sz="2933" dirty="0" err="1"/>
              <a:t>với</a:t>
            </a:r>
            <a:r>
              <a:rPr lang="en-US" sz="2933" dirty="0"/>
              <a:t> </a:t>
            </a:r>
            <a:r>
              <a:rPr lang="en-US" sz="2933" dirty="0" err="1"/>
              <a:t>độ</a:t>
            </a:r>
            <a:r>
              <a:rPr lang="en-US" sz="2933" dirty="0"/>
              <a:t> </a:t>
            </a:r>
            <a:r>
              <a:rPr lang="en-US" sz="2933" dirty="0" err="1"/>
              <a:t>dài</a:t>
            </a:r>
            <a:r>
              <a:rPr lang="en-US" sz="2933" dirty="0"/>
              <a:t> </a:t>
            </a:r>
            <a:r>
              <a:rPr lang="en-US" sz="2933" dirty="0" err="1"/>
              <a:t>cạnh</a:t>
            </a:r>
            <a:r>
              <a:rPr lang="en-US" sz="2933" dirty="0"/>
              <a:t> </a:t>
            </a:r>
            <a:r>
              <a:rPr lang="en-US" sz="2933" dirty="0" err="1"/>
              <a:t>là</a:t>
            </a:r>
            <a:r>
              <a:rPr lang="en-US" sz="2933" dirty="0"/>
              <a:t> 30 cm. </a:t>
            </a:r>
            <a:r>
              <a:rPr lang="en-US" sz="2933" dirty="0" err="1"/>
              <a:t>Tính</a:t>
            </a:r>
            <a:r>
              <a:rPr lang="en-US" sz="2933" dirty="0"/>
              <a:t> </a:t>
            </a:r>
            <a:r>
              <a:rPr lang="en-US" sz="2933" dirty="0" err="1"/>
              <a:t>thể</a:t>
            </a:r>
            <a:r>
              <a:rPr lang="en-US" sz="2933" dirty="0"/>
              <a:t> </a:t>
            </a:r>
            <a:r>
              <a:rPr lang="en-US" sz="2933" dirty="0" err="1"/>
              <a:t>tích</a:t>
            </a:r>
            <a:r>
              <a:rPr lang="en-US" sz="2933" dirty="0"/>
              <a:t> </a:t>
            </a:r>
            <a:r>
              <a:rPr lang="en-US" sz="2933" dirty="0" err="1"/>
              <a:t>của</a:t>
            </a:r>
            <a:r>
              <a:rPr lang="en-US" sz="2933" dirty="0"/>
              <a:t> </a:t>
            </a:r>
            <a:r>
              <a:rPr lang="en-US" sz="2933" dirty="0" err="1"/>
              <a:t>bể</a:t>
            </a:r>
            <a:r>
              <a:rPr lang="en-US" sz="2933" dirty="0"/>
              <a:t> </a:t>
            </a:r>
            <a:r>
              <a:rPr lang="en-US" sz="2933" dirty="0" err="1"/>
              <a:t>cá</a:t>
            </a:r>
            <a:r>
              <a:rPr lang="en-US" sz="2933" dirty="0"/>
              <a:t> </a:t>
            </a:r>
            <a:r>
              <a:rPr lang="en-US" sz="2933" dirty="0" err="1"/>
              <a:t>cảnh</a:t>
            </a:r>
            <a:r>
              <a:rPr lang="en-US" sz="2933" dirty="0"/>
              <a:t> </a:t>
            </a:r>
            <a:r>
              <a:rPr lang="en-US" sz="2933" dirty="0" err="1"/>
              <a:t>đó</a:t>
            </a:r>
            <a:r>
              <a:rPr lang="en-US" sz="2933" dirty="0"/>
              <a:t>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4B6D7A-CAB0-04E9-77E2-3DDC3BBA0144}"/>
              </a:ext>
            </a:extLst>
          </p:cNvPr>
          <p:cNvSpPr txBox="1"/>
          <p:nvPr/>
        </p:nvSpPr>
        <p:spPr>
          <a:xfrm>
            <a:off x="7092646" y="2583544"/>
            <a:ext cx="96762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u="sng" dirty="0" err="1">
                <a:solidFill>
                  <a:srgbClr val="FF0000"/>
                </a:solidFill>
              </a:rPr>
              <a:t>Giải</a:t>
            </a:r>
            <a:endParaRPr lang="en-US" sz="2933" b="1" u="sng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/>
              <p:nvPr/>
            </p:nvSpPr>
            <p:spPr>
              <a:xfrm>
                <a:off x="4431695" y="3429000"/>
                <a:ext cx="725714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Thể </a:t>
                </a:r>
                <a:r>
                  <a:rPr lang="en-US" sz="3200" dirty="0" err="1"/>
                  <a:t>tích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bể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cá</a:t>
                </a:r>
                <a:r>
                  <a:rPr lang="en-US" sz="3200" dirty="0"/>
                  <a:t> </a:t>
                </a:r>
                <a:r>
                  <a:rPr lang="en-US" sz="3200" dirty="0" err="1"/>
                  <a:t>cảnh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</a:t>
                </a:r>
                <a:r>
                  <a:rPr lang="en-US" sz="3200" dirty="0"/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=27 000 (</m:t>
                      </m:r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A89483F-0758-12F9-0C88-AB3FD5423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695" y="3429000"/>
                <a:ext cx="7257143" cy="1569660"/>
              </a:xfrm>
              <a:prstGeom prst="rect">
                <a:avLst/>
              </a:prstGeom>
              <a:blipFill>
                <a:blip r:embed="rId3"/>
                <a:stretch>
                  <a:fillRect l="-2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Hình ảnh 9">
            <a:extLst>
              <a:ext uri="{FF2B5EF4-FFF2-40B4-BE49-F238E27FC236}">
                <a16:creationId xmlns:a16="http://schemas.microsoft.com/office/drawing/2014/main" id="{DE0C69FE-58C2-0C4E-99AF-C4C20087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62" y="3057677"/>
            <a:ext cx="2987471" cy="3616412"/>
          </a:xfrm>
          <a:prstGeom prst="rect">
            <a:avLst/>
          </a:prstGeom>
        </p:spPr>
      </p:pic>
      <p:sp>
        <p:nvSpPr>
          <p:cNvPr id="2" name="AutoShape 8">
            <a:extLst>
              <a:ext uri="{FF2B5EF4-FFF2-40B4-BE49-F238E27FC236}">
                <a16:creationId xmlns:a16="http://schemas.microsoft.com/office/drawing/2014/main" id="{10A3DFDD-719C-DC1A-B6AE-BE8B04615772}"/>
              </a:ext>
            </a:extLst>
          </p:cNvPr>
          <p:cNvSpPr/>
          <p:nvPr/>
        </p:nvSpPr>
        <p:spPr>
          <a:xfrm>
            <a:off x="0" y="6530557"/>
            <a:ext cx="12192000" cy="327444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53E27741-5B09-3F01-2550-4ABECCB67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626335" y="4800963"/>
            <a:ext cx="2662427" cy="1732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88A047DF-C7E6-BC3A-C55A-CCF0FDFDAA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98" y="1210160"/>
            <a:ext cx="10990143" cy="5647841"/>
          </a:xfrm>
          <a:prstGeom prst="rect">
            <a:avLst/>
          </a:prstGeom>
        </p:spPr>
      </p:pic>
      <p:sp>
        <p:nvSpPr>
          <p:cNvPr id="461" name="Google Shape;461;p48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267"/>
              </a:spcAft>
            </a:pPr>
            <a:r>
              <a:rPr lang="es" sz="1067">
                <a:solidFill>
                  <a:srgbClr val="FFFFFF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It’s a gas giant and the biggest planet in our Solar System</a:t>
            </a:r>
            <a:endParaRPr sz="1333">
              <a:solidFill>
                <a:srgbClr val="434343"/>
              </a:solidFill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2724D17-3068-577B-86F2-A41A896BA938}"/>
              </a:ext>
            </a:extLst>
          </p:cNvPr>
          <p:cNvSpPr/>
          <p:nvPr/>
        </p:nvSpPr>
        <p:spPr>
          <a:xfrm>
            <a:off x="0" y="90894"/>
            <a:ext cx="3744685" cy="11192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LUYỆN TẬP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7807CED-F1D5-FDCA-3C66-3ED5821866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921823" y="165292"/>
            <a:ext cx="1044867" cy="1044867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4B1CB64B-411D-63A0-616E-804E916AF3A0}"/>
              </a:ext>
            </a:extLst>
          </p:cNvPr>
          <p:cNvSpPr txBox="1"/>
          <p:nvPr/>
        </p:nvSpPr>
        <p:spPr>
          <a:xfrm>
            <a:off x="5143828" y="379948"/>
            <a:ext cx="4416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Điền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thích</a:t>
            </a:r>
            <a:r>
              <a:rPr lang="en-US" sz="3200" dirty="0"/>
              <a:t> </a:t>
            </a:r>
            <a:r>
              <a:rPr lang="en-US" sz="3200" dirty="0" err="1"/>
              <a:t>hợp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:</a:t>
            </a: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E0C064A4-5618-E995-3413-117F8535731B}"/>
              </a:ext>
            </a:extLst>
          </p:cNvPr>
          <p:cNvSpPr/>
          <p:nvPr/>
        </p:nvSpPr>
        <p:spPr>
          <a:xfrm>
            <a:off x="9414933" y="430509"/>
            <a:ext cx="687009" cy="615553"/>
          </a:xfrm>
          <a:prstGeom prst="roundRect">
            <a:avLst/>
          </a:prstGeom>
          <a:ln w="63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?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475ED2E6-B573-22DA-DCB8-FC03CFC31FE9}"/>
              </a:ext>
            </a:extLst>
          </p:cNvPr>
          <p:cNvSpPr/>
          <p:nvPr/>
        </p:nvSpPr>
        <p:spPr>
          <a:xfrm>
            <a:off x="5026754" y="2125477"/>
            <a:ext cx="687009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/>
              <a:t>6</a:t>
            </a: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79424E0B-025D-CC0D-498F-5413A0446391}"/>
              </a:ext>
            </a:extLst>
          </p:cNvPr>
          <p:cNvSpPr/>
          <p:nvPr/>
        </p:nvSpPr>
        <p:spPr>
          <a:xfrm>
            <a:off x="5026754" y="2985352"/>
            <a:ext cx="687009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/>
              <a:t>8</a:t>
            </a:r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A7779AD5-54CA-2A0F-ED19-E96774F4E6A1}"/>
              </a:ext>
            </a:extLst>
          </p:cNvPr>
          <p:cNvSpPr/>
          <p:nvPr/>
        </p:nvSpPr>
        <p:spPr>
          <a:xfrm>
            <a:off x="5026752" y="3765002"/>
            <a:ext cx="711229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/>
              <a:t>12</a:t>
            </a:r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490CB43B-1453-95EF-6261-D7D4382C6D00}"/>
              </a:ext>
            </a:extLst>
          </p:cNvPr>
          <p:cNvSpPr/>
          <p:nvPr/>
        </p:nvSpPr>
        <p:spPr>
          <a:xfrm>
            <a:off x="5031562" y="4544653"/>
            <a:ext cx="687009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/>
              <a:t>2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AAD93A01-2785-7B33-56C6-0A5248FE141D}"/>
              </a:ext>
            </a:extLst>
          </p:cNvPr>
          <p:cNvSpPr/>
          <p:nvPr/>
        </p:nvSpPr>
        <p:spPr>
          <a:xfrm>
            <a:off x="5026752" y="5342677"/>
            <a:ext cx="687009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/>
              <a:t>4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B7055C4F-CE13-B7BB-3802-408F2C8BBC11}"/>
              </a:ext>
            </a:extLst>
          </p:cNvPr>
          <p:cNvSpPr/>
          <p:nvPr/>
        </p:nvSpPr>
        <p:spPr>
          <a:xfrm>
            <a:off x="5026752" y="6140701"/>
            <a:ext cx="687009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/>
              <a:t>4</a:t>
            </a:r>
          </a:p>
        </p:txBody>
      </p:sp>
      <p:sp>
        <p:nvSpPr>
          <p:cNvPr id="24" name="Hình chữ nhật: Góc Tròn 23">
            <a:extLst>
              <a:ext uri="{FF2B5EF4-FFF2-40B4-BE49-F238E27FC236}">
                <a16:creationId xmlns:a16="http://schemas.microsoft.com/office/drawing/2014/main" id="{C3808C78-6B54-EFE9-5AFF-271B4820A4AC}"/>
              </a:ext>
            </a:extLst>
          </p:cNvPr>
          <p:cNvSpPr/>
          <p:nvPr/>
        </p:nvSpPr>
        <p:spPr>
          <a:xfrm>
            <a:off x="8974640" y="2125477"/>
            <a:ext cx="687009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/>
              <a:t>6</a:t>
            </a:r>
          </a:p>
        </p:txBody>
      </p:sp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2EE9860A-E867-37BE-E7B3-ADC3FE2F824B}"/>
              </a:ext>
            </a:extLst>
          </p:cNvPr>
          <p:cNvSpPr/>
          <p:nvPr/>
        </p:nvSpPr>
        <p:spPr>
          <a:xfrm>
            <a:off x="8974640" y="2985352"/>
            <a:ext cx="687009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/>
              <a:t>8</a:t>
            </a: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75494DA0-02A6-E705-F9BC-2E34435D1FA3}"/>
              </a:ext>
            </a:extLst>
          </p:cNvPr>
          <p:cNvSpPr/>
          <p:nvPr/>
        </p:nvSpPr>
        <p:spPr>
          <a:xfrm>
            <a:off x="8974638" y="3765002"/>
            <a:ext cx="711229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/>
              <a:t>12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378844A9-B13D-8AB1-6D7F-B0807863E4B3}"/>
              </a:ext>
            </a:extLst>
          </p:cNvPr>
          <p:cNvSpPr/>
          <p:nvPr/>
        </p:nvSpPr>
        <p:spPr>
          <a:xfrm>
            <a:off x="8979448" y="4544653"/>
            <a:ext cx="687009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/>
              <a:t>2</a:t>
            </a:r>
          </a:p>
        </p:txBody>
      </p:sp>
      <p:sp>
        <p:nvSpPr>
          <p:cNvPr id="28" name="Hình chữ nhật: Góc Tròn 27">
            <a:extLst>
              <a:ext uri="{FF2B5EF4-FFF2-40B4-BE49-F238E27FC236}">
                <a16:creationId xmlns:a16="http://schemas.microsoft.com/office/drawing/2014/main" id="{8991B795-937C-3F21-9BAE-348EF01568DF}"/>
              </a:ext>
            </a:extLst>
          </p:cNvPr>
          <p:cNvSpPr/>
          <p:nvPr/>
        </p:nvSpPr>
        <p:spPr>
          <a:xfrm>
            <a:off x="8974637" y="5342677"/>
            <a:ext cx="687009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/>
              <a:t>4</a:t>
            </a:r>
          </a:p>
        </p:txBody>
      </p:sp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37E7F546-1A47-A1E9-E95B-AD8544AA7846}"/>
              </a:ext>
            </a:extLst>
          </p:cNvPr>
          <p:cNvSpPr/>
          <p:nvPr/>
        </p:nvSpPr>
        <p:spPr>
          <a:xfrm>
            <a:off x="8974637" y="6140701"/>
            <a:ext cx="687009" cy="615553"/>
          </a:xfrm>
          <a:prstGeom prst="roundRect">
            <a:avLst/>
          </a:prstGeom>
          <a:ln w="3175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67" dirty="0"/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43D8E901-5CF2-0B1D-5063-AF389E4CD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520" y="2050231"/>
            <a:ext cx="9310616" cy="2594587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0609B84-3559-FFD8-D6C2-578D7A74BF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9277" y="373655"/>
            <a:ext cx="1184212" cy="118421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5C1408-EB89-94BE-F53F-5CBE28DAEEEC}"/>
              </a:ext>
            </a:extLst>
          </p:cNvPr>
          <p:cNvSpPr txBox="1"/>
          <p:nvPr/>
        </p:nvSpPr>
        <p:spPr>
          <a:xfrm>
            <a:off x="1623488" y="270933"/>
            <a:ext cx="10160000" cy="1260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67" dirty="0" err="1"/>
              <a:t>Đố</a:t>
            </a:r>
            <a:r>
              <a:rPr lang="en-US" sz="2667" dirty="0"/>
              <a:t> </a:t>
            </a:r>
            <a:r>
              <a:rPr lang="en-US" sz="2667" dirty="0" err="1"/>
              <a:t>em</a:t>
            </a:r>
            <a:r>
              <a:rPr lang="en-US" sz="2667" dirty="0"/>
              <a:t> </a:t>
            </a:r>
            <a:r>
              <a:rPr lang="en-US" sz="2667" dirty="0" err="1"/>
              <a:t>chỉ</a:t>
            </a:r>
            <a:r>
              <a:rPr lang="en-US" sz="2667" dirty="0"/>
              <a:t> </a:t>
            </a:r>
            <a:r>
              <a:rPr lang="en-US" sz="2667" dirty="0" err="1"/>
              <a:t>với</a:t>
            </a:r>
            <a:r>
              <a:rPr lang="en-US" sz="2667" dirty="0"/>
              <a:t> </a:t>
            </a:r>
            <a:r>
              <a:rPr lang="en-US" sz="2667" dirty="0" err="1"/>
              <a:t>một</a:t>
            </a:r>
            <a:r>
              <a:rPr lang="en-US" sz="2667" dirty="0"/>
              <a:t> </a:t>
            </a:r>
            <a:r>
              <a:rPr lang="en-US" sz="2667" dirty="0" err="1"/>
              <a:t>thước</a:t>
            </a:r>
            <a:r>
              <a:rPr lang="en-US" sz="2667" dirty="0"/>
              <a:t> </a:t>
            </a:r>
            <a:r>
              <a:rPr lang="en-US" sz="2667" dirty="0" err="1"/>
              <a:t>thẳng</a:t>
            </a:r>
            <a:r>
              <a:rPr lang="en-US" sz="2667" dirty="0"/>
              <a:t> </a:t>
            </a:r>
            <a:r>
              <a:rPr lang="en-US" sz="2667" dirty="0" err="1"/>
              <a:t>có</a:t>
            </a:r>
            <a:r>
              <a:rPr lang="en-US" sz="2667" dirty="0"/>
              <a:t> chia </a:t>
            </a:r>
            <a:r>
              <a:rPr lang="en-US" sz="2667" dirty="0" err="1"/>
              <a:t>đơn</a:t>
            </a:r>
            <a:r>
              <a:rPr lang="en-US" sz="2667" dirty="0"/>
              <a:t> </a:t>
            </a:r>
            <a:r>
              <a:rPr lang="en-US" sz="2667" dirty="0" err="1"/>
              <a:t>vị</a:t>
            </a:r>
            <a:r>
              <a:rPr lang="en-US" sz="2667" dirty="0"/>
              <a:t> mi-li-</a:t>
            </a:r>
            <a:r>
              <a:rPr lang="en-US" sz="2667" dirty="0" err="1"/>
              <a:t>mét</a:t>
            </a:r>
            <a:r>
              <a:rPr lang="en-US" sz="2667" dirty="0"/>
              <a:t> (mm) </a:t>
            </a:r>
            <a:r>
              <a:rPr lang="en-US" sz="2667" dirty="0" err="1"/>
              <a:t>mà</a:t>
            </a:r>
            <a:r>
              <a:rPr lang="en-US" sz="2667" dirty="0"/>
              <a:t> </a:t>
            </a:r>
            <a:r>
              <a:rPr lang="en-US" sz="2667" dirty="0" err="1"/>
              <a:t>đo</a:t>
            </a:r>
            <a:r>
              <a:rPr lang="en-US" sz="2667" dirty="0"/>
              <a:t> </a:t>
            </a:r>
            <a:r>
              <a:rPr lang="en-US" sz="2667" dirty="0" err="1"/>
              <a:t>được</a:t>
            </a:r>
            <a:r>
              <a:rPr lang="en-US" sz="2667" dirty="0"/>
              <a:t> </a:t>
            </a:r>
            <a:r>
              <a:rPr lang="en-US" sz="2667" dirty="0" err="1"/>
              <a:t>độ</a:t>
            </a:r>
            <a:r>
              <a:rPr lang="en-US" sz="2667" dirty="0"/>
              <a:t> </a:t>
            </a:r>
            <a:r>
              <a:rPr lang="en-US" sz="2667" dirty="0" err="1"/>
              <a:t>dài</a:t>
            </a:r>
            <a:r>
              <a:rPr lang="en-US" sz="2667" dirty="0"/>
              <a:t> </a:t>
            </a:r>
            <a:r>
              <a:rPr lang="en-US" sz="2667" dirty="0" err="1"/>
              <a:t>đường</a:t>
            </a:r>
            <a:r>
              <a:rPr lang="en-US" sz="2667" dirty="0"/>
              <a:t> </a:t>
            </a:r>
            <a:r>
              <a:rPr lang="en-US" sz="2667" dirty="0" err="1"/>
              <a:t>chéo</a:t>
            </a:r>
            <a:r>
              <a:rPr lang="en-US" sz="2667" dirty="0"/>
              <a:t> </a:t>
            </a:r>
            <a:r>
              <a:rPr lang="en-US" sz="2667" dirty="0" err="1"/>
              <a:t>của</a:t>
            </a:r>
            <a:r>
              <a:rPr lang="en-US" sz="2667" dirty="0"/>
              <a:t> </a:t>
            </a:r>
            <a:r>
              <a:rPr lang="en-US" sz="2667" dirty="0" err="1"/>
              <a:t>một</a:t>
            </a:r>
            <a:r>
              <a:rPr lang="en-US" sz="2667" dirty="0"/>
              <a:t> </a:t>
            </a:r>
            <a:r>
              <a:rPr lang="en-US" sz="2667" dirty="0" err="1"/>
              <a:t>viên</a:t>
            </a:r>
            <a:r>
              <a:rPr lang="en-US" sz="2667" dirty="0"/>
              <a:t> </a:t>
            </a:r>
            <a:r>
              <a:rPr lang="en-US" sz="2667" dirty="0" err="1"/>
              <a:t>gạch</a:t>
            </a:r>
            <a:r>
              <a:rPr lang="en-US" sz="2667" dirty="0"/>
              <a:t> </a:t>
            </a:r>
            <a:r>
              <a:rPr lang="en-US" sz="2667" dirty="0" err="1"/>
              <a:t>có</a:t>
            </a:r>
            <a:r>
              <a:rPr lang="en-US" sz="2667" dirty="0"/>
              <a:t> </a:t>
            </a:r>
            <a:r>
              <a:rPr lang="en-US" sz="2667" dirty="0" err="1"/>
              <a:t>dạng</a:t>
            </a:r>
            <a:r>
              <a:rPr lang="en-US" sz="2667" dirty="0"/>
              <a:t> </a:t>
            </a:r>
            <a:r>
              <a:rPr lang="en-US" sz="2667" dirty="0" err="1"/>
              <a:t>hình</a:t>
            </a:r>
            <a:r>
              <a:rPr lang="en-US" sz="2667" dirty="0"/>
              <a:t> </a:t>
            </a:r>
            <a:r>
              <a:rPr lang="en-US" sz="2667" dirty="0" err="1"/>
              <a:t>hộp</a:t>
            </a:r>
            <a:r>
              <a:rPr lang="en-US" sz="2667" dirty="0"/>
              <a:t> </a:t>
            </a:r>
            <a:r>
              <a:rPr lang="en-US" sz="2667" dirty="0" err="1"/>
              <a:t>chữ</a:t>
            </a:r>
            <a:r>
              <a:rPr lang="en-US" sz="2667" dirty="0"/>
              <a:t> </a:t>
            </a:r>
            <a:r>
              <a:rPr lang="en-US" sz="2667" dirty="0" err="1"/>
              <a:t>nhật</a:t>
            </a:r>
            <a:r>
              <a:rPr lang="en-US" sz="2667" dirty="0"/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/>
              <p:nvPr/>
            </p:nvSpPr>
            <p:spPr>
              <a:xfrm>
                <a:off x="226141" y="4621491"/>
                <a:ext cx="11867536" cy="20522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Xếp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3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như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i="1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933" i="1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16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2933" dirty="0"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: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cũng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chính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933" dirty="0">
                  <a:latin typeface="+mj-lt"/>
                  <a:ea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Đo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đường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chéo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viên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gạch</a:t>
                </a:r>
                <a:r>
                  <a:rPr lang="en-US" sz="2933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933" dirty="0">
                  <a:latin typeface="+mj-lt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E4F4E1D2-CC8B-F7C7-59AC-1BE6B8954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41" y="4621491"/>
                <a:ext cx="11867536" cy="2052293"/>
              </a:xfrm>
              <a:prstGeom prst="rect">
                <a:avLst/>
              </a:prstGeom>
              <a:blipFill>
                <a:blip r:embed="rId6"/>
                <a:stretch>
                  <a:fillRect l="-1130" b="-7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0"/>
          <p:cNvSpPr txBox="1"/>
          <p:nvPr/>
        </p:nvSpPr>
        <p:spPr>
          <a:xfrm>
            <a:off x="22242145" y="592680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/>
            <a:fld id="{00000000-1234-1234-1234-123412341234}" type="slidenum">
              <a:rPr lang="es" sz="1733">
                <a:solidFill>
                  <a:srgbClr val="FFFFFF"/>
                </a:solidFill>
                <a:latin typeface="Quicksand Light"/>
                <a:ea typeface="Quicksand Light"/>
                <a:cs typeface="Quicksand Light"/>
                <a:sym typeface="Quicksand Light"/>
              </a:rPr>
              <a:pPr algn="r"/>
              <a:t>29</a:t>
            </a:fld>
            <a:endParaRPr sz="1733">
              <a:solidFill>
                <a:srgbClr val="FFFFFF"/>
              </a:solidFill>
              <a:latin typeface="Quicksand Light"/>
              <a:ea typeface="Quicksand Light"/>
              <a:cs typeface="Quicksand Light"/>
              <a:sym typeface="Quicksand Light"/>
            </a:endParaRPr>
          </a:p>
        </p:txBody>
      </p:sp>
      <p:sp>
        <p:nvSpPr>
          <p:cNvPr id="2" name="Hình Bầu dục 1">
            <a:extLst>
              <a:ext uri="{FF2B5EF4-FFF2-40B4-BE49-F238E27FC236}">
                <a16:creationId xmlns:a16="http://schemas.microsoft.com/office/drawing/2014/main" id="{632CF594-0901-AE09-7F72-EE6CED324969}"/>
              </a:ext>
            </a:extLst>
          </p:cNvPr>
          <p:cNvSpPr/>
          <p:nvPr/>
        </p:nvSpPr>
        <p:spPr>
          <a:xfrm>
            <a:off x="1" y="0"/>
            <a:ext cx="3510116" cy="13470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VẬN DỤNG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7C7C7397-80E6-45FA-5837-E953B4D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7823" y="1391673"/>
            <a:ext cx="1092203" cy="109220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8349C2-C429-4C86-5EDE-7103414765CD}"/>
              </a:ext>
            </a:extLst>
          </p:cNvPr>
          <p:cNvSpPr txBox="1"/>
          <p:nvPr/>
        </p:nvSpPr>
        <p:spPr>
          <a:xfrm>
            <a:off x="2256503" y="1240961"/>
            <a:ext cx="9065343" cy="1376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 err="1"/>
              <a:t>Sưu</a:t>
            </a:r>
            <a:r>
              <a:rPr lang="en-US" sz="2933" dirty="0"/>
              <a:t> </a:t>
            </a:r>
            <a:r>
              <a:rPr lang="en-US" sz="2933" dirty="0" err="1"/>
              <a:t>tầm</a:t>
            </a:r>
            <a:r>
              <a:rPr lang="en-US" sz="2933" dirty="0"/>
              <a:t> </a:t>
            </a:r>
            <a:r>
              <a:rPr lang="en-US" sz="2933" dirty="0" err="1"/>
              <a:t>hình</a:t>
            </a:r>
            <a:r>
              <a:rPr lang="en-US" sz="2933" dirty="0"/>
              <a:t> </a:t>
            </a:r>
            <a:r>
              <a:rPr lang="en-US" sz="2933" dirty="0" err="1"/>
              <a:t>ảnh</a:t>
            </a:r>
            <a:r>
              <a:rPr lang="en-US" sz="2933" dirty="0"/>
              <a:t> </a:t>
            </a:r>
            <a:r>
              <a:rPr lang="en-US" sz="2933" dirty="0" err="1"/>
              <a:t>những</a:t>
            </a:r>
            <a:r>
              <a:rPr lang="en-US" sz="2933" dirty="0"/>
              <a:t> </a:t>
            </a:r>
            <a:r>
              <a:rPr lang="en-US" sz="2933" dirty="0" err="1"/>
              <a:t>đồ</a:t>
            </a:r>
            <a:r>
              <a:rPr lang="en-US" sz="2933" dirty="0"/>
              <a:t> </a:t>
            </a:r>
            <a:r>
              <a:rPr lang="en-US" sz="2933" dirty="0" err="1"/>
              <a:t>vật</a:t>
            </a:r>
            <a:r>
              <a:rPr lang="en-US" sz="2933" dirty="0"/>
              <a:t> </a:t>
            </a:r>
            <a:r>
              <a:rPr lang="en-US" sz="2933" dirty="0" err="1"/>
              <a:t>trong</a:t>
            </a:r>
            <a:r>
              <a:rPr lang="en-US" sz="2933" dirty="0"/>
              <a:t> </a:t>
            </a:r>
            <a:r>
              <a:rPr lang="en-US" sz="2933" dirty="0" err="1"/>
              <a:t>thực</a:t>
            </a:r>
            <a:r>
              <a:rPr lang="en-US" sz="2933" dirty="0"/>
              <a:t> </a:t>
            </a:r>
            <a:r>
              <a:rPr lang="en-US" sz="2933" dirty="0" err="1"/>
              <a:t>tiễn</a:t>
            </a:r>
            <a:r>
              <a:rPr lang="en-US" sz="2933" dirty="0"/>
              <a:t> </a:t>
            </a:r>
            <a:r>
              <a:rPr lang="en-US" sz="2933" dirty="0" err="1"/>
              <a:t>có</a:t>
            </a:r>
            <a:r>
              <a:rPr lang="en-US" sz="2933" dirty="0"/>
              <a:t> </a:t>
            </a:r>
            <a:r>
              <a:rPr lang="en-US" sz="2933" dirty="0" err="1"/>
              <a:t>dạng</a:t>
            </a:r>
            <a:r>
              <a:rPr lang="en-US" sz="2933" dirty="0"/>
              <a:t> </a:t>
            </a:r>
            <a:r>
              <a:rPr lang="en-US" sz="2933" dirty="0" err="1"/>
              <a:t>hình</a:t>
            </a:r>
            <a:r>
              <a:rPr lang="en-US" sz="2933" dirty="0"/>
              <a:t> </a:t>
            </a:r>
            <a:r>
              <a:rPr lang="en-US" sz="2933" dirty="0" err="1"/>
              <a:t>hộp</a:t>
            </a:r>
            <a:r>
              <a:rPr lang="en-US" sz="2933" dirty="0"/>
              <a:t> </a:t>
            </a:r>
            <a:r>
              <a:rPr lang="en-US" sz="2933" dirty="0" err="1"/>
              <a:t>chữ</a:t>
            </a:r>
            <a:r>
              <a:rPr lang="en-US" sz="2933" dirty="0"/>
              <a:t> </a:t>
            </a:r>
            <a:r>
              <a:rPr lang="en-US" sz="2933" dirty="0" err="1"/>
              <a:t>nhật</a:t>
            </a:r>
            <a:r>
              <a:rPr lang="en-US" sz="2933" dirty="0"/>
              <a:t>, </a:t>
            </a:r>
            <a:r>
              <a:rPr lang="en-US" sz="2933" dirty="0" err="1"/>
              <a:t>hình</a:t>
            </a:r>
            <a:r>
              <a:rPr lang="en-US" sz="2933" dirty="0"/>
              <a:t> </a:t>
            </a:r>
            <a:r>
              <a:rPr lang="en-US" sz="2933" dirty="0" err="1"/>
              <a:t>lập</a:t>
            </a:r>
            <a:r>
              <a:rPr lang="en-US" sz="2933" dirty="0"/>
              <a:t> </a:t>
            </a:r>
            <a:r>
              <a:rPr lang="en-US" sz="2933" dirty="0" err="1"/>
              <a:t>phương</a:t>
            </a:r>
            <a:r>
              <a:rPr lang="en-US" sz="2933" dirty="0"/>
              <a:t>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446F2E-E835-12F1-6720-72136C56E8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448" y="2941940"/>
            <a:ext cx="3706200" cy="3104899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59E557C-1959-C793-0AE3-B1E4736748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830215"/>
            <a:ext cx="5009536" cy="3096587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68AF76A5-D3A3-79C0-BDF0-81352A4FC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385272" y="5229986"/>
            <a:ext cx="1468385" cy="1393631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CCDDFA4A-86E0-E695-502E-049877B4DC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626577" y="148757"/>
            <a:ext cx="1390536" cy="10922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9C999A7-ADA0-7330-487F-CE49E451AF61}"/>
              </a:ext>
            </a:extLst>
          </p:cNvPr>
          <p:cNvSpPr txBox="1"/>
          <p:nvPr/>
        </p:nvSpPr>
        <p:spPr>
          <a:xfrm>
            <a:off x="985838" y="1964273"/>
            <a:ext cx="10220325" cy="2661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8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1: HÌNH HỌC CHỮ NHẬT. HÌNH LẬP PHƯƠNG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9D0AAA6-0A80-9FB8-7BB9-4C63A3D1C3B6}"/>
              </a:ext>
            </a:extLst>
          </p:cNvPr>
          <p:cNvSpPr txBox="1"/>
          <p:nvPr/>
        </p:nvSpPr>
        <p:spPr>
          <a:xfrm>
            <a:off x="5391534" y="5010150"/>
            <a:ext cx="1307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(2 </a:t>
            </a:r>
            <a:r>
              <a:rPr lang="en-US" sz="3200" dirty="0" err="1"/>
              <a:t>tiết</a:t>
            </a:r>
            <a:r>
              <a:rPr lang="en-US" sz="3200" dirty="0"/>
              <a:t>)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EA56F9D4-B392-D7F8-399A-0CB617154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318317" y="4950959"/>
            <a:ext cx="1652324" cy="1678803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F44213E-090F-C495-4E13-5D8F8554C4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347589" y="161924"/>
            <a:ext cx="1717148" cy="1802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p62"/>
          <p:cNvSpPr/>
          <p:nvPr/>
        </p:nvSpPr>
        <p:spPr>
          <a:xfrm>
            <a:off x="612359" y="2636544"/>
            <a:ext cx="2683200" cy="3879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E1628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21" name="Google Shape;1821;p62"/>
          <p:cNvSpPr/>
          <p:nvPr/>
        </p:nvSpPr>
        <p:spPr>
          <a:xfrm>
            <a:off x="4921115" y="2636544"/>
            <a:ext cx="2683200" cy="3879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FACA3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823" name="Google Shape;1823;p62"/>
          <p:cNvSpPr/>
          <p:nvPr/>
        </p:nvSpPr>
        <p:spPr>
          <a:xfrm>
            <a:off x="8778504" y="2631911"/>
            <a:ext cx="2867920" cy="38796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C8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lăng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</a:t>
            </a:r>
            <a:r>
              <a:rPr lang="en-US" sz="26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834" name="Google Shape;1834;p62"/>
          <p:cNvGrpSpPr/>
          <p:nvPr/>
        </p:nvGrpSpPr>
        <p:grpSpPr>
          <a:xfrm>
            <a:off x="5860119" y="2193577"/>
            <a:ext cx="805200" cy="805200"/>
            <a:chOff x="4976042" y="1397050"/>
            <a:chExt cx="603900" cy="603900"/>
          </a:xfrm>
        </p:grpSpPr>
        <p:sp>
          <p:nvSpPr>
            <p:cNvPr id="1835" name="Google Shape;1835;p62"/>
            <p:cNvSpPr/>
            <p:nvPr/>
          </p:nvSpPr>
          <p:spPr>
            <a:xfrm>
              <a:off x="4976042" y="1397050"/>
              <a:ext cx="603900" cy="603900"/>
            </a:xfrm>
            <a:prstGeom prst="ellipse">
              <a:avLst/>
            </a:prstGeom>
            <a:solidFill>
              <a:srgbClr val="FACA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836" name="Google Shape;1836;p62"/>
            <p:cNvGrpSpPr/>
            <p:nvPr/>
          </p:nvGrpSpPr>
          <p:grpSpPr>
            <a:xfrm>
              <a:off x="5108646" y="1528976"/>
              <a:ext cx="352641" cy="350164"/>
              <a:chOff x="-63250675" y="3744075"/>
              <a:chExt cx="320350" cy="318100"/>
            </a:xfrm>
          </p:grpSpPr>
          <p:sp>
            <p:nvSpPr>
              <p:cNvPr id="1837" name="Google Shape;1837;p62"/>
              <p:cNvSpPr/>
              <p:nvPr/>
            </p:nvSpPr>
            <p:spPr>
              <a:xfrm>
                <a:off x="-63126250" y="3744075"/>
                <a:ext cx="195925" cy="192875"/>
              </a:xfrm>
              <a:custGeom>
                <a:avLst/>
                <a:gdLst/>
                <a:ahLst/>
                <a:cxnLst/>
                <a:rect l="l" t="t" r="r" b="b"/>
                <a:pathLst>
                  <a:path w="7837" h="7715" extrusionOk="0">
                    <a:moveTo>
                      <a:pt x="6020" y="0"/>
                    </a:moveTo>
                    <a:cubicBezTo>
                      <a:pt x="5921" y="0"/>
                      <a:pt x="5820" y="37"/>
                      <a:pt x="5735" y="122"/>
                    </a:cubicBezTo>
                    <a:lnTo>
                      <a:pt x="4097" y="1760"/>
                    </a:lnTo>
                    <a:cubicBezTo>
                      <a:pt x="4034" y="1854"/>
                      <a:pt x="3971" y="1917"/>
                      <a:pt x="3971" y="2012"/>
                    </a:cubicBezTo>
                    <a:lnTo>
                      <a:pt x="3782" y="3304"/>
                    </a:lnTo>
                    <a:lnTo>
                      <a:pt x="1734" y="5351"/>
                    </a:lnTo>
                    <a:cubicBezTo>
                      <a:pt x="1576" y="5288"/>
                      <a:pt x="1387" y="5225"/>
                      <a:pt x="1230" y="5225"/>
                    </a:cubicBezTo>
                    <a:cubicBezTo>
                      <a:pt x="537" y="5225"/>
                      <a:pt x="1" y="5793"/>
                      <a:pt x="1" y="6486"/>
                    </a:cubicBezTo>
                    <a:cubicBezTo>
                      <a:pt x="1" y="7210"/>
                      <a:pt x="537" y="7714"/>
                      <a:pt x="1230" y="7714"/>
                    </a:cubicBezTo>
                    <a:cubicBezTo>
                      <a:pt x="1891" y="7714"/>
                      <a:pt x="2458" y="7179"/>
                      <a:pt x="2458" y="6486"/>
                    </a:cubicBezTo>
                    <a:cubicBezTo>
                      <a:pt x="2458" y="6297"/>
                      <a:pt x="2395" y="6139"/>
                      <a:pt x="2332" y="5982"/>
                    </a:cubicBezTo>
                    <a:lnTo>
                      <a:pt x="4380" y="3934"/>
                    </a:lnTo>
                    <a:lnTo>
                      <a:pt x="5672" y="3745"/>
                    </a:lnTo>
                    <a:cubicBezTo>
                      <a:pt x="5735" y="3745"/>
                      <a:pt x="5829" y="3713"/>
                      <a:pt x="5924" y="3619"/>
                    </a:cubicBezTo>
                    <a:lnTo>
                      <a:pt x="7562" y="1980"/>
                    </a:lnTo>
                    <a:cubicBezTo>
                      <a:pt x="7837" y="1706"/>
                      <a:pt x="7609" y="1254"/>
                      <a:pt x="7251" y="1254"/>
                    </a:cubicBezTo>
                    <a:cubicBezTo>
                      <a:pt x="7240" y="1254"/>
                      <a:pt x="7228" y="1255"/>
                      <a:pt x="7216" y="1256"/>
                    </a:cubicBezTo>
                    <a:lnTo>
                      <a:pt x="6302" y="1382"/>
                    </a:lnTo>
                    <a:lnTo>
                      <a:pt x="6428" y="468"/>
                    </a:lnTo>
                    <a:cubicBezTo>
                      <a:pt x="6472" y="203"/>
                      <a:pt x="6253" y="0"/>
                      <a:pt x="6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38" name="Google Shape;1838;p62"/>
              <p:cNvSpPr/>
              <p:nvPr/>
            </p:nvSpPr>
            <p:spPr>
              <a:xfrm>
                <a:off x="-63190025" y="3814050"/>
                <a:ext cx="186675" cy="185900"/>
              </a:xfrm>
              <a:custGeom>
                <a:avLst/>
                <a:gdLst/>
                <a:ahLst/>
                <a:cxnLst/>
                <a:rect l="l" t="t" r="r" b="b"/>
                <a:pathLst>
                  <a:path w="7467" h="7436" extrusionOk="0">
                    <a:moveTo>
                      <a:pt x="3718" y="1"/>
                    </a:moveTo>
                    <a:cubicBezTo>
                      <a:pt x="1670" y="1"/>
                      <a:pt x="0" y="1670"/>
                      <a:pt x="0" y="3750"/>
                    </a:cubicBezTo>
                    <a:cubicBezTo>
                      <a:pt x="0" y="5797"/>
                      <a:pt x="1638" y="7436"/>
                      <a:pt x="3718" y="7436"/>
                    </a:cubicBezTo>
                    <a:cubicBezTo>
                      <a:pt x="5765" y="7436"/>
                      <a:pt x="7467" y="5797"/>
                      <a:pt x="7467" y="3750"/>
                    </a:cubicBezTo>
                    <a:cubicBezTo>
                      <a:pt x="7467" y="3151"/>
                      <a:pt x="7341" y="2647"/>
                      <a:pt x="7120" y="2143"/>
                    </a:cubicBezTo>
                    <a:lnTo>
                      <a:pt x="5828" y="3435"/>
                    </a:lnTo>
                    <a:cubicBezTo>
                      <a:pt x="5828" y="3498"/>
                      <a:pt x="5860" y="3624"/>
                      <a:pt x="5860" y="3718"/>
                    </a:cubicBezTo>
                    <a:cubicBezTo>
                      <a:pt x="5860" y="4852"/>
                      <a:pt x="4915" y="5797"/>
                      <a:pt x="3781" y="5797"/>
                    </a:cubicBezTo>
                    <a:cubicBezTo>
                      <a:pt x="2615" y="5797"/>
                      <a:pt x="1670" y="4852"/>
                      <a:pt x="1670" y="3718"/>
                    </a:cubicBezTo>
                    <a:cubicBezTo>
                      <a:pt x="1733" y="2552"/>
                      <a:pt x="2615" y="1607"/>
                      <a:pt x="3781" y="1607"/>
                    </a:cubicBezTo>
                    <a:cubicBezTo>
                      <a:pt x="3875" y="1607"/>
                      <a:pt x="3970" y="1607"/>
                      <a:pt x="4033" y="1670"/>
                    </a:cubicBezTo>
                    <a:lnTo>
                      <a:pt x="5356" y="347"/>
                    </a:lnTo>
                    <a:cubicBezTo>
                      <a:pt x="4883" y="127"/>
                      <a:pt x="4316" y="1"/>
                      <a:pt x="37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39" name="Google Shape;1839;p62"/>
              <p:cNvSpPr/>
              <p:nvPr/>
            </p:nvSpPr>
            <p:spPr>
              <a:xfrm>
                <a:off x="-63250675" y="3751050"/>
                <a:ext cx="3111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12445" h="12445" extrusionOk="0">
                    <a:moveTo>
                      <a:pt x="6270" y="0"/>
                    </a:moveTo>
                    <a:cubicBezTo>
                      <a:pt x="2773" y="0"/>
                      <a:pt x="0" y="2804"/>
                      <a:pt x="0" y="6238"/>
                    </a:cubicBezTo>
                    <a:cubicBezTo>
                      <a:pt x="0" y="9641"/>
                      <a:pt x="2804" y="12445"/>
                      <a:pt x="6238" y="12445"/>
                    </a:cubicBezTo>
                    <a:cubicBezTo>
                      <a:pt x="9672" y="12445"/>
                      <a:pt x="12445" y="9641"/>
                      <a:pt x="12445" y="6238"/>
                    </a:cubicBezTo>
                    <a:cubicBezTo>
                      <a:pt x="12445" y="5325"/>
                      <a:pt x="12256" y="4411"/>
                      <a:pt x="11878" y="3592"/>
                    </a:cubicBezTo>
                    <a:lnTo>
                      <a:pt x="11563" y="3907"/>
                    </a:lnTo>
                    <a:cubicBezTo>
                      <a:pt x="11342" y="4096"/>
                      <a:pt x="11121" y="4222"/>
                      <a:pt x="10838" y="4253"/>
                    </a:cubicBezTo>
                    <a:lnTo>
                      <a:pt x="10397" y="4348"/>
                    </a:lnTo>
                    <a:cubicBezTo>
                      <a:pt x="10680" y="4915"/>
                      <a:pt x="10806" y="5545"/>
                      <a:pt x="10806" y="6238"/>
                    </a:cubicBezTo>
                    <a:cubicBezTo>
                      <a:pt x="10806" y="8759"/>
                      <a:pt x="8759" y="10743"/>
                      <a:pt x="6270" y="10743"/>
                    </a:cubicBezTo>
                    <a:cubicBezTo>
                      <a:pt x="3781" y="10743"/>
                      <a:pt x="1733" y="8696"/>
                      <a:pt x="1733" y="6238"/>
                    </a:cubicBezTo>
                    <a:cubicBezTo>
                      <a:pt x="1733" y="3718"/>
                      <a:pt x="3781" y="1670"/>
                      <a:pt x="6270" y="1670"/>
                    </a:cubicBezTo>
                    <a:cubicBezTo>
                      <a:pt x="6931" y="1670"/>
                      <a:pt x="7561" y="1796"/>
                      <a:pt x="8160" y="2048"/>
                    </a:cubicBezTo>
                    <a:lnTo>
                      <a:pt x="8254" y="1607"/>
                    </a:lnTo>
                    <a:cubicBezTo>
                      <a:pt x="8286" y="1355"/>
                      <a:pt x="8412" y="1103"/>
                      <a:pt x="8601" y="914"/>
                    </a:cubicBezTo>
                    <a:lnTo>
                      <a:pt x="8916" y="599"/>
                    </a:lnTo>
                    <a:cubicBezTo>
                      <a:pt x="8097" y="189"/>
                      <a:pt x="7215" y="0"/>
                      <a:pt x="62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840" name="Google Shape;1840;p62"/>
          <p:cNvGrpSpPr/>
          <p:nvPr/>
        </p:nvGrpSpPr>
        <p:grpSpPr>
          <a:xfrm>
            <a:off x="9766283" y="2187233"/>
            <a:ext cx="805200" cy="805200"/>
            <a:chOff x="7334759" y="1397050"/>
            <a:chExt cx="603900" cy="603900"/>
          </a:xfrm>
        </p:grpSpPr>
        <p:sp>
          <p:nvSpPr>
            <p:cNvPr id="1841" name="Google Shape;1841;p62"/>
            <p:cNvSpPr/>
            <p:nvPr/>
          </p:nvSpPr>
          <p:spPr>
            <a:xfrm>
              <a:off x="7334759" y="1397050"/>
              <a:ext cx="603900" cy="603900"/>
            </a:xfrm>
            <a:prstGeom prst="ellipse">
              <a:avLst/>
            </a:prstGeom>
            <a:solidFill>
              <a:srgbClr val="00C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842" name="Google Shape;1842;p62"/>
            <p:cNvGrpSpPr/>
            <p:nvPr/>
          </p:nvGrpSpPr>
          <p:grpSpPr>
            <a:xfrm>
              <a:off x="7463903" y="1534703"/>
              <a:ext cx="341633" cy="341413"/>
              <a:chOff x="-61351725" y="3372400"/>
              <a:chExt cx="310350" cy="310150"/>
            </a:xfrm>
          </p:grpSpPr>
          <p:sp>
            <p:nvSpPr>
              <p:cNvPr id="1843" name="Google Shape;1843;p62"/>
              <p:cNvSpPr/>
              <p:nvPr/>
            </p:nvSpPr>
            <p:spPr>
              <a:xfrm>
                <a:off x="-61165050" y="35588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410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410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4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44" name="Google Shape;1844;p62"/>
              <p:cNvSpPr/>
              <p:nvPr/>
            </p:nvSpPr>
            <p:spPr>
              <a:xfrm>
                <a:off x="-61247750" y="3476175"/>
                <a:ext cx="1970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788" h="788" extrusionOk="0">
                    <a:moveTo>
                      <a:pt x="378" y="0"/>
                    </a:moveTo>
                    <a:cubicBezTo>
                      <a:pt x="189" y="0"/>
                      <a:pt x="0" y="189"/>
                      <a:pt x="0" y="410"/>
                    </a:cubicBezTo>
                    <a:cubicBezTo>
                      <a:pt x="0" y="630"/>
                      <a:pt x="189" y="788"/>
                      <a:pt x="378" y="788"/>
                    </a:cubicBezTo>
                    <a:cubicBezTo>
                      <a:pt x="599" y="788"/>
                      <a:pt x="788" y="630"/>
                      <a:pt x="788" y="410"/>
                    </a:cubicBezTo>
                    <a:cubicBezTo>
                      <a:pt x="788" y="189"/>
                      <a:pt x="599" y="0"/>
                      <a:pt x="3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45" name="Google Shape;1845;p62"/>
              <p:cNvSpPr/>
              <p:nvPr/>
            </p:nvSpPr>
            <p:spPr>
              <a:xfrm>
                <a:off x="-61351725" y="3372400"/>
                <a:ext cx="310350" cy="310150"/>
              </a:xfrm>
              <a:custGeom>
                <a:avLst/>
                <a:gdLst/>
                <a:ahLst/>
                <a:cxnLst/>
                <a:rect l="l" t="t" r="r" b="b"/>
                <a:pathLst>
                  <a:path w="12414" h="12406" extrusionOk="0">
                    <a:moveTo>
                      <a:pt x="4506" y="3332"/>
                    </a:moveTo>
                    <a:cubicBezTo>
                      <a:pt x="5167" y="3332"/>
                      <a:pt x="5735" y="3867"/>
                      <a:pt x="5735" y="4561"/>
                    </a:cubicBezTo>
                    <a:cubicBezTo>
                      <a:pt x="5735" y="5222"/>
                      <a:pt x="5199" y="5821"/>
                      <a:pt x="4506" y="5821"/>
                    </a:cubicBezTo>
                    <a:cubicBezTo>
                      <a:pt x="3844" y="5821"/>
                      <a:pt x="3277" y="5254"/>
                      <a:pt x="3277" y="4561"/>
                    </a:cubicBezTo>
                    <a:cubicBezTo>
                      <a:pt x="3277" y="3899"/>
                      <a:pt x="3844" y="3332"/>
                      <a:pt x="4506" y="3332"/>
                    </a:cubicBezTo>
                    <a:close/>
                    <a:moveTo>
                      <a:pt x="7830" y="4159"/>
                    </a:moveTo>
                    <a:cubicBezTo>
                      <a:pt x="7940" y="4159"/>
                      <a:pt x="8050" y="4198"/>
                      <a:pt x="8129" y="4277"/>
                    </a:cubicBezTo>
                    <a:cubicBezTo>
                      <a:pt x="8286" y="4435"/>
                      <a:pt x="8286" y="4718"/>
                      <a:pt x="8129" y="4876"/>
                    </a:cubicBezTo>
                    <a:lnTo>
                      <a:pt x="4821" y="8184"/>
                    </a:lnTo>
                    <a:cubicBezTo>
                      <a:pt x="4742" y="8262"/>
                      <a:pt x="4632" y="8302"/>
                      <a:pt x="4522" y="8302"/>
                    </a:cubicBezTo>
                    <a:cubicBezTo>
                      <a:pt x="4411" y="8302"/>
                      <a:pt x="4301" y="8262"/>
                      <a:pt x="4222" y="8184"/>
                    </a:cubicBezTo>
                    <a:cubicBezTo>
                      <a:pt x="4065" y="8026"/>
                      <a:pt x="4065" y="7743"/>
                      <a:pt x="4222" y="7585"/>
                    </a:cubicBezTo>
                    <a:lnTo>
                      <a:pt x="7530" y="4277"/>
                    </a:lnTo>
                    <a:cubicBezTo>
                      <a:pt x="7609" y="4198"/>
                      <a:pt x="7719" y="4159"/>
                      <a:pt x="7830" y="4159"/>
                    </a:cubicBezTo>
                    <a:close/>
                    <a:moveTo>
                      <a:pt x="7845" y="6640"/>
                    </a:moveTo>
                    <a:cubicBezTo>
                      <a:pt x="8539" y="6640"/>
                      <a:pt x="9074" y="7175"/>
                      <a:pt x="9074" y="7900"/>
                    </a:cubicBezTo>
                    <a:cubicBezTo>
                      <a:pt x="9074" y="8562"/>
                      <a:pt x="8539" y="9129"/>
                      <a:pt x="7845" y="9129"/>
                    </a:cubicBezTo>
                    <a:cubicBezTo>
                      <a:pt x="7184" y="9129"/>
                      <a:pt x="6648" y="8562"/>
                      <a:pt x="6648" y="7900"/>
                    </a:cubicBezTo>
                    <a:cubicBezTo>
                      <a:pt x="6648" y="7239"/>
                      <a:pt x="7184" y="6640"/>
                      <a:pt x="7845" y="6640"/>
                    </a:cubicBezTo>
                    <a:close/>
                    <a:moveTo>
                      <a:pt x="6223" y="0"/>
                    </a:moveTo>
                    <a:cubicBezTo>
                      <a:pt x="6113" y="0"/>
                      <a:pt x="6002" y="40"/>
                      <a:pt x="5924" y="118"/>
                    </a:cubicBezTo>
                    <a:lnTo>
                      <a:pt x="4348" y="1694"/>
                    </a:lnTo>
                    <a:lnTo>
                      <a:pt x="2111" y="1694"/>
                    </a:lnTo>
                    <a:cubicBezTo>
                      <a:pt x="1859" y="1694"/>
                      <a:pt x="1702" y="1883"/>
                      <a:pt x="1702" y="2072"/>
                    </a:cubicBezTo>
                    <a:lnTo>
                      <a:pt x="1702" y="4309"/>
                    </a:lnTo>
                    <a:lnTo>
                      <a:pt x="127" y="5884"/>
                    </a:lnTo>
                    <a:cubicBezTo>
                      <a:pt x="1" y="6041"/>
                      <a:pt x="1" y="6325"/>
                      <a:pt x="127" y="6482"/>
                    </a:cubicBezTo>
                    <a:lnTo>
                      <a:pt x="1702" y="8058"/>
                    </a:lnTo>
                    <a:lnTo>
                      <a:pt x="1702" y="10294"/>
                    </a:lnTo>
                    <a:cubicBezTo>
                      <a:pt x="1702" y="10547"/>
                      <a:pt x="1922" y="10704"/>
                      <a:pt x="2111" y="10704"/>
                    </a:cubicBezTo>
                    <a:lnTo>
                      <a:pt x="4348" y="10704"/>
                    </a:lnTo>
                    <a:lnTo>
                      <a:pt x="5924" y="12279"/>
                    </a:lnTo>
                    <a:cubicBezTo>
                      <a:pt x="6018" y="12342"/>
                      <a:pt x="6113" y="12405"/>
                      <a:pt x="6207" y="12405"/>
                    </a:cubicBezTo>
                    <a:cubicBezTo>
                      <a:pt x="6333" y="12405"/>
                      <a:pt x="6396" y="12342"/>
                      <a:pt x="6491" y="12279"/>
                    </a:cubicBezTo>
                    <a:lnTo>
                      <a:pt x="8066" y="10704"/>
                    </a:lnTo>
                    <a:lnTo>
                      <a:pt x="10303" y="10704"/>
                    </a:lnTo>
                    <a:cubicBezTo>
                      <a:pt x="10523" y="10704"/>
                      <a:pt x="10744" y="10515"/>
                      <a:pt x="10744" y="10294"/>
                    </a:cubicBezTo>
                    <a:lnTo>
                      <a:pt x="10744" y="8058"/>
                    </a:lnTo>
                    <a:lnTo>
                      <a:pt x="12319" y="6482"/>
                    </a:lnTo>
                    <a:cubicBezTo>
                      <a:pt x="12382" y="6419"/>
                      <a:pt x="12414" y="6293"/>
                      <a:pt x="12414" y="6199"/>
                    </a:cubicBezTo>
                    <a:cubicBezTo>
                      <a:pt x="12414" y="6104"/>
                      <a:pt x="12382" y="6010"/>
                      <a:pt x="12319" y="5947"/>
                    </a:cubicBezTo>
                    <a:lnTo>
                      <a:pt x="10744" y="4372"/>
                    </a:lnTo>
                    <a:lnTo>
                      <a:pt x="10744" y="2103"/>
                    </a:lnTo>
                    <a:cubicBezTo>
                      <a:pt x="10744" y="1851"/>
                      <a:pt x="10523" y="1694"/>
                      <a:pt x="10334" y="1694"/>
                    </a:cubicBezTo>
                    <a:lnTo>
                      <a:pt x="8097" y="1694"/>
                    </a:lnTo>
                    <a:lnTo>
                      <a:pt x="6522" y="118"/>
                    </a:lnTo>
                    <a:cubicBezTo>
                      <a:pt x="6443" y="40"/>
                      <a:pt x="6333" y="0"/>
                      <a:pt x="62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1846" name="Google Shape;1846;p62"/>
          <p:cNvGrpSpPr/>
          <p:nvPr/>
        </p:nvGrpSpPr>
        <p:grpSpPr>
          <a:xfrm>
            <a:off x="1551359" y="2193577"/>
            <a:ext cx="805200" cy="805200"/>
            <a:chOff x="2617325" y="1397050"/>
            <a:chExt cx="603900" cy="603900"/>
          </a:xfrm>
        </p:grpSpPr>
        <p:sp>
          <p:nvSpPr>
            <p:cNvPr id="1847" name="Google Shape;1847;p62"/>
            <p:cNvSpPr/>
            <p:nvPr/>
          </p:nvSpPr>
          <p:spPr>
            <a:xfrm>
              <a:off x="2617325" y="1397050"/>
              <a:ext cx="603900" cy="603900"/>
            </a:xfrm>
            <a:prstGeom prst="ellipse">
              <a:avLst/>
            </a:prstGeom>
            <a:solidFill>
              <a:srgbClr val="E162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8" name="Google Shape;1848;p62"/>
            <p:cNvSpPr/>
            <p:nvPr/>
          </p:nvSpPr>
          <p:spPr>
            <a:xfrm>
              <a:off x="2803683" y="1524290"/>
              <a:ext cx="229792" cy="349421"/>
            </a:xfrm>
            <a:custGeom>
              <a:avLst/>
              <a:gdLst/>
              <a:ahLst/>
              <a:cxnLst/>
              <a:rect l="l" t="t" r="r" b="b"/>
              <a:pathLst>
                <a:path w="8350" h="12697" extrusionOk="0">
                  <a:moveTo>
                    <a:pt x="4222" y="1166"/>
                  </a:moveTo>
                  <a:cubicBezTo>
                    <a:pt x="4443" y="1166"/>
                    <a:pt x="4600" y="1386"/>
                    <a:pt x="4600" y="1607"/>
                  </a:cubicBezTo>
                  <a:lnTo>
                    <a:pt x="4600" y="1890"/>
                  </a:lnTo>
                  <a:cubicBezTo>
                    <a:pt x="5073" y="2048"/>
                    <a:pt x="5451" y="2520"/>
                    <a:pt x="5451" y="3088"/>
                  </a:cubicBezTo>
                  <a:cubicBezTo>
                    <a:pt x="5451" y="3308"/>
                    <a:pt x="5231" y="3497"/>
                    <a:pt x="5010" y="3497"/>
                  </a:cubicBezTo>
                  <a:cubicBezTo>
                    <a:pt x="4758" y="3497"/>
                    <a:pt x="4600" y="3308"/>
                    <a:pt x="4600" y="3088"/>
                  </a:cubicBezTo>
                  <a:cubicBezTo>
                    <a:pt x="4600" y="2835"/>
                    <a:pt x="4411" y="2678"/>
                    <a:pt x="4222" y="2678"/>
                  </a:cubicBezTo>
                  <a:cubicBezTo>
                    <a:pt x="3970" y="2678"/>
                    <a:pt x="3781" y="2867"/>
                    <a:pt x="3781" y="3088"/>
                  </a:cubicBezTo>
                  <a:cubicBezTo>
                    <a:pt x="3781" y="3308"/>
                    <a:pt x="4096" y="3529"/>
                    <a:pt x="4443" y="3781"/>
                  </a:cubicBezTo>
                  <a:cubicBezTo>
                    <a:pt x="4884" y="4096"/>
                    <a:pt x="5451" y="4505"/>
                    <a:pt x="5451" y="5167"/>
                  </a:cubicBezTo>
                  <a:cubicBezTo>
                    <a:pt x="5451" y="5702"/>
                    <a:pt x="5073" y="6143"/>
                    <a:pt x="4600" y="6333"/>
                  </a:cubicBezTo>
                  <a:lnTo>
                    <a:pt x="4600" y="6616"/>
                  </a:lnTo>
                  <a:cubicBezTo>
                    <a:pt x="4600" y="6868"/>
                    <a:pt x="4411" y="7026"/>
                    <a:pt x="4222" y="7026"/>
                  </a:cubicBezTo>
                  <a:cubicBezTo>
                    <a:pt x="3970" y="7026"/>
                    <a:pt x="3781" y="6805"/>
                    <a:pt x="3781" y="6616"/>
                  </a:cubicBezTo>
                  <a:lnTo>
                    <a:pt x="3781" y="6333"/>
                  </a:lnTo>
                  <a:cubicBezTo>
                    <a:pt x="3309" y="6143"/>
                    <a:pt x="2962" y="5702"/>
                    <a:pt x="2962" y="5167"/>
                  </a:cubicBezTo>
                  <a:cubicBezTo>
                    <a:pt x="2962" y="4915"/>
                    <a:pt x="3151" y="4757"/>
                    <a:pt x="3372" y="4757"/>
                  </a:cubicBezTo>
                  <a:cubicBezTo>
                    <a:pt x="3624" y="4757"/>
                    <a:pt x="3781" y="4978"/>
                    <a:pt x="3781" y="5167"/>
                  </a:cubicBezTo>
                  <a:cubicBezTo>
                    <a:pt x="3781" y="5387"/>
                    <a:pt x="3970" y="5608"/>
                    <a:pt x="4222" y="5608"/>
                  </a:cubicBezTo>
                  <a:cubicBezTo>
                    <a:pt x="4443" y="5608"/>
                    <a:pt x="4600" y="5387"/>
                    <a:pt x="4600" y="5167"/>
                  </a:cubicBezTo>
                  <a:cubicBezTo>
                    <a:pt x="4600" y="4915"/>
                    <a:pt x="4285" y="4694"/>
                    <a:pt x="3939" y="4442"/>
                  </a:cubicBezTo>
                  <a:cubicBezTo>
                    <a:pt x="3498" y="4127"/>
                    <a:pt x="2962" y="3749"/>
                    <a:pt x="2962" y="3088"/>
                  </a:cubicBezTo>
                  <a:cubicBezTo>
                    <a:pt x="2962" y="2520"/>
                    <a:pt x="3309" y="2079"/>
                    <a:pt x="3781" y="1890"/>
                  </a:cubicBezTo>
                  <a:lnTo>
                    <a:pt x="3781" y="1607"/>
                  </a:lnTo>
                  <a:cubicBezTo>
                    <a:pt x="3781" y="1386"/>
                    <a:pt x="3970" y="1166"/>
                    <a:pt x="4222" y="1166"/>
                  </a:cubicBezTo>
                  <a:close/>
                  <a:moveTo>
                    <a:pt x="4222" y="0"/>
                  </a:moveTo>
                  <a:cubicBezTo>
                    <a:pt x="1923" y="0"/>
                    <a:pt x="64" y="1859"/>
                    <a:pt x="64" y="4127"/>
                  </a:cubicBezTo>
                  <a:cubicBezTo>
                    <a:pt x="64" y="6270"/>
                    <a:pt x="1733" y="8034"/>
                    <a:pt x="3781" y="8223"/>
                  </a:cubicBezTo>
                  <a:lnTo>
                    <a:pt x="3781" y="9767"/>
                  </a:lnTo>
                  <a:cubicBezTo>
                    <a:pt x="3655" y="9609"/>
                    <a:pt x="3529" y="9483"/>
                    <a:pt x="3372" y="9325"/>
                  </a:cubicBezTo>
                  <a:cubicBezTo>
                    <a:pt x="2647" y="8601"/>
                    <a:pt x="1576" y="8128"/>
                    <a:pt x="442" y="8128"/>
                  </a:cubicBezTo>
                  <a:cubicBezTo>
                    <a:pt x="190" y="8128"/>
                    <a:pt x="32" y="8317"/>
                    <a:pt x="32" y="8506"/>
                  </a:cubicBezTo>
                  <a:cubicBezTo>
                    <a:pt x="1" y="9609"/>
                    <a:pt x="442" y="10617"/>
                    <a:pt x="1261" y="11468"/>
                  </a:cubicBezTo>
                  <a:cubicBezTo>
                    <a:pt x="2049" y="12255"/>
                    <a:pt x="3057" y="12696"/>
                    <a:pt x="4096" y="12696"/>
                  </a:cubicBezTo>
                  <a:lnTo>
                    <a:pt x="4159" y="12696"/>
                  </a:lnTo>
                  <a:cubicBezTo>
                    <a:pt x="5231" y="12696"/>
                    <a:pt x="6302" y="12287"/>
                    <a:pt x="7089" y="11468"/>
                  </a:cubicBezTo>
                  <a:cubicBezTo>
                    <a:pt x="7877" y="10680"/>
                    <a:pt x="8318" y="9641"/>
                    <a:pt x="8318" y="8506"/>
                  </a:cubicBezTo>
                  <a:cubicBezTo>
                    <a:pt x="8350" y="8317"/>
                    <a:pt x="8160" y="8128"/>
                    <a:pt x="7940" y="8128"/>
                  </a:cubicBezTo>
                  <a:cubicBezTo>
                    <a:pt x="7871" y="8124"/>
                    <a:pt x="7801" y="8122"/>
                    <a:pt x="7733" y="8122"/>
                  </a:cubicBezTo>
                  <a:cubicBezTo>
                    <a:pt x="6711" y="8122"/>
                    <a:pt x="5778" y="8558"/>
                    <a:pt x="5010" y="9325"/>
                  </a:cubicBezTo>
                  <a:cubicBezTo>
                    <a:pt x="4852" y="9483"/>
                    <a:pt x="4726" y="9609"/>
                    <a:pt x="4600" y="9767"/>
                  </a:cubicBezTo>
                  <a:lnTo>
                    <a:pt x="4600" y="8223"/>
                  </a:lnTo>
                  <a:cubicBezTo>
                    <a:pt x="6680" y="8034"/>
                    <a:pt x="8350" y="6270"/>
                    <a:pt x="8350" y="4127"/>
                  </a:cubicBezTo>
                  <a:cubicBezTo>
                    <a:pt x="8350" y="1859"/>
                    <a:pt x="6491" y="0"/>
                    <a:pt x="4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TextBox 26">
            <a:extLst>
              <a:ext uri="{FF2B5EF4-FFF2-40B4-BE49-F238E27FC236}">
                <a16:creationId xmlns:a16="http://schemas.microsoft.com/office/drawing/2014/main" id="{C9E249CB-C0A7-C7F7-E7EF-958E45BE5B9E}"/>
              </a:ext>
            </a:extLst>
          </p:cNvPr>
          <p:cNvSpPr txBox="1"/>
          <p:nvPr/>
        </p:nvSpPr>
        <p:spPr>
          <a:xfrm>
            <a:off x="1072100" y="441523"/>
            <a:ext cx="9929649" cy="107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333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AF8E91F9-3CFF-E73D-515C-09D20D30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8887" y="217999"/>
            <a:ext cx="1866423" cy="16390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9" grpId="0" animBg="1"/>
      <p:bldP spid="1821" grpId="0" animBg="1"/>
      <p:bldP spid="1823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14465503-977E-7DFE-35AF-54CD59DF2867}"/>
              </a:ext>
            </a:extLst>
          </p:cNvPr>
          <p:cNvSpPr txBox="1"/>
          <p:nvPr/>
        </p:nvSpPr>
        <p:spPr>
          <a:xfrm>
            <a:off x="1377911" y="2157344"/>
            <a:ext cx="9601957" cy="25414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86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8FBCD03-584A-2A15-1887-9FF4743D7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16696" y="439419"/>
            <a:ext cx="1496369" cy="132768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6976461-C6FF-5967-F236-EEC8E6A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95127" y="5322583"/>
            <a:ext cx="1966509" cy="144091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5B67C649-B9B0-93B0-0558-8067735A2B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57944" y="274340"/>
            <a:ext cx="1211312" cy="159765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12F6B1-768C-5897-39BC-7DE05B13AC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82075" y="4886444"/>
            <a:ext cx="1372596" cy="1877053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BD810B9-633F-F312-DCA0-6DCD293A80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614305" y="5508196"/>
            <a:ext cx="1372596" cy="12553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8"/>
          <p:cNvSpPr/>
          <p:nvPr/>
        </p:nvSpPr>
        <p:spPr>
          <a:xfrm rot="5400000">
            <a:off x="23600" y="929125"/>
            <a:ext cx="826800" cy="874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D892C9C4-1EA7-C4DA-0A01-1B455527A86C}"/>
              </a:ext>
            </a:extLst>
          </p:cNvPr>
          <p:cNvSpPr txBox="1"/>
          <p:nvPr/>
        </p:nvSpPr>
        <p:spPr>
          <a:xfrm>
            <a:off x="1500003" y="579434"/>
            <a:ext cx="9191995" cy="1094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867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8BD194DA-DECA-872F-CC89-D17FE906A826}"/>
              </a:ext>
            </a:extLst>
          </p:cNvPr>
          <p:cNvSpPr/>
          <p:nvPr/>
        </p:nvSpPr>
        <p:spPr>
          <a:xfrm>
            <a:off x="1500003" y="2109986"/>
            <a:ext cx="3286127" cy="18629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733" dirty="0" err="1">
                <a:solidFill>
                  <a:schemeClr val="tx1"/>
                </a:solidFill>
              </a:rPr>
              <a:t>Hình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hộp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chữ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nhật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8" name="Hình chữ nhật: Góc Tròn 17">
            <a:extLst>
              <a:ext uri="{FF2B5EF4-FFF2-40B4-BE49-F238E27FC236}">
                <a16:creationId xmlns:a16="http://schemas.microsoft.com/office/drawing/2014/main" id="{1571537E-2BC3-6C21-4A7D-4E5638E591D1}"/>
              </a:ext>
            </a:extLst>
          </p:cNvPr>
          <p:cNvSpPr/>
          <p:nvPr/>
        </p:nvSpPr>
        <p:spPr>
          <a:xfrm>
            <a:off x="6953252" y="2109985"/>
            <a:ext cx="3162299" cy="18629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733" dirty="0" err="1">
                <a:solidFill>
                  <a:schemeClr val="tx1"/>
                </a:solidFill>
              </a:rPr>
              <a:t>Hình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lập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phương</a:t>
            </a:r>
            <a:endParaRPr lang="en-US" sz="3733" dirty="0">
              <a:solidFill>
                <a:schemeClr val="tx1"/>
              </a:solidFill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99572963-8C25-2F57-39A4-8B130C9306A6}"/>
              </a:ext>
            </a:extLst>
          </p:cNvPr>
          <p:cNvSpPr/>
          <p:nvPr/>
        </p:nvSpPr>
        <p:spPr>
          <a:xfrm>
            <a:off x="1200149" y="4599388"/>
            <a:ext cx="9401176" cy="1862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733" dirty="0" err="1">
                <a:solidFill>
                  <a:schemeClr val="tx1"/>
                </a:solidFill>
              </a:rPr>
              <a:t>Diện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tích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xung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quanh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và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thể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tích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của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hình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hộp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chữ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nhật</a:t>
            </a:r>
            <a:r>
              <a:rPr lang="en-US" sz="3733" dirty="0">
                <a:solidFill>
                  <a:schemeClr val="tx1"/>
                </a:solidFill>
              </a:rPr>
              <a:t>, </a:t>
            </a:r>
            <a:r>
              <a:rPr lang="en-US" sz="3733" dirty="0" err="1">
                <a:solidFill>
                  <a:schemeClr val="tx1"/>
                </a:solidFill>
              </a:rPr>
              <a:t>hình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lập</a:t>
            </a:r>
            <a:r>
              <a:rPr lang="en-US" sz="3733" dirty="0">
                <a:solidFill>
                  <a:schemeClr val="tx1"/>
                </a:solidFill>
              </a:rPr>
              <a:t> </a:t>
            </a:r>
            <a:r>
              <a:rPr lang="en-US" sz="3733" dirty="0" err="1">
                <a:solidFill>
                  <a:schemeClr val="tx1"/>
                </a:solidFill>
              </a:rPr>
              <a:t>phương</a:t>
            </a:r>
            <a:endParaRPr lang="en-US" sz="3733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F192BFD-F028-D23F-B3BD-97FCB37916DD}"/>
              </a:ext>
            </a:extLst>
          </p:cNvPr>
          <p:cNvSpPr txBox="1"/>
          <p:nvPr/>
        </p:nvSpPr>
        <p:spPr>
          <a:xfrm>
            <a:off x="190501" y="103795"/>
            <a:ext cx="4169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I. HÌNH HỘP CHỮ NHẬT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1F5EAE8F-C3B7-FCAB-7D33-6DAA55B1B404}"/>
              </a:ext>
            </a:extLst>
          </p:cNvPr>
          <p:cNvSpPr/>
          <p:nvPr/>
        </p:nvSpPr>
        <p:spPr>
          <a:xfrm>
            <a:off x="914400" y="933687"/>
            <a:ext cx="1354667" cy="8805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5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0A161B55-46D7-F4C5-145E-924A5C50E60F}"/>
              </a:ext>
            </a:extLst>
          </p:cNvPr>
          <p:cNvSpPr txBox="1"/>
          <p:nvPr/>
        </p:nvSpPr>
        <p:spPr>
          <a:xfrm>
            <a:off x="2578575" y="1738021"/>
            <a:ext cx="2457451" cy="699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a)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1.</a:t>
            </a:r>
            <a:endParaRPr lang="en-US" sz="2933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25E2AC1B-6BAC-F987-267A-8E7303A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184" y="857250"/>
            <a:ext cx="6024616" cy="3636684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3C9E1E47-FB38-9A6F-9AC9-B70261D75A7D}"/>
              </a:ext>
            </a:extLst>
          </p:cNvPr>
          <p:cNvSpPr txBox="1"/>
          <p:nvPr/>
        </p:nvSpPr>
        <p:spPr>
          <a:xfrm>
            <a:off x="5924550" y="4682729"/>
            <a:ext cx="5076825" cy="699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b)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Cắt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gấp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tạo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lập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2.</a:t>
            </a:r>
            <a:endParaRPr lang="en-US" sz="2933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27" name="Hình ảnh 26">
            <a:extLst>
              <a:ext uri="{FF2B5EF4-FFF2-40B4-BE49-F238E27FC236}">
                <a16:creationId xmlns:a16="http://schemas.microsoft.com/office/drawing/2014/main" id="{02068D08-E216-37A4-7BD7-B02BB3584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751" y="2924026"/>
            <a:ext cx="3895725" cy="31488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BB1012D-5EEF-86DC-2448-E2B6D36770D1}"/>
              </a:ext>
            </a:extLst>
          </p:cNvPr>
          <p:cNvSpPr txBox="1"/>
          <p:nvPr/>
        </p:nvSpPr>
        <p:spPr>
          <a:xfrm>
            <a:off x="1609725" y="2110978"/>
            <a:ext cx="10106025" cy="699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2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có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6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, 12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và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8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en-US" sz="2933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78430DC2-8E57-8BE7-6348-8EE8C767AE34}"/>
              </a:ext>
            </a:extLst>
          </p:cNvPr>
          <p:cNvSpPr txBox="1"/>
          <p:nvPr/>
        </p:nvSpPr>
        <p:spPr>
          <a:xfrm>
            <a:off x="1828800" y="513954"/>
            <a:ext cx="10106025" cy="699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c)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Nêu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đỉnh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của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933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933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2.</a:t>
            </a:r>
            <a:endParaRPr lang="en-US" sz="2933" dirty="0"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7" name="Mũi tên: Phải 6">
            <a:extLst>
              <a:ext uri="{FF2B5EF4-FFF2-40B4-BE49-F238E27FC236}">
                <a16:creationId xmlns:a16="http://schemas.microsoft.com/office/drawing/2014/main" id="{4A9007AD-78EA-2FBD-0543-FF6711835E30}"/>
              </a:ext>
            </a:extLst>
          </p:cNvPr>
          <p:cNvSpPr/>
          <p:nvPr/>
        </p:nvSpPr>
        <p:spPr>
          <a:xfrm>
            <a:off x="657225" y="2333625"/>
            <a:ext cx="790575" cy="447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975BE406-3EB9-93D3-FF5C-261715E69F90}"/>
              </a:ext>
            </a:extLst>
          </p:cNvPr>
          <p:cNvSpPr/>
          <p:nvPr/>
        </p:nvSpPr>
        <p:spPr>
          <a:xfrm>
            <a:off x="657225" y="4219575"/>
            <a:ext cx="10572751" cy="1628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dirty="0" err="1">
                <a:solidFill>
                  <a:schemeClr val="tx1"/>
                </a:solidFill>
              </a:rPr>
              <a:t>Nhận</a:t>
            </a:r>
            <a:r>
              <a:rPr lang="en-US" sz="2933" dirty="0">
                <a:solidFill>
                  <a:schemeClr val="tx1"/>
                </a:solidFill>
              </a:rPr>
              <a:t> </a:t>
            </a:r>
            <a:r>
              <a:rPr lang="en-US" sz="2933" dirty="0" err="1">
                <a:solidFill>
                  <a:schemeClr val="tx1"/>
                </a:solidFill>
              </a:rPr>
              <a:t>xét</a:t>
            </a:r>
            <a:r>
              <a:rPr lang="en-US" sz="2933" dirty="0">
                <a:solidFill>
                  <a:schemeClr val="tx1"/>
                </a:solidFill>
              </a:rPr>
              <a:t>: </a:t>
            </a:r>
            <a:r>
              <a:rPr lang="en-US" sz="2933" dirty="0" err="1">
                <a:solidFill>
                  <a:schemeClr val="tx1"/>
                </a:solidFill>
              </a:rPr>
              <a:t>Hình</a:t>
            </a:r>
            <a:r>
              <a:rPr lang="en-US" sz="2933" dirty="0">
                <a:solidFill>
                  <a:schemeClr val="tx1"/>
                </a:solidFill>
              </a:rPr>
              <a:t> </a:t>
            </a:r>
            <a:r>
              <a:rPr lang="en-US" sz="2933" dirty="0" err="1">
                <a:solidFill>
                  <a:schemeClr val="tx1"/>
                </a:solidFill>
              </a:rPr>
              <a:t>hộp</a:t>
            </a:r>
            <a:r>
              <a:rPr lang="en-US" sz="2933" dirty="0">
                <a:solidFill>
                  <a:schemeClr val="tx1"/>
                </a:solidFill>
              </a:rPr>
              <a:t> </a:t>
            </a:r>
            <a:r>
              <a:rPr lang="en-US" sz="2933" dirty="0" err="1">
                <a:solidFill>
                  <a:schemeClr val="tx1"/>
                </a:solidFill>
              </a:rPr>
              <a:t>chữ</a:t>
            </a:r>
            <a:r>
              <a:rPr lang="en-US" sz="2933" dirty="0">
                <a:solidFill>
                  <a:schemeClr val="tx1"/>
                </a:solidFill>
              </a:rPr>
              <a:t> </a:t>
            </a:r>
            <a:r>
              <a:rPr lang="en-US" sz="2933" dirty="0" err="1">
                <a:solidFill>
                  <a:schemeClr val="tx1"/>
                </a:solidFill>
              </a:rPr>
              <a:t>nhật</a:t>
            </a:r>
            <a:r>
              <a:rPr lang="en-US" sz="2933" dirty="0">
                <a:solidFill>
                  <a:schemeClr val="tx1"/>
                </a:solidFill>
              </a:rPr>
              <a:t> </a:t>
            </a:r>
            <a:r>
              <a:rPr lang="en-US" sz="2933" dirty="0" err="1">
                <a:solidFill>
                  <a:schemeClr val="tx1"/>
                </a:solidFill>
              </a:rPr>
              <a:t>có</a:t>
            </a:r>
            <a:r>
              <a:rPr lang="en-US" sz="2933" dirty="0">
                <a:solidFill>
                  <a:schemeClr val="tx1"/>
                </a:solidFill>
              </a:rPr>
              <a:t> 6 </a:t>
            </a:r>
            <a:r>
              <a:rPr lang="en-US" sz="2933" dirty="0" err="1">
                <a:solidFill>
                  <a:schemeClr val="tx1"/>
                </a:solidFill>
              </a:rPr>
              <a:t>mặt</a:t>
            </a:r>
            <a:r>
              <a:rPr lang="en-US" sz="2933" dirty="0">
                <a:solidFill>
                  <a:schemeClr val="tx1"/>
                </a:solidFill>
              </a:rPr>
              <a:t>, 12 </a:t>
            </a:r>
            <a:r>
              <a:rPr lang="en-US" sz="2933" dirty="0" err="1">
                <a:solidFill>
                  <a:schemeClr val="tx1"/>
                </a:solidFill>
              </a:rPr>
              <a:t>cạnh</a:t>
            </a:r>
            <a:r>
              <a:rPr lang="en-US" sz="2933" dirty="0">
                <a:solidFill>
                  <a:schemeClr val="tx1"/>
                </a:solidFill>
              </a:rPr>
              <a:t>, 8 </a:t>
            </a:r>
            <a:r>
              <a:rPr lang="en-US" sz="2933" dirty="0" err="1">
                <a:solidFill>
                  <a:schemeClr val="tx1"/>
                </a:solidFill>
              </a:rPr>
              <a:t>đỉnh</a:t>
            </a:r>
            <a:r>
              <a:rPr lang="en-US" sz="2933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1A73D84C-8BC1-C3B2-08C3-8499071F2085}"/>
              </a:ext>
            </a:extLst>
          </p:cNvPr>
          <p:cNvSpPr/>
          <p:nvPr/>
        </p:nvSpPr>
        <p:spPr>
          <a:xfrm>
            <a:off x="438149" y="390762"/>
            <a:ext cx="1354667" cy="8805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5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E550F8-8EDD-9781-38E5-A65C327C1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6" y="1852612"/>
            <a:ext cx="4745848" cy="357187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5F176C5-280B-7D13-A31B-5E2634A142AB}"/>
              </a:ext>
            </a:extLst>
          </p:cNvPr>
          <p:cNvSpPr txBox="1"/>
          <p:nvPr/>
        </p:nvSpPr>
        <p:spPr>
          <a:xfrm>
            <a:off x="2028826" y="168324"/>
            <a:ext cx="9534525" cy="1376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933" dirty="0" err="1"/>
              <a:t>Đọc</a:t>
            </a:r>
            <a:r>
              <a:rPr lang="en-US" sz="2933" dirty="0"/>
              <a:t> </a:t>
            </a:r>
            <a:r>
              <a:rPr lang="en-US" sz="2933" dirty="0" err="1"/>
              <a:t>tên</a:t>
            </a:r>
            <a:r>
              <a:rPr lang="en-US" sz="2933" dirty="0"/>
              <a:t> </a:t>
            </a:r>
            <a:r>
              <a:rPr lang="en-US" sz="2933" dirty="0" err="1"/>
              <a:t>các</a:t>
            </a:r>
            <a:r>
              <a:rPr lang="en-US" sz="2933" dirty="0"/>
              <a:t> </a:t>
            </a:r>
            <a:r>
              <a:rPr lang="en-US" sz="2933" dirty="0" err="1"/>
              <a:t>mặt</a:t>
            </a:r>
            <a:r>
              <a:rPr lang="en-US" sz="2933" dirty="0"/>
              <a:t>, </a:t>
            </a:r>
            <a:r>
              <a:rPr lang="en-US" sz="2933" dirty="0" err="1"/>
              <a:t>các</a:t>
            </a:r>
            <a:r>
              <a:rPr lang="en-US" sz="2933" dirty="0"/>
              <a:t> </a:t>
            </a:r>
            <a:r>
              <a:rPr lang="en-US" sz="2933" dirty="0" err="1"/>
              <a:t>cạnh</a:t>
            </a:r>
            <a:r>
              <a:rPr lang="en-US" sz="2933" dirty="0"/>
              <a:t>, </a:t>
            </a:r>
            <a:r>
              <a:rPr lang="en-US" sz="2933" dirty="0" err="1"/>
              <a:t>các</a:t>
            </a:r>
            <a:r>
              <a:rPr lang="en-US" sz="2933" dirty="0"/>
              <a:t> </a:t>
            </a:r>
            <a:r>
              <a:rPr lang="en-US" sz="2933" dirty="0" err="1"/>
              <a:t>đỉnh</a:t>
            </a:r>
            <a:r>
              <a:rPr lang="en-US" sz="2933" dirty="0"/>
              <a:t> </a:t>
            </a:r>
            <a:r>
              <a:rPr lang="en-US" sz="2933" dirty="0" err="1"/>
              <a:t>của</a:t>
            </a:r>
            <a:r>
              <a:rPr lang="en-US" sz="2933" dirty="0"/>
              <a:t> </a:t>
            </a:r>
            <a:r>
              <a:rPr lang="en-US" sz="2933" dirty="0" err="1"/>
              <a:t>hình</a:t>
            </a:r>
            <a:r>
              <a:rPr lang="en-US" sz="2933" dirty="0"/>
              <a:t> </a:t>
            </a:r>
            <a:r>
              <a:rPr lang="en-US" sz="2933" dirty="0" err="1"/>
              <a:t>hộp</a:t>
            </a:r>
            <a:r>
              <a:rPr lang="en-US" sz="2933" dirty="0"/>
              <a:t> </a:t>
            </a:r>
            <a:r>
              <a:rPr lang="en-US" sz="2933" dirty="0" err="1"/>
              <a:t>chữ</a:t>
            </a:r>
            <a:r>
              <a:rPr lang="en-US" sz="2933" dirty="0"/>
              <a:t> </a:t>
            </a:r>
            <a:r>
              <a:rPr lang="en-US" sz="2933" dirty="0" err="1"/>
              <a:t>nhật</a:t>
            </a:r>
            <a:r>
              <a:rPr lang="en-US" sz="2933" dirty="0"/>
              <a:t> ở </a:t>
            </a:r>
            <a:r>
              <a:rPr lang="en-US" sz="2933" i="1" dirty="0" err="1"/>
              <a:t>Hình</a:t>
            </a:r>
            <a:r>
              <a:rPr lang="en-US" sz="2933" i="1" dirty="0"/>
              <a:t> 3</a:t>
            </a:r>
            <a:r>
              <a:rPr lang="en-US" sz="2933" dirty="0"/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/>
              <p:nvPr/>
            </p:nvSpPr>
            <p:spPr>
              <a:xfrm>
                <a:off x="4714875" y="1718145"/>
                <a:ext cx="7400925" cy="49531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Ở </a:t>
                </a:r>
                <a:r>
                  <a:rPr lang="en-US" sz="2667" i="1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667" i="1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3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ta </a:t>
                </a: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667" dirty="0">
                  <a:latin typeface="+mj-lt"/>
                  <a:ea typeface="Times New Roman" panose="02020603050405020304" pitchFamily="18" charset="0"/>
                </a:endParaRPr>
              </a:p>
              <a:p>
                <a:pPr marL="457189" indent="-457189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Hình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hộp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chữ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nhật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.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667" dirty="0">
                  <a:latin typeface="+mj-lt"/>
                  <a:ea typeface="Noto Sans Symbols"/>
                  <a:cs typeface="Noto Sans Symbols"/>
                </a:endParaRPr>
              </a:p>
              <a:p>
                <a:pPr marL="457189" indent="-457189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dưới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𝐴𝐵𝐶𝐷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, </a:t>
                </a: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trên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;</a:t>
                </a:r>
                <a:endParaRPr lang="en-US" sz="2667" dirty="0">
                  <a:latin typeface="+mj-lt"/>
                  <a:ea typeface="Noto Sans Symbols"/>
                  <a:cs typeface="Noto Sans Symbols"/>
                </a:endParaRPr>
              </a:p>
              <a:p>
                <a:pPr marL="304792" algn="just">
                  <a:lnSpc>
                    <a:spcPct val="150000"/>
                  </a:lnSpc>
                </a:pP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;</a:t>
                </a:r>
                <a:endParaRPr lang="en-US" sz="2667" dirty="0">
                  <a:latin typeface="+mj-lt"/>
                  <a:ea typeface="Times New Roman" panose="02020603050405020304" pitchFamily="18" charset="0"/>
                </a:endParaRPr>
              </a:p>
              <a:p>
                <a:pPr marL="457189" indent="-457189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cạnh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đáy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𝐷𝐴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′;</m:t>
                    </m:r>
                  </m:oMath>
                </a14:m>
                <a:endParaRPr lang="en-US" sz="2667" dirty="0">
                  <a:latin typeface="+mj-lt"/>
                  <a:ea typeface="Noto Sans Symbols"/>
                  <a:cs typeface="Noto Sans Symbols"/>
                </a:endParaRPr>
              </a:p>
              <a:p>
                <a:pPr marL="304792" algn="just">
                  <a:lnSpc>
                    <a:spcPct val="150000"/>
                  </a:lnSpc>
                </a:pP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𝐶𝐶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′,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′;</m:t>
                    </m:r>
                  </m:oMath>
                </a14:m>
                <a:endParaRPr lang="en-US" sz="2667" dirty="0">
                  <a:latin typeface="+mj-lt"/>
                  <a:ea typeface="Times New Roman" panose="02020603050405020304" pitchFamily="18" charset="0"/>
                </a:endParaRPr>
              </a:p>
              <a:p>
                <a:pPr marL="457189" indent="-457189" algn="just">
                  <a:lnSpc>
                    <a:spcPct val="150000"/>
                  </a:lnSpc>
                  <a:buFont typeface="Arial" panose="020B0604020202020204" pitchFamily="34" charset="0"/>
                  <a:buChar char="●"/>
                </a:pP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Các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 </a:t>
                </a:r>
                <a:r>
                  <a:rPr lang="en-US" sz="2667" dirty="0" err="1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đỉnh</a:t>
                </a:r>
                <a:r>
                  <a:rPr lang="en-US" sz="2667" dirty="0">
                    <a:solidFill>
                      <a:srgbClr val="000000"/>
                    </a:solidFill>
                    <a:latin typeface="+mj-lt"/>
                    <a:ea typeface="Noto Sans Symbols"/>
                    <a:cs typeface="Noto Sans Symbol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,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𝐴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𝐵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𝐶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′, 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𝐷</m:t>
                    </m:r>
                    <m:r>
                      <a:rPr lang="en-US" sz="2667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Noto Sans Symbols"/>
                        <a:cs typeface="Noto Sans Symbols"/>
                      </a:rPr>
                      <m:t>′.</m:t>
                    </m:r>
                  </m:oMath>
                </a14:m>
                <a:endParaRPr lang="en-US" sz="2667" dirty="0">
                  <a:latin typeface="+mj-lt"/>
                  <a:ea typeface="Noto Sans Symbols"/>
                  <a:cs typeface="Noto Sans Symbols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386DAD2-5907-96A2-2D5A-35EE9D10FD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4875" y="1718145"/>
                <a:ext cx="7400925" cy="4953151"/>
              </a:xfrm>
              <a:prstGeom prst="rect">
                <a:avLst/>
              </a:prstGeom>
              <a:blipFill>
                <a:blip r:embed="rId4"/>
                <a:stretch>
                  <a:fillRect l="-1564" b="-2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6">
            <a:extLst>
              <a:ext uri="{FF2B5EF4-FFF2-40B4-BE49-F238E27FC236}">
                <a16:creationId xmlns:a16="http://schemas.microsoft.com/office/drawing/2014/main" id="{508BDE65-170F-760E-1451-9F2C203E4F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322409" y="5183063"/>
            <a:ext cx="1720472" cy="17480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D8ACD4F-7614-74FD-BC16-F4564BA30D9C}"/>
              </a:ext>
            </a:extLst>
          </p:cNvPr>
          <p:cNvSpPr txBox="1"/>
          <p:nvPr/>
        </p:nvSpPr>
        <p:spPr>
          <a:xfrm>
            <a:off x="6318252" y="757758"/>
            <a:ext cx="5581649" cy="495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Khi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ngồi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trước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nhât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ở </a:t>
            </a:r>
            <a:r>
              <a:rPr lang="en-US" sz="2667" i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67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4a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, ta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chỉ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ba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mặt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tô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màu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còn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một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số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được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.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Tuy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nhiên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để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nhận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dạng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tốt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hơn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cả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hộp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chữ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nhật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người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ta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vẫn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vẽ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các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cạnh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không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nhìn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thấy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đó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nhưng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nét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đứt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(</a:t>
            </a:r>
            <a:r>
              <a:rPr lang="en-US" sz="2667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như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667" i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Hình</a:t>
            </a:r>
            <a:r>
              <a:rPr lang="en-US" sz="2667" i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4b</a:t>
            </a:r>
            <a:r>
              <a:rPr lang="en-US" sz="2667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).</a:t>
            </a:r>
            <a:endParaRPr lang="en-US" sz="2667" dirty="0"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39C7D0A-75AB-4FE9-0932-A723A22E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" y="2227340"/>
            <a:ext cx="5464173" cy="4025304"/>
          </a:xfrm>
          <a:prstGeom prst="rect">
            <a:avLst/>
          </a:prstGeom>
        </p:spPr>
      </p:pic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8AA0D08C-1EB8-F27C-7C12-41B576336412}"/>
              </a:ext>
            </a:extLst>
          </p:cNvPr>
          <p:cNvSpPr/>
          <p:nvPr/>
        </p:nvSpPr>
        <p:spPr>
          <a:xfrm>
            <a:off x="2717798" y="400051"/>
            <a:ext cx="2943225" cy="14382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 err="1">
                <a:solidFill>
                  <a:schemeClr val="tx1"/>
                </a:solidFill>
              </a:rPr>
              <a:t>Chú</a:t>
            </a:r>
            <a:r>
              <a:rPr lang="en-US" sz="3733" b="1" dirty="0">
                <a:solidFill>
                  <a:schemeClr val="tx1"/>
                </a:solidFill>
              </a:rPr>
              <a:t> ý</a:t>
            </a:r>
          </a:p>
        </p:txBody>
      </p:sp>
    </p:spTree>
    <p:extLst>
      <p:ext uri="{BB962C8B-B14F-4D97-AF65-F5344CB8AC3E}">
        <p14:creationId xmlns:p14="http://schemas.microsoft.com/office/powerpoint/2010/main" val="32406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D0D5EF87-C1D1-17AE-918F-A17AE4A0F774}"/>
              </a:ext>
            </a:extLst>
          </p:cNvPr>
          <p:cNvSpPr/>
          <p:nvPr/>
        </p:nvSpPr>
        <p:spPr>
          <a:xfrm>
            <a:off x="378884" y="622524"/>
            <a:ext cx="1354667" cy="88053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56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22A68C9-2ED9-1DBB-0CF2-3BC0D9314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50" y="1350050"/>
            <a:ext cx="5076825" cy="415790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91478765-BD4D-0E68-21B9-B2D884406DB6}"/>
              </a:ext>
            </a:extLst>
          </p:cNvPr>
          <p:cNvSpPr txBox="1"/>
          <p:nvPr/>
        </p:nvSpPr>
        <p:spPr>
          <a:xfrm>
            <a:off x="1866901" y="775533"/>
            <a:ext cx="4867275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/>
              <a:t>Quan </a:t>
            </a:r>
            <a:r>
              <a:rPr lang="en-US" sz="2933" dirty="0" err="1"/>
              <a:t>sát</a:t>
            </a:r>
            <a:r>
              <a:rPr lang="en-US" sz="2933" dirty="0"/>
              <a:t> </a:t>
            </a:r>
            <a:r>
              <a:rPr lang="en-US" sz="2933" i="1" dirty="0" err="1"/>
              <a:t>Hình</a:t>
            </a:r>
            <a:r>
              <a:rPr lang="en-US" sz="2933" i="1" dirty="0"/>
              <a:t> 5</a:t>
            </a:r>
            <a:r>
              <a:rPr lang="en-US" sz="2933" dirty="0"/>
              <a:t> </a:t>
            </a:r>
            <a:r>
              <a:rPr lang="en-US" sz="2933" dirty="0" err="1"/>
              <a:t>và</a:t>
            </a:r>
            <a:r>
              <a:rPr lang="en-US" sz="2933" dirty="0"/>
              <a:t> </a:t>
            </a:r>
            <a:r>
              <a:rPr lang="en-US" sz="2933" dirty="0" err="1"/>
              <a:t>cho</a:t>
            </a:r>
            <a:r>
              <a:rPr lang="en-US" sz="2933" dirty="0"/>
              <a:t> </a:t>
            </a:r>
            <a:r>
              <a:rPr lang="en-US" sz="2933" dirty="0" err="1"/>
              <a:t>biết</a:t>
            </a:r>
            <a:endParaRPr lang="en-US" sz="2933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/>
              <p:nvPr/>
            </p:nvSpPr>
            <p:spPr>
              <a:xfrm>
                <a:off x="885825" y="1984215"/>
                <a:ext cx="4495800" cy="543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933" dirty="0"/>
                  <a:t>a) </a:t>
                </a:r>
                <a:r>
                  <a:rPr lang="en-US" sz="2933" dirty="0" err="1"/>
                  <a:t>Mặt</a:t>
                </a:r>
                <a:r>
                  <a:rPr lang="en-US" sz="2933" dirty="0"/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933" dirty="0"/>
                  <a:t> </a:t>
                </a:r>
                <a:r>
                  <a:rPr lang="en-US" sz="2933" dirty="0" err="1"/>
                  <a:t>là</a:t>
                </a:r>
                <a:r>
                  <a:rPr lang="en-US" sz="2933" dirty="0"/>
                  <a:t> </a:t>
                </a:r>
                <a:r>
                  <a:rPr lang="en-US" sz="2933" dirty="0" err="1"/>
                  <a:t>hình</a:t>
                </a:r>
                <a:r>
                  <a:rPr lang="en-US" sz="2933" dirty="0"/>
                  <a:t> </a:t>
                </a:r>
                <a:r>
                  <a:rPr lang="en-US" sz="2933" dirty="0" err="1"/>
                  <a:t>gì</a:t>
                </a:r>
                <a:r>
                  <a:rPr lang="en-US" sz="2933" dirty="0"/>
                  <a:t>?</a:t>
                </a:r>
              </a:p>
            </p:txBody>
          </p:sp>
        </mc:Choice>
        <mc:Fallback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EFBDA1B8-1C8F-BD94-E713-8A527B49B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5" y="1984215"/>
                <a:ext cx="4495800" cy="543675"/>
              </a:xfrm>
              <a:prstGeom prst="rect">
                <a:avLst/>
              </a:prstGeom>
              <a:blipFill>
                <a:blip r:embed="rId4"/>
                <a:stretch>
                  <a:fillRect l="-2981" t="-12222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/>
              <p:nvPr/>
            </p:nvSpPr>
            <p:spPr>
              <a:xfrm>
                <a:off x="762002" y="2752629"/>
                <a:ext cx="5076825" cy="543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933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933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933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  <m:r>
                      <a:rPr lang="en-US" sz="2933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  <m:r>
                      <a:rPr lang="en-US" sz="2933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chữ</a:t>
                </a:r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nhật</a:t>
                </a:r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933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9EE3938F-B9E2-A163-B41F-5773B40B49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2" y="2752629"/>
                <a:ext cx="5076825" cy="543675"/>
              </a:xfrm>
              <a:prstGeom prst="rect">
                <a:avLst/>
              </a:prstGeom>
              <a:blipFill>
                <a:blip r:embed="rId5"/>
                <a:stretch>
                  <a:fillRect l="-2641" t="-13483" b="-31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/>
              <p:nvPr/>
            </p:nvSpPr>
            <p:spPr>
              <a:xfrm>
                <a:off x="885825" y="4924486"/>
                <a:ext cx="8086723" cy="6982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Hai </a:t>
                </a:r>
                <a:r>
                  <a:rPr lang="en-US" sz="2933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cạnh</a:t>
                </a:r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bên</a:t>
                </a:r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𝐴𝐴</m:t>
                    </m:r>
                    <m:r>
                      <a:rPr lang="en-US" sz="2933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𝐷𝐷</m:t>
                    </m:r>
                    <m:r>
                      <a:rPr lang="en-US" sz="2933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độ</a:t>
                </a:r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dài</a:t>
                </a:r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bằng</a:t>
                </a:r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933" dirty="0" err="1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933" dirty="0">
                    <a:solidFill>
                      <a:srgbClr val="FF0000"/>
                    </a:solidFill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933" dirty="0">
                  <a:solidFill>
                    <a:srgbClr val="FF0000"/>
                  </a:solidFill>
                  <a:latin typeface="+mj-lt"/>
                </a:endParaRPr>
              </a:p>
            </p:txBody>
          </p:sp>
        </mc:Choice>
        <mc:Fallback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01C48F53-ECDD-1113-9987-DAFA98C1A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5" y="4924486"/>
                <a:ext cx="8086723" cy="698204"/>
              </a:xfrm>
              <a:prstGeom prst="rect">
                <a:avLst/>
              </a:prstGeom>
              <a:blipFill>
                <a:blip r:embed="rId6"/>
                <a:stretch>
                  <a:fillRect l="-1658" b="-25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/>
              <p:nvPr/>
            </p:nvSpPr>
            <p:spPr>
              <a:xfrm>
                <a:off x="823915" y="3540735"/>
                <a:ext cx="6205535" cy="137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933" dirty="0"/>
                  <a:t>b) So </a:t>
                </a:r>
                <a:r>
                  <a:rPr lang="en-US" sz="2933" dirty="0" err="1"/>
                  <a:t>sánh</a:t>
                </a:r>
                <a:r>
                  <a:rPr lang="en-US" sz="2933" dirty="0"/>
                  <a:t> </a:t>
                </a:r>
                <a:r>
                  <a:rPr lang="en-US" sz="2933" dirty="0" err="1"/>
                  <a:t>độ</a:t>
                </a:r>
                <a:r>
                  <a:rPr lang="en-US" sz="2933" dirty="0"/>
                  <a:t> </a:t>
                </a:r>
                <a:r>
                  <a:rPr lang="en-US" sz="2933" dirty="0" err="1"/>
                  <a:t>dài</a:t>
                </a:r>
                <a:r>
                  <a:rPr lang="en-US" sz="2933" dirty="0"/>
                  <a:t> </a:t>
                </a:r>
                <a:r>
                  <a:rPr lang="en-US" sz="2933" dirty="0" err="1"/>
                  <a:t>hai</a:t>
                </a:r>
                <a:r>
                  <a:rPr lang="en-US" sz="2933" dirty="0"/>
                  <a:t> </a:t>
                </a:r>
                <a:r>
                  <a:rPr lang="en-US" sz="2933" dirty="0" err="1"/>
                  <a:t>cạnh</a:t>
                </a:r>
                <a:r>
                  <a:rPr lang="en-US" sz="2933" dirty="0"/>
                  <a:t> </a:t>
                </a:r>
                <a:r>
                  <a:rPr lang="en-US" sz="2933" dirty="0" err="1"/>
                  <a:t>bên</a:t>
                </a:r>
                <a:r>
                  <a:rPr lang="en-US" sz="2933" dirty="0"/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latin typeface="Cambria Math" panose="02040503050406030204" pitchFamily="18" charset="0"/>
                      </a:rPr>
                      <m:t>𝐴𝐴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en-US" sz="2933" dirty="0"/>
                  <a:t> </a:t>
                </a:r>
                <a:r>
                  <a:rPr lang="en-US" sz="2933" dirty="0" err="1"/>
                  <a:t>và</a:t>
                </a:r>
                <a:r>
                  <a:rPr lang="en-US" sz="2933" dirty="0"/>
                  <a:t> </a:t>
                </a:r>
                <a14:m>
                  <m:oMath xmlns:m="http://schemas.openxmlformats.org/officeDocument/2006/math">
                    <m:r>
                      <a:rPr lang="en-US" sz="2933" i="1" dirty="0">
                        <a:latin typeface="Cambria Math" panose="02040503050406030204" pitchFamily="18" charset="0"/>
                      </a:rPr>
                      <m:t>𝐷𝐷</m:t>
                    </m:r>
                    <m:r>
                      <a:rPr lang="en-US" sz="2933" i="1" dirty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endParaRPr lang="en-US" sz="2933" dirty="0"/>
              </a:p>
            </p:txBody>
          </p:sp>
        </mc:Choice>
        <mc:Fallback>
          <p:sp>
            <p:nvSpPr>
              <p:cNvPr id="24" name="Hộp Văn bản 23">
                <a:extLst>
                  <a:ext uri="{FF2B5EF4-FFF2-40B4-BE49-F238E27FC236}">
                    <a16:creationId xmlns:a16="http://schemas.microsoft.com/office/drawing/2014/main" id="{8F70639F-09FB-98A0-EC04-223765FD8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915" y="3540735"/>
                <a:ext cx="6205535" cy="1375248"/>
              </a:xfrm>
              <a:prstGeom prst="rect">
                <a:avLst/>
              </a:prstGeom>
              <a:blipFill>
                <a:blip r:embed="rId7"/>
                <a:stretch>
                  <a:fillRect l="-2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20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1564</Words>
  <Application>Microsoft Office PowerPoint</Application>
  <PresentationFormat>Widescreen</PresentationFormat>
  <Paragraphs>148</Paragraphs>
  <Slides>31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Arial</vt:lpstr>
      <vt:lpstr>Bodoni</vt:lpstr>
      <vt:lpstr>Calibri</vt:lpstr>
      <vt:lpstr>Calibri Light</vt:lpstr>
      <vt:lpstr>Cambria Math</vt:lpstr>
      <vt:lpstr>Montserrat</vt:lpstr>
      <vt:lpstr>Montserrat Black</vt:lpstr>
      <vt:lpstr>Montserrat Light</vt:lpstr>
      <vt:lpstr>Open Sans</vt:lpstr>
      <vt:lpstr>Open Sans Light</vt:lpstr>
      <vt:lpstr>Oswald</vt:lpstr>
      <vt:lpstr>Oswald Regular</vt:lpstr>
      <vt:lpstr>Quicksand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</dc:creator>
  <cp:lastModifiedBy>TT</cp:lastModifiedBy>
  <cp:revision>2</cp:revision>
  <dcterms:created xsi:type="dcterms:W3CDTF">2023-12-14T16:41:19Z</dcterms:created>
  <dcterms:modified xsi:type="dcterms:W3CDTF">2023-12-14T16:42:42Z</dcterms:modified>
</cp:coreProperties>
</file>