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  <p:sldMasterId id="2147483660" r:id="rId2"/>
    <p:sldMasterId id="2147483668" r:id="rId3"/>
    <p:sldMasterId id="2147483680" r:id="rId4"/>
    <p:sldMasterId id="2147483693" r:id="rId5"/>
  </p:sldMasterIdLst>
  <p:notesMasterIdLst>
    <p:notesMasterId r:id="rId38"/>
  </p:notesMasterIdLst>
  <p:sldIdLst>
    <p:sldId id="477" r:id="rId6"/>
    <p:sldId id="256" r:id="rId7"/>
    <p:sldId id="699" r:id="rId8"/>
    <p:sldId id="287" r:id="rId9"/>
    <p:sldId id="293" r:id="rId10"/>
    <p:sldId id="288" r:id="rId11"/>
    <p:sldId id="701" r:id="rId12"/>
    <p:sldId id="259" r:id="rId13"/>
    <p:sldId id="290" r:id="rId14"/>
    <p:sldId id="295" r:id="rId15"/>
    <p:sldId id="291" r:id="rId16"/>
    <p:sldId id="289" r:id="rId17"/>
    <p:sldId id="261" r:id="rId18"/>
    <p:sldId id="292" r:id="rId19"/>
    <p:sldId id="706" r:id="rId20"/>
    <p:sldId id="702" r:id="rId21"/>
    <p:sldId id="263" r:id="rId22"/>
    <p:sldId id="703" r:id="rId23"/>
    <p:sldId id="704" r:id="rId24"/>
    <p:sldId id="311" r:id="rId25"/>
    <p:sldId id="705" r:id="rId26"/>
    <p:sldId id="310" r:id="rId27"/>
    <p:sldId id="471" r:id="rId28"/>
    <p:sldId id="473" r:id="rId29"/>
    <p:sldId id="273" r:id="rId30"/>
    <p:sldId id="274" r:id="rId31"/>
    <p:sldId id="278" r:id="rId32"/>
    <p:sldId id="275" r:id="rId33"/>
    <p:sldId id="277" r:id="rId34"/>
    <p:sldId id="472" r:id="rId35"/>
    <p:sldId id="475" r:id="rId36"/>
    <p:sldId id="279" r:id="rId3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Livvic" panose="020B0604020202020204" pitchFamily="2" charset="0"/>
      <p:regular r:id="rId45"/>
      <p:bold r:id="rId46"/>
      <p:italic r:id="rId47"/>
      <p:boldItalic r:id="rId48"/>
    </p:embeddedFont>
    <p:embeddedFont>
      <p:font typeface="Livvic Light" panose="020B0604020202020204" pitchFamily="2" charset="0"/>
      <p:regular r:id="rId49"/>
      <p:italic r:id="rId50"/>
    </p:embeddedFont>
    <p:embeddedFont>
      <p:font typeface="Livvic SemiBold" panose="020B0604020202020204" pitchFamily="2" charset="0"/>
      <p:regular r:id="rId51"/>
      <p:bold r:id="rId52"/>
      <p:italic r:id="rId53"/>
      <p:boldItalic r:id="rId54"/>
    </p:embeddedFont>
    <p:embeddedFont>
      <p:font typeface="Oswald" panose="020B0604020202020204" pitchFamily="2" charset="0"/>
      <p:regular r:id="rId55"/>
      <p:bold r:id="rId56"/>
    </p:embeddedFont>
    <p:embeddedFont>
      <p:font typeface="Redressed" panose="020B0604020202020204" charset="0"/>
      <p:regular r:id="rId57"/>
      <p:bold r:id="rId58"/>
      <p:italic r:id="rId59"/>
      <p:boldItalic r:id="rId60"/>
    </p:embeddedFont>
    <p:embeddedFont>
      <p:font typeface="Tahoma" panose="020B0604030504040204" pitchFamily="34" charset="0"/>
      <p:regular r:id="rId61"/>
      <p:bold r:id="rId62"/>
    </p:embeddedFont>
    <p:embeddedFont>
      <p:font typeface="Tinos" panose="020B0604020202020204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6FC2D04-F4CE-4E8E-9629-10D85D4C8C2E}">
  <a:tblStyle styleId="{F6FC2D04-F4CE-4E8E-9629-10D85D4C8C2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35"/>
    <p:restoredTop sz="94580"/>
  </p:normalViewPr>
  <p:slideViewPr>
    <p:cSldViewPr snapToGrid="0" snapToObjects="1" showGuides="1">
      <p:cViewPr varScale="1">
        <p:scale>
          <a:sx n="93" d="100"/>
          <a:sy n="93" d="100"/>
        </p:scale>
        <p:origin x="360" y="72"/>
      </p:cViewPr>
      <p:guideLst>
        <p:guide orient="horz" pos="1620"/>
        <p:guide pos="29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63" Type="http://schemas.openxmlformats.org/officeDocument/2006/relationships/font" Target="fonts/font25.fntdata"/><Relationship Id="rId68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font" Target="fonts/font28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23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font" Target="fonts/font26.fntdata"/><Relationship Id="rId69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font" Target="fonts/font2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font" Target="fonts/font1.fntdata"/><Relationship Id="rId34" Type="http://schemas.openxmlformats.org/officeDocument/2006/relationships/slide" Target="slides/slide29.xml"/><Relationship Id="rId50" Type="http://schemas.openxmlformats.org/officeDocument/2006/relationships/font" Target="fonts/font12.fntdata"/><Relationship Id="rId55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7346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8571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0136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5288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923445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9059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19193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67783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49112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191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9728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9649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195400" y="1915625"/>
            <a:ext cx="5307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41" name="Google Shape;41;p8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6166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1592350" y="3640275"/>
            <a:ext cx="65625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28594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 i="1">
                <a:solidFill>
                  <a:srgbClr val="666666"/>
                </a:solidFill>
              </a:defRPr>
            </a:lvl1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45" name="Google Shape;45;p9"/>
          <p:cNvCxnSpPr/>
          <p:nvPr/>
        </p:nvCxnSpPr>
        <p:spPr>
          <a:xfrm>
            <a:off x="1706950" y="3643125"/>
            <a:ext cx="6321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54581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17121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17/04/2023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872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17/04/2023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896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17/04/2023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334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17/04/2023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493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17/04/2023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166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17/04/2023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905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17/04/2023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947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1912025" y="2116750"/>
            <a:ext cx="5802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912025" y="3144851"/>
            <a:ext cx="580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17/04/2023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742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17/04/2023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81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17/04/2023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670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17/04/2023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447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17/04/2023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0839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17/04/2023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9713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17/04/2023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9041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17/04/2023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697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17/04/2023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3308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17/04/2023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336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◈"/>
              <a:defRPr sz="2600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◆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◇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⬥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4" name="Google Shape;24;p5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17/04/2023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5247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17/04/2023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6960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17/04/2023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106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17/04/2023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8079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17/04/2023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918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077650" y="3419200"/>
            <a:ext cx="298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23750" y="981600"/>
            <a:ext cx="5296500" cy="22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>
                <a:solidFill>
                  <a:srgbClr val="4824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4089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16742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ctrTitle"/>
          </p:nvPr>
        </p:nvSpPr>
        <p:spPr>
          <a:xfrm>
            <a:off x="5826034" y="1395800"/>
            <a:ext cx="2711700" cy="9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5375734" y="2462926"/>
            <a:ext cx="3162000" cy="2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52706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43105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ctrTitle"/>
          </p:nvPr>
        </p:nvSpPr>
        <p:spPr>
          <a:xfrm>
            <a:off x="3134250" y="3878388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1754500" y="700900"/>
            <a:ext cx="56349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7119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1556175" y="1479375"/>
            <a:ext cx="3211800" cy="3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◈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2"/>
          </p:nvPr>
        </p:nvSpPr>
        <p:spPr>
          <a:xfrm>
            <a:off x="4961272" y="1479375"/>
            <a:ext cx="3211800" cy="3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◈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0" name="Google Shape;30;p6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1015813" y="904675"/>
            <a:ext cx="32466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ubTitle" idx="1"/>
          </p:nvPr>
        </p:nvSpPr>
        <p:spPr>
          <a:xfrm>
            <a:off x="4545288" y="603925"/>
            <a:ext cx="3582900" cy="11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/>
          <p:nvPr/>
        </p:nvSpPr>
        <p:spPr>
          <a:xfrm>
            <a:off x="621627" y="3741525"/>
            <a:ext cx="31044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Livvic SemiBold"/>
              <a:ea typeface="Livvic SemiBold"/>
              <a:cs typeface="Livvic SemiBold"/>
              <a:sym typeface="Livvic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  <p:extLst>
      <p:ext uri="{BB962C8B-B14F-4D97-AF65-F5344CB8AC3E}">
        <p14:creationId xmlns:p14="http://schemas.microsoft.com/office/powerpoint/2010/main" val="9750262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4955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2178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subTitle" idx="1"/>
          </p:nvPr>
        </p:nvSpPr>
        <p:spPr>
          <a:xfrm flipH="1">
            <a:off x="567600" y="1308725"/>
            <a:ext cx="2658000" cy="3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29982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64764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4971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1592350" y="3640275"/>
            <a:ext cx="65625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 i="1">
                <a:solidFill>
                  <a:srgbClr val="666666"/>
                </a:solidFill>
              </a:defRPr>
            </a:lvl1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5" name="Google Shape;45;p9"/>
          <p:cNvCxnSpPr/>
          <p:nvPr/>
        </p:nvCxnSpPr>
        <p:spPr>
          <a:xfrm>
            <a:off x="1706950" y="3643125"/>
            <a:ext cx="6321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195400" y="1915625"/>
            <a:ext cx="5307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4849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1912025" y="2116750"/>
            <a:ext cx="5802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912025" y="3144851"/>
            <a:ext cx="580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5065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93690">
              <a:spcBef>
                <a:spcPts val="600"/>
              </a:spcBef>
              <a:spcAft>
                <a:spcPts val="0"/>
              </a:spcAft>
              <a:buSzPts val="2600"/>
              <a:buChar char="◈"/>
              <a:defRPr sz="2600"/>
            </a:lvl1pPr>
            <a:lvl2pPr marL="914378" lvl="1" indent="-393690">
              <a:spcBef>
                <a:spcPts val="0"/>
              </a:spcBef>
              <a:spcAft>
                <a:spcPts val="0"/>
              </a:spcAft>
              <a:buSzPts val="2600"/>
              <a:buChar char="◆"/>
              <a:defRPr sz="2600"/>
            </a:lvl2pPr>
            <a:lvl3pPr marL="1371566" lvl="2" indent="-393690">
              <a:spcBef>
                <a:spcPts val="0"/>
              </a:spcBef>
              <a:spcAft>
                <a:spcPts val="0"/>
              </a:spcAft>
              <a:buSzPts val="2600"/>
              <a:buChar char="◇"/>
              <a:defRPr sz="2600"/>
            </a:lvl3pPr>
            <a:lvl4pPr marL="1828754" lvl="3" indent="-393690">
              <a:spcBef>
                <a:spcPts val="0"/>
              </a:spcBef>
              <a:spcAft>
                <a:spcPts val="0"/>
              </a:spcAft>
              <a:buSzPts val="2600"/>
              <a:buChar char="⬥"/>
              <a:defRPr sz="2600"/>
            </a:lvl4pPr>
            <a:lvl5pPr marL="2285943" lvl="4" indent="-39369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5pPr>
            <a:lvl6pPr marL="2743132" lvl="5" indent="-39369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6pPr>
            <a:lvl7pPr marL="3200320" lvl="6" indent="-39369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7pPr>
            <a:lvl8pPr marL="3657509" lvl="7" indent="-39369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8pPr>
            <a:lvl9pPr marL="4114697" lvl="8" indent="-39369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4" name="Google Shape;24;p5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51542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libro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25212A"/>
              </a:buClr>
              <a:buSzPts val="3000"/>
              <a:buFont typeface="Tinos"/>
              <a:buChar char="◈"/>
              <a:defRPr sz="30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◆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◇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⬥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5" r:id="rId5"/>
    <p:sldLayoutId id="2147483657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libro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25212A"/>
              </a:buClr>
              <a:buSzPts val="3000"/>
              <a:buFont typeface="Tinos"/>
              <a:buChar char="◈"/>
              <a:defRPr sz="30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◆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◇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⬥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662987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17/04/2023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7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17/04/2023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4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831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585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585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87298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gif"/><Relationship Id="rId11" Type="http://schemas.openxmlformats.org/officeDocument/2006/relationships/image" Target="../media/image14.emf"/><Relationship Id="rId5" Type="http://schemas.openxmlformats.org/officeDocument/2006/relationships/image" Target="../media/image8.png"/><Relationship Id="rId10" Type="http://schemas.openxmlformats.org/officeDocument/2006/relationships/image" Target="../media/image13.emf"/><Relationship Id="rId4" Type="http://schemas.openxmlformats.org/officeDocument/2006/relationships/image" Target="../media/image7.png"/><Relationship Id="rId9" Type="http://schemas.openxmlformats.org/officeDocument/2006/relationships/image" Target="../media/image1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2.wav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image" Target="../media/image42.gif"/><Relationship Id="rId3" Type="http://schemas.openxmlformats.org/officeDocument/2006/relationships/slideLayout" Target="../slideLayouts/slideLayout14.xml"/><Relationship Id="rId7" Type="http://schemas.openxmlformats.org/officeDocument/2006/relationships/slide" Target="slide26.xml"/><Relationship Id="rId12" Type="http://schemas.openxmlformats.org/officeDocument/2006/relationships/image" Target="../media/image41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25.xml"/><Relationship Id="rId11" Type="http://schemas.openxmlformats.org/officeDocument/2006/relationships/image" Target="../media/image40.gif"/><Relationship Id="rId5" Type="http://schemas.openxmlformats.org/officeDocument/2006/relationships/image" Target="../media/image39.png"/><Relationship Id="rId15" Type="http://schemas.openxmlformats.org/officeDocument/2006/relationships/slide" Target="slide6.xml"/><Relationship Id="rId10" Type="http://schemas.openxmlformats.org/officeDocument/2006/relationships/slide" Target="slide29.xml"/><Relationship Id="rId4" Type="http://schemas.openxmlformats.org/officeDocument/2006/relationships/image" Target="../media/image38.png"/><Relationship Id="rId9" Type="http://schemas.openxmlformats.org/officeDocument/2006/relationships/slide" Target="slide28.xml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46.png"/><Relationship Id="rId1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5" Type="http://schemas.openxmlformats.org/officeDocument/2006/relationships/slide" Target="slide24.xml"/><Relationship Id="rId10" Type="http://schemas.openxmlformats.org/officeDocument/2006/relationships/image" Target="../media/image46.png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46.png"/><Relationship Id="rId14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4.xml"/><Relationship Id="rId3" Type="http://schemas.openxmlformats.org/officeDocument/2006/relationships/audio" Target="../media/audio5.wav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0.png"/><Relationship Id="rId3" Type="http://schemas.openxmlformats.org/officeDocument/2006/relationships/audio" Target="../media/audio5.wav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46.png"/><Relationship Id="rId14" Type="http://schemas.openxmlformats.org/officeDocument/2006/relationships/slide" Target="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4000"/>
            <a:lum/>
          </a:blip>
          <a:srcRect/>
          <a:stretch>
            <a:fillRect l="-3000" t="-17000" b="-17000"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F8CA22-CE88-9D57-E7D1-904DE1BB6828}"/>
              </a:ext>
            </a:extLst>
          </p:cNvPr>
          <p:cNvSpPr txBox="1"/>
          <p:nvPr/>
        </p:nvSpPr>
        <p:spPr>
          <a:xfrm>
            <a:off x="3318931" y="1349831"/>
            <a:ext cx="5689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 lần kháng chiến chống quân xâm lược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Mông – Nguyên (t3)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12A5038-9CD2-464B-68F2-1FBD9DE8D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1230" y="-1099418"/>
            <a:ext cx="6783931" cy="400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5EF1D88-9A39-C2AD-2C2B-93A86BEA2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01" y="-1881480"/>
            <a:ext cx="7236509" cy="46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A9C1F89-0591-90B2-1EF5-5296F8DDC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04" y="3962400"/>
            <a:ext cx="6571696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5DDCEE-68CB-DF7D-2AB1-FF86177C92CB}"/>
              </a:ext>
            </a:extLst>
          </p:cNvPr>
          <p:cNvSpPr/>
          <p:nvPr/>
        </p:nvSpPr>
        <p:spPr>
          <a:xfrm>
            <a:off x="4946597" y="510070"/>
            <a:ext cx="17379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C6711-3FD5-329C-2304-C2A9770842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471" r="18459" b="17496"/>
          <a:stretch/>
        </p:blipFill>
        <p:spPr>
          <a:xfrm>
            <a:off x="-65469" y="718613"/>
            <a:ext cx="3826026" cy="47614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9E940C-9BF7-04FF-ADD4-869FA36247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475" y="-1614524"/>
            <a:ext cx="1226627" cy="1226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DDE587-E10D-7784-2752-E96802BD1B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760145" y="3128360"/>
            <a:ext cx="1226627" cy="12266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F24CDC-FC91-3876-3843-7CAB3F4237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1087" y="432500"/>
            <a:ext cx="1226627" cy="12266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AFAB75-2D5E-ED9A-AD79-214C8334D8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4710" y="5890832"/>
            <a:ext cx="1241399" cy="12413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1A0CCEF-1901-F0CF-CBF8-16B3DD5B721F}"/>
              </a:ext>
            </a:extLst>
          </p:cNvPr>
          <p:cNvSpPr/>
          <p:nvPr/>
        </p:nvSpPr>
        <p:spPr>
          <a:xfrm>
            <a:off x="2309126" y="-1960064"/>
            <a:ext cx="2792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0C89DB-487B-92E5-6C91-3D0AEA94EE09}"/>
              </a:ext>
            </a:extLst>
          </p:cNvPr>
          <p:cNvSpPr txBox="1"/>
          <p:nvPr/>
        </p:nvSpPr>
        <p:spPr>
          <a:xfrm>
            <a:off x="-4792251" y="1143302"/>
            <a:ext cx="2494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Mông Cổ năm 1258.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4681EE-BC6D-E587-0252-D47C59E13573}"/>
              </a:ext>
            </a:extLst>
          </p:cNvPr>
          <p:cNvSpPr txBox="1"/>
          <p:nvPr/>
        </p:nvSpPr>
        <p:spPr>
          <a:xfrm>
            <a:off x="-409469" y="6250521"/>
            <a:ext cx="2699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Nguyên năm 1285.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D49AAB-B41A-68C9-F430-C68E38185F00}"/>
              </a:ext>
            </a:extLst>
          </p:cNvPr>
          <p:cNvSpPr txBox="1"/>
          <p:nvPr/>
        </p:nvSpPr>
        <p:spPr>
          <a:xfrm>
            <a:off x="5928977" y="-2818433"/>
            <a:ext cx="302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Nguyên năm 1287 – 1288.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EBA011-99D5-8000-70AD-868E889DCAE8}"/>
              </a:ext>
            </a:extLst>
          </p:cNvPr>
          <p:cNvSpPr txBox="1"/>
          <p:nvPr/>
        </p:nvSpPr>
        <p:spPr>
          <a:xfrm>
            <a:off x="9941607" y="3570157"/>
            <a:ext cx="3549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nhân thắng lợi và ý nghĩa lịch sử của ba lần kháng chiến chống quân Mông -  Nguyên.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6.17284E-7 L -0.33003 -0.0071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0.25 4.07407E-6 " pathEditMode="relative" rAng="0" ptsTypes="AA">
                                      <p:cBhvr>
                                        <p:cTn id="8" dur="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repeatCount="3000" ac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CEB7BE-0BE8-3D40-AE16-0838B2101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DF971A-7E49-9745-B2BB-A8F010AC8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39820" cy="51435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B7D10C8-B3C3-924A-8049-BA842F0F445A}"/>
              </a:ext>
            </a:extLst>
          </p:cNvPr>
          <p:cNvSpPr/>
          <p:nvPr/>
        </p:nvSpPr>
        <p:spPr>
          <a:xfrm>
            <a:off x="4457700" y="0"/>
            <a:ext cx="4686300" cy="8429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 ảnh quân Nguyên sang xâm lược nước ta</a:t>
            </a:r>
          </a:p>
        </p:txBody>
      </p:sp>
    </p:spTree>
    <p:extLst>
      <p:ext uri="{BB962C8B-B14F-4D97-AF65-F5344CB8AC3E}">
        <p14:creationId xmlns:p14="http://schemas.microsoft.com/office/powerpoint/2010/main" val="282895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51C6C0-BFEA-894E-B2D3-6667868F9399}"/>
              </a:ext>
            </a:extLst>
          </p:cNvPr>
          <p:cNvGrpSpPr/>
          <p:nvPr/>
        </p:nvGrpSpPr>
        <p:grpSpPr>
          <a:xfrm>
            <a:off x="1281274" y="827896"/>
            <a:ext cx="4552628" cy="1743854"/>
            <a:chOff x="3750364" y="1656522"/>
            <a:chExt cx="4552628" cy="1743854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C5A5633B-083E-0C4C-B0C0-BB53EF09DC55}"/>
                </a:ext>
              </a:extLst>
            </p:cNvPr>
            <p:cNvSpPr/>
            <p:nvPr/>
          </p:nvSpPr>
          <p:spPr>
            <a:xfrm>
              <a:off x="3750364" y="1656522"/>
              <a:ext cx="4552628" cy="1743854"/>
            </a:xfrm>
            <a:prstGeom prst="roundRect">
              <a:avLst>
                <a:gd name="adj" fmla="val 33214"/>
              </a:avLst>
            </a:prstGeom>
            <a:solidFill>
              <a:schemeClr val="tx2">
                <a:lumMod val="10000"/>
                <a:lumOff val="90000"/>
              </a:schemeClr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F334429-B4DB-9448-B111-9E452EA37168}"/>
                </a:ext>
              </a:extLst>
            </p:cNvPr>
            <p:cNvSpPr/>
            <p:nvPr/>
          </p:nvSpPr>
          <p:spPr>
            <a:xfrm>
              <a:off x="3823251" y="1830377"/>
              <a:ext cx="440685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“Không được cho Giao Chỉ là nước nhỏ mà khinh thường”</a:t>
              </a:r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A9F7FE92-8F47-0A41-AB98-32FC06F94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1"/>
          <a:stretch/>
        </p:blipFill>
        <p:spPr bwMode="auto">
          <a:xfrm>
            <a:off x="5586413" y="570721"/>
            <a:ext cx="3089274" cy="404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1093A1-4B3B-EC42-85BE-D293131AFC3A}"/>
              </a:ext>
            </a:extLst>
          </p:cNvPr>
          <p:cNvSpPr txBox="1"/>
          <p:nvPr/>
        </p:nvSpPr>
        <p:spPr>
          <a:xfrm>
            <a:off x="1354161" y="2930609"/>
            <a:ext cx="42322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nhận xét gì về lời căn dặn của Hốt Tất Liệt với Thoát Hoan?</a:t>
            </a:r>
          </a:p>
        </p:txBody>
      </p:sp>
    </p:spTree>
    <p:extLst>
      <p:ext uri="{BB962C8B-B14F-4D97-AF65-F5344CB8AC3E}">
        <p14:creationId xmlns:p14="http://schemas.microsoft.com/office/powerpoint/2010/main" val="1119397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ea typeface="+mn-ea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 idx="4294967295"/>
          </p:nvPr>
        </p:nvSpPr>
        <p:spPr>
          <a:xfrm>
            <a:off x="1891112" y="968307"/>
            <a:ext cx="2547301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</a:rPr>
              <a:t>Who</a:t>
            </a:r>
            <a:endParaRPr sz="6000" dirty="0">
              <a:solidFill>
                <a:srgbClr val="FF0000"/>
              </a:solidFill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053930" y="2016754"/>
            <a:ext cx="3916350" cy="20438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>
              <a:buClrTx/>
            </a:pPr>
            <a:r>
              <a:rPr lang="vi-VN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người lãnh đạo cuộc kháng chiến?</a:t>
            </a:r>
          </a:p>
        </p:txBody>
      </p:sp>
      <p:pic>
        <p:nvPicPr>
          <p:cNvPr id="23554" name="Picture 2" descr="3.1 - Unit 1 - A helping hand - Vocabulary 2 | Baamboozle">
            <a:extLst>
              <a:ext uri="{FF2B5EF4-FFF2-40B4-BE49-F238E27FC236}">
                <a16:creationId xmlns:a16="http://schemas.microsoft.com/office/drawing/2014/main" id="{37438691-7C0F-AC41-8B45-B1146237A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925" y="1049950"/>
            <a:ext cx="2956500" cy="301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76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/>
      <p:bldP spid="7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A75E0E-7099-DF46-9D8D-9DE5E00CCC0A}"/>
              </a:ext>
            </a:extLst>
          </p:cNvPr>
          <p:cNvSpPr/>
          <p:nvPr/>
        </p:nvSpPr>
        <p:spPr>
          <a:xfrm>
            <a:off x="1244576" y="603349"/>
            <a:ext cx="72603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Trần Hưng Đạo lãnh đạo cuộc kháng chiến</a:t>
            </a:r>
            <a:endParaRPr lang="en-V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4345F9-ED87-6B4D-B059-CF2104990498}"/>
              </a:ext>
            </a:extLst>
          </p:cNvPr>
          <p:cNvSpPr/>
          <p:nvPr/>
        </p:nvSpPr>
        <p:spPr>
          <a:xfrm>
            <a:off x="1244576" y="1380322"/>
            <a:ext cx="4436269" cy="2062103"/>
          </a:xfrm>
          <a:prstGeom prst="rect">
            <a:avLst/>
          </a:prstGeom>
          <a:solidFill>
            <a:srgbClr val="FFFF00">
              <a:alpha val="48928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Em có nhận xét gì về câu nói của Trần Hưng Đạo với vua Trần câu "Thế giặc năm nay dễ phá"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5D05D1-11DC-6C47-B389-28C2CD4880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49" b="7467"/>
          <a:stretch/>
        </p:blipFill>
        <p:spPr>
          <a:xfrm flipH="1">
            <a:off x="5695133" y="1014414"/>
            <a:ext cx="2837200" cy="35257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A75E0E-7099-DF46-9D8D-9DE5E00CCC0A}"/>
              </a:ext>
            </a:extLst>
          </p:cNvPr>
          <p:cNvSpPr/>
          <p:nvPr/>
        </p:nvSpPr>
        <p:spPr>
          <a:xfrm>
            <a:off x="1244576" y="503337"/>
            <a:ext cx="75552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Trần khẩn trương chuẩn bị kháng chiến.</a:t>
            </a:r>
            <a:endParaRPr lang="en-V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E23836-5779-3C42-9CB5-3333ABC90C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49" b="7467"/>
          <a:stretch/>
        </p:blipFill>
        <p:spPr>
          <a:xfrm flipH="1">
            <a:off x="1233396" y="1070668"/>
            <a:ext cx="1941124" cy="28869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E92435-DD41-5646-B6FF-6793CBB2C5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593" b="35980"/>
          <a:stretch/>
        </p:blipFill>
        <p:spPr>
          <a:xfrm>
            <a:off x="5969482" y="1088112"/>
            <a:ext cx="2560156" cy="27844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3EC3FE-7DF2-D34D-BB53-5BE9DBB1BCFF}"/>
              </a:ext>
            </a:extLst>
          </p:cNvPr>
          <p:cNvSpPr/>
          <p:nvPr/>
        </p:nvSpPr>
        <p:spPr>
          <a:xfrm>
            <a:off x="6582895" y="3901840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ctr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(1241 – 1294)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6919D74-0AB2-4147-96C3-0DEA4F6A9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001" y="1155714"/>
            <a:ext cx="1885910" cy="271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E6591F-E67E-A546-9129-094A38F3E107}"/>
              </a:ext>
            </a:extLst>
          </p:cNvPr>
          <p:cNvSpPr/>
          <p:nvPr/>
        </p:nvSpPr>
        <p:spPr>
          <a:xfrm>
            <a:off x="3849903" y="3872589"/>
            <a:ext cx="18582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Duật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ctr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(1255 – 1330)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3A0482-BE36-944F-AFF6-8FC7BC1FE13E}"/>
              </a:ext>
            </a:extLst>
          </p:cNvPr>
          <p:cNvSpPr/>
          <p:nvPr/>
        </p:nvSpPr>
        <p:spPr>
          <a:xfrm>
            <a:off x="1244576" y="3930415"/>
            <a:ext cx="19447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ctr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(? - 1300)</a:t>
            </a:r>
          </a:p>
        </p:txBody>
      </p:sp>
    </p:spTree>
    <p:extLst>
      <p:ext uri="{BB962C8B-B14F-4D97-AF65-F5344CB8AC3E}">
        <p14:creationId xmlns:p14="http://schemas.microsoft.com/office/powerpoint/2010/main" val="2403300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2831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99FA5FA-0BAE-5BC1-AB5C-B26E27B0DC5C}"/>
              </a:ext>
            </a:extLst>
          </p:cNvPr>
          <p:cNvSpPr txBox="1"/>
          <p:nvPr/>
        </p:nvSpPr>
        <p:spPr>
          <a:xfrm>
            <a:off x="0" y="191942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5212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swald"/>
              </a:rPr>
              <a:t>3. Cuộc kháng chiến chống quân Nguyên năm 1287 – 1288.</a:t>
            </a:r>
            <a:endParaRPr kumimoji="0" lang="en-VN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C6535C-0C95-BF6D-D798-02796FAAE0A1}"/>
              </a:ext>
            </a:extLst>
          </p:cNvPr>
          <p:cNvSpPr txBox="1"/>
          <p:nvPr/>
        </p:nvSpPr>
        <p:spPr>
          <a:xfrm>
            <a:off x="0" y="770859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Sau hai lần thất bại vua Nguyên tiếp tục cử Thoát Hoan chỉ huy quân tấn công Đại Việt lần thứ ba.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40CE84-6262-6973-D1C8-7354692AF1F2}"/>
              </a:ext>
            </a:extLst>
          </p:cNvPr>
          <p:cNvSpPr txBox="1"/>
          <p:nvPr/>
        </p:nvSpPr>
        <p:spPr>
          <a:xfrm>
            <a:off x="0" y="179098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</a:t>
            </a: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oán được dã tâm và ý đồ xâm lược của kẻ thù nhà trên tích cực ngày đêm chuẩn bị kháng chiến.</a:t>
            </a:r>
          </a:p>
        </p:txBody>
      </p:sp>
    </p:spTree>
    <p:extLst>
      <p:ext uri="{BB962C8B-B14F-4D97-AF65-F5344CB8AC3E}">
        <p14:creationId xmlns:p14="http://schemas.microsoft.com/office/powerpoint/2010/main" val="3865359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077780" y="2019057"/>
            <a:ext cx="3714656" cy="20203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>
              <a:buClrTx/>
              <a:defRPr/>
            </a:pPr>
            <a:r>
              <a:rPr lang="vi-VN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 ra ở đâu?</a:t>
            </a:r>
          </a:p>
        </p:txBody>
      </p:sp>
      <p:pic>
        <p:nvPicPr>
          <p:cNvPr id="19458" name="Picture 2" descr="Tập trung, Máy tính Biểu tượng nhóm Thảo luận Clip nghệ thuật - hội nghị png  tải về - Miễn phí trong suốt điểm png Tải về.">
            <a:extLst>
              <a:ext uri="{FF2B5EF4-FFF2-40B4-BE49-F238E27FC236}">
                <a16:creationId xmlns:a16="http://schemas.microsoft.com/office/drawing/2014/main" id="{B389DA58-C42C-F24E-9E18-C05F4FB6C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850" y="1082904"/>
            <a:ext cx="2956499" cy="295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FEB792-17EC-4CDA-DE5B-7DAC7B39D2DA}"/>
              </a:ext>
            </a:extLst>
          </p:cNvPr>
          <p:cNvSpPr/>
          <p:nvPr/>
        </p:nvSpPr>
        <p:spPr>
          <a:xfrm>
            <a:off x="1859332" y="1003394"/>
            <a:ext cx="215155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When</a:t>
            </a:r>
          </a:p>
        </p:txBody>
      </p:sp>
    </p:spTree>
    <p:extLst>
      <p:ext uri="{BB962C8B-B14F-4D97-AF65-F5344CB8AC3E}">
        <p14:creationId xmlns:p14="http://schemas.microsoft.com/office/powerpoint/2010/main" val="1095252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59598AB-354D-3346-8628-74DE5EE2FB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49" b="7467"/>
          <a:stretch/>
        </p:blipFill>
        <p:spPr>
          <a:xfrm flipH="1">
            <a:off x="1134695" y="1048491"/>
            <a:ext cx="2476179" cy="34520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25AF0A-A865-E248-8DC9-CF2D95DC70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862"/>
          <a:stretch/>
        </p:blipFill>
        <p:spPr>
          <a:xfrm>
            <a:off x="5989156" y="1183432"/>
            <a:ext cx="2468658" cy="33171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9ADD89C-EF83-2A4C-ABAF-440C22424885}"/>
              </a:ext>
            </a:extLst>
          </p:cNvPr>
          <p:cNvSpPr/>
          <p:nvPr/>
        </p:nvSpPr>
        <p:spPr>
          <a:xfrm>
            <a:off x="1590749" y="588037"/>
            <a:ext cx="20457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ĐẠI VIỆT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31B61A-C971-FD4B-A007-C74D861E5F7A}"/>
              </a:ext>
            </a:extLst>
          </p:cNvPr>
          <p:cNvSpPr/>
          <p:nvPr/>
        </p:nvSpPr>
        <p:spPr>
          <a:xfrm>
            <a:off x="5715639" y="598656"/>
            <a:ext cx="29578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 NGUYÊN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A31287-AC60-EA49-AEFC-25AF7546B6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3906" y="2476296"/>
            <a:ext cx="2295250" cy="1973787"/>
          </a:xfrm>
          <a:prstGeom prst="ellipse">
            <a:avLst/>
          </a:prstGeom>
          <a:ln>
            <a:solidFill>
              <a:srgbClr val="FF0000"/>
            </a:solidFill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A46C0E0A-26F7-C542-8F58-B6F7C29AD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55" y="696169"/>
            <a:ext cx="1623084" cy="172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FC2D82F-1F4B-4345-A92C-80C02DDDC126}"/>
              </a:ext>
            </a:extLst>
          </p:cNvPr>
          <p:cNvSpPr/>
          <p:nvPr/>
        </p:nvSpPr>
        <p:spPr>
          <a:xfrm>
            <a:off x="257412" y="505800"/>
            <a:ext cx="649256" cy="41319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66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lang="en-US" sz="6600" b="1" kern="120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ầ</a:t>
            </a:r>
            <a:r>
              <a:rPr lang="en-US" sz="6600" b="1" kern="12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lang="en-US" sz="66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600" b="1" kern="120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3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9" presetClass="entr" presetSubtype="1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9" presetClass="entr" presetSubtype="1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2BB5B9-6591-4BDF-3093-D34AE614D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raphic 4" descr="Marker">
            <a:extLst>
              <a:ext uri="{FF2B5EF4-FFF2-40B4-BE49-F238E27FC236}">
                <a16:creationId xmlns:a16="http://schemas.microsoft.com/office/drawing/2014/main" id="{5A59504E-CC82-85F9-1933-35BC5DDD2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5938" y="1176704"/>
            <a:ext cx="914400" cy="914400"/>
          </a:xfrm>
          <a:prstGeom prst="rect">
            <a:avLst/>
          </a:prstGeom>
        </p:spPr>
      </p:pic>
      <p:pic>
        <p:nvPicPr>
          <p:cNvPr id="6" name="Graphic 5" descr="Marker">
            <a:extLst>
              <a:ext uri="{FF2B5EF4-FFF2-40B4-BE49-F238E27FC236}">
                <a16:creationId xmlns:a16="http://schemas.microsoft.com/office/drawing/2014/main" id="{A5BD5A58-6757-345B-CCD7-5DD5EF753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75538" y="2702902"/>
            <a:ext cx="914400" cy="914400"/>
          </a:xfrm>
          <a:prstGeom prst="rect">
            <a:avLst/>
          </a:prstGeom>
        </p:spPr>
      </p:pic>
      <p:pic>
        <p:nvPicPr>
          <p:cNvPr id="7" name="Graphic 6" descr="Marker">
            <a:extLst>
              <a:ext uri="{FF2B5EF4-FFF2-40B4-BE49-F238E27FC236}">
                <a16:creationId xmlns:a16="http://schemas.microsoft.com/office/drawing/2014/main" id="{A6AA5AFC-7AE5-4AE7-EF80-C6339CB87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91154" y="2310912"/>
            <a:ext cx="914400" cy="914400"/>
          </a:xfrm>
          <a:prstGeom prst="rect">
            <a:avLst/>
          </a:prstGeom>
        </p:spPr>
      </p:pic>
      <p:pic>
        <p:nvPicPr>
          <p:cNvPr id="8" name="Graphic 7" descr="Marker">
            <a:extLst>
              <a:ext uri="{FF2B5EF4-FFF2-40B4-BE49-F238E27FC236}">
                <a16:creationId xmlns:a16="http://schemas.microsoft.com/office/drawing/2014/main" id="{D1AAB128-5B2A-D70B-DC2D-346DC642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354" y="2514600"/>
            <a:ext cx="914400" cy="914400"/>
          </a:xfrm>
          <a:prstGeom prst="rect">
            <a:avLst/>
          </a:prstGeom>
        </p:spPr>
      </p:pic>
      <p:pic>
        <p:nvPicPr>
          <p:cNvPr id="9" name="Graphic 8" descr="Marker">
            <a:extLst>
              <a:ext uri="{FF2B5EF4-FFF2-40B4-BE49-F238E27FC236}">
                <a16:creationId xmlns:a16="http://schemas.microsoft.com/office/drawing/2014/main" id="{68C73702-1FE4-727F-8746-F150B8CC8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29907" y="32253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4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368448" y="1104097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 idx="4294967295"/>
          </p:nvPr>
        </p:nvSpPr>
        <p:spPr>
          <a:xfrm>
            <a:off x="1891112" y="968307"/>
            <a:ext cx="2547301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</a:rPr>
              <a:t>How</a:t>
            </a:r>
            <a:endParaRPr sz="6000" dirty="0">
              <a:solidFill>
                <a:srgbClr val="FF0000"/>
              </a:solidFill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053930" y="2016754"/>
            <a:ext cx="4425978" cy="20438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>
              <a:buClrTx/>
            </a:pPr>
            <a:r>
              <a:rPr lang="vi-VN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 ra như thế nào? </a:t>
            </a:r>
          </a:p>
          <a:p>
            <a:pPr marL="38100" indent="0" algn="ctr" defTabSz="685800">
              <a:buClrTx/>
              <a:buNone/>
            </a:pPr>
            <a:r>
              <a:rPr lang="vi-VN" sz="32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(trận Vân Đồn và Bạch Đằng)</a:t>
            </a:r>
          </a:p>
        </p:txBody>
      </p:sp>
      <p:pic>
        <p:nvPicPr>
          <p:cNvPr id="23554" name="Picture 2" descr="3.1 - Unit 1 - A helping hand - Vocabulary 2 | Baamboozle">
            <a:extLst>
              <a:ext uri="{FF2B5EF4-FFF2-40B4-BE49-F238E27FC236}">
                <a16:creationId xmlns:a16="http://schemas.microsoft.com/office/drawing/2014/main" id="{37438691-7C0F-AC41-8B45-B1146237A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908" y="1033153"/>
            <a:ext cx="2956500" cy="301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988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/>
      <p:bldP spid="7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6;p26">
            <a:extLst>
              <a:ext uri="{FF2B5EF4-FFF2-40B4-BE49-F238E27FC236}">
                <a16:creationId xmlns:a16="http://schemas.microsoft.com/office/drawing/2014/main" id="{5B4DF518-F8E7-C141-A6E9-5E48353FBEA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508765" y="0"/>
            <a:ext cx="5234183" cy="24644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Cuộc kháng chiến chống quân Nguyên năm 1287 – 1288.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0A7CF3-2357-954C-889A-109446547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728" y="138735"/>
            <a:ext cx="3212966" cy="46514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4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8.33333E-7 1.11111E-6 L -8.33333E-7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4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8.33333E-7 1.11111E-6 L -8.33333E-7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708A10-84DF-3646-9872-2BEA457C10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8" t="2116" r="1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69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2831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99FA5FA-0BAE-5BC1-AB5C-B26E27B0DC5C}"/>
              </a:ext>
            </a:extLst>
          </p:cNvPr>
          <p:cNvSpPr txBox="1"/>
          <p:nvPr/>
        </p:nvSpPr>
        <p:spPr>
          <a:xfrm>
            <a:off x="0" y="191942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5212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swald"/>
              </a:rPr>
              <a:t>3. Cuộc kháng chiến chống quân Nguyên năm 1287 – 1288.</a:t>
            </a:r>
            <a:endParaRPr lang="en-VN" sz="11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45971A-9DD5-20CD-A184-0E2434C34948}"/>
              </a:ext>
            </a:extLst>
          </p:cNvPr>
          <p:cNvSpPr txBox="1"/>
          <p:nvPr/>
        </p:nvSpPr>
        <p:spPr>
          <a:xfrm>
            <a:off x="-211015" y="1371896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Cuối năm 1287 quân Nguyên ồ ạt tấn công Đại Việt. Quân dân nhà Trần đã tổ chức đánh chặn các hướng tấn công của quân Nguyên.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FFFFC5-EE6C-250B-E781-2B983895EA31}"/>
              </a:ext>
            </a:extLst>
          </p:cNvPr>
          <p:cNvSpPr txBox="1"/>
          <p:nvPr/>
        </p:nvSpPr>
        <p:spPr>
          <a:xfrm>
            <a:off x="-140676" y="3413625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Với những chiến thắng tiêu biểu ở Vân Đồn và sông Bạch Đằng đã quét sách quân Nguyên ra khỏi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1609649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 idx="4294967295"/>
          </p:nvPr>
        </p:nvSpPr>
        <p:spPr>
          <a:xfrm>
            <a:off x="1490248" y="658237"/>
            <a:ext cx="3561677" cy="8493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072992" y="1416967"/>
            <a:ext cx="3916350" cy="1796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cách đánh giặc của nhà Trần lần 3? Có gì giống và khác so với hai lần trước ?</a:t>
            </a:r>
          </a:p>
        </p:txBody>
      </p:sp>
      <p:pic>
        <p:nvPicPr>
          <p:cNvPr id="8" name="Picture 2" descr="GIFs For Powerpoint Presentation - 100 Pieces of GIF Animation">
            <a:extLst>
              <a:ext uri="{FF2B5EF4-FFF2-40B4-BE49-F238E27FC236}">
                <a16:creationId xmlns:a16="http://schemas.microsoft.com/office/drawing/2014/main" id="{96405C52-9529-4043-BBF0-5BBB88D67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5051925" y="905256"/>
            <a:ext cx="3081663" cy="320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25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/>
      <p:bldP spid="7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41361C-C915-D44C-8124-AE33B13B59AA}"/>
              </a:ext>
            </a:extLst>
          </p:cNvPr>
          <p:cNvSpPr/>
          <p:nvPr/>
        </p:nvSpPr>
        <p:spPr>
          <a:xfrm>
            <a:off x="1594604" y="1676862"/>
            <a:ext cx="6476004" cy="139653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8625" b="1" kern="12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891479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69488" y="358882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1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643354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1766792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2890229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643922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1767360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5827" y="7133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5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685800">
              <a:buClrTx/>
              <a:defRPr/>
            </a:pPr>
            <a:r>
              <a:rPr lang="en-US" sz="45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79800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15" action="ppaction://hlinksldjump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Chủ trương đánh giặc nào được nhà Trần thực hiện trong cả ba lần kháng chiến chống quân Mông – Nguyên.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4477" y="1462009"/>
            <a:ext cx="3888287" cy="6946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“vườn không nhà trống”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1"/>
            <a:ext cx="4283655" cy="71775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 đánh ngay từ khi quân giặc vừa tiến vào nước ta.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60973" y="2315015"/>
            <a:ext cx="3680099" cy="11072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491619" y="2316652"/>
            <a:ext cx="4478645" cy="107999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diệt đoàn thuyền lương của giặc.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82187" y="1625578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803020" y="2381980"/>
            <a:ext cx="603402" cy="98650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60" y="2431403"/>
            <a:ext cx="603557" cy="99085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60" y="1487099"/>
            <a:ext cx="603557" cy="713632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1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30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Tướng nào của Mông Cổ chỉ huy 30 vạn quân xâm lược Đại Việt?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2665" y="1462009"/>
            <a:ext cx="3680099" cy="8286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vi-VN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1"/>
            <a:ext cx="3680099" cy="8286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alt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endParaRPr lang="vi-VN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16382" y="2744100"/>
            <a:ext cx="3680099" cy="10429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alt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endParaRPr lang="vi-VN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481678" y="2747242"/>
            <a:ext cx="3680099" cy="10429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Ngột Lương Hợp Thai</a:t>
            </a:r>
            <a:endParaRPr lang="vi-VN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481116"/>
            <a:ext cx="604292" cy="76120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93079" y="2769123"/>
            <a:ext cx="603402" cy="95262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220" y="2777821"/>
            <a:ext cx="603557" cy="95683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519870"/>
            <a:ext cx="603557" cy="692117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3511777" y="394934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18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7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làm nên chiến thắng ở Vân Đồn vào cuối năm 1287 là ai?</a:t>
            </a:r>
            <a:endParaRPr lang="vi-VN" sz="2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70332" y="1462009"/>
            <a:ext cx="4142432" cy="7103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Khánh Dư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1"/>
            <a:ext cx="3680099" cy="7103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0332" y="2393032"/>
            <a:ext cx="4142432" cy="71034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396173"/>
            <a:ext cx="3680099" cy="71034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Duật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1" y="1481116"/>
            <a:ext cx="663853" cy="65251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418055"/>
            <a:ext cx="603402" cy="64885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426753"/>
            <a:ext cx="603557" cy="65171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496093"/>
            <a:ext cx="603557" cy="651719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1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Với chiến thắng Bạch Đằng năm 1288, quân ta đã bắt sống tướng nào của quân Nguyên?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1610254"/>
            <a:ext cx="4512764" cy="8207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240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240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613396"/>
            <a:ext cx="4512763" cy="84870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endParaRPr lang="en-US" alt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0" y="2675029"/>
            <a:ext cx="4512764" cy="8207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678171"/>
            <a:ext cx="4512763" cy="84870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endParaRPr lang="en-US" alt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918184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23" y="2908858"/>
            <a:ext cx="603402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026" y="2807603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775" y="1966383"/>
            <a:ext cx="549444" cy="482845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3647254" y="3858386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944" y="1581244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33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Ý nghĩa của cuộc chiến thắng Bạch Đằng (4-1288) là gì?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6283" y="1462009"/>
            <a:ext cx="4396481" cy="8871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endParaRPr lang="vi-VN" sz="21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2100" kern="1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2100" kern="1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70282" y="2688460"/>
            <a:ext cx="4546039" cy="9181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Tất cả các câu trên đúng</a:t>
            </a:r>
          </a:p>
        </p:txBody>
      </p:sp>
      <p:sp>
        <p:nvSpPr>
          <p:cNvPr id="43" name="Rectangle 42"/>
          <p:cNvSpPr/>
          <p:nvPr/>
        </p:nvSpPr>
        <p:spPr>
          <a:xfrm>
            <a:off x="0" y="2704471"/>
            <a:ext cx="4396481" cy="8871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 tan ý đồ xâm lược Đại Việt của quân Nguyên</a:t>
            </a:r>
            <a:endParaRPr lang="vi-VN" sz="21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72000" y="1462009"/>
            <a:ext cx="4546039" cy="9181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Thể hiện ý chí quyết chiến, quyết thắng của quân dân nhà Trần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072" y="1722958"/>
            <a:ext cx="507692" cy="57311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889536" y="2969981"/>
            <a:ext cx="506944" cy="56990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192" y="1763885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426" y="3018515"/>
            <a:ext cx="603557" cy="482845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3511776" y="4003201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21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2831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BAC855F3-E706-BD54-C7BD-29469EC70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987" y="2229170"/>
            <a:ext cx="749465" cy="74946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4B4E082-FFDD-1BB0-9DEB-56A733826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8987" y="3649288"/>
            <a:ext cx="749465" cy="74946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FBB826B-9B02-02F5-1A12-EE3F6370B2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6763" y="828366"/>
            <a:ext cx="749465" cy="74946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8381D0-2D7B-246D-25F4-AB6CA68541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6763" y="2763292"/>
            <a:ext cx="749465" cy="749465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9746689-6ACA-FE73-25FB-4513DB595E7B}"/>
              </a:ext>
            </a:extLst>
          </p:cNvPr>
          <p:cNvSpPr/>
          <p:nvPr/>
        </p:nvSpPr>
        <p:spPr>
          <a:xfrm>
            <a:off x="1299018" y="-23830"/>
            <a:ext cx="75873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 ĐỘNG NHÓM (5W + 1H)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C1F50E0-80B7-7C59-254E-630CB1588A7B}"/>
              </a:ext>
            </a:extLst>
          </p:cNvPr>
          <p:cNvSpPr txBox="1"/>
          <p:nvPr/>
        </p:nvSpPr>
        <p:spPr>
          <a:xfrm>
            <a:off x="1293546" y="958856"/>
            <a:ext cx="3050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Tại sao lại diễn ra cuộc kháng chiến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chống quân Nguyên lần 3</a:t>
            </a:r>
            <a:endParaRPr kumimoji="0" lang="en-VN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3DA93A2-3917-ED39-83D9-C99D1A1A37B2}"/>
              </a:ext>
            </a:extLst>
          </p:cNvPr>
          <p:cNvSpPr txBox="1"/>
          <p:nvPr/>
        </p:nvSpPr>
        <p:spPr>
          <a:xfrm>
            <a:off x="1205565" y="4356640"/>
            <a:ext cx="3226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người lãnh đạo cuộc kháng chiến?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A22F8A2-43A1-1A71-0FBD-0D952A4EC964}"/>
              </a:ext>
            </a:extLst>
          </p:cNvPr>
          <p:cNvSpPr txBox="1"/>
          <p:nvPr/>
        </p:nvSpPr>
        <p:spPr>
          <a:xfrm>
            <a:off x="1639823" y="3132802"/>
            <a:ext cx="4097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 ra khi nào?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D967221-E049-F908-13A8-86F1A91EAC1E}"/>
              </a:ext>
            </a:extLst>
          </p:cNvPr>
          <p:cNvSpPr txBox="1"/>
          <p:nvPr/>
        </p:nvSpPr>
        <p:spPr>
          <a:xfrm>
            <a:off x="5440520" y="2254897"/>
            <a:ext cx="306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 ra ở đâu?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E3889E-A41F-70D8-9540-0885298C510C}"/>
              </a:ext>
            </a:extLst>
          </p:cNvPr>
          <p:cNvSpPr txBox="1"/>
          <p:nvPr/>
        </p:nvSpPr>
        <p:spPr>
          <a:xfrm>
            <a:off x="5169877" y="4228602"/>
            <a:ext cx="3974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 ra như thế nào? </a:t>
            </a:r>
          </a:p>
          <a:p>
            <a:pPr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(trận Vân Đồn và Bạch Đằng)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52EB66-D863-A5CA-F450-BDEEAC6C0FE6}"/>
              </a:ext>
            </a:extLst>
          </p:cNvPr>
          <p:cNvSpPr/>
          <p:nvPr/>
        </p:nvSpPr>
        <p:spPr>
          <a:xfrm>
            <a:off x="-125202" y="913553"/>
            <a:ext cx="12394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14237D-F92D-FB24-A0C4-AA89F0DB779B}"/>
              </a:ext>
            </a:extLst>
          </p:cNvPr>
          <p:cNvSpPr/>
          <p:nvPr/>
        </p:nvSpPr>
        <p:spPr>
          <a:xfrm>
            <a:off x="74373" y="2921109"/>
            <a:ext cx="14959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628966-E124-8DA3-360E-03AA553B6C16}"/>
              </a:ext>
            </a:extLst>
          </p:cNvPr>
          <p:cNvSpPr/>
          <p:nvPr/>
        </p:nvSpPr>
        <p:spPr>
          <a:xfrm>
            <a:off x="84959" y="4356640"/>
            <a:ext cx="12394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C9FCB5-B38B-E19D-BA3C-0A84E6947E25}"/>
              </a:ext>
            </a:extLst>
          </p:cNvPr>
          <p:cNvSpPr/>
          <p:nvPr/>
        </p:nvSpPr>
        <p:spPr>
          <a:xfrm>
            <a:off x="5975377" y="1454721"/>
            <a:ext cx="16658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852279-0C7E-C7EE-6FA3-0A58A3648EAB}"/>
              </a:ext>
            </a:extLst>
          </p:cNvPr>
          <p:cNvSpPr/>
          <p:nvPr/>
        </p:nvSpPr>
        <p:spPr>
          <a:xfrm>
            <a:off x="6402437" y="3520716"/>
            <a:ext cx="12105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How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C8124F-9646-7824-F9E3-D64A110B3D60}"/>
              </a:ext>
            </a:extLst>
          </p:cNvPr>
          <p:cNvSpPr/>
          <p:nvPr/>
        </p:nvSpPr>
        <p:spPr>
          <a:xfrm>
            <a:off x="4618814" y="828366"/>
            <a:ext cx="115887" cy="42361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49779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71" grpId="0"/>
      <p:bldP spid="72" grpId="0"/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41361C-C915-D44C-8124-AE33B13B59AA}"/>
              </a:ext>
            </a:extLst>
          </p:cNvPr>
          <p:cNvSpPr/>
          <p:nvPr/>
        </p:nvSpPr>
        <p:spPr>
          <a:xfrm>
            <a:off x="2441409" y="1676862"/>
            <a:ext cx="4782399" cy="139653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8625" b="1" kern="12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lang="en-US" sz="8625" b="1" kern="12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8625" b="1" kern="12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lang="en-US" sz="8625" b="1" kern="12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1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 idx="4294967295"/>
          </p:nvPr>
        </p:nvSpPr>
        <p:spPr>
          <a:xfrm>
            <a:off x="1250329" y="480589"/>
            <a:ext cx="3561677" cy="8493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072992" y="1416967"/>
            <a:ext cx="3916350" cy="23966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cách đánh giặc trên sông Bạch Đằng 1288 với cách đánh của Ngô Quyền năm 938 và Lê Hoàn ?</a:t>
            </a:r>
          </a:p>
        </p:txBody>
      </p:sp>
      <p:pic>
        <p:nvPicPr>
          <p:cNvPr id="8" name="Picture 2" descr="GIFs For Powerpoint Presentation - 100 Pieces of GIF Animation">
            <a:extLst>
              <a:ext uri="{FF2B5EF4-FFF2-40B4-BE49-F238E27FC236}">
                <a16:creationId xmlns:a16="http://schemas.microsoft.com/office/drawing/2014/main" id="{96405C52-9529-4043-BBF0-5BBB88D67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5051925" y="905256"/>
            <a:ext cx="3081663" cy="320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309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/>
      <p:bldP spid="7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5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257" name="Google Shape;257;p35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8" name="Google Shape;258;p35" descr="photo-1434030216411-0b793f4b417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7700" y="1158825"/>
            <a:ext cx="2746650" cy="2746650"/>
          </a:xfrm>
          <a:prstGeom prst="rect">
            <a:avLst/>
          </a:prstGeom>
          <a:noFill/>
          <a:ln w="1143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259" name="Google Shape;259;p35"/>
          <p:cNvSpPr txBox="1">
            <a:spLocks noGrp="1"/>
          </p:cNvSpPr>
          <p:nvPr>
            <p:ph type="ctrTitle" idx="4294967295"/>
          </p:nvPr>
        </p:nvSpPr>
        <p:spPr>
          <a:xfrm>
            <a:off x="1568221" y="1753334"/>
            <a:ext cx="3234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/>
              <a:t>DẶN DÒ!!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077780" y="2019057"/>
            <a:ext cx="3714656" cy="20203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>
              <a:buClrTx/>
              <a:defRPr/>
            </a:pPr>
            <a:r>
              <a:rPr lang="vi-VN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lại diễn ra cuộc kháng chiến chống quân Nguyên năm 1287 – 1288.</a:t>
            </a:r>
          </a:p>
        </p:txBody>
      </p:sp>
      <p:pic>
        <p:nvPicPr>
          <p:cNvPr id="19458" name="Picture 2" descr="Tập trung, Máy tính Biểu tượng nhóm Thảo luận Clip nghệ thuật - hội nghị png  tải về - Miễn phí trong suốt điểm png Tải về.">
            <a:extLst>
              <a:ext uri="{FF2B5EF4-FFF2-40B4-BE49-F238E27FC236}">
                <a16:creationId xmlns:a16="http://schemas.microsoft.com/office/drawing/2014/main" id="{B389DA58-C42C-F24E-9E18-C05F4FB6C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850" y="1082904"/>
            <a:ext cx="2956499" cy="295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FEB792-17EC-4CDA-DE5B-7DAC7B39D2DA}"/>
              </a:ext>
            </a:extLst>
          </p:cNvPr>
          <p:cNvSpPr/>
          <p:nvPr/>
        </p:nvSpPr>
        <p:spPr>
          <a:xfrm>
            <a:off x="2051693" y="1003394"/>
            <a:ext cx="176683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000" b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51C6C0-BFEA-894E-B2D3-6667868F9399}"/>
              </a:ext>
            </a:extLst>
          </p:cNvPr>
          <p:cNvGrpSpPr/>
          <p:nvPr/>
        </p:nvGrpSpPr>
        <p:grpSpPr>
          <a:xfrm>
            <a:off x="1281274" y="827896"/>
            <a:ext cx="4552628" cy="2243917"/>
            <a:chOff x="3750364" y="1656522"/>
            <a:chExt cx="4552628" cy="2243917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C5A5633B-083E-0C4C-B0C0-BB53EF09DC55}"/>
                </a:ext>
              </a:extLst>
            </p:cNvPr>
            <p:cNvSpPr/>
            <p:nvPr/>
          </p:nvSpPr>
          <p:spPr>
            <a:xfrm>
              <a:off x="3750364" y="1656522"/>
              <a:ext cx="4552628" cy="2243917"/>
            </a:xfrm>
            <a:prstGeom prst="roundRect">
              <a:avLst>
                <a:gd name="adj" fmla="val 33214"/>
              </a:avLst>
            </a:prstGeom>
            <a:solidFill>
              <a:schemeClr val="tx2">
                <a:lumMod val="10000"/>
                <a:lumOff val="90000"/>
              </a:schemeClr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F334429-B4DB-9448-B111-9E452EA37168}"/>
                </a:ext>
              </a:extLst>
            </p:cNvPr>
            <p:cNvSpPr/>
            <p:nvPr/>
          </p:nvSpPr>
          <p:spPr>
            <a:xfrm>
              <a:off x="3770944" y="1948141"/>
              <a:ext cx="4532048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Sau 2 lần thất bại, vua Nguyên tức giận quyết tâm xâm lược nước ta lần thứ 3 để trả thù. Và mở rộng lãnh thổ</a:t>
              </a: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A9F7FE92-8F47-0A41-AB98-32FC06F94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1"/>
          <a:stretch/>
        </p:blipFill>
        <p:spPr bwMode="auto">
          <a:xfrm>
            <a:off x="5586413" y="570721"/>
            <a:ext cx="3089274" cy="404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010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ea typeface="+mn-ea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 idx="4294967295"/>
          </p:nvPr>
        </p:nvSpPr>
        <p:spPr>
          <a:xfrm>
            <a:off x="1256118" y="1082904"/>
            <a:ext cx="3234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</a:rPr>
              <a:t>When</a:t>
            </a:r>
            <a:endParaRPr sz="6000" dirty="0">
              <a:solidFill>
                <a:srgbClr val="FF0000"/>
              </a:solidFill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502782" y="2358504"/>
            <a:ext cx="2740973" cy="16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>
              <a:buClrTx/>
              <a:defRPr/>
            </a:pPr>
            <a:r>
              <a:rPr lang="vi-VN" sz="36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 ra khi nào?</a:t>
            </a:r>
          </a:p>
        </p:txBody>
      </p:sp>
      <p:pic>
        <p:nvPicPr>
          <p:cNvPr id="8" name="Picture 2" descr="GIFs For Powerpoint Presentation - 100 Pieces of GIF Animation">
            <a:extLst>
              <a:ext uri="{FF2B5EF4-FFF2-40B4-BE49-F238E27FC236}">
                <a16:creationId xmlns:a16="http://schemas.microsoft.com/office/drawing/2014/main" id="{96405C52-9529-4043-BBF0-5BBB88D67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5051925" y="905256"/>
            <a:ext cx="3081663" cy="320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056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/>
      <p:bldP spid="7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6;p26">
            <a:extLst>
              <a:ext uri="{FF2B5EF4-FFF2-40B4-BE49-F238E27FC236}">
                <a16:creationId xmlns:a16="http://schemas.microsoft.com/office/drawing/2014/main" id="{5B4DF518-F8E7-C141-A6E9-5E48353FBEA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497042" y="902677"/>
            <a:ext cx="5234183" cy="19017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Cuối năm 1287, quân Nguyên ồ ạt tiến vào nước ta.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0A7CF3-2357-954C-889A-109446547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728" y="138735"/>
            <a:ext cx="3212966" cy="465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07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4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8.33333E-7 1.11111E-6 L -8.33333E-7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4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8.33333E-7 1.11111E-6 L -8.33333E-7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8A069A6-3014-624E-8354-94D2DD88E2E0}"/>
              </a:ext>
            </a:extLst>
          </p:cNvPr>
          <p:cNvSpPr/>
          <p:nvPr/>
        </p:nvSpPr>
        <p:spPr>
          <a:xfrm>
            <a:off x="1135280" y="0"/>
            <a:ext cx="7345691" cy="68379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tướng lĩnh của quân Nguyên.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3FF54AA-ECBF-4948-BB0C-F8834033D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395" y="554395"/>
            <a:ext cx="2899295" cy="362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39ABE7-CF93-6D40-99AC-821289804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276" y="414338"/>
            <a:ext cx="2019718" cy="3603272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2011D22-055E-104E-9E3C-04ECBD376711}"/>
              </a:ext>
            </a:extLst>
          </p:cNvPr>
          <p:cNvSpPr/>
          <p:nvPr/>
        </p:nvSpPr>
        <p:spPr>
          <a:xfrm>
            <a:off x="1135280" y="3995011"/>
            <a:ext cx="2019718" cy="54722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 Hoan</a:t>
            </a:r>
            <a:endParaRPr lang="en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455DB40-2562-F441-ACFB-018D3125402D}"/>
              </a:ext>
            </a:extLst>
          </p:cNvPr>
          <p:cNvSpPr/>
          <p:nvPr/>
        </p:nvSpPr>
        <p:spPr>
          <a:xfrm>
            <a:off x="3562325" y="4021015"/>
            <a:ext cx="2717399" cy="5902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 Văn Hổ</a:t>
            </a:r>
            <a:endParaRPr lang="en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54C53FC-4D9F-3B4C-9AB8-3A3C1CD55454}"/>
              </a:ext>
            </a:extLst>
          </p:cNvPr>
          <p:cNvSpPr/>
          <p:nvPr/>
        </p:nvSpPr>
        <p:spPr>
          <a:xfrm>
            <a:off x="6434719" y="4035763"/>
            <a:ext cx="2046252" cy="54722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Mã Nhi</a:t>
            </a:r>
            <a:endParaRPr lang="en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C22F03-1C80-6B4F-A179-BA1637A0FC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7859"/>
          <a:stretch/>
        </p:blipFill>
        <p:spPr>
          <a:xfrm>
            <a:off x="3562325" y="532221"/>
            <a:ext cx="2142251" cy="3462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92577F-471A-A241-886F-B1A79217CD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999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4" grpId="0" animBg="1"/>
          <p:bldP spid="15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4" grpId="0" animBg="1"/>
          <p:bldP spid="15" grpId="0" animBg="1"/>
          <p:bldP spid="16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2C4AFDD1-BC61-5C40-AD8B-99D0DFB8A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t="9891" r="5866" b="4845"/>
          <a:stretch/>
        </p:blipFill>
        <p:spPr bwMode="auto">
          <a:xfrm>
            <a:off x="5713672" y="403659"/>
            <a:ext cx="2381693" cy="32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2ED1B0-C55D-774E-93B9-A6F6EF563ADC}"/>
              </a:ext>
            </a:extLst>
          </p:cNvPr>
          <p:cNvSpPr txBox="1"/>
          <p:nvPr/>
        </p:nvSpPr>
        <p:spPr>
          <a:xfrm>
            <a:off x="5741579" y="3480493"/>
            <a:ext cx="2721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vạn quân đánh Đại Việt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838955-FE8F-5144-933D-06DE4FA27390}"/>
              </a:ext>
            </a:extLst>
          </p:cNvPr>
          <p:cNvSpPr txBox="1"/>
          <p:nvPr/>
        </p:nvSpPr>
        <p:spPr>
          <a:xfrm>
            <a:off x="1307806" y="3480493"/>
            <a:ext cx="4051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 chiến thuyền.</a:t>
            </a:r>
          </a:p>
        </p:txBody>
      </p:sp>
      <p:pic>
        <p:nvPicPr>
          <p:cNvPr id="6" name="Picture 6" descr="Wounded Wretch - MoonMana">
            <a:extLst>
              <a:ext uri="{FF2B5EF4-FFF2-40B4-BE49-F238E27FC236}">
                <a16:creationId xmlns:a16="http://schemas.microsoft.com/office/drawing/2014/main" id="{99AB3189-E2B6-7E45-980B-22AAF4D03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942" y="403659"/>
            <a:ext cx="3682851" cy="321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724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theme/theme1.xml><?xml version="1.0" encoding="utf-8"?>
<a:theme xmlns:a="http://schemas.openxmlformats.org/drawingml/2006/main" name="Quint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Quint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apyrus History Lesson by Slidesgo">
  <a:themeElements>
    <a:clrScheme name="Simple Light">
      <a:dk1>
        <a:srgbClr val="482400"/>
      </a:dk1>
      <a:lt1>
        <a:srgbClr val="FFFFFF"/>
      </a:lt1>
      <a:dk2>
        <a:srgbClr val="595959"/>
      </a:dk2>
      <a:lt2>
        <a:srgbClr val="EEEEEE"/>
      </a:lt2>
      <a:accent1>
        <a:srgbClr val="482400"/>
      </a:accent1>
      <a:accent2>
        <a:srgbClr val="C1AD8F"/>
      </a:accent2>
      <a:accent3>
        <a:srgbClr val="553333"/>
      </a:accent3>
      <a:accent4>
        <a:srgbClr val="C1AD8F"/>
      </a:accent4>
      <a:accent5>
        <a:srgbClr val="482400"/>
      </a:accent5>
      <a:accent6>
        <a:srgbClr val="C1AD8F"/>
      </a:accent6>
      <a:hlink>
        <a:srgbClr val="4824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840</Words>
  <Application>Microsoft Office PowerPoint</Application>
  <PresentationFormat>On-screen Show (16:9)</PresentationFormat>
  <Paragraphs>117</Paragraphs>
  <Slides>32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Livvic Light</vt:lpstr>
      <vt:lpstr>Arial</vt:lpstr>
      <vt:lpstr>Oswald</vt:lpstr>
      <vt:lpstr>Livvic SemiBold</vt:lpstr>
      <vt:lpstr>Tahoma</vt:lpstr>
      <vt:lpstr>Tinos</vt:lpstr>
      <vt:lpstr>Calibri Light</vt:lpstr>
      <vt:lpstr>Livvic</vt:lpstr>
      <vt:lpstr>Calibri</vt:lpstr>
      <vt:lpstr>Times New Roman</vt:lpstr>
      <vt:lpstr>Redressed</vt:lpstr>
      <vt:lpstr>Quintus template</vt:lpstr>
      <vt:lpstr>1_Quintus template</vt:lpstr>
      <vt:lpstr>1_Office Theme</vt:lpstr>
      <vt:lpstr>2_Office Theme</vt:lpstr>
      <vt:lpstr>Papyrus History Lesson by Slidesgo</vt:lpstr>
      <vt:lpstr>PowerPoint Presentation</vt:lpstr>
      <vt:lpstr>3. Cuộc kháng chiến chống quân Nguyên năm 1287 – 1288.</vt:lpstr>
      <vt:lpstr>PowerPoint Presentation</vt:lpstr>
      <vt:lpstr>PowerPoint Presentation</vt:lpstr>
      <vt:lpstr>PowerPoint Presentation</vt:lpstr>
      <vt:lpstr>When</vt:lpstr>
      <vt:lpstr>Cuối năm 1287, quân Nguyên ồ ạt tiến vào nước ta. </vt:lpstr>
      <vt:lpstr>PowerPoint Presentation</vt:lpstr>
      <vt:lpstr>PowerPoint Presentation</vt:lpstr>
      <vt:lpstr>PowerPoint Presentation</vt:lpstr>
      <vt:lpstr>PowerPoint Presentation</vt:lpstr>
      <vt:lpstr>Who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</vt:lpstr>
      <vt:lpstr>PowerPoint Presentation</vt:lpstr>
      <vt:lpstr>PowerPoint Presentation</vt:lpstr>
      <vt:lpstr>THẢO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DẶN DÒ!!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Đại Việt dưới thời nhà Trần (tiết 4)</dc:title>
  <cp:lastModifiedBy>Nguyễn Chí Dũng</cp:lastModifiedBy>
  <cp:revision>14</cp:revision>
  <dcterms:modified xsi:type="dcterms:W3CDTF">2023-04-17T11:09:10Z</dcterms:modified>
</cp:coreProperties>
</file>