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55" r:id="rId3"/>
    <p:sldId id="279" r:id="rId4"/>
    <p:sldId id="283" r:id="rId5"/>
    <p:sldId id="276" r:id="rId6"/>
    <p:sldId id="298" r:id="rId7"/>
    <p:sldId id="351" r:id="rId8"/>
    <p:sldId id="327" r:id="rId9"/>
    <p:sldId id="356" r:id="rId10"/>
    <p:sldId id="352" r:id="rId11"/>
    <p:sldId id="314" r:id="rId12"/>
    <p:sldId id="33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02A"/>
    <a:srgbClr val="7192A9"/>
    <a:srgbClr val="EF4B66"/>
    <a:srgbClr val="AD4F0F"/>
    <a:srgbClr val="3B87CD"/>
    <a:srgbClr val="D36113"/>
    <a:srgbClr val="5DD2FF"/>
    <a:srgbClr val="00B0F0"/>
    <a:srgbClr val="1596F3"/>
    <a:srgbClr val="F79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8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8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2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9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25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90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93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72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98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15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31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9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8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0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2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4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7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1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8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3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0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6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4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7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0" name="Round Single Corner Rectangle 19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 Single Corner Rectangle 2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261781" y="112190"/>
            <a:ext cx="712319" cy="709214"/>
            <a:chOff x="2180974" y="148629"/>
            <a:chExt cx="712319" cy="709214"/>
          </a:xfrm>
        </p:grpSpPr>
        <p:sp>
          <p:nvSpPr>
            <p:cNvPr id="30" name="Oval 29"/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E5A82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hord 30"/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07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8438" y="132929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52247" y="169354"/>
            <a:ext cx="8300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LIFE IN THE COUNTRYSIDE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51660" y="67223"/>
            <a:ext cx="72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96FECE1C-FDB7-AB12-DFBB-E550A39E79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" b="17398"/>
          <a:stretch/>
        </p:blipFill>
        <p:spPr>
          <a:xfrm>
            <a:off x="2545003" y="2419967"/>
            <a:ext cx="7382599" cy="4325843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3927147" y="1726624"/>
            <a:ext cx="3948886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051" y="1558228"/>
            <a:ext cx="964452" cy="9164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279234" y="1839293"/>
            <a:ext cx="3596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LESSON </a:t>
            </a:r>
            <a:r>
              <a:rPr lang="en-US" sz="2000" b="1" smtClean="0">
                <a:solidFill>
                  <a:schemeClr val="bg1"/>
                </a:solidFill>
              </a:rPr>
              <a:t>3: A CLOSER LOOK 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6" name="Round Single Corner Rectangle 1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ound Single Corner Rectangle 17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ound Single Corner Rectangle 18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557132" y="1274206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9738" y="1294677"/>
            <a:ext cx="624229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Work in pairs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. </a:t>
            </a:r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Ask </a:t>
            </a:r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and answer to find out who: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4137" y="1182717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074E32B-C6A6-18B2-F3B5-372E8543F4B0}"/>
              </a:ext>
            </a:extLst>
          </p:cNvPr>
          <p:cNvSpPr txBox="1"/>
          <p:nvPr/>
        </p:nvSpPr>
        <p:spPr>
          <a:xfrm>
            <a:off x="310947" y="2107998"/>
            <a:ext cx="604589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– can run faster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can jump higher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stays up later at night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– gets up earlier in the morning</a:t>
            </a:r>
            <a:endParaRPr lang="vi-VN" sz="3200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A7961A1F-6ECB-D90A-207B-57B39BA4E793}"/>
              </a:ext>
            </a:extLst>
          </p:cNvPr>
          <p:cNvSpPr txBox="1"/>
          <p:nvPr/>
        </p:nvSpPr>
        <p:spPr>
          <a:xfrm>
            <a:off x="5502407" y="2082853"/>
            <a:ext cx="631530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4494D0"/>
                </a:solidFill>
                <a:effectLst/>
              </a:rPr>
              <a:t>Example:</a:t>
            </a:r>
            <a:br>
              <a:rPr lang="en-US" sz="3200" b="0" i="0" dirty="0">
                <a:solidFill>
                  <a:srgbClr val="4494D0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</a:t>
            </a:r>
            <a:r>
              <a:rPr lang="en-US" sz="3200" b="1" i="1">
                <a:solidFill>
                  <a:srgbClr val="242021"/>
                </a:solidFill>
                <a:effectLst/>
              </a:rPr>
              <a:t>:</a:t>
            </a:r>
            <a:r>
              <a:rPr lang="en-US" sz="3200" b="0" i="0">
                <a:solidFill>
                  <a:srgbClr val="242021"/>
                </a:solidFill>
                <a:effectLst/>
              </a:rPr>
              <a:t> </a:t>
            </a:r>
            <a:r>
              <a:rPr lang="en-US" sz="3200" dirty="0">
                <a:solidFill>
                  <a:srgbClr val="242021"/>
                </a:solidFill>
              </a:rPr>
              <a:t>H</a:t>
            </a:r>
            <a:r>
              <a:rPr lang="en-US" sz="3200" b="0" i="0" smtClean="0">
                <a:solidFill>
                  <a:srgbClr val="242021"/>
                </a:solidFill>
                <a:effectLst/>
              </a:rPr>
              <a:t>ow 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fast can you run?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B: 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I can run 15 </a:t>
            </a:r>
            <a:r>
              <a:rPr lang="en-US" sz="3200" b="0" i="0" dirty="0" err="1">
                <a:solidFill>
                  <a:srgbClr val="242021"/>
                </a:solidFill>
                <a:effectLst/>
              </a:rPr>
              <a:t>kilometres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an hour.</a:t>
            </a:r>
            <a:br>
              <a:rPr lang="en-US" sz="3200" b="0" i="0" dirty="0">
                <a:solidFill>
                  <a:srgbClr val="242021"/>
                </a:solidFill>
                <a:effectLst/>
              </a:rPr>
            </a:br>
            <a:r>
              <a:rPr lang="en-US" sz="3200" b="1" i="1" dirty="0">
                <a:solidFill>
                  <a:srgbClr val="242021"/>
                </a:solidFill>
                <a:effectLst/>
              </a:rPr>
              <a:t>A:</a:t>
            </a:r>
            <a:r>
              <a:rPr lang="en-US" sz="3200" b="0" i="0" dirty="0">
                <a:solidFill>
                  <a:srgbClr val="242021"/>
                </a:solidFill>
                <a:effectLst/>
              </a:rPr>
              <a:t> OK, you can run faster than me.</a:t>
            </a:r>
            <a:r>
              <a:rPr lang="en-US" sz="3200" dirty="0"/>
              <a:t> </a:t>
            </a:r>
            <a:br>
              <a:rPr lang="en-US" sz="3200" dirty="0"/>
            </a:br>
            <a:endParaRPr lang="vi-VN" sz="3200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6F0C69E7-DCBE-BB01-0E70-98579F593DB2}"/>
              </a:ext>
            </a:extLst>
          </p:cNvPr>
          <p:cNvSpPr txBox="1"/>
          <p:nvPr/>
        </p:nvSpPr>
        <p:spPr>
          <a:xfrm>
            <a:off x="3027469" y="5633412"/>
            <a:ext cx="6275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EF4B66"/>
                </a:solidFill>
                <a:effectLst/>
              </a:rPr>
              <a:t>Report your results to the class</a:t>
            </a:r>
            <a:r>
              <a:rPr lang="en-US" sz="3600" b="1" i="0">
                <a:solidFill>
                  <a:srgbClr val="EF4B66"/>
                </a:solidFill>
                <a:effectLst/>
              </a:rPr>
              <a:t>.</a:t>
            </a:r>
            <a:r>
              <a:rPr lang="en-US" sz="3600">
                <a:solidFill>
                  <a:srgbClr val="EF4B66"/>
                </a:solidFill>
              </a:rPr>
              <a:t> </a:t>
            </a:r>
            <a:endParaRPr lang="vi-VN" sz="3600" dirty="0"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9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0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 Single Corner Rectangle 1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8137" y="1331912"/>
            <a:ext cx="219147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Wrap-up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85D3B7-A40A-4421-9C5F-777653C71BC7}"/>
              </a:ext>
            </a:extLst>
          </p:cNvPr>
          <p:cNvSpPr txBox="1"/>
          <p:nvPr/>
        </p:nvSpPr>
        <p:spPr>
          <a:xfrm>
            <a:off x="919795" y="2141289"/>
            <a:ext cx="89363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What have we learnt in this lesson?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/>
              <a:t>How to use the comparative forms of adverbs</a:t>
            </a:r>
          </a:p>
        </p:txBody>
      </p:sp>
    </p:spTree>
    <p:extLst>
      <p:ext uri="{BB962C8B-B14F-4D97-AF65-F5344CB8AC3E}">
        <p14:creationId xmlns:p14="http://schemas.microsoft.com/office/powerpoint/2010/main" val="22757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 Single Corner Rectangle 1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4189" y="1331913"/>
            <a:ext cx="1081531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Homework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603" y="1195393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9944" y="2038651"/>
            <a:ext cx="5882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/>
              <a:t>Do exercises in the workbook.</a:t>
            </a:r>
            <a:endParaRPr lang="en-US" sz="32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640" y="2430333"/>
            <a:ext cx="3549868" cy="354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4435147" y="379976"/>
            <a:ext cx="3948886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567839" y="1755498"/>
            <a:ext cx="2162852" cy="845902"/>
          </a:xfrm>
          <a:custGeom>
            <a:avLst/>
            <a:gdLst>
              <a:gd name="connsiteX0" fmla="*/ 0 w 1728196"/>
              <a:gd name="connsiteY0" fmla="*/ 0 h 941884"/>
              <a:gd name="connsiteX1" fmla="*/ 1728196 w 1728196"/>
              <a:gd name="connsiteY1" fmla="*/ 0 h 941884"/>
              <a:gd name="connsiteX2" fmla="*/ 1728196 w 1728196"/>
              <a:gd name="connsiteY2" fmla="*/ 941884 h 941884"/>
              <a:gd name="connsiteX3" fmla="*/ 0 w 1728196"/>
              <a:gd name="connsiteY3" fmla="*/ 941884 h 941884"/>
              <a:gd name="connsiteX4" fmla="*/ 0 w 1728196"/>
              <a:gd name="connsiteY4" fmla="*/ 0 h 94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8196" h="941884">
                <a:moveTo>
                  <a:pt x="0" y="0"/>
                </a:moveTo>
                <a:lnTo>
                  <a:pt x="1728196" y="0"/>
                </a:lnTo>
                <a:lnTo>
                  <a:pt x="1728196" y="941884"/>
                </a:lnTo>
                <a:lnTo>
                  <a:pt x="0" y="9418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430" tIns="11430" rIns="11430" bIns="11430" numCol="1" spcCol="1270" anchor="ctr" anchorCtr="0">
            <a:noAutofit/>
          </a:bodyPr>
          <a:lstStyle/>
          <a:p>
            <a:pPr marL="0" lvl="1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b="1" dirty="0"/>
          </a:p>
        </p:txBody>
      </p:sp>
      <p:sp>
        <p:nvSpPr>
          <p:cNvPr id="11" name="Freeform 10"/>
          <p:cNvSpPr/>
          <p:nvPr/>
        </p:nvSpPr>
        <p:spPr>
          <a:xfrm>
            <a:off x="3977081" y="5090340"/>
            <a:ext cx="1603229" cy="845902"/>
          </a:xfrm>
          <a:custGeom>
            <a:avLst/>
            <a:gdLst>
              <a:gd name="connsiteX0" fmla="*/ 0 w 1419439"/>
              <a:gd name="connsiteY0" fmla="*/ 0 h 941884"/>
              <a:gd name="connsiteX1" fmla="*/ 1419439 w 1419439"/>
              <a:gd name="connsiteY1" fmla="*/ 0 h 941884"/>
              <a:gd name="connsiteX2" fmla="*/ 1419439 w 1419439"/>
              <a:gd name="connsiteY2" fmla="*/ 941884 h 941884"/>
              <a:gd name="connsiteX3" fmla="*/ 0 w 1419439"/>
              <a:gd name="connsiteY3" fmla="*/ 941884 h 941884"/>
              <a:gd name="connsiteX4" fmla="*/ 0 w 1419439"/>
              <a:gd name="connsiteY4" fmla="*/ 0 h 94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439" h="941884">
                <a:moveTo>
                  <a:pt x="0" y="0"/>
                </a:moveTo>
                <a:lnTo>
                  <a:pt x="1419439" y="0"/>
                </a:lnTo>
                <a:lnTo>
                  <a:pt x="1419439" y="941884"/>
                </a:lnTo>
                <a:lnTo>
                  <a:pt x="0" y="9418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430" tIns="11430" rIns="11430" bIns="11430" numCol="1" spcCol="1270" anchor="ctr" anchorCtr="0">
            <a:noAutofit/>
          </a:bodyPr>
          <a:lstStyle/>
          <a:p>
            <a:pPr marL="0" lvl="1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326339" y="1181152"/>
            <a:ext cx="1835914" cy="612205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a typeface="Adobe Gothic Std B" panose="020B0800000000000000" pitchFamily="34" charset="-128"/>
              </a:rPr>
              <a:t>WARM-UP</a:t>
            </a:r>
            <a:endParaRPr lang="en-GB" b="1" dirty="0">
              <a:solidFill>
                <a:schemeClr val="tx1"/>
              </a:solidFill>
              <a:ea typeface="Adobe Gothic Std B" panose="020B0800000000000000" pitchFamily="34" charset="-12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775356" y="2017470"/>
            <a:ext cx="1835914" cy="61760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PRESENTATION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775356" y="5235817"/>
            <a:ext cx="1930072" cy="60144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PRODUCTION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88839" y="1175353"/>
            <a:ext cx="6064184" cy="618004"/>
          </a:xfrm>
          <a:prstGeom prst="rect">
            <a:avLst/>
          </a:prstGeom>
          <a:solidFill>
            <a:srgbClr val="FBD2D2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>
                <a:solidFill>
                  <a:schemeClr val="tx1"/>
                </a:solidFill>
              </a:rPr>
              <a:t>Making comparison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88839" y="2006977"/>
            <a:ext cx="6078497" cy="594423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1"/>
                </a:solidFill>
              </a:rPr>
              <a:t>Comparative </a:t>
            </a:r>
            <a:r>
              <a:rPr lang="en-US" smtClean="0">
                <a:solidFill>
                  <a:schemeClr val="tx1"/>
                </a:solidFill>
              </a:rPr>
              <a:t>adverbs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80310" y="5235817"/>
            <a:ext cx="6087026" cy="572771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5: Work in pairs. Ask and answer to find out who…</a:t>
            </a:r>
          </a:p>
        </p:txBody>
      </p:sp>
      <p:cxnSp>
        <p:nvCxnSpPr>
          <p:cNvPr id="24" name="Curved Connector 23"/>
          <p:cNvCxnSpPr>
            <a:stCxn id="16" idx="3"/>
            <a:endCxn id="17" idx="0"/>
          </p:cNvCxnSpPr>
          <p:nvPr/>
        </p:nvCxnSpPr>
        <p:spPr>
          <a:xfrm>
            <a:off x="2162253" y="1487255"/>
            <a:ext cx="1531060" cy="530215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7" idx="1"/>
            <a:endCxn id="19" idx="0"/>
          </p:cNvCxnSpPr>
          <p:nvPr/>
        </p:nvCxnSpPr>
        <p:spPr>
          <a:xfrm rot="10800000" flipV="1">
            <a:off x="1244296" y="2326274"/>
            <a:ext cx="1531060" cy="1180778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18" idx="1"/>
            <a:endCxn id="27" idx="0"/>
          </p:cNvCxnSpPr>
          <p:nvPr/>
        </p:nvCxnSpPr>
        <p:spPr>
          <a:xfrm rot="10800000" flipV="1">
            <a:off x="1244296" y="5536541"/>
            <a:ext cx="1531060" cy="488074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87234" y="518493"/>
            <a:ext cx="3596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LESSON </a:t>
            </a:r>
            <a:r>
              <a:rPr lang="en-US" sz="2000" b="1" smtClean="0">
                <a:solidFill>
                  <a:schemeClr val="bg1"/>
                </a:solidFill>
              </a:rPr>
              <a:t>3: </a:t>
            </a:r>
            <a:r>
              <a:rPr lang="en-US" sz="2000" b="1">
                <a:solidFill>
                  <a:schemeClr val="bg1"/>
                </a:solidFill>
              </a:rPr>
              <a:t>A CLOSER LOOK </a:t>
            </a:r>
            <a:r>
              <a:rPr lang="en-US" sz="2000" b="1" smtClean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26339" y="6024615"/>
            <a:ext cx="1835914" cy="604154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CONSOLIDATION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80310" y="5945132"/>
            <a:ext cx="6087026" cy="684962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Wrap-up</a:t>
            </a:r>
          </a:p>
          <a:p>
            <a:r>
              <a:rPr lang="en-US" smtClean="0">
                <a:solidFill>
                  <a:schemeClr val="tx1"/>
                </a:solidFill>
              </a:rPr>
              <a:t>Homework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43" y="240612"/>
            <a:ext cx="964452" cy="91649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326339" y="3507052"/>
            <a:ext cx="1835914" cy="61760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PRACTICE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8" name="Curved Connector 27"/>
          <p:cNvCxnSpPr>
            <a:stCxn id="19" idx="3"/>
            <a:endCxn id="18" idx="0"/>
          </p:cNvCxnSpPr>
          <p:nvPr/>
        </p:nvCxnSpPr>
        <p:spPr>
          <a:xfrm>
            <a:off x="2162253" y="3815856"/>
            <a:ext cx="1578139" cy="1419961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578626" y="2793689"/>
            <a:ext cx="6064184" cy="2305584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1: Write the comparative forms of the adverbs in the table below.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2: Complete the sentences with the comparative forms of the adverbs in brackets.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3: Complete the sentences with suitable comparative forms of the adverbs from the box.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4: Read the situations and complete the sentences using the comparative forms.</a:t>
            </a:r>
          </a:p>
        </p:txBody>
      </p:sp>
    </p:spTree>
    <p:extLst>
      <p:ext uri="{BB962C8B-B14F-4D97-AF65-F5344CB8AC3E}">
        <p14:creationId xmlns:p14="http://schemas.microsoft.com/office/powerpoint/2010/main" val="22663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33" name="Round Single Corner Rectangle 3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ound Single Corner Rectangle 3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 Single Corner Rectangle 3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8AC8E79-ECD6-4F34-BE5A-9F5E850E85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83306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2BE1BB-2AB2-4D7E-9E27-8D245181B5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83306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2A1615C-2156-4B15-BF3E-39794B3790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80997"/>
            <a:ext cx="5378624" cy="6402614"/>
            <a:chOff x="-19221" y="197691"/>
            <a:chExt cx="5378624" cy="6402614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0AAA4B8-4E08-4663-9835-BA403F0061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B4869D1-3E13-4881-A292-2F38ECC07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FEDB7CE-BB3D-4A0D-A73F-3117044F32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6E0C6E1-7FBF-471E-849C-A54AF1D41F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2BFAA38-D910-41AD-BBED-0608E4AE71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3620506D-D0FB-4364-9BF0-303257236434}"/>
              </a:ext>
            </a:extLst>
          </p:cNvPr>
          <p:cNvSpPr txBox="1"/>
          <p:nvPr/>
        </p:nvSpPr>
        <p:spPr>
          <a:xfrm>
            <a:off x="487067" y="208434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F6BAC1F4-6BAD-5434-22E5-0C2927977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2" name="Rectangle 20">
            <a:extLst>
              <a:ext uri="{FF2B5EF4-FFF2-40B4-BE49-F238E27FC236}">
                <a16:creationId xmlns:a16="http://schemas.microsoft.com/office/drawing/2014/main" id="{6ABF3936-29EC-E042-D7B1-E1256EC24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3" name="Rectangle 21">
            <a:extLst>
              <a:ext uri="{FF2B5EF4-FFF2-40B4-BE49-F238E27FC236}">
                <a16:creationId xmlns:a16="http://schemas.microsoft.com/office/drawing/2014/main" id="{D79822EA-E4F5-A3AA-02BD-0951DB54F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E245F985-AE66-2757-50AA-D8CE076DD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37" name="Hình chữ nhật 36">
            <a:extLst>
              <a:ext uri="{FF2B5EF4-FFF2-40B4-BE49-F238E27FC236}">
                <a16:creationId xmlns:a16="http://schemas.microsoft.com/office/drawing/2014/main" id="{93C49B1C-EE2D-0E09-EDB1-42C88D46274D}"/>
              </a:ext>
            </a:extLst>
          </p:cNvPr>
          <p:cNvSpPr/>
          <p:nvPr/>
        </p:nvSpPr>
        <p:spPr>
          <a:xfrm>
            <a:off x="176035" y="3140050"/>
            <a:ext cx="41881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EF4B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MAKING </a:t>
            </a:r>
          </a:p>
          <a:p>
            <a:pPr algn="ctr"/>
            <a:r>
              <a:rPr lang="en-US" sz="5400" b="1" dirty="0">
                <a:ln w="0"/>
                <a:solidFill>
                  <a:srgbClr val="EF4B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COMPARISON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241" y="1031555"/>
            <a:ext cx="4488134" cy="29823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83"/>
          <a:stretch/>
        </p:blipFill>
        <p:spPr>
          <a:xfrm>
            <a:off x="7961873" y="3743204"/>
            <a:ext cx="4008609" cy="3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4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9" name="Round Single Corner Rectangle 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ound Single Corner Rectangle 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 Single Corner Rectangle 1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99767" y="218487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88C5B30-1562-53DE-AEB1-61F90949E0B5}"/>
              </a:ext>
            </a:extLst>
          </p:cNvPr>
          <p:cNvSpPr txBox="1"/>
          <p:nvPr/>
        </p:nvSpPr>
        <p:spPr>
          <a:xfrm>
            <a:off x="414252" y="1180240"/>
            <a:ext cx="11356433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dirty="0"/>
              <a:t>– For most adverbs (often with two or more syllables),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more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slowly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slowly</a:t>
            </a:r>
          </a:p>
          <a:p>
            <a:r>
              <a:rPr lang="en-US" sz="2600" dirty="0"/>
              <a:t>carefully → </a:t>
            </a:r>
            <a:r>
              <a:rPr lang="en-US" sz="2600" b="1" dirty="0">
                <a:solidFill>
                  <a:srgbClr val="EF4B66"/>
                </a:solidFill>
              </a:rPr>
              <a:t>more</a:t>
            </a:r>
            <a:r>
              <a:rPr lang="en-US" sz="2600" dirty="0"/>
              <a:t> carefully</a:t>
            </a:r>
          </a:p>
          <a:p>
            <a:r>
              <a:rPr lang="en-US" sz="2600" b="1" dirty="0"/>
              <a:t>– For adverbs that have the same forms as adjectives like fast, hard, soon, etc., we make comparative forms by adding </a:t>
            </a:r>
            <a:r>
              <a:rPr lang="en-US" sz="2600" b="1" i="1" dirty="0">
                <a:solidFill>
                  <a:srgbClr val="EF4B66"/>
                </a:solidFill>
              </a:rPr>
              <a:t>-er</a:t>
            </a:r>
            <a:r>
              <a:rPr lang="en-US" sz="2600" b="1" dirty="0"/>
              <a:t>.</a:t>
            </a:r>
          </a:p>
          <a:p>
            <a:r>
              <a:rPr lang="en-US" sz="2600" dirty="0"/>
              <a:t>Example: </a:t>
            </a:r>
          </a:p>
          <a:p>
            <a:r>
              <a:rPr lang="en-US" sz="2600" dirty="0"/>
              <a:t>fast → fast</a:t>
            </a:r>
            <a:r>
              <a:rPr lang="en-US" sz="2600" dirty="0">
                <a:solidFill>
                  <a:srgbClr val="EF4B66"/>
                </a:solidFill>
              </a:rPr>
              <a:t>er</a:t>
            </a:r>
          </a:p>
          <a:p>
            <a:r>
              <a:rPr lang="en-US" sz="2600" dirty="0"/>
              <a:t>hard </a:t>
            </a:r>
            <a:r>
              <a:rPr lang="en-US" sz="2600"/>
              <a:t>→ </a:t>
            </a:r>
            <a:r>
              <a:rPr lang="en-US" sz="2600" smtClean="0"/>
              <a:t>hard</a:t>
            </a:r>
            <a:r>
              <a:rPr lang="en-US" sz="2600" smtClean="0">
                <a:solidFill>
                  <a:srgbClr val="EF4B66"/>
                </a:solidFill>
              </a:rPr>
              <a:t>er</a:t>
            </a:r>
            <a:endParaRPr lang="en-US" sz="2600" dirty="0">
              <a:solidFill>
                <a:srgbClr val="EF4B66"/>
              </a:solidFill>
            </a:endParaRPr>
          </a:p>
          <a:p>
            <a:r>
              <a:rPr lang="en-US" sz="2600" b="1" dirty="0"/>
              <a:t>– Some irregular adverbs:</a:t>
            </a:r>
          </a:p>
          <a:p>
            <a:r>
              <a:rPr lang="en-US" sz="2600" dirty="0"/>
              <a:t>well → better</a:t>
            </a:r>
          </a:p>
          <a:p>
            <a:r>
              <a:rPr lang="en-US" sz="2600" dirty="0"/>
              <a:t>badly → worse</a:t>
            </a:r>
            <a:endParaRPr lang="vi-VN" sz="2600" dirty="0"/>
          </a:p>
        </p:txBody>
      </p:sp>
    </p:spTree>
    <p:extLst>
      <p:ext uri="{BB962C8B-B14F-4D97-AF65-F5344CB8AC3E}">
        <p14:creationId xmlns:p14="http://schemas.microsoft.com/office/powerpoint/2010/main" val="17699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110" y="1757034"/>
            <a:ext cx="6065650" cy="5011653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6" name="Round Single Corner Rectangle 2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ound Single Corner Rectangle 26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ound Single Corner Rectangle 27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7065" y="1221314"/>
            <a:ext cx="8643705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Write the comparative forms of the adverbs in the </a:t>
            </a:r>
            <a:r>
              <a:rPr lang="en-US" sz="2400" b="1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table </a:t>
            </a:r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below.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3604" y="1198645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48DA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067" y="199630"/>
            <a:ext cx="284176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1B113A39-FD56-C6BE-1AD3-D3643C2D06C9}"/>
              </a:ext>
            </a:extLst>
          </p:cNvPr>
          <p:cNvSpPr txBox="1"/>
          <p:nvPr/>
        </p:nvSpPr>
        <p:spPr>
          <a:xfrm>
            <a:off x="670835" y="108591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CCA15E0-B754-2E42-2C34-1BC0C0779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925" y="24622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Hình chữ nhật 17">
            <a:extLst>
              <a:ext uri="{FF2B5EF4-FFF2-40B4-BE49-F238E27FC236}">
                <a16:creationId xmlns:a16="http://schemas.microsoft.com/office/drawing/2014/main" id="{BFCB2745-A983-8284-89C4-06AF3D3A6644}"/>
              </a:ext>
            </a:extLst>
          </p:cNvPr>
          <p:cNvSpPr/>
          <p:nvPr/>
        </p:nvSpPr>
        <p:spPr>
          <a:xfrm>
            <a:off x="5936243" y="2880576"/>
            <a:ext cx="12715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higher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A9909FFA-A2A5-AFCD-D526-3B4CFB11D03B}"/>
              </a:ext>
            </a:extLst>
          </p:cNvPr>
          <p:cNvSpPr/>
          <p:nvPr/>
        </p:nvSpPr>
        <p:spPr>
          <a:xfrm>
            <a:off x="6002848" y="3403796"/>
            <a:ext cx="974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later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0" name="Hình chữ nhật 19">
            <a:extLst>
              <a:ext uri="{FF2B5EF4-FFF2-40B4-BE49-F238E27FC236}">
                <a16:creationId xmlns:a16="http://schemas.microsoft.com/office/drawing/2014/main" id="{9CF4E1C0-6CEF-AEAB-7D3E-20962C3758D2}"/>
              </a:ext>
            </a:extLst>
          </p:cNvPr>
          <p:cNvSpPr/>
          <p:nvPr/>
        </p:nvSpPr>
        <p:spPr>
          <a:xfrm>
            <a:off x="5379905" y="3940986"/>
            <a:ext cx="23841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quickly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21" name="Hình chữ nhật 20">
            <a:extLst>
              <a:ext uri="{FF2B5EF4-FFF2-40B4-BE49-F238E27FC236}">
                <a16:creationId xmlns:a16="http://schemas.microsoft.com/office/drawing/2014/main" id="{AE8803FA-39CE-1A50-28DB-1F0B12CB6BB4}"/>
              </a:ext>
            </a:extLst>
          </p:cNvPr>
          <p:cNvSpPr/>
          <p:nvPr/>
        </p:nvSpPr>
        <p:spPr>
          <a:xfrm>
            <a:off x="5191910" y="4530820"/>
            <a:ext cx="29576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frequently</a:t>
            </a:r>
          </a:p>
        </p:txBody>
      </p:sp>
      <p:sp>
        <p:nvSpPr>
          <p:cNvPr id="22" name="Hình chữ nhật 21">
            <a:extLst>
              <a:ext uri="{FF2B5EF4-FFF2-40B4-BE49-F238E27FC236}">
                <a16:creationId xmlns:a16="http://schemas.microsoft.com/office/drawing/2014/main" id="{29B193B6-2EB5-C693-5CE4-58E960C8AF3C}"/>
              </a:ext>
            </a:extLst>
          </p:cNvPr>
          <p:cNvSpPr/>
          <p:nvPr/>
        </p:nvSpPr>
        <p:spPr>
          <a:xfrm>
            <a:off x="5914602" y="5059261"/>
            <a:ext cx="12939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earlier</a:t>
            </a:r>
          </a:p>
        </p:txBody>
      </p:sp>
      <p:sp>
        <p:nvSpPr>
          <p:cNvPr id="23" name="Hình chữ nhật 22">
            <a:extLst>
              <a:ext uri="{FF2B5EF4-FFF2-40B4-BE49-F238E27FC236}">
                <a16:creationId xmlns:a16="http://schemas.microsoft.com/office/drawing/2014/main" id="{A65424E6-8AFE-6107-9033-2F745B64AA35}"/>
              </a:ext>
            </a:extLst>
          </p:cNvPr>
          <p:cNvSpPr/>
          <p:nvPr/>
        </p:nvSpPr>
        <p:spPr>
          <a:xfrm>
            <a:off x="5994577" y="5616771"/>
            <a:ext cx="10873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</a:t>
            </a:r>
          </a:p>
        </p:txBody>
      </p:sp>
      <p:sp>
        <p:nvSpPr>
          <p:cNvPr id="24" name="Hình chữ nhật 23">
            <a:extLst>
              <a:ext uri="{FF2B5EF4-FFF2-40B4-BE49-F238E27FC236}">
                <a16:creationId xmlns:a16="http://schemas.microsoft.com/office/drawing/2014/main" id="{BCC64F3A-EFFA-6DE8-DB4A-8399B507FA12}"/>
              </a:ext>
            </a:extLst>
          </p:cNvPr>
          <p:cNvSpPr/>
          <p:nvPr/>
        </p:nvSpPr>
        <p:spPr>
          <a:xfrm>
            <a:off x="6052394" y="6175584"/>
            <a:ext cx="8194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less</a:t>
            </a:r>
          </a:p>
        </p:txBody>
      </p:sp>
    </p:spTree>
    <p:extLst>
      <p:ext uri="{BB962C8B-B14F-4D97-AF65-F5344CB8AC3E}">
        <p14:creationId xmlns:p14="http://schemas.microsoft.com/office/powerpoint/2010/main" val="15292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3" name="Round Single Corner Rectangle 2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 Single Corner Rectangle 2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368906" y="1155117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0241" y="1172499"/>
            <a:ext cx="10222843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the comparative forms of the adverbs in brackets.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4626" y="103892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20F24E6-7C4C-6E6D-D5A1-B8B84E32C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2851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5FA7772-FB14-B6AE-D0FC-8ECC5AC58B0F}"/>
              </a:ext>
            </a:extLst>
          </p:cNvPr>
          <p:cNvSpPr txBox="1"/>
          <p:nvPr/>
        </p:nvSpPr>
        <p:spPr>
          <a:xfrm>
            <a:off x="139755" y="2006591"/>
            <a:ext cx="11966164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E0702A"/>
                </a:solidFill>
              </a:rPr>
              <a:t>1.</a:t>
            </a:r>
            <a:r>
              <a:rPr lang="en-US" sz="3200" smtClean="0"/>
              <a:t> Mai </a:t>
            </a:r>
            <a:r>
              <a:rPr lang="en-US" sz="3200" dirty="0"/>
              <a:t>dances (beautifully</a:t>
            </a:r>
            <a:r>
              <a:rPr lang="en-US" sz="3200"/>
              <a:t>) </a:t>
            </a:r>
            <a:r>
              <a:rPr lang="en-US" sz="3200" smtClean="0"/>
              <a:t>_______________ </a:t>
            </a:r>
            <a:r>
              <a:rPr lang="en-US" sz="3200" dirty="0"/>
              <a:t>than </a:t>
            </a:r>
            <a:r>
              <a:rPr lang="en-US" sz="3200" dirty="0" err="1"/>
              <a:t>Hoa</a:t>
            </a:r>
            <a:r>
              <a:rPr lang="en-US" sz="3200" dirty="0"/>
              <a:t> </a:t>
            </a:r>
            <a:r>
              <a:rPr lang="en-US" sz="3200"/>
              <a:t>does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2.</a:t>
            </a:r>
            <a:r>
              <a:rPr lang="en-US" sz="3200" dirty="0"/>
              <a:t> Please write (clearly</a:t>
            </a:r>
            <a:r>
              <a:rPr lang="en-US" sz="3200"/>
              <a:t>) </a:t>
            </a:r>
            <a:r>
              <a:rPr lang="en-US" sz="3200" smtClean="0"/>
              <a:t>_____________. </a:t>
            </a:r>
            <a:r>
              <a:rPr lang="en-US" sz="3200" dirty="0"/>
              <a:t>I can’t read </a:t>
            </a:r>
            <a:r>
              <a:rPr lang="en-US" sz="3200"/>
              <a:t>it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3.</a:t>
            </a:r>
            <a:r>
              <a:rPr lang="en-US" sz="3200" dirty="0"/>
              <a:t> Life in the city seems to move (fast</a:t>
            </a:r>
            <a:r>
              <a:rPr lang="en-US" sz="3200"/>
              <a:t>) </a:t>
            </a:r>
            <a:r>
              <a:rPr lang="en-US" sz="3200" smtClean="0"/>
              <a:t>_____ than </a:t>
            </a:r>
            <a:r>
              <a:rPr lang="en-US" sz="3200" dirty="0"/>
              <a:t>that in the </a:t>
            </a:r>
            <a:r>
              <a:rPr lang="en-US" sz="3200"/>
              <a:t>countryside</a:t>
            </a:r>
            <a:r>
              <a:rPr lang="en-US" sz="3200" smtClean="0"/>
              <a:t>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4.</a:t>
            </a:r>
            <a:r>
              <a:rPr lang="en-US" sz="3200" dirty="0"/>
              <a:t> If you want to get better marks, you must work much (hard</a:t>
            </a:r>
            <a:r>
              <a:rPr lang="en-US" sz="3200"/>
              <a:t>) </a:t>
            </a:r>
            <a:r>
              <a:rPr lang="en-US" sz="3200" smtClean="0"/>
              <a:t>______.</a:t>
            </a:r>
          </a:p>
          <a:p>
            <a:endParaRPr lang="en-US" sz="1000" dirty="0"/>
          </a:p>
          <a:p>
            <a:r>
              <a:rPr lang="en-US" sz="3200" b="1" dirty="0">
                <a:solidFill>
                  <a:srgbClr val="E0702A"/>
                </a:solidFill>
              </a:rPr>
              <a:t>5.</a:t>
            </a:r>
            <a:r>
              <a:rPr lang="en-US" sz="3200" dirty="0"/>
              <a:t> Today it’s raining (heavily</a:t>
            </a:r>
            <a:r>
              <a:rPr lang="en-US" sz="3200"/>
              <a:t>) </a:t>
            </a:r>
            <a:r>
              <a:rPr lang="en-US" sz="3200" smtClean="0"/>
              <a:t>____________ </a:t>
            </a:r>
            <a:r>
              <a:rPr lang="en-US" sz="3200" dirty="0"/>
              <a:t>than it was yesterday.</a:t>
            </a:r>
            <a:endParaRPr lang="vi-VN" sz="3200" dirty="0"/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DA1C49A7-CF3F-C223-26D1-27A6850DD658}"/>
              </a:ext>
            </a:extLst>
          </p:cNvPr>
          <p:cNvSpPr/>
          <p:nvPr/>
        </p:nvSpPr>
        <p:spPr>
          <a:xfrm>
            <a:off x="4458570" y="2006591"/>
            <a:ext cx="365465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beautifully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94357A15-0D50-1638-5DE8-4295D172E0AA}"/>
              </a:ext>
            </a:extLst>
          </p:cNvPr>
          <p:cNvSpPr/>
          <p:nvPr/>
        </p:nvSpPr>
        <p:spPr>
          <a:xfrm>
            <a:off x="3958840" y="2670263"/>
            <a:ext cx="281460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clearly 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id="{42783B55-7F1B-AE86-73BB-BA185632249C}"/>
              </a:ext>
            </a:extLst>
          </p:cNvPr>
          <p:cNvSpPr/>
          <p:nvPr/>
        </p:nvSpPr>
        <p:spPr>
          <a:xfrm>
            <a:off x="6426576" y="3311518"/>
            <a:ext cx="136194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faster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6" name="Hình chữ nhật 15">
            <a:extLst>
              <a:ext uri="{FF2B5EF4-FFF2-40B4-BE49-F238E27FC236}">
                <a16:creationId xmlns:a16="http://schemas.microsoft.com/office/drawing/2014/main" id="{9F064FDD-BC12-3F83-C05A-CD3059E1FDFF}"/>
              </a:ext>
            </a:extLst>
          </p:cNvPr>
          <p:cNvSpPr/>
          <p:nvPr/>
        </p:nvSpPr>
        <p:spPr>
          <a:xfrm>
            <a:off x="10398824" y="4422032"/>
            <a:ext cx="15502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harder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2BDEA295-5557-B092-86EF-1839D6CCD264}"/>
              </a:ext>
            </a:extLst>
          </p:cNvPr>
          <p:cNvSpPr/>
          <p:nvPr/>
        </p:nvSpPr>
        <p:spPr>
          <a:xfrm>
            <a:off x="4717080" y="5048484"/>
            <a:ext cx="281151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F4B66"/>
                </a:solidFill>
              </a:rPr>
              <a:t>more heavily</a:t>
            </a:r>
            <a:endParaRPr lang="vi-VN" sz="3200" b="1" dirty="0">
              <a:ln/>
              <a:solidFill>
                <a:srgbClr val="EF4B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5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319389" y="1095035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3476" y="1119003"/>
            <a:ext cx="11299772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Complete the sentences with suitable comparative forms of the adverbs from the box.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2331" y="996079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4C87722-B88C-4242-BBAB-786B74455F27}"/>
              </a:ext>
            </a:extLst>
          </p:cNvPr>
          <p:cNvSpPr txBox="1"/>
          <p:nvPr/>
        </p:nvSpPr>
        <p:spPr>
          <a:xfrm>
            <a:off x="213360" y="2326670"/>
            <a:ext cx="115804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E0702A"/>
                </a:solidFill>
              </a:rPr>
              <a:t>1. </a:t>
            </a:r>
            <a:r>
              <a:rPr lang="en-US" sz="3200" smtClean="0"/>
              <a:t>After </a:t>
            </a:r>
            <a:r>
              <a:rPr lang="en-US" sz="3200" dirty="0"/>
              <a:t>his accident last month</a:t>
            </a:r>
            <a:r>
              <a:rPr lang="en-US" sz="3200"/>
              <a:t>, </a:t>
            </a:r>
            <a:r>
              <a:rPr lang="en-US" sz="3200" smtClean="0"/>
              <a:t>he is driving _____________ </a:t>
            </a:r>
            <a:r>
              <a:rPr lang="en-US" sz="3200"/>
              <a:t>now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A horse can </a:t>
            </a:r>
            <a:r>
              <a:rPr lang="en-US" sz="3200"/>
              <a:t>run </a:t>
            </a:r>
            <a:r>
              <a:rPr lang="en-US" sz="3200" smtClean="0"/>
              <a:t>______ </a:t>
            </a:r>
            <a:r>
              <a:rPr lang="en-US" sz="3200" dirty="0"/>
              <a:t>than a </a:t>
            </a:r>
            <a:r>
              <a:rPr lang="en-US" sz="3200"/>
              <a:t>buffalo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3. </a:t>
            </a:r>
            <a:r>
              <a:rPr lang="en-US" sz="3200" dirty="0"/>
              <a:t>You’re too loud</a:t>
            </a:r>
            <a:r>
              <a:rPr lang="en-US" sz="3200"/>
              <a:t>. </a:t>
            </a:r>
            <a:r>
              <a:rPr lang="en-US" sz="3200" smtClean="0"/>
              <a:t>Can </a:t>
            </a:r>
            <a:r>
              <a:rPr lang="en-US" sz="3200" dirty="0"/>
              <a:t>you speak a </a:t>
            </a:r>
            <a:r>
              <a:rPr lang="en-US" sz="3200"/>
              <a:t>bit </a:t>
            </a:r>
            <a:r>
              <a:rPr lang="en-US" sz="3200" smtClean="0"/>
              <a:t>____________?</a:t>
            </a:r>
          </a:p>
          <a:p>
            <a:endParaRPr lang="en-US" sz="1500" dirty="0"/>
          </a:p>
          <a:p>
            <a:r>
              <a:rPr lang="en-US" sz="3200" b="1" dirty="0">
                <a:solidFill>
                  <a:srgbClr val="E0702A"/>
                </a:solidFill>
              </a:rPr>
              <a:t>4. </a:t>
            </a:r>
            <a:r>
              <a:rPr lang="en-US" sz="3200" dirty="0"/>
              <a:t>After working hard all day on the farm, we </a:t>
            </a:r>
            <a:r>
              <a:rPr lang="en-US" sz="3200"/>
              <a:t>slept </a:t>
            </a:r>
            <a:r>
              <a:rPr lang="en-US" sz="3200" smtClean="0"/>
              <a:t>____________ </a:t>
            </a:r>
            <a:r>
              <a:rPr lang="en-US" sz="3200" dirty="0"/>
              <a:t>than ever </a:t>
            </a:r>
            <a:r>
              <a:rPr lang="en-US" sz="3200"/>
              <a:t>before</a:t>
            </a:r>
            <a:r>
              <a:rPr lang="en-US" sz="3200" smtClean="0"/>
              <a:t>.</a:t>
            </a:r>
          </a:p>
          <a:p>
            <a:endParaRPr lang="en-US" sz="1500" dirty="0"/>
          </a:p>
          <a:p>
            <a:r>
              <a:rPr lang="en-US" sz="3200" b="1" smtClean="0">
                <a:solidFill>
                  <a:srgbClr val="E0702A"/>
                </a:solidFill>
              </a:rPr>
              <a:t>5. </a:t>
            </a:r>
            <a:r>
              <a:rPr lang="en-US" sz="3200" smtClean="0"/>
              <a:t>The farmers started harvesting their crops ______ than expected.  </a:t>
            </a:r>
            <a:endParaRPr lang="en-US" sz="3200" dirty="0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5F98E21-F493-9AD9-D2EF-174EF0B523FD}"/>
              </a:ext>
            </a:extLst>
          </p:cNvPr>
          <p:cNvSpPr txBox="1"/>
          <p:nvPr/>
        </p:nvSpPr>
        <p:spPr>
          <a:xfrm>
            <a:off x="7701461" y="2357795"/>
            <a:ext cx="2646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carefully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0029B3-452C-7FFF-3912-FBBD8292F1E2}"/>
              </a:ext>
            </a:extLst>
          </p:cNvPr>
          <p:cNvSpPr txBox="1"/>
          <p:nvPr/>
        </p:nvSpPr>
        <p:spPr>
          <a:xfrm>
            <a:off x="3333223" y="3045428"/>
            <a:ext cx="1286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faster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2DD1CB4-6EDF-4306-5EDE-D597531B6D27}"/>
              </a:ext>
            </a:extLst>
          </p:cNvPr>
          <p:cNvSpPr txBox="1"/>
          <p:nvPr/>
        </p:nvSpPr>
        <p:spPr>
          <a:xfrm>
            <a:off x="6701527" y="3754593"/>
            <a:ext cx="24224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quietly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3730033-D60B-B199-BA84-0680ABAA2A09}"/>
              </a:ext>
            </a:extLst>
          </p:cNvPr>
          <p:cNvSpPr txBox="1"/>
          <p:nvPr/>
        </p:nvSpPr>
        <p:spPr>
          <a:xfrm>
            <a:off x="8568629" y="4483622"/>
            <a:ext cx="26415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more soundly 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96883E-3DB8-87E8-F5E4-29AF33D5238D}"/>
              </a:ext>
            </a:extLst>
          </p:cNvPr>
          <p:cNvSpPr txBox="1"/>
          <p:nvPr/>
        </p:nvSpPr>
        <p:spPr>
          <a:xfrm>
            <a:off x="7630543" y="5723452"/>
            <a:ext cx="13941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EF4B66"/>
                </a:solidFill>
              </a:rPr>
              <a:t>earlier</a:t>
            </a:r>
            <a:endParaRPr lang="vi-VN" sz="3200" dirty="0">
              <a:solidFill>
                <a:srgbClr val="EF4B66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D0F0792C-36EB-07D3-89C6-8ED0BF1D6515}"/>
              </a:ext>
            </a:extLst>
          </p:cNvPr>
          <p:cNvSpPr/>
          <p:nvPr/>
        </p:nvSpPr>
        <p:spPr>
          <a:xfrm>
            <a:off x="1103760" y="1585953"/>
            <a:ext cx="10454666" cy="681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BE015A54-5997-A7DB-266F-E64A686F6157}"/>
              </a:ext>
            </a:extLst>
          </p:cNvPr>
          <p:cNvSpPr/>
          <p:nvPr/>
        </p:nvSpPr>
        <p:spPr>
          <a:xfrm>
            <a:off x="1103760" y="1645653"/>
            <a:ext cx="104179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early 		soundly 		fast 		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carefully 			quietly</a:t>
            </a:r>
            <a:endParaRPr lang="vi-V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566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1" name="Round Single Corner Rectangle 20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98136" y="1178054"/>
            <a:ext cx="10815315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Read the situations and complete the sentences using the comparative forms of the adverbs in brackets.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4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F122AC59-702B-F473-50BE-1F17B598739A}"/>
              </a:ext>
            </a:extLst>
          </p:cNvPr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ADD1E5B-3791-1379-80BC-F7A027398F98}"/>
              </a:ext>
            </a:extLst>
          </p:cNvPr>
          <p:cNvSpPr txBox="1"/>
          <p:nvPr/>
        </p:nvSpPr>
        <p:spPr>
          <a:xfrm>
            <a:off x="200306" y="1896217"/>
            <a:ext cx="1190561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E0702A"/>
                </a:solidFill>
              </a:rPr>
              <a:t>1. </a:t>
            </a:r>
            <a:r>
              <a:rPr lang="en-US" sz="3200" dirty="0"/>
              <a:t>The red car can run 200 km/h while </a:t>
            </a:r>
            <a:r>
              <a:rPr lang="en-US" sz="3200"/>
              <a:t>the </a:t>
            </a:r>
            <a:r>
              <a:rPr lang="en-US" sz="3200" smtClean="0"/>
              <a:t>black </a:t>
            </a:r>
            <a:r>
              <a:rPr lang="en-US" sz="3200" dirty="0"/>
              <a:t>car can run 160 km/h.</a:t>
            </a:r>
          </a:p>
          <a:p>
            <a:pPr>
              <a:lnSpc>
                <a:spcPct val="200000"/>
              </a:lnSpc>
            </a:pPr>
            <a:r>
              <a:rPr lang="en-US" sz="3200" smtClean="0">
                <a:sym typeface="Wingdings 3" panose="05040102010807070707" pitchFamily="18" charset="2"/>
              </a:rPr>
              <a:t> </a:t>
            </a:r>
            <a:r>
              <a:rPr lang="en-US" sz="3200" smtClean="0"/>
              <a:t>The </a:t>
            </a:r>
            <a:r>
              <a:rPr lang="en-US" sz="3200" dirty="0"/>
              <a:t>red car can </a:t>
            </a:r>
            <a:r>
              <a:rPr lang="en-US" sz="3200"/>
              <a:t>run </a:t>
            </a:r>
            <a:r>
              <a:rPr lang="en-US" sz="3200" smtClean="0"/>
              <a:t>_______________________. </a:t>
            </a:r>
            <a:r>
              <a:rPr lang="en-US" sz="3200" dirty="0"/>
              <a:t>(fast)</a:t>
            </a:r>
          </a:p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E0702A"/>
                </a:solidFill>
              </a:rPr>
              <a:t>2. </a:t>
            </a:r>
            <a:r>
              <a:rPr lang="en-US" sz="3200" dirty="0"/>
              <a:t>Nick can jump 1.5 m high while Tom can jump only 1.3 m.</a:t>
            </a:r>
          </a:p>
          <a:p>
            <a:pPr>
              <a:lnSpc>
                <a:spcPct val="200000"/>
              </a:lnSpc>
            </a:pPr>
            <a:r>
              <a:rPr lang="en-US" sz="3200">
                <a:sym typeface="Wingdings 3" panose="05040102010807070707" pitchFamily="18" charset="2"/>
              </a:rPr>
              <a:t> </a:t>
            </a:r>
            <a:r>
              <a:rPr lang="en-US" sz="3200" smtClean="0"/>
              <a:t>Nick </a:t>
            </a:r>
            <a:r>
              <a:rPr lang="en-US" sz="3200" dirty="0"/>
              <a:t>can </a:t>
            </a:r>
            <a:r>
              <a:rPr lang="en-US" sz="3200"/>
              <a:t>jump </a:t>
            </a:r>
            <a:r>
              <a:rPr lang="en-US" sz="3200" smtClean="0"/>
              <a:t>___________________. </a:t>
            </a:r>
            <a:r>
              <a:rPr lang="en-US" sz="3200" dirty="0"/>
              <a:t>(high)</a:t>
            </a:r>
            <a:endParaRPr lang="vi-VN" sz="3200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4077970" y="3199449"/>
            <a:ext cx="46199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faster than the black car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DFD21-5C26-1950-77A8-BF2E91994E06}"/>
              </a:ext>
            </a:extLst>
          </p:cNvPr>
          <p:cNvSpPr txBox="1"/>
          <p:nvPr/>
        </p:nvSpPr>
        <p:spPr>
          <a:xfrm>
            <a:off x="3163870" y="5126062"/>
            <a:ext cx="40282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higher than Tom (can)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0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3531" y="3531"/>
            <a:ext cx="12192000" cy="1083309"/>
            <a:chOff x="0" y="-3"/>
            <a:chExt cx="12192000" cy="1083309"/>
          </a:xfrm>
        </p:grpSpPr>
        <p:sp>
          <p:nvSpPr>
            <p:cNvPr id="21" name="Round Single Corner Rectangle 20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1">
            <a:extLst>
              <a:ext uri="{FF2B5EF4-FFF2-40B4-BE49-F238E27FC236}">
                <a16:creationId xmlns:a16="http://schemas.microsoft.com/office/drawing/2014/main" id="{943D9978-6802-177F-37C2-54A034C89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3988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F122AC59-702B-F473-50BE-1F17B598739A}"/>
              </a:ext>
            </a:extLst>
          </p:cNvPr>
          <p:cNvSpPr txBox="1"/>
          <p:nvPr/>
        </p:nvSpPr>
        <p:spPr>
          <a:xfrm>
            <a:off x="487067" y="207665"/>
            <a:ext cx="413269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ADD1E5B-3791-1379-80BC-F7A027398F98}"/>
              </a:ext>
            </a:extLst>
          </p:cNvPr>
          <p:cNvSpPr txBox="1"/>
          <p:nvPr/>
        </p:nvSpPr>
        <p:spPr>
          <a:xfrm>
            <a:off x="129308" y="1422512"/>
            <a:ext cx="11976611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/>
              <a:t>3. Mai and hoa both did well on the </a:t>
            </a:r>
            <a:r>
              <a:rPr lang="en-US" sz="3200" smtClean="0"/>
              <a:t>exam. Hoa </a:t>
            </a:r>
            <a:r>
              <a:rPr lang="en-US" sz="3200"/>
              <a:t>got 80% of the </a:t>
            </a:r>
            <a:r>
              <a:rPr lang="en-US" sz="3200" smtClean="0"/>
              <a:t>answers correct and Mai </a:t>
            </a:r>
            <a:r>
              <a:rPr lang="en-US" sz="3200"/>
              <a:t>got 90</a:t>
            </a:r>
            <a:r>
              <a:rPr lang="en-US" sz="3200" smtClean="0"/>
              <a:t>%.</a:t>
            </a:r>
            <a:endParaRPr lang="en-US" sz="3200" dirty="0"/>
          </a:p>
          <a:p>
            <a:pPr marL="457200" indent="-457200">
              <a:buFont typeface="Wingdings 3" panose="05040102010807070707" pitchFamily="18" charset="2"/>
              <a:buChar char="&quot;"/>
            </a:pPr>
            <a:r>
              <a:rPr lang="en-US" sz="3200" smtClean="0"/>
              <a:t>Mai did ___________________________. (well)</a:t>
            </a:r>
          </a:p>
          <a:p>
            <a:endParaRPr lang="en-US" sz="1500" dirty="0"/>
          </a:p>
          <a:p>
            <a:r>
              <a:rPr lang="en-US" sz="3200"/>
              <a:t>4. My dad expected the workers to </a:t>
            </a:r>
            <a:r>
              <a:rPr lang="en-US" sz="3200" smtClean="0"/>
              <a:t>arrive at </a:t>
            </a:r>
            <a:r>
              <a:rPr lang="en-US" sz="3200"/>
              <a:t>7 a.m., but they arrived at 6:30 a.m</a:t>
            </a:r>
            <a:r>
              <a:rPr lang="en-US" sz="3200" smtClean="0"/>
              <a:t>.</a:t>
            </a:r>
            <a:endParaRPr lang="en-US" sz="3200" dirty="0"/>
          </a:p>
          <a:p>
            <a:pPr marL="457200" indent="-457200">
              <a:buFont typeface="Wingdings 3" panose="05040102010807070707" pitchFamily="18" charset="2"/>
              <a:buChar char="&quot;"/>
            </a:pPr>
            <a:r>
              <a:rPr lang="en-US" sz="3200" smtClean="0"/>
              <a:t>The </a:t>
            </a:r>
            <a:r>
              <a:rPr lang="en-US" sz="3200"/>
              <a:t>workers </a:t>
            </a:r>
            <a:r>
              <a:rPr lang="en-US" sz="3200" smtClean="0"/>
              <a:t>arrived __________________________. </a:t>
            </a:r>
            <a:r>
              <a:rPr lang="en-US" sz="3200"/>
              <a:t>(early</a:t>
            </a:r>
            <a:r>
              <a:rPr lang="en-US" sz="3200" smtClean="0"/>
              <a:t>)</a:t>
            </a:r>
          </a:p>
          <a:p>
            <a:endParaRPr lang="en-US" sz="1500" smtClean="0"/>
          </a:p>
          <a:p>
            <a:r>
              <a:rPr lang="en-US" sz="3200"/>
              <a:t>5. The buses run every 15 minutes. The trains run every 30 minutes.</a:t>
            </a:r>
          </a:p>
          <a:p>
            <a:r>
              <a:rPr lang="en-US" sz="3200">
                <a:sym typeface="Wingdings 3" panose="05040102010807070707" pitchFamily="18" charset="2"/>
              </a:rPr>
              <a:t> </a:t>
            </a:r>
            <a:r>
              <a:rPr lang="en-US" sz="3200"/>
              <a:t>The buses run </a:t>
            </a:r>
            <a:r>
              <a:rPr lang="en-US" sz="3200" smtClean="0"/>
              <a:t>____________________________. </a:t>
            </a:r>
            <a:r>
              <a:rPr lang="en-US" sz="3200"/>
              <a:t>(frequently</a:t>
            </a:r>
            <a:r>
              <a:rPr lang="en-US" sz="3200" smtClean="0"/>
              <a:t>)</a:t>
            </a:r>
            <a:endParaRPr lang="vi-VN" sz="320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2185831" y="2392033"/>
            <a:ext cx="5083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better on the exam than Hoa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DFD21-5C26-1950-77A8-BF2E91994E06}"/>
              </a:ext>
            </a:extLst>
          </p:cNvPr>
          <p:cNvSpPr txBox="1"/>
          <p:nvPr/>
        </p:nvSpPr>
        <p:spPr>
          <a:xfrm>
            <a:off x="4009373" y="4107874"/>
            <a:ext cx="50764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earlier than my dad expected</a:t>
            </a:r>
            <a:endParaRPr lang="vi-VN" sz="3200" dirty="0">
              <a:solidFill>
                <a:srgbClr val="C00000"/>
              </a:solidFill>
            </a:endParaRPr>
          </a:p>
        </p:txBody>
      </p:sp>
      <p:sp>
        <p:nvSpPr>
          <p:cNvPr id="18" name="Hộp Văn bản 6">
            <a:extLst>
              <a:ext uri="{FF2B5EF4-FFF2-40B4-BE49-F238E27FC236}">
                <a16:creationId xmlns:a16="http://schemas.microsoft.com/office/drawing/2014/main" id="{8910A970-F829-DCBF-B16D-3756724AAB75}"/>
              </a:ext>
            </a:extLst>
          </p:cNvPr>
          <p:cNvSpPr txBox="1"/>
          <p:nvPr/>
        </p:nvSpPr>
        <p:spPr>
          <a:xfrm>
            <a:off x="3092172" y="5275767"/>
            <a:ext cx="54898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more frequently than the trains</a:t>
            </a:r>
            <a:endParaRPr lang="vi-V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3866</TotalTime>
  <Words>667</Words>
  <Application>Microsoft Office PowerPoint</Application>
  <PresentationFormat>Widescreen</PresentationFormat>
  <Paragraphs>132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Adobe Gothic Std B</vt:lpstr>
      <vt:lpstr>Arial</vt:lpstr>
      <vt:lpstr>Calibri</vt:lpstr>
      <vt:lpstr>Calibri Light</vt:lpstr>
      <vt:lpstr>Myriad Pro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Adminstrator</cp:lastModifiedBy>
  <cp:revision>218</cp:revision>
  <dcterms:created xsi:type="dcterms:W3CDTF">2020-12-09T02:04:09Z</dcterms:created>
  <dcterms:modified xsi:type="dcterms:W3CDTF">2023-08-14T00:58:41Z</dcterms:modified>
</cp:coreProperties>
</file>