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6"/>
  </p:notesMasterIdLst>
  <p:sldIdLst>
    <p:sldId id="293" r:id="rId4"/>
    <p:sldId id="291" r:id="rId5"/>
    <p:sldId id="260" r:id="rId6"/>
    <p:sldId id="269" r:id="rId7"/>
    <p:sldId id="262" r:id="rId8"/>
    <p:sldId id="280" r:id="rId9"/>
    <p:sldId id="289" r:id="rId10"/>
    <p:sldId id="292" r:id="rId11"/>
    <p:sldId id="270" r:id="rId12"/>
    <p:sldId id="271" r:id="rId13"/>
    <p:sldId id="281" r:id="rId14"/>
    <p:sldId id="282" r:id="rId15"/>
    <p:sldId id="290" r:id="rId16"/>
    <p:sldId id="283" r:id="rId17"/>
    <p:sldId id="274" r:id="rId18"/>
    <p:sldId id="275" r:id="rId19"/>
    <p:sldId id="284" r:id="rId20"/>
    <p:sldId id="277" r:id="rId21"/>
    <p:sldId id="285" r:id="rId22"/>
    <p:sldId id="287" r:id="rId23"/>
    <p:sldId id="28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varScale="1">
        <p:scale>
          <a:sx n="74" d="100"/>
          <a:sy n="74"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3/22/2023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029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155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9601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3/22/2023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2751845" y="1580505"/>
            <a:ext cx="6815840"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MÔN ĐỊA 6</a:t>
            </a:r>
            <a:endParaRPr lang="en-US" sz="2400" b="1" dirty="0"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15875">
                  <a:solidFill>
                    <a:schemeClr val="tx2">
                      <a:lumMod val="40000"/>
                      <a:lumOff val="60000"/>
                    </a:schemeClr>
                  </a:solidFill>
                </a:ln>
                <a:solidFill>
                  <a:srgbClr val="FFFF00"/>
                </a:solidFill>
                <a:latin typeface="Times New Roman" panose="02020603050405020304" pitchFamily="18" charset="0"/>
                <a:cs typeface="Times New Roman" panose="02020603050405020304" pitchFamily="18" charset="0"/>
              </a:rPr>
              <a:t>BÀI 23: SỰ SỐNG TRÊN TRÁI ĐẤT</a:t>
            </a:r>
            <a:endParaRPr lang="en-US" sz="3200" b="1" dirty="0">
              <a:ln w="15875">
                <a:solidFill>
                  <a:schemeClr val="tx2">
                    <a:lumMod val="40000"/>
                    <a:lumOff val="60000"/>
                  </a:schemeClr>
                </a:solid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4394793"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TRẦN KIỀU TRANG </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5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04581" y="4320819"/>
            <a:ext cx="11222181" cy="1938992"/>
          </a:xfrm>
          <a:prstGeom prst="rect">
            <a:avLst/>
          </a:prstGeom>
          <a:noFill/>
        </p:spPr>
        <p:txBody>
          <a:bodyPr wrap="square" rtlCol="0">
            <a:spAutoFit/>
          </a:bodyPr>
          <a:lstStyle/>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Đọc thông tin SGK  và quan sát các hình ảnh trong hình 2, em hãy:</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1. Nguyên nhân dẫn đến sự đa dạng của sinh vật trên lục địa.</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2. Kể tên một số loài thực vật, động vật ở các đới mà em biết.</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3. Nêu sự khác nhau về thực vật giữa rừng mưa nhiệt đới với rừng lá kim và đài nguyên.</a:t>
            </a:r>
            <a:endParaRPr lang="en-US" sz="2400" dirty="0">
              <a:solidFill>
                <a:srgbClr val="FFFF00"/>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4" y="1059601"/>
            <a:ext cx="9836436" cy="31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508820" y="4761696"/>
            <a:ext cx="11222181" cy="584775"/>
          </a:xfrm>
          <a:prstGeom prst="rect">
            <a:avLst/>
          </a:prstGeom>
          <a:noFill/>
        </p:spPr>
        <p:txBody>
          <a:bodyPr wrap="square" rtlCol="0">
            <a:spAutoFit/>
          </a:bodyPr>
          <a:lstStyle/>
          <a:p>
            <a:pPr algn="ctr">
              <a:spcAft>
                <a:spcPts val="0"/>
              </a:spcAft>
            </a:pPr>
            <a:r>
              <a:rPr lang="nl-NL" sz="3200" b="1" dirty="0">
                <a:solidFill>
                  <a:srgbClr val="FFFF00"/>
                </a:solidFill>
                <a:latin typeface="Times New Roman"/>
                <a:ea typeface="Calibri"/>
                <a:cs typeface="Times New Roman"/>
              </a:rPr>
              <a:t>Nguyên nhân dẫn đến sự đa dạng của sinh vật trên lục địa?</a:t>
            </a:r>
            <a:endParaRPr lang="en-US" sz="3200" b="1" i="1" dirty="0">
              <a:solidFill>
                <a:srgbClr val="FFFF00"/>
              </a:solidFill>
              <a:latin typeface="Times New Roman"/>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80" y="1251449"/>
            <a:ext cx="10478462" cy="33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2874" y="5648029"/>
            <a:ext cx="7573484" cy="584775"/>
          </a:xfrm>
          <a:prstGeom prst="rect">
            <a:avLst/>
          </a:prstGeom>
        </p:spPr>
        <p:txBody>
          <a:bodyPr wrap="none">
            <a:spAutoFit/>
          </a:bodyPr>
          <a:lstStyle/>
          <a:p>
            <a:pPr lvl="0" algn="just"/>
            <a:r>
              <a:rPr lang="en-US" sz="3200" b="1" dirty="0">
                <a:solidFill>
                  <a:prstClr val="white"/>
                </a:solidFill>
                <a:latin typeface="Times New Roman"/>
                <a:ea typeface="Calibri"/>
                <a:cs typeface="Times New Roman"/>
              </a:rPr>
              <a:t>Do </a:t>
            </a:r>
            <a:r>
              <a:rPr lang="en-US" sz="3200" b="1" dirty="0" err="1">
                <a:solidFill>
                  <a:prstClr val="white"/>
                </a:solidFill>
                <a:latin typeface="Times New Roman"/>
                <a:ea typeface="Calibri"/>
                <a:cs typeface="Times New Roman"/>
              </a:rPr>
              <a:t>sự</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khác</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nhau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về</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khí</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hậu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trên</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Trái</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Đất</a:t>
            </a:r>
            <a:r>
              <a:rPr lang="en-US" sz="3200" b="1" dirty="0">
                <a:solidFill>
                  <a:prstClr val="white"/>
                </a:solidFill>
                <a:latin typeface="Times New Roman"/>
                <a:ea typeface="Calibri"/>
                <a:cs typeface="Times New Roman"/>
              </a:rPr>
              <a:t>.</a:t>
            </a:r>
            <a:endParaRPr lang="en-US" sz="32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73318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229539" y="1194258"/>
            <a:ext cx="11115305" cy="584775"/>
          </a:xfrm>
          <a:prstGeom prst="rect">
            <a:avLst/>
          </a:prstGeom>
        </p:spPr>
        <p:txBody>
          <a:bodyPr wrap="square">
            <a:spAutoFit/>
          </a:bodyPr>
          <a:lstStyle/>
          <a:p>
            <a:pPr lvl="0" algn="ctr"/>
            <a:r>
              <a:rPr lang="nl-NL" sz="3200" b="1" dirty="0">
                <a:solidFill>
                  <a:srgbClr val="FFFF00"/>
                </a:solidFill>
                <a:latin typeface="Times New Roman"/>
                <a:ea typeface="Calibri"/>
                <a:cs typeface="Times New Roman"/>
              </a:rPr>
              <a:t>Kể tên một số loài thực vật, động vật ở các đới mà em biết.</a:t>
            </a:r>
            <a:endParaRPr lang="en-US" sz="3200" dirty="0">
              <a:solidFill>
                <a:srgbClr val="FFFF00"/>
              </a:solidFill>
              <a:latin typeface="Calibri"/>
              <a:ea typeface="Calibri"/>
              <a:cs typeface="Times New Roman"/>
            </a:endParaRPr>
          </a:p>
        </p:txBody>
      </p:sp>
      <p:sp>
        <p:nvSpPr>
          <p:cNvPr id="3" name="Rectangle 2"/>
          <p:cNvSpPr/>
          <p:nvPr/>
        </p:nvSpPr>
        <p:spPr>
          <a:xfrm>
            <a:off x="880680" y="1779033"/>
            <a:ext cx="10818929" cy="4524315"/>
          </a:xfrm>
          <a:prstGeom prst="rect">
            <a:avLst/>
          </a:prstGeom>
        </p:spPr>
        <p:txBody>
          <a:bodyPr wrap="square">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 Đới nóng</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voi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ngựa, khỉ, nai, </a:t>
            </a:r>
            <a:r>
              <a:rPr lang="en-US" sz="3200" b="1" dirty="0" err="1">
                <a:solidFill>
                  <a:schemeClr val="bg1"/>
                </a:solidFill>
                <a:latin typeface="Times New Roman" panose="02020603050405020304" pitchFamily="18" charset="0"/>
                <a:cs typeface="Times New Roman" panose="02020603050405020304" pitchFamily="18" charset="0"/>
              </a:rPr>
              <a:t>sư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gấm</a:t>
            </a:r>
            <a:r>
              <a:rPr lang="vi-VN" sz="3200" b="1" dirty="0">
                <a:solidFill>
                  <a:schemeClr val="bg1"/>
                </a:solidFill>
                <a:latin typeface="Times New Roman" panose="02020603050405020304" pitchFamily="18" charset="0"/>
                <a:cs typeface="Times New Roman" panose="02020603050405020304" pitchFamily="18" charset="0"/>
              </a:rPr>
              <a:t>, tê giác, sóc,...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xa van, lim, sến, táu, dừa, cao su, hồ tiêu,...</a:t>
            </a:r>
          </a:p>
          <a:p>
            <a:pPr algn="just"/>
            <a:r>
              <a:rPr lang="vi-VN" sz="3200" b="1" dirty="0">
                <a:solidFill>
                  <a:schemeClr val="bg1"/>
                </a:solidFill>
                <a:latin typeface="Times New Roman" panose="02020603050405020304" pitchFamily="18" charset="0"/>
                <a:cs typeface="Times New Roman" panose="02020603050405020304" pitchFamily="18" charset="0"/>
              </a:rPr>
              <a:t>- Đới ôn hòa</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chó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sói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tuần lộc, cáo bạc,…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rừng lá kim, lúa mì, đại mạch, thông,…</a:t>
            </a:r>
          </a:p>
          <a:p>
            <a:pPr algn="just"/>
            <a:r>
              <a:rPr lang="vi-VN" sz="3200" b="1" dirty="0">
                <a:solidFill>
                  <a:schemeClr val="bg1"/>
                </a:solidFill>
                <a:latin typeface="Times New Roman" panose="02020603050405020304" pitchFamily="18" charset="0"/>
                <a:cs typeface="Times New Roman" panose="02020603050405020304" pitchFamily="18" charset="0"/>
              </a:rPr>
              <a:t>- Đới lạnh: </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gấu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trắng</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hải cẩu, chim cánh cụt, cá voi,…</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cỏ, rêu, địa y,…</a:t>
            </a:r>
            <a:endParaRPr lang="vi-VN" sz="32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80644" y="1250681"/>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564677" y="1136819"/>
            <a:ext cx="1954787"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2780644" y="1833763"/>
            <a:ext cx="8508195" cy="4524315"/>
          </a:xfrm>
          <a:prstGeom prst="rect">
            <a:avLst/>
          </a:prstGeom>
        </p:spPr>
        <p:txBody>
          <a:bodyPr wrap="square">
            <a:spAutoFit/>
          </a:bodyPr>
          <a:lstStyle/>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 vật chịu ảnh hưởng của khí hậu ít hơn thực vật, do động vật có thể di chuyền từ nơi này đến nơi khác. Giới động vật trên các lục địa cũng hết sức phong phú, đa dạng, có sự khác biệt giữa các đới khí hậu.</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4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8837" y="221802"/>
            <a:ext cx="11467655"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75013" y="3965731"/>
            <a:ext cx="11222181" cy="2569934"/>
          </a:xfrm>
          <a:prstGeom prst="rect">
            <a:avLst/>
          </a:prstGeom>
          <a:noFill/>
        </p:spPr>
        <p:txBody>
          <a:bodyPr wrap="square" rtlCol="0">
            <a:spAutoFit/>
          </a:bodyPr>
          <a:lstStyle/>
          <a:p>
            <a:pPr algn="just"/>
            <a:r>
              <a:rPr lang="en-US" sz="2300" b="1" dirty="0">
                <a:solidFill>
                  <a:prstClr val="white"/>
                </a:solidFill>
                <a:latin typeface="Times New Roman"/>
                <a:ea typeface="Calibri"/>
                <a:cs typeface="Times New Roman"/>
              </a:rPr>
              <a:t>- Do </a:t>
            </a:r>
            <a:r>
              <a:rPr lang="en-US" sz="2300" b="1" dirty="0" err="1">
                <a:solidFill>
                  <a:prstClr val="white"/>
                </a:solidFill>
                <a:latin typeface="Times New Roman"/>
                <a:ea typeface="Calibri"/>
                <a:cs typeface="Times New Roman"/>
              </a:rPr>
              <a:t>điều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về</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lượng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ở 3 </a:t>
            </a:r>
            <a:r>
              <a:rPr lang="en-US" sz="2300" b="1" dirty="0" err="1">
                <a:solidFill>
                  <a:prstClr val="white"/>
                </a:solidFill>
                <a:latin typeface="Times New Roman"/>
                <a:ea typeface="Calibri"/>
                <a:cs typeface="Times New Roman"/>
              </a:rPr>
              <a:t>nơi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cối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rậm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rạp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tốt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lớn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ít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không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yếu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rêu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y, </a:t>
            </a:r>
            <a:r>
              <a:rPr lang="en-US" sz="2300" b="1" dirty="0" err="1">
                <a:solidFill>
                  <a:prstClr val="white"/>
                </a:solidFill>
                <a:latin typeface="Times New Roman"/>
                <a:ea typeface="Calibri"/>
                <a:cs typeface="Times New Roman"/>
              </a:rPr>
              <a:t>thấp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lùn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thớt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82" y="956427"/>
            <a:ext cx="8148874" cy="228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431" y="3178223"/>
            <a:ext cx="10953344" cy="892552"/>
          </a:xfrm>
          <a:prstGeom prst="rect">
            <a:avLst/>
          </a:prstGeom>
        </p:spPr>
        <p:txBody>
          <a:bodyPr wrap="square">
            <a:spAutoFit/>
          </a:bodyPr>
          <a:lstStyle/>
          <a:p>
            <a:pPr lvl="0" algn="ctr"/>
            <a:r>
              <a:rPr lang="nl-NL" sz="2600" b="1" dirty="0">
                <a:solidFill>
                  <a:srgbClr val="FFFF00"/>
                </a:solidFill>
                <a:latin typeface="Times New Roman"/>
                <a:ea typeface="Calibri"/>
                <a:cs typeface="Times New Roman"/>
              </a:rPr>
              <a:t>Nêu sự khác nhau về thực vật giữa rừng mưa nhiệt đới với rừng lá kim và đài nguyên.</a:t>
            </a:r>
            <a:endParaRPr lang="en-US" sz="2600" dirty="0">
              <a:solidFill>
                <a:srgbClr val="FFFF00"/>
              </a:solidFill>
              <a:latin typeface="Calibri"/>
              <a:ea typeface="Calibri"/>
              <a:cs typeface="Times New Roman"/>
            </a:endParaRPr>
          </a:p>
        </p:txBody>
      </p:sp>
    </p:spTree>
    <p:extLst>
      <p:ext uri="{BB962C8B-B14F-4D97-AF65-F5344CB8AC3E}">
        <p14:creationId xmlns:p14="http://schemas.microsoft.com/office/powerpoint/2010/main" val="285337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71858"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97" name="Rectangle 96"/>
          <p:cNvSpPr/>
          <p:nvPr/>
        </p:nvSpPr>
        <p:spPr>
          <a:xfrm>
            <a:off x="389195" y="1233940"/>
            <a:ext cx="4582758" cy="1189108"/>
          </a:xfrm>
          <a:prstGeom prst="rect">
            <a:avLst/>
          </a:prstGeom>
        </p:spPr>
        <p:txBody>
          <a:bodyPr wrap="square">
            <a:spAutoFit/>
          </a:bodyPr>
          <a:lstStyle/>
          <a:p>
            <a:pPr algn="just">
              <a:lnSpc>
                <a:spcPct val="115000"/>
              </a:lnSpc>
              <a:spcAft>
                <a:spcPts val="0"/>
              </a:spcAft>
            </a:pPr>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1. </a:t>
            </a:r>
            <a:r>
              <a:rPr lang="en-US" sz="3200" b="1" dirty="0" err="1">
                <a:solidFill>
                  <a:srgbClr val="FFFF00"/>
                </a:solidFill>
                <a:latin typeface="Times New Roman"/>
                <a:ea typeface="Calibri"/>
                <a:cs typeface="Times New Roman"/>
              </a:rPr>
              <a:t>Lựa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chọn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đáp</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án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đúng</a:t>
            </a:r>
            <a:endParaRPr lang="en-US" sz="3200" b="1" dirty="0">
              <a:solidFill>
                <a:srgbClr val="FFFF00"/>
              </a:solidFill>
              <a:effectLst/>
              <a:latin typeface="Calibri"/>
              <a:ea typeface="Calibri"/>
              <a:cs typeface="Times New Roman"/>
            </a:endParaRPr>
          </a:p>
        </p:txBody>
      </p:sp>
      <p:sp>
        <p:nvSpPr>
          <p:cNvPr id="98" name="Rectangle 97"/>
          <p:cNvSpPr/>
          <p:nvPr/>
        </p:nvSpPr>
        <p:spPr>
          <a:xfrm>
            <a:off x="862390" y="2317314"/>
            <a:ext cx="3680427" cy="3539430"/>
          </a:xfrm>
          <a:prstGeom prst="rect">
            <a:avLst/>
          </a:prstGeom>
        </p:spPr>
        <p:txBody>
          <a:bodyPr wrap="square">
            <a:spAutoFit/>
          </a:bodyPr>
          <a:lstStyle/>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a.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C</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b.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B</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c.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d.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endParaRPr lang="en-US" sz="3200" b="1"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01" y="325692"/>
            <a:ext cx="6653891" cy="616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2" end="2"/>
                                            </p:txEl>
                                          </p:spTgt>
                                        </p:tgtEl>
                                        <p:attrNameLst>
                                          <p:attrName>style.visibility</p:attrName>
                                        </p:attrNameLst>
                                      </p:cBhvr>
                                      <p:to>
                                        <p:strVal val="visible"/>
                                      </p:to>
                                    </p:set>
                                    <p:animEffect transition="in" filter="circle(in)">
                                      <p:cBhvr>
                                        <p:cTn id="20" dur="2000"/>
                                        <p:tgtEl>
                                          <p:spTgt spid="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8">
                                            <p:txEl>
                                              <p:pRg st="4" end="4"/>
                                            </p:txEl>
                                          </p:spTgt>
                                        </p:tgtEl>
                                        <p:attrNameLst>
                                          <p:attrName>style.visibility</p:attrName>
                                        </p:attrNameLst>
                                      </p:cBhvr>
                                      <p:to>
                                        <p:strVal val="visible"/>
                                      </p:to>
                                    </p:set>
                                    <p:animEffect transition="in" filter="circle(in)">
                                      <p:cBhvr>
                                        <p:cTn id="25" dur="2000"/>
                                        <p:tgtEl>
                                          <p:spTgt spid="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8">
                                            <p:txEl>
                                              <p:pRg st="6" end="6"/>
                                            </p:txEl>
                                          </p:spTgt>
                                        </p:tgtEl>
                                        <p:attrNameLst>
                                          <p:attrName>style.visibility</p:attrName>
                                        </p:attrNameLst>
                                      </p:cBhvr>
                                      <p:to>
                                        <p:strVal val="visible"/>
                                      </p:to>
                                    </p:set>
                                    <p:animEffect transition="in" filter="circle(in)">
                                      <p:cBhvr>
                                        <p:cTn id="30" dur="20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642114"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195126" y="1141683"/>
            <a:ext cx="1962397" cy="584775"/>
          </a:xfrm>
          <a:prstGeom prst="rect">
            <a:avLst/>
          </a:prstGeom>
        </p:spPr>
        <p:txBody>
          <a:bodyPr wrap="none">
            <a:spAutoFit/>
          </a:bodyPr>
          <a:lstStyle/>
          <a:p>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2. </a:t>
            </a:r>
            <a:endParaRPr lang="en-US" sz="3200" dirty="0">
              <a:solidFill>
                <a:srgbClr val="FFFF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19" y="1905768"/>
            <a:ext cx="10335380" cy="45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399407" y="1366700"/>
            <a:ext cx="2185214" cy="646331"/>
          </a:xfrm>
          <a:prstGeom prst="rect">
            <a:avLst/>
          </a:prstGeom>
        </p:spPr>
        <p:txBody>
          <a:bodyPr wrap="none">
            <a:spAutoFit/>
          </a:bodyPr>
          <a:lstStyle/>
          <a:p>
            <a:r>
              <a:rPr lang="en-US" sz="3600" b="1" dirty="0" err="1">
                <a:solidFill>
                  <a:srgbClr val="FFFF00"/>
                </a:solidFill>
                <a:latin typeface="Times New Roman"/>
                <a:ea typeface="Calibri"/>
                <a:cs typeface="Times New Roman"/>
              </a:rPr>
              <a:t>Bài</a:t>
            </a:r>
            <a:r>
              <a:rPr lang="en-US" sz="3600" b="1" dirty="0">
                <a:solidFill>
                  <a:srgbClr val="FFFF00"/>
                </a:solidFill>
                <a:latin typeface="Times New Roman"/>
                <a:ea typeface="Calibri"/>
                <a:cs typeface="Times New Roman"/>
              </a:rPr>
              <a:t> </a:t>
            </a:r>
            <a:r>
              <a:rPr lang="en-US" sz="3600" b="1" dirty="0" err="1">
                <a:solidFill>
                  <a:srgbClr val="FFFF00"/>
                </a:solidFill>
                <a:latin typeface="Times New Roman"/>
                <a:ea typeface="Calibri"/>
                <a:cs typeface="Times New Roman"/>
              </a:rPr>
              <a:t>tập</a:t>
            </a:r>
            <a:r>
              <a:rPr lang="en-US" sz="3600" b="1" dirty="0">
                <a:solidFill>
                  <a:srgbClr val="FFFF00"/>
                </a:solidFill>
                <a:latin typeface="Times New Roman"/>
                <a:ea typeface="Calibri"/>
                <a:cs typeface="Times New Roman"/>
              </a:rPr>
              <a:t> 2. </a:t>
            </a:r>
            <a:endParaRPr lang="en-US" sz="3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9246884"/>
              </p:ext>
            </p:extLst>
          </p:nvPr>
        </p:nvGraphicFramePr>
        <p:xfrm>
          <a:off x="627525" y="2580056"/>
          <a:ext cx="10860841" cy="2362705"/>
        </p:xfrm>
        <a:graphic>
          <a:graphicData uri="http://schemas.openxmlformats.org/drawingml/2006/table">
            <a:tbl>
              <a:tblPr firstRow="1" bandRow="1">
                <a:tableStyleId>{5C22544A-7EE6-4342-B048-85BDC9FD1C3A}</a:tableStyleId>
              </a:tblPr>
              <a:tblGrid>
                <a:gridCol w="4246032">
                  <a:extLst>
                    <a:ext uri="{9D8B030D-6E8A-4147-A177-3AD203B41FA5}">
                      <a16:colId xmlns:a16="http://schemas.microsoft.com/office/drawing/2014/main" xmlns="" val="20000"/>
                    </a:ext>
                  </a:extLst>
                </a:gridCol>
                <a:gridCol w="3083669">
                  <a:extLst>
                    <a:ext uri="{9D8B030D-6E8A-4147-A177-3AD203B41FA5}">
                      <a16:colId xmlns:a16="http://schemas.microsoft.com/office/drawing/2014/main" xmlns="" val="20001"/>
                    </a:ext>
                  </a:extLst>
                </a:gridCol>
                <a:gridCol w="3531140">
                  <a:extLst>
                    <a:ext uri="{9D8B030D-6E8A-4147-A177-3AD203B41FA5}">
                      <a16:colId xmlns:a16="http://schemas.microsoft.com/office/drawing/2014/main" xmlns="" val="20002"/>
                    </a:ext>
                  </a:extLst>
                </a:gridCol>
              </a:tblGrid>
              <a:tr h="510846">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nóng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lạnh</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ôn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hòa</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xmlns="" val="10000"/>
                  </a:ext>
                </a:extLst>
              </a:tr>
              <a:tr h="1783585">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extLst>
                  <a:ext uri="{0D108BD9-81ED-4DB2-BD59-A6C34878D82A}">
                    <a16:rowId xmlns:a16="http://schemas.microsoft.com/office/drawing/2014/main" xmlns="" val="10001"/>
                  </a:ext>
                </a:extLst>
              </a:tr>
            </a:tbl>
          </a:graphicData>
        </a:graphic>
      </p:graphicFrame>
      <p:sp>
        <p:nvSpPr>
          <p:cNvPr id="11" name="Rectangle 10"/>
          <p:cNvSpPr/>
          <p:nvPr/>
        </p:nvSpPr>
        <p:spPr>
          <a:xfrm>
            <a:off x="764520" y="3339776"/>
            <a:ext cx="4002033"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Sư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voi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vượn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bao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lan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964876" y="3339776"/>
            <a:ext cx="2769733" cy="523220"/>
          </a:xfrm>
          <a:prstGeom prst="rect">
            <a:avLst/>
          </a:prstGeom>
        </p:spPr>
        <p:txBody>
          <a:bodyPr wrap="none">
            <a:spAutoFit/>
          </a:bodyPr>
          <a:lstStyle/>
          <a:p>
            <a:r>
              <a:rPr lang="en-US" sz="2800" b="1" dirty="0" err="1">
                <a:solidFill>
                  <a:schemeClr val="bg1"/>
                </a:solidFill>
                <a:latin typeface="Times New Roman" panose="02020603050405020304" pitchFamily="18" charset="0"/>
                <a:cs typeface="Times New Roman" panose="02020603050405020304" pitchFamily="18" charset="0"/>
              </a:rPr>
              <a:t>Gấu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trắng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địa</a:t>
            </a:r>
            <a:r>
              <a:rPr lang="en-US" sz="2800" b="1" dirty="0">
                <a:solidFill>
                  <a:schemeClr val="bg1"/>
                </a:solidFill>
                <a:latin typeface="Times New Roman" panose="02020603050405020304" pitchFamily="18" charset="0"/>
                <a:cs typeface="Times New Roman" panose="02020603050405020304" pitchFamily="18" charset="0"/>
              </a:rPr>
              <a:t> y.</a:t>
            </a:r>
          </a:p>
        </p:txBody>
      </p:sp>
      <p:sp>
        <p:nvSpPr>
          <p:cNvPr id="6" name="Rectangle 5"/>
          <p:cNvSpPr/>
          <p:nvPr/>
        </p:nvSpPr>
        <p:spPr>
          <a:xfrm>
            <a:off x="8038973" y="3339775"/>
            <a:ext cx="3303477"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lãnh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sam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đỏ</a:t>
            </a:r>
            <a:r>
              <a:rPr lang="en-US" sz="2800" b="1" dirty="0">
                <a:solidFill>
                  <a:schemeClr val="bg1"/>
                </a:solidFill>
                <a:latin typeface="Times New Roman" panose="02020603050405020304" pitchFamily="18" charset="0"/>
                <a:cs typeface="Times New Roman" panose="02020603050405020304" pitchFamily="18" charset="0"/>
              </a:rPr>
              <a:t>, ô </a:t>
            </a:r>
            <a:r>
              <a:rPr lang="en-US" sz="2800" b="1" dirty="0" err="1">
                <a:solidFill>
                  <a:schemeClr val="bg1"/>
                </a:solidFill>
                <a:latin typeface="Times New Roman" panose="02020603050405020304" pitchFamily="18" charset="0"/>
                <a:cs typeface="Times New Roman" panose="02020603050405020304" pitchFamily="18" charset="0"/>
              </a:rPr>
              <a:t>liu</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662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498764" y="1348120"/>
            <a:ext cx="11352809" cy="4832092"/>
          </a:xfrm>
          <a:prstGeom prst="rect">
            <a:avLst/>
          </a:prstGeom>
        </p:spPr>
        <p:txBody>
          <a:bodyPr wrap="square">
            <a:spAutoFit/>
          </a:bodyPr>
          <a:lstStyle/>
          <a:p>
            <a:pPr algn="just">
              <a:spcAft>
                <a:spcPts val="0"/>
              </a:spcAft>
            </a:pPr>
            <a:r>
              <a:rPr lang="en-US" sz="4400" b="1" dirty="0">
                <a:solidFill>
                  <a:srgbClr val="FFFF00"/>
                </a:solidFill>
                <a:latin typeface="Times New Roman"/>
                <a:ea typeface="Calibri"/>
                <a:cs typeface="Times New Roman"/>
              </a:rPr>
              <a:t>1.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trình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bày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sự</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dạng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của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Trái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Đất</a:t>
            </a:r>
            <a:r>
              <a:rPr lang="en-US" sz="4400" b="1" dirty="0">
                <a:solidFill>
                  <a:srgbClr val="FFFF00"/>
                </a:solidFill>
                <a:latin typeface="Times New Roman"/>
                <a:ea typeface="Calibri"/>
                <a:cs typeface="Times New Roman"/>
              </a:rPr>
              <a:t>.</a:t>
            </a:r>
            <a:endParaRPr lang="en-US" sz="3600" dirty="0">
              <a:solidFill>
                <a:srgbClr val="FFFF00"/>
              </a:solidFill>
              <a:latin typeface="Calibri"/>
              <a:ea typeface="Calibri"/>
              <a:cs typeface="Times New Roman"/>
            </a:endParaRPr>
          </a:p>
          <a:p>
            <a:pPr algn="just">
              <a:spcAft>
                <a:spcPts val="0"/>
              </a:spcAft>
            </a:pPr>
            <a:endParaRPr lang="en-US" sz="4400" b="1" dirty="0">
              <a:solidFill>
                <a:srgbClr val="FFFF00"/>
              </a:solidFill>
              <a:latin typeface="Times New Roman"/>
              <a:ea typeface="Calibri"/>
              <a:cs typeface="Times New Roman"/>
            </a:endParaRPr>
          </a:p>
          <a:p>
            <a:pPr algn="just">
              <a:spcAft>
                <a:spcPts val="0"/>
              </a:spcAft>
            </a:pPr>
            <a:r>
              <a:rPr lang="en-US" sz="4400" b="1" dirty="0">
                <a:solidFill>
                  <a:srgbClr val="FFFF00"/>
                </a:solidFill>
                <a:latin typeface="Times New Roman"/>
                <a:ea typeface="Calibri"/>
                <a:cs typeface="Times New Roman"/>
              </a:rPr>
              <a:t>2. </a:t>
            </a:r>
            <a:r>
              <a:rPr lang="en-US" sz="4400" b="1" dirty="0" err="1">
                <a:solidFill>
                  <a:srgbClr val="FFFF00"/>
                </a:solidFill>
                <a:latin typeface="Times New Roman"/>
                <a:ea typeface="Calibri"/>
                <a:cs typeface="Times New Roman"/>
              </a:rPr>
              <a:t>Có</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nhiều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đứng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trước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cơ</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bị</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tuyệt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chủng</a:t>
            </a:r>
            <a:r>
              <a:rPr lang="en-US" sz="4400" b="1" dirty="0">
                <a:solidFill>
                  <a:srgbClr val="FFFF00"/>
                </a:solidFill>
                <a:latin typeface="Times New Roman"/>
                <a:ea typeface="Calibri"/>
                <a:cs typeface="Times New Roman"/>
              </a:rPr>
              <a:t>. Theo </a:t>
            </a:r>
            <a:r>
              <a:rPr lang="en-US" sz="4400" b="1" dirty="0" err="1">
                <a:solidFill>
                  <a:srgbClr val="FFFF00"/>
                </a:solidFill>
                <a:latin typeface="Times New Roman"/>
                <a:ea typeface="Calibri"/>
                <a:cs typeface="Times New Roman"/>
              </a:rPr>
              <a:t>em</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nhân</a:t>
            </a:r>
            <a:r>
              <a:rPr lang="en-US" sz="4400" b="1" dirty="0">
                <a:solidFill>
                  <a:srgbClr val="FFFF00"/>
                </a:solidFill>
                <a:latin typeface="Times New Roman"/>
                <a:ea typeface="Calibri"/>
                <a:cs typeface="Times New Roman"/>
              </a:rPr>
              <a:t> do </a:t>
            </a:r>
            <a:r>
              <a:rPr lang="en-US" sz="4400" b="1" dirty="0" err="1">
                <a:solidFill>
                  <a:srgbClr val="FFFF00"/>
                </a:solidFill>
                <a:latin typeface="Times New Roman"/>
                <a:ea typeface="Calibri"/>
                <a:cs typeface="Times New Roman"/>
              </a:rPr>
              <a:t>đâu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nêu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một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số</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biện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pháp</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đề</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bảo</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vệ</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các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đó</a:t>
            </a:r>
            <a:r>
              <a:rPr lang="en-US" sz="4400" b="1" dirty="0">
                <a:solidFill>
                  <a:srgbClr val="FFFF00"/>
                </a:solidFill>
                <a:latin typeface="Times New Roman"/>
                <a:ea typeface="Calibri"/>
                <a:cs typeface="Times New Roman"/>
              </a:rPr>
              <a:t>.</a:t>
            </a:r>
            <a:endParaRPr lang="en-US" sz="3600" dirty="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11373" y="1269942"/>
            <a:ext cx="9834575" cy="584775"/>
          </a:xfrm>
          <a:prstGeom prst="rect">
            <a:avLst/>
          </a:prstGeom>
        </p:spPr>
        <p:txBody>
          <a:bodyPr wrap="square">
            <a:spAutoFit/>
          </a:bodyPr>
          <a:lstStyle/>
          <a:p>
            <a:pPr algn="ctr"/>
            <a:r>
              <a:rPr lang="en-US" sz="3200" b="1" dirty="0">
                <a:solidFill>
                  <a:srgbClr val="FFFF00"/>
                </a:solidFill>
                <a:latin typeface="Times New Roman"/>
                <a:ea typeface="Calibri"/>
                <a:cs typeface="Times New Roman"/>
              </a:rPr>
              <a:t>1. </a:t>
            </a:r>
            <a:r>
              <a:rPr lang="en-US" sz="3200" b="1" dirty="0" err="1">
                <a:solidFill>
                  <a:srgbClr val="FFFF00"/>
                </a:solidFill>
                <a:latin typeface="Times New Roman"/>
                <a:ea typeface="Calibri"/>
                <a:cs typeface="Times New Roman"/>
              </a:rPr>
              <a:t>Hãy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trình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bày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sự</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dạng</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của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sinh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vật</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trên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Trái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Đất</a:t>
            </a:r>
            <a:r>
              <a:rPr lang="en-US" sz="3200" b="1" dirty="0">
                <a:solidFill>
                  <a:srgbClr val="FFFF00"/>
                </a:solidFill>
                <a:latin typeface="Times New Roman"/>
                <a:ea typeface="Calibri"/>
                <a:cs typeface="Times New Roman"/>
              </a:rPr>
              <a:t>.</a:t>
            </a:r>
            <a:endParaRPr lang="en-US" sz="3200" dirty="0">
              <a:solidFill>
                <a:srgbClr val="FFFF00"/>
              </a:solidFill>
              <a:latin typeface="Calibri"/>
              <a:ea typeface="Calibri"/>
              <a:cs typeface="Times New Roman"/>
            </a:endParaRPr>
          </a:p>
        </p:txBody>
      </p:sp>
      <p:sp>
        <p:nvSpPr>
          <p:cNvPr id="2" name="Rectangle 1"/>
          <p:cNvSpPr/>
          <p:nvPr/>
        </p:nvSpPr>
        <p:spPr>
          <a:xfrm>
            <a:off x="671209" y="1890073"/>
            <a:ext cx="10603150" cy="4401205"/>
          </a:xfrm>
          <a:prstGeom prst="rect">
            <a:avLst/>
          </a:prstGeom>
        </p:spPr>
        <p:txBody>
          <a:bodyPr wrap="square">
            <a:spAutoFit/>
          </a:bodyPr>
          <a:lstStyle/>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Đất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được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thể</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hiện</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cả</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lục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địa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dưới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phong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phú</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vĩ</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sống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nên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cũng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loài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thực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Ví</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dụ</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mặt</a:t>
            </a:r>
            <a:r>
              <a:rPr lang="en-US" sz="2800" b="1" dirty="0">
                <a:solidFill>
                  <a:schemeClr val="bg1"/>
                </a:solidFill>
                <a:latin typeface="Times New Roman"/>
                <a:ea typeface="Calibri"/>
                <a:cs typeface="Times New Roman"/>
              </a:rPr>
              <a:t>: san </a:t>
            </a:r>
            <a:r>
              <a:rPr lang="en-US" sz="2800" b="1" dirty="0" err="1">
                <a:solidFill>
                  <a:schemeClr val="bg1"/>
                </a:solidFill>
                <a:latin typeface="Times New Roman"/>
                <a:ea typeface="Calibri"/>
                <a:cs typeface="Times New Roman"/>
              </a:rPr>
              <a:t>hô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tôm</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ngừ</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sứa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rùa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trung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cua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mập</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mực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sao</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bạch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tuộc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41099"/>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712859"/>
          </a:xfrm>
          <a:prstGeom prst="rect">
            <a:avLst/>
          </a:prstGeom>
          <a:solidFill>
            <a:schemeClr val="accent1">
              <a:lumMod val="60000"/>
              <a:lumOff val="40000"/>
            </a:schemeClr>
          </a:solidFill>
        </p:spPr>
        <p:txBody>
          <a:bodyPr wrap="square">
            <a:spAutoFit/>
          </a:bodyPr>
          <a:lstStyle/>
          <a:p>
            <a:pPr algn="just">
              <a:lnSpc>
                <a:spcPct val="120000"/>
              </a:lnSpc>
            </a:pP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cơ</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sổng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tồn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phát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môi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truờng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tính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Vậy</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418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89195" y="878306"/>
            <a:ext cx="11352809" cy="523220"/>
          </a:xfrm>
          <a:prstGeom prst="rect">
            <a:avLst/>
          </a:prstGeom>
        </p:spPr>
        <p:txBody>
          <a:bodyPr wrap="square">
            <a:spAutoFit/>
          </a:bodyPr>
          <a:lstStyle/>
          <a:p>
            <a:pPr algn="ctr"/>
            <a:r>
              <a:rPr lang="en-US" sz="2800" b="1" dirty="0">
                <a:solidFill>
                  <a:srgbClr val="FFFF00"/>
                </a:solidFill>
                <a:latin typeface="Times New Roman"/>
                <a:ea typeface="Calibri"/>
                <a:cs typeface="Times New Roman"/>
              </a:rPr>
              <a:t>1.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trình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bày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sự</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dạng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của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Trái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Đất</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9" name="Rectangle 8"/>
          <p:cNvSpPr/>
          <p:nvPr/>
        </p:nvSpPr>
        <p:spPr>
          <a:xfrm>
            <a:off x="302557" y="1353631"/>
            <a:ext cx="11602193" cy="5047536"/>
          </a:xfrm>
          <a:prstGeom prst="rect">
            <a:avLst/>
          </a:prstGeom>
        </p:spPr>
        <p:txBody>
          <a:bodyPr wrap="square">
            <a:spAutoFit/>
          </a:bodyPr>
          <a:lstStyle/>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của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hết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sức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từng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xuất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kiểu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dụ</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a:t>
            </a:r>
            <a:r>
              <a:rPr lang="en-US" sz="2300" b="1" dirty="0">
                <a:solidFill>
                  <a:prstClr val="white"/>
                </a:solidFill>
                <a:latin typeface="Times New Roman"/>
                <a:ea typeface="Calibri"/>
                <a:cs typeface="Times New Roman"/>
              </a:rPr>
              <a:t> van,...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hoà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cận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giữa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trèo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giỏi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khỉ</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vượn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sóc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đến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thịt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hổ</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ngựa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nai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voi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trùng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chim</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hòa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một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số</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nâu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tuần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lộc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bạc</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đông</a:t>
            </a:r>
            <a:r>
              <a:rPr lang="en-US" sz="2300" b="1" dirty="0">
                <a:solidFill>
                  <a:prstClr val="white"/>
                </a:solidFill>
                <a:latin typeface="Times New Roman"/>
                <a:ea typeface="Calibri"/>
                <a:cs typeface="Times New Roman"/>
              </a:rPr>
              <a:t> hay di </a:t>
            </a:r>
            <a:r>
              <a:rPr lang="en-US" sz="2300" b="1" dirty="0" err="1">
                <a:solidFill>
                  <a:prstClr val="white"/>
                </a:solidFill>
                <a:latin typeface="Times New Roman"/>
                <a:ea typeface="Calibri"/>
                <a:cs typeface="Times New Roman"/>
              </a:rPr>
              <a:t>cư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trắng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ngỗng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trời</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randombar(horizont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255150"/>
            <a:ext cx="4500641" cy="646331"/>
            <a:chOff x="994820" y="532725"/>
            <a:chExt cx="5886671" cy="64633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677596" y="532725"/>
              <a:ext cx="3478791" cy="646331"/>
            </a:xfrm>
            <a:prstGeom prst="rect">
              <a:avLst/>
            </a:prstGeom>
            <a:noFill/>
          </p:spPr>
          <p:txBody>
            <a:bodyPr wrap="none" rtlCol="0">
              <a:spAutoFit/>
            </a:bodyPr>
            <a:lstStyle/>
            <a:p>
              <a:r>
                <a:rPr lang="en-US" altLang="zh-CN"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VẬN DỤNG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65445" y="861245"/>
            <a:ext cx="11352809" cy="954107"/>
          </a:xfrm>
          <a:prstGeom prst="rect">
            <a:avLst/>
          </a:prstGeom>
        </p:spPr>
        <p:txBody>
          <a:bodyPr wrap="square">
            <a:spAutoFit/>
          </a:bodyPr>
          <a:lstStyle/>
          <a:p>
            <a:pPr algn="just"/>
            <a:r>
              <a:rPr lang="en-US" sz="2800" b="1" dirty="0">
                <a:solidFill>
                  <a:srgbClr val="FFFF00"/>
                </a:solidFill>
                <a:latin typeface="Times New Roman"/>
                <a:ea typeface="Calibri"/>
                <a:cs typeface="Times New Roman"/>
              </a:rPr>
              <a:t>2. </a:t>
            </a:r>
            <a:r>
              <a:rPr lang="en-US" sz="2800" b="1" dirty="0" err="1">
                <a:solidFill>
                  <a:srgbClr val="FFFF00"/>
                </a:solidFill>
                <a:latin typeface="Times New Roman"/>
                <a:ea typeface="Calibri"/>
                <a:cs typeface="Times New Roman"/>
              </a:rPr>
              <a:t>Có</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nhiều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đứng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trước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cơ</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bị</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tuyệt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chủng</a:t>
            </a:r>
            <a:r>
              <a:rPr lang="en-US" sz="2800" b="1" dirty="0">
                <a:solidFill>
                  <a:srgbClr val="FFFF00"/>
                </a:solidFill>
                <a:latin typeface="Times New Roman"/>
                <a:ea typeface="Calibri"/>
                <a:cs typeface="Times New Roman"/>
              </a:rPr>
              <a:t>. Theo </a:t>
            </a:r>
            <a:r>
              <a:rPr lang="en-US" sz="2800" b="1" dirty="0" err="1">
                <a:solidFill>
                  <a:srgbClr val="FFFF00"/>
                </a:solidFill>
                <a:latin typeface="Times New Roman"/>
                <a:ea typeface="Calibri"/>
                <a:cs typeface="Times New Roman"/>
              </a:rPr>
              <a:t>em</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nhân</a:t>
            </a:r>
            <a:r>
              <a:rPr lang="en-US" sz="2800" b="1" dirty="0">
                <a:solidFill>
                  <a:srgbClr val="FFFF00"/>
                </a:solidFill>
                <a:latin typeface="Times New Roman"/>
                <a:ea typeface="Calibri"/>
                <a:cs typeface="Times New Roman"/>
              </a:rPr>
              <a:t> do </a:t>
            </a:r>
            <a:r>
              <a:rPr lang="en-US" sz="2800" b="1" dirty="0" err="1">
                <a:solidFill>
                  <a:srgbClr val="FFFF00"/>
                </a:solidFill>
                <a:latin typeface="Times New Roman"/>
                <a:ea typeface="Calibri"/>
                <a:cs typeface="Times New Roman"/>
              </a:rPr>
              <a:t>đâu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nêu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một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số</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biện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pháp</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đề</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bảo</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vệ</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các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đó</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2" name="Rectangle 1"/>
          <p:cNvSpPr/>
          <p:nvPr/>
        </p:nvSpPr>
        <p:spPr>
          <a:xfrm>
            <a:off x="301479" y="1720352"/>
            <a:ext cx="11438628" cy="4893647"/>
          </a:xfrm>
          <a:prstGeom prst="rect">
            <a:avLst/>
          </a:prstGeom>
        </p:spPr>
        <p:txBody>
          <a:bodyPr wrap="square">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sinh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đứng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tuyệt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chủng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báo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đen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khỉ</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sông</a:t>
            </a:r>
            <a:r>
              <a:rPr lang="en-US" sz="2400" b="1" dirty="0">
                <a:solidFill>
                  <a:schemeClr val="bg1"/>
                </a:solidFill>
                <a:latin typeface="Times New Roman"/>
                <a:ea typeface="Calibri"/>
                <a:cs typeface="Times New Roman"/>
              </a:rPr>
              <a:t> Cross,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java, </a:t>
            </a:r>
            <a:r>
              <a:rPr lang="en-US" sz="2400" b="1" dirty="0" err="1">
                <a:solidFill>
                  <a:schemeClr val="bg1"/>
                </a:solidFill>
                <a:latin typeface="Times New Roman"/>
                <a:ea typeface="Calibri"/>
                <a:cs typeface="Times New Roman"/>
              </a:rPr>
              <a:t>voi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heo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gấu</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nhân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giảm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mạnh</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đô</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hóa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xây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dựng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thủy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điện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Ô </a:t>
            </a:r>
            <a:r>
              <a:rPr lang="en-US" sz="2400" b="1" dirty="0" err="1">
                <a:solidFill>
                  <a:schemeClr val="bg1"/>
                </a:solidFill>
                <a:latin typeface="Times New Roman"/>
                <a:ea typeface="Calibri"/>
                <a:cs typeface="Times New Roman"/>
              </a:rPr>
              <a:t>nhiễm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đất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khí</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bắn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phép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mục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thương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mại</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để</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Chính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phủ</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thêm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đỏ</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Tăng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trồng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đặc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tồn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vườn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quốc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gia</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Nâng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nhận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tầm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quan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trọng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với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đồng</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những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hành</a:t>
            </a:r>
            <a:r>
              <a:rPr lang="en-US" sz="2400" b="1" dirty="0">
                <a:solidFill>
                  <a:schemeClr val="bg1"/>
                </a:solidFill>
                <a:latin typeface="Times New Roman"/>
                <a:ea typeface="Calibri"/>
                <a:cs typeface="Times New Roman"/>
              </a:rPr>
              <a:t> vi </a:t>
            </a:r>
            <a:r>
              <a:rPr lang="en-US" sz="2400" b="1" dirty="0" err="1">
                <a:solidFill>
                  <a:schemeClr val="bg1"/>
                </a:solidFill>
                <a:latin typeface="Times New Roman"/>
                <a:ea typeface="Calibri"/>
                <a:cs typeface="Times New Roman"/>
              </a:rPr>
              <a:t>bắt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giữ</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giết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hoang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dã</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26040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530124" y="1786960"/>
            <a:ext cx="7577715"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9" name="文本框 28"/>
          <p:cNvSpPr txBox="1"/>
          <p:nvPr/>
        </p:nvSpPr>
        <p:spPr>
          <a:xfrm>
            <a:off x="3588782" y="3441600"/>
            <a:ext cx="6880410"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722906" y="1962049"/>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8" y="492210"/>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32509" y="639819"/>
            <a:ext cx="11749243" cy="596056"/>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99656" y="4213119"/>
            <a:ext cx="3895107" cy="2062103"/>
          </a:xfrm>
          <a:prstGeom prst="rect">
            <a:avLst/>
          </a:prstGeom>
          <a:noFill/>
        </p:spPr>
        <p:txBody>
          <a:bodyPr wrap="square" rtlCol="0">
            <a:spAutoFit/>
          </a:bodyPr>
          <a:lstStyle/>
          <a:p>
            <a:pPr algn="just">
              <a:spcAft>
                <a:spcPts val="0"/>
              </a:spcAft>
            </a:pPr>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80" y="1542269"/>
            <a:ext cx="3772563" cy="2554545"/>
          </a:xfrm>
          <a:prstGeom prst="rect">
            <a:avLst/>
          </a:prstGeom>
        </p:spPr>
        <p:txBody>
          <a:bodyPr wrap="square">
            <a:spAutoFit/>
          </a:bodyPr>
          <a:lstStyle/>
          <a:p>
            <a:pPr algn="just">
              <a:spcAft>
                <a:spcPts val="0"/>
              </a:spcAft>
            </a:pPr>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4403" y="320382"/>
            <a:ext cx="12147273" cy="596056"/>
            <a:chOff x="994820" y="525519"/>
            <a:chExt cx="5958454"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prstClr val="black"/>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5589536"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294404" y="2966168"/>
            <a:ext cx="4843118" cy="3416320"/>
          </a:xfrm>
          <a:prstGeom prst="rect">
            <a:avLst/>
          </a:prstGeom>
          <a:noFill/>
        </p:spPr>
        <p:txBody>
          <a:bodyPr wrap="square" rtlCol="0">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mặt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tôm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sứa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rùa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cỏ</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san </a:t>
            </a:r>
            <a:r>
              <a:rPr lang="en-US" sz="2400" b="1" dirty="0" err="1">
                <a:solidFill>
                  <a:schemeClr val="bg1"/>
                </a:solidFill>
                <a:latin typeface="Times New Roman"/>
                <a:ea typeface="Calibri"/>
                <a:cs typeface="Times New Roman"/>
              </a:rPr>
              <a:t>hô</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cua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mập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tuộc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cần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 ma.</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đáy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hải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quỳ</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94" y="1638795"/>
            <a:ext cx="6473589" cy="48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404" y="933383"/>
            <a:ext cx="4843118" cy="2062103"/>
          </a:xfrm>
          <a:prstGeom prst="rect">
            <a:avLst/>
          </a:prstGeom>
        </p:spPr>
        <p:txBody>
          <a:bodyPr wrap="square">
            <a:spAutoFit/>
          </a:bodyPr>
          <a:lstStyle/>
          <a:p>
            <a:pPr lvl="0" algn="just"/>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23204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537620" y="304750"/>
            <a:ext cx="11213392" cy="1042181"/>
            <a:chOff x="735874" y="264351"/>
            <a:chExt cx="6265987" cy="459363"/>
          </a:xfrm>
        </p:grpSpPr>
        <p:grpSp>
          <p:nvGrpSpPr>
            <p:cNvPr id="93" name="组合 92"/>
            <p:cNvGrpSpPr/>
            <p:nvPr/>
          </p:nvGrpSpPr>
          <p:grpSpPr>
            <a:xfrm>
              <a:off x="735874" y="264351"/>
              <a:ext cx="6265987" cy="459363"/>
              <a:chOff x="3273334" y="5019231"/>
              <a:chExt cx="6265987" cy="459363"/>
            </a:xfrm>
          </p:grpSpPr>
          <p:sp>
            <p:nvSpPr>
              <p:cNvPr id="95" name="Freeform 34"/>
              <p:cNvSpPr>
                <a:spLocks noEditPoints="1"/>
              </p:cNvSpPr>
              <p:nvPr/>
            </p:nvSpPr>
            <p:spPr bwMode="auto">
              <a:xfrm>
                <a:off x="9142624" y="5019231"/>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273334" y="5077478"/>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027953" y="322598"/>
              <a:ext cx="5973908" cy="257752"/>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332509" y="1489137"/>
            <a:ext cx="3895107" cy="2062103"/>
          </a:xfrm>
          <a:prstGeom prst="rect">
            <a:avLst/>
          </a:prstGeom>
          <a:noFill/>
        </p:spPr>
        <p:txBody>
          <a:bodyPr wrap="square" rtlCol="0">
            <a:spAutoFit/>
          </a:bodyPr>
          <a:lstStyle/>
          <a:p>
            <a:pPr algn="just"/>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385" y="3707610"/>
            <a:ext cx="3883231" cy="2246769"/>
          </a:xfrm>
          <a:prstGeom prst="rect">
            <a:avLst/>
          </a:prstGeom>
        </p:spPr>
        <p:txBody>
          <a:bodyPr wrap="square">
            <a:spAutoFit/>
          </a:bodyPr>
          <a:lstStyle/>
          <a:p>
            <a:pPr lvl="0" algn="just"/>
            <a:r>
              <a:rPr lang="en-US" sz="2800" b="1" dirty="0">
                <a:solidFill>
                  <a:prstClr val="white"/>
                </a:solidFill>
                <a:latin typeface="Times New Roman"/>
                <a:ea typeface="Calibri"/>
                <a:cs typeface="Times New Roman"/>
              </a:rPr>
              <a:t>- Do </a:t>
            </a:r>
            <a:r>
              <a:rPr lang="en-US" sz="2800" b="1" dirty="0" err="1">
                <a:solidFill>
                  <a:prstClr val="white"/>
                </a:solidFill>
                <a:latin typeface="Times New Roman"/>
                <a:ea typeface="Calibri"/>
                <a:cs typeface="Times New Roman"/>
              </a:rPr>
              <a:t>vĩ</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và</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sâu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sẽ</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có</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nhiệt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muối</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áp</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suất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ánh</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sáng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nồng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ôxy</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a:t>
            </a:r>
            <a:endParaRPr lang="en-US" sz="28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89634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3332655" y="3209762"/>
            <a:ext cx="8184893" cy="1077218"/>
          </a:xfrm>
          <a:prstGeom prst="rect">
            <a:avLst/>
          </a:prstGeom>
        </p:spPr>
        <p:txBody>
          <a:bodyPr wrap="square">
            <a:spAutoFit/>
          </a:bodyPr>
          <a:lstStyle/>
          <a:p>
            <a:pPr algn="just"/>
            <a:r>
              <a:rPr lang="nl-NL" sz="3200" b="1" dirty="0">
                <a:solidFill>
                  <a:schemeClr val="bg1"/>
                </a:solidFill>
                <a:latin typeface="Times New Roman" panose="02020603050405020304" pitchFamily="18" charset="0"/>
                <a:ea typeface="Calibri" panose="020F0502020204030204" pitchFamily="34" charset="0"/>
              </a:rPr>
              <a:t>- </a:t>
            </a:r>
            <a:r>
              <a:rPr lang="vi-VN" sz="3200" b="1" dirty="0">
                <a:solidFill>
                  <a:schemeClr val="bg1"/>
                </a:solidFill>
                <a:latin typeface="Times New Roman" panose="02020603050405020304" pitchFamily="18" charset="0"/>
                <a:ea typeface="Calibri" panose="020F0502020204030204" pitchFamily="34" charset="0"/>
              </a:rPr>
              <a:t>Sinh vật dưới đáy đại dương rất đa dạng về số lượng và thành phần loài.</a:t>
            </a:r>
            <a:endParaRPr lang="en-US" sz="3200" b="1" dirty="0">
              <a:solidFill>
                <a:schemeClr val="bg1"/>
              </a:solidFill>
            </a:endParaRPr>
          </a:p>
        </p:txBody>
      </p:sp>
    </p:spTree>
    <p:extLst>
      <p:ext uri="{BB962C8B-B14F-4D97-AF65-F5344CB8AC3E}">
        <p14:creationId xmlns:p14="http://schemas.microsoft.com/office/powerpoint/2010/main" val="240583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3841080" y="1647456"/>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671681" y="1714670"/>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1653</Words>
  <Application>Microsoft Office PowerPoint</Application>
  <PresentationFormat>Widescreen</PresentationFormat>
  <Paragraphs>145</Paragraphs>
  <Slides>22</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微软雅黑</vt:lpstr>
      <vt:lpstr>宋体</vt:lpstr>
      <vt:lpstr>Arial</vt:lpstr>
      <vt:lpstr>Calibri</vt:lpstr>
      <vt:lpstr>Calibri Light</vt:lpstr>
      <vt:lpstr>Tahoma</vt:lpstr>
      <vt:lpstr>Times New Roman</vt:lpstr>
      <vt:lpstr>方正少儿简体</vt:lpstr>
      <vt:lpstr>汉仪喵魂体W</vt: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cp:lastModifiedBy>
  <cp:revision>107</cp:revision>
  <dcterms:created xsi:type="dcterms:W3CDTF">2020-11-02T15:38:20Z</dcterms:created>
  <dcterms:modified xsi:type="dcterms:W3CDTF">2023-03-22T04:06:32Z</dcterms:modified>
</cp:coreProperties>
</file>