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26"/>
  </p:notesMasterIdLst>
  <p:sldIdLst>
    <p:sldId id="293" r:id="rId4"/>
    <p:sldId id="291" r:id="rId5"/>
    <p:sldId id="260" r:id="rId6"/>
    <p:sldId id="269" r:id="rId7"/>
    <p:sldId id="262" r:id="rId8"/>
    <p:sldId id="280" r:id="rId9"/>
    <p:sldId id="289" r:id="rId10"/>
    <p:sldId id="292" r:id="rId11"/>
    <p:sldId id="270" r:id="rId12"/>
    <p:sldId id="271" r:id="rId13"/>
    <p:sldId id="281" r:id="rId14"/>
    <p:sldId id="282" r:id="rId15"/>
    <p:sldId id="290" r:id="rId16"/>
    <p:sldId id="283" r:id="rId17"/>
    <p:sldId id="274" r:id="rId18"/>
    <p:sldId id="275" r:id="rId19"/>
    <p:sldId id="284" r:id="rId20"/>
    <p:sldId id="277" r:id="rId21"/>
    <p:sldId id="285" r:id="rId22"/>
    <p:sldId id="287" r:id="rId23"/>
    <p:sldId id="28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4" autoAdjust="0"/>
    <p:restoredTop sz="94660"/>
  </p:normalViewPr>
  <p:slideViewPr>
    <p:cSldViewPr snapToGrid="0">
      <p:cViewPr varScale="1">
        <p:scale>
          <a:sx n="74" d="100"/>
          <a:sy n="74" d="100"/>
        </p:scale>
        <p:origin x="6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DD623-AE33-4F83-AF40-071E020D8CD4}" type="datetimeFigureOut">
              <a:rPr lang="en-US" smtClean="0"/>
              <a:t>3/22/2023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1680A-E3EC-4E6E-BC07-09D0D89F5113}" type="slidenum">
              <a:rPr lang="en-US" smtClean="0"/>
              <a:t>‹#›</a:t>
            </a:fld>
            <a:endParaRPr lang="en-US"/>
          </a:p>
        </p:txBody>
      </p:sp>
    </p:spTree>
    <p:extLst>
      <p:ext uri="{BB962C8B-B14F-4D97-AF65-F5344CB8AC3E}">
        <p14:creationId xmlns:p14="http://schemas.microsoft.com/office/powerpoint/2010/main" val="349700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80294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51553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3210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59601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B561D-C668-48BD-B552-8CC5773A8FA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92468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30145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89289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671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6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00257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2458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0581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9446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758072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11494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80852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257330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766251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968020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942623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3537370"/>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666379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141093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B561D-C668-48BD-B552-8CC5773A8FA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2068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B561D-C668-48BD-B552-8CC5773A8FA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20136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B561D-C668-48BD-B552-8CC5773A8FA0}"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57407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B561D-C668-48BD-B552-8CC5773A8FA0}"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5268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561D-C668-48BD-B552-8CC5773A8FA0}"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1502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19099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411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B561D-C668-48BD-B552-8CC5773A8FA0}" type="datetimeFigureOut">
              <a:rPr lang="en-US" smtClean="0"/>
              <a:t>3/22/2023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8B3C-6E8B-4E2B-B6AB-3D177A392C3D}" type="slidenum">
              <a:rPr lang="en-US" smtClean="0"/>
              <a:t>‹#›</a:t>
            </a:fld>
            <a:endParaRPr lang="en-US"/>
          </a:p>
        </p:txBody>
      </p:sp>
    </p:spTree>
    <p:extLst>
      <p:ext uri="{BB962C8B-B14F-4D97-AF65-F5344CB8AC3E}">
        <p14:creationId xmlns:p14="http://schemas.microsoft.com/office/powerpoint/2010/main" val="53898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515791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53663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747DD1AF-1262-2A13-C784-A99C0C12842A}"/>
              </a:ext>
            </a:extLst>
          </p:cNvPr>
          <p:cNvSpPr txBox="1"/>
          <p:nvPr/>
        </p:nvSpPr>
        <p:spPr>
          <a:xfrm>
            <a:off x="2751845" y="1580505"/>
            <a:ext cx="6815840" cy="1231106"/>
          </a:xfrm>
          <a:prstGeom prst="rect">
            <a:avLst/>
          </a:prstGeom>
          <a:noFill/>
        </p:spPr>
        <p:txBody>
          <a:bodyPr wrap="none" rtlCol="0">
            <a:spAutoFit/>
          </a:bodyPr>
          <a:lstStyle/>
          <a:p>
            <a:pPr algn="ctr"/>
            <a:r>
              <a:rPr lang="en-US" sz="2400" b="1" dirty="0" smtClean="0">
                <a:ln w="38100">
                  <a:noFill/>
                </a:ln>
                <a:solidFill>
                  <a:srgbClr val="FF0000"/>
                </a:solidFill>
                <a:latin typeface="Times New Roman" panose="02020603050405020304" pitchFamily="18" charset="0"/>
                <a:cs typeface="Times New Roman" panose="02020603050405020304" pitchFamily="18" charset="0"/>
              </a:rPr>
              <a:t>BÀI GIẢNG ĐIỆN TỬ MÔN ĐỊA 6</a:t>
            </a:r>
          </a:p>
          <a:p>
            <a:pPr algn="ct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a:ln w="15875">
                  <a:solidFill>
                    <a:schemeClr val="tx2">
                      <a:lumMod val="40000"/>
                      <a:lumOff val="60000"/>
                    </a:schemeClr>
                  </a:solidFill>
                </a:ln>
                <a:solidFill>
                  <a:srgbClr val="FFFF00"/>
                </a:solidFill>
                <a:latin typeface="Times New Roman" panose="02020603050405020304" pitchFamily="18" charset="0"/>
                <a:cs typeface="Times New Roman" panose="02020603050405020304" pitchFamily="18" charset="0"/>
              </a:rPr>
              <a:t>BÀI 23: SỰ SỐNG TRÊN TRÁI ĐẤT</a:t>
            </a:r>
          </a:p>
        </p:txBody>
      </p:sp>
      <p:pic>
        <p:nvPicPr>
          <p:cNvPr id="4" name="Picture 3">
            <a:extLst>
              <a:ext uri="{FF2B5EF4-FFF2-40B4-BE49-F238E27FC236}">
                <a16:creationId xmlns=""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 xmlns:a16="http://schemas.microsoft.com/office/drawing/2014/main" id="{0D979643-5930-F34B-D70D-3C7631DB7CF4}"/>
              </a:ext>
            </a:extLst>
          </p:cNvPr>
          <p:cNvSpPr txBox="1"/>
          <p:nvPr/>
        </p:nvSpPr>
        <p:spPr>
          <a:xfrm>
            <a:off x="3605058" y="3561062"/>
            <a:ext cx="4394793" cy="954107"/>
          </a:xfrm>
          <a:prstGeom prst="rect">
            <a:avLst/>
          </a:prstGeom>
          <a:noFill/>
        </p:spPr>
        <p:txBody>
          <a:bodyPr wrap="none" rtlCol="0">
            <a:spAutoFit/>
          </a:bodyPr>
          <a:lstStyle/>
          <a:p>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TRẦN KIỀU TRANG </a:t>
            </a:r>
          </a:p>
          <a:p>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45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04581" y="4320819"/>
            <a:ext cx="11222181" cy="1938992"/>
          </a:xfrm>
          <a:prstGeom prst="rect">
            <a:avLst/>
          </a:prstGeom>
          <a:noFill/>
        </p:spPr>
        <p:txBody>
          <a:bodyPr wrap="square" rtlCol="0">
            <a:spAutoFit/>
          </a:bodyPr>
          <a:lstStyle/>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Đọc thông tin SGK  và quan sát các hình ảnh trong hình 2, em hãy:</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1. Nguyên nhân dẫn đến sự đa dạng của sinh vật trên lục địa.</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2. Kể tên một số loài thực vật, động vật ở các đới mà em biết.</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3. Nêu sự khác nhau về thực vật giữa rừng mưa nhiệt đới với rừng lá kim và đài nguyên.</a:t>
            </a:r>
            <a:endParaRPr lang="en-US" sz="2400" dirty="0">
              <a:solidFill>
                <a:srgbClr val="FFFF00"/>
              </a:solidFill>
              <a:latin typeface="Times New Roman" panose="02020603050405020304" pitchFamily="18" charset="0"/>
              <a:ea typeface="Calibri"/>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54" y="1059601"/>
            <a:ext cx="9836436" cy="313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13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508820" y="4761696"/>
            <a:ext cx="11222181" cy="584775"/>
          </a:xfrm>
          <a:prstGeom prst="rect">
            <a:avLst/>
          </a:prstGeom>
          <a:noFill/>
        </p:spPr>
        <p:txBody>
          <a:bodyPr wrap="square" rtlCol="0">
            <a:spAutoFit/>
          </a:bodyPr>
          <a:lstStyle/>
          <a:p>
            <a:pPr algn="ctr">
              <a:spcAft>
                <a:spcPts val="0"/>
              </a:spcAft>
            </a:pPr>
            <a:r>
              <a:rPr lang="nl-NL" sz="3200" b="1" dirty="0">
                <a:solidFill>
                  <a:srgbClr val="FFFF00"/>
                </a:solidFill>
                <a:latin typeface="Times New Roman"/>
                <a:ea typeface="Calibri"/>
                <a:cs typeface="Times New Roman"/>
              </a:rPr>
              <a:t>Nguyên nhân dẫn đến sự đa dạng của sinh vật trên lục địa?</a:t>
            </a:r>
            <a:endParaRPr lang="en-US" sz="3200" b="1" i="1" dirty="0">
              <a:solidFill>
                <a:srgbClr val="FFFF00"/>
              </a:solidFill>
              <a:latin typeface="Times New Roman"/>
              <a:ea typeface="Calibri"/>
              <a:cs typeface="Times New Roma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680" y="1251449"/>
            <a:ext cx="10478462" cy="334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92874" y="5648029"/>
            <a:ext cx="7573484" cy="584775"/>
          </a:xfrm>
          <a:prstGeom prst="rect">
            <a:avLst/>
          </a:prstGeom>
        </p:spPr>
        <p:txBody>
          <a:bodyPr wrap="none">
            <a:spAutoFit/>
          </a:bodyPr>
          <a:lstStyle/>
          <a:p>
            <a:pPr lvl="0" algn="just"/>
            <a:r>
              <a:rPr lang="en-US" sz="3200" b="1" dirty="0">
                <a:solidFill>
                  <a:prstClr val="white"/>
                </a:solidFill>
                <a:latin typeface="Times New Roman"/>
                <a:ea typeface="Calibri"/>
                <a:cs typeface="Times New Roman"/>
              </a:rPr>
              <a:t>Do </a:t>
            </a:r>
            <a:r>
              <a:rPr lang="en-US" sz="3200" b="1" dirty="0" err="1">
                <a:solidFill>
                  <a:prstClr val="white"/>
                </a:solidFill>
                <a:latin typeface="Times New Roman"/>
                <a:ea typeface="Calibri"/>
                <a:cs typeface="Times New Roman"/>
              </a:rPr>
              <a:t>sự</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khác</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nhau</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về</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khí</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hậu</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trên</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Trái</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Đất</a:t>
            </a:r>
            <a:r>
              <a:rPr lang="en-US" sz="3200" b="1" dirty="0">
                <a:solidFill>
                  <a:prstClr val="white"/>
                </a:solidFill>
                <a:latin typeface="Times New Roman"/>
                <a:ea typeface="Calibri"/>
                <a:cs typeface="Times New Roman"/>
              </a:rPr>
              <a:t>.</a:t>
            </a:r>
            <a:endParaRPr lang="en-US" sz="3200" b="1" dirty="0">
              <a:solidFill>
                <a:prstClr val="white"/>
              </a:solidFill>
              <a:latin typeface="Calibri"/>
              <a:ea typeface="Calibri"/>
              <a:cs typeface="Times New Roman"/>
            </a:endParaRPr>
          </a:p>
        </p:txBody>
      </p:sp>
    </p:spTree>
    <p:extLst>
      <p:ext uri="{BB962C8B-B14F-4D97-AF65-F5344CB8AC3E}">
        <p14:creationId xmlns:p14="http://schemas.microsoft.com/office/powerpoint/2010/main" val="2733184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2" name="Rectangle 1"/>
          <p:cNvSpPr/>
          <p:nvPr/>
        </p:nvSpPr>
        <p:spPr>
          <a:xfrm>
            <a:off x="229539" y="1194258"/>
            <a:ext cx="11115305" cy="584775"/>
          </a:xfrm>
          <a:prstGeom prst="rect">
            <a:avLst/>
          </a:prstGeom>
        </p:spPr>
        <p:txBody>
          <a:bodyPr wrap="square">
            <a:spAutoFit/>
          </a:bodyPr>
          <a:lstStyle/>
          <a:p>
            <a:pPr lvl="0" algn="ctr"/>
            <a:r>
              <a:rPr lang="nl-NL" sz="3200" b="1" dirty="0">
                <a:solidFill>
                  <a:srgbClr val="FFFF00"/>
                </a:solidFill>
                <a:latin typeface="Times New Roman"/>
                <a:ea typeface="Calibri"/>
                <a:cs typeface="Times New Roman"/>
              </a:rPr>
              <a:t>Kể tên một số loài thực vật, động vật ở các đới mà em biết.</a:t>
            </a:r>
            <a:endParaRPr lang="en-US" sz="3200" dirty="0">
              <a:solidFill>
                <a:srgbClr val="FFFF00"/>
              </a:solidFill>
              <a:latin typeface="Calibri"/>
              <a:ea typeface="Calibri"/>
              <a:cs typeface="Times New Roman"/>
            </a:endParaRPr>
          </a:p>
        </p:txBody>
      </p:sp>
      <p:sp>
        <p:nvSpPr>
          <p:cNvPr id="3" name="Rectangle 2"/>
          <p:cNvSpPr/>
          <p:nvPr/>
        </p:nvSpPr>
        <p:spPr>
          <a:xfrm>
            <a:off x="880680" y="1779033"/>
            <a:ext cx="10818929" cy="4524315"/>
          </a:xfrm>
          <a:prstGeom prst="rect">
            <a:avLst/>
          </a:prstGeom>
        </p:spPr>
        <p:txBody>
          <a:bodyPr wrap="square">
            <a:spAutoFit/>
          </a:bodyPr>
          <a:lstStyle/>
          <a:p>
            <a:pPr algn="just"/>
            <a:r>
              <a:rPr lang="vi-VN" sz="3200" b="1" dirty="0">
                <a:solidFill>
                  <a:schemeClr val="bg1"/>
                </a:solidFill>
                <a:latin typeface="Times New Roman" panose="02020603050405020304" pitchFamily="18" charset="0"/>
                <a:cs typeface="Times New Roman" panose="02020603050405020304" pitchFamily="18" charset="0"/>
              </a:rPr>
              <a:t>- Đới nóng</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voi</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ngựa, khỉ, nai, </a:t>
            </a:r>
            <a:r>
              <a:rPr lang="en-US" sz="3200" b="1" dirty="0" err="1">
                <a:solidFill>
                  <a:schemeClr val="bg1"/>
                </a:solidFill>
                <a:latin typeface="Times New Roman" panose="02020603050405020304" pitchFamily="18" charset="0"/>
                <a:cs typeface="Times New Roman" panose="02020603050405020304" pitchFamily="18" charset="0"/>
              </a:rPr>
              <a:t>sư</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tử</a:t>
            </a:r>
            <a:r>
              <a:rPr lang="vi-VN"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báo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gấm</a:t>
            </a:r>
            <a:r>
              <a:rPr lang="vi-VN" sz="3200" b="1" dirty="0">
                <a:solidFill>
                  <a:schemeClr val="bg1"/>
                </a:solidFill>
                <a:latin typeface="Times New Roman" panose="02020603050405020304" pitchFamily="18" charset="0"/>
                <a:cs typeface="Times New Roman" panose="02020603050405020304" pitchFamily="18" charset="0"/>
              </a:rPr>
              <a:t>, tê giác, sóc,...</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xa van, lim, sến, táu, dừa, cao su, hồ tiêu,...</a:t>
            </a:r>
          </a:p>
          <a:p>
            <a:pPr algn="just"/>
            <a:r>
              <a:rPr lang="vi-VN" sz="3200" b="1" dirty="0">
                <a:solidFill>
                  <a:schemeClr val="bg1"/>
                </a:solidFill>
                <a:latin typeface="Times New Roman" panose="02020603050405020304" pitchFamily="18" charset="0"/>
                <a:cs typeface="Times New Roman" panose="02020603050405020304" pitchFamily="18" charset="0"/>
              </a:rPr>
              <a:t>- Đới ôn hòa</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chó</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sói</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tuần lộc, cáo bạc,…</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rừng lá kim, lúa mì, đại mạch, thông,…</a:t>
            </a:r>
          </a:p>
          <a:p>
            <a:pPr algn="just"/>
            <a:r>
              <a:rPr lang="vi-VN" sz="3200" b="1" dirty="0">
                <a:solidFill>
                  <a:schemeClr val="bg1"/>
                </a:solidFill>
                <a:latin typeface="Times New Roman" panose="02020603050405020304" pitchFamily="18" charset="0"/>
                <a:cs typeface="Times New Roman" panose="02020603050405020304" pitchFamily="18" charset="0"/>
              </a:rPr>
              <a:t>- Đới lạnh: </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gấu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trắng</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hải cẩu, chim cánh cụt, cá voi,…</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cỏ, rêu, địa y,…</a:t>
            </a:r>
            <a:endParaRPr lang="vi-VN" sz="3200" b="1"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566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780644" y="1250681"/>
            <a:ext cx="6880410" cy="927978"/>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564677" y="1136819"/>
            <a:ext cx="1954787"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409857" y="492210"/>
            <a:ext cx="7941597" cy="646331"/>
          </a:xfrm>
          <a:prstGeom prst="rect">
            <a:avLst/>
          </a:prstGeom>
          <a:noFill/>
        </p:spPr>
        <p:txBody>
          <a:bodyPr wrap="none" rtlCol="0">
            <a:spAutoFit/>
          </a:bodyPr>
          <a:lstStyle/>
          <a:p>
            <a:pPr algn="ctr"/>
            <a:r>
              <a:rPr lang="en-US" altLang="zh-CN"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2" name="Rectangle 1"/>
          <p:cNvSpPr/>
          <p:nvPr/>
        </p:nvSpPr>
        <p:spPr>
          <a:xfrm>
            <a:off x="2780644" y="1833763"/>
            <a:ext cx="8508195" cy="4524315"/>
          </a:xfrm>
          <a:prstGeom prst="rect">
            <a:avLst/>
          </a:prstGeom>
        </p:spPr>
        <p:txBody>
          <a:bodyPr wrap="square">
            <a:spAutoFit/>
          </a:bodyPr>
          <a:lstStyle/>
          <a:p>
            <a:pPr algn="just">
              <a:spcAft>
                <a:spcPts val="0"/>
              </a:spcAft>
            </a:pPr>
            <a:r>
              <a:rPr lang="vi-VN"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a) Thực vật</a:t>
            </a:r>
            <a:endParaRPr lang="en-US"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Phong phú, đa dạng, có sự khác biệt rõ rệt giữa các đới khí hậu</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vi-VN"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b) Động vật</a:t>
            </a:r>
            <a:endParaRPr lang="en-US"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Động vật chịu ảnh hưởng của khí hậu ít hơn thực vật, do động vật có thể di chuyền từ nơi này đến nơi khác. Giới động vật trên các lục địa cũng hết sức phong phú, đa dạng, có sự khác biệt giữa các đới khí hậu.</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644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98837" y="221802"/>
            <a:ext cx="11467655"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75013" y="3965731"/>
            <a:ext cx="11222181" cy="2569934"/>
          </a:xfrm>
          <a:prstGeom prst="rect">
            <a:avLst/>
          </a:prstGeom>
          <a:noFill/>
        </p:spPr>
        <p:txBody>
          <a:bodyPr wrap="square" rtlCol="0">
            <a:spAutoFit/>
          </a:bodyPr>
          <a:lstStyle/>
          <a:p>
            <a:pPr algn="just"/>
            <a:r>
              <a:rPr lang="en-US" sz="2300" b="1" dirty="0">
                <a:solidFill>
                  <a:prstClr val="white"/>
                </a:solidFill>
                <a:latin typeface="Times New Roman"/>
                <a:ea typeface="Calibri"/>
                <a:cs typeface="Times New Roman"/>
              </a:rPr>
              <a:t>- Do </a:t>
            </a:r>
            <a:r>
              <a:rPr lang="en-US" sz="2300" b="1" dirty="0" err="1">
                <a:solidFill>
                  <a:prstClr val="white"/>
                </a:solidFill>
                <a:latin typeface="Times New Roman"/>
                <a:ea typeface="Calibri"/>
                <a:cs typeface="Times New Roman"/>
              </a:rPr>
              <a:t>điều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kiện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về</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hậu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lượng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nhau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ở 3 </a:t>
            </a:r>
            <a:r>
              <a:rPr lang="en-US" sz="2300" b="1" dirty="0" err="1">
                <a:solidFill>
                  <a:prstClr val="white"/>
                </a:solidFill>
                <a:latin typeface="Times New Roman"/>
                <a:ea typeface="Calibri"/>
                <a:cs typeface="Times New Roman"/>
              </a:rPr>
              <a:t>nơi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nhau</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cối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rậm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rạp</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xanh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tốt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thành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phần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phong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phú</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từ</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cỏ</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leo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sinh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sinh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lớn</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thành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phần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ít</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Đài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không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chủ</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yếu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cỏ</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rêu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r>
              <a:rPr lang="en-US" sz="2300" b="1" dirty="0">
                <a:solidFill>
                  <a:prstClr val="white"/>
                </a:solidFill>
                <a:latin typeface="Times New Roman"/>
                <a:ea typeface="Calibri"/>
                <a:cs typeface="Times New Roman"/>
              </a:rPr>
              <a:t> y, </a:t>
            </a:r>
            <a:r>
              <a:rPr lang="en-US" sz="2300" b="1" dirty="0" err="1">
                <a:solidFill>
                  <a:prstClr val="white"/>
                </a:solidFill>
                <a:latin typeface="Times New Roman"/>
                <a:ea typeface="Calibri"/>
                <a:cs typeface="Times New Roman"/>
              </a:rPr>
              <a:t>thấp</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lùn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thớt</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782" y="956427"/>
            <a:ext cx="8148874" cy="228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431" y="3178223"/>
            <a:ext cx="10953344" cy="892552"/>
          </a:xfrm>
          <a:prstGeom prst="rect">
            <a:avLst/>
          </a:prstGeom>
        </p:spPr>
        <p:txBody>
          <a:bodyPr wrap="square">
            <a:spAutoFit/>
          </a:bodyPr>
          <a:lstStyle/>
          <a:p>
            <a:pPr lvl="0" algn="ctr"/>
            <a:r>
              <a:rPr lang="nl-NL" sz="2600" b="1" dirty="0">
                <a:solidFill>
                  <a:srgbClr val="FFFF00"/>
                </a:solidFill>
                <a:latin typeface="Times New Roman"/>
                <a:ea typeface="Calibri"/>
                <a:cs typeface="Times New Roman"/>
              </a:rPr>
              <a:t>Nêu sự khác nhau về thực vật giữa rừng mưa nhiệt đới với rừng lá kim và đài nguyên.</a:t>
            </a:r>
            <a:endParaRPr lang="en-US" sz="2600" dirty="0">
              <a:solidFill>
                <a:srgbClr val="FFFF00"/>
              </a:solidFill>
              <a:latin typeface="Calibri"/>
              <a:ea typeface="Calibri"/>
              <a:cs typeface="Times New Roman"/>
            </a:endParaRPr>
          </a:p>
        </p:txBody>
      </p:sp>
    </p:spTree>
    <p:extLst>
      <p:ext uri="{BB962C8B-B14F-4D97-AF65-F5344CB8AC3E}">
        <p14:creationId xmlns:p14="http://schemas.microsoft.com/office/powerpoint/2010/main" val="2853373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471858"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LUYỆN TẬP</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97" name="Rectangle 96"/>
          <p:cNvSpPr/>
          <p:nvPr/>
        </p:nvSpPr>
        <p:spPr>
          <a:xfrm>
            <a:off x="389195" y="1233940"/>
            <a:ext cx="4582758" cy="1189108"/>
          </a:xfrm>
          <a:prstGeom prst="rect">
            <a:avLst/>
          </a:prstGeom>
        </p:spPr>
        <p:txBody>
          <a:bodyPr wrap="square">
            <a:spAutoFit/>
          </a:bodyPr>
          <a:lstStyle/>
          <a:p>
            <a:pPr algn="just">
              <a:lnSpc>
                <a:spcPct val="115000"/>
              </a:lnSpc>
              <a:spcAft>
                <a:spcPts val="0"/>
              </a:spcAft>
            </a:pPr>
            <a:r>
              <a:rPr lang="en-US" sz="3200" b="1" dirty="0" err="1">
                <a:solidFill>
                  <a:srgbClr val="FFFF00"/>
                </a:solidFill>
                <a:latin typeface="Times New Roman"/>
                <a:ea typeface="Calibri"/>
                <a:cs typeface="Times New Roman"/>
              </a:rPr>
              <a:t>Bài</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tập</a:t>
            </a:r>
            <a:r>
              <a:rPr lang="en-US" sz="3200" b="1" dirty="0">
                <a:solidFill>
                  <a:srgbClr val="FFFF00"/>
                </a:solidFill>
                <a:latin typeface="Times New Roman"/>
                <a:ea typeface="Calibri"/>
                <a:cs typeface="Times New Roman"/>
              </a:rPr>
              <a:t> 1. </a:t>
            </a:r>
            <a:r>
              <a:rPr lang="en-US" sz="3200" b="1" dirty="0" err="1">
                <a:solidFill>
                  <a:srgbClr val="FFFF00"/>
                </a:solidFill>
                <a:latin typeface="Times New Roman"/>
                <a:ea typeface="Calibri"/>
                <a:cs typeface="Times New Roman"/>
              </a:rPr>
              <a:t>Lựa</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chọn</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đáp</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án</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đúng</a:t>
            </a:r>
            <a:endParaRPr lang="en-US" sz="3200" b="1" dirty="0">
              <a:solidFill>
                <a:srgbClr val="FFFF00"/>
              </a:solidFill>
              <a:effectLst/>
              <a:latin typeface="Calibri"/>
              <a:ea typeface="Calibri"/>
              <a:cs typeface="Times New Roman"/>
            </a:endParaRPr>
          </a:p>
        </p:txBody>
      </p:sp>
      <p:sp>
        <p:nvSpPr>
          <p:cNvPr id="98" name="Rectangle 97"/>
          <p:cNvSpPr/>
          <p:nvPr/>
        </p:nvSpPr>
        <p:spPr>
          <a:xfrm>
            <a:off x="862390" y="2317314"/>
            <a:ext cx="3680427" cy="3539430"/>
          </a:xfrm>
          <a:prstGeom prst="rect">
            <a:avLst/>
          </a:prstGeom>
        </p:spPr>
        <p:txBody>
          <a:bodyPr wrap="square">
            <a:spAutoFit/>
          </a:bodyPr>
          <a:lstStyle/>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a.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C</a:t>
            </a:r>
          </a:p>
          <a:p>
            <a:pPr indent="457200" algn="just">
              <a:spcAft>
                <a:spcPts val="0"/>
              </a:spcAft>
            </a:pPr>
            <a:endParaRPr lang="en-US" sz="3200" b="1" dirty="0">
              <a:solidFill>
                <a:schemeClr val="bg1"/>
              </a:solidFill>
              <a:latin typeface="Times New Roman" panose="02020603050405020304" pitchFamily="18" charset="0"/>
              <a:ea typeface="Calibri"/>
              <a:cs typeface="Times New Roman" panose="02020603050405020304" pitchFamily="18" charset="0"/>
            </a:endParaRPr>
          </a:p>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b.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B</a:t>
            </a:r>
          </a:p>
          <a:p>
            <a:pPr indent="457200" algn="just">
              <a:spcAft>
                <a:spcPts val="0"/>
              </a:spcAft>
            </a:pPr>
            <a:endParaRPr lang="en-US" sz="3200" b="1" dirty="0">
              <a:solidFill>
                <a:schemeClr val="bg1"/>
              </a:solidFill>
              <a:latin typeface="Times New Roman" panose="02020603050405020304" pitchFamily="18" charset="0"/>
              <a:ea typeface="Calibri"/>
              <a:cs typeface="Times New Roman" panose="02020603050405020304" pitchFamily="18" charset="0"/>
            </a:endParaRPr>
          </a:p>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c.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A</a:t>
            </a:r>
          </a:p>
          <a:p>
            <a:pPr indent="457200" algn="just">
              <a:spcAft>
                <a:spcPts val="0"/>
              </a:spcAft>
            </a:pPr>
            <a:endParaRPr lang="en-US" sz="3200" b="1" dirty="0">
              <a:solidFill>
                <a:schemeClr val="bg1"/>
              </a:solidFill>
              <a:latin typeface="Times New Roman" panose="02020603050405020304" pitchFamily="18" charset="0"/>
              <a:ea typeface="Calibri"/>
              <a:cs typeface="Times New Roman" panose="02020603050405020304" pitchFamily="18" charset="0"/>
            </a:endParaRPr>
          </a:p>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d.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A</a:t>
            </a:r>
            <a:endParaRPr lang="en-US" sz="3200" b="1" dirty="0">
              <a:solidFill>
                <a:schemeClr val="bg1"/>
              </a:solidFill>
              <a:effectLst/>
              <a:latin typeface="Times New Roman" panose="02020603050405020304" pitchFamily="18" charset="0"/>
              <a:ea typeface="Calibri"/>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201" y="325692"/>
            <a:ext cx="6653891" cy="616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02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8">
                                            <p:txEl>
                                              <p:pRg st="0" end="0"/>
                                            </p:txEl>
                                          </p:spTgt>
                                        </p:tgtEl>
                                        <p:attrNameLst>
                                          <p:attrName>style.visibility</p:attrName>
                                        </p:attrNameLst>
                                      </p:cBhvr>
                                      <p:to>
                                        <p:strVal val="visible"/>
                                      </p:to>
                                    </p:set>
                                    <p:animEffect transition="in" filter="circle(in)">
                                      <p:cBhvr>
                                        <p:cTn id="15" dur="2000"/>
                                        <p:tgtEl>
                                          <p:spTgt spid="9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8">
                                            <p:txEl>
                                              <p:pRg st="2" end="2"/>
                                            </p:txEl>
                                          </p:spTgt>
                                        </p:tgtEl>
                                        <p:attrNameLst>
                                          <p:attrName>style.visibility</p:attrName>
                                        </p:attrNameLst>
                                      </p:cBhvr>
                                      <p:to>
                                        <p:strVal val="visible"/>
                                      </p:to>
                                    </p:set>
                                    <p:animEffect transition="in" filter="circle(in)">
                                      <p:cBhvr>
                                        <p:cTn id="20" dur="2000"/>
                                        <p:tgtEl>
                                          <p:spTgt spid="9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8">
                                            <p:txEl>
                                              <p:pRg st="4" end="4"/>
                                            </p:txEl>
                                          </p:spTgt>
                                        </p:tgtEl>
                                        <p:attrNameLst>
                                          <p:attrName>style.visibility</p:attrName>
                                        </p:attrNameLst>
                                      </p:cBhvr>
                                      <p:to>
                                        <p:strVal val="visible"/>
                                      </p:to>
                                    </p:set>
                                    <p:animEffect transition="in" filter="circle(in)">
                                      <p:cBhvr>
                                        <p:cTn id="25" dur="2000"/>
                                        <p:tgtEl>
                                          <p:spTgt spid="9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8">
                                            <p:txEl>
                                              <p:pRg st="6" end="6"/>
                                            </p:txEl>
                                          </p:spTgt>
                                        </p:tgtEl>
                                        <p:attrNameLst>
                                          <p:attrName>style.visibility</p:attrName>
                                        </p:attrNameLst>
                                      </p:cBhvr>
                                      <p:to>
                                        <p:strVal val="visible"/>
                                      </p:to>
                                    </p:set>
                                    <p:animEffect transition="in" filter="circle(in)">
                                      <p:cBhvr>
                                        <p:cTn id="30" dur="2000"/>
                                        <p:tgtEl>
                                          <p:spTgt spid="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642114"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6">
                      <a:lumMod val="75000"/>
                    </a:schemeClr>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94" name="文本框 93"/>
            <p:cNvSpPr txBox="1"/>
            <p:nvPr/>
          </p:nvSpPr>
          <p:spPr>
            <a:xfrm>
              <a:off x="1595870" y="448892"/>
              <a:ext cx="4471859"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LUYỆN TẬP</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2" name="Rectangle 1"/>
          <p:cNvSpPr/>
          <p:nvPr/>
        </p:nvSpPr>
        <p:spPr>
          <a:xfrm>
            <a:off x="1195126" y="1141683"/>
            <a:ext cx="1962397" cy="584775"/>
          </a:xfrm>
          <a:prstGeom prst="rect">
            <a:avLst/>
          </a:prstGeom>
        </p:spPr>
        <p:txBody>
          <a:bodyPr wrap="none">
            <a:spAutoFit/>
          </a:bodyPr>
          <a:lstStyle/>
          <a:p>
            <a:r>
              <a:rPr lang="en-US" sz="3200" b="1" dirty="0" err="1">
                <a:solidFill>
                  <a:srgbClr val="FFFF00"/>
                </a:solidFill>
                <a:latin typeface="Times New Roman"/>
                <a:ea typeface="Calibri"/>
                <a:cs typeface="Times New Roman"/>
              </a:rPr>
              <a:t>Bài</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tập</a:t>
            </a:r>
            <a:r>
              <a:rPr lang="en-US" sz="3200" b="1" dirty="0">
                <a:solidFill>
                  <a:srgbClr val="FFFF00"/>
                </a:solidFill>
                <a:latin typeface="Times New Roman"/>
                <a:ea typeface="Calibri"/>
                <a:cs typeface="Times New Roman"/>
              </a:rPr>
              <a:t> 2. </a:t>
            </a:r>
            <a:endParaRPr lang="en-US" sz="3200" dirty="0">
              <a:solidFill>
                <a:srgbClr val="FFFF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19" y="1905768"/>
            <a:ext cx="10335380" cy="450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949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ircle(in)">
                                      <p:cBhvr>
                                        <p:cTn id="1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48892"/>
              <a:ext cx="4471859"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LUYỆN TẬP</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2" name="Rectangle 1"/>
          <p:cNvSpPr/>
          <p:nvPr/>
        </p:nvSpPr>
        <p:spPr>
          <a:xfrm>
            <a:off x="1399407" y="1366700"/>
            <a:ext cx="2185214" cy="646331"/>
          </a:xfrm>
          <a:prstGeom prst="rect">
            <a:avLst/>
          </a:prstGeom>
        </p:spPr>
        <p:txBody>
          <a:bodyPr wrap="none">
            <a:spAutoFit/>
          </a:bodyPr>
          <a:lstStyle/>
          <a:p>
            <a:r>
              <a:rPr lang="en-US" sz="3600" b="1" dirty="0" err="1">
                <a:solidFill>
                  <a:srgbClr val="FFFF00"/>
                </a:solidFill>
                <a:latin typeface="Times New Roman"/>
                <a:ea typeface="Calibri"/>
                <a:cs typeface="Times New Roman"/>
              </a:rPr>
              <a:t>Bài</a:t>
            </a:r>
            <a:r>
              <a:rPr lang="en-US" sz="3600" b="1" dirty="0">
                <a:solidFill>
                  <a:srgbClr val="FFFF00"/>
                </a:solidFill>
                <a:latin typeface="Times New Roman"/>
                <a:ea typeface="Calibri"/>
                <a:cs typeface="Times New Roman"/>
              </a:rPr>
              <a:t> </a:t>
            </a:r>
            <a:r>
              <a:rPr lang="en-US" sz="3600" b="1" dirty="0" err="1">
                <a:solidFill>
                  <a:srgbClr val="FFFF00"/>
                </a:solidFill>
                <a:latin typeface="Times New Roman"/>
                <a:ea typeface="Calibri"/>
                <a:cs typeface="Times New Roman"/>
              </a:rPr>
              <a:t>tập</a:t>
            </a:r>
            <a:r>
              <a:rPr lang="en-US" sz="3600" b="1" dirty="0">
                <a:solidFill>
                  <a:srgbClr val="FFFF00"/>
                </a:solidFill>
                <a:latin typeface="Times New Roman"/>
                <a:ea typeface="Calibri"/>
                <a:cs typeface="Times New Roman"/>
              </a:rPr>
              <a:t> 2. </a:t>
            </a:r>
            <a:endParaRPr lang="en-US" sz="3600"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99246884"/>
              </p:ext>
            </p:extLst>
          </p:nvPr>
        </p:nvGraphicFramePr>
        <p:xfrm>
          <a:off x="627525" y="2580056"/>
          <a:ext cx="10860841" cy="2362705"/>
        </p:xfrm>
        <a:graphic>
          <a:graphicData uri="http://schemas.openxmlformats.org/drawingml/2006/table">
            <a:tbl>
              <a:tblPr firstRow="1" bandRow="1">
                <a:tableStyleId>{5C22544A-7EE6-4342-B048-85BDC9FD1C3A}</a:tableStyleId>
              </a:tblPr>
              <a:tblGrid>
                <a:gridCol w="4246032">
                  <a:extLst>
                    <a:ext uri="{9D8B030D-6E8A-4147-A177-3AD203B41FA5}">
                      <a16:colId xmlns="" xmlns:a16="http://schemas.microsoft.com/office/drawing/2014/main" val="20000"/>
                    </a:ext>
                  </a:extLst>
                </a:gridCol>
                <a:gridCol w="3083669">
                  <a:extLst>
                    <a:ext uri="{9D8B030D-6E8A-4147-A177-3AD203B41FA5}">
                      <a16:colId xmlns="" xmlns:a16="http://schemas.microsoft.com/office/drawing/2014/main" val="20001"/>
                    </a:ext>
                  </a:extLst>
                </a:gridCol>
                <a:gridCol w="3531140">
                  <a:extLst>
                    <a:ext uri="{9D8B030D-6E8A-4147-A177-3AD203B41FA5}">
                      <a16:colId xmlns="" xmlns:a16="http://schemas.microsoft.com/office/drawing/2014/main" val="20002"/>
                    </a:ext>
                  </a:extLst>
                </a:gridCol>
              </a:tblGrid>
              <a:tr h="510846">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Đới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nóng</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Đới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lạnh</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Đới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ôn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hòa</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extLst>
                  <a:ext uri="{0D108BD9-81ED-4DB2-BD59-A6C34878D82A}">
                    <a16:rowId xmlns="" xmlns:a16="http://schemas.microsoft.com/office/drawing/2014/main" val="10000"/>
                  </a:ext>
                </a:extLst>
              </a:tr>
              <a:tr h="1783585">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extLst>
                  <a:ext uri="{0D108BD9-81ED-4DB2-BD59-A6C34878D82A}">
                    <a16:rowId xmlns="" xmlns:a16="http://schemas.microsoft.com/office/drawing/2014/main" val="10001"/>
                  </a:ext>
                </a:extLst>
              </a:tr>
            </a:tbl>
          </a:graphicData>
        </a:graphic>
      </p:graphicFrame>
      <p:sp>
        <p:nvSpPr>
          <p:cNvPr id="11" name="Rectangle 10"/>
          <p:cNvSpPr/>
          <p:nvPr/>
        </p:nvSpPr>
        <p:spPr>
          <a:xfrm>
            <a:off x="764520" y="3339776"/>
            <a:ext cx="4002033" cy="1384995"/>
          </a:xfrm>
          <a:prstGeom prst="rect">
            <a:avLst/>
          </a:prstGeom>
        </p:spPr>
        <p:txBody>
          <a:bodyPr wrap="square">
            <a:spAutoFit/>
          </a:bodyPr>
          <a:lstStyle/>
          <a:p>
            <a:pPr algn="just"/>
            <a:r>
              <a:rPr lang="en-US" sz="2800" b="1" dirty="0" err="1">
                <a:solidFill>
                  <a:schemeClr val="bg1"/>
                </a:solidFill>
                <a:latin typeface="Times New Roman" panose="02020603050405020304" pitchFamily="18" charset="0"/>
                <a:cs typeface="Times New Roman" panose="02020603050405020304" pitchFamily="18" charset="0"/>
              </a:rPr>
              <a:t>Sư</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tử</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gấm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voi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vượn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dương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xỉ</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bao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lan</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5" name="Rectangle 4"/>
          <p:cNvSpPr/>
          <p:nvPr/>
        </p:nvSpPr>
        <p:spPr>
          <a:xfrm>
            <a:off x="4964876" y="3339776"/>
            <a:ext cx="2769733" cy="523220"/>
          </a:xfrm>
          <a:prstGeom prst="rect">
            <a:avLst/>
          </a:prstGeom>
        </p:spPr>
        <p:txBody>
          <a:bodyPr wrap="none">
            <a:spAutoFit/>
          </a:bodyPr>
          <a:lstStyle/>
          <a:p>
            <a:r>
              <a:rPr lang="en-US" sz="2800" b="1" dirty="0" err="1">
                <a:solidFill>
                  <a:schemeClr val="bg1"/>
                </a:solidFill>
                <a:latin typeface="Times New Roman" panose="02020603050405020304" pitchFamily="18" charset="0"/>
                <a:cs typeface="Times New Roman" panose="02020603050405020304" pitchFamily="18" charset="0"/>
              </a:rPr>
              <a:t>Gấu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trắng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địa</a:t>
            </a:r>
            <a:r>
              <a:rPr lang="en-US" sz="2800" b="1" dirty="0">
                <a:solidFill>
                  <a:schemeClr val="bg1"/>
                </a:solidFill>
                <a:latin typeface="Times New Roman" panose="02020603050405020304" pitchFamily="18" charset="0"/>
                <a:cs typeface="Times New Roman" panose="02020603050405020304" pitchFamily="18" charset="0"/>
              </a:rPr>
              <a:t> y.</a:t>
            </a:r>
          </a:p>
        </p:txBody>
      </p:sp>
      <p:sp>
        <p:nvSpPr>
          <p:cNvPr id="6" name="Rectangle 5"/>
          <p:cNvSpPr/>
          <p:nvPr/>
        </p:nvSpPr>
        <p:spPr>
          <a:xfrm>
            <a:off x="8038973" y="3339775"/>
            <a:ext cx="3303477" cy="1384995"/>
          </a:xfrm>
          <a:prstGeom prst="rect">
            <a:avLst/>
          </a:prstGeom>
        </p:spPr>
        <p:txBody>
          <a:bodyPr wrap="square">
            <a:spAutoFit/>
          </a:bodyPr>
          <a:lstStyle/>
          <a:p>
            <a:pPr algn="just"/>
            <a:r>
              <a:rPr lang="en-US" sz="2800" b="1" dirty="0" err="1">
                <a:solidFill>
                  <a:schemeClr val="bg1"/>
                </a:solidFill>
                <a:latin typeface="Times New Roman" panose="02020603050405020304" pitchFamily="18" charset="0"/>
                <a:cs typeface="Times New Roman" panose="02020603050405020304" pitchFamily="18" charset="0"/>
              </a:rPr>
              <a:t>Chó</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sói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tùng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lãnh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sam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lá</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đỏ</a:t>
            </a:r>
            <a:r>
              <a:rPr lang="en-US" sz="2800" b="1" dirty="0">
                <a:solidFill>
                  <a:schemeClr val="bg1"/>
                </a:solidFill>
                <a:latin typeface="Times New Roman" panose="02020603050405020304" pitchFamily="18" charset="0"/>
                <a:cs typeface="Times New Roman" panose="02020603050405020304" pitchFamily="18" charset="0"/>
              </a:rPr>
              <a:t>, ô </a:t>
            </a:r>
            <a:r>
              <a:rPr lang="en-US" sz="2800" b="1" dirty="0" err="1">
                <a:solidFill>
                  <a:schemeClr val="bg1"/>
                </a:solidFill>
                <a:latin typeface="Times New Roman" panose="02020603050405020304" pitchFamily="18" charset="0"/>
                <a:cs typeface="Times New Roman" panose="02020603050405020304" pitchFamily="18" charset="0"/>
              </a:rPr>
              <a:t>liu</a:t>
            </a:r>
            <a:r>
              <a:rPr lang="en-US" sz="28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36621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195852"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VẬN DỤNG</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498764" y="1348120"/>
            <a:ext cx="11352809" cy="4832092"/>
          </a:xfrm>
          <a:prstGeom prst="rect">
            <a:avLst/>
          </a:prstGeom>
        </p:spPr>
        <p:txBody>
          <a:bodyPr wrap="square">
            <a:spAutoFit/>
          </a:bodyPr>
          <a:lstStyle/>
          <a:p>
            <a:pPr algn="just">
              <a:spcAft>
                <a:spcPts val="0"/>
              </a:spcAft>
            </a:pPr>
            <a:r>
              <a:rPr lang="en-US" sz="4400" b="1" dirty="0">
                <a:solidFill>
                  <a:srgbClr val="FFFF00"/>
                </a:solidFill>
                <a:latin typeface="Times New Roman"/>
                <a:ea typeface="Calibri"/>
                <a:cs typeface="Times New Roman"/>
              </a:rPr>
              <a:t>1. </a:t>
            </a:r>
            <a:r>
              <a:rPr lang="en-US" sz="4400" b="1" dirty="0" err="1">
                <a:solidFill>
                  <a:srgbClr val="FFFF00"/>
                </a:solidFill>
                <a:latin typeface="Times New Roman"/>
                <a:ea typeface="Calibri"/>
                <a:cs typeface="Times New Roman"/>
              </a:rPr>
              <a:t>Hãy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trình</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bày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sự</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đa</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dạng</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của</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sinh</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vật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trên</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Trái</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Đất</a:t>
            </a:r>
            <a:r>
              <a:rPr lang="en-US" sz="4400" b="1" dirty="0">
                <a:solidFill>
                  <a:srgbClr val="FFFF00"/>
                </a:solidFill>
                <a:latin typeface="Times New Roman"/>
                <a:ea typeface="Calibri"/>
                <a:cs typeface="Times New Roman"/>
              </a:rPr>
              <a:t>.</a:t>
            </a:r>
            <a:endParaRPr lang="en-US" sz="3600" dirty="0">
              <a:solidFill>
                <a:srgbClr val="FFFF00"/>
              </a:solidFill>
              <a:latin typeface="Calibri"/>
              <a:ea typeface="Calibri"/>
              <a:cs typeface="Times New Roman"/>
            </a:endParaRPr>
          </a:p>
          <a:p>
            <a:pPr algn="just">
              <a:spcAft>
                <a:spcPts val="0"/>
              </a:spcAft>
            </a:pPr>
            <a:endParaRPr lang="en-US" sz="4400" b="1" dirty="0">
              <a:solidFill>
                <a:srgbClr val="FFFF00"/>
              </a:solidFill>
              <a:latin typeface="Times New Roman"/>
              <a:ea typeface="Calibri"/>
              <a:cs typeface="Times New Roman"/>
            </a:endParaRPr>
          </a:p>
          <a:p>
            <a:pPr algn="just">
              <a:spcAft>
                <a:spcPts val="0"/>
              </a:spcAft>
            </a:pPr>
            <a:r>
              <a:rPr lang="en-US" sz="4400" b="1" dirty="0">
                <a:solidFill>
                  <a:srgbClr val="FFFF00"/>
                </a:solidFill>
                <a:latin typeface="Times New Roman"/>
                <a:ea typeface="Calibri"/>
                <a:cs typeface="Times New Roman"/>
              </a:rPr>
              <a:t>2. </a:t>
            </a:r>
            <a:r>
              <a:rPr lang="en-US" sz="4400" b="1" dirty="0" err="1">
                <a:solidFill>
                  <a:srgbClr val="FFFF00"/>
                </a:solidFill>
                <a:latin typeface="Times New Roman"/>
                <a:ea typeface="Calibri"/>
                <a:cs typeface="Times New Roman"/>
              </a:rPr>
              <a:t>Có</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nhiều</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loài</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sinh</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vật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đang</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đứng</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trước</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nguy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cơ</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bị</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tuyệt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chủng</a:t>
            </a:r>
            <a:r>
              <a:rPr lang="en-US" sz="4400" b="1" dirty="0">
                <a:solidFill>
                  <a:srgbClr val="FFFF00"/>
                </a:solidFill>
                <a:latin typeface="Times New Roman"/>
                <a:ea typeface="Calibri"/>
                <a:cs typeface="Times New Roman"/>
              </a:rPr>
              <a:t>. Theo </a:t>
            </a:r>
            <a:r>
              <a:rPr lang="en-US" sz="4400" b="1" dirty="0" err="1">
                <a:solidFill>
                  <a:srgbClr val="FFFF00"/>
                </a:solidFill>
                <a:latin typeface="Times New Roman"/>
                <a:ea typeface="Calibri"/>
                <a:cs typeface="Times New Roman"/>
              </a:rPr>
              <a:t>em</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nguyên</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nhân</a:t>
            </a:r>
            <a:r>
              <a:rPr lang="en-US" sz="4400" b="1" dirty="0">
                <a:solidFill>
                  <a:srgbClr val="FFFF00"/>
                </a:solidFill>
                <a:latin typeface="Times New Roman"/>
                <a:ea typeface="Calibri"/>
                <a:cs typeface="Times New Roman"/>
              </a:rPr>
              <a:t> do </a:t>
            </a:r>
            <a:r>
              <a:rPr lang="en-US" sz="4400" b="1" dirty="0" err="1">
                <a:solidFill>
                  <a:srgbClr val="FFFF00"/>
                </a:solidFill>
                <a:latin typeface="Times New Roman"/>
                <a:ea typeface="Calibri"/>
                <a:cs typeface="Times New Roman"/>
              </a:rPr>
              <a:t>đâu</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Hãy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nêu</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một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số</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biện</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pháp</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đề</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bảo</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vệ</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các</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loài</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đó</a:t>
            </a:r>
            <a:r>
              <a:rPr lang="en-US" sz="4400" b="1" dirty="0">
                <a:solidFill>
                  <a:srgbClr val="FFFF00"/>
                </a:solidFill>
                <a:latin typeface="Times New Roman"/>
                <a:ea typeface="Calibri"/>
                <a:cs typeface="Times New Roman"/>
              </a:rPr>
              <a:t>.</a:t>
            </a:r>
            <a:endParaRPr lang="en-US" sz="3600" dirty="0">
              <a:solidFill>
                <a:srgbClr val="FFFF00"/>
              </a:solidFill>
              <a:effectLst/>
              <a:latin typeface="Calibri"/>
              <a:ea typeface="Calibri"/>
              <a:cs typeface="Times New Roman"/>
            </a:endParaRPr>
          </a:p>
        </p:txBody>
      </p:sp>
    </p:spTree>
    <p:extLst>
      <p:ext uri="{BB962C8B-B14F-4D97-AF65-F5344CB8AC3E}">
        <p14:creationId xmlns:p14="http://schemas.microsoft.com/office/powerpoint/2010/main" val="94700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195852"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VẬN DỤNG</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311373" y="1269942"/>
            <a:ext cx="9834575" cy="584775"/>
          </a:xfrm>
          <a:prstGeom prst="rect">
            <a:avLst/>
          </a:prstGeom>
        </p:spPr>
        <p:txBody>
          <a:bodyPr wrap="square">
            <a:spAutoFit/>
          </a:bodyPr>
          <a:lstStyle/>
          <a:p>
            <a:pPr algn="ctr"/>
            <a:r>
              <a:rPr lang="en-US" sz="3200" b="1" dirty="0">
                <a:solidFill>
                  <a:srgbClr val="FFFF00"/>
                </a:solidFill>
                <a:latin typeface="Times New Roman"/>
                <a:ea typeface="Calibri"/>
                <a:cs typeface="Times New Roman"/>
              </a:rPr>
              <a:t>1. </a:t>
            </a:r>
            <a:r>
              <a:rPr lang="en-US" sz="3200" b="1" dirty="0" err="1">
                <a:solidFill>
                  <a:srgbClr val="FFFF00"/>
                </a:solidFill>
                <a:latin typeface="Times New Roman"/>
                <a:ea typeface="Calibri"/>
                <a:cs typeface="Times New Roman"/>
              </a:rPr>
              <a:t>Hãy</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trình</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bày</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sự</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đa</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dạng</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của</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sinh</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vật</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trên</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Trái</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Đất</a:t>
            </a:r>
            <a:r>
              <a:rPr lang="en-US" sz="3200" b="1" dirty="0">
                <a:solidFill>
                  <a:srgbClr val="FFFF00"/>
                </a:solidFill>
                <a:latin typeface="Times New Roman"/>
                <a:ea typeface="Calibri"/>
                <a:cs typeface="Times New Roman"/>
              </a:rPr>
              <a:t>.</a:t>
            </a:r>
            <a:endParaRPr lang="en-US" sz="3200" dirty="0">
              <a:solidFill>
                <a:srgbClr val="FFFF00"/>
              </a:solidFill>
              <a:latin typeface="Calibri"/>
              <a:ea typeface="Calibri"/>
              <a:cs typeface="Times New Roman"/>
            </a:endParaRPr>
          </a:p>
        </p:txBody>
      </p:sp>
      <p:sp>
        <p:nvSpPr>
          <p:cNvPr id="2" name="Rectangle 1"/>
          <p:cNvSpPr/>
          <p:nvPr/>
        </p:nvSpPr>
        <p:spPr>
          <a:xfrm>
            <a:off x="671209" y="1890073"/>
            <a:ext cx="10603150" cy="4401205"/>
          </a:xfrm>
          <a:prstGeom prst="rect">
            <a:avLst/>
          </a:prstGeom>
        </p:spPr>
        <p:txBody>
          <a:bodyPr wrap="square">
            <a:spAutoFit/>
          </a:bodyPr>
          <a:lstStyle/>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Sự</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sinh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của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Đất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được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thể</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hiện</a:t>
            </a:r>
            <a:r>
              <a:rPr lang="en-US" sz="2800" b="1" dirty="0">
                <a:solidFill>
                  <a:schemeClr val="bg1"/>
                </a:solidFill>
                <a:latin typeface="Times New Roman"/>
                <a:ea typeface="Calibri"/>
                <a:cs typeface="Times New Roman"/>
              </a:rPr>
              <a:t> ở </a:t>
            </a:r>
            <a:r>
              <a:rPr lang="en-US" sz="2800" b="1" dirty="0" err="1">
                <a:solidFill>
                  <a:schemeClr val="bg1"/>
                </a:solidFill>
                <a:latin typeface="Times New Roman"/>
                <a:ea typeface="Calibri"/>
                <a:cs typeface="Times New Roman"/>
              </a:rPr>
              <a:t>cả</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môi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trường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và</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lục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địa</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Sự</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của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sinh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dưới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dương</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Sinh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ở </a:t>
            </a:r>
            <a:r>
              <a:rPr lang="en-US" sz="2800" b="1" dirty="0" err="1">
                <a:solidFill>
                  <a:schemeClr val="bg1"/>
                </a:solidFill>
                <a:latin typeface="Times New Roman"/>
                <a:ea typeface="Calibri"/>
                <a:cs typeface="Times New Roman"/>
              </a:rPr>
              <a:t>đại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vô</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phong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phú</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dạng</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Ở </a:t>
            </a:r>
            <a:r>
              <a:rPr lang="en-US" sz="2800" b="1" dirty="0" err="1">
                <a:solidFill>
                  <a:schemeClr val="bg1"/>
                </a:solidFill>
                <a:latin typeface="Times New Roman"/>
                <a:ea typeface="Calibri"/>
                <a:cs typeface="Times New Roman"/>
              </a:rPr>
              <a:t>các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vĩ</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độ</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và</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độ</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sâu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nhau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có</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môi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trường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sống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nhau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nên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cũng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có</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loài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động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thực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nhau</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Ví</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dụ</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indent="457200"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mặt</a:t>
            </a:r>
            <a:r>
              <a:rPr lang="en-US" sz="2800" b="1" dirty="0">
                <a:solidFill>
                  <a:schemeClr val="bg1"/>
                </a:solidFill>
                <a:latin typeface="Times New Roman"/>
                <a:ea typeface="Calibri"/>
                <a:cs typeface="Times New Roman"/>
              </a:rPr>
              <a:t>: san </a:t>
            </a:r>
            <a:r>
              <a:rPr lang="en-US" sz="2800" b="1" dirty="0" err="1">
                <a:solidFill>
                  <a:schemeClr val="bg1"/>
                </a:solidFill>
                <a:latin typeface="Times New Roman"/>
                <a:ea typeface="Calibri"/>
                <a:cs typeface="Times New Roman"/>
              </a:rPr>
              <a:t>hô</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tôm</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cá</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ngừ</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sứa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rùa</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indent="457200"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trung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cua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cá</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mập</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mực</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indent="457200"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sâu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sao</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bạch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tuộc</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p:txBody>
      </p:sp>
    </p:spTree>
    <p:extLst>
      <p:ext uri="{BB962C8B-B14F-4D97-AF65-F5344CB8AC3E}">
        <p14:creationId xmlns:p14="http://schemas.microsoft.com/office/powerpoint/2010/main" val="3987679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12" y="341099"/>
            <a:ext cx="3156115" cy="613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2" descr="Top 100 biểu tượng quốc gia trên thế giới (P.10): Rừng Mưa Amazon - Brazil  - HỘI KỶ LỤC GIA VIỆT NAM - TỔ CHỨC KỶ LỤC VIỆT NAM(VIETK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027" y="341099"/>
            <a:ext cx="4763845" cy="345331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 descr="Thực vật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9872" y="341099"/>
            <a:ext cx="3685357" cy="619912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Leo Núi Thung Lũng Cao Rừng Lá Kim - Ảnh miễn phí trên Pixab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8190" y="341099"/>
            <a:ext cx="4741682" cy="356032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6" descr="Trảng cỏ – Wikipedia tiếng Việ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6027" y="341099"/>
            <a:ext cx="4763845" cy="3560323"/>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p:cNvSpPr/>
          <p:nvPr/>
        </p:nvSpPr>
        <p:spPr>
          <a:xfrm>
            <a:off x="3456027" y="3876979"/>
            <a:ext cx="4741682" cy="2712859"/>
          </a:xfrm>
          <a:prstGeom prst="rect">
            <a:avLst/>
          </a:prstGeom>
          <a:solidFill>
            <a:schemeClr val="accent1">
              <a:lumMod val="60000"/>
              <a:lumOff val="40000"/>
            </a:schemeClr>
          </a:solidFill>
        </p:spPr>
        <p:txBody>
          <a:bodyPr wrap="square">
            <a:spAutoFit/>
          </a:bodyPr>
          <a:lstStyle/>
          <a:p>
            <a:pPr algn="just">
              <a:lnSpc>
                <a:spcPct val="120000"/>
              </a:lnSpc>
            </a:pP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cơ</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thể</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sổng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tồn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và</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phát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triển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ở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môi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truờng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khác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nhau</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đã</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tạo</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sự</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khác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biệt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tính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dạng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sinh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Đất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Vậy</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sự</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dạng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sinh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Đất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biểu</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hiện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như</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thế</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nào</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0418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barn(inVertical)">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barn(inVertical)">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barn(inVertical)">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randombar(horizontal)">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p:cTn id="32" dur="1000" fill="hold"/>
                                        <p:tgtEl>
                                          <p:spTgt spid="98"/>
                                        </p:tgtEl>
                                        <p:attrNameLst>
                                          <p:attrName>ppt_w</p:attrName>
                                        </p:attrNameLst>
                                      </p:cBhvr>
                                      <p:tavLst>
                                        <p:tav tm="0">
                                          <p:val>
                                            <p:fltVal val="0"/>
                                          </p:val>
                                        </p:tav>
                                        <p:tav tm="100000">
                                          <p:val>
                                            <p:strVal val="#ppt_w"/>
                                          </p:val>
                                        </p:tav>
                                      </p:tavLst>
                                    </p:anim>
                                    <p:anim calcmode="lin" valueType="num">
                                      <p:cBhvr>
                                        <p:cTn id="33" dur="1000" fill="hold"/>
                                        <p:tgtEl>
                                          <p:spTgt spid="98"/>
                                        </p:tgtEl>
                                        <p:attrNameLst>
                                          <p:attrName>ppt_h</p:attrName>
                                        </p:attrNameLst>
                                      </p:cBhvr>
                                      <p:tavLst>
                                        <p:tav tm="0">
                                          <p:val>
                                            <p:fltVal val="0"/>
                                          </p:val>
                                        </p:tav>
                                        <p:tav tm="100000">
                                          <p:val>
                                            <p:strVal val="#ppt_h"/>
                                          </p:val>
                                        </p:tav>
                                      </p:tavLst>
                                    </p:anim>
                                    <p:anim calcmode="lin" valueType="num">
                                      <p:cBhvr>
                                        <p:cTn id="34" dur="1000" fill="hold"/>
                                        <p:tgtEl>
                                          <p:spTgt spid="98"/>
                                        </p:tgtEl>
                                        <p:attrNameLst>
                                          <p:attrName>style.rotation</p:attrName>
                                        </p:attrNameLst>
                                      </p:cBhvr>
                                      <p:tavLst>
                                        <p:tav tm="0">
                                          <p:val>
                                            <p:fltVal val="90"/>
                                          </p:val>
                                        </p:tav>
                                        <p:tav tm="100000">
                                          <p:val>
                                            <p:fltVal val="0"/>
                                          </p:val>
                                        </p:tav>
                                      </p:tavLst>
                                    </p:anim>
                                    <p:animEffect transition="in" filter="fade">
                                      <p:cBhvr>
                                        <p:cTn id="35"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02557" y="19293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195852"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VẬN DỤNG</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389195" y="878306"/>
            <a:ext cx="11352809" cy="523220"/>
          </a:xfrm>
          <a:prstGeom prst="rect">
            <a:avLst/>
          </a:prstGeom>
        </p:spPr>
        <p:txBody>
          <a:bodyPr wrap="square">
            <a:spAutoFit/>
          </a:bodyPr>
          <a:lstStyle/>
          <a:p>
            <a:pPr algn="ctr"/>
            <a:r>
              <a:rPr lang="en-US" sz="2800" b="1" dirty="0">
                <a:solidFill>
                  <a:srgbClr val="FFFF00"/>
                </a:solidFill>
                <a:latin typeface="Times New Roman"/>
                <a:ea typeface="Calibri"/>
                <a:cs typeface="Times New Roman"/>
              </a:rPr>
              <a:t>1. </a:t>
            </a:r>
            <a:r>
              <a:rPr lang="en-US" sz="2800" b="1" dirty="0" err="1">
                <a:solidFill>
                  <a:srgbClr val="FFFF00"/>
                </a:solidFill>
                <a:latin typeface="Times New Roman"/>
                <a:ea typeface="Calibri"/>
                <a:cs typeface="Times New Roman"/>
              </a:rPr>
              <a:t>Hãy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trình</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bày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sự</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đa</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dạng</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của</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sinh</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vật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trên</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Trái</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Đất</a:t>
            </a:r>
            <a:r>
              <a:rPr lang="en-US" sz="2800" b="1" dirty="0">
                <a:solidFill>
                  <a:srgbClr val="FFFF00"/>
                </a:solidFill>
                <a:latin typeface="Times New Roman"/>
                <a:ea typeface="Calibri"/>
                <a:cs typeface="Times New Roman"/>
              </a:rPr>
              <a:t>.</a:t>
            </a:r>
            <a:endParaRPr lang="en-US" sz="2800" dirty="0">
              <a:solidFill>
                <a:srgbClr val="FFFF00"/>
              </a:solidFill>
              <a:latin typeface="Calibri"/>
              <a:ea typeface="Calibri"/>
              <a:cs typeface="Times New Roman"/>
            </a:endParaRPr>
          </a:p>
        </p:txBody>
      </p:sp>
      <p:sp>
        <p:nvSpPr>
          <p:cNvPr id="9" name="Rectangle 8"/>
          <p:cNvSpPr/>
          <p:nvPr/>
        </p:nvSpPr>
        <p:spPr>
          <a:xfrm>
            <a:off x="302557" y="1353631"/>
            <a:ext cx="11602193" cy="5047536"/>
          </a:xfrm>
          <a:prstGeom prst="rect">
            <a:avLst/>
          </a:prstGeom>
        </p:spPr>
        <p:txBody>
          <a:bodyPr wrap="square">
            <a:spAutoFit/>
          </a:bodyPr>
          <a:lstStyle/>
          <a:p>
            <a:pPr lvl="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Sự</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của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sinh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lục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endParaRPr lang="en-US" sz="2300" b="1" dirty="0">
              <a:solidFill>
                <a:prstClr val="white"/>
              </a:solidFill>
              <a:latin typeface="Calibri"/>
              <a:ea typeface="Calibri"/>
              <a:cs typeface="Times New Roman"/>
            </a:endParaRPr>
          </a:p>
          <a:p>
            <a:pPr lvl="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lục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hết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sức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phong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phú</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từng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xuất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hiện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kiểu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thảm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nhau</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dụ</a:t>
            </a:r>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nóng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mùa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xa</a:t>
            </a:r>
            <a:r>
              <a:rPr lang="en-US" sz="2300" b="1" dirty="0">
                <a:solidFill>
                  <a:prstClr val="white"/>
                </a:solidFill>
                <a:latin typeface="Times New Roman"/>
                <a:ea typeface="Calibri"/>
                <a:cs typeface="Times New Roman"/>
              </a:rPr>
              <a:t> van,...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ôn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hoà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thảo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cận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lạnh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thảm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lục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phong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phú</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sự</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biệt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giữa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hậu</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nóng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từ</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leo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trèo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giỏi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khỉ</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vượn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sóc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đến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ăn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thịt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sấu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hổ</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báo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ăn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cỏ</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ngựa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nai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voi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côn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trùng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chim</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ôn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hòa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một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số</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như</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gấu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nâu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tuần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lộc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bạc</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lạnh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ngủ</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đông</a:t>
            </a:r>
            <a:r>
              <a:rPr lang="en-US" sz="2300" b="1" dirty="0">
                <a:solidFill>
                  <a:prstClr val="white"/>
                </a:solidFill>
                <a:latin typeface="Times New Roman"/>
                <a:ea typeface="Calibri"/>
                <a:cs typeface="Times New Roman"/>
              </a:rPr>
              <a:t> hay di </a:t>
            </a:r>
            <a:r>
              <a:rPr lang="en-US" sz="2300" b="1" dirty="0" err="1">
                <a:solidFill>
                  <a:prstClr val="white"/>
                </a:solidFill>
                <a:latin typeface="Times New Roman"/>
                <a:ea typeface="Calibri"/>
                <a:cs typeface="Times New Roman"/>
              </a:rPr>
              <a:t>cư</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theo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mùa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như</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gấu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trắng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ngỗng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trời</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p:txBody>
      </p:sp>
    </p:spTree>
    <p:extLst>
      <p:ext uri="{BB962C8B-B14F-4D97-AF65-F5344CB8AC3E}">
        <p14:creationId xmlns:p14="http://schemas.microsoft.com/office/powerpoint/2010/main" val="1489575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randombar(horizont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255150"/>
            <a:ext cx="4500641" cy="646331"/>
            <a:chOff x="994820" y="532725"/>
            <a:chExt cx="5886671" cy="64633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6">
                      <a:lumMod val="75000"/>
                    </a:schemeClr>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94" name="文本框 93"/>
            <p:cNvSpPr txBox="1"/>
            <p:nvPr/>
          </p:nvSpPr>
          <p:spPr>
            <a:xfrm>
              <a:off x="1677596" y="532725"/>
              <a:ext cx="3478791" cy="646331"/>
            </a:xfrm>
            <a:prstGeom prst="rect">
              <a:avLst/>
            </a:prstGeom>
            <a:noFill/>
          </p:spPr>
          <p:txBody>
            <a:bodyPr wrap="none" rtlCol="0">
              <a:spAutoFit/>
            </a:bodyPr>
            <a:lstStyle/>
            <a:p>
              <a:r>
                <a:rPr lang="en-US" altLang="zh-CN" sz="3600" b="1"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VẬN DỤNG</a:t>
              </a:r>
              <a:endParaRPr lang="zh-CN" altLang="en-US"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365445" y="861245"/>
            <a:ext cx="11352809" cy="954107"/>
          </a:xfrm>
          <a:prstGeom prst="rect">
            <a:avLst/>
          </a:prstGeom>
        </p:spPr>
        <p:txBody>
          <a:bodyPr wrap="square">
            <a:spAutoFit/>
          </a:bodyPr>
          <a:lstStyle/>
          <a:p>
            <a:pPr algn="just"/>
            <a:r>
              <a:rPr lang="en-US" sz="2800" b="1" dirty="0">
                <a:solidFill>
                  <a:srgbClr val="FFFF00"/>
                </a:solidFill>
                <a:latin typeface="Times New Roman"/>
                <a:ea typeface="Calibri"/>
                <a:cs typeface="Times New Roman"/>
              </a:rPr>
              <a:t>2. </a:t>
            </a:r>
            <a:r>
              <a:rPr lang="en-US" sz="2800" b="1" dirty="0" err="1">
                <a:solidFill>
                  <a:srgbClr val="FFFF00"/>
                </a:solidFill>
                <a:latin typeface="Times New Roman"/>
                <a:ea typeface="Calibri"/>
                <a:cs typeface="Times New Roman"/>
              </a:rPr>
              <a:t>Có</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nhiều</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loài</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sinh</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vật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đang</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đứng</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trước</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nguy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cơ</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bị</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tuyệt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chủng</a:t>
            </a:r>
            <a:r>
              <a:rPr lang="en-US" sz="2800" b="1" dirty="0">
                <a:solidFill>
                  <a:srgbClr val="FFFF00"/>
                </a:solidFill>
                <a:latin typeface="Times New Roman"/>
                <a:ea typeface="Calibri"/>
                <a:cs typeface="Times New Roman"/>
              </a:rPr>
              <a:t>. Theo </a:t>
            </a:r>
            <a:r>
              <a:rPr lang="en-US" sz="2800" b="1" dirty="0" err="1">
                <a:solidFill>
                  <a:srgbClr val="FFFF00"/>
                </a:solidFill>
                <a:latin typeface="Times New Roman"/>
                <a:ea typeface="Calibri"/>
                <a:cs typeface="Times New Roman"/>
              </a:rPr>
              <a:t>em</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nguyên</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nhân</a:t>
            </a:r>
            <a:r>
              <a:rPr lang="en-US" sz="2800" b="1" dirty="0">
                <a:solidFill>
                  <a:srgbClr val="FFFF00"/>
                </a:solidFill>
                <a:latin typeface="Times New Roman"/>
                <a:ea typeface="Calibri"/>
                <a:cs typeface="Times New Roman"/>
              </a:rPr>
              <a:t> do </a:t>
            </a:r>
            <a:r>
              <a:rPr lang="en-US" sz="2800" b="1" dirty="0" err="1">
                <a:solidFill>
                  <a:srgbClr val="FFFF00"/>
                </a:solidFill>
                <a:latin typeface="Times New Roman"/>
                <a:ea typeface="Calibri"/>
                <a:cs typeface="Times New Roman"/>
              </a:rPr>
              <a:t>đâu</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Hãy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nêu</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một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số</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biện</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pháp</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đề</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bảo</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vệ</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các</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loài</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đó</a:t>
            </a:r>
            <a:r>
              <a:rPr lang="en-US" sz="2800" b="1" dirty="0">
                <a:solidFill>
                  <a:srgbClr val="FFFF00"/>
                </a:solidFill>
                <a:latin typeface="Times New Roman"/>
                <a:ea typeface="Calibri"/>
                <a:cs typeface="Times New Roman"/>
              </a:rPr>
              <a:t>.</a:t>
            </a:r>
            <a:endParaRPr lang="en-US" sz="2800" dirty="0">
              <a:solidFill>
                <a:srgbClr val="FFFF00"/>
              </a:solidFill>
              <a:latin typeface="Calibri"/>
              <a:ea typeface="Calibri"/>
              <a:cs typeface="Times New Roman"/>
            </a:endParaRPr>
          </a:p>
        </p:txBody>
      </p:sp>
      <p:sp>
        <p:nvSpPr>
          <p:cNvPr id="2" name="Rectangle 1"/>
          <p:cNvSpPr/>
          <p:nvPr/>
        </p:nvSpPr>
        <p:spPr>
          <a:xfrm>
            <a:off x="301479" y="1720352"/>
            <a:ext cx="11438628" cy="4893647"/>
          </a:xfrm>
          <a:prstGeom prst="rect">
            <a:avLst/>
          </a:prstGeom>
        </p:spPr>
        <p:txBody>
          <a:bodyPr wrap="square">
            <a:spAutoFit/>
          </a:bodyPr>
          <a:lstStyle/>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Nhiều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loài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sinh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đang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đứng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trước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nguy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bị</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tuyệt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chủng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báo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đốm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tê</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đen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khỉ</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sông</a:t>
            </a:r>
            <a:r>
              <a:rPr lang="en-US" sz="2400" b="1" dirty="0">
                <a:solidFill>
                  <a:schemeClr val="bg1"/>
                </a:solidFill>
                <a:latin typeface="Times New Roman"/>
                <a:ea typeface="Calibri"/>
                <a:cs typeface="Times New Roman"/>
              </a:rPr>
              <a:t> Cross, </a:t>
            </a:r>
            <a:r>
              <a:rPr lang="en-US" sz="2400" b="1" dirty="0" err="1">
                <a:solidFill>
                  <a:schemeClr val="bg1"/>
                </a:solidFill>
                <a:latin typeface="Times New Roman"/>
                <a:ea typeface="Calibri"/>
                <a:cs typeface="Times New Roman"/>
              </a:rPr>
              <a:t>tê</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giác</a:t>
            </a:r>
            <a:r>
              <a:rPr lang="en-US" sz="2400" b="1" dirty="0">
                <a:solidFill>
                  <a:schemeClr val="bg1"/>
                </a:solidFill>
                <a:latin typeface="Times New Roman"/>
                <a:ea typeface="Calibri"/>
                <a:cs typeface="Times New Roman"/>
              </a:rPr>
              <a:t> java, </a:t>
            </a:r>
            <a:r>
              <a:rPr lang="en-US" sz="2400" b="1" dirty="0" err="1">
                <a:solidFill>
                  <a:schemeClr val="bg1"/>
                </a:solidFill>
                <a:latin typeface="Times New Roman"/>
                <a:ea typeface="Calibri"/>
                <a:cs typeface="Times New Roman"/>
              </a:rPr>
              <a:t>voi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hổ</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heo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gấu</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Nguyên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nhân</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Môi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sống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bị</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tàn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mức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diện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tích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rừng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giảm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mạnh</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Sự</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của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đô</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thị</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hóa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xây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dựng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thủy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điện</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Ô </a:t>
            </a:r>
            <a:r>
              <a:rPr lang="en-US" sz="2400" b="1" dirty="0" err="1">
                <a:solidFill>
                  <a:schemeClr val="bg1"/>
                </a:solidFill>
                <a:latin typeface="Times New Roman"/>
                <a:ea typeface="Calibri"/>
                <a:cs typeface="Times New Roman"/>
              </a:rPr>
              <a:t>nhiễm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môi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nước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đất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không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khí</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Nạn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bắn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phép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làm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thực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phẩm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mục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đích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thương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mại</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Một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số</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biện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để</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bảo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vệ</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Chính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phủ</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đưa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thêm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nhiều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loài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vào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sách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đỏ</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Tăng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trồng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và</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bảo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vệ</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rừng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đặc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biệt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bảo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tồn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vườn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quốc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gia</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Nâng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cao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nhận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thức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tầm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quan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trọng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của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với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đồng</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Không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sử</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dụng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phản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đối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sử</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dụng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sản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phẩm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làm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từ</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Phê</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lên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án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những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hành</a:t>
            </a:r>
            <a:r>
              <a:rPr lang="en-US" sz="2400" b="1" dirty="0">
                <a:solidFill>
                  <a:schemeClr val="bg1"/>
                </a:solidFill>
                <a:latin typeface="Times New Roman"/>
                <a:ea typeface="Calibri"/>
                <a:cs typeface="Times New Roman"/>
              </a:rPr>
              <a:t> vi </a:t>
            </a:r>
            <a:r>
              <a:rPr lang="en-US" sz="2400" b="1" dirty="0" err="1">
                <a:solidFill>
                  <a:schemeClr val="bg1"/>
                </a:solidFill>
                <a:latin typeface="Times New Roman"/>
                <a:ea typeface="Calibri"/>
                <a:cs typeface="Times New Roman"/>
              </a:rPr>
              <a:t>bắt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giữ</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giết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mổ</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hoang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dã</a:t>
            </a:r>
            <a:r>
              <a:rPr lang="en-US" sz="2400" b="1" dirty="0">
                <a:solidFill>
                  <a:schemeClr val="bg1"/>
                </a:solidFill>
                <a:latin typeface="Times New Roman"/>
                <a:ea typeface="Calibri"/>
                <a:cs typeface="Times New Roman"/>
              </a:rPr>
              <a:t>,…</a:t>
            </a:r>
            <a:endParaRPr lang="en-US" sz="2400" b="1" dirty="0">
              <a:solidFill>
                <a:schemeClr val="bg1"/>
              </a:solidFill>
              <a:effectLst/>
              <a:latin typeface="Calibri"/>
              <a:ea typeface="Calibri"/>
              <a:cs typeface="Times New Roman"/>
            </a:endParaRPr>
          </a:p>
        </p:txBody>
      </p:sp>
    </p:spTree>
    <p:extLst>
      <p:ext uri="{BB962C8B-B14F-4D97-AF65-F5344CB8AC3E}">
        <p14:creationId xmlns:p14="http://schemas.microsoft.com/office/powerpoint/2010/main" val="1260406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0"/>
            <a:ext cx="12405353" cy="697074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204700"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41947">
            <a:off x="-735626" y="4927599"/>
            <a:ext cx="583267" cy="40957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12174">
            <a:off x="12295989" y="5663638"/>
            <a:ext cx="466376" cy="436636"/>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grpSp>
        <p:nvGrpSpPr>
          <p:cNvPr id="28" name="组合 27"/>
          <p:cNvGrpSpPr/>
          <p:nvPr/>
        </p:nvGrpSpPr>
        <p:grpSpPr>
          <a:xfrm>
            <a:off x="8395962" y="2087411"/>
            <a:ext cx="1354086" cy="1168595"/>
            <a:chOff x="8395962" y="2087411"/>
            <a:chExt cx="1354086" cy="1168595"/>
          </a:xfrm>
        </p:grpSpPr>
        <p:sp>
          <p:nvSpPr>
            <p:cNvPr id="18" name="圆角矩形 17"/>
            <p:cNvSpPr/>
            <p:nvPr/>
          </p:nvSpPr>
          <p:spPr>
            <a:xfrm rot="897728">
              <a:off x="8395962" y="208741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rot="854957">
              <a:off x="8587134" y="2256209"/>
              <a:ext cx="971741" cy="830997"/>
            </a:xfrm>
            <a:prstGeom prst="rect">
              <a:avLst/>
            </a:prstGeom>
            <a:noFill/>
          </p:spPr>
          <p:txBody>
            <a:bodyPr wrap="none" rtlCol="0">
              <a:spAutoFit/>
            </a:bodyPr>
            <a:lstStyle/>
            <a:p>
              <a:r>
                <a:rPr lang="en-US" altLang="zh-CN" sz="4800" dirty="0" err="1">
                  <a:solidFill>
                    <a:srgbClr val="FF6900"/>
                  </a:solidFill>
                  <a:latin typeface="Arial" panose="020B0604020202020204" pitchFamily="34" charset="0"/>
                  <a:ea typeface="方正少儿简体" panose="03000509000000000000" pitchFamily="65" charset="-122"/>
                  <a:cs typeface="Arial" panose="020B0604020202020204" pitchFamily="34" charset="0"/>
                </a:rPr>
                <a:t>Cô</a:t>
              </a:r>
              <a:endParaRPr lang="zh-CN" altLang="en-US" sz="4800" dirty="0">
                <a:solidFill>
                  <a:srgbClr val="FF69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3" name="组合 2"/>
          <p:cNvGrpSpPr/>
          <p:nvPr/>
        </p:nvGrpSpPr>
        <p:grpSpPr>
          <a:xfrm>
            <a:off x="2974300" y="1678431"/>
            <a:ext cx="1446958" cy="1168595"/>
            <a:chOff x="2974300" y="1678431"/>
            <a:chExt cx="1446958" cy="1168595"/>
          </a:xfrm>
        </p:grpSpPr>
        <p:sp>
          <p:nvSpPr>
            <p:cNvPr id="15"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rot="20718769">
              <a:off x="2974300" y="1884762"/>
              <a:ext cx="1417376" cy="830997"/>
            </a:xfrm>
            <a:prstGeom prst="rect">
              <a:avLst/>
            </a:prstGeom>
          </p:spPr>
          <p:txBody>
            <a:bodyPr wrap="none">
              <a:spAutoFit/>
            </a:bodyPr>
            <a:lstStyle/>
            <a:p>
              <a:r>
                <a:rPr lang="en-US" altLang="zh-CN" sz="4800" dirty="0" err="1">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14" name="组合 13"/>
          <p:cNvGrpSpPr/>
          <p:nvPr/>
        </p:nvGrpSpPr>
        <p:grpSpPr>
          <a:xfrm>
            <a:off x="4763782" y="2031260"/>
            <a:ext cx="1354086" cy="1168595"/>
            <a:chOff x="4763782" y="2031260"/>
            <a:chExt cx="1354086" cy="1168595"/>
          </a:xfrm>
        </p:grpSpPr>
        <p:sp>
          <p:nvSpPr>
            <p:cNvPr id="16" name="圆角矩形 15"/>
            <p:cNvSpPr/>
            <p:nvPr/>
          </p:nvSpPr>
          <p:spPr>
            <a:xfrm rot="897728">
              <a:off x="4763782" y="2031260"/>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rot="987423">
              <a:off x="4804224" y="2203500"/>
              <a:ext cx="1245854" cy="830997"/>
            </a:xfrm>
            <a:prstGeom prst="rect">
              <a:avLst/>
            </a:prstGeom>
          </p:spPr>
          <p:txBody>
            <a:bodyPr wrap="none">
              <a:spAutoFit/>
            </a:bodyPr>
            <a:lstStyle/>
            <a:p>
              <a:r>
                <a:rPr lang="en-US" altLang="zh-CN" sz="4800" dirty="0" err="1">
                  <a:solidFill>
                    <a:srgbClr val="FFC000"/>
                  </a:solidFill>
                  <a:latin typeface="Arial" panose="020B0604020202020204" pitchFamily="34" charset="0"/>
                  <a:ea typeface="方正少儿简体" panose="03000509000000000000" pitchFamily="65" charset="-122"/>
                  <a:cs typeface="Arial" panose="020B0604020202020204" pitchFamily="34" charset="0"/>
                </a:rPr>
                <a:t>Biệt</a:t>
              </a:r>
              <a:endParaRPr lang="zh-CN" altLang="en-US" sz="4800" dirty="0">
                <a:solidFill>
                  <a:srgbClr val="FFC000"/>
                </a:solidFill>
                <a:latin typeface="Arial" panose="020B0604020202020204" pitchFamily="34" charset="0"/>
                <a:cs typeface="Arial" panose="020B0604020202020204" pitchFamily="34" charset="0"/>
              </a:endParaRPr>
            </a:p>
          </p:txBody>
        </p:sp>
      </p:grpSp>
      <p:grpSp>
        <p:nvGrpSpPr>
          <p:cNvPr id="23" name="组合 22"/>
          <p:cNvGrpSpPr/>
          <p:nvPr/>
        </p:nvGrpSpPr>
        <p:grpSpPr>
          <a:xfrm>
            <a:off x="6448378" y="1967332"/>
            <a:ext cx="1555234" cy="1168595"/>
            <a:chOff x="6448378" y="1967332"/>
            <a:chExt cx="1555234" cy="1168595"/>
          </a:xfrm>
        </p:grpSpPr>
        <p:sp>
          <p:nvSpPr>
            <p:cNvPr id="17" name="圆角矩形 16"/>
            <p:cNvSpPr/>
            <p:nvPr/>
          </p:nvSpPr>
          <p:spPr>
            <a:xfrm rot="20821610">
              <a:off x="6545751" y="1967332"/>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rot="20892565">
              <a:off x="6448378" y="2175921"/>
              <a:ext cx="1555234" cy="830997"/>
            </a:xfrm>
            <a:prstGeom prst="rect">
              <a:avLst/>
            </a:prstGeom>
          </p:spPr>
          <p:txBody>
            <a:bodyPr wrap="none">
              <a:spAutoFit/>
            </a:bodyPr>
            <a:lstStyle/>
            <a:p>
              <a:r>
                <a:rPr lang="en-US" altLang="zh-CN" sz="4800" dirty="0" err="1">
                  <a:solidFill>
                    <a:srgbClr val="FF4F66"/>
                  </a:solidFill>
                  <a:latin typeface="Arial" panose="020B0604020202020204" pitchFamily="34" charset="0"/>
                  <a:ea typeface="方正少儿简体" panose="03000509000000000000" pitchFamily="65" charset="-122"/>
                  <a:cs typeface="Arial" panose="020B0604020202020204" pitchFamily="34" charset="0"/>
                </a:rPr>
                <a:t>Thầy</a:t>
              </a:r>
              <a:endParaRPr lang="zh-CN" altLang="en-US" sz="4800" dirty="0">
                <a:solidFill>
                  <a:srgbClr val="FF4F66"/>
                </a:solidFill>
                <a:latin typeface="Arial" panose="020B0604020202020204" pitchFamily="34" charset="0"/>
                <a:cs typeface="Arial" panose="020B0604020202020204" pitchFamily="34" charset="0"/>
              </a:endParaRPr>
            </a:p>
          </p:txBody>
        </p:sp>
      </p:grpSp>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272691271"/>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530124" y="1786960"/>
            <a:ext cx="7577715" cy="584775"/>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29" name="文本框 28"/>
          <p:cNvSpPr txBox="1"/>
          <p:nvPr/>
        </p:nvSpPr>
        <p:spPr>
          <a:xfrm>
            <a:off x="3588782" y="3441600"/>
            <a:ext cx="6880410" cy="584775"/>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722906" y="1962049"/>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46648" y="492210"/>
            <a:ext cx="8468024" cy="707886"/>
          </a:xfrm>
          <a:prstGeom prst="rect">
            <a:avLst/>
          </a:prstGeom>
          <a:noFill/>
        </p:spPr>
        <p:txBody>
          <a:bodyPr wrap="none" rtlCol="0">
            <a:spAutoFit/>
          </a:bodyPr>
          <a:lstStyle/>
          <a:p>
            <a:pPr algn="ctr"/>
            <a:r>
              <a:rPr lang="en-US" altLang="zh-CN"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65612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202310" y="2148877"/>
            <a:ext cx="8502649" cy="646331"/>
          </a:xfrm>
          <a:prstGeom prst="rect">
            <a:avLst/>
          </a:prstGeom>
          <a:noFill/>
        </p:spPr>
        <p:txBody>
          <a:bodyPr wrap="none" rtlCol="0">
            <a:spAutoFit/>
          </a:bodyPr>
          <a:lstStyle/>
          <a:p>
            <a:pPr algn="ct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828978" y="1803455"/>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46644" y="775829"/>
            <a:ext cx="8468024" cy="707886"/>
          </a:xfrm>
          <a:prstGeom prst="rect">
            <a:avLst/>
          </a:prstGeom>
          <a:noFill/>
        </p:spPr>
        <p:txBody>
          <a:bodyPr wrap="none" rtlCol="0">
            <a:spAutoFit/>
          </a:bodyPr>
          <a:lstStyle/>
          <a:p>
            <a:pPr algn="ctr"/>
            <a:r>
              <a:rPr lang="en-US" altLang="zh-CN"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350870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32509" y="639819"/>
            <a:ext cx="11749243" cy="596056"/>
            <a:chOff x="994820" y="525519"/>
            <a:chExt cx="5664588" cy="596056"/>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363738" y="525519"/>
              <a:ext cx="4898973"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99656" y="4213119"/>
            <a:ext cx="3895107" cy="2062103"/>
          </a:xfrm>
          <a:prstGeom prst="rect">
            <a:avLst/>
          </a:prstGeom>
          <a:noFill/>
        </p:spPr>
        <p:txBody>
          <a:bodyPr wrap="square" rtlCol="0">
            <a:spAutoFit/>
          </a:bodyPr>
          <a:lstStyle/>
          <a:p>
            <a:pPr algn="just">
              <a:spcAft>
                <a:spcPts val="0"/>
              </a:spcAft>
            </a:pPr>
            <a:r>
              <a:rPr lang="nl-NL" sz="3200" b="1" dirty="0">
                <a:solidFill>
                  <a:srgbClr val="FFFF00"/>
                </a:solidFill>
                <a:latin typeface="Times New Roman"/>
                <a:ea typeface="Calibri"/>
                <a:cs typeface="Times New Roman"/>
              </a:rPr>
              <a:t>2. Nguyên nhân dẫn đến sự đa dạng của thế giới sinh vật dưới đại dương.</a:t>
            </a:r>
            <a:endParaRPr lang="en-US" sz="3200" dirty="0">
              <a:solidFill>
                <a:srgbClr val="FFFF00"/>
              </a:solidFill>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084" y="1542269"/>
            <a:ext cx="73533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7880" y="1542269"/>
            <a:ext cx="3772563" cy="2554545"/>
          </a:xfrm>
          <a:prstGeom prst="rect">
            <a:avLst/>
          </a:prstGeom>
        </p:spPr>
        <p:txBody>
          <a:bodyPr wrap="square">
            <a:spAutoFit/>
          </a:bodyPr>
          <a:lstStyle/>
          <a:p>
            <a:pPr algn="just">
              <a:spcAft>
                <a:spcPts val="0"/>
              </a:spcAft>
            </a:pPr>
            <a:r>
              <a:rPr lang="nl-NL" sz="3200" b="1" dirty="0">
                <a:solidFill>
                  <a:srgbClr val="FFFF00"/>
                </a:solidFill>
                <a:latin typeface="Times New Roman"/>
                <a:ea typeface="Calibri"/>
                <a:cs typeface="Times New Roman"/>
              </a:rPr>
              <a:t>1. Quan sát hình 1, em hãy kể tên một số loài sinh vật ở các vùng biển trong đại dương.</a:t>
            </a:r>
            <a:endParaRPr lang="en-US" sz="3200" dirty="0">
              <a:solidFill>
                <a:srgbClr val="FFFF00"/>
              </a:solidFill>
              <a:latin typeface="Calibri"/>
              <a:ea typeface="Calibri"/>
              <a:cs typeface="Times New Roman"/>
            </a:endParaRPr>
          </a:p>
        </p:txBody>
      </p:sp>
    </p:spTree>
    <p:extLst>
      <p:ext uri="{BB962C8B-B14F-4D97-AF65-F5344CB8AC3E}">
        <p14:creationId xmlns:p14="http://schemas.microsoft.com/office/powerpoint/2010/main" val="41843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barn(inVertical)">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fill="hold"/>
                                        <p:tgtEl>
                                          <p:spTgt spid="104"/>
                                        </p:tgtEl>
                                        <p:attrNameLst>
                                          <p:attrName>ppt_x</p:attrName>
                                        </p:attrNameLst>
                                      </p:cBhvr>
                                      <p:tavLst>
                                        <p:tav tm="0">
                                          <p:val>
                                            <p:strVal val="#ppt_x"/>
                                          </p:val>
                                        </p:tav>
                                        <p:tav tm="100000">
                                          <p:val>
                                            <p:strVal val="#ppt_x"/>
                                          </p:val>
                                        </p:tav>
                                      </p:tavLst>
                                    </p:anim>
                                    <p:anim calcmode="lin" valueType="num">
                                      <p:cBhvr additive="base">
                                        <p:cTn id="2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94403" y="320382"/>
            <a:ext cx="12147273" cy="596056"/>
            <a:chOff x="994820" y="525519"/>
            <a:chExt cx="5958454" cy="596056"/>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prstClr val="black"/>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prstClr val="white"/>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363738" y="525519"/>
              <a:ext cx="5589536"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294404" y="2966168"/>
            <a:ext cx="4843118" cy="3416320"/>
          </a:xfrm>
          <a:prstGeom prst="rect">
            <a:avLst/>
          </a:prstGeom>
          <a:noFill/>
        </p:spPr>
        <p:txBody>
          <a:bodyPr wrap="square" rtlCol="0">
            <a:spAutoFit/>
          </a:bodyPr>
          <a:lstStyle/>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mặt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tôm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ngừ</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sứa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rùa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cỏ</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san </a:t>
            </a:r>
            <a:r>
              <a:rPr lang="en-US" sz="2400" b="1" dirty="0" err="1">
                <a:solidFill>
                  <a:schemeClr val="bg1"/>
                </a:solidFill>
                <a:latin typeface="Times New Roman"/>
                <a:ea typeface="Calibri"/>
                <a:cs typeface="Times New Roman"/>
              </a:rPr>
              <a:t>hô</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trung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cua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mập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mực</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sao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bạch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tuộc</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vực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thẳm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cần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mực</a:t>
            </a:r>
            <a:r>
              <a:rPr lang="en-US" sz="2400" b="1" dirty="0">
                <a:solidFill>
                  <a:schemeClr val="bg1"/>
                </a:solidFill>
                <a:latin typeface="Times New Roman"/>
                <a:ea typeface="Calibri"/>
                <a:cs typeface="Times New Roman"/>
              </a:rPr>
              <a:t> ma.</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đáy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vực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thẳm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hải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quỳ</a:t>
            </a:r>
            <a:r>
              <a:rPr lang="en-US" sz="2400" b="1" dirty="0">
                <a:solidFill>
                  <a:schemeClr val="bg1"/>
                </a:solidFill>
                <a:latin typeface="Times New Roman"/>
                <a:ea typeface="Calibri"/>
                <a:cs typeface="Times New Roman"/>
              </a:rPr>
              <a:t>.</a:t>
            </a:r>
            <a:endParaRPr lang="en-US" sz="2400" b="1" dirty="0">
              <a:solidFill>
                <a:schemeClr val="bg1"/>
              </a:solidFill>
              <a:effectLst/>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794" y="1638795"/>
            <a:ext cx="6473589" cy="487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4404" y="933383"/>
            <a:ext cx="4843118" cy="2062103"/>
          </a:xfrm>
          <a:prstGeom prst="rect">
            <a:avLst/>
          </a:prstGeom>
        </p:spPr>
        <p:txBody>
          <a:bodyPr wrap="square">
            <a:spAutoFit/>
          </a:bodyPr>
          <a:lstStyle/>
          <a:p>
            <a:pPr lvl="0" algn="just"/>
            <a:r>
              <a:rPr lang="nl-NL" sz="3200" b="1" dirty="0">
                <a:solidFill>
                  <a:srgbClr val="FFFF00"/>
                </a:solidFill>
                <a:latin typeface="Times New Roman"/>
                <a:ea typeface="Calibri"/>
                <a:cs typeface="Times New Roman"/>
              </a:rPr>
              <a:t>1. Quan sát hình 1, em hãy kể tên một số loài sinh vật ở các vùng biển trong đại dương.</a:t>
            </a:r>
            <a:endParaRPr lang="en-US" sz="3200" dirty="0">
              <a:solidFill>
                <a:srgbClr val="FFFF00"/>
              </a:solidFill>
              <a:latin typeface="Calibri"/>
              <a:ea typeface="Calibri"/>
              <a:cs typeface="Times New Roman"/>
            </a:endParaRPr>
          </a:p>
        </p:txBody>
      </p:sp>
    </p:spTree>
    <p:extLst>
      <p:ext uri="{BB962C8B-B14F-4D97-AF65-F5344CB8AC3E}">
        <p14:creationId xmlns:p14="http://schemas.microsoft.com/office/powerpoint/2010/main" val="4232045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537620" y="304750"/>
            <a:ext cx="11213392" cy="1042181"/>
            <a:chOff x="735874" y="264351"/>
            <a:chExt cx="6265987" cy="459363"/>
          </a:xfrm>
        </p:grpSpPr>
        <p:grpSp>
          <p:nvGrpSpPr>
            <p:cNvPr id="93" name="组合 92"/>
            <p:cNvGrpSpPr/>
            <p:nvPr/>
          </p:nvGrpSpPr>
          <p:grpSpPr>
            <a:xfrm>
              <a:off x="735874" y="264351"/>
              <a:ext cx="6265987" cy="459363"/>
              <a:chOff x="3273334" y="5019231"/>
              <a:chExt cx="6265987" cy="459363"/>
            </a:xfrm>
          </p:grpSpPr>
          <p:sp>
            <p:nvSpPr>
              <p:cNvPr id="95" name="Freeform 34"/>
              <p:cNvSpPr>
                <a:spLocks noEditPoints="1"/>
              </p:cNvSpPr>
              <p:nvPr/>
            </p:nvSpPr>
            <p:spPr bwMode="auto">
              <a:xfrm>
                <a:off x="9142624" y="5019231"/>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273334" y="5077478"/>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027953" y="322598"/>
              <a:ext cx="5973908" cy="257752"/>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332509" y="1489137"/>
            <a:ext cx="3895107" cy="2062103"/>
          </a:xfrm>
          <a:prstGeom prst="rect">
            <a:avLst/>
          </a:prstGeom>
          <a:noFill/>
        </p:spPr>
        <p:txBody>
          <a:bodyPr wrap="square" rtlCol="0">
            <a:spAutoFit/>
          </a:bodyPr>
          <a:lstStyle/>
          <a:p>
            <a:pPr algn="just"/>
            <a:r>
              <a:rPr lang="nl-NL" sz="3200" b="1" dirty="0">
                <a:solidFill>
                  <a:srgbClr val="FFFF00"/>
                </a:solidFill>
                <a:latin typeface="Times New Roman"/>
                <a:ea typeface="Calibri"/>
                <a:cs typeface="Times New Roman"/>
              </a:rPr>
              <a:t>2. Nguyên nhân dẫn đến sự đa dạng của thế giới sinh vật dưới đại dương.</a:t>
            </a:r>
            <a:endParaRPr lang="en-US" sz="3200" dirty="0">
              <a:solidFill>
                <a:srgbClr val="FFFF00"/>
              </a:solidFill>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084" y="1542269"/>
            <a:ext cx="73533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4385" y="3707610"/>
            <a:ext cx="3883231" cy="2246769"/>
          </a:xfrm>
          <a:prstGeom prst="rect">
            <a:avLst/>
          </a:prstGeom>
        </p:spPr>
        <p:txBody>
          <a:bodyPr wrap="square">
            <a:spAutoFit/>
          </a:bodyPr>
          <a:lstStyle/>
          <a:p>
            <a:pPr lvl="0" algn="just"/>
            <a:r>
              <a:rPr lang="en-US" sz="2800" b="1" dirty="0">
                <a:solidFill>
                  <a:prstClr val="white"/>
                </a:solidFill>
                <a:latin typeface="Times New Roman"/>
                <a:ea typeface="Calibri"/>
                <a:cs typeface="Times New Roman"/>
              </a:rPr>
              <a:t>- Do </a:t>
            </a:r>
            <a:r>
              <a:rPr lang="en-US" sz="2800" b="1" dirty="0" err="1">
                <a:solidFill>
                  <a:prstClr val="white"/>
                </a:solidFill>
                <a:latin typeface="Times New Roman"/>
                <a:ea typeface="Calibri"/>
                <a:cs typeface="Times New Roman"/>
              </a:rPr>
              <a:t>vĩ</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và</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sâu</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khác</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nhau</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sẽ</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có</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nhiệt</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muối</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áp</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suất</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ánh</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sáng</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nồng</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ôxy</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khác</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nhau</a:t>
            </a:r>
            <a:r>
              <a:rPr lang="en-US" sz="2800" b="1" dirty="0">
                <a:solidFill>
                  <a:prstClr val="white"/>
                </a:solidFill>
                <a:latin typeface="Times New Roman"/>
                <a:ea typeface="Calibri"/>
                <a:cs typeface="Times New Roman"/>
              </a:rPr>
              <a:t>.</a:t>
            </a:r>
            <a:endParaRPr lang="en-US" sz="2800" b="1" dirty="0">
              <a:solidFill>
                <a:prstClr val="white"/>
              </a:solidFill>
              <a:latin typeface="Calibri"/>
              <a:ea typeface="Calibri"/>
              <a:cs typeface="Times New Roman"/>
            </a:endParaRPr>
          </a:p>
        </p:txBody>
      </p:sp>
    </p:spTree>
    <p:extLst>
      <p:ext uri="{BB962C8B-B14F-4D97-AF65-F5344CB8AC3E}">
        <p14:creationId xmlns:p14="http://schemas.microsoft.com/office/powerpoint/2010/main" val="2896342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202310" y="2148877"/>
            <a:ext cx="8502649" cy="646331"/>
          </a:xfrm>
          <a:prstGeom prst="rect">
            <a:avLst/>
          </a:prstGeom>
          <a:noFill/>
        </p:spPr>
        <p:txBody>
          <a:bodyPr wrap="none" rtlCol="0">
            <a:spAutoFit/>
          </a:bodyPr>
          <a:lstStyle/>
          <a:p>
            <a:pPr algn="ct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828978" y="1803455"/>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46644" y="775829"/>
            <a:ext cx="8468024" cy="707886"/>
          </a:xfrm>
          <a:prstGeom prst="rect">
            <a:avLst/>
          </a:prstGeom>
          <a:noFill/>
        </p:spPr>
        <p:txBody>
          <a:bodyPr wrap="none" rtlCol="0">
            <a:spAutoFit/>
          </a:bodyPr>
          <a:lstStyle/>
          <a:p>
            <a:pPr algn="ctr"/>
            <a:r>
              <a:rPr lang="en-US" altLang="zh-CN"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2" name="Rectangle 1"/>
          <p:cNvSpPr/>
          <p:nvPr/>
        </p:nvSpPr>
        <p:spPr>
          <a:xfrm>
            <a:off x="3332655" y="3209762"/>
            <a:ext cx="8184893" cy="1077218"/>
          </a:xfrm>
          <a:prstGeom prst="rect">
            <a:avLst/>
          </a:prstGeom>
        </p:spPr>
        <p:txBody>
          <a:bodyPr wrap="square">
            <a:spAutoFit/>
          </a:bodyPr>
          <a:lstStyle/>
          <a:p>
            <a:pPr algn="just"/>
            <a:r>
              <a:rPr lang="nl-NL" sz="3200" b="1" dirty="0">
                <a:solidFill>
                  <a:schemeClr val="bg1"/>
                </a:solidFill>
                <a:latin typeface="Times New Roman" panose="02020603050405020304" pitchFamily="18" charset="0"/>
                <a:ea typeface="Calibri" panose="020F0502020204030204" pitchFamily="34" charset="0"/>
              </a:rPr>
              <a:t>- </a:t>
            </a:r>
            <a:r>
              <a:rPr lang="vi-VN" sz="3200" b="1" dirty="0">
                <a:solidFill>
                  <a:schemeClr val="bg1"/>
                </a:solidFill>
                <a:latin typeface="Times New Roman" panose="02020603050405020304" pitchFamily="18" charset="0"/>
                <a:ea typeface="Calibri" panose="020F0502020204030204" pitchFamily="34" charset="0"/>
              </a:rPr>
              <a:t>Sinh vật dưới đáy đại dương rất đa dạng về số lượng và thành phần loài.</a:t>
            </a:r>
            <a:endParaRPr lang="en-US" sz="3200" b="1" dirty="0">
              <a:solidFill>
                <a:schemeClr val="bg1"/>
              </a:solidFill>
            </a:endParaRPr>
          </a:p>
        </p:txBody>
      </p:sp>
    </p:spTree>
    <p:extLst>
      <p:ext uri="{BB962C8B-B14F-4D97-AF65-F5344CB8AC3E}">
        <p14:creationId xmlns:p14="http://schemas.microsoft.com/office/powerpoint/2010/main" val="2405831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3841080" y="1647456"/>
            <a:ext cx="6880410" cy="927978"/>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671681" y="1714670"/>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409857" y="492210"/>
            <a:ext cx="7941597" cy="646331"/>
          </a:xfrm>
          <a:prstGeom prst="rect">
            <a:avLst/>
          </a:prstGeom>
          <a:noFill/>
        </p:spPr>
        <p:txBody>
          <a:bodyPr wrap="none" rtlCol="0">
            <a:spAutoFit/>
          </a:bodyPr>
          <a:lstStyle/>
          <a:p>
            <a:pPr algn="ctr"/>
            <a:r>
              <a:rPr lang="en-US" altLang="zh-CN"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74146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1653</Words>
  <Application>Microsoft Office PowerPoint</Application>
  <PresentationFormat>Widescreen</PresentationFormat>
  <Paragraphs>145</Paragraphs>
  <Slides>22</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微软雅黑</vt:lpstr>
      <vt:lpstr>宋体</vt:lpstr>
      <vt:lpstr>Arial</vt:lpstr>
      <vt:lpstr>Calibri</vt:lpstr>
      <vt:lpstr>Calibri Light</vt:lpstr>
      <vt:lpstr>Tahoma</vt:lpstr>
      <vt:lpstr>Times New Roman</vt:lpstr>
      <vt:lpstr>方正少儿简体</vt:lpstr>
      <vt:lpstr>汉仪喵魂体W</vt:lpstr>
      <vt:lpstr>Office Theme</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HP</cp:lastModifiedBy>
  <cp:revision>107</cp:revision>
  <dcterms:created xsi:type="dcterms:W3CDTF">2020-11-02T15:38:20Z</dcterms:created>
  <dcterms:modified xsi:type="dcterms:W3CDTF">2023-03-22T04:11:11Z</dcterms:modified>
</cp:coreProperties>
</file>