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3" r:id="rId2"/>
    <p:sldId id="256" r:id="rId3"/>
    <p:sldId id="257" r:id="rId4"/>
    <p:sldId id="259" r:id="rId5"/>
    <p:sldId id="260" r:id="rId6"/>
    <p:sldId id="258" r:id="rId7"/>
    <p:sldId id="261" r:id="rId8"/>
    <p:sldId id="262" r:id="rId9"/>
    <p:sldId id="264" r:id="rId10"/>
    <p:sldId id="263" r:id="rId11"/>
    <p:sldId id="265" r:id="rId12"/>
    <p:sldId id="270" r:id="rId13"/>
    <p:sldId id="266" r:id="rId14"/>
    <p:sldId id="267" r:id="rId15"/>
    <p:sldId id="268" r:id="rId16"/>
    <p:sldId id="269" r:id="rId17"/>
    <p:sldId id="271" r:id="rId18"/>
    <p:sldId id="272" r:id="rId19"/>
    <p:sldId id="273" r:id="rId20"/>
    <p:sldId id="275" r:id="rId21"/>
    <p:sldId id="274" r:id="rId22"/>
    <p:sldId id="281" r:id="rId23"/>
    <p:sldId id="282" r:id="rId24"/>
    <p:sldId id="283" r:id="rId25"/>
    <p:sldId id="289" r:id="rId26"/>
    <p:sldId id="290" r:id="rId27"/>
    <p:sldId id="286" r:id="rId28"/>
    <p:sldId id="285" r:id="rId29"/>
    <p:sldId id="287" r:id="rId30"/>
    <p:sldId id="284" r:id="rId31"/>
    <p:sldId id="276" r:id="rId32"/>
    <p:sldId id="277" r:id="rId33"/>
    <p:sldId id="278" r:id="rId34"/>
    <p:sldId id="280" r:id="rId35"/>
    <p:sldId id="279" r:id="rId36"/>
    <p:sldId id="291" r:id="rId37"/>
  </p:sldIdLst>
  <p:sldSz cx="9144000" cy="5143500" type="screen16x9"/>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ndows 10" initials="W1" lastIdx="1" clrIdx="0">
    <p:extLst>
      <p:ext uri="{19B8F6BF-5375-455C-9EA6-DF929625EA0E}">
        <p15:presenceInfo xmlns:p15="http://schemas.microsoft.com/office/powerpoint/2012/main" userId="Windows 1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C2BB"/>
    <a:srgbClr val="21CF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6" d="100"/>
          <a:sy n="116" d="100"/>
        </p:scale>
        <p:origin x="75" y="351"/>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1-08-13T00:00:16.275" idx="1">
    <p:pos x="10" y="10"/>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E746D8-7559-4078-A10F-B7ACB9D51D43}" type="datetimeFigureOut">
              <a:rPr lang="vi-VN" smtClean="0"/>
              <a:t>15/11/2023</a:t>
            </a:fld>
            <a:endParaRPr lang="vi-VN"/>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EACDE57-8D52-40CB-87E4-09A31BF9524D}" type="slidenum">
              <a:rPr lang="vi-VN" smtClean="0"/>
              <a:t>‹#›</a:t>
            </a:fld>
            <a:endParaRPr lang="vi-VN"/>
          </a:p>
        </p:txBody>
      </p:sp>
    </p:spTree>
    <p:extLst>
      <p:ext uri="{BB962C8B-B14F-4D97-AF65-F5344CB8AC3E}">
        <p14:creationId xmlns:p14="http://schemas.microsoft.com/office/powerpoint/2010/main" val="4884873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10"/>
          </p:nvPr>
        </p:nvSpPr>
        <p:spPr/>
        <p:txBody>
          <a:bodyPr/>
          <a:lstStyle/>
          <a:p>
            <a:fld id="{EEACDE57-8D52-40CB-87E4-09A31BF9524D}" type="slidenum">
              <a:rPr lang="vi-VN" smtClean="0"/>
              <a:t>5</a:t>
            </a:fld>
            <a:endParaRPr lang="vi-VN"/>
          </a:p>
        </p:txBody>
      </p:sp>
    </p:spTree>
    <p:extLst>
      <p:ext uri="{BB962C8B-B14F-4D97-AF65-F5344CB8AC3E}">
        <p14:creationId xmlns:p14="http://schemas.microsoft.com/office/powerpoint/2010/main" val="3119839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endParaRPr lang="vi-VN"/>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9624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530221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918356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fld id="{687BB8BE-32F4-4511-ACA9-377F1A1C485E}"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800482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vi-VN"/>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87BB8BE-32F4-4511-ACA9-377F1A1C485E}" type="datetimeFigureOut">
              <a:rPr lang="vi-VN" smtClean="0"/>
              <a:t>15/11/2023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909795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fld id="{687BB8BE-32F4-4511-ACA9-377F1A1C485E}" type="datetimeFigureOut">
              <a:rPr lang="vi-VN" smtClean="0"/>
              <a:t>15/11/2023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8173636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vi-VN"/>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fld id="{687BB8BE-32F4-4511-ACA9-377F1A1C485E}" type="datetimeFigureOut">
              <a:rPr lang="vi-VN" smtClean="0"/>
              <a:t>15/11/2023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2384353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fld id="{687BB8BE-32F4-4511-ACA9-377F1A1C485E}" type="datetimeFigureOut">
              <a:rPr lang="vi-VN" smtClean="0"/>
              <a:t>15/11/2023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142390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BB8BE-32F4-4511-ACA9-377F1A1C485E}" type="datetimeFigureOut">
              <a:rPr lang="vi-VN" smtClean="0"/>
              <a:t>15/11/2023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63062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vi-VN"/>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15/11/2023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1239165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vi-VN"/>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87BB8BE-32F4-4511-ACA9-377F1A1C485E}" type="datetimeFigureOut">
              <a:rPr lang="vi-VN" smtClean="0"/>
              <a:t>15/11/2023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AF2971F9-D078-4FA7-99C6-C7D241A29CEA}" type="slidenum">
              <a:rPr lang="vi-VN" smtClean="0"/>
              <a:t>‹#›</a:t>
            </a:fld>
            <a:endParaRPr lang="vi-VN"/>
          </a:p>
        </p:txBody>
      </p:sp>
    </p:spTree>
    <p:extLst>
      <p:ext uri="{BB962C8B-B14F-4D97-AF65-F5344CB8AC3E}">
        <p14:creationId xmlns:p14="http://schemas.microsoft.com/office/powerpoint/2010/main" val="3750123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0000" b="-5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687BB8BE-32F4-4511-ACA9-377F1A1C485E}" type="datetimeFigureOut">
              <a:rPr lang="vi-VN" smtClean="0"/>
              <a:t>15/11/2023</a:t>
            </a:fld>
            <a:endParaRPr lang="vi-VN"/>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AF2971F9-D078-4FA7-99C6-C7D241A29CEA}" type="slidenum">
              <a:rPr lang="vi-VN" smtClean="0"/>
              <a:t>‹#›</a:t>
            </a:fld>
            <a:endParaRPr lang="vi-VN"/>
          </a:p>
        </p:txBody>
      </p:sp>
    </p:spTree>
    <p:extLst>
      <p:ext uri="{BB962C8B-B14F-4D97-AF65-F5344CB8AC3E}">
        <p14:creationId xmlns:p14="http://schemas.microsoft.com/office/powerpoint/2010/main" val="2402608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4" Type="http://schemas.microsoft.com/office/2007/relationships/hdphoto" Target="../media/hdphoto3.wdp"/></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Layout" Target="../slideLayouts/slideLayout7.xml"/><Relationship Id="rId5" Type="http://schemas.openxmlformats.org/officeDocument/2006/relationships/comments" Target="../comments/comment1.xml"/><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ình nền Powerpoint làm Slide chào hỏi 10 - Kinh nghiệm dạy học">
            <a:extLst>
              <a:ext uri="{FF2B5EF4-FFF2-40B4-BE49-F238E27FC236}">
                <a16:creationId xmlns:a16="http://schemas.microsoft.com/office/drawing/2014/main" id="{C6705B15-437B-BAF7-2530-3E83A64834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342" y="46380"/>
            <a:ext cx="9144000" cy="51435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AE4F334A-BD25-33C5-FD48-E0D9AD31AA34}"/>
              </a:ext>
            </a:extLst>
          </p:cNvPr>
          <p:cNvSpPr txBox="1"/>
          <p:nvPr/>
        </p:nvSpPr>
        <p:spPr>
          <a:xfrm>
            <a:off x="3073305" y="531947"/>
            <a:ext cx="4570293" cy="369332"/>
          </a:xfrm>
          <a:prstGeom prst="rect">
            <a:avLst/>
          </a:prstGeom>
          <a:noFill/>
        </p:spPr>
        <p:txBody>
          <a:bodyPr wrap="square">
            <a:spAutoFit/>
          </a:bodyPr>
          <a:lstStyle/>
          <a:p>
            <a:r>
              <a:rPr lang="en-US" b="1" dirty="0">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b="1" dirty="0">
              <a:ln w="38100">
                <a:noFill/>
              </a:ln>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D5202B4B-947F-A0B8-DB68-1BAE6C002072}"/>
              </a:ext>
            </a:extLst>
          </p:cNvPr>
          <p:cNvSpPr txBox="1"/>
          <p:nvPr/>
        </p:nvSpPr>
        <p:spPr>
          <a:xfrm>
            <a:off x="1668243" y="1010220"/>
            <a:ext cx="5726831" cy="1631216"/>
          </a:xfrm>
          <a:prstGeom prst="rect">
            <a:avLst/>
          </a:prstGeom>
          <a:noFill/>
        </p:spPr>
        <p:txBody>
          <a:bodyPr wrap="square">
            <a:spAutoFit/>
          </a:bodyPr>
          <a:lstStyle/>
          <a:p>
            <a:pPr algn="ctr"/>
            <a:r>
              <a:rPr lang="en-US" sz="2400" b="1" dirty="0">
                <a:ln w="38100">
                  <a:noFill/>
                </a:ln>
                <a:solidFill>
                  <a:srgbClr val="FF0000"/>
                </a:solidFill>
                <a:latin typeface="Times New Roman" panose="02020603050405020304" pitchFamily="18" charset="0"/>
                <a:cs typeface="Times New Roman" panose="02020603050405020304" pitchFamily="18" charset="0"/>
              </a:rPr>
              <a:t>BÀI GIẢNG ĐIỆN TỬ MÔN ĐỊA LÍ 6</a:t>
            </a:r>
          </a:p>
          <a:p>
            <a:pPr algn="just"/>
            <a:r>
              <a:rPr lang="vi-VN" sz="2800" b="1" cap="none" spc="0" dirty="0">
                <a:ln/>
                <a:solidFill>
                  <a:schemeClr val="accent3"/>
                </a:solidFill>
                <a:effectLst/>
              </a:rPr>
              <a:t>Bài </a:t>
            </a:r>
            <a:r>
              <a:rPr lang="en-US" sz="2800" b="1" cap="none" spc="0" dirty="0">
                <a:ln/>
                <a:solidFill>
                  <a:schemeClr val="accent3"/>
                </a:solidFill>
                <a:effectLst/>
              </a:rPr>
              <a:t>6</a:t>
            </a:r>
            <a:r>
              <a:rPr lang="vi-VN" sz="2800" b="1" cap="none" spc="0" dirty="0">
                <a:ln/>
                <a:solidFill>
                  <a:schemeClr val="accent3"/>
                </a:solidFill>
                <a:effectLst/>
              </a:rPr>
              <a:t>: </a:t>
            </a:r>
            <a:r>
              <a:rPr lang="vi-VN" sz="2400" b="1" cap="none" spc="0" dirty="0">
                <a:ln/>
                <a:solidFill>
                  <a:schemeClr val="accent3"/>
                </a:solidFill>
                <a:effectLst/>
              </a:rPr>
              <a:t>Trái Đất trong hệ Mặt Trời</a:t>
            </a:r>
            <a:endParaRPr lang="en-US" sz="2400" b="1" cap="none" spc="0" dirty="0">
              <a:ln/>
              <a:solidFill>
                <a:schemeClr val="accent3"/>
              </a:solidFill>
              <a:effectLst/>
            </a:endParaRPr>
          </a:p>
          <a:p>
            <a:pPr algn="ctr"/>
            <a:endParaRPr lang="en-US" sz="2400" dirty="0">
              <a:solidFill>
                <a:srgbClr val="FF0000"/>
              </a:solidFill>
              <a:latin typeface="Times New Roman" panose="02020603050405020304" pitchFamily="18" charset="0"/>
              <a:cs typeface="Times New Roman" panose="02020603050405020304" pitchFamily="18" charset="0"/>
            </a:endParaRPr>
          </a:p>
          <a:p>
            <a:pPr algn="ctr"/>
            <a:endParaRPr lang="en-US" sz="2400" b="1" dirty="0">
              <a:ln w="38100">
                <a:noFill/>
              </a:ln>
              <a:solidFill>
                <a:srgbClr val="FFFF00"/>
              </a:solidFill>
              <a:latin typeface="Times New Roman" panose="020206030504050203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5D73EF39-50F3-1FAF-E0BC-E376F7BEC244}"/>
              </a:ext>
            </a:extLst>
          </p:cNvPr>
          <p:cNvSpPr/>
          <p:nvPr/>
        </p:nvSpPr>
        <p:spPr>
          <a:xfrm>
            <a:off x="3131289" y="2618130"/>
            <a:ext cx="3416128" cy="530915"/>
          </a:xfrm>
          <a:prstGeom prst="rect">
            <a:avLst/>
          </a:prstGeom>
          <a:noFill/>
        </p:spPr>
        <p:txBody>
          <a:bodyPr wrap="none" lIns="68580" tIns="34290" rIns="68580" bIns="34290">
            <a:spAutoFit/>
          </a:bodyPr>
          <a:lstStyle/>
          <a:p>
            <a:pPr algn="ctr"/>
            <a:r>
              <a:rPr lang="en-US" sz="3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GV: </a:t>
            </a:r>
            <a:r>
              <a:rPr lang="en-US" sz="30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Trần</a:t>
            </a:r>
            <a:r>
              <a:rPr lang="en-US" sz="3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a:t>
            </a:r>
            <a:r>
              <a:rPr lang="en-US" sz="3000" dirty="0" err="1">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Kiều</a:t>
            </a:r>
            <a:r>
              <a:rPr lang="en-US" sz="3000" dirty="0">
                <a:ln w="0"/>
                <a:solidFill>
                  <a:schemeClr val="bg1"/>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Trang</a:t>
            </a:r>
          </a:p>
        </p:txBody>
      </p:sp>
    </p:spTree>
    <p:extLst>
      <p:ext uri="{BB962C8B-B14F-4D97-AF65-F5344CB8AC3E}">
        <p14:creationId xmlns:p14="http://schemas.microsoft.com/office/powerpoint/2010/main" val="1183725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896544" cy="3539430"/>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r>
              <a:rPr lang="nl-NL" sz="2800" b="1" dirty="0">
                <a:latin typeface="+mj-lt"/>
              </a:rPr>
              <a:t>- Trái Đất nằm ở vị trí thứ 3 theo thứ tự xa dần Mặt Trời</a:t>
            </a:r>
            <a:r>
              <a:rPr lang="vi-VN" sz="2800" b="1" dirty="0">
                <a:latin typeface="+mj-lt"/>
              </a:rPr>
              <a:t>.</a:t>
            </a:r>
          </a:p>
          <a:p>
            <a:r>
              <a:rPr lang="nl-NL" sz="2800" b="1" dirty="0">
                <a:latin typeface="+mj-lt"/>
              </a:rPr>
              <a:t>- Ý nghĩa: Khoảng cách từ Trái Đất đến Mặt Trời là khoảng cách lí tưởng giúp cho Trái Đất nhận được lượng nhiệt và ánh sáng phù hợp để sự sống có th</a:t>
            </a:r>
            <a:r>
              <a:rPr lang="vi-VN" sz="2800" b="1" dirty="0">
                <a:latin typeface="+mj-lt"/>
              </a:rPr>
              <a:t>ể</a:t>
            </a:r>
            <a:r>
              <a:rPr lang="nl-NL" sz="2800" b="1" dirty="0">
                <a:latin typeface="+mj-lt"/>
              </a:rPr>
              <a:t> tồn tại và phát tri</a:t>
            </a:r>
            <a:r>
              <a:rPr lang="vi-VN" sz="2800" b="1" dirty="0">
                <a:latin typeface="+mj-lt"/>
              </a:rPr>
              <a:t>ể</a:t>
            </a:r>
            <a:r>
              <a:rPr lang="nl-NL" sz="2800" b="1" dirty="0">
                <a:latin typeface="+mj-lt"/>
              </a:rPr>
              <a:t>n</a:t>
            </a:r>
            <a:r>
              <a:rPr lang="vi-VN" sz="2800" b="1" dirty="0">
                <a:latin typeface="+mj-lt"/>
              </a:rPr>
              <a:t>.</a:t>
            </a:r>
          </a:p>
        </p:txBody>
      </p:sp>
      <p:sp>
        <p:nvSpPr>
          <p:cNvPr id="3" name="Rectangle 2"/>
          <p:cNvSpPr/>
          <p:nvPr/>
        </p:nvSpPr>
        <p:spPr>
          <a:xfrm>
            <a:off x="1331640" y="68216"/>
            <a:ext cx="5830892" cy="523220"/>
          </a:xfrm>
          <a:prstGeom prst="rect">
            <a:avLst/>
          </a:prstGeom>
        </p:spPr>
        <p:txBody>
          <a:bodyPr wrap="none">
            <a:spAutoFit/>
          </a:bodyPr>
          <a:lstStyle/>
          <a:p>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Vị trí Trái Đất trong hệ Mặt Trời</a:t>
            </a: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3361307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6573659"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2</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Hình dạng và kích thước của Trái Đất</a:t>
            </a:r>
          </a:p>
        </p:txBody>
      </p:sp>
      <p:pic>
        <p:nvPicPr>
          <p:cNvPr id="3" name="Picture 2" descr="C:\Users\ADMIN\AppData\Local\Temp\Rar$DRa10556.18122\1.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627534"/>
            <a:ext cx="2880320" cy="4245276"/>
          </a:xfrm>
          <a:prstGeom prst="rect">
            <a:avLst/>
          </a:prstGeom>
          <a:noFill/>
          <a:ln>
            <a:noFill/>
          </a:ln>
        </p:spPr>
      </p:pic>
      <p:pic>
        <p:nvPicPr>
          <p:cNvPr id="4" name="Picture 3" descr="C:\Users\ADMIN\AppData\Local\Temp\Rar$DRa10556.19747\2.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28184" y="630730"/>
            <a:ext cx="2880320" cy="4245276"/>
          </a:xfrm>
          <a:prstGeom prst="rect">
            <a:avLst/>
          </a:prstGeom>
          <a:noFill/>
          <a:ln>
            <a:noFill/>
          </a:ln>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3528" y="627534"/>
            <a:ext cx="2468562" cy="1363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648072" y="1995686"/>
            <a:ext cx="2555776" cy="2308324"/>
          </a:xfrm>
          <a:prstGeom prst="rect">
            <a:avLst/>
          </a:prstGeom>
        </p:spPr>
        <p:txBody>
          <a:bodyPr wrap="square">
            <a:spAutoFit/>
          </a:bodyPr>
          <a:lstStyle/>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Thời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gian</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5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Hình</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thức</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4 </a:t>
            </a:r>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nhóm</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a:latin typeface="Times New Roman" panose="02020603050405020304" pitchFamily="18" charset="0"/>
                <a:ea typeface="Tahoma" panose="020B0604030504040204" pitchFamily="34" charset="0"/>
                <a:cs typeface="Times New Roman" panose="02020603050405020304" pitchFamily="18" charset="0"/>
              </a:rPr>
              <a:t>  </a:t>
            </a:r>
          </a:p>
          <a:p>
            <a:pPr algn="just"/>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a:p>
            <a:pPr algn="just"/>
            <a:r>
              <a:rPr lang="en-US" altLang="vi-VN" b="1" dirty="0" err="1">
                <a:latin typeface="Times New Roman" panose="02020603050405020304" pitchFamily="18" charset="0"/>
                <a:ea typeface="Tahoma" panose="020B0604030504040204" pitchFamily="34" charset="0"/>
                <a:cs typeface="Times New Roman" panose="02020603050405020304" pitchFamily="18" charset="0"/>
              </a:rPr>
              <a:t>Nội</a:t>
            </a:r>
            <a:r>
              <a:rPr lang="en-US" altLang="vi-VN" b="1" dirty="0">
                <a:latin typeface="Times New Roman" panose="02020603050405020304" pitchFamily="18" charset="0"/>
                <a:ea typeface="Tahoma" panose="020B0604030504040204" pitchFamily="34" charset="0"/>
                <a:cs typeface="Times New Roman" panose="02020603050405020304" pitchFamily="18" charset="0"/>
              </a:rPr>
              <a:t> dung: </a:t>
            </a:r>
            <a:r>
              <a:rPr lang="vi-VN" altLang="vi-VN" dirty="0">
                <a:latin typeface="Times New Roman" panose="02020603050405020304" pitchFamily="18" charset="0"/>
                <a:cs typeface="Times New Roman" panose="02020603050405020304" pitchFamily="18" charset="0"/>
              </a:rPr>
              <a:t>H</a:t>
            </a:r>
            <a:r>
              <a:rPr lang="vi-VN" dirty="0">
                <a:latin typeface="Times New Roman" panose="02020603050405020304" pitchFamily="18" charset="0"/>
                <a:cs typeface="Times New Roman" panose="02020603050405020304" pitchFamily="18" charset="0"/>
              </a:rPr>
              <a:t>oàn thành Phiếu học tập số 2.</a:t>
            </a:r>
            <a:endParaRPr lang="en-US" altLang="vi-VN" b="1" dirty="0">
              <a:latin typeface="Times New Roman" panose="02020603050405020304" pitchFamily="18" charset="0"/>
              <a:ea typeface="Tahoma" panose="020B0604030504040204" pitchFamily="34" charset="0"/>
              <a:cs typeface="Times New Roman" panose="02020603050405020304" pitchFamily="18" charset="0"/>
            </a:endParaRPr>
          </a:p>
        </p:txBody>
      </p:sp>
      <p:grpSp>
        <p:nvGrpSpPr>
          <p:cNvPr id="7" name="组合 2"/>
          <p:cNvGrpSpPr/>
          <p:nvPr/>
        </p:nvGrpSpPr>
        <p:grpSpPr>
          <a:xfrm>
            <a:off x="71098" y="2716748"/>
            <a:ext cx="535854" cy="494264"/>
            <a:chOff x="1893104" y="3179746"/>
            <a:chExt cx="1005712" cy="1005713"/>
          </a:xfrm>
        </p:grpSpPr>
        <p:sp>
          <p:nvSpPr>
            <p:cNvPr id="8" name="Shape 644"/>
            <p:cNvSpPr/>
            <p:nvPr/>
          </p:nvSpPr>
          <p:spPr>
            <a:xfrm rot="8100000" flipH="1">
              <a:off x="1893104" y="3179746"/>
              <a:ext cx="1005712" cy="1005713"/>
            </a:xfrm>
            <a:prstGeom prst="roundRect">
              <a:avLst>
                <a:gd name="adj" fmla="val 32703"/>
              </a:avLst>
            </a:prstGeom>
            <a:solidFill>
              <a:srgbClr val="9AD3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endParaRPr sz="800">
                <a:solidFill>
                  <a:schemeClr val="bg1"/>
                </a:solidFill>
                <a:cs typeface="+mn-ea"/>
                <a:sym typeface="+mn-lt"/>
              </a:endParaRPr>
            </a:p>
          </p:txBody>
        </p:sp>
        <p:sp>
          <p:nvSpPr>
            <p:cNvPr id="9" name="Freeform 59"/>
            <p:cNvSpPr>
              <a:spLocks noEditPoints="1"/>
            </p:cNvSpPr>
            <p:nvPr/>
          </p:nvSpPr>
          <p:spPr bwMode="auto">
            <a:xfrm>
              <a:off x="2180022" y="3510298"/>
              <a:ext cx="429487" cy="368834"/>
            </a:xfrm>
            <a:custGeom>
              <a:avLst/>
              <a:gdLst>
                <a:gd name="T0" fmla="*/ 223 w 228"/>
                <a:gd name="T1" fmla="*/ 0 h 196"/>
                <a:gd name="T2" fmla="*/ 210 w 228"/>
                <a:gd name="T3" fmla="*/ 0 h 196"/>
                <a:gd name="T4" fmla="*/ 205 w 228"/>
                <a:gd name="T5" fmla="*/ 5 h 196"/>
                <a:gd name="T6" fmla="*/ 205 w 228"/>
                <a:gd name="T7" fmla="*/ 10 h 196"/>
                <a:gd name="T8" fmla="*/ 20 w 228"/>
                <a:gd name="T9" fmla="*/ 42 h 196"/>
                <a:gd name="T10" fmla="*/ 20 w 228"/>
                <a:gd name="T11" fmla="*/ 40 h 196"/>
                <a:gd name="T12" fmla="*/ 15 w 228"/>
                <a:gd name="T13" fmla="*/ 35 h 196"/>
                <a:gd name="T14" fmla="*/ 5 w 228"/>
                <a:gd name="T15" fmla="*/ 35 h 196"/>
                <a:gd name="T16" fmla="*/ 0 w 228"/>
                <a:gd name="T17" fmla="*/ 40 h 196"/>
                <a:gd name="T18" fmla="*/ 0 w 228"/>
                <a:gd name="T19" fmla="*/ 45 h 196"/>
                <a:gd name="T20" fmla="*/ 0 w 228"/>
                <a:gd name="T21" fmla="*/ 135 h 196"/>
                <a:gd name="T22" fmla="*/ 0 w 228"/>
                <a:gd name="T23" fmla="*/ 140 h 196"/>
                <a:gd name="T24" fmla="*/ 5 w 228"/>
                <a:gd name="T25" fmla="*/ 145 h 196"/>
                <a:gd name="T26" fmla="*/ 15 w 228"/>
                <a:gd name="T27" fmla="*/ 145 h 196"/>
                <a:gd name="T28" fmla="*/ 20 w 228"/>
                <a:gd name="T29" fmla="*/ 140 h 196"/>
                <a:gd name="T30" fmla="*/ 20 w 228"/>
                <a:gd name="T31" fmla="*/ 138 h 196"/>
                <a:gd name="T32" fmla="*/ 70 w 228"/>
                <a:gd name="T33" fmla="*/ 147 h 196"/>
                <a:gd name="T34" fmla="*/ 70 w 228"/>
                <a:gd name="T35" fmla="*/ 148 h 196"/>
                <a:gd name="T36" fmla="*/ 117 w 228"/>
                <a:gd name="T37" fmla="*/ 196 h 196"/>
                <a:gd name="T38" fmla="*/ 162 w 228"/>
                <a:gd name="T39" fmla="*/ 162 h 196"/>
                <a:gd name="T40" fmla="*/ 205 w 228"/>
                <a:gd name="T41" fmla="*/ 170 h 196"/>
                <a:gd name="T42" fmla="*/ 205 w 228"/>
                <a:gd name="T43" fmla="*/ 175 h 196"/>
                <a:gd name="T44" fmla="*/ 210 w 228"/>
                <a:gd name="T45" fmla="*/ 180 h 196"/>
                <a:gd name="T46" fmla="*/ 223 w 228"/>
                <a:gd name="T47" fmla="*/ 180 h 196"/>
                <a:gd name="T48" fmla="*/ 228 w 228"/>
                <a:gd name="T49" fmla="*/ 175 h 196"/>
                <a:gd name="T50" fmla="*/ 228 w 228"/>
                <a:gd name="T51" fmla="*/ 5 h 196"/>
                <a:gd name="T52" fmla="*/ 223 w 228"/>
                <a:gd name="T53" fmla="*/ 0 h 196"/>
                <a:gd name="T54" fmla="*/ 117 w 228"/>
                <a:gd name="T55" fmla="*/ 177 h 196"/>
                <a:gd name="T56" fmla="*/ 89 w 228"/>
                <a:gd name="T57" fmla="*/ 150 h 196"/>
                <a:gd name="T58" fmla="*/ 143 w 228"/>
                <a:gd name="T59" fmla="*/ 159 h 196"/>
                <a:gd name="T60" fmla="*/ 117 w 228"/>
                <a:gd name="T61" fmla="*/ 177 h 196"/>
                <a:gd name="T62" fmla="*/ 199 w 228"/>
                <a:gd name="T63" fmla="*/ 53 h 196"/>
                <a:gd name="T64" fmla="*/ 31 w 228"/>
                <a:gd name="T65" fmla="*/ 76 h 196"/>
                <a:gd name="T66" fmla="*/ 30 w 228"/>
                <a:gd name="T67" fmla="*/ 76 h 196"/>
                <a:gd name="T68" fmla="*/ 23 w 228"/>
                <a:gd name="T69" fmla="*/ 70 h 196"/>
                <a:gd name="T70" fmla="*/ 29 w 228"/>
                <a:gd name="T71" fmla="*/ 62 h 196"/>
                <a:gd name="T72" fmla="*/ 197 w 228"/>
                <a:gd name="T73" fmla="*/ 39 h 196"/>
                <a:gd name="T74" fmla="*/ 205 w 228"/>
                <a:gd name="T75" fmla="*/ 45 h 196"/>
                <a:gd name="T76" fmla="*/ 199 w 228"/>
                <a:gd name="T77" fmla="*/ 53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28" h="196">
                  <a:moveTo>
                    <a:pt x="223" y="0"/>
                  </a:moveTo>
                  <a:cubicBezTo>
                    <a:pt x="210" y="0"/>
                    <a:pt x="210" y="0"/>
                    <a:pt x="210" y="0"/>
                  </a:cubicBezTo>
                  <a:cubicBezTo>
                    <a:pt x="207" y="0"/>
                    <a:pt x="205" y="2"/>
                    <a:pt x="205" y="5"/>
                  </a:cubicBezTo>
                  <a:cubicBezTo>
                    <a:pt x="205" y="10"/>
                    <a:pt x="205" y="10"/>
                    <a:pt x="205" y="10"/>
                  </a:cubicBezTo>
                  <a:cubicBezTo>
                    <a:pt x="20" y="42"/>
                    <a:pt x="20" y="42"/>
                    <a:pt x="20" y="42"/>
                  </a:cubicBezTo>
                  <a:cubicBezTo>
                    <a:pt x="20" y="40"/>
                    <a:pt x="20" y="40"/>
                    <a:pt x="20" y="40"/>
                  </a:cubicBezTo>
                  <a:cubicBezTo>
                    <a:pt x="20" y="37"/>
                    <a:pt x="18" y="35"/>
                    <a:pt x="15" y="35"/>
                  </a:cubicBezTo>
                  <a:cubicBezTo>
                    <a:pt x="5" y="35"/>
                    <a:pt x="5" y="35"/>
                    <a:pt x="5" y="35"/>
                  </a:cubicBezTo>
                  <a:cubicBezTo>
                    <a:pt x="2" y="35"/>
                    <a:pt x="0" y="37"/>
                    <a:pt x="0" y="40"/>
                  </a:cubicBezTo>
                  <a:cubicBezTo>
                    <a:pt x="0" y="45"/>
                    <a:pt x="0" y="45"/>
                    <a:pt x="0" y="45"/>
                  </a:cubicBezTo>
                  <a:cubicBezTo>
                    <a:pt x="0" y="135"/>
                    <a:pt x="0" y="135"/>
                    <a:pt x="0" y="135"/>
                  </a:cubicBezTo>
                  <a:cubicBezTo>
                    <a:pt x="0" y="140"/>
                    <a:pt x="0" y="140"/>
                    <a:pt x="0" y="140"/>
                  </a:cubicBezTo>
                  <a:cubicBezTo>
                    <a:pt x="0" y="143"/>
                    <a:pt x="2" y="145"/>
                    <a:pt x="5" y="145"/>
                  </a:cubicBezTo>
                  <a:cubicBezTo>
                    <a:pt x="15" y="145"/>
                    <a:pt x="15" y="145"/>
                    <a:pt x="15" y="145"/>
                  </a:cubicBezTo>
                  <a:cubicBezTo>
                    <a:pt x="18" y="145"/>
                    <a:pt x="20" y="143"/>
                    <a:pt x="20" y="140"/>
                  </a:cubicBezTo>
                  <a:cubicBezTo>
                    <a:pt x="20" y="138"/>
                    <a:pt x="20" y="138"/>
                    <a:pt x="20" y="138"/>
                  </a:cubicBezTo>
                  <a:cubicBezTo>
                    <a:pt x="70" y="147"/>
                    <a:pt x="70" y="147"/>
                    <a:pt x="70" y="147"/>
                  </a:cubicBezTo>
                  <a:cubicBezTo>
                    <a:pt x="70" y="147"/>
                    <a:pt x="70" y="148"/>
                    <a:pt x="70" y="148"/>
                  </a:cubicBezTo>
                  <a:cubicBezTo>
                    <a:pt x="70" y="175"/>
                    <a:pt x="91" y="196"/>
                    <a:pt x="117" y="196"/>
                  </a:cubicBezTo>
                  <a:cubicBezTo>
                    <a:pt x="138" y="196"/>
                    <a:pt x="156" y="182"/>
                    <a:pt x="162" y="162"/>
                  </a:cubicBezTo>
                  <a:cubicBezTo>
                    <a:pt x="205" y="170"/>
                    <a:pt x="205" y="170"/>
                    <a:pt x="205" y="170"/>
                  </a:cubicBezTo>
                  <a:cubicBezTo>
                    <a:pt x="205" y="175"/>
                    <a:pt x="205" y="175"/>
                    <a:pt x="205" y="175"/>
                  </a:cubicBezTo>
                  <a:cubicBezTo>
                    <a:pt x="205" y="178"/>
                    <a:pt x="207" y="180"/>
                    <a:pt x="210" y="180"/>
                  </a:cubicBezTo>
                  <a:cubicBezTo>
                    <a:pt x="223" y="180"/>
                    <a:pt x="223" y="180"/>
                    <a:pt x="223" y="180"/>
                  </a:cubicBezTo>
                  <a:cubicBezTo>
                    <a:pt x="226" y="180"/>
                    <a:pt x="228" y="178"/>
                    <a:pt x="228" y="175"/>
                  </a:cubicBezTo>
                  <a:cubicBezTo>
                    <a:pt x="228" y="5"/>
                    <a:pt x="228" y="5"/>
                    <a:pt x="228" y="5"/>
                  </a:cubicBezTo>
                  <a:cubicBezTo>
                    <a:pt x="228" y="2"/>
                    <a:pt x="226" y="0"/>
                    <a:pt x="223" y="0"/>
                  </a:cubicBezTo>
                  <a:moveTo>
                    <a:pt x="117" y="177"/>
                  </a:moveTo>
                  <a:cubicBezTo>
                    <a:pt x="102" y="177"/>
                    <a:pt x="90" y="165"/>
                    <a:pt x="89" y="150"/>
                  </a:cubicBezTo>
                  <a:cubicBezTo>
                    <a:pt x="143" y="159"/>
                    <a:pt x="143" y="159"/>
                    <a:pt x="143" y="159"/>
                  </a:cubicBezTo>
                  <a:cubicBezTo>
                    <a:pt x="139" y="170"/>
                    <a:pt x="129" y="177"/>
                    <a:pt x="117" y="177"/>
                  </a:cubicBezTo>
                  <a:moveTo>
                    <a:pt x="199" y="53"/>
                  </a:moveTo>
                  <a:cubicBezTo>
                    <a:pt x="31" y="76"/>
                    <a:pt x="31" y="76"/>
                    <a:pt x="31" y="76"/>
                  </a:cubicBezTo>
                  <a:cubicBezTo>
                    <a:pt x="30" y="76"/>
                    <a:pt x="30" y="76"/>
                    <a:pt x="30" y="76"/>
                  </a:cubicBezTo>
                  <a:cubicBezTo>
                    <a:pt x="26" y="76"/>
                    <a:pt x="23" y="73"/>
                    <a:pt x="23" y="70"/>
                  </a:cubicBezTo>
                  <a:cubicBezTo>
                    <a:pt x="22" y="66"/>
                    <a:pt x="25" y="62"/>
                    <a:pt x="29" y="62"/>
                  </a:cubicBezTo>
                  <a:cubicBezTo>
                    <a:pt x="197" y="39"/>
                    <a:pt x="197" y="39"/>
                    <a:pt x="197" y="39"/>
                  </a:cubicBezTo>
                  <a:cubicBezTo>
                    <a:pt x="201" y="38"/>
                    <a:pt x="204" y="41"/>
                    <a:pt x="205" y="45"/>
                  </a:cubicBezTo>
                  <a:cubicBezTo>
                    <a:pt x="205" y="49"/>
                    <a:pt x="203" y="52"/>
                    <a:pt x="199" y="53"/>
                  </a:cubicBezTo>
                </a:path>
              </a:pathLst>
            </a:custGeom>
            <a:solidFill>
              <a:schemeClr val="bg1"/>
            </a:solidFill>
            <a:ln>
              <a:noFill/>
            </a:ln>
          </p:spPr>
          <p:txBody>
            <a:bodyPr vert="horz" wrap="square" lIns="45720" tIns="22860" rIns="45720" bIns="22860" numCol="1" anchor="t" anchorCtr="0" compatLnSpc="1"/>
            <a:lstStyle/>
            <a:p>
              <a:pPr>
                <a:lnSpc>
                  <a:spcPct val="120000"/>
                </a:lnSpc>
              </a:pPr>
              <a:endParaRPr lang="en-GB" sz="800" dirty="0">
                <a:solidFill>
                  <a:schemeClr val="bg1"/>
                </a:solidFill>
                <a:cs typeface="+mn-ea"/>
                <a:sym typeface="+mn-lt"/>
              </a:endParaRPr>
            </a:p>
          </p:txBody>
        </p:sp>
      </p:grpSp>
      <p:sp>
        <p:nvSpPr>
          <p:cNvPr id="10" name="菱形 40"/>
          <p:cNvSpPr/>
          <p:nvPr/>
        </p:nvSpPr>
        <p:spPr>
          <a:xfrm>
            <a:off x="35496" y="1915891"/>
            <a:ext cx="596629" cy="583851"/>
          </a:xfrm>
          <a:prstGeom prst="diamond">
            <a:avLst/>
          </a:prstGeom>
          <a:solidFill>
            <a:srgbClr val="EE6089"/>
          </a:solidFill>
          <a:ln>
            <a:solidFill>
              <a:srgbClr val="EE608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1" name="Freeform 34"/>
          <p:cNvSpPr>
            <a:spLocks noChangeArrowheads="1"/>
          </p:cNvSpPr>
          <p:nvPr/>
        </p:nvSpPr>
        <p:spPr bwMode="auto">
          <a:xfrm>
            <a:off x="253093" y="2026864"/>
            <a:ext cx="176726" cy="320559"/>
          </a:xfrm>
          <a:custGeom>
            <a:avLst/>
            <a:gdLst>
              <a:gd name="T0" fmla="*/ 283 w 284"/>
              <a:gd name="T1" fmla="*/ 115 h 497"/>
              <a:gd name="T2" fmla="*/ 283 w 284"/>
              <a:gd name="T3" fmla="*/ 115 h 497"/>
              <a:gd name="T4" fmla="*/ 283 w 284"/>
              <a:gd name="T5" fmla="*/ 62 h 497"/>
              <a:gd name="T6" fmla="*/ 142 w 284"/>
              <a:gd name="T7" fmla="*/ 0 h 497"/>
              <a:gd name="T8" fmla="*/ 0 w 284"/>
              <a:gd name="T9" fmla="*/ 62 h 497"/>
              <a:gd name="T10" fmla="*/ 0 w 284"/>
              <a:gd name="T11" fmla="*/ 115 h 497"/>
              <a:gd name="T12" fmla="*/ 97 w 284"/>
              <a:gd name="T13" fmla="*/ 248 h 497"/>
              <a:gd name="T14" fmla="*/ 0 w 284"/>
              <a:gd name="T15" fmla="*/ 381 h 497"/>
              <a:gd name="T16" fmla="*/ 0 w 284"/>
              <a:gd name="T17" fmla="*/ 443 h 497"/>
              <a:gd name="T18" fmla="*/ 142 w 284"/>
              <a:gd name="T19" fmla="*/ 496 h 497"/>
              <a:gd name="T20" fmla="*/ 283 w 284"/>
              <a:gd name="T21" fmla="*/ 443 h 497"/>
              <a:gd name="T22" fmla="*/ 283 w 284"/>
              <a:gd name="T23" fmla="*/ 381 h 497"/>
              <a:gd name="T24" fmla="*/ 186 w 284"/>
              <a:gd name="T25" fmla="*/ 248 h 497"/>
              <a:gd name="T26" fmla="*/ 283 w 284"/>
              <a:gd name="T27" fmla="*/ 115 h 497"/>
              <a:gd name="T28" fmla="*/ 44 w 284"/>
              <a:gd name="T29" fmla="*/ 62 h 497"/>
              <a:gd name="T30" fmla="*/ 44 w 284"/>
              <a:gd name="T31" fmla="*/ 62 h 497"/>
              <a:gd name="T32" fmla="*/ 142 w 284"/>
              <a:gd name="T33" fmla="*/ 35 h 497"/>
              <a:gd name="T34" fmla="*/ 239 w 284"/>
              <a:gd name="T35" fmla="*/ 62 h 497"/>
              <a:gd name="T36" fmla="*/ 248 w 284"/>
              <a:gd name="T37" fmla="*/ 71 h 497"/>
              <a:gd name="T38" fmla="*/ 142 w 284"/>
              <a:gd name="T39" fmla="*/ 97 h 497"/>
              <a:gd name="T40" fmla="*/ 35 w 284"/>
              <a:gd name="T41" fmla="*/ 71 h 497"/>
              <a:gd name="T42" fmla="*/ 44 w 284"/>
              <a:gd name="T43" fmla="*/ 62 h 497"/>
              <a:gd name="T44" fmla="*/ 151 w 284"/>
              <a:gd name="T45" fmla="*/ 248 h 497"/>
              <a:gd name="T46" fmla="*/ 151 w 284"/>
              <a:gd name="T47" fmla="*/ 248 h 497"/>
              <a:gd name="T48" fmla="*/ 204 w 284"/>
              <a:gd name="T49" fmla="*/ 328 h 497"/>
              <a:gd name="T50" fmla="*/ 248 w 284"/>
              <a:gd name="T51" fmla="*/ 381 h 497"/>
              <a:gd name="T52" fmla="*/ 248 w 284"/>
              <a:gd name="T53" fmla="*/ 416 h 497"/>
              <a:gd name="T54" fmla="*/ 151 w 284"/>
              <a:gd name="T55" fmla="*/ 354 h 497"/>
              <a:gd name="T56" fmla="*/ 133 w 284"/>
              <a:gd name="T57" fmla="*/ 354 h 497"/>
              <a:gd name="T58" fmla="*/ 35 w 284"/>
              <a:gd name="T59" fmla="*/ 416 h 497"/>
              <a:gd name="T60" fmla="*/ 35 w 284"/>
              <a:gd name="T61" fmla="*/ 381 h 497"/>
              <a:gd name="T62" fmla="*/ 80 w 284"/>
              <a:gd name="T63" fmla="*/ 328 h 497"/>
              <a:gd name="T64" fmla="*/ 133 w 284"/>
              <a:gd name="T65" fmla="*/ 248 h 497"/>
              <a:gd name="T66" fmla="*/ 80 w 284"/>
              <a:gd name="T67" fmla="*/ 177 h 497"/>
              <a:gd name="T68" fmla="*/ 35 w 284"/>
              <a:gd name="T69" fmla="*/ 115 h 497"/>
              <a:gd name="T70" fmla="*/ 35 w 284"/>
              <a:gd name="T71" fmla="*/ 88 h 497"/>
              <a:gd name="T72" fmla="*/ 142 w 284"/>
              <a:gd name="T73" fmla="*/ 115 h 497"/>
              <a:gd name="T74" fmla="*/ 248 w 284"/>
              <a:gd name="T75" fmla="*/ 88 h 497"/>
              <a:gd name="T76" fmla="*/ 248 w 284"/>
              <a:gd name="T77" fmla="*/ 115 h 497"/>
              <a:gd name="T78" fmla="*/ 204 w 284"/>
              <a:gd name="T79" fmla="*/ 177 h 497"/>
              <a:gd name="T80" fmla="*/ 151 w 284"/>
              <a:gd name="T81" fmla="*/ 248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4" h="497">
                <a:moveTo>
                  <a:pt x="283" y="115"/>
                </a:moveTo>
                <a:lnTo>
                  <a:pt x="283" y="115"/>
                </a:lnTo>
                <a:cubicBezTo>
                  <a:pt x="283" y="62"/>
                  <a:pt x="283" y="62"/>
                  <a:pt x="283" y="62"/>
                </a:cubicBezTo>
                <a:cubicBezTo>
                  <a:pt x="283" y="35"/>
                  <a:pt x="221" y="0"/>
                  <a:pt x="142" y="0"/>
                </a:cubicBezTo>
                <a:cubicBezTo>
                  <a:pt x="61" y="0"/>
                  <a:pt x="0" y="35"/>
                  <a:pt x="0" y="62"/>
                </a:cubicBezTo>
                <a:cubicBezTo>
                  <a:pt x="0" y="62"/>
                  <a:pt x="0" y="62"/>
                  <a:pt x="0" y="115"/>
                </a:cubicBezTo>
                <a:cubicBezTo>
                  <a:pt x="0" y="168"/>
                  <a:pt x="97" y="213"/>
                  <a:pt x="97" y="248"/>
                </a:cubicBezTo>
                <a:cubicBezTo>
                  <a:pt x="97" y="292"/>
                  <a:pt x="0" y="328"/>
                  <a:pt x="0" y="381"/>
                </a:cubicBezTo>
                <a:cubicBezTo>
                  <a:pt x="0" y="434"/>
                  <a:pt x="0" y="443"/>
                  <a:pt x="0" y="443"/>
                </a:cubicBezTo>
                <a:cubicBezTo>
                  <a:pt x="0" y="460"/>
                  <a:pt x="61" y="496"/>
                  <a:pt x="142" y="496"/>
                </a:cubicBezTo>
                <a:cubicBezTo>
                  <a:pt x="221" y="496"/>
                  <a:pt x="283" y="460"/>
                  <a:pt x="283" y="443"/>
                </a:cubicBezTo>
                <a:cubicBezTo>
                  <a:pt x="283" y="443"/>
                  <a:pt x="283" y="434"/>
                  <a:pt x="283" y="381"/>
                </a:cubicBezTo>
                <a:cubicBezTo>
                  <a:pt x="283" y="328"/>
                  <a:pt x="186" y="292"/>
                  <a:pt x="186" y="248"/>
                </a:cubicBezTo>
                <a:cubicBezTo>
                  <a:pt x="186" y="213"/>
                  <a:pt x="283" y="168"/>
                  <a:pt x="283" y="115"/>
                </a:cubicBezTo>
                <a:close/>
                <a:moveTo>
                  <a:pt x="44" y="62"/>
                </a:moveTo>
                <a:lnTo>
                  <a:pt x="44" y="62"/>
                </a:lnTo>
                <a:cubicBezTo>
                  <a:pt x="61" y="53"/>
                  <a:pt x="88" y="35"/>
                  <a:pt x="142" y="35"/>
                </a:cubicBezTo>
                <a:cubicBezTo>
                  <a:pt x="195" y="35"/>
                  <a:pt x="239" y="62"/>
                  <a:pt x="239" y="62"/>
                </a:cubicBezTo>
                <a:cubicBezTo>
                  <a:pt x="248" y="62"/>
                  <a:pt x="257" y="71"/>
                  <a:pt x="248" y="71"/>
                </a:cubicBezTo>
                <a:cubicBezTo>
                  <a:pt x="230" y="88"/>
                  <a:pt x="186" y="97"/>
                  <a:pt x="142" y="97"/>
                </a:cubicBezTo>
                <a:cubicBezTo>
                  <a:pt x="97" y="97"/>
                  <a:pt x="53" y="88"/>
                  <a:pt x="35" y="71"/>
                </a:cubicBezTo>
                <a:cubicBezTo>
                  <a:pt x="26" y="71"/>
                  <a:pt x="44" y="62"/>
                  <a:pt x="44" y="62"/>
                </a:cubicBezTo>
                <a:close/>
                <a:moveTo>
                  <a:pt x="151" y="248"/>
                </a:moveTo>
                <a:lnTo>
                  <a:pt x="151" y="248"/>
                </a:lnTo>
                <a:cubicBezTo>
                  <a:pt x="151" y="283"/>
                  <a:pt x="177" y="301"/>
                  <a:pt x="204" y="328"/>
                </a:cubicBezTo>
                <a:cubicBezTo>
                  <a:pt x="221" y="345"/>
                  <a:pt x="248" y="372"/>
                  <a:pt x="248" y="381"/>
                </a:cubicBezTo>
                <a:cubicBezTo>
                  <a:pt x="248" y="416"/>
                  <a:pt x="248" y="416"/>
                  <a:pt x="248" y="416"/>
                </a:cubicBezTo>
                <a:cubicBezTo>
                  <a:pt x="230" y="407"/>
                  <a:pt x="151" y="390"/>
                  <a:pt x="151" y="354"/>
                </a:cubicBezTo>
                <a:cubicBezTo>
                  <a:pt x="151" y="337"/>
                  <a:pt x="133" y="337"/>
                  <a:pt x="133" y="354"/>
                </a:cubicBezTo>
                <a:cubicBezTo>
                  <a:pt x="133" y="390"/>
                  <a:pt x="61" y="407"/>
                  <a:pt x="35" y="416"/>
                </a:cubicBezTo>
                <a:cubicBezTo>
                  <a:pt x="35" y="381"/>
                  <a:pt x="35" y="381"/>
                  <a:pt x="35" y="381"/>
                </a:cubicBezTo>
                <a:cubicBezTo>
                  <a:pt x="35" y="372"/>
                  <a:pt x="61" y="345"/>
                  <a:pt x="80" y="328"/>
                </a:cubicBezTo>
                <a:cubicBezTo>
                  <a:pt x="106" y="301"/>
                  <a:pt x="133" y="283"/>
                  <a:pt x="133" y="248"/>
                </a:cubicBezTo>
                <a:cubicBezTo>
                  <a:pt x="133" y="222"/>
                  <a:pt x="106" y="203"/>
                  <a:pt x="80" y="177"/>
                </a:cubicBezTo>
                <a:cubicBezTo>
                  <a:pt x="61" y="159"/>
                  <a:pt x="35" y="132"/>
                  <a:pt x="35" y="115"/>
                </a:cubicBezTo>
                <a:cubicBezTo>
                  <a:pt x="35" y="88"/>
                  <a:pt x="35" y="88"/>
                  <a:pt x="35" y="88"/>
                </a:cubicBezTo>
                <a:cubicBezTo>
                  <a:pt x="61" y="106"/>
                  <a:pt x="97" y="115"/>
                  <a:pt x="142" y="115"/>
                </a:cubicBezTo>
                <a:cubicBezTo>
                  <a:pt x="186" y="115"/>
                  <a:pt x="230" y="106"/>
                  <a:pt x="248" y="88"/>
                </a:cubicBezTo>
                <a:cubicBezTo>
                  <a:pt x="248" y="115"/>
                  <a:pt x="248" y="115"/>
                  <a:pt x="248" y="115"/>
                </a:cubicBezTo>
                <a:cubicBezTo>
                  <a:pt x="248" y="132"/>
                  <a:pt x="221" y="159"/>
                  <a:pt x="204" y="177"/>
                </a:cubicBezTo>
                <a:cubicBezTo>
                  <a:pt x="177" y="203"/>
                  <a:pt x="151" y="222"/>
                  <a:pt x="151" y="248"/>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
        <p:nvSpPr>
          <p:cNvPr id="12" name="菱形 38"/>
          <p:cNvSpPr/>
          <p:nvPr/>
        </p:nvSpPr>
        <p:spPr>
          <a:xfrm>
            <a:off x="35496" y="3507854"/>
            <a:ext cx="632980" cy="609600"/>
          </a:xfrm>
          <a:prstGeom prst="diamond">
            <a:avLst/>
          </a:prstGeom>
          <a:solidFill>
            <a:srgbClr val="9AD31B"/>
          </a:solidFill>
          <a:ln>
            <a:solidFill>
              <a:srgbClr val="9AD31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dirty="0">
              <a:cs typeface="+mn-ea"/>
              <a:sym typeface="+mn-lt"/>
            </a:endParaRPr>
          </a:p>
        </p:txBody>
      </p:sp>
      <p:sp>
        <p:nvSpPr>
          <p:cNvPr id="13" name="Freeform 79"/>
          <p:cNvSpPr>
            <a:spLocks noChangeArrowheads="1"/>
          </p:cNvSpPr>
          <p:nvPr/>
        </p:nvSpPr>
        <p:spPr bwMode="auto">
          <a:xfrm>
            <a:off x="238654" y="3683826"/>
            <a:ext cx="264381" cy="261729"/>
          </a:xfrm>
          <a:custGeom>
            <a:avLst/>
            <a:gdLst>
              <a:gd name="T0" fmla="*/ 239 w 479"/>
              <a:gd name="T1" fmla="*/ 0 h 479"/>
              <a:gd name="T2" fmla="*/ 239 w 479"/>
              <a:gd name="T3" fmla="*/ 0 h 479"/>
              <a:gd name="T4" fmla="*/ 0 w 479"/>
              <a:gd name="T5" fmla="*/ 239 h 479"/>
              <a:gd name="T6" fmla="*/ 239 w 479"/>
              <a:gd name="T7" fmla="*/ 478 h 479"/>
              <a:gd name="T8" fmla="*/ 478 w 479"/>
              <a:gd name="T9" fmla="*/ 239 h 479"/>
              <a:gd name="T10" fmla="*/ 239 w 479"/>
              <a:gd name="T11" fmla="*/ 0 h 479"/>
              <a:gd name="T12" fmla="*/ 443 w 479"/>
              <a:gd name="T13" fmla="*/ 239 h 479"/>
              <a:gd name="T14" fmla="*/ 443 w 479"/>
              <a:gd name="T15" fmla="*/ 239 h 479"/>
              <a:gd name="T16" fmla="*/ 399 w 479"/>
              <a:gd name="T17" fmla="*/ 363 h 479"/>
              <a:gd name="T18" fmla="*/ 390 w 479"/>
              <a:gd name="T19" fmla="*/ 328 h 479"/>
              <a:gd name="T20" fmla="*/ 399 w 479"/>
              <a:gd name="T21" fmla="*/ 257 h 479"/>
              <a:gd name="T22" fmla="*/ 372 w 479"/>
              <a:gd name="T23" fmla="*/ 204 h 479"/>
              <a:gd name="T24" fmla="*/ 319 w 479"/>
              <a:gd name="T25" fmla="*/ 178 h 479"/>
              <a:gd name="T26" fmla="*/ 346 w 479"/>
              <a:gd name="T27" fmla="*/ 88 h 479"/>
              <a:gd name="T28" fmla="*/ 293 w 479"/>
              <a:gd name="T29" fmla="*/ 62 h 479"/>
              <a:gd name="T30" fmla="*/ 301 w 479"/>
              <a:gd name="T31" fmla="*/ 53 h 479"/>
              <a:gd name="T32" fmla="*/ 443 w 479"/>
              <a:gd name="T33" fmla="*/ 239 h 479"/>
              <a:gd name="T34" fmla="*/ 212 w 479"/>
              <a:gd name="T35" fmla="*/ 44 h 479"/>
              <a:gd name="T36" fmla="*/ 212 w 479"/>
              <a:gd name="T37" fmla="*/ 44 h 479"/>
              <a:gd name="T38" fmla="*/ 186 w 479"/>
              <a:gd name="T39" fmla="*/ 62 h 479"/>
              <a:gd name="T40" fmla="*/ 150 w 479"/>
              <a:gd name="T41" fmla="*/ 88 h 479"/>
              <a:gd name="T42" fmla="*/ 115 w 479"/>
              <a:gd name="T43" fmla="*/ 133 h 479"/>
              <a:gd name="T44" fmla="*/ 133 w 479"/>
              <a:gd name="T45" fmla="*/ 159 h 479"/>
              <a:gd name="T46" fmla="*/ 177 w 479"/>
              <a:gd name="T47" fmla="*/ 159 h 479"/>
              <a:gd name="T48" fmla="*/ 248 w 479"/>
              <a:gd name="T49" fmla="*/ 239 h 479"/>
              <a:gd name="T50" fmla="*/ 186 w 479"/>
              <a:gd name="T51" fmla="*/ 292 h 479"/>
              <a:gd name="T52" fmla="*/ 177 w 479"/>
              <a:gd name="T53" fmla="*/ 337 h 479"/>
              <a:gd name="T54" fmla="*/ 177 w 479"/>
              <a:gd name="T55" fmla="*/ 390 h 479"/>
              <a:gd name="T56" fmla="*/ 133 w 479"/>
              <a:gd name="T57" fmla="*/ 345 h 479"/>
              <a:gd name="T58" fmla="*/ 124 w 479"/>
              <a:gd name="T59" fmla="*/ 284 h 479"/>
              <a:gd name="T60" fmla="*/ 88 w 479"/>
              <a:gd name="T61" fmla="*/ 239 h 479"/>
              <a:gd name="T62" fmla="*/ 106 w 479"/>
              <a:gd name="T63" fmla="*/ 186 h 479"/>
              <a:gd name="T64" fmla="*/ 53 w 479"/>
              <a:gd name="T65" fmla="*/ 169 h 479"/>
              <a:gd name="T66" fmla="*/ 212 w 479"/>
              <a:gd name="T67" fmla="*/ 44 h 479"/>
              <a:gd name="T68" fmla="*/ 177 w 479"/>
              <a:gd name="T69" fmla="*/ 434 h 479"/>
              <a:gd name="T70" fmla="*/ 177 w 479"/>
              <a:gd name="T71" fmla="*/ 434 h 479"/>
              <a:gd name="T72" fmla="*/ 204 w 479"/>
              <a:gd name="T73" fmla="*/ 416 h 479"/>
              <a:gd name="T74" fmla="*/ 239 w 479"/>
              <a:gd name="T75" fmla="*/ 407 h 479"/>
              <a:gd name="T76" fmla="*/ 293 w 479"/>
              <a:gd name="T77" fmla="*/ 390 h 479"/>
              <a:gd name="T78" fmla="*/ 354 w 479"/>
              <a:gd name="T79" fmla="*/ 407 h 479"/>
              <a:gd name="T80" fmla="*/ 239 w 479"/>
              <a:gd name="T81" fmla="*/ 443 h 479"/>
              <a:gd name="T82" fmla="*/ 177 w 479"/>
              <a:gd name="T83" fmla="*/ 434 h 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79" h="479">
                <a:moveTo>
                  <a:pt x="239" y="0"/>
                </a:moveTo>
                <a:lnTo>
                  <a:pt x="239" y="0"/>
                </a:lnTo>
                <a:cubicBezTo>
                  <a:pt x="106" y="0"/>
                  <a:pt x="0" y="106"/>
                  <a:pt x="0" y="239"/>
                </a:cubicBezTo>
                <a:cubicBezTo>
                  <a:pt x="0" y="372"/>
                  <a:pt x="106" y="478"/>
                  <a:pt x="239" y="478"/>
                </a:cubicBezTo>
                <a:cubicBezTo>
                  <a:pt x="372" y="478"/>
                  <a:pt x="478" y="372"/>
                  <a:pt x="478" y="239"/>
                </a:cubicBezTo>
                <a:cubicBezTo>
                  <a:pt x="478" y="106"/>
                  <a:pt x="372" y="0"/>
                  <a:pt x="239" y="0"/>
                </a:cubicBezTo>
                <a:close/>
                <a:moveTo>
                  <a:pt x="443" y="239"/>
                </a:moveTo>
                <a:lnTo>
                  <a:pt x="443" y="239"/>
                </a:lnTo>
                <a:cubicBezTo>
                  <a:pt x="443" y="292"/>
                  <a:pt x="425" y="328"/>
                  <a:pt x="399" y="363"/>
                </a:cubicBezTo>
                <a:cubicBezTo>
                  <a:pt x="390" y="363"/>
                  <a:pt x="381" y="345"/>
                  <a:pt x="390" y="328"/>
                </a:cubicBezTo>
                <a:cubicBezTo>
                  <a:pt x="399" y="310"/>
                  <a:pt x="399" y="275"/>
                  <a:pt x="399" y="257"/>
                </a:cubicBezTo>
                <a:cubicBezTo>
                  <a:pt x="399" y="239"/>
                  <a:pt x="390" y="204"/>
                  <a:pt x="372" y="204"/>
                </a:cubicBezTo>
                <a:cubicBezTo>
                  <a:pt x="346" y="204"/>
                  <a:pt x="337" y="204"/>
                  <a:pt x="319" y="178"/>
                </a:cubicBezTo>
                <a:cubicBezTo>
                  <a:pt x="301" y="124"/>
                  <a:pt x="372" y="115"/>
                  <a:pt x="346" y="88"/>
                </a:cubicBezTo>
                <a:cubicBezTo>
                  <a:pt x="337" y="80"/>
                  <a:pt x="301" y="115"/>
                  <a:pt x="293" y="62"/>
                </a:cubicBezTo>
                <a:lnTo>
                  <a:pt x="301" y="53"/>
                </a:lnTo>
                <a:cubicBezTo>
                  <a:pt x="381" y="80"/>
                  <a:pt x="443" y="150"/>
                  <a:pt x="443" y="239"/>
                </a:cubicBezTo>
                <a:close/>
                <a:moveTo>
                  <a:pt x="212" y="44"/>
                </a:moveTo>
                <a:lnTo>
                  <a:pt x="212" y="44"/>
                </a:lnTo>
                <a:cubicBezTo>
                  <a:pt x="204" y="53"/>
                  <a:pt x="194" y="53"/>
                  <a:pt x="186" y="62"/>
                </a:cubicBezTo>
                <a:cubicBezTo>
                  <a:pt x="168" y="80"/>
                  <a:pt x="159" y="71"/>
                  <a:pt x="150" y="88"/>
                </a:cubicBezTo>
                <a:cubicBezTo>
                  <a:pt x="141" y="106"/>
                  <a:pt x="115" y="124"/>
                  <a:pt x="115" y="133"/>
                </a:cubicBezTo>
                <a:cubicBezTo>
                  <a:pt x="115" y="142"/>
                  <a:pt x="133" y="159"/>
                  <a:pt x="133" y="159"/>
                </a:cubicBezTo>
                <a:cubicBezTo>
                  <a:pt x="141" y="150"/>
                  <a:pt x="159" y="150"/>
                  <a:pt x="177" y="159"/>
                </a:cubicBezTo>
                <a:cubicBezTo>
                  <a:pt x="186" y="159"/>
                  <a:pt x="275" y="169"/>
                  <a:pt x="248" y="239"/>
                </a:cubicBezTo>
                <a:cubicBezTo>
                  <a:pt x="239" y="266"/>
                  <a:pt x="194" y="257"/>
                  <a:pt x="186" y="292"/>
                </a:cubicBezTo>
                <a:cubicBezTo>
                  <a:pt x="186" y="301"/>
                  <a:pt x="186" y="328"/>
                  <a:pt x="177" y="337"/>
                </a:cubicBezTo>
                <a:cubicBezTo>
                  <a:pt x="177" y="345"/>
                  <a:pt x="186" y="390"/>
                  <a:pt x="177" y="390"/>
                </a:cubicBezTo>
                <a:cubicBezTo>
                  <a:pt x="168" y="390"/>
                  <a:pt x="133" y="345"/>
                  <a:pt x="133" y="345"/>
                </a:cubicBezTo>
                <a:cubicBezTo>
                  <a:pt x="133" y="337"/>
                  <a:pt x="124" y="310"/>
                  <a:pt x="124" y="284"/>
                </a:cubicBezTo>
                <a:cubicBezTo>
                  <a:pt x="124" y="266"/>
                  <a:pt x="88" y="266"/>
                  <a:pt x="88" y="239"/>
                </a:cubicBezTo>
                <a:cubicBezTo>
                  <a:pt x="88" y="213"/>
                  <a:pt x="106" y="195"/>
                  <a:pt x="106" y="186"/>
                </a:cubicBezTo>
                <a:cubicBezTo>
                  <a:pt x="97" y="169"/>
                  <a:pt x="62" y="169"/>
                  <a:pt x="53" y="169"/>
                </a:cubicBezTo>
                <a:cubicBezTo>
                  <a:pt x="80" y="97"/>
                  <a:pt x="141" y="53"/>
                  <a:pt x="212" y="44"/>
                </a:cubicBezTo>
                <a:close/>
                <a:moveTo>
                  <a:pt x="177" y="434"/>
                </a:moveTo>
                <a:lnTo>
                  <a:pt x="177" y="434"/>
                </a:lnTo>
                <a:cubicBezTo>
                  <a:pt x="186" y="425"/>
                  <a:pt x="186" y="416"/>
                  <a:pt x="204" y="416"/>
                </a:cubicBezTo>
                <a:cubicBezTo>
                  <a:pt x="212" y="416"/>
                  <a:pt x="221" y="416"/>
                  <a:pt x="239" y="407"/>
                </a:cubicBezTo>
                <a:cubicBezTo>
                  <a:pt x="248" y="407"/>
                  <a:pt x="275" y="398"/>
                  <a:pt x="293" y="390"/>
                </a:cubicBezTo>
                <a:cubicBezTo>
                  <a:pt x="310" y="390"/>
                  <a:pt x="346" y="398"/>
                  <a:pt x="354" y="407"/>
                </a:cubicBezTo>
                <a:cubicBezTo>
                  <a:pt x="319" y="434"/>
                  <a:pt x="284" y="443"/>
                  <a:pt x="239" y="443"/>
                </a:cubicBezTo>
                <a:cubicBezTo>
                  <a:pt x="221" y="443"/>
                  <a:pt x="194" y="443"/>
                  <a:pt x="177" y="434"/>
                </a:cubicBezTo>
                <a:close/>
              </a:path>
            </a:pathLst>
          </a:custGeom>
          <a:solidFill>
            <a:schemeClr val="bg1"/>
          </a:solidFill>
          <a:ln>
            <a:noFill/>
          </a:ln>
          <a:effectLst/>
        </p:spPr>
        <p:txBody>
          <a:bodyPr wrap="none" anchor="ctr"/>
          <a:lstStyle/>
          <a:p>
            <a:pPr defTabSz="685324"/>
            <a:endParaRPr lang="en-US" sz="900" dirty="0">
              <a:solidFill>
                <a:srgbClr val="737572"/>
              </a:solidFill>
              <a:cs typeface="+mn-ea"/>
              <a:sym typeface="+mn-lt"/>
            </a:endParaRPr>
          </a:p>
        </p:txBody>
      </p:sp>
    </p:spTree>
    <p:extLst>
      <p:ext uri="{BB962C8B-B14F-4D97-AF65-F5344CB8AC3E}">
        <p14:creationId xmlns:p14="http://schemas.microsoft.com/office/powerpoint/2010/main" val="135770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circle(in)">
                                      <p:cBhvr>
                                        <p:cTn id="13" dur="2000"/>
                                        <p:tgtEl>
                                          <p:spTgt spid="7"/>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circle(in)">
                                      <p:cBhvr>
                                        <p:cTn id="16" dur="2000"/>
                                        <p:tgtEl>
                                          <p:spTgt spid="1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circle(in)">
                                      <p:cBhvr>
                                        <p:cTn id="22" dur="2000"/>
                                        <p:tgtEl>
                                          <p:spTgt spid="12"/>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randombar(horizontal)">
                                      <p:cBhvr>
                                        <p:cTn id="30" dur="500"/>
                                        <p:tgtEl>
                                          <p:spTgt spid="3"/>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randombar(horizontal)">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11" grpId="0" animBg="1"/>
      <p:bldP spid="12"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687" y="451582"/>
            <a:ext cx="4327305" cy="2880320"/>
          </a:xfrm>
          <a:prstGeom prst="ellipse">
            <a:avLst/>
          </a:prstGeom>
          <a:ln>
            <a:noFill/>
          </a:ln>
          <a:effectLst>
            <a:softEdge rad="112500"/>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9981" y="451582"/>
            <a:ext cx="4273517" cy="2880320"/>
          </a:xfrm>
          <a:prstGeom prst="ellipse">
            <a:avLst/>
          </a:prstGeom>
          <a:ln>
            <a:noFill/>
          </a:ln>
          <a:effectLst>
            <a:softEdge rad="112500"/>
          </a:effectLst>
        </p:spPr>
      </p:pic>
      <p:sp>
        <p:nvSpPr>
          <p:cNvPr id="4" name="TextBox 3"/>
          <p:cNvSpPr txBox="1"/>
          <p:nvPr/>
        </p:nvSpPr>
        <p:spPr>
          <a:xfrm>
            <a:off x="35496" y="3363838"/>
            <a:ext cx="8928992" cy="1569660"/>
          </a:xfrm>
          <a:prstGeom prst="rect">
            <a:avLst/>
          </a:prstGeom>
          <a:noFill/>
        </p:spPr>
        <p:txBody>
          <a:bodyPr wrap="square" rtlCol="0">
            <a:spAutoFit/>
          </a:bodyPr>
          <a:lstStyle/>
          <a:p>
            <a:pPr algn="just"/>
            <a:r>
              <a:rPr lang="vi-VN" sz="2400" b="1" dirty="0"/>
              <a:t>Từ thời Hy Lạp cổ đại cho đến tận thế kỉ XVI, người ta tin rằng Trái Đất là một mặt phẳng, Trái Đất đứng yên, là trung tâm của Vũ Trụ, Mặt Trời, Mặt Trăng và các thiên thể khác quay quanh Trái Đất. </a:t>
            </a:r>
          </a:p>
        </p:txBody>
      </p:sp>
      <p:sp>
        <p:nvSpPr>
          <p:cNvPr id="5" name="Rectangle 1">
            <a:extLst>
              <a:ext uri="{FF2B5EF4-FFF2-40B4-BE49-F238E27FC236}">
                <a16:creationId xmlns:a16="http://schemas.microsoft.com/office/drawing/2014/main" id="{18FB5E11-56F2-497A-A8C6-67D63E229607}"/>
              </a:ext>
            </a:extLst>
          </p:cNvPr>
          <p:cNvSpPr/>
          <p:nvPr/>
        </p:nvSpPr>
        <p:spPr>
          <a:xfrm>
            <a:off x="2185050" y="0"/>
            <a:ext cx="4496167" cy="523220"/>
          </a:xfrm>
          <a:prstGeom prst="rect">
            <a:avLst/>
          </a:prstGeom>
        </p:spPr>
        <p:txBody>
          <a:bodyPr wrap="none">
            <a:spAutoFit/>
            <a:scene3d>
              <a:camera prst="orthographicFront"/>
              <a:lightRig rig="soft" dir="t">
                <a:rot lat="0" lon="0" rev="15600000"/>
              </a:lightRig>
            </a:scene3d>
            <a:sp3d extrusionH="57150" prstMaterial="softEdge">
              <a:bevelT w="25400" h="38100"/>
            </a:sp3d>
          </a:bodyPr>
          <a:lstStyle/>
          <a:p>
            <a:r>
              <a:rPr lang="en-US" sz="2800" b="1">
                <a:ln w="0"/>
                <a:solidFill>
                  <a:schemeClr val="accent1"/>
                </a:solidFill>
                <a:effectLst>
                  <a:outerShdw blurRad="38100" dist="25400" dir="5400000" algn="ctr" rotWithShape="0">
                    <a:srgbClr val="6E747A">
                      <a:alpha val="43000"/>
                    </a:srgbClr>
                  </a:outerShdw>
                </a:effectLst>
              </a:rPr>
              <a:t>A</a:t>
            </a:r>
            <a:r>
              <a:rPr lang="vi-VN" sz="2800" b="1">
                <a:ln w="0"/>
                <a:solidFill>
                  <a:schemeClr val="accent1"/>
                </a:solidFill>
                <a:effectLst>
                  <a:outerShdw blurRad="38100" dist="25400" dir="5400000" algn="ctr" rotWithShape="0">
                    <a:srgbClr val="6E747A">
                      <a:alpha val="43000"/>
                    </a:srgbClr>
                  </a:outerShdw>
                </a:effectLst>
              </a:rPr>
              <a:t>. Hình dạng </a:t>
            </a:r>
            <a:r>
              <a:rPr lang="vi-VN" sz="2800" b="1" dirty="0">
                <a:ln w="0"/>
                <a:solidFill>
                  <a:schemeClr val="accent1"/>
                </a:solidFill>
                <a:effectLst>
                  <a:outerShdw blurRad="38100" dist="25400" dir="5400000" algn="ctr" rotWithShape="0">
                    <a:srgbClr val="6E747A">
                      <a:alpha val="43000"/>
                    </a:srgbClr>
                  </a:outerShdw>
                </a:effectLst>
              </a:rPr>
              <a:t>của Trái Đất</a:t>
            </a:r>
          </a:p>
        </p:txBody>
      </p:sp>
    </p:spTree>
    <p:extLst>
      <p:ext uri="{BB962C8B-B14F-4D97-AF65-F5344CB8AC3E}">
        <p14:creationId xmlns:p14="http://schemas.microsoft.com/office/powerpoint/2010/main" val="1559297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23728" y="51470"/>
            <a:ext cx="444384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Pi-ta-go</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528" y="771550"/>
            <a:ext cx="2553066" cy="386789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3744416" y="1779662"/>
            <a:ext cx="4572000" cy="1754326"/>
          </a:xfrm>
          <a:prstGeom prst="rect">
            <a:avLst/>
          </a:prstGeom>
        </p:spPr>
        <p:txBody>
          <a:bodyPr>
            <a:spAutoFit/>
          </a:bodyPr>
          <a:lstStyle/>
          <a:p>
            <a:pPr algn="just"/>
            <a:r>
              <a:rPr lang="vi-VN" sz="3600" b="1" dirty="0"/>
              <a:t>Ông cho rằng Trái Đất có hình cầu và nằm ở tâm vũ trụ.</a:t>
            </a:r>
          </a:p>
        </p:txBody>
      </p:sp>
    </p:spTree>
    <p:extLst>
      <p:ext uri="{BB962C8B-B14F-4D97-AF65-F5344CB8AC3E}">
        <p14:creationId xmlns:p14="http://schemas.microsoft.com/office/powerpoint/2010/main" val="14279628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771550"/>
            <a:ext cx="4071888" cy="40718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3" name="Rectangle 2"/>
          <p:cNvSpPr/>
          <p:nvPr/>
        </p:nvSpPr>
        <p:spPr>
          <a:xfrm>
            <a:off x="1883725" y="51470"/>
            <a:ext cx="4344459"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Ga-li-lê</a:t>
            </a:r>
          </a:p>
        </p:txBody>
      </p:sp>
      <p:sp>
        <p:nvSpPr>
          <p:cNvPr id="4" name="TextBox 3"/>
          <p:cNvSpPr txBox="1"/>
          <p:nvPr/>
        </p:nvSpPr>
        <p:spPr>
          <a:xfrm>
            <a:off x="4644008" y="1629256"/>
            <a:ext cx="4248472" cy="1446550"/>
          </a:xfrm>
          <a:prstGeom prst="rect">
            <a:avLst/>
          </a:prstGeom>
          <a:noFill/>
        </p:spPr>
        <p:txBody>
          <a:bodyPr wrap="square" rtlCol="0">
            <a:spAutoFit/>
          </a:bodyPr>
          <a:lstStyle/>
          <a:p>
            <a:r>
              <a:rPr lang="vi-VN" sz="4400" b="1" dirty="0"/>
              <a:t>Dù sao thì Trái Đất vẫn quay.</a:t>
            </a:r>
          </a:p>
        </p:txBody>
      </p:sp>
    </p:spTree>
    <p:extLst>
      <p:ext uri="{BB962C8B-B14F-4D97-AF65-F5344CB8AC3E}">
        <p14:creationId xmlns:p14="http://schemas.microsoft.com/office/powerpoint/2010/main" val="402064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7544" y="843558"/>
            <a:ext cx="3867894" cy="3867894"/>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p:cNvSpPr/>
          <p:nvPr/>
        </p:nvSpPr>
        <p:spPr>
          <a:xfrm>
            <a:off x="1535696" y="51470"/>
            <a:ext cx="5700600" cy="523220"/>
          </a:xfrm>
          <a:prstGeom prst="rect">
            <a:avLst/>
          </a:prstGeom>
        </p:spPr>
        <p:txBody>
          <a:bodyPr wrap="none">
            <a:spAutoFit/>
          </a:bodyPr>
          <a:lstStyle/>
          <a:p>
            <a:pPr algn="ct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hàng hải người Ý : Cô-lôm-bô</a:t>
            </a:r>
          </a:p>
        </p:txBody>
      </p:sp>
      <p:sp>
        <p:nvSpPr>
          <p:cNvPr id="4" name="TextBox 3"/>
          <p:cNvSpPr txBox="1"/>
          <p:nvPr/>
        </p:nvSpPr>
        <p:spPr>
          <a:xfrm>
            <a:off x="4348127" y="1338322"/>
            <a:ext cx="4721837" cy="2062103"/>
          </a:xfrm>
          <a:prstGeom prst="rect">
            <a:avLst/>
          </a:prstGeom>
          <a:noFill/>
        </p:spPr>
        <p:txBody>
          <a:bodyPr wrap="square" rtlCol="0">
            <a:spAutoFit/>
          </a:bodyPr>
          <a:lstStyle/>
          <a:p>
            <a:pPr algn="just"/>
            <a:r>
              <a:rPr lang="vi-VN" sz="3200" b="1" dirty="0"/>
              <a:t>Những cuộc phát kiến địa lý của nhà hàng hải Cô-lôm-bô đã chứng minh Trái Đất hình cầu.</a:t>
            </a:r>
          </a:p>
        </p:txBody>
      </p:sp>
    </p:spTree>
    <p:extLst>
      <p:ext uri="{BB962C8B-B14F-4D97-AF65-F5344CB8AC3E}">
        <p14:creationId xmlns:p14="http://schemas.microsoft.com/office/powerpoint/2010/main" val="30303234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81998" y="51470"/>
            <a:ext cx="4379725" cy="523220"/>
          </a:xfrm>
          <a:prstGeom prst="rect">
            <a:avLst/>
          </a:prstGeom>
        </p:spPr>
        <p:txBody>
          <a:bodyPr wrap="none">
            <a:spAutoFit/>
          </a:bodyPr>
          <a:lstStyle/>
          <a:p>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Nhà thiên văn học Niu-tơn</a:t>
            </a:r>
          </a:p>
        </p:txBody>
      </p:sp>
      <p:pic>
        <p:nvPicPr>
          <p:cNvPr id="4" name="Hình ảnh 3">
            <a:extLst>
              <a:ext uri="{FF2B5EF4-FFF2-40B4-BE49-F238E27FC236}">
                <a16:creationId xmlns:a16="http://schemas.microsoft.com/office/drawing/2014/main" id="{96C38AAD-B0DD-465C-8A8A-3FF7546C8A1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059582"/>
            <a:ext cx="4804972" cy="312323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6" name="Hộp Văn bản 5">
            <a:extLst>
              <a:ext uri="{FF2B5EF4-FFF2-40B4-BE49-F238E27FC236}">
                <a16:creationId xmlns:a16="http://schemas.microsoft.com/office/drawing/2014/main" id="{6211987C-AFB4-42F4-807C-C222C4F070D3}"/>
              </a:ext>
            </a:extLst>
          </p:cNvPr>
          <p:cNvSpPr txBox="1"/>
          <p:nvPr/>
        </p:nvSpPr>
        <p:spPr>
          <a:xfrm>
            <a:off x="5148064" y="1203598"/>
            <a:ext cx="3888432" cy="2862322"/>
          </a:xfrm>
          <a:prstGeom prst="rect">
            <a:avLst/>
          </a:prstGeom>
          <a:noFill/>
        </p:spPr>
        <p:txBody>
          <a:bodyPr wrap="square">
            <a:spAutoFit/>
          </a:bodyPr>
          <a:lstStyle/>
          <a:p>
            <a:r>
              <a:rPr lang="vi-VN" b="0" i="0">
                <a:effectLst/>
                <a:latin typeface="Encode Sans"/>
              </a:rPr>
              <a:t>N</a:t>
            </a:r>
            <a:r>
              <a:rPr lang="en-US" b="0" i="0">
                <a:effectLst/>
                <a:latin typeface="Encode Sans"/>
              </a:rPr>
              <a:t>iu-tơn</a:t>
            </a:r>
            <a:r>
              <a:rPr lang="vi-VN" b="0" i="0">
                <a:effectLst/>
                <a:latin typeface="Encode Sans"/>
              </a:rPr>
              <a:t> trông thấy quả táo rụng từ trên cây xuống</a:t>
            </a:r>
            <a:r>
              <a:rPr lang="en-US" b="0" i="0">
                <a:effectLst/>
                <a:latin typeface="Encode Sans"/>
              </a:rPr>
              <a:t> </a:t>
            </a:r>
            <a:r>
              <a:rPr lang="vi-VN" b="0" i="0">
                <a:effectLst/>
                <a:latin typeface="Encode Sans"/>
              </a:rPr>
              <a:t>liền nghĩ đến những nguyên nhân về sự rơi của các vật và tìm ra sức hút của quả đất.</a:t>
            </a:r>
            <a:r>
              <a:rPr lang="en-US" b="0" i="0">
                <a:effectLst/>
                <a:latin typeface="Encode Sans"/>
              </a:rPr>
              <a:t> </a:t>
            </a:r>
            <a:r>
              <a:rPr lang="vi-VN" b="0" i="0">
                <a:effectLst/>
                <a:latin typeface="Encode Sans"/>
              </a:rPr>
              <a:t>Mọi vật trên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đều chịu sức hút của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Nói một cách khác là vạn vật trong vũ trụ đều có lực hấp dẫn lẫn nhau, vì có loại lực hấp dẫn này mà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răng mới quay quanh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a:t>
            </a:r>
            <a:r>
              <a:rPr lang="en-US" b="0" i="0">
                <a:effectLst/>
                <a:latin typeface="Encode Sans"/>
              </a:rPr>
              <a:t>T</a:t>
            </a:r>
            <a:r>
              <a:rPr lang="vi-VN" b="0" i="0">
                <a:effectLst/>
                <a:latin typeface="Encode Sans"/>
              </a:rPr>
              <a:t>rái </a:t>
            </a:r>
            <a:r>
              <a:rPr lang="en-US">
                <a:latin typeface="Encode Sans"/>
              </a:rPr>
              <a:t>Đ</a:t>
            </a:r>
            <a:r>
              <a:rPr lang="vi-VN" b="0" i="0">
                <a:effectLst/>
                <a:latin typeface="Encode Sans"/>
              </a:rPr>
              <a:t>ất mới quay quanh </a:t>
            </a:r>
            <a:r>
              <a:rPr lang="en-US" b="0" i="0">
                <a:effectLst/>
                <a:latin typeface="Encode Sans"/>
              </a:rPr>
              <a:t>M</a:t>
            </a:r>
            <a:r>
              <a:rPr lang="vi-VN" b="0" i="0">
                <a:effectLst/>
                <a:latin typeface="Encode Sans"/>
              </a:rPr>
              <a:t>ặt </a:t>
            </a:r>
            <a:r>
              <a:rPr lang="en-US" b="0" i="0">
                <a:effectLst/>
                <a:latin typeface="Encode Sans"/>
              </a:rPr>
              <a:t>T</a:t>
            </a:r>
            <a:r>
              <a:rPr lang="vi-VN" b="0" i="0">
                <a:effectLst/>
                <a:latin typeface="Encode Sans"/>
              </a:rPr>
              <a:t>rời.</a:t>
            </a:r>
            <a:endParaRPr lang="vi-VN"/>
          </a:p>
        </p:txBody>
      </p:sp>
    </p:spTree>
    <p:extLst>
      <p:ext uri="{BB962C8B-B14F-4D97-AF65-F5344CB8AC3E}">
        <p14:creationId xmlns:p14="http://schemas.microsoft.com/office/powerpoint/2010/main" val="1422337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2E6FCF02-712D-42DB-8CF6-0CC77E879A1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436835"/>
          </a:xfrm>
          <a:prstGeom prst="rect">
            <a:avLst/>
          </a:prstGeom>
        </p:spPr>
      </p:pic>
      <p:sp>
        <p:nvSpPr>
          <p:cNvPr id="4" name="Hộp Văn bản 3">
            <a:extLst>
              <a:ext uri="{FF2B5EF4-FFF2-40B4-BE49-F238E27FC236}">
                <a16:creationId xmlns:a16="http://schemas.microsoft.com/office/drawing/2014/main" id="{26C237E4-AE4F-4740-9DCD-B9A97CB0A85A}"/>
              </a:ext>
            </a:extLst>
          </p:cNvPr>
          <p:cNvSpPr txBox="1"/>
          <p:nvPr/>
        </p:nvSpPr>
        <p:spPr>
          <a:xfrm>
            <a:off x="323529" y="3219822"/>
            <a:ext cx="8640960" cy="923330"/>
          </a:xfrm>
          <a:prstGeom prst="rect">
            <a:avLst/>
          </a:prstGeom>
          <a:noFill/>
        </p:spPr>
        <p:txBody>
          <a:bodyPr wrap="square" rtlCol="0">
            <a:spAutoFit/>
          </a:bodyPr>
          <a:lstStyle/>
          <a:p>
            <a:r>
              <a:rPr lang="en-US"/>
              <a:t>Khi quan sát chiếc thuyền buồm từ xa đi vào bờ, ta có thể thấy rõ con thuyền đang tiến lại từ xa đến gần ở điểm nhìn B. Bởi Trái Đất hình cầu, mặt nước biển là đường cong nêb điểm nhìn B sẽ có tầm nhìn rộng và xa hơn điểm nhìn A.</a:t>
            </a:r>
            <a:endParaRPr lang="vi-VN"/>
          </a:p>
        </p:txBody>
      </p:sp>
    </p:spTree>
    <p:extLst>
      <p:ext uri="{BB962C8B-B14F-4D97-AF65-F5344CB8AC3E}">
        <p14:creationId xmlns:p14="http://schemas.microsoft.com/office/powerpoint/2010/main" val="412091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0FFA47B3-ED7C-4EA9-ACCC-209809E02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843558"/>
            <a:ext cx="9217024" cy="4536154"/>
          </a:xfrm>
          <a:prstGeom prst="rect">
            <a:avLst/>
          </a:prstGeom>
        </p:spPr>
      </p:pic>
      <p:sp>
        <p:nvSpPr>
          <p:cNvPr id="4" name="Hộp Văn bản 3">
            <a:extLst>
              <a:ext uri="{FF2B5EF4-FFF2-40B4-BE49-F238E27FC236}">
                <a16:creationId xmlns:a16="http://schemas.microsoft.com/office/drawing/2014/main" id="{3230E1CA-A075-4FEF-88BA-9714125A6048}"/>
              </a:ext>
            </a:extLst>
          </p:cNvPr>
          <p:cNvSpPr txBox="1"/>
          <p:nvPr/>
        </p:nvSpPr>
        <p:spPr>
          <a:xfrm>
            <a:off x="35496" y="-69899"/>
            <a:ext cx="9108504" cy="769441"/>
          </a:xfrm>
          <a:prstGeom prst="rect">
            <a:avLst/>
          </a:prstGeom>
          <a:noFill/>
        </p:spPr>
        <p:txBody>
          <a:bodyPr wrap="square" rtlCol="0">
            <a:spAutoFit/>
          </a:bodyPr>
          <a:lstStyle/>
          <a:p>
            <a:r>
              <a:rPr lang="en-US" sz="2200" b="1" spc="50">
                <a:ln w="9525" cmpd="sng">
                  <a:solidFill>
                    <a:schemeClr val="accent1"/>
                  </a:solidFill>
                  <a:prstDash val="solid"/>
                </a:ln>
                <a:solidFill>
                  <a:srgbClr val="70AD47">
                    <a:tint val="1000"/>
                  </a:srgbClr>
                </a:solidFill>
                <a:effectLst>
                  <a:glow rad="38100">
                    <a:schemeClr val="accent1">
                      <a:alpha val="40000"/>
                    </a:schemeClr>
                  </a:glow>
                </a:effectLst>
              </a:rPr>
              <a:t>Bóng Trái Đất che Mặt Trăng vào đêm Nguyệt thực từ trái qua phải là hình tròn rồi khuyết dần thành hình lưỡi liềm.</a:t>
            </a:r>
            <a:endParaRPr lang="vi-VN" sz="2200" b="1" spc="50">
              <a:ln w="9525" cmpd="sng">
                <a:solidFill>
                  <a:schemeClr val="accent1"/>
                </a:solidFill>
                <a:prstDash val="solid"/>
              </a:ln>
              <a:solidFill>
                <a:srgbClr val="70AD47">
                  <a:tint val="1000"/>
                </a:srgbClr>
              </a:solidFill>
              <a:effectLst>
                <a:glow rad="38100">
                  <a:schemeClr val="accent1">
                    <a:alpha val="40000"/>
                  </a:schemeClr>
                </a:glow>
              </a:effectLst>
            </a:endParaRPr>
          </a:p>
        </p:txBody>
      </p:sp>
      <p:sp>
        <p:nvSpPr>
          <p:cNvPr id="5" name="Hộp Văn bản 4">
            <a:extLst>
              <a:ext uri="{FF2B5EF4-FFF2-40B4-BE49-F238E27FC236}">
                <a16:creationId xmlns:a16="http://schemas.microsoft.com/office/drawing/2014/main" id="{7F92D01D-FD1F-4BD2-B14E-EAB39AAC09CC}"/>
              </a:ext>
            </a:extLst>
          </p:cNvPr>
          <p:cNvSpPr txBox="1"/>
          <p:nvPr/>
        </p:nvSpPr>
        <p:spPr>
          <a:xfrm>
            <a:off x="1475656" y="4227934"/>
            <a:ext cx="6803466" cy="646331"/>
          </a:xfrm>
          <a:prstGeom prst="rect">
            <a:avLst/>
          </a:prstGeom>
          <a:noFill/>
        </p:spPr>
        <p:txBody>
          <a:bodyPr wrap="none" rtlCol="0">
            <a:spAutoFit/>
          </a:bodyPr>
          <a:lstStyle/>
          <a:p>
            <a:r>
              <a:rPr lang="en-US" sz="3600" b="1">
                <a:solidFill>
                  <a:schemeClr val="bg1"/>
                </a:solidFill>
              </a:rPr>
              <a:t>Kết luận: Trái Đất có dạng hình cầu</a:t>
            </a:r>
            <a:endParaRPr lang="vi-VN" sz="3600" b="1">
              <a:solidFill>
                <a:schemeClr val="bg1"/>
              </a:solidFill>
            </a:endParaRPr>
          </a:p>
        </p:txBody>
      </p:sp>
    </p:spTree>
    <p:extLst>
      <p:ext uri="{BB962C8B-B14F-4D97-AF65-F5344CB8AC3E}">
        <p14:creationId xmlns:p14="http://schemas.microsoft.com/office/powerpoint/2010/main" val="113778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3">
            <a:extLst>
              <a:ext uri="{FF2B5EF4-FFF2-40B4-BE49-F238E27FC236}">
                <a16:creationId xmlns:a16="http://schemas.microsoft.com/office/drawing/2014/main" id="{A8FC664D-1FC3-45EA-85D0-45353F5C73C1}"/>
              </a:ext>
            </a:extLst>
          </p:cNvPr>
          <p:cNvSpPr/>
          <p:nvPr/>
        </p:nvSpPr>
        <p:spPr>
          <a:xfrm>
            <a:off x="179512" y="915566"/>
            <a:ext cx="3888432" cy="3888432"/>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Oval 4">
            <a:extLst>
              <a:ext uri="{FF2B5EF4-FFF2-40B4-BE49-F238E27FC236}">
                <a16:creationId xmlns:a16="http://schemas.microsoft.com/office/drawing/2014/main" id="{55A54631-2B49-4A1A-A60C-D37BD32020EA}"/>
              </a:ext>
            </a:extLst>
          </p:cNvPr>
          <p:cNvSpPr/>
          <p:nvPr/>
        </p:nvSpPr>
        <p:spPr>
          <a:xfrm>
            <a:off x="179512" y="2490450"/>
            <a:ext cx="3888432" cy="864096"/>
          </a:xfrm>
          <a:prstGeom prst="ellipse">
            <a:avLst/>
          </a:prstGeom>
          <a:no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4" name="Freeform 7">
            <a:extLst>
              <a:ext uri="{FF2B5EF4-FFF2-40B4-BE49-F238E27FC236}">
                <a16:creationId xmlns:a16="http://schemas.microsoft.com/office/drawing/2014/main" id="{65F2FEF5-4973-4C7A-A519-827ACA887BEC}"/>
              </a:ext>
            </a:extLst>
          </p:cNvPr>
          <p:cNvSpPr/>
          <p:nvPr/>
        </p:nvSpPr>
        <p:spPr>
          <a:xfrm>
            <a:off x="192720" y="3003798"/>
            <a:ext cx="3870856" cy="339047"/>
          </a:xfrm>
          <a:custGeom>
            <a:avLst/>
            <a:gdLst>
              <a:gd name="connsiteX0" fmla="*/ 0 w 3870856"/>
              <a:gd name="connsiteY0" fmla="*/ 0 h 339047"/>
              <a:gd name="connsiteX1" fmla="*/ 308225 w 3870856"/>
              <a:gd name="connsiteY1" fmla="*/ 164386 h 339047"/>
              <a:gd name="connsiteX2" fmla="*/ 945222 w 3870856"/>
              <a:gd name="connsiteY2" fmla="*/ 287676 h 339047"/>
              <a:gd name="connsiteX3" fmla="*/ 1921267 w 3870856"/>
              <a:gd name="connsiteY3" fmla="*/ 339047 h 339047"/>
              <a:gd name="connsiteX4" fmla="*/ 2856216 w 3870856"/>
              <a:gd name="connsiteY4" fmla="*/ 287676 h 339047"/>
              <a:gd name="connsiteX5" fmla="*/ 3184989 w 3870856"/>
              <a:gd name="connsiteY5" fmla="*/ 226031 h 339047"/>
              <a:gd name="connsiteX6" fmla="*/ 3472665 w 3870856"/>
              <a:gd name="connsiteY6" fmla="*/ 154112 h 339047"/>
              <a:gd name="connsiteX7" fmla="*/ 3832260 w 3870856"/>
              <a:gd name="connsiteY7" fmla="*/ 30822 h 339047"/>
              <a:gd name="connsiteX8" fmla="*/ 3863083 w 3870856"/>
              <a:gd name="connsiteY8" fmla="*/ 10274 h 339047"/>
              <a:gd name="connsiteX9" fmla="*/ 3852809 w 3870856"/>
              <a:gd name="connsiteY9" fmla="*/ 0 h 33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856" h="339047">
                <a:moveTo>
                  <a:pt x="0" y="0"/>
                </a:moveTo>
                <a:cubicBezTo>
                  <a:pt x="75344" y="58220"/>
                  <a:pt x="150688" y="116440"/>
                  <a:pt x="308225" y="164386"/>
                </a:cubicBezTo>
                <a:cubicBezTo>
                  <a:pt x="465762" y="212332"/>
                  <a:pt x="676382" y="258566"/>
                  <a:pt x="945222" y="287676"/>
                </a:cubicBezTo>
                <a:cubicBezTo>
                  <a:pt x="1214062" y="316786"/>
                  <a:pt x="1602768" y="339047"/>
                  <a:pt x="1921267" y="339047"/>
                </a:cubicBezTo>
                <a:cubicBezTo>
                  <a:pt x="2239766" y="339047"/>
                  <a:pt x="2645596" y="306512"/>
                  <a:pt x="2856216" y="287676"/>
                </a:cubicBezTo>
                <a:cubicBezTo>
                  <a:pt x="3066836" y="268840"/>
                  <a:pt x="3082248" y="248292"/>
                  <a:pt x="3184989" y="226031"/>
                </a:cubicBezTo>
                <a:cubicBezTo>
                  <a:pt x="3287730" y="203770"/>
                  <a:pt x="3364786" y="186647"/>
                  <a:pt x="3472665" y="154112"/>
                </a:cubicBezTo>
                <a:cubicBezTo>
                  <a:pt x="3580544" y="121577"/>
                  <a:pt x="3767190" y="54795"/>
                  <a:pt x="3832260" y="30822"/>
                </a:cubicBezTo>
                <a:cubicBezTo>
                  <a:pt x="3897330" y="6849"/>
                  <a:pt x="3859658" y="15411"/>
                  <a:pt x="3863083" y="10274"/>
                </a:cubicBezTo>
                <a:cubicBezTo>
                  <a:pt x="3866508" y="5137"/>
                  <a:pt x="3859658" y="2568"/>
                  <a:pt x="3852809" y="0"/>
                </a:cubicBezTo>
              </a:path>
            </a:pathLst>
          </a:cu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cxnSp>
        <p:nvCxnSpPr>
          <p:cNvPr id="5" name="Straight Connector 9">
            <a:extLst>
              <a:ext uri="{FF2B5EF4-FFF2-40B4-BE49-F238E27FC236}">
                <a16:creationId xmlns:a16="http://schemas.microsoft.com/office/drawing/2014/main" id="{CBF7A18C-3EFF-4503-A61B-352E3D6FE9A6}"/>
              </a:ext>
            </a:extLst>
          </p:cNvPr>
          <p:cNvCxnSpPr/>
          <p:nvPr/>
        </p:nvCxnSpPr>
        <p:spPr>
          <a:xfrm>
            <a:off x="2136551" y="2922498"/>
            <a:ext cx="193139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12">
            <a:extLst>
              <a:ext uri="{FF2B5EF4-FFF2-40B4-BE49-F238E27FC236}">
                <a16:creationId xmlns:a16="http://schemas.microsoft.com/office/drawing/2014/main" id="{D1EFCF83-0AE6-4666-9BEC-2A9FE77435D6}"/>
              </a:ext>
            </a:extLst>
          </p:cNvPr>
          <p:cNvCxnSpPr>
            <a:stCxn id="2" idx="0"/>
            <a:endCxn id="2" idx="4"/>
          </p:cNvCxnSpPr>
          <p:nvPr/>
        </p:nvCxnSpPr>
        <p:spPr>
          <a:xfrm>
            <a:off x="2123728" y="915566"/>
            <a:ext cx="0" cy="3888432"/>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7" name="TextBox 13">
            <a:extLst>
              <a:ext uri="{FF2B5EF4-FFF2-40B4-BE49-F238E27FC236}">
                <a16:creationId xmlns:a16="http://schemas.microsoft.com/office/drawing/2014/main" id="{09AC3B59-5752-4FEA-B2DB-5587B95C95E3}"/>
              </a:ext>
            </a:extLst>
          </p:cNvPr>
          <p:cNvSpPr txBox="1"/>
          <p:nvPr/>
        </p:nvSpPr>
        <p:spPr>
          <a:xfrm>
            <a:off x="1638659" y="627534"/>
            <a:ext cx="1032655" cy="307777"/>
          </a:xfrm>
          <a:prstGeom prst="rect">
            <a:avLst/>
          </a:prstGeom>
          <a:noFill/>
        </p:spPr>
        <p:txBody>
          <a:bodyPr wrap="none" rtlCol="0">
            <a:spAutoFit/>
          </a:bodyPr>
          <a:lstStyle/>
          <a:p>
            <a:r>
              <a:rPr lang="vi-VN" sz="1400" b="1" dirty="0"/>
              <a:t>CỰC BẮC</a:t>
            </a:r>
          </a:p>
        </p:txBody>
      </p:sp>
      <p:sp>
        <p:nvSpPr>
          <p:cNvPr id="8" name="TextBox 14">
            <a:extLst>
              <a:ext uri="{FF2B5EF4-FFF2-40B4-BE49-F238E27FC236}">
                <a16:creationId xmlns:a16="http://schemas.microsoft.com/office/drawing/2014/main" id="{509D76A7-2B91-4C26-A8EA-BA6D5D55EB09}"/>
              </a:ext>
            </a:extLst>
          </p:cNvPr>
          <p:cNvSpPr txBox="1"/>
          <p:nvPr/>
        </p:nvSpPr>
        <p:spPr>
          <a:xfrm>
            <a:off x="1597782" y="4804115"/>
            <a:ext cx="1051891" cy="307777"/>
          </a:xfrm>
          <a:prstGeom prst="rect">
            <a:avLst/>
          </a:prstGeom>
          <a:noFill/>
        </p:spPr>
        <p:txBody>
          <a:bodyPr wrap="none" rtlCol="0">
            <a:spAutoFit/>
          </a:bodyPr>
          <a:lstStyle/>
          <a:p>
            <a:r>
              <a:rPr lang="vi-VN" sz="1400" b="1" dirty="0"/>
              <a:t>CỰC NAM</a:t>
            </a:r>
          </a:p>
        </p:txBody>
      </p:sp>
      <p:sp>
        <p:nvSpPr>
          <p:cNvPr id="9" name="TextBox 15">
            <a:extLst>
              <a:ext uri="{FF2B5EF4-FFF2-40B4-BE49-F238E27FC236}">
                <a16:creationId xmlns:a16="http://schemas.microsoft.com/office/drawing/2014/main" id="{D483C22E-50EE-4EEE-A35D-2FDBF3D90066}"/>
              </a:ext>
            </a:extLst>
          </p:cNvPr>
          <p:cNvSpPr txBox="1"/>
          <p:nvPr/>
        </p:nvSpPr>
        <p:spPr>
          <a:xfrm rot="21273933">
            <a:off x="452492" y="2465909"/>
            <a:ext cx="1383204" cy="369332"/>
          </a:xfrm>
          <a:prstGeom prst="rect">
            <a:avLst/>
          </a:prstGeom>
          <a:noFill/>
        </p:spPr>
        <p:txBody>
          <a:bodyPr wrap="none" rtlCol="0">
            <a:prstTxWarp prst="textArchUp">
              <a:avLst/>
            </a:prstTxWarp>
            <a:spAutoFit/>
          </a:bodyPr>
          <a:lstStyle/>
          <a:p>
            <a:r>
              <a:rPr lang="vi-VN" dirty="0"/>
              <a:t>Xích đạo</a:t>
            </a:r>
          </a:p>
        </p:txBody>
      </p:sp>
      <p:sp>
        <p:nvSpPr>
          <p:cNvPr id="10" name="TextBox 16">
            <a:extLst>
              <a:ext uri="{FF2B5EF4-FFF2-40B4-BE49-F238E27FC236}">
                <a16:creationId xmlns:a16="http://schemas.microsoft.com/office/drawing/2014/main" id="{7058E175-C624-460B-974F-57CCA147BD05}"/>
              </a:ext>
            </a:extLst>
          </p:cNvPr>
          <p:cNvSpPr txBox="1"/>
          <p:nvPr/>
        </p:nvSpPr>
        <p:spPr>
          <a:xfrm>
            <a:off x="2123728" y="2650575"/>
            <a:ext cx="1095172" cy="723275"/>
          </a:xfrm>
          <a:prstGeom prst="rect">
            <a:avLst/>
          </a:prstGeom>
          <a:noFill/>
        </p:spPr>
        <p:txBody>
          <a:bodyPr wrap="none" rtlCol="0">
            <a:spAutoFit/>
          </a:bodyPr>
          <a:lstStyle/>
          <a:p>
            <a:pPr>
              <a:spcAft>
                <a:spcPts val="600"/>
              </a:spcAft>
            </a:pPr>
            <a:r>
              <a:rPr lang="vi-VN" dirty="0"/>
              <a:t>6370 km</a:t>
            </a:r>
          </a:p>
          <a:p>
            <a:pPr>
              <a:spcAft>
                <a:spcPts val="600"/>
              </a:spcAft>
            </a:pPr>
            <a:r>
              <a:rPr lang="vi-VN" dirty="0"/>
              <a:t>Bán kính</a:t>
            </a:r>
          </a:p>
        </p:txBody>
      </p:sp>
      <p:sp>
        <p:nvSpPr>
          <p:cNvPr id="11" name="Rectangle 1">
            <a:extLst>
              <a:ext uri="{FF2B5EF4-FFF2-40B4-BE49-F238E27FC236}">
                <a16:creationId xmlns:a16="http://schemas.microsoft.com/office/drawing/2014/main" id="{1429378C-8421-473D-A9D6-10D367824D01}"/>
              </a:ext>
            </a:extLst>
          </p:cNvPr>
          <p:cNvSpPr/>
          <p:nvPr/>
        </p:nvSpPr>
        <p:spPr>
          <a:xfrm>
            <a:off x="2681696" y="51470"/>
            <a:ext cx="3330464" cy="523220"/>
          </a:xfrm>
          <a:prstGeom prst="rect">
            <a:avLst/>
          </a:prstGeom>
        </p:spPr>
        <p:txBody>
          <a:bodyPr wrap="none">
            <a:spAutoFit/>
          </a:bodyPr>
          <a:lstStyle/>
          <a:p>
            <a:r>
              <a:rPr lang="en-US" sz="2800">
                <a:ln w="18415" cmpd="sng">
                  <a:solidFill>
                    <a:srgbClr val="FFFFFF"/>
                  </a:solidFill>
                  <a:prstDash val="solid"/>
                </a:ln>
                <a:solidFill>
                  <a:srgbClr val="FFFFFF"/>
                </a:solidFill>
                <a:effectLst>
                  <a:outerShdw blurRad="63500" dir="3600000" algn="tl" rotWithShape="0">
                    <a:srgbClr val="000000">
                      <a:alpha val="70000"/>
                    </a:srgbClr>
                  </a:outerShdw>
                </a:effectLst>
              </a:rPr>
              <a:t>B. Kích thước Trái Đất</a:t>
            </a:r>
            <a:endPar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12" name="Hộp Văn bản 11">
            <a:extLst>
              <a:ext uri="{FF2B5EF4-FFF2-40B4-BE49-F238E27FC236}">
                <a16:creationId xmlns:a16="http://schemas.microsoft.com/office/drawing/2014/main" id="{337A3DA6-5A98-4951-A79F-C8E9018C66BA}"/>
              </a:ext>
            </a:extLst>
          </p:cNvPr>
          <p:cNvSpPr txBox="1"/>
          <p:nvPr/>
        </p:nvSpPr>
        <p:spPr>
          <a:xfrm>
            <a:off x="4210882" y="1352838"/>
            <a:ext cx="4969630" cy="1938992"/>
          </a:xfrm>
          <a:prstGeom prst="rect">
            <a:avLst/>
          </a:prstGeom>
          <a:noFill/>
        </p:spPr>
        <p:txBody>
          <a:bodyPr wrap="none" rtlCol="0">
            <a:spAutoFit/>
          </a:bodyPr>
          <a:lstStyle/>
          <a:p>
            <a:pPr marL="285750" indent="-285750">
              <a:buFontTx/>
              <a:buChar char="-"/>
            </a:pPr>
            <a:r>
              <a:rPr lang="en-US" sz="2000" b="1"/>
              <a:t>Bán kính đường Xích đạo của Trái Đất: </a:t>
            </a:r>
          </a:p>
          <a:p>
            <a:r>
              <a:rPr lang="en-US" sz="2000" b="1"/>
              <a:t>                                    </a:t>
            </a:r>
            <a:r>
              <a:rPr lang="en-US" sz="2000" b="1">
                <a:solidFill>
                  <a:srgbClr val="0070C0"/>
                </a:solidFill>
              </a:rPr>
              <a:t>6370 km</a:t>
            </a:r>
          </a:p>
          <a:p>
            <a:pPr marL="285750" indent="-285750">
              <a:buFontTx/>
              <a:buChar char="-"/>
            </a:pPr>
            <a:r>
              <a:rPr lang="en-US" sz="2000" b="1"/>
              <a:t>Đường kính đường Xích đạo của Trái Đất: </a:t>
            </a:r>
          </a:p>
          <a:p>
            <a:r>
              <a:rPr lang="en-US" sz="2000" b="1"/>
              <a:t>                                    </a:t>
            </a:r>
            <a:r>
              <a:rPr lang="en-US" sz="2000" b="1">
                <a:solidFill>
                  <a:srgbClr val="0070C0"/>
                </a:solidFill>
              </a:rPr>
              <a:t>40.076 km</a:t>
            </a:r>
          </a:p>
          <a:p>
            <a:pPr marL="285750" indent="-285750">
              <a:buFontTx/>
              <a:buChar char="-"/>
            </a:pPr>
            <a:r>
              <a:rPr lang="en-US" sz="2000" b="1"/>
              <a:t>Diện tích bề mặt của Trái Đất: </a:t>
            </a:r>
          </a:p>
          <a:p>
            <a:r>
              <a:rPr lang="en-US" sz="2000" b="1"/>
              <a:t>                                    </a:t>
            </a:r>
            <a:r>
              <a:rPr lang="en-US" sz="2000" b="1">
                <a:solidFill>
                  <a:srgbClr val="0070C0"/>
                </a:solidFill>
              </a:rPr>
              <a:t>510.100.000 km</a:t>
            </a:r>
            <a:r>
              <a:rPr lang="en-US" sz="2000" b="1" baseline="30000">
                <a:solidFill>
                  <a:srgbClr val="0070C0"/>
                </a:solidFill>
              </a:rPr>
              <a:t>2</a:t>
            </a:r>
            <a:endParaRPr lang="vi-VN" sz="2000" b="1">
              <a:solidFill>
                <a:srgbClr val="0070C0"/>
              </a:solidFill>
            </a:endParaRPr>
          </a:p>
        </p:txBody>
      </p:sp>
    </p:spTree>
    <p:extLst>
      <p:ext uri="{BB962C8B-B14F-4D97-AF65-F5344CB8AC3E}">
        <p14:creationId xmlns:p14="http://schemas.microsoft.com/office/powerpoint/2010/main" val="2976102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DMIN\Desktop\phông nền\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144000" cy="5905500"/>
          </a:xfrm>
          <a:prstGeom prst="rect">
            <a:avLst/>
          </a:prstGeom>
          <a:noFill/>
          <a:extLst>
            <a:ext uri="{909E8E84-426E-40DD-AFC4-6F175D3DCCD1}">
              <a14:hiddenFill xmlns:a14="http://schemas.microsoft.com/office/drawing/2010/main">
                <a:solidFill>
                  <a:srgbClr val="FFFFFF"/>
                </a:solidFill>
              </a14:hiddenFill>
            </a:ext>
          </a:extLst>
        </p:spPr>
      </p:pic>
      <p:sp>
        <p:nvSpPr>
          <p:cNvPr id="2" name="Hộp Văn bản 1">
            <a:extLst>
              <a:ext uri="{FF2B5EF4-FFF2-40B4-BE49-F238E27FC236}">
                <a16:creationId xmlns:a16="http://schemas.microsoft.com/office/drawing/2014/main" id="{AEEB608B-00D2-48FC-A5A4-0B31C101A24A}"/>
              </a:ext>
            </a:extLst>
          </p:cNvPr>
          <p:cNvSpPr txBox="1"/>
          <p:nvPr/>
        </p:nvSpPr>
        <p:spPr>
          <a:xfrm>
            <a:off x="2051720" y="2067694"/>
            <a:ext cx="3892412" cy="369332"/>
          </a:xfrm>
          <a:prstGeom prst="rect">
            <a:avLst/>
          </a:prstGeom>
          <a:noFill/>
        </p:spPr>
        <p:txBody>
          <a:bodyPr wrap="none" rtlCol="0">
            <a:spAutoFit/>
          </a:bodyPr>
          <a:lstStyle/>
          <a:p>
            <a:r>
              <a:rPr lang="en-US"/>
              <a:t>Bài hát : Trái Đất này là của chúng mình</a:t>
            </a:r>
            <a:endParaRPr lang="vi-VN"/>
          </a:p>
        </p:txBody>
      </p:sp>
    </p:spTree>
    <p:extLst>
      <p:ext uri="{BB962C8B-B14F-4D97-AF65-F5344CB8AC3E}">
        <p14:creationId xmlns:p14="http://schemas.microsoft.com/office/powerpoint/2010/main" val="2683321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a:stretch>
        </a:blipFill>
        <a:effectLst/>
      </p:bgPr>
    </p:bg>
    <p:spTree>
      <p:nvGrpSpPr>
        <p:cNvPr id="1" name=""/>
        <p:cNvGrpSpPr/>
        <p:nvPr/>
      </p:nvGrpSpPr>
      <p:grpSpPr>
        <a:xfrm>
          <a:off x="0" y="0"/>
          <a:ext cx="0" cy="0"/>
          <a:chOff x="0" y="0"/>
          <a:chExt cx="0" cy="0"/>
        </a:xfrm>
      </p:grpSpPr>
      <p:sp>
        <p:nvSpPr>
          <p:cNvPr id="2" name="Rectangle 1"/>
          <p:cNvSpPr/>
          <p:nvPr/>
        </p:nvSpPr>
        <p:spPr>
          <a:xfrm>
            <a:off x="3347864" y="904528"/>
            <a:ext cx="4968552" cy="323165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en-US" sz="2400" b="0" i="0" u="none" strike="noStrike">
                <a:solidFill>
                  <a:srgbClr val="000000"/>
                </a:solidFill>
                <a:effectLst/>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hình cầu.</a:t>
            </a:r>
            <a:endParaRPr lang="en-US" sz="3600" b="0">
              <a:solidFill>
                <a:srgbClr val="000000"/>
              </a:solidFill>
              <a:effectLst/>
              <a:latin typeface="Times New Roman" panose="02020603050405020304" pitchFamily="18" charset="0"/>
            </a:endParaRPr>
          </a:p>
          <a:p>
            <a:pPr algn="just" rtl="0">
              <a:spcBef>
                <a:spcPts val="0"/>
              </a:spcBef>
              <a:spcAft>
                <a:spcPts val="0"/>
              </a:spcAft>
            </a:pPr>
            <a:r>
              <a:rPr lang="en-US" sz="2400">
                <a:solidFill>
                  <a:srgbClr val="000000"/>
                </a:solidFill>
                <a:latin typeface="Times New Roman" panose="02020603050405020304" pitchFamily="18" charset="0"/>
              </a:rPr>
              <a:t>- </a:t>
            </a:r>
            <a:r>
              <a:rPr lang="vi-VN" sz="2400" b="0" i="0" u="none" strike="noStrike">
                <a:solidFill>
                  <a:srgbClr val="000000"/>
                </a:solidFill>
                <a:effectLst/>
                <a:latin typeface="Times New Roman" panose="02020603050405020304" pitchFamily="18" charset="0"/>
              </a:rPr>
              <a:t>Trái Đất có bán kính Xích đạo là 6 378 km, diện tích bề mặt là 510 triệu km</a:t>
            </a:r>
            <a:r>
              <a:rPr lang="vi-VN" sz="2400" b="0" i="0" u="none" strike="noStrike" baseline="30000">
                <a:solidFill>
                  <a:srgbClr val="000000"/>
                </a:solidFill>
                <a:effectLst/>
                <a:latin typeface="Times New Roman" panose="02020603050405020304" pitchFamily="18" charset="0"/>
              </a:rPr>
              <a:t>2</a:t>
            </a:r>
            <a:r>
              <a:rPr lang="vi-VN" sz="2400" b="0" i="0" u="none" strike="noStrike">
                <a:solidFill>
                  <a:srgbClr val="000000"/>
                </a:solidFill>
                <a:effectLst/>
                <a:latin typeface="Times New Roman" panose="02020603050405020304" pitchFamily="18" charset="0"/>
              </a:rPr>
              <a:t>. </a:t>
            </a:r>
            <a:endParaRPr lang="en-US" sz="3600"/>
          </a:p>
          <a:p>
            <a:pPr algn="just" rtl="0">
              <a:spcBef>
                <a:spcPts val="0"/>
              </a:spcBef>
              <a:spcAft>
                <a:spcPts val="0"/>
              </a:spcAft>
            </a:pPr>
            <a:r>
              <a:rPr lang="en-US" sz="3600" b="0" i="0" u="none" strike="noStrike">
                <a:solidFill>
                  <a:srgbClr val="000000"/>
                </a:solidFill>
                <a:effectLst/>
                <a:latin typeface="Times New Roman" panose="02020603050405020304" pitchFamily="18" charset="0"/>
                <a:sym typeface="Wingdings" panose="05000000000000000000" pitchFamily="2" charset="2"/>
              </a:rPr>
              <a:t></a:t>
            </a:r>
            <a:r>
              <a:rPr lang="vi-VN" sz="2400" b="0" i="0" u="none" strike="noStrike">
                <a:solidFill>
                  <a:srgbClr val="000000"/>
                </a:solidFill>
                <a:effectLst/>
                <a:latin typeface="Times New Roman" panose="02020603050405020304" pitchFamily="18" charset="0"/>
              </a:rPr>
              <a:t> Nhờ có kích thước và khối lượng đủ lớn, Trái Đất đã tạo ra lực hút giữ được các chất khí làm thành lớp vỏ khí bảo vệ mình.</a:t>
            </a:r>
            <a:endParaRPr lang="vi-VN" sz="3600" b="1" dirty="0">
              <a:latin typeface="+mj-lt"/>
            </a:endParaRPr>
          </a:p>
        </p:txBody>
      </p:sp>
      <p:sp>
        <p:nvSpPr>
          <p:cNvPr id="3" name="Rectangle 2"/>
          <p:cNvSpPr/>
          <p:nvPr/>
        </p:nvSpPr>
        <p:spPr>
          <a:xfrm>
            <a:off x="1331640" y="68216"/>
            <a:ext cx="6050439" cy="523220"/>
          </a:xfrm>
          <a:prstGeom prst="rect">
            <a:avLst/>
          </a:prstGeom>
        </p:spPr>
        <p:txBody>
          <a:bodyPr wrap="none">
            <a:spAutoFit/>
          </a:bodyPr>
          <a:lstStyle/>
          <a:p>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2</a:t>
            </a:r>
            <a:r>
              <a:rPr lang="vi-VN"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 dạng và kích thước của Trái Đất</a:t>
            </a:r>
            <a:endParaRPr lang="vi-VN"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4" name="Picture 3"/>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6751" y1="76052" x2="6751" y2="76052"/>
                        <a14:foregroundMark x1="48398" y1="49029" x2="48398" y2="49029"/>
                        <a14:foregroundMark x1="1030" y1="24110" x2="1030" y2="24110"/>
                        <a14:foregroundMark x1="85927" y1="23867" x2="85927" y2="23867"/>
                        <a14:foregroundMark x1="686" y1="24515" x2="86270" y2="23382"/>
                        <a14:foregroundMark x1="1602" y1="62783" x2="1602" y2="62783"/>
                        <a14:foregroundMark x1="85011" y1="61893" x2="85011" y2="61893"/>
                        <a14:foregroundMark x1="2288" y1="63026" x2="85011" y2="62298"/>
                        <a14:foregroundMark x1="1030" y1="24515" x2="1030" y2="62783"/>
                        <a14:foregroundMark x1="85927" y1="24110" x2="85698" y2="60761"/>
                        <a14:foregroundMark x1="343" y1="24110" x2="36613" y2="40534"/>
                        <a14:foregroundMark x1="2517" y1="61893" x2="86270" y2="23139"/>
                        <a14:foregroundMark x1="2288" y1="44337" x2="85698" y2="41667"/>
                        <a14:foregroundMark x1="1602" y1="34628" x2="84668" y2="61246"/>
                        <a14:foregroundMark x1="12815" y1="33495" x2="12815" y2="33495"/>
                        <a14:foregroundMark x1="38215" y1="30178" x2="38215" y2="30178"/>
                        <a14:foregroundMark x1="43593" y1="63673" x2="42677" y2="23139"/>
                        <a14:foregroundMark x1="1945" y1="34223" x2="40732" y2="26294"/>
                        <a14:foregroundMark x1="17849" y1="24272" x2="17849" y2="24272"/>
                        <a14:foregroundMark x1="17849" y1="24272" x2="39817" y2="38916"/>
                        <a14:foregroundMark x1="45195" y1="24515" x2="86957" y2="42071"/>
                        <a14:foregroundMark x1="64989" y1="24515" x2="66590" y2="38673"/>
                        <a14:foregroundMark x1="45538" y1="33738" x2="85355" y2="37379"/>
                        <a14:foregroundMark x1="82494" y1="31715" x2="78032" y2="56230"/>
                        <a14:foregroundMark x1="47483" y1="63026" x2="78604" y2="40049"/>
                        <a14:foregroundMark x1="46453" y1="42961" x2="76087" y2="57848"/>
                        <a14:foregroundMark x1="63730" y1="62136" x2="64645" y2="50162"/>
                        <a14:foregroundMark x1="35698" y1="63026" x2="30320" y2="47735"/>
                        <a14:foregroundMark x1="24485" y1="62540" x2="38902" y2="57848"/>
                        <a14:foregroundMark x1="1030" y1="62136" x2="12128" y2="37783"/>
                      </a14:backgroundRemoval>
                    </a14:imgEffect>
                  </a14:imgLayer>
                </a14:imgProps>
              </a:ext>
              <a:ext uri="{28A0092B-C50C-407E-A947-70E740481C1C}">
                <a14:useLocalDpi xmlns:a14="http://schemas.microsoft.com/office/drawing/2010/main" val="0"/>
              </a:ext>
            </a:extLst>
          </a:blip>
          <a:stretch>
            <a:fillRect/>
          </a:stretch>
        </p:blipFill>
        <p:spPr>
          <a:xfrm>
            <a:off x="251520" y="-226387"/>
            <a:ext cx="1156402" cy="1635646"/>
          </a:xfrm>
          <a:prstGeom prst="rect">
            <a:avLst/>
          </a:prstGeom>
        </p:spPr>
      </p:pic>
    </p:spTree>
    <p:extLst>
      <p:ext uri="{BB962C8B-B14F-4D97-AF65-F5344CB8AC3E}">
        <p14:creationId xmlns:p14="http://schemas.microsoft.com/office/powerpoint/2010/main" val="1705679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5683FFE0-513F-4E3A-9EFF-44F278A7621B}"/>
              </a:ext>
            </a:extLst>
          </p:cNvPr>
          <p:cNvSpPr txBox="1"/>
          <p:nvPr/>
        </p:nvSpPr>
        <p:spPr>
          <a:xfrm>
            <a:off x="3809213" y="1851670"/>
            <a:ext cx="4075155"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LUYỆN TẬP</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243479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B189B41D-D572-456E-968F-BBE72AC02B6B}"/>
              </a:ext>
            </a:extLst>
          </p:cNvPr>
          <p:cNvSpPr txBox="1"/>
          <p:nvPr/>
        </p:nvSpPr>
        <p:spPr>
          <a:xfrm>
            <a:off x="3635896" y="1094422"/>
            <a:ext cx="5328592" cy="295465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1: Trong hệ Mặt Trời, hành tinh nào sau đây xa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Hải Vương tinh.</a:t>
            </a:r>
            <a:endParaRPr lang="vi-VN" sz="2800" b="0">
              <a:effectLst/>
            </a:endParaRPr>
          </a:p>
          <a:p>
            <a:endParaRPr lang="vi-VN"/>
          </a:p>
        </p:txBody>
      </p:sp>
      <p:sp>
        <p:nvSpPr>
          <p:cNvPr id="5" name="Hình Bầu dục 4">
            <a:extLst>
              <a:ext uri="{FF2B5EF4-FFF2-40B4-BE49-F238E27FC236}">
                <a16:creationId xmlns:a16="http://schemas.microsoft.com/office/drawing/2014/main" id="{2AE558E2-30C9-484F-9CBA-C0FFC7F8357D}"/>
              </a:ext>
            </a:extLst>
          </p:cNvPr>
          <p:cNvSpPr/>
          <p:nvPr/>
        </p:nvSpPr>
        <p:spPr>
          <a:xfrm>
            <a:off x="3635896" y="3219822"/>
            <a:ext cx="504056"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839538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2DD53071-4237-49D3-A11D-D430CD94A7C6}"/>
              </a:ext>
            </a:extLst>
          </p:cNvPr>
          <p:cNvSpPr txBox="1"/>
          <p:nvPr/>
        </p:nvSpPr>
        <p:spPr>
          <a:xfrm>
            <a:off x="3707904" y="1131590"/>
            <a:ext cx="5184576" cy="3108543"/>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2: Trong hệ Mặt Trời, hành tinh nào sau đây gần Mặt Trời nhất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Kim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Thủy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Thổ tinh.</a:t>
            </a:r>
            <a:endParaRPr lang="vi-VN" sz="2800"/>
          </a:p>
        </p:txBody>
      </p:sp>
      <p:sp>
        <p:nvSpPr>
          <p:cNvPr id="4" name="Hình Bầu dục 3">
            <a:extLst>
              <a:ext uri="{FF2B5EF4-FFF2-40B4-BE49-F238E27FC236}">
                <a16:creationId xmlns:a16="http://schemas.microsoft.com/office/drawing/2014/main" id="{DC5C8ECC-4A04-4635-AD82-E4821A75F64A}"/>
              </a:ext>
            </a:extLst>
          </p:cNvPr>
          <p:cNvSpPr/>
          <p:nvPr/>
        </p:nvSpPr>
        <p:spPr>
          <a:xfrm>
            <a:off x="3707904" y="3291830"/>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3016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4068B4EA-AA42-4DD2-A4D9-0133AED721EC}"/>
              </a:ext>
            </a:extLst>
          </p:cNvPr>
          <p:cNvSpPr txBox="1"/>
          <p:nvPr/>
        </p:nvSpPr>
        <p:spPr>
          <a:xfrm>
            <a:off x="3563888" y="1017478"/>
            <a:ext cx="5400600" cy="3108543"/>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3: Đứng thứ năm trong hệ Mặt Trời (tính từ trong ra) và có kích thước lớn nhất là:</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Mộc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Hải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Thiên Vương tinh.</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Hỏa tinh.</a:t>
            </a:r>
            <a:endParaRPr lang="vi-VN" sz="2800" b="0">
              <a:effectLst/>
            </a:endParaRPr>
          </a:p>
        </p:txBody>
      </p:sp>
      <p:sp>
        <p:nvSpPr>
          <p:cNvPr id="4" name="Hình Bầu dục 3">
            <a:extLst>
              <a:ext uri="{FF2B5EF4-FFF2-40B4-BE49-F238E27FC236}">
                <a16:creationId xmlns:a16="http://schemas.microsoft.com/office/drawing/2014/main" id="{17B27C52-4DAA-4AE7-86E6-7A5FA03FC71F}"/>
              </a:ext>
            </a:extLst>
          </p:cNvPr>
          <p:cNvSpPr/>
          <p:nvPr/>
        </p:nvSpPr>
        <p:spPr>
          <a:xfrm>
            <a:off x="3563888" y="235572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95546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76451104-B43C-40EB-922A-6AD4F91CC805}"/>
              </a:ext>
            </a:extLst>
          </p:cNvPr>
          <p:cNvSpPr txBox="1"/>
          <p:nvPr/>
        </p:nvSpPr>
        <p:spPr>
          <a:xfrm>
            <a:off x="3707904" y="1131590"/>
            <a:ext cx="5256584" cy="2677656"/>
          </a:xfrm>
          <a:prstGeom prst="rect">
            <a:avLst/>
          </a:prstGeom>
        </p:spPr>
        <p:style>
          <a:lnRef idx="3">
            <a:schemeClr val="lt1"/>
          </a:lnRef>
          <a:fillRef idx="1">
            <a:schemeClr val="accent3"/>
          </a:fillRef>
          <a:effectRef idx="1">
            <a:schemeClr val="accent3"/>
          </a:effectRef>
          <a:fontRef idx="minor">
            <a:schemeClr val="lt1"/>
          </a:fontRef>
        </p:style>
        <p:txBody>
          <a:bodyPr wrap="square">
            <a:spAutoFit/>
          </a:bodyPr>
          <a:lstStyle/>
          <a:p>
            <a:pPr algn="just" rtl="0">
              <a:spcBef>
                <a:spcPts val="0"/>
              </a:spcBef>
              <a:spcAft>
                <a:spcPts val="0"/>
              </a:spcAft>
            </a:pPr>
            <a:r>
              <a:rPr lang="vi-VN" sz="2400" b="0" i="1" u="none" strike="noStrike">
                <a:solidFill>
                  <a:srgbClr val="000000"/>
                </a:solidFill>
                <a:effectLst/>
                <a:latin typeface="Times New Roman" panose="02020603050405020304" pitchFamily="18" charset="0"/>
              </a:rPr>
              <a:t>Câu 4: Đứng thứ nhất trong hệ Mặt Trời (tính từ trong ra) và có kích thước nhỏ nhất là:</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Mộc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Thủy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Kim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Thổ tinh.</a:t>
            </a:r>
            <a:endParaRPr lang="vi-VN" sz="2400" b="0">
              <a:effectLst/>
            </a:endParaRPr>
          </a:p>
        </p:txBody>
      </p:sp>
      <p:sp>
        <p:nvSpPr>
          <p:cNvPr id="4" name="Hình Bầu dục 3">
            <a:extLst>
              <a:ext uri="{FF2B5EF4-FFF2-40B4-BE49-F238E27FC236}">
                <a16:creationId xmlns:a16="http://schemas.microsoft.com/office/drawing/2014/main" id="{3A1C2457-4C8A-423B-8CCE-18A492FDDBE3}"/>
              </a:ext>
            </a:extLst>
          </p:cNvPr>
          <p:cNvSpPr/>
          <p:nvPr/>
        </p:nvSpPr>
        <p:spPr>
          <a:xfrm>
            <a:off x="3707904" y="2643758"/>
            <a:ext cx="365332"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273647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00569124-EE21-48DA-A6A5-6DD71FD22AAF}"/>
              </a:ext>
            </a:extLst>
          </p:cNvPr>
          <p:cNvSpPr txBox="1"/>
          <p:nvPr/>
        </p:nvSpPr>
        <p:spPr>
          <a:xfrm>
            <a:off x="3419872" y="123478"/>
            <a:ext cx="5472608" cy="4832092"/>
          </a:xfrm>
          <a:prstGeom prst="rect">
            <a:avLst/>
          </a:prstGeom>
        </p:spPr>
        <p:style>
          <a:lnRef idx="3">
            <a:schemeClr val="lt1"/>
          </a:lnRef>
          <a:fillRef idx="1">
            <a:schemeClr val="accent6"/>
          </a:fillRef>
          <a:effectRef idx="1">
            <a:schemeClr val="accent6"/>
          </a:effectRef>
          <a:fontRef idx="minor">
            <a:schemeClr val="lt1"/>
          </a:fontRef>
        </p:style>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5: Nội dung nào sau đây </a:t>
            </a:r>
            <a:r>
              <a:rPr lang="vi-VN" sz="2800" b="1" i="1" u="none" strike="noStrike">
                <a:solidFill>
                  <a:srgbClr val="000000"/>
                </a:solidFill>
                <a:effectLst/>
                <a:latin typeface="Times New Roman" panose="02020603050405020304" pitchFamily="18" charset="0"/>
              </a:rPr>
              <a:t>không</a:t>
            </a:r>
            <a:r>
              <a:rPr lang="vi-VN" sz="2800" b="0" i="1" u="none" strike="noStrike">
                <a:solidFill>
                  <a:srgbClr val="000000"/>
                </a:solidFill>
                <a:effectLst/>
                <a:latin typeface="Times New Roman" panose="02020603050405020304" pitchFamily="18" charset="0"/>
              </a:rPr>
              <a:t> đúng với vị trí của Trái Đất trong hệ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Nằm ở vị trí thứ ba từ Mặt Trời trở ra.</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Nằm ở vị trí thứ ba từ ngoài trở vào Mặt Trời.</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Khoảng cách đến Mặt Trời là 149,6 triệu km.</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Khoảng cách từ Mặt Trời đến Trái Đất phù hợp cho sự sống. </a:t>
            </a:r>
            <a:endParaRPr lang="vi-VN" sz="2800" b="0">
              <a:effectLst/>
            </a:endParaRPr>
          </a:p>
        </p:txBody>
      </p:sp>
      <p:sp>
        <p:nvSpPr>
          <p:cNvPr id="3" name="Hình Bầu dục 2">
            <a:extLst>
              <a:ext uri="{FF2B5EF4-FFF2-40B4-BE49-F238E27FC236}">
                <a16:creationId xmlns:a16="http://schemas.microsoft.com/office/drawing/2014/main" id="{903D0240-0A3D-4FBC-A179-A50E2C5B3678}"/>
              </a:ext>
            </a:extLst>
          </p:cNvPr>
          <p:cNvSpPr/>
          <p:nvPr/>
        </p:nvSpPr>
        <p:spPr>
          <a:xfrm>
            <a:off x="3419872" y="228371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96530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AC5D0956-5156-4D05-8A1E-99978C12A6E2}"/>
              </a:ext>
            </a:extLst>
          </p:cNvPr>
          <p:cNvSpPr txBox="1"/>
          <p:nvPr/>
        </p:nvSpPr>
        <p:spPr>
          <a:xfrm>
            <a:off x="3635896" y="1059582"/>
            <a:ext cx="5220072" cy="2800767"/>
          </a:xfrm>
          <a:prstGeom prst="rect">
            <a:avLst/>
          </a:prstGeom>
          <a:noFill/>
        </p:spPr>
        <p:txBody>
          <a:bodyPr wrap="square">
            <a:spAutoFit/>
          </a:bodyPr>
          <a:lstStyle/>
          <a:p>
            <a:pPr algn="just" rtl="0">
              <a:spcBef>
                <a:spcPts val="0"/>
              </a:spcBef>
              <a:spcAft>
                <a:spcPts val="0"/>
              </a:spcAft>
            </a:pPr>
            <a:r>
              <a:rPr lang="vi-VN" sz="2800" b="0" i="1" u="none" strike="noStrike">
                <a:solidFill>
                  <a:srgbClr val="000000"/>
                </a:solidFill>
                <a:effectLst/>
                <a:latin typeface="Times New Roman" panose="02020603050405020304" pitchFamily="18" charset="0"/>
              </a:rPr>
              <a:t>Câu 6: Trái Đất có dạng hình gì ?</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A. Tròn.</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B. Cầu.</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C. Elip.</a:t>
            </a:r>
            <a:endParaRPr lang="vi-VN" sz="2800" b="0">
              <a:effectLst/>
            </a:endParaRPr>
          </a:p>
          <a:p>
            <a:pPr algn="just" rtl="0">
              <a:spcBef>
                <a:spcPts val="0"/>
              </a:spcBef>
              <a:spcAft>
                <a:spcPts val="0"/>
              </a:spcAft>
            </a:pPr>
            <a:r>
              <a:rPr lang="vi-VN" sz="2800" b="0" i="0" u="none" strike="noStrike">
                <a:solidFill>
                  <a:srgbClr val="000000"/>
                </a:solidFill>
                <a:effectLst/>
                <a:latin typeface="Times New Roman" panose="02020603050405020304" pitchFamily="18" charset="0"/>
              </a:rPr>
              <a:t>D. Vuông.</a:t>
            </a:r>
            <a:endParaRPr lang="vi-VN" sz="2800" b="0">
              <a:effectLst/>
            </a:endParaRPr>
          </a:p>
          <a:p>
            <a:br>
              <a:rPr lang="vi-VN"/>
            </a:br>
            <a:endParaRPr lang="vi-VN"/>
          </a:p>
        </p:txBody>
      </p:sp>
      <p:sp>
        <p:nvSpPr>
          <p:cNvPr id="4" name="Hình Bầu dục 3">
            <a:extLst>
              <a:ext uri="{FF2B5EF4-FFF2-40B4-BE49-F238E27FC236}">
                <a16:creationId xmlns:a16="http://schemas.microsoft.com/office/drawing/2014/main" id="{55B64DFF-3A17-494A-ACC3-8014B4AB4E3B}"/>
              </a:ext>
            </a:extLst>
          </p:cNvPr>
          <p:cNvSpPr/>
          <p:nvPr/>
        </p:nvSpPr>
        <p:spPr>
          <a:xfrm>
            <a:off x="3635896" y="1923678"/>
            <a:ext cx="432048"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1366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b="-17000"/>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9F802EFB-07AE-4E46-BD53-9FEC0AF97B1C}"/>
              </a:ext>
            </a:extLst>
          </p:cNvPr>
          <p:cNvSpPr txBox="1"/>
          <p:nvPr/>
        </p:nvSpPr>
        <p:spPr>
          <a:xfrm>
            <a:off x="2411760" y="1203598"/>
            <a:ext cx="6246440" cy="3108543"/>
          </a:xfrm>
          <a:prstGeom prst="rect">
            <a:avLst/>
          </a:prstGeom>
          <a:noFill/>
        </p:spPr>
        <p:txBody>
          <a:bodyPr wrap="square">
            <a:spAutoFit/>
          </a:bodyPr>
          <a:lstStyle/>
          <a:p>
            <a:pPr algn="just" rtl="0">
              <a:spcBef>
                <a:spcPts val="0"/>
              </a:spcBef>
              <a:spcAft>
                <a:spcPts val="0"/>
              </a:spcAft>
            </a:pPr>
            <a:r>
              <a:rPr lang="vi-VN" sz="3200" b="0" i="1" u="none" strike="noStrike">
                <a:solidFill>
                  <a:srgbClr val="000000"/>
                </a:solidFill>
                <a:effectLst/>
                <a:latin typeface="Times New Roman" panose="02020603050405020304" pitchFamily="18" charset="0"/>
              </a:rPr>
              <a:t>Câu 7: Bán kính của Trái Đất là:</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A. 6378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B. 40 076 km.</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C. 510 triệu km</a:t>
            </a:r>
            <a:r>
              <a:rPr lang="vi-VN" sz="3200" b="0" i="0" u="none" strike="noStrike" baseline="30000">
                <a:solidFill>
                  <a:srgbClr val="000000"/>
                </a:solidFill>
                <a:effectLst/>
                <a:latin typeface="Times New Roman" panose="02020603050405020304" pitchFamily="18" charset="0"/>
              </a:rPr>
              <a:t>2</a:t>
            </a:r>
            <a:r>
              <a:rPr lang="vi-VN" sz="3200" b="0" i="0" u="none" strike="noStrike">
                <a:solidFill>
                  <a:srgbClr val="000000"/>
                </a:solidFill>
                <a:effectLst/>
                <a:latin typeface="Times New Roman" panose="02020603050405020304" pitchFamily="18" charset="0"/>
              </a:rPr>
              <a:t>.</a:t>
            </a:r>
            <a:endParaRPr lang="vi-VN" sz="3200" b="0">
              <a:effectLst/>
            </a:endParaRPr>
          </a:p>
          <a:p>
            <a:pPr algn="just" rtl="0">
              <a:spcBef>
                <a:spcPts val="0"/>
              </a:spcBef>
              <a:spcAft>
                <a:spcPts val="0"/>
              </a:spcAft>
            </a:pPr>
            <a:r>
              <a:rPr lang="vi-VN" sz="3200" b="0" i="0" u="none" strike="noStrike">
                <a:solidFill>
                  <a:srgbClr val="000000"/>
                </a:solidFill>
                <a:effectLst/>
                <a:latin typeface="Times New Roman" panose="02020603050405020304" pitchFamily="18" charset="0"/>
              </a:rPr>
              <a:t>D. 149,6 triệu km.</a:t>
            </a:r>
            <a:endParaRPr lang="vi-VN" sz="3200" b="0">
              <a:effectLst/>
            </a:endParaRPr>
          </a:p>
          <a:p>
            <a:br>
              <a:rPr lang="vi-VN"/>
            </a:br>
            <a:endParaRPr lang="vi-VN"/>
          </a:p>
        </p:txBody>
      </p:sp>
      <p:sp>
        <p:nvSpPr>
          <p:cNvPr id="5" name="Hình Bầu dục 4">
            <a:extLst>
              <a:ext uri="{FF2B5EF4-FFF2-40B4-BE49-F238E27FC236}">
                <a16:creationId xmlns:a16="http://schemas.microsoft.com/office/drawing/2014/main" id="{410F8F1F-CC1C-4FB7-BC76-B380F5BD4484}"/>
              </a:ext>
            </a:extLst>
          </p:cNvPr>
          <p:cNvSpPr/>
          <p:nvPr/>
        </p:nvSpPr>
        <p:spPr>
          <a:xfrm>
            <a:off x="2339752" y="1707654"/>
            <a:ext cx="648072"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394353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t="-5000" r="-14000" b="-3000"/>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0C1BA4A6-7AEC-4041-84DF-5AE61CDDB500}"/>
              </a:ext>
            </a:extLst>
          </p:cNvPr>
          <p:cNvSpPr txBox="1"/>
          <p:nvPr/>
        </p:nvSpPr>
        <p:spPr>
          <a:xfrm>
            <a:off x="755576" y="483518"/>
            <a:ext cx="7416824" cy="3046988"/>
          </a:xfrm>
          <a:prstGeom prst="rect">
            <a:avLst/>
          </a:prstGeom>
          <a:noFill/>
        </p:spPr>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2: Trong các câu sau, câu nào đúng, câu nào sai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Mặt Trời là một hệ hành tinh, gồm nhiều thiên thể.</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Hệ Mặt Trời là một hệ sao, với nhiều sao có khả năng tự phát sáng.</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Hệ Mặt Trời là một hệ sao trong dải Ngân Hà, có tám hành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Mặt Trời là một ngôi sao tự phát ra ánh sáng nằm trong hệ Mặt Trời.</a:t>
            </a:r>
            <a:endParaRPr lang="vi-VN"/>
          </a:p>
        </p:txBody>
      </p:sp>
      <p:sp>
        <p:nvSpPr>
          <p:cNvPr id="4" name="Hình chữ nhật: Góc vát 3">
            <a:extLst>
              <a:ext uri="{FF2B5EF4-FFF2-40B4-BE49-F238E27FC236}">
                <a16:creationId xmlns:a16="http://schemas.microsoft.com/office/drawing/2014/main" id="{0F40968B-B1AA-4316-BC8E-4D2B39F0ECE0}"/>
              </a:ext>
            </a:extLst>
          </p:cNvPr>
          <p:cNvSpPr/>
          <p:nvPr/>
        </p:nvSpPr>
        <p:spPr>
          <a:xfrm>
            <a:off x="7524328" y="8435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5" name="Hình chữ nhật: Góc vát 4">
            <a:extLst>
              <a:ext uri="{FF2B5EF4-FFF2-40B4-BE49-F238E27FC236}">
                <a16:creationId xmlns:a16="http://schemas.microsoft.com/office/drawing/2014/main" id="{590CC0E5-F2B0-491C-B37D-9762E2893C93}"/>
              </a:ext>
            </a:extLst>
          </p:cNvPr>
          <p:cNvSpPr/>
          <p:nvPr/>
        </p:nvSpPr>
        <p:spPr>
          <a:xfrm>
            <a:off x="2195736" y="158415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S</a:t>
            </a:r>
            <a:endParaRPr lang="vi-VN" sz="2800">
              <a:solidFill>
                <a:srgbClr val="FF0000"/>
              </a:solidFill>
            </a:endParaRPr>
          </a:p>
        </p:txBody>
      </p:sp>
      <p:sp>
        <p:nvSpPr>
          <p:cNvPr id="6" name="Hình chữ nhật: Góc vát 5">
            <a:extLst>
              <a:ext uri="{FF2B5EF4-FFF2-40B4-BE49-F238E27FC236}">
                <a16:creationId xmlns:a16="http://schemas.microsoft.com/office/drawing/2014/main" id="{71D54E64-98EE-40C3-ABBC-DD6DFF55D5EF}"/>
              </a:ext>
            </a:extLst>
          </p:cNvPr>
          <p:cNvSpPr/>
          <p:nvPr/>
        </p:nvSpPr>
        <p:spPr>
          <a:xfrm>
            <a:off x="2163447" y="2341308"/>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
        <p:nvSpPr>
          <p:cNvPr id="7" name="Hình chữ nhật: Góc vát 6">
            <a:extLst>
              <a:ext uri="{FF2B5EF4-FFF2-40B4-BE49-F238E27FC236}">
                <a16:creationId xmlns:a16="http://schemas.microsoft.com/office/drawing/2014/main" id="{CE51A09F-E39E-45C3-AC23-C53E2FB8D9A6}"/>
              </a:ext>
            </a:extLst>
          </p:cNvPr>
          <p:cNvSpPr/>
          <p:nvPr/>
        </p:nvSpPr>
        <p:spPr>
          <a:xfrm>
            <a:off x="2411760" y="3090884"/>
            <a:ext cx="360040" cy="432048"/>
          </a:xfrm>
          <a:prstGeom prst="bevel">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a:solidFill>
                  <a:srgbClr val="FF0000"/>
                </a:solidFill>
              </a:rPr>
              <a:t>Đ</a:t>
            </a:r>
            <a:endParaRPr lang="vi-VN" sz="2800">
              <a:solidFill>
                <a:srgbClr val="FF0000"/>
              </a:solidFill>
            </a:endParaRPr>
          </a:p>
        </p:txBody>
      </p:sp>
    </p:spTree>
    <p:extLst>
      <p:ext uri="{BB962C8B-B14F-4D97-AF65-F5344CB8AC3E}">
        <p14:creationId xmlns:p14="http://schemas.microsoft.com/office/powerpoint/2010/main" val="587762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Effect transition="in" filter="fade">
                                      <p:cBhvr>
                                        <p:cTn id="3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512" y="-20538"/>
            <a:ext cx="9180512" cy="5164038"/>
          </a:xfrm>
          <a:prstGeom prst="rect">
            <a:avLst/>
          </a:prstGeom>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p:blipFill>
        <p:spPr bwMode="auto">
          <a:xfrm>
            <a:off x="7892099" y="-92546"/>
            <a:ext cx="1170623" cy="117062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419872" y="987574"/>
            <a:ext cx="6049397" cy="1261884"/>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just"/>
            <a:r>
              <a:rPr lang="vi-VN" sz="4000" b="1" cap="none" spc="0" dirty="0">
                <a:ln/>
                <a:solidFill>
                  <a:schemeClr val="accent3"/>
                </a:solidFill>
                <a:effectLst/>
              </a:rPr>
              <a:t>               Bài </a:t>
            </a:r>
            <a:r>
              <a:rPr lang="en-US" sz="4000" b="1" cap="none" spc="0" dirty="0">
                <a:ln/>
                <a:solidFill>
                  <a:schemeClr val="accent3"/>
                </a:solidFill>
                <a:effectLst/>
              </a:rPr>
              <a:t>6</a:t>
            </a:r>
            <a:r>
              <a:rPr lang="vi-VN" sz="4000" b="1" cap="none" spc="0" dirty="0">
                <a:ln/>
                <a:solidFill>
                  <a:schemeClr val="accent3"/>
                </a:solidFill>
                <a:effectLst/>
              </a:rPr>
              <a:t>: </a:t>
            </a:r>
          </a:p>
          <a:p>
            <a:pPr algn="just"/>
            <a:r>
              <a:rPr lang="vi-VN" sz="3600" b="1" cap="none" spc="0" dirty="0">
                <a:ln/>
                <a:solidFill>
                  <a:schemeClr val="accent3"/>
                </a:solidFill>
                <a:effectLst/>
              </a:rPr>
              <a:t>Trái Đất trong hệ Mặt Trời</a:t>
            </a:r>
            <a:endParaRPr lang="en-US" sz="3600" b="1" cap="none" spc="0" dirty="0">
              <a:ln/>
              <a:solidFill>
                <a:schemeClr val="accent3"/>
              </a:solidFill>
              <a:effectLst/>
            </a:endParaRPr>
          </a:p>
        </p:txBody>
      </p:sp>
      <p:pic>
        <p:nvPicPr>
          <p:cNvPr id="5" name="Picture 2">
            <a:extLst>
              <a:ext uri="{FF2B5EF4-FFF2-40B4-BE49-F238E27FC236}">
                <a16:creationId xmlns:a16="http://schemas.microsoft.com/office/drawing/2014/main" id="{751FF2DD-0FB9-4698-BCB5-2620192CD30C}"/>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5220072" y="2249483"/>
            <a:ext cx="1854616" cy="2623220"/>
          </a:xfrm>
          <a:prstGeom prst="rect">
            <a:avLst/>
          </a:prstGeom>
        </p:spPr>
      </p:pic>
    </p:spTree>
    <p:extLst>
      <p:ext uri="{BB962C8B-B14F-4D97-AF65-F5344CB8AC3E}">
        <p14:creationId xmlns:p14="http://schemas.microsoft.com/office/powerpoint/2010/main" val="298246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33000"/>
          </a:stretch>
        </a:blipFill>
        <a:effectLst/>
      </p:bgPr>
    </p:bg>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751EB060-80ED-41EC-B72F-7C9E9FEEBD01}"/>
              </a:ext>
            </a:extLst>
          </p:cNvPr>
          <p:cNvSpPr txBox="1"/>
          <p:nvPr/>
        </p:nvSpPr>
        <p:spPr>
          <a:xfrm>
            <a:off x="395536" y="123478"/>
            <a:ext cx="8640960" cy="2308324"/>
          </a:xfrm>
          <a:prstGeom prst="rect">
            <a:avLst/>
          </a:prstGeom>
        </p:spPr>
        <p:style>
          <a:lnRef idx="2">
            <a:schemeClr val="accent6"/>
          </a:lnRef>
          <a:fillRef idx="1">
            <a:schemeClr val="lt1"/>
          </a:fillRef>
          <a:effectRef idx="0">
            <a:schemeClr val="accent6"/>
          </a:effectRef>
          <a:fontRef idx="minor">
            <a:schemeClr val="dk1"/>
          </a:fontRef>
        </p:style>
        <p:txBody>
          <a:bodyPr wrap="square">
            <a:spAutoFit/>
          </a:bodyPr>
          <a:lstStyle/>
          <a:p>
            <a:pPr algn="just" rtl="0">
              <a:spcBef>
                <a:spcPts val="0"/>
              </a:spcBef>
              <a:spcAft>
                <a:spcPts val="0"/>
              </a:spcAft>
            </a:pPr>
            <a:r>
              <a:rPr lang="vi-VN" sz="2400" b="1" i="1" u="none" strike="noStrike">
                <a:solidFill>
                  <a:srgbClr val="000000"/>
                </a:solidFill>
                <a:effectLst/>
                <a:latin typeface="Times New Roman" panose="02020603050405020304" pitchFamily="18" charset="0"/>
              </a:rPr>
              <a:t>Bài 3: Để thuyết phục người khác rằng: Trái Đất có dạng hình khối cầu, em có thể sử dụng các dẫn chứng nào sau đây ?</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A. Ảnh chụp Trái Đất từ vệ tinh.</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B. Bóng Trái Đất che Mặt Trăng vào đêm nguyệt thực.</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C. Sơ đồ hệ Mặt Trời trong SGK.</a:t>
            </a:r>
            <a:endParaRPr lang="vi-VN" sz="2400" b="0">
              <a:effectLst/>
            </a:endParaRPr>
          </a:p>
          <a:p>
            <a:pPr algn="just" rtl="0">
              <a:spcBef>
                <a:spcPts val="0"/>
              </a:spcBef>
              <a:spcAft>
                <a:spcPts val="0"/>
              </a:spcAft>
            </a:pPr>
            <a:r>
              <a:rPr lang="vi-VN" sz="2400" b="0" i="0" u="none" strike="noStrike">
                <a:solidFill>
                  <a:srgbClr val="000000"/>
                </a:solidFill>
                <a:effectLst/>
                <a:latin typeface="Times New Roman" panose="02020603050405020304" pitchFamily="18" charset="0"/>
              </a:rPr>
              <a:t>D. Sự tích bánh chưng, bánh giầy. </a:t>
            </a:r>
            <a:endParaRPr lang="vi-VN" sz="2400"/>
          </a:p>
        </p:txBody>
      </p:sp>
      <p:sp>
        <p:nvSpPr>
          <p:cNvPr id="6" name="Hình Bầu dục 5">
            <a:extLst>
              <a:ext uri="{FF2B5EF4-FFF2-40B4-BE49-F238E27FC236}">
                <a16:creationId xmlns:a16="http://schemas.microsoft.com/office/drawing/2014/main" id="{737E757C-EF1A-4FC9-BB0D-F9325945FA01}"/>
              </a:ext>
            </a:extLst>
          </p:cNvPr>
          <p:cNvSpPr/>
          <p:nvPr/>
        </p:nvSpPr>
        <p:spPr>
          <a:xfrm>
            <a:off x="395536" y="843558"/>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7" name="Hình Bầu dục 6">
            <a:extLst>
              <a:ext uri="{FF2B5EF4-FFF2-40B4-BE49-F238E27FC236}">
                <a16:creationId xmlns:a16="http://schemas.microsoft.com/office/drawing/2014/main" id="{943C5B28-4110-45DD-96BA-AE22C8524DD3}"/>
              </a:ext>
            </a:extLst>
          </p:cNvPr>
          <p:cNvSpPr/>
          <p:nvPr/>
        </p:nvSpPr>
        <p:spPr>
          <a:xfrm>
            <a:off x="381454" y="1275606"/>
            <a:ext cx="43204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04331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heel(1)">
                                      <p:cBhvr>
                                        <p:cTn id="10"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FC432-A598-45A2-B7F3-83F00DCC73DD}"/>
              </a:ext>
            </a:extLst>
          </p:cNvPr>
          <p:cNvSpPr txBox="1"/>
          <p:nvPr/>
        </p:nvSpPr>
        <p:spPr>
          <a:xfrm>
            <a:off x="3809213" y="1851670"/>
            <a:ext cx="3950120" cy="923330"/>
          </a:xfrm>
          <a:prstGeom prst="rect">
            <a:avLst/>
          </a:prstGeom>
          <a:noFill/>
        </p:spPr>
        <p:txBody>
          <a:bodyPr wrap="none" rtlCol="0">
            <a:spAutoFit/>
          </a:bodyPr>
          <a:lstStyle/>
          <a:p>
            <a:r>
              <a:rPr lang="en-US"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rPr>
              <a:t>VẬN DỤNG</a:t>
            </a:r>
            <a:endParaRPr lang="vi-VN" sz="5400" b="1">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3844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85469EB6-0926-48C8-B003-8B1786EC7D99}"/>
              </a:ext>
            </a:extLst>
          </p:cNvPr>
          <p:cNvSpPr txBox="1"/>
          <p:nvPr/>
        </p:nvSpPr>
        <p:spPr>
          <a:xfrm>
            <a:off x="395536" y="267494"/>
            <a:ext cx="5544616" cy="3108543"/>
          </a:xfrm>
          <a:prstGeom prst="rect">
            <a:avLst/>
          </a:prstGeom>
          <a:noFill/>
        </p:spPr>
        <p:txBody>
          <a:bodyPr wrap="square">
            <a:spAutoFit/>
          </a:bodyPr>
          <a:lstStyle/>
          <a:p>
            <a:pPr algn="just"/>
            <a:r>
              <a:rPr lang="vi-VN" sz="2800" b="1" i="1" u="none" strike="noStrike">
                <a:solidFill>
                  <a:srgbClr val="000000"/>
                </a:solidFill>
                <a:effectLst/>
                <a:latin typeface="Times New Roman" panose="02020603050405020304" pitchFamily="18" charset="0"/>
              </a:rPr>
              <a:t>Bài 1: Khi đứng ở bờ biển quan sát một con tàu từ xa vào bờ, đầu tiên ta chỉ nhìn thấy ống khói, sau đó là một phần thân tàu, cuối cùng ta mới nhìn thấy toàn bộ con tàu. Dựa vào kiến thức về hình dạng của Trái Đất để giải thích hiện tượng đó.</a:t>
            </a:r>
            <a:endParaRPr lang="vi-VN" sz="2800" b="1"/>
          </a:p>
        </p:txBody>
      </p:sp>
    </p:spTree>
    <p:extLst>
      <p:ext uri="{BB962C8B-B14F-4D97-AF65-F5344CB8AC3E}">
        <p14:creationId xmlns:p14="http://schemas.microsoft.com/office/powerpoint/2010/main" val="3984641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3635B2B2-1947-4DD8-8325-0861940DAF8F}"/>
              </a:ext>
            </a:extLst>
          </p:cNvPr>
          <p:cNvSpPr txBox="1"/>
          <p:nvPr/>
        </p:nvSpPr>
        <p:spPr>
          <a:xfrm>
            <a:off x="395536" y="771550"/>
            <a:ext cx="6606480" cy="1569660"/>
          </a:xfrm>
          <a:prstGeom prst="rect">
            <a:avLst/>
          </a:prstGeom>
          <a:noFill/>
        </p:spPr>
        <p:txBody>
          <a:bodyPr wrap="square">
            <a:spAutoFit/>
          </a:bodyPr>
          <a:lstStyle/>
          <a:p>
            <a:r>
              <a:rPr lang="vi-VN" sz="3200" b="0" i="1" u="none" strike="noStrike">
                <a:solidFill>
                  <a:srgbClr val="000000"/>
                </a:solidFill>
                <a:effectLst/>
                <a:latin typeface="Times New Roman" panose="02020603050405020304" pitchFamily="18" charset="0"/>
              </a:rPr>
              <a:t>Bài 2: Tại sao người ta phải xây dựng các đài quan sát ở ven biển ? Kể tên ba đài quan sát ven biển của nước ta.</a:t>
            </a:r>
            <a:endParaRPr lang="vi-VN" sz="3200"/>
          </a:p>
        </p:txBody>
      </p:sp>
    </p:spTree>
    <p:extLst>
      <p:ext uri="{BB962C8B-B14F-4D97-AF65-F5344CB8AC3E}">
        <p14:creationId xmlns:p14="http://schemas.microsoft.com/office/powerpoint/2010/main" val="68827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pic>
        <p:nvPicPr>
          <p:cNvPr id="3" name="Hình ảnh 2">
            <a:extLst>
              <a:ext uri="{FF2B5EF4-FFF2-40B4-BE49-F238E27FC236}">
                <a16:creationId xmlns:a16="http://schemas.microsoft.com/office/drawing/2014/main" id="{413512C7-A9CA-4510-A139-9E641AAE46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520" y="164227"/>
            <a:ext cx="4439224" cy="2407523"/>
          </a:xfrm>
          <a:prstGeom prst="rect">
            <a:avLst/>
          </a:prstGeom>
        </p:spPr>
      </p:pic>
      <p:pic>
        <p:nvPicPr>
          <p:cNvPr id="5" name="Hình ảnh 4">
            <a:extLst>
              <a:ext uri="{FF2B5EF4-FFF2-40B4-BE49-F238E27FC236}">
                <a16:creationId xmlns:a16="http://schemas.microsoft.com/office/drawing/2014/main" id="{B1C947CE-D639-49E2-BFAE-68C9A4618D6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17473" y="1923678"/>
            <a:ext cx="3909053" cy="2931790"/>
          </a:xfrm>
          <a:prstGeom prst="rect">
            <a:avLst/>
          </a:prstGeom>
        </p:spPr>
      </p:pic>
      <p:pic>
        <p:nvPicPr>
          <p:cNvPr id="7" name="Hình ảnh 6">
            <a:extLst>
              <a:ext uri="{FF2B5EF4-FFF2-40B4-BE49-F238E27FC236}">
                <a16:creationId xmlns:a16="http://schemas.microsoft.com/office/drawing/2014/main" id="{BC1C4206-5D00-414A-B6F2-F90FE75C9A4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75" y="164227"/>
            <a:ext cx="4134098" cy="2407523"/>
          </a:xfrm>
          <a:prstGeom prst="rect">
            <a:avLst/>
          </a:prstGeom>
        </p:spPr>
      </p:pic>
      <p:sp>
        <p:nvSpPr>
          <p:cNvPr id="8" name="Hộp Văn bản 7">
            <a:extLst>
              <a:ext uri="{FF2B5EF4-FFF2-40B4-BE49-F238E27FC236}">
                <a16:creationId xmlns:a16="http://schemas.microsoft.com/office/drawing/2014/main" id="{990F78BF-5C85-4977-81A1-FD92BB64C2C5}"/>
              </a:ext>
            </a:extLst>
          </p:cNvPr>
          <p:cNvSpPr txBox="1"/>
          <p:nvPr/>
        </p:nvSpPr>
        <p:spPr>
          <a:xfrm>
            <a:off x="939831" y="2566555"/>
            <a:ext cx="997389" cy="369332"/>
          </a:xfrm>
          <a:prstGeom prst="rect">
            <a:avLst/>
          </a:prstGeom>
          <a:noFill/>
        </p:spPr>
        <p:txBody>
          <a:bodyPr wrap="none" rtlCol="0">
            <a:spAutoFit/>
          </a:bodyPr>
          <a:lstStyle/>
          <a:p>
            <a:r>
              <a:rPr lang="en-US"/>
              <a:t>Đại Lãnh</a:t>
            </a:r>
            <a:endParaRPr lang="vi-VN"/>
          </a:p>
        </p:txBody>
      </p:sp>
      <p:sp>
        <p:nvSpPr>
          <p:cNvPr id="9" name="Hộp Văn bản 8">
            <a:extLst>
              <a:ext uri="{FF2B5EF4-FFF2-40B4-BE49-F238E27FC236}">
                <a16:creationId xmlns:a16="http://schemas.microsoft.com/office/drawing/2014/main" id="{A30CBF55-F2EF-4737-A914-43DA1D2D8E4D}"/>
              </a:ext>
            </a:extLst>
          </p:cNvPr>
          <p:cNvSpPr txBox="1"/>
          <p:nvPr/>
        </p:nvSpPr>
        <p:spPr>
          <a:xfrm>
            <a:off x="4073304" y="4796044"/>
            <a:ext cx="725520" cy="369332"/>
          </a:xfrm>
          <a:prstGeom prst="rect">
            <a:avLst/>
          </a:prstGeom>
          <a:noFill/>
        </p:spPr>
        <p:txBody>
          <a:bodyPr wrap="none" rtlCol="0">
            <a:spAutoFit/>
          </a:bodyPr>
          <a:lstStyle/>
          <a:p>
            <a:r>
              <a:rPr lang="en-US"/>
              <a:t>Kê Gà</a:t>
            </a:r>
            <a:endParaRPr lang="vi-VN"/>
          </a:p>
        </p:txBody>
      </p:sp>
      <p:sp>
        <p:nvSpPr>
          <p:cNvPr id="10" name="Hộp Văn bản 9">
            <a:extLst>
              <a:ext uri="{FF2B5EF4-FFF2-40B4-BE49-F238E27FC236}">
                <a16:creationId xmlns:a16="http://schemas.microsoft.com/office/drawing/2014/main" id="{6824CC90-AE37-4AC9-A3F8-DB191F3549E8}"/>
              </a:ext>
            </a:extLst>
          </p:cNvPr>
          <p:cNvSpPr txBox="1"/>
          <p:nvPr/>
        </p:nvSpPr>
        <p:spPr>
          <a:xfrm>
            <a:off x="7048282" y="2566555"/>
            <a:ext cx="1000595" cy="369332"/>
          </a:xfrm>
          <a:prstGeom prst="rect">
            <a:avLst/>
          </a:prstGeom>
          <a:noFill/>
        </p:spPr>
        <p:txBody>
          <a:bodyPr wrap="none" rtlCol="0">
            <a:spAutoFit/>
          </a:bodyPr>
          <a:lstStyle/>
          <a:p>
            <a:r>
              <a:rPr lang="en-US"/>
              <a:t>Hòn Dáu</a:t>
            </a:r>
            <a:endParaRPr lang="vi-VN"/>
          </a:p>
        </p:txBody>
      </p:sp>
    </p:spTree>
    <p:extLst>
      <p:ext uri="{BB962C8B-B14F-4D97-AF65-F5344CB8AC3E}">
        <p14:creationId xmlns:p14="http://schemas.microsoft.com/office/powerpoint/2010/main" val="2671621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20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circle(in)">
                                      <p:cBhvr>
                                        <p:cTn id="23" dur="2000"/>
                                        <p:tgtEl>
                                          <p:spTgt spid="5"/>
                                        </p:tgtEl>
                                      </p:cBhvr>
                                    </p:animEffect>
                                  </p:childTnLst>
                                </p:cTn>
                              </p:par>
                            </p:childTnLst>
                          </p:cTn>
                        </p:par>
                        <p:par>
                          <p:cTn id="24" fill="hold">
                            <p:stCondLst>
                              <p:cond delay="20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Hộp Văn bản 2">
            <a:extLst>
              <a:ext uri="{FF2B5EF4-FFF2-40B4-BE49-F238E27FC236}">
                <a16:creationId xmlns:a16="http://schemas.microsoft.com/office/drawing/2014/main" id="{F798A705-0A4F-4CDE-98E4-8010237B000A}"/>
              </a:ext>
            </a:extLst>
          </p:cNvPr>
          <p:cNvSpPr txBox="1"/>
          <p:nvPr/>
        </p:nvSpPr>
        <p:spPr>
          <a:xfrm>
            <a:off x="107504" y="987574"/>
            <a:ext cx="4572000" cy="3046988"/>
          </a:xfrm>
          <a:prstGeom prst="rect">
            <a:avLst/>
          </a:prstGeom>
          <a:noFill/>
        </p:spPr>
        <p:txBody>
          <a:bodyPr wrap="square">
            <a:spAutoFit/>
          </a:bodyPr>
          <a:lstStyle/>
          <a:p>
            <a:pPr algn="just"/>
            <a:r>
              <a:rPr lang="vi-VN" sz="3200" b="0" i="1" u="none" strike="noStrike">
                <a:solidFill>
                  <a:srgbClr val="000000"/>
                </a:solidFill>
                <a:effectLst/>
                <a:latin typeface="Times New Roman" panose="02020603050405020304" pitchFamily="18" charset="0"/>
              </a:rPr>
              <a:t>Bài 3: Giả sử có người sinh sống ở hành tinh khác, em hãy viết một lá thư khoảng 10 dòng giới thiệu về Trái Đất của chúng ta với họ. </a:t>
            </a:r>
            <a:endParaRPr lang="vi-VN" sz="3200"/>
          </a:p>
        </p:txBody>
      </p:sp>
    </p:spTree>
    <p:extLst>
      <p:ext uri="{BB962C8B-B14F-4D97-AF65-F5344CB8AC3E}">
        <p14:creationId xmlns:p14="http://schemas.microsoft.com/office/powerpoint/2010/main" val="383437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Hộp Văn bản 1">
            <a:extLst>
              <a:ext uri="{FF2B5EF4-FFF2-40B4-BE49-F238E27FC236}">
                <a16:creationId xmlns:a16="http://schemas.microsoft.com/office/drawing/2014/main" id="{85450D8B-5037-4A7D-8B7F-B660D43AE026}"/>
              </a:ext>
            </a:extLst>
          </p:cNvPr>
          <p:cNvSpPr txBox="1"/>
          <p:nvPr/>
        </p:nvSpPr>
        <p:spPr>
          <a:xfrm>
            <a:off x="4283968" y="1491630"/>
            <a:ext cx="3417089" cy="1446550"/>
          </a:xfrm>
          <a:prstGeom prst="rect">
            <a:avLst/>
          </a:prstGeom>
          <a:noFill/>
        </p:spPr>
        <p:txBody>
          <a:bodyPr wrap="none" rtlCol="0">
            <a:spAutoFit/>
            <a:scene3d>
              <a:camera prst="orthographicFront"/>
              <a:lightRig rig="soft" dir="t">
                <a:rot lat="0" lon="0" rev="15600000"/>
              </a:lightRig>
            </a:scene3d>
            <a:sp3d extrusionH="57150" prstMaterial="softEdge">
              <a:bevelT w="25400" h="38100"/>
            </a:sp3d>
          </a:bodyPr>
          <a:lstStyle/>
          <a:p>
            <a:r>
              <a:rPr lang="en-US" sz="4400" b="1">
                <a:ln/>
                <a:solidFill>
                  <a:schemeClr val="accent4"/>
                </a:solidFill>
              </a:rPr>
              <a:t>XIN CHÀO VÀ </a:t>
            </a:r>
          </a:p>
          <a:p>
            <a:r>
              <a:rPr lang="en-US" sz="4400" b="1">
                <a:ln/>
                <a:solidFill>
                  <a:schemeClr val="accent4"/>
                </a:solidFill>
              </a:rPr>
              <a:t>HẸN GẶP LẠI</a:t>
            </a:r>
            <a:endParaRPr lang="vi-VN" sz="4400" b="1">
              <a:ln/>
              <a:solidFill>
                <a:schemeClr val="accent4"/>
              </a:solidFill>
            </a:endParaRPr>
          </a:p>
        </p:txBody>
      </p:sp>
    </p:spTree>
    <p:extLst>
      <p:ext uri="{BB962C8B-B14F-4D97-AF65-F5344CB8AC3E}">
        <p14:creationId xmlns:p14="http://schemas.microsoft.com/office/powerpoint/2010/main" val="3210835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2"/>
          <p:cNvGrpSpPr>
            <a:grpSpLocks/>
          </p:cNvGrpSpPr>
          <p:nvPr/>
        </p:nvGrpSpPr>
        <p:grpSpPr bwMode="auto">
          <a:xfrm>
            <a:off x="2057401" y="-92546"/>
            <a:ext cx="7086599" cy="5367128"/>
            <a:chOff x="1365362" y="3004323"/>
            <a:chExt cx="6310086" cy="3552599"/>
          </a:xfrm>
        </p:grpSpPr>
        <p:grpSp>
          <p:nvGrpSpPr>
            <p:cNvPr id="3" name="Group 46"/>
            <p:cNvGrpSpPr>
              <a:grpSpLocks/>
            </p:cNvGrpSpPr>
            <p:nvPr/>
          </p:nvGrpSpPr>
          <p:grpSpPr bwMode="auto">
            <a:xfrm>
              <a:off x="1365362" y="3004323"/>
              <a:ext cx="6310086" cy="1748660"/>
              <a:chOff x="1728357" y="1304449"/>
              <a:chExt cx="5477985" cy="1518067"/>
            </a:xfrm>
          </p:grpSpPr>
          <p:grpSp>
            <p:nvGrpSpPr>
              <p:cNvPr id="13" name="Group 49"/>
              <p:cNvGrpSpPr>
                <a:grpSpLocks/>
              </p:cNvGrpSpPr>
              <p:nvPr/>
            </p:nvGrpSpPr>
            <p:grpSpPr bwMode="auto">
              <a:xfrm>
                <a:off x="1803761" y="1455304"/>
                <a:ext cx="5402581" cy="1367212"/>
                <a:chOff x="1803761" y="1455304"/>
                <a:chExt cx="5402581" cy="1367212"/>
              </a:xfrm>
            </p:grpSpPr>
            <p:pic>
              <p:nvPicPr>
                <p:cNvPr id="18"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9" name="Rectangle 18"/>
                <p:cNvSpPr/>
                <p:nvPr/>
              </p:nvSpPr>
              <p:spPr>
                <a:xfrm>
                  <a:off x="2286492" y="1455304"/>
                  <a:ext cx="4640094" cy="1250224"/>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20" name="Rectangle 19"/>
                <p:cNvSpPr/>
                <p:nvPr/>
              </p:nvSpPr>
              <p:spPr>
                <a:xfrm>
                  <a:off x="2968694" y="1613781"/>
                  <a:ext cx="3829336" cy="935985"/>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FF0000"/>
                      </a:solidFill>
                      <a:latin typeface="Times New Roman" panose="02020603050405020304" pitchFamily="18" charset="0"/>
                      <a:cs typeface="Times New Roman" panose="02020603050405020304" pitchFamily="18" charset="0"/>
                    </a:rPr>
                    <a:t>Vị</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trí</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Trái</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Đất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trong</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hệ</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Mặt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Trời</a:t>
                  </a:r>
                  <a:endParaRPr lang="en-US" sz="4000" b="1" dirty="0">
                    <a:solidFill>
                      <a:srgbClr val="FF0000"/>
                    </a:solidFill>
                    <a:latin typeface="Times New Roman" panose="02020603050405020304" pitchFamily="18" charset="0"/>
                    <a:cs typeface="Times New Roman" panose="02020603050405020304" pitchFamily="18" charset="0"/>
                  </a:endParaRPr>
                </a:p>
              </p:txBody>
            </p:sp>
          </p:grpSp>
          <p:grpSp>
            <p:nvGrpSpPr>
              <p:cNvPr id="14" name="Group 50"/>
              <p:cNvGrpSpPr>
                <a:grpSpLocks/>
              </p:cNvGrpSpPr>
              <p:nvPr/>
            </p:nvGrpSpPr>
            <p:grpSpPr bwMode="auto">
              <a:xfrm>
                <a:off x="1728357" y="1304449"/>
                <a:ext cx="2001385" cy="1320641"/>
                <a:chOff x="1728357" y="1304449"/>
                <a:chExt cx="2001385" cy="1320641"/>
              </a:xfrm>
            </p:grpSpPr>
            <p:sp>
              <p:nvSpPr>
                <p:cNvPr id="15" name="Right Triangle 14"/>
                <p:cNvSpPr/>
                <p:nvPr/>
              </p:nvSpPr>
              <p:spPr>
                <a:xfrm flipH="1">
                  <a:off x="2114228" y="2473953"/>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6" name="Right Triangle 15"/>
                <p:cNvSpPr/>
                <p:nvPr/>
              </p:nvSpPr>
              <p:spPr>
                <a:xfrm flipH="1">
                  <a:off x="3449616" y="1305057"/>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7" name="Trapezoid 2"/>
                <p:cNvSpPr/>
                <p:nvPr/>
              </p:nvSpPr>
              <p:spPr>
                <a:xfrm rot="19191503">
                  <a:off x="1728357" y="1571091"/>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800" b="1" err="1">
                      <a:solidFill>
                        <a:srgbClr val="0070C0"/>
                      </a:solidFill>
                      <a:latin typeface="Times New Roman" panose="02020603050405020304" pitchFamily="18" charset="0"/>
                      <a:cs typeface="Times New Roman" panose="02020603050405020304" pitchFamily="18" charset="0"/>
                    </a:rPr>
                    <a:t>Phần</a:t>
                  </a:r>
                  <a:r>
                    <a:rPr lang="en-US" sz="2800" b="1">
                      <a:solidFill>
                        <a:srgbClr val="0070C0"/>
                      </a:solidFill>
                      <a:latin typeface="Times New Roman" panose="02020603050405020304" pitchFamily="18" charset="0"/>
                      <a:cs typeface="Times New Roman" panose="02020603050405020304" pitchFamily="18" charset="0"/>
                    </a:rPr>
                    <a:t> 1</a:t>
                  </a:r>
                  <a:endParaRPr lang="en-US" sz="2800" b="1" dirty="0">
                    <a:solidFill>
                      <a:srgbClr val="0070C0"/>
                    </a:solidFill>
                    <a:latin typeface="Times New Roman" panose="02020603050405020304" pitchFamily="18" charset="0"/>
                    <a:cs typeface="Times New Roman" panose="02020603050405020304" pitchFamily="18" charset="0"/>
                  </a:endParaRPr>
                </a:p>
              </p:txBody>
            </p:sp>
          </p:grpSp>
        </p:grpSp>
        <p:grpSp>
          <p:nvGrpSpPr>
            <p:cNvPr id="4" name="Group 63"/>
            <p:cNvGrpSpPr>
              <a:grpSpLocks/>
            </p:cNvGrpSpPr>
            <p:nvPr/>
          </p:nvGrpSpPr>
          <p:grpSpPr bwMode="auto">
            <a:xfrm>
              <a:off x="1381212" y="4808760"/>
              <a:ext cx="6294236" cy="1748162"/>
              <a:chOff x="1742117" y="1304881"/>
              <a:chExt cx="5464225" cy="1517635"/>
            </a:xfrm>
          </p:grpSpPr>
          <p:grpSp>
            <p:nvGrpSpPr>
              <p:cNvPr id="5" name="Group 67"/>
              <p:cNvGrpSpPr>
                <a:grpSpLocks/>
              </p:cNvGrpSpPr>
              <p:nvPr/>
            </p:nvGrpSpPr>
            <p:grpSpPr bwMode="auto">
              <a:xfrm>
                <a:off x="1803761" y="1455127"/>
                <a:ext cx="5402581" cy="1367389"/>
                <a:chOff x="1803761" y="1455127"/>
                <a:chExt cx="5402581" cy="1367389"/>
              </a:xfrm>
            </p:grpSpPr>
            <p:pic>
              <p:nvPicPr>
                <p:cNvPr id="10" name="Picture 345" descr="shadow_1_m"/>
                <p:cNvPicPr>
                  <a:picLocks noChangeAspect="1" noChangeArrowheads="1"/>
                </p:cNvPicPr>
                <p:nvPr/>
              </p:nvPicPr>
              <p:blipFill>
                <a:blip r:embed="rId3"/>
                <a:srcRect t="1518" b="2"/>
                <a:stretch>
                  <a:fillRect/>
                </a:stretch>
              </p:blipFill>
              <p:spPr bwMode="gray">
                <a:xfrm>
                  <a:off x="1803761" y="2510102"/>
                  <a:ext cx="5402581" cy="312414"/>
                </a:xfrm>
                <a:prstGeom prst="rect">
                  <a:avLst/>
                </a:prstGeom>
                <a:noFill/>
                <a:ln w="9525">
                  <a:noFill/>
                  <a:miter lim="800000"/>
                  <a:headEnd/>
                  <a:tailEnd/>
                </a:ln>
              </p:spPr>
            </p:pic>
            <p:sp>
              <p:nvSpPr>
                <p:cNvPr id="11" name="Rectangle 10"/>
                <p:cNvSpPr/>
                <p:nvPr/>
              </p:nvSpPr>
              <p:spPr>
                <a:xfrm>
                  <a:off x="2286492" y="1455127"/>
                  <a:ext cx="4640094" cy="1250224"/>
                </a:xfrm>
                <a:prstGeom prst="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12" name="Rectangle 11"/>
                <p:cNvSpPr/>
                <p:nvPr/>
              </p:nvSpPr>
              <p:spPr>
                <a:xfrm>
                  <a:off x="3006294" y="1561266"/>
                  <a:ext cx="3829336" cy="1029676"/>
                </a:xfrm>
                <a:prstGeom prst="rect">
                  <a:avLst/>
                </a:prstGeom>
                <a:gradFill flip="none" rotWithShape="1">
                  <a:gsLst>
                    <a:gs pos="0">
                      <a:schemeClr val="bg1">
                        <a:shade val="30000"/>
                        <a:satMod val="115000"/>
                        <a:lumMod val="23000"/>
                        <a:lumOff val="77000"/>
                      </a:schemeClr>
                    </a:gs>
                    <a:gs pos="50000">
                      <a:schemeClr val="bg1">
                        <a:shade val="67500"/>
                        <a:satMod val="115000"/>
                        <a:lumMod val="33000"/>
                        <a:lumOff val="67000"/>
                      </a:schemeClr>
                    </a:gs>
                    <a:gs pos="100000">
                      <a:schemeClr val="bg1">
                        <a:shade val="100000"/>
                        <a:satMod val="115000"/>
                      </a:schemeClr>
                    </a:gs>
                  </a:gsLst>
                  <a:lin ang="27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4000" b="1" dirty="0" err="1">
                      <a:solidFill>
                        <a:srgbClr val="002060"/>
                      </a:solidFill>
                      <a:latin typeface="Times New Roman" panose="02020603050405020304" pitchFamily="18" charset="0"/>
                      <a:cs typeface="Times New Roman" panose="02020603050405020304" pitchFamily="18" charset="0"/>
                    </a:rPr>
                    <a:t>Hình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dạng</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và</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kích</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thước</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của</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Trái</a:t>
                  </a:r>
                  <a:r>
                    <a:rPr lang="en-US" sz="4000" b="1" dirty="0">
                      <a:solidFill>
                        <a:srgbClr val="002060"/>
                      </a:solidFill>
                      <a:latin typeface="Times New Roman" panose="020206030504050203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cs typeface="Times New Roman" panose="02020603050405020304" pitchFamily="18" charset="0"/>
                    </a:rPr>
                    <a:t>Đất</a:t>
                  </a:r>
                  <a:endParaRPr lang="en-US" sz="4000" b="1" dirty="0">
                    <a:solidFill>
                      <a:srgbClr val="002060"/>
                    </a:solidFill>
                    <a:latin typeface="Times New Roman" panose="02020603050405020304" pitchFamily="18" charset="0"/>
                    <a:cs typeface="Times New Roman" panose="02020603050405020304" pitchFamily="18" charset="0"/>
                  </a:endParaRPr>
                </a:p>
              </p:txBody>
            </p:sp>
          </p:grpSp>
          <p:grpSp>
            <p:nvGrpSpPr>
              <p:cNvPr id="6" name="Group 68"/>
              <p:cNvGrpSpPr>
                <a:grpSpLocks/>
              </p:cNvGrpSpPr>
              <p:nvPr/>
            </p:nvGrpSpPr>
            <p:grpSpPr bwMode="auto">
              <a:xfrm>
                <a:off x="1742117" y="1304881"/>
                <a:ext cx="2001014" cy="1320522"/>
                <a:chOff x="1742117" y="1304881"/>
                <a:chExt cx="2001014" cy="1320522"/>
              </a:xfrm>
            </p:grpSpPr>
            <p:sp>
              <p:nvSpPr>
                <p:cNvPr id="7" name="Right Triangle 6"/>
                <p:cNvSpPr/>
                <p:nvPr/>
              </p:nvSpPr>
              <p:spPr>
                <a:xfrm flipH="1">
                  <a:off x="2114228" y="2473777"/>
                  <a:ext cx="172264"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8" name="Right Triangle 7"/>
                <p:cNvSpPr/>
                <p:nvPr/>
              </p:nvSpPr>
              <p:spPr>
                <a:xfrm flipH="1">
                  <a:off x="3449616" y="1304881"/>
                  <a:ext cx="172263" cy="151626"/>
                </a:xfrm>
                <a:prstGeom prst="rtTriangle">
                  <a:avLst/>
                </a:prstGeom>
                <a:solidFill>
                  <a:schemeClr val="tx2">
                    <a:lumMod val="60000"/>
                    <a:lumOff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anose="02020603050405020304" pitchFamily="18" charset="0"/>
                    <a:cs typeface="Times New Roman" panose="02020603050405020304" pitchFamily="18" charset="0"/>
                  </a:endParaRPr>
                </a:p>
              </p:txBody>
            </p:sp>
            <p:sp>
              <p:nvSpPr>
                <p:cNvPr id="9" name="Trapezoid 2"/>
                <p:cNvSpPr/>
                <p:nvPr/>
              </p:nvSpPr>
              <p:spPr>
                <a:xfrm rot="19191503">
                  <a:off x="1742117" y="1553342"/>
                  <a:ext cx="2001014" cy="464526"/>
                </a:xfrm>
                <a:custGeom>
                  <a:avLst/>
                  <a:gdLst>
                    <a:gd name="connsiteX0" fmla="*/ 0 w 1828800"/>
                    <a:gd name="connsiteY0" fmla="*/ 457200 h 457200"/>
                    <a:gd name="connsiteX1" fmla="*/ 114300 w 1828800"/>
                    <a:gd name="connsiteY1" fmla="*/ 0 h 457200"/>
                    <a:gd name="connsiteX2" fmla="*/ 1714500 w 1828800"/>
                    <a:gd name="connsiteY2" fmla="*/ 0 h 457200"/>
                    <a:gd name="connsiteX3" fmla="*/ 1828800 w 1828800"/>
                    <a:gd name="connsiteY3" fmla="*/ 457200 h 457200"/>
                    <a:gd name="connsiteX4" fmla="*/ 0 w 1828800"/>
                    <a:gd name="connsiteY4" fmla="*/ 457200 h 457200"/>
                    <a:gd name="connsiteX0" fmla="*/ 0 w 1828800"/>
                    <a:gd name="connsiteY0" fmla="*/ 463642 h 463642"/>
                    <a:gd name="connsiteX1" fmla="*/ 402156 w 1828800"/>
                    <a:gd name="connsiteY1" fmla="*/ 0 h 463642"/>
                    <a:gd name="connsiteX2" fmla="*/ 1714500 w 1828800"/>
                    <a:gd name="connsiteY2" fmla="*/ 6442 h 463642"/>
                    <a:gd name="connsiteX3" fmla="*/ 1828800 w 1828800"/>
                    <a:gd name="connsiteY3" fmla="*/ 463642 h 463642"/>
                    <a:gd name="connsiteX4" fmla="*/ 0 w 1828800"/>
                    <a:gd name="connsiteY4" fmla="*/ 463642 h 463642"/>
                    <a:gd name="connsiteX0" fmla="*/ 0 w 2001385"/>
                    <a:gd name="connsiteY0" fmla="*/ 463642 h 463642"/>
                    <a:gd name="connsiteX1" fmla="*/ 402156 w 2001385"/>
                    <a:gd name="connsiteY1" fmla="*/ 0 h 463642"/>
                    <a:gd name="connsiteX2" fmla="*/ 1714500 w 2001385"/>
                    <a:gd name="connsiteY2" fmla="*/ 6442 h 463642"/>
                    <a:gd name="connsiteX3" fmla="*/ 2001385 w 2001385"/>
                    <a:gd name="connsiteY3" fmla="*/ 426441 h 463642"/>
                    <a:gd name="connsiteX4" fmla="*/ 0 w 2001385"/>
                    <a:gd name="connsiteY4" fmla="*/ 463642 h 463642"/>
                    <a:gd name="connsiteX0" fmla="*/ 0 w 2001385"/>
                    <a:gd name="connsiteY0" fmla="*/ 463642 h 463642"/>
                    <a:gd name="connsiteX1" fmla="*/ 402156 w 2001385"/>
                    <a:gd name="connsiteY1" fmla="*/ 0 h 463642"/>
                    <a:gd name="connsiteX2" fmla="*/ 1514076 w 2001385"/>
                    <a:gd name="connsiteY2" fmla="*/ 7706 h 463642"/>
                    <a:gd name="connsiteX3" fmla="*/ 2001385 w 2001385"/>
                    <a:gd name="connsiteY3" fmla="*/ 426441 h 463642"/>
                    <a:gd name="connsiteX4" fmla="*/ 0 w 2001385"/>
                    <a:gd name="connsiteY4" fmla="*/ 463642 h 4636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1385" h="463642">
                      <a:moveTo>
                        <a:pt x="0" y="463642"/>
                      </a:moveTo>
                      <a:lnTo>
                        <a:pt x="402156" y="0"/>
                      </a:lnTo>
                      <a:lnTo>
                        <a:pt x="1514076" y="7706"/>
                      </a:lnTo>
                      <a:lnTo>
                        <a:pt x="2001385" y="426441"/>
                      </a:lnTo>
                      <a:lnTo>
                        <a:pt x="0" y="463642"/>
                      </a:lnTo>
                      <a:close/>
                    </a:path>
                  </a:pathLst>
                </a:custGeom>
                <a:gradFill flip="none" rotWithShape="1">
                  <a:gsLst>
                    <a:gs pos="0">
                      <a:schemeClr val="bg1">
                        <a:shade val="30000"/>
                        <a:satMod val="115000"/>
                        <a:lumMod val="67000"/>
                        <a:lumOff val="33000"/>
                      </a:schemeClr>
                    </a:gs>
                    <a:gs pos="42000">
                      <a:schemeClr val="bg1">
                        <a:shade val="67500"/>
                        <a:satMod val="115000"/>
                        <a:lumMod val="38000"/>
                        <a:lumOff val="62000"/>
                      </a:schemeClr>
                    </a:gs>
                    <a:gs pos="84000">
                      <a:schemeClr val="bg1">
                        <a:lumMod val="95000"/>
                        <a:shade val="100000"/>
                        <a:satMod val="115000"/>
                      </a:schemeClr>
                    </a:gs>
                  </a:gsLst>
                  <a:lin ang="3600000" scaled="0"/>
                  <a:tileRect/>
                </a:gradFill>
                <a:ln w="31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3200" b="1" err="1">
                      <a:solidFill>
                        <a:srgbClr val="0070C0"/>
                      </a:solidFill>
                      <a:latin typeface="Times New Roman" panose="02020603050405020304" pitchFamily="18" charset="0"/>
                      <a:cs typeface="Times New Roman" panose="02020603050405020304" pitchFamily="18" charset="0"/>
                    </a:rPr>
                    <a:t>Phần</a:t>
                  </a:r>
                  <a:r>
                    <a:rPr lang="en-US" sz="3200" b="1">
                      <a:solidFill>
                        <a:srgbClr val="0070C0"/>
                      </a:solidFill>
                      <a:latin typeface="Times New Roman" panose="02020603050405020304" pitchFamily="18" charset="0"/>
                      <a:cs typeface="Times New Roman" panose="02020603050405020304" pitchFamily="18" charset="0"/>
                    </a:rPr>
                    <a:t> 2</a:t>
                  </a:r>
                  <a:endParaRPr lang="en-US" sz="3200" b="1" dirty="0">
                    <a:solidFill>
                      <a:srgbClr val="0070C0"/>
                    </a:solidFill>
                    <a:latin typeface="Times New Roman" panose="02020603050405020304" pitchFamily="18" charset="0"/>
                    <a:cs typeface="Times New Roman" panose="02020603050405020304" pitchFamily="18" charset="0"/>
                  </a:endParaRPr>
                </a:p>
              </p:txBody>
            </p:sp>
          </p:grpSp>
        </p:grpSp>
      </p:grpSp>
      <p:sp>
        <p:nvSpPr>
          <p:cNvPr id="21" name="Isosceles Triangle 20"/>
          <p:cNvSpPr/>
          <p:nvPr/>
        </p:nvSpPr>
        <p:spPr>
          <a:xfrm rot="10396838">
            <a:off x="266465" y="1142633"/>
            <a:ext cx="2354717" cy="3386146"/>
          </a:xfrm>
          <a:prstGeom prst="triangle">
            <a:avLst>
              <a:gd name="adj" fmla="val 47773"/>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latin typeface="Times New Roman" panose="02020603050405020304" pitchFamily="18" charset="0"/>
              <a:cs typeface="Times New Roman" panose="02020603050405020304" pitchFamily="18" charset="0"/>
            </a:endParaRPr>
          </a:p>
        </p:txBody>
      </p:sp>
      <p:sp>
        <p:nvSpPr>
          <p:cNvPr id="22" name="Isosceles Triangle 21"/>
          <p:cNvSpPr/>
          <p:nvPr/>
        </p:nvSpPr>
        <p:spPr>
          <a:xfrm rot="21445776">
            <a:off x="118996" y="1184903"/>
            <a:ext cx="2406220" cy="2758265"/>
          </a:xfrm>
          <a:prstGeom prst="triangle">
            <a:avLst/>
          </a:prstGeom>
          <a:solidFill>
            <a:schemeClr val="tx2">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Times New Roman" panose="02020603050405020304" pitchFamily="18" charset="0"/>
                <a:cs typeface="Times New Roman" panose="02020603050405020304" pitchFamily="18" charset="0"/>
              </a:rPr>
              <a:t>CẤU TRÚC BÀI HỌC</a:t>
            </a:r>
          </a:p>
          <a:p>
            <a:pPr algn="ctr"/>
            <a:endParaRPr lang="en-US" sz="2800" dirty="0">
              <a:latin typeface="Times New Roman" panose="02020603050405020304" pitchFamily="18" charset="0"/>
              <a:cs typeface="Times New Roman" panose="02020603050405020304" pitchFamily="18" charset="0"/>
            </a:endParaRPr>
          </a:p>
          <a:p>
            <a:pPr algn="ctr"/>
            <a:endParaRPr lang="id-ID"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0818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p:cTn id="7" dur="1000" fill="hold"/>
                                        <p:tgtEl>
                                          <p:spTgt spid="22"/>
                                        </p:tgtEl>
                                        <p:attrNameLst>
                                          <p:attrName>ppt_w</p:attrName>
                                        </p:attrNameLst>
                                      </p:cBhvr>
                                      <p:tavLst>
                                        <p:tav tm="0">
                                          <p:val>
                                            <p:fltVal val="0"/>
                                          </p:val>
                                        </p:tav>
                                        <p:tav tm="100000">
                                          <p:val>
                                            <p:strVal val="#ppt_w"/>
                                          </p:val>
                                        </p:tav>
                                      </p:tavLst>
                                    </p:anim>
                                    <p:anim calcmode="lin" valueType="num">
                                      <p:cBhvr>
                                        <p:cTn id="8" dur="1000" fill="hold"/>
                                        <p:tgtEl>
                                          <p:spTgt spid="22"/>
                                        </p:tgtEl>
                                        <p:attrNameLst>
                                          <p:attrName>ppt_h</p:attrName>
                                        </p:attrNameLst>
                                      </p:cBhvr>
                                      <p:tavLst>
                                        <p:tav tm="0">
                                          <p:val>
                                            <p:fltVal val="0"/>
                                          </p:val>
                                        </p:tav>
                                        <p:tav tm="100000">
                                          <p:val>
                                            <p:strVal val="#ppt_h"/>
                                          </p:val>
                                        </p:tav>
                                      </p:tavLst>
                                    </p:anim>
                                    <p:anim calcmode="lin" valueType="num">
                                      <p:cBhvr>
                                        <p:cTn id="9" dur="1000" fill="hold"/>
                                        <p:tgtEl>
                                          <p:spTgt spid="22"/>
                                        </p:tgtEl>
                                        <p:attrNameLst>
                                          <p:attrName>style.rotation</p:attrName>
                                        </p:attrNameLst>
                                      </p:cBhvr>
                                      <p:tavLst>
                                        <p:tav tm="0">
                                          <p:val>
                                            <p:fltVal val="90"/>
                                          </p:val>
                                        </p:tav>
                                        <p:tav tm="100000">
                                          <p:val>
                                            <p:fltVal val="0"/>
                                          </p:val>
                                        </p:tav>
                                      </p:tavLst>
                                    </p:anim>
                                    <p:animEffect transition="in" filter="fade">
                                      <p:cBhvr>
                                        <p:cTn id="10" dur="1000"/>
                                        <p:tgtEl>
                                          <p:spTgt spid="22"/>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1000" fill="hold"/>
                                        <p:tgtEl>
                                          <p:spTgt spid="21"/>
                                        </p:tgtEl>
                                        <p:attrNameLst>
                                          <p:attrName>ppt_w</p:attrName>
                                        </p:attrNameLst>
                                      </p:cBhvr>
                                      <p:tavLst>
                                        <p:tav tm="0">
                                          <p:val>
                                            <p:fltVal val="0"/>
                                          </p:val>
                                        </p:tav>
                                        <p:tav tm="100000">
                                          <p:val>
                                            <p:strVal val="#ppt_w"/>
                                          </p:val>
                                        </p:tav>
                                      </p:tavLst>
                                    </p:anim>
                                    <p:anim calcmode="lin" valueType="num">
                                      <p:cBhvr>
                                        <p:cTn id="14" dur="1000" fill="hold"/>
                                        <p:tgtEl>
                                          <p:spTgt spid="21"/>
                                        </p:tgtEl>
                                        <p:attrNameLst>
                                          <p:attrName>ppt_h</p:attrName>
                                        </p:attrNameLst>
                                      </p:cBhvr>
                                      <p:tavLst>
                                        <p:tav tm="0">
                                          <p:val>
                                            <p:fltVal val="0"/>
                                          </p:val>
                                        </p:tav>
                                        <p:tav tm="100000">
                                          <p:val>
                                            <p:strVal val="#ppt_h"/>
                                          </p:val>
                                        </p:tav>
                                      </p:tavLst>
                                    </p:anim>
                                    <p:anim calcmode="lin" valueType="num">
                                      <p:cBhvr>
                                        <p:cTn id="15" dur="1000" fill="hold"/>
                                        <p:tgtEl>
                                          <p:spTgt spid="21"/>
                                        </p:tgtEl>
                                        <p:attrNameLst>
                                          <p:attrName>style.rotation</p:attrName>
                                        </p:attrNameLst>
                                      </p:cBhvr>
                                      <p:tavLst>
                                        <p:tav tm="0">
                                          <p:val>
                                            <p:fltVal val="90"/>
                                          </p:val>
                                        </p:tav>
                                        <p:tav tm="100000">
                                          <p:val>
                                            <p:fltVal val="0"/>
                                          </p:val>
                                        </p:tav>
                                      </p:tavLst>
                                    </p:anim>
                                    <p:animEffect transition="in" filter="fade">
                                      <p:cBhvr>
                                        <p:cTn id="16" dur="1000"/>
                                        <p:tgtEl>
                                          <p:spTgt spid="21"/>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TRƯỜNG HOÀNG VIỆT\hình nền\hình nền hoạt động nhóm, khung ngộ nghĩnh\dbd45adab45b5303d6f95478e153f484.jpg"/>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763" b="89904" l="9816" r="93661"/>
                    </a14:imgEffect>
                  </a14:imgLayer>
                </a14:imgProps>
              </a:ext>
            </a:extLst>
          </a:blip>
          <a:srcRect/>
          <a:stretch>
            <a:fillRect/>
          </a:stretch>
        </p:blipFill>
        <p:spPr bwMode="auto">
          <a:xfrm>
            <a:off x="-142005" y="411510"/>
            <a:ext cx="2655790" cy="5190792"/>
          </a:xfrm>
          <a:prstGeom prst="rect">
            <a:avLst/>
          </a:prstGeom>
          <a:noFill/>
        </p:spPr>
      </p:pic>
      <p:sp>
        <p:nvSpPr>
          <p:cNvPr id="3" name="Rectangle 2"/>
          <p:cNvSpPr/>
          <p:nvPr/>
        </p:nvSpPr>
        <p:spPr>
          <a:xfrm>
            <a:off x="251520" y="990476"/>
            <a:ext cx="1959190" cy="1077218"/>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Thảo</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luận</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a:p>
            <a:pPr algn="ct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cặp</a:t>
            </a:r>
            <a:r>
              <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r>
              <a:rPr lang="en-US" sz="3200" b="1" cap="none" spc="0"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đôi</a:t>
            </a:r>
            <a:endParaRPr lang="en-US" sz="3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5" name="Rectangle 4"/>
          <p:cNvSpPr/>
          <p:nvPr/>
        </p:nvSpPr>
        <p:spPr>
          <a:xfrm>
            <a:off x="2987824" y="987574"/>
            <a:ext cx="4572000" cy="3170099"/>
          </a:xfrm>
          <a:prstGeom prst="rect">
            <a:avLst/>
          </a:prstGeom>
        </p:spPr>
        <p:style>
          <a:lnRef idx="2">
            <a:schemeClr val="accent5"/>
          </a:lnRef>
          <a:fillRef idx="1">
            <a:schemeClr val="lt1"/>
          </a:fillRef>
          <a:effectRef idx="0">
            <a:schemeClr val="accent5"/>
          </a:effectRef>
          <a:fontRef idx="minor">
            <a:schemeClr val="dk1"/>
          </a:fontRef>
        </p:style>
        <p:txBody>
          <a:bodyPr>
            <a:spAutoFit/>
          </a:bodyPr>
          <a:lstStyle/>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Thời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gian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3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phút</a:t>
            </a:r>
            <a:endPar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endParaRPr>
          </a:p>
          <a:p>
            <a:pPr marL="285750" indent="-285750" algn="just">
              <a:buFont typeface="Wingdings" panose="05000000000000000000" pitchFamily="2" charset="2"/>
              <a:buChar char="ü"/>
            </a:pP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Nội</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dung: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Dựa</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vào</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đoạn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phim</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hãy</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hoàn</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thành</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phiếu</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học</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tập</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a:t>
            </a:r>
            <a:r>
              <a:rPr lang="en-US" altLang="vi-VN" sz="4000" b="1" dirty="0" err="1">
                <a:solidFill>
                  <a:schemeClr val="tx1"/>
                </a:solidFill>
                <a:latin typeface="Times New Roman" panose="02020603050405020304" pitchFamily="18" charset="0"/>
                <a:ea typeface="Tahoma" panose="020B0604030504040204" pitchFamily="34" charset="0"/>
                <a:cs typeface="Times New Roman" panose="02020603050405020304" pitchFamily="18" charset="0"/>
              </a:rPr>
              <a:t>số</a:t>
            </a:r>
            <a:r>
              <a:rPr lang="en-US" altLang="vi-VN" sz="4000" b="1" dirty="0">
                <a:solidFill>
                  <a:schemeClr val="tx1"/>
                </a:solidFill>
                <a:latin typeface="Times New Roman" panose="02020603050405020304" pitchFamily="18" charset="0"/>
                <a:ea typeface="Tahoma" panose="020B0604030504040204" pitchFamily="34" charset="0"/>
                <a:cs typeface="Times New Roman" panose="02020603050405020304" pitchFamily="18" charset="0"/>
              </a:rPr>
              <a:t> 1</a:t>
            </a:r>
            <a:endParaRPr lang="vi-VN" sz="4000" dirty="0">
              <a:solidFill>
                <a:schemeClr val="tx1"/>
              </a:solidFill>
            </a:endParaRPr>
          </a:p>
        </p:txBody>
      </p:sp>
      <p:sp>
        <p:nvSpPr>
          <p:cNvPr id="6" name="Rectangle 5"/>
          <p:cNvSpPr/>
          <p:nvPr/>
        </p:nvSpPr>
        <p:spPr>
          <a:xfrm>
            <a:off x="91628" y="51470"/>
            <a:ext cx="4675960" cy="461665"/>
          </a:xfrm>
          <a:prstGeom prst="rect">
            <a:avLst/>
          </a:prstGeom>
        </p:spPr>
        <p:txBody>
          <a:bodyPr wrap="none">
            <a:spAutoFit/>
          </a:bodyPr>
          <a:lstStyle/>
          <a:p>
            <a:r>
              <a:rPr lang="vi-VN" sz="2400" dirty="0">
                <a:ln w="18415" cmpd="sng">
                  <a:solidFill>
                    <a:srgbClr val="FFFFFF"/>
                  </a:solidFill>
                  <a:prstDash val="solid"/>
                </a:ln>
                <a:solidFill>
                  <a:srgbClr val="FFFFFF"/>
                </a:solidFill>
                <a:effectLst>
                  <a:outerShdw blurRad="63500" dir="3600000" algn="tl" rotWithShape="0">
                    <a:srgbClr val="000000">
                      <a:alpha val="70000"/>
                    </a:srgbClr>
                  </a:outerShdw>
                </a:effectLst>
              </a:rPr>
              <a:t>I. Vị trí Trái Đất trong hệ Mặt Trời</a:t>
            </a:r>
          </a:p>
        </p:txBody>
      </p:sp>
    </p:spTree>
    <p:extLst>
      <p:ext uri="{BB962C8B-B14F-4D97-AF65-F5344CB8AC3E}">
        <p14:creationId xmlns:p14="http://schemas.microsoft.com/office/powerpoint/2010/main" val="1171017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randombar(horizontal)">
                                      <p:cBhvr>
                                        <p:cTn id="12" dur="500"/>
                                        <p:tgtEl>
                                          <p:spTgt spid="3"/>
                                        </p:tgtEl>
                                      </p:cBhvr>
                                    </p:animEffect>
                                  </p:childTnLst>
                                </p:cTn>
                              </p:par>
                              <p:par>
                                <p:cTn id="13" presetID="14" presetClass="entr" presetSubtype="1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randombar(horizont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16"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504" y="51470"/>
            <a:ext cx="5534336" cy="523220"/>
          </a:xfrm>
          <a:prstGeom prst="rect">
            <a:avLst/>
          </a:prstGeom>
        </p:spPr>
        <p:txBody>
          <a:bodyPr wrap="none">
            <a:spAutoFit/>
          </a:bodyPr>
          <a:lstStyle/>
          <a:p>
            <a:r>
              <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rPr>
              <a:t>1</a:t>
            </a:r>
            <a:r>
              <a:rPr lang="vi-VN" sz="280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vi-VN" sz="2800" dirty="0">
                <a:ln w="18415" cmpd="sng">
                  <a:solidFill>
                    <a:srgbClr val="FFFFFF"/>
                  </a:solidFill>
                  <a:prstDash val="solid"/>
                </a:ln>
                <a:solidFill>
                  <a:srgbClr val="FFFFFF"/>
                </a:solidFill>
                <a:effectLst>
                  <a:outerShdw blurRad="63500" dir="3600000" algn="tl" rotWithShape="0">
                    <a:srgbClr val="000000">
                      <a:alpha val="70000"/>
                    </a:srgbClr>
                  </a:outerShdw>
                </a:effectLst>
              </a:rPr>
              <a:t>Vị trí Trái Đất trong hệ Mặt Trời</a:t>
            </a:r>
          </a:p>
        </p:txBody>
      </p:sp>
      <p:sp>
        <p:nvSpPr>
          <p:cNvPr id="3" name="Hộp Văn bản 2">
            <a:extLst>
              <a:ext uri="{FF2B5EF4-FFF2-40B4-BE49-F238E27FC236}">
                <a16:creationId xmlns:a16="http://schemas.microsoft.com/office/drawing/2014/main" id="{99508A30-64A1-431E-83B7-38328EC5B0BC}"/>
              </a:ext>
            </a:extLst>
          </p:cNvPr>
          <p:cNvSpPr txBox="1"/>
          <p:nvPr/>
        </p:nvSpPr>
        <p:spPr>
          <a:xfrm>
            <a:off x="2627784" y="2427734"/>
            <a:ext cx="2446182" cy="369332"/>
          </a:xfrm>
          <a:prstGeom prst="rect">
            <a:avLst/>
          </a:prstGeom>
          <a:noFill/>
        </p:spPr>
        <p:txBody>
          <a:bodyPr wrap="none" rtlCol="0">
            <a:spAutoFit/>
          </a:bodyPr>
          <a:lstStyle/>
          <a:p>
            <a:r>
              <a:rPr lang="en-US"/>
              <a:t>Video: Vị trí của Trái Đất</a:t>
            </a:r>
            <a:endParaRPr lang="vi-VN"/>
          </a:p>
        </p:txBody>
      </p:sp>
    </p:spTree>
    <p:extLst>
      <p:ext uri="{BB962C8B-B14F-4D97-AF65-F5344CB8AC3E}">
        <p14:creationId xmlns:p14="http://schemas.microsoft.com/office/powerpoint/2010/main" val="20580867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DMIN\Desktop\VỊ TRÍ CỦA TRÁI ĐẤT TRONG HỆ MẶT TRỜI 1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496" y="915566"/>
            <a:ext cx="4608512" cy="417646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ADMIN\Desktop\VỊ TRÍ CỦA TRÁI ĐẤT TRONG HỆ MẶT TRỜI 1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915566"/>
            <a:ext cx="4499992" cy="422793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2339752" y="46240"/>
            <a:ext cx="4507131" cy="707886"/>
          </a:xfrm>
          <a:prstGeom prst="rect">
            <a:avLst/>
          </a:prstGeom>
          <a:noFill/>
        </p:spPr>
        <p:txBody>
          <a:bodyPr wrap="none" rtlCol="0">
            <a:spAutoFit/>
          </a:bodyPr>
          <a:lstStyle/>
          <a:p>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THẢO LUẬN CẶP ĐÔI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2483315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63688" y="-20538"/>
            <a:ext cx="5270930"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Khái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quát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về</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4889" y="699542"/>
            <a:ext cx="4663375" cy="2266872"/>
          </a:xfrm>
          <a:prstGeom prst="rect">
            <a:avLst/>
          </a:prstGeom>
        </p:spPr>
      </p:pic>
      <p:sp>
        <p:nvSpPr>
          <p:cNvPr id="5" name="TextBox 4"/>
          <p:cNvSpPr txBox="1"/>
          <p:nvPr/>
        </p:nvSpPr>
        <p:spPr>
          <a:xfrm>
            <a:off x="0" y="2855714"/>
            <a:ext cx="9144000" cy="2308324"/>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Tên</a:t>
            </a:r>
            <a:r>
              <a:rPr lang="en-US" sz="2400" b="1" dirty="0">
                <a:latin typeface="Times New Roman" panose="02020603050405020304" pitchFamily="18" charset="0"/>
                <a:cs typeface="Times New Roman" panose="02020603050405020304" pitchFamily="18" charset="0"/>
              </a:rPr>
              <a:t>: HỆ MẶT TRỜI</a:t>
            </a:r>
          </a:p>
          <a:p>
            <a:pPr algn="just"/>
            <a:r>
              <a:rPr lang="en-US" sz="2400" b="1" dirty="0" err="1">
                <a:latin typeface="Times New Roman" panose="02020603050405020304" pitchFamily="18" charset="0"/>
                <a:cs typeface="Times New Roman" panose="02020603050405020304" pitchFamily="18" charset="0"/>
              </a:rPr>
              <a:t>Nằm</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trung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tâm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ngôi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sao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Mặt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Trời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8 </a:t>
            </a:r>
            <a:r>
              <a:rPr lang="en-US" sz="2400" b="1" dirty="0" err="1">
                <a:solidFill>
                  <a:srgbClr val="FF0000"/>
                </a:solidFill>
                <a:latin typeface="Times New Roman" panose="02020603050405020304" pitchFamily="18" charset="0"/>
                <a:cs typeface="Times New Roman" panose="02020603050405020304" pitchFamily="18" charset="0"/>
              </a:rPr>
              <a:t>hành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hình</a:t>
            </a:r>
            <a:r>
              <a:rPr lang="en-US" sz="2400" b="1" dirty="0">
                <a:latin typeface="Times New Roman" panose="02020603050405020304" pitchFamily="18" charset="0"/>
                <a:cs typeface="Times New Roman" panose="02020603050405020304" pitchFamily="18" charset="0"/>
              </a:rPr>
              <a:t> e-lip.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xung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Mỗi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vừa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chuyển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động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trục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nó</a:t>
            </a:r>
            <a:r>
              <a:rPr lang="en-US" sz="2400" b="1" dirty="0">
                <a:latin typeface="Times New Roman" panose="02020603050405020304" pitchFamily="18" charset="0"/>
                <a:cs typeface="Times New Roman" panose="02020603050405020304" pitchFamily="18" charset="0"/>
              </a:rPr>
              <a:t>.</a:t>
            </a:r>
            <a:endParaRPr lang="vi-VN"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651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41913" y="-80352"/>
            <a:ext cx="7501605" cy="707886"/>
          </a:xfrm>
          <a:prstGeom prst="rect">
            <a:avLst/>
          </a:prstGeom>
          <a:noFill/>
        </p:spPr>
        <p:txBody>
          <a:bodyPr wrap="none" rtlCol="0">
            <a:spAutoFit/>
          </a:bodyPr>
          <a:lstStyle/>
          <a:p>
            <a:r>
              <a:rPr lang="en-US" sz="4000">
                <a:ln w="18415" cmpd="sng">
                  <a:solidFill>
                    <a:srgbClr val="FFFFFF"/>
                  </a:solidFill>
                  <a:prstDash val="solid"/>
                </a:ln>
                <a:solidFill>
                  <a:srgbClr val="FFFFFF"/>
                </a:solidFill>
                <a:effectLst>
                  <a:outerShdw blurRad="63500" dir="3600000" algn="tl" rotWithShape="0">
                    <a:srgbClr val="000000">
                      <a:alpha val="70000"/>
                    </a:srgbClr>
                  </a:outerShdw>
                </a:effectLst>
              </a:rPr>
              <a:t>Vị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trí</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của</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Trái</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Đất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trong</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hệ</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Mặt</a:t>
            </a:r>
            <a:r>
              <a:rPr lang="en-US" sz="4000" dirty="0">
                <a:ln w="18415" cmpd="sng">
                  <a:solidFill>
                    <a:srgbClr val="FFFFFF"/>
                  </a:solidFill>
                  <a:prstDash val="solid"/>
                </a:ln>
                <a:solidFill>
                  <a:srgbClr val="FFFFFF"/>
                </a:solidFill>
                <a:effectLst>
                  <a:outerShdw blurRad="63500" dir="3600000" algn="tl" rotWithShape="0">
                    <a:srgbClr val="000000">
                      <a:alpha val="70000"/>
                    </a:srgbClr>
                  </a:outerShdw>
                </a:effectLst>
              </a:rPr>
              <a:t> </a:t>
            </a:r>
            <a:r>
              <a:rPr lang="en-US" sz="4000" dirty="0" err="1">
                <a:ln w="18415" cmpd="sng">
                  <a:solidFill>
                    <a:srgbClr val="FFFFFF"/>
                  </a:solidFill>
                  <a:prstDash val="solid"/>
                </a:ln>
                <a:solidFill>
                  <a:srgbClr val="FFFFFF"/>
                </a:solidFill>
                <a:effectLst>
                  <a:outerShdw blurRad="63500" dir="3600000" algn="tl" rotWithShape="0">
                    <a:srgbClr val="000000">
                      <a:alpha val="70000"/>
                    </a:srgbClr>
                  </a:outerShdw>
                </a:effectLst>
              </a:rPr>
              <a:t>Trời</a:t>
            </a:r>
            <a:endParaRPr lang="vi-VN" sz="40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pic>
        <p:nvPicPr>
          <p:cNvPr id="3" name="Picture 2"/>
          <p:cNvPicPr>
            <a:picLocks noChangeAspect="1"/>
          </p:cNvPicPr>
          <p:nvPr/>
        </p:nvPicPr>
        <p:blipFill>
          <a:blip r:embed="rId2" cstate="print">
            <a:extLst>
              <a:ext uri="{BEBA8EAE-BF5A-486C-A8C5-ECC9F3942E4B}">
                <a14:imgProps xmlns:a14="http://schemas.microsoft.com/office/drawing/2010/main">
                  <a14:imgLayer r:embed="rId3">
                    <a14:imgEffect>
                      <a14:backgroundRemoval t="0" b="90858" l="0" r="100000">
                        <a14:foregroundMark x1="35011" y1="16181" x2="35011" y2="16181"/>
                        <a14:foregroundMark x1="21625" y1="21117" x2="21625" y2="21117"/>
                        <a14:foregroundMark x1="18535" y1="22735" x2="18535" y2="22735"/>
                        <a14:foregroundMark x1="50915" y1="14644" x2="50915" y2="14644"/>
                        <a14:foregroundMark x1="60183" y1="15777" x2="60183" y2="15777"/>
                        <a14:foregroundMark x1="58238" y1="15777" x2="58238" y2="15777"/>
                        <a14:foregroundMark x1="62700" y1="16181" x2="62700" y2="16181"/>
                      </a14:backgroundRemoval>
                    </a14:imgEffect>
                  </a14:imgLayer>
                </a14:imgProps>
              </a:ext>
              <a:ext uri="{28A0092B-C50C-407E-A947-70E740481C1C}">
                <a14:useLocalDpi xmlns:a14="http://schemas.microsoft.com/office/drawing/2010/main" val="0"/>
              </a:ext>
            </a:extLst>
          </a:blip>
          <a:stretch>
            <a:fillRect/>
          </a:stretch>
        </p:blipFill>
        <p:spPr>
          <a:xfrm>
            <a:off x="395536" y="596602"/>
            <a:ext cx="1854616" cy="2623220"/>
          </a:xfrm>
          <a:prstGeom prst="rect">
            <a:avLst/>
          </a:prstGeom>
        </p:spPr>
      </p:pic>
      <p:sp>
        <p:nvSpPr>
          <p:cNvPr id="4" name="TextBox 3"/>
          <p:cNvSpPr txBox="1"/>
          <p:nvPr/>
        </p:nvSpPr>
        <p:spPr>
          <a:xfrm>
            <a:off x="0" y="3225046"/>
            <a:ext cx="9144000" cy="1938992"/>
          </a:xfrm>
          <a:prstGeom prst="rect">
            <a:avLst/>
          </a:prstGeom>
          <a:solidFill>
            <a:srgbClr val="2EC2BB"/>
          </a:solidFill>
        </p:spPr>
        <p:style>
          <a:lnRef idx="3">
            <a:schemeClr val="lt1"/>
          </a:lnRef>
          <a:fillRef idx="1">
            <a:schemeClr val="accent5"/>
          </a:fillRef>
          <a:effectRef idx="1">
            <a:schemeClr val="accent5"/>
          </a:effectRef>
          <a:fontRef idx="minor">
            <a:schemeClr val="lt1"/>
          </a:fontRef>
        </p:style>
        <p:txBody>
          <a:bodyPr wrap="square" rtlCol="0">
            <a:spAutoFit/>
          </a:bodyPr>
          <a:lstStyle/>
          <a:p>
            <a:pPr algn="just"/>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hệ</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8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nhỏ</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Thủy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Tính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trở</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ra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đứng</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vị</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thứ</a:t>
            </a:r>
            <a:r>
              <a:rPr lang="en-US" sz="2400" b="1" dirty="0">
                <a:latin typeface="Times New Roman" panose="02020603050405020304" pitchFamily="18" charset="0"/>
                <a:cs typeface="Times New Roman" panose="02020603050405020304" pitchFamily="18" charset="0"/>
              </a:rPr>
              <a:t> 3.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Mặt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Trời</a:t>
            </a:r>
            <a:r>
              <a:rPr lang="en-US" sz="2400" b="1" dirty="0">
                <a:latin typeface="Times New Roman" panose="02020603050405020304" pitchFamily="18" charset="0"/>
                <a:cs typeface="Times New Roman" panose="02020603050405020304" pitchFamily="18" charset="0"/>
              </a:rPr>
              <a:t> 149,6 </a:t>
            </a:r>
            <a:r>
              <a:rPr lang="en-US" sz="2400" b="1" dirty="0" err="1">
                <a:latin typeface="Times New Roman" panose="02020603050405020304" pitchFamily="18" charset="0"/>
                <a:cs typeface="Times New Roman" panose="02020603050405020304" pitchFamily="18" charset="0"/>
              </a:rPr>
              <a:t>triệu</a:t>
            </a:r>
            <a:r>
              <a:rPr lang="en-US" sz="2400" b="1" dirty="0">
                <a:latin typeface="Times New Roman" panose="02020603050405020304" pitchFamily="18" charset="0"/>
                <a:cs typeface="Times New Roman" panose="02020603050405020304" pitchFamily="18" charset="0"/>
              </a:rPr>
              <a:t> km. </a:t>
            </a:r>
            <a:r>
              <a:rPr lang="en-US" sz="2400" b="1" dirty="0" err="1">
                <a:latin typeface="Times New Roman" panose="02020603050405020304" pitchFamily="18" charset="0"/>
                <a:cs typeface="Times New Roman" panose="02020603050405020304" pitchFamily="18" charset="0"/>
              </a:rPr>
              <a:t>Khoảng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này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cùng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tự</a:t>
            </a:r>
            <a:r>
              <a:rPr lang="en-US" sz="2400" b="1" dirty="0">
                <a:latin typeface="Times New Roman" panose="02020603050405020304" pitchFamily="18" charset="0"/>
                <a:cs typeface="Times New Roman" panose="02020603050405020304" pitchFamily="18" charset="0"/>
              </a:rPr>
              <a:t> quay </a:t>
            </a:r>
            <a:r>
              <a:rPr lang="en-US" sz="2400" b="1" dirty="0" err="1">
                <a:latin typeface="Times New Roman" panose="02020603050405020304" pitchFamily="18" charset="0"/>
                <a:cs typeface="Times New Roman" panose="02020603050405020304" pitchFamily="18" charset="0"/>
              </a:rPr>
              <a:t>giúp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được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ánh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sáng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phù</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sống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sinh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phát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triển</a:t>
            </a:r>
            <a:r>
              <a:rPr lang="en-US" sz="2400" b="1" dirty="0">
                <a:latin typeface="Times New Roman" panose="02020603050405020304" pitchFamily="18" charset="0"/>
                <a:cs typeface="Times New Roman" panose="02020603050405020304" pitchFamily="18" charset="0"/>
              </a:rPr>
              <a:t>.</a:t>
            </a:r>
            <a:endParaRPr lang="vi-VN" sz="24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2483768" y="915566"/>
            <a:ext cx="6538008" cy="1815882"/>
          </a:xfrm>
          <a:prstGeom prst="rect">
            <a:avLst/>
          </a:prstGeom>
          <a:noFill/>
        </p:spPr>
        <p:txBody>
          <a:bodyPr wrap="none" rtlCol="0">
            <a:spAutoFit/>
          </a:bodyPr>
          <a:lstStyle/>
          <a:p>
            <a:r>
              <a:rPr lang="en-US" sz="2800" b="1" dirty="0" err="1"/>
              <a:t>Tên</a:t>
            </a:r>
            <a:r>
              <a:rPr lang="en-US" sz="2800" b="1" dirty="0"/>
              <a:t> :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TRÁI ĐẤT</a:t>
            </a:r>
          </a:p>
          <a:p>
            <a:r>
              <a:rPr lang="en-US" sz="2800" b="1" dirty="0" err="1"/>
              <a:t>Khoảng</a:t>
            </a:r>
            <a:r>
              <a:rPr lang="en-US" sz="2800" b="1" dirty="0"/>
              <a:t> </a:t>
            </a:r>
            <a:r>
              <a:rPr lang="en-US" sz="2800" b="1" dirty="0" err="1"/>
              <a:t>cách</a:t>
            </a:r>
            <a:r>
              <a:rPr lang="en-US" sz="2800" b="1" dirty="0"/>
              <a:t> </a:t>
            </a:r>
            <a:r>
              <a:rPr lang="en-US" sz="2800" b="1" dirty="0" err="1"/>
              <a:t>đến</a:t>
            </a:r>
            <a:r>
              <a:rPr lang="en-US" sz="2800" b="1" dirty="0"/>
              <a:t> </a:t>
            </a:r>
            <a:r>
              <a:rPr lang="en-US" sz="2800" b="1" dirty="0" err="1"/>
              <a:t>Mặt</a:t>
            </a:r>
            <a:r>
              <a:rPr lang="en-US" sz="2800" b="1" dirty="0"/>
              <a:t> </a:t>
            </a:r>
            <a:r>
              <a:rPr lang="en-US" sz="2800" b="1" dirty="0" err="1"/>
              <a:t>Trời</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149,6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triệu</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km</a:t>
            </a:r>
          </a:p>
          <a:p>
            <a:r>
              <a:rPr lang="en-US" sz="2800" b="1" dirty="0" err="1"/>
              <a:t>Nhiệt</a:t>
            </a:r>
            <a:r>
              <a:rPr lang="en-US" sz="2800" b="1" dirty="0"/>
              <a:t> </a:t>
            </a:r>
            <a:r>
              <a:rPr lang="en-US" sz="2800" b="1" dirty="0" err="1"/>
              <a:t>độ</a:t>
            </a:r>
            <a:r>
              <a:rPr lang="en-US" sz="2800" b="1" dirty="0"/>
              <a:t> </a:t>
            </a:r>
            <a:r>
              <a:rPr lang="en-US" sz="2800" b="1" dirty="0" err="1"/>
              <a:t>bề</a:t>
            </a:r>
            <a:r>
              <a:rPr lang="en-US" sz="2800" b="1" dirty="0"/>
              <a:t> </a:t>
            </a:r>
            <a:r>
              <a:rPr lang="en-US" sz="2800" b="1" dirty="0" err="1"/>
              <a:t>mặt</a:t>
            </a:r>
            <a:r>
              <a:rPr lang="en-US" sz="2800" b="1" dirty="0"/>
              <a:t> </a:t>
            </a:r>
            <a:r>
              <a:rPr lang="en-US" sz="2800" b="1" dirty="0" err="1"/>
              <a:t>Trái</a:t>
            </a:r>
            <a:r>
              <a:rPr lang="en-US" sz="2800" b="1" dirty="0"/>
              <a:t> </a:t>
            </a:r>
            <a:r>
              <a:rPr lang="en-US" sz="2800" b="1" dirty="0" err="1"/>
              <a:t>Đất</a:t>
            </a:r>
            <a:r>
              <a:rPr lang="en-US" sz="2800" b="1" dirty="0"/>
              <a:t>: 33</a:t>
            </a:r>
            <a:r>
              <a:rPr lang="en-US" sz="2800" b="1" baseline="30000" dirty="0"/>
              <a:t>0</a:t>
            </a:r>
            <a:r>
              <a:rPr lang="en-US" sz="2800" b="1" baseline="-25000" dirty="0"/>
              <a:t> </a:t>
            </a:r>
            <a:r>
              <a:rPr lang="en-US" sz="2800" b="1" dirty="0"/>
              <a:t>C (59</a:t>
            </a:r>
            <a:r>
              <a:rPr lang="en-US" sz="2800" b="1" baseline="30000" dirty="0"/>
              <a:t>0</a:t>
            </a:r>
            <a:r>
              <a:rPr lang="en-US" sz="2800" b="1" baseline="-25000" dirty="0"/>
              <a:t> </a:t>
            </a:r>
            <a:r>
              <a:rPr lang="en-US" sz="2800" b="1" dirty="0"/>
              <a:t>F) </a:t>
            </a:r>
          </a:p>
          <a:p>
            <a:r>
              <a:rPr lang="en-US" sz="2800" b="1" dirty="0" err="1"/>
              <a:t>Số</a:t>
            </a:r>
            <a:r>
              <a:rPr lang="en-US" sz="2800" b="1" dirty="0"/>
              <a:t> </a:t>
            </a:r>
            <a:r>
              <a:rPr lang="en-US" sz="2800" b="1" dirty="0" err="1"/>
              <a:t>lượng</a:t>
            </a:r>
            <a:r>
              <a:rPr lang="en-US" sz="2800" b="1" dirty="0"/>
              <a:t> </a:t>
            </a:r>
            <a:r>
              <a:rPr lang="en-US" sz="2800" b="1" dirty="0" err="1"/>
              <a:t>vệ</a:t>
            </a:r>
            <a:r>
              <a:rPr lang="en-US" sz="2800" b="1" dirty="0"/>
              <a:t> </a:t>
            </a:r>
            <a:r>
              <a:rPr lang="en-US" sz="2800" b="1" dirty="0" err="1"/>
              <a:t>tinh</a:t>
            </a:r>
            <a:r>
              <a:rPr lang="en-US" sz="2800" b="1" dirty="0"/>
              <a:t>:  </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01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Mặt</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Trăng</a:t>
            </a:r>
            <a:r>
              <a:rPr lang="en-US"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t>
            </a:r>
            <a:endParaRPr lang="en-US"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Tree>
    <p:extLst>
      <p:ext uri="{BB962C8B-B14F-4D97-AF65-F5344CB8AC3E}">
        <p14:creationId xmlns:p14="http://schemas.microsoft.com/office/powerpoint/2010/main" val="3984759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1486</Words>
  <Application>Microsoft Office PowerPoint</Application>
  <PresentationFormat>On-screen Show (16:9)</PresentationFormat>
  <Paragraphs>131</Paragraphs>
  <Slides>36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36</vt:i4>
      </vt:variant>
    </vt:vector>
  </HeadingPairs>
  <TitlesOfParts>
    <vt:vector size="43" baseType="lpstr">
      <vt:lpstr>Arial</vt:lpstr>
      <vt:lpstr>Calibri</vt:lpstr>
      <vt:lpstr>Encode Sans</vt:lpstr>
      <vt:lpstr>Tahoma</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P261119</cp:lastModifiedBy>
  <cp:revision>50</cp:revision>
  <dcterms:created xsi:type="dcterms:W3CDTF">2021-08-12T13:33:35Z</dcterms:created>
  <dcterms:modified xsi:type="dcterms:W3CDTF">2023-11-15T01:05:55Z</dcterms:modified>
</cp:coreProperties>
</file>