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84" r:id="rId3"/>
    <p:sldId id="256" r:id="rId4"/>
    <p:sldId id="361" r:id="rId5"/>
    <p:sldId id="358" r:id="rId6"/>
    <p:sldId id="357" r:id="rId8"/>
    <p:sldId id="359" r:id="rId9"/>
    <p:sldId id="316" r:id="rId10"/>
    <p:sldId id="347" r:id="rId11"/>
    <p:sldId id="348" r:id="rId12"/>
    <p:sldId id="349" r:id="rId13"/>
    <p:sldId id="350" r:id="rId14"/>
    <p:sldId id="351" r:id="rId15"/>
    <p:sldId id="283" r:id="rId16"/>
    <p:sldId id="352" r:id="rId17"/>
    <p:sldId id="276" r:id="rId18"/>
    <p:sldId id="298" r:id="rId19"/>
    <p:sldId id="362" r:id="rId20"/>
    <p:sldId id="363" r:id="rId21"/>
    <p:sldId id="364" r:id="rId22"/>
    <p:sldId id="325" r:id="rId23"/>
    <p:sldId id="313" r:id="rId24"/>
    <p:sldId id="365" r:id="rId25"/>
    <p:sldId id="314" r:id="rId26"/>
    <p:sldId id="330" r:id="rId27"/>
    <p:sldId id="3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F9933"/>
    <a:srgbClr val="FBCDCD"/>
    <a:srgbClr val="3B87CD"/>
    <a:srgbClr val="FFCC99"/>
    <a:srgbClr val="FFFF99"/>
    <a:srgbClr val="FFFFCC"/>
    <a:srgbClr val="66FFFF"/>
    <a:srgbClr val="5DD2FF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2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4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2.xml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179" y="2121489"/>
            <a:ext cx="456628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TEENAGERS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 Getting Started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2989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pressure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endParaRPr lang="en-US" sz="72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7850" y="4219486"/>
            <a:ext cx="615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áp </a:t>
            </a:r>
            <a:r>
              <a:rPr lang="en-US" sz="4800" dirty="0" err="1"/>
              <a:t>lực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363727" y="3009882"/>
            <a:ext cx="3291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preʃə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17069" y="5482503"/>
            <a:ext cx="621579" cy="6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755" t="-798" r="6684" b="1"/>
          <a:stretch>
            <a:fillRect/>
          </a:stretch>
        </p:blipFill>
        <p:spPr>
          <a:xfrm>
            <a:off x="6686551" y="1834364"/>
            <a:ext cx="4857750" cy="38131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27368" y="1145681"/>
            <a:ext cx="76823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</a:t>
            </a:r>
            <a:r>
              <a:rPr lang="en-US" sz="8000" b="1" dirty="0" smtClean="0">
                <a:solidFill>
                  <a:srgbClr val="AD4F0F"/>
                </a:solidFill>
              </a:rPr>
              <a:t>ser-friendly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</a:t>
            </a:r>
            <a:r>
              <a:rPr lang="en-US" sz="6000" b="1" dirty="0" err="1" smtClean="0">
                <a:solidFill>
                  <a:srgbClr val="AD4F0F"/>
                </a:solidFill>
              </a:rPr>
              <a:t>adj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8952" y="4081788"/>
            <a:ext cx="61514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</a:t>
            </a:r>
            <a:r>
              <a:rPr lang="en-US" sz="4400" dirty="0" err="1" smtClean="0"/>
              <a:t>hân</a:t>
            </a:r>
            <a:r>
              <a:rPr lang="en-US" sz="4400" dirty="0" smtClean="0"/>
              <a:t> </a:t>
            </a:r>
            <a:r>
              <a:rPr lang="en-US" sz="4400" dirty="0" err="1" smtClean="0"/>
              <a:t>thiện</a:t>
            </a:r>
            <a:r>
              <a:rPr lang="en-US" sz="4400" dirty="0" smtClean="0"/>
              <a:t>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endParaRPr lang="en-US" sz="4400" dirty="0" smtClean="0"/>
          </a:p>
          <a:p>
            <a:pPr lvl="0" algn="ctr"/>
            <a:r>
              <a:rPr lang="en-US" sz="4400" dirty="0" err="1"/>
              <a:t>n</a:t>
            </a:r>
            <a:r>
              <a:rPr lang="en-US" sz="4400" dirty="0" err="1" smtClean="0"/>
              <a:t>gười</a:t>
            </a:r>
            <a:r>
              <a:rPr lang="en-US" sz="4400" dirty="0" smtClean="0"/>
              <a:t> </a:t>
            </a:r>
            <a:r>
              <a:rPr lang="en-US" sz="4400" dirty="0" err="1" smtClean="0"/>
              <a:t>dùng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871235" y="2963312"/>
            <a:ext cx="4291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/ˈjuːzə-ˈfrendli/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t="13980"/>
          <a:stretch>
            <a:fillRect/>
          </a:stretch>
        </p:blipFill>
        <p:spPr>
          <a:xfrm>
            <a:off x="6260229" y="2637411"/>
            <a:ext cx="5845690" cy="3337622"/>
          </a:xfrm>
          <a:prstGeom prst="rect">
            <a:avLst/>
          </a:prstGeom>
        </p:spPr>
      </p:pic>
      <p:pic>
        <p:nvPicPr>
          <p:cNvPr id="5" name="user- frien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9218" y="5732452"/>
            <a:ext cx="767916" cy="767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10866" y="1340278"/>
            <a:ext cx="68586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midterm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 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0519" y="4541056"/>
            <a:ext cx="6151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giữa kì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366611" y="3117169"/>
            <a:ext cx="3389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mɪdˈtɜːm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id-ter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78820" y="5681608"/>
            <a:ext cx="724615" cy="72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>
            <a:fillRect/>
          </a:stretch>
        </p:blipFill>
        <p:spPr>
          <a:xfrm>
            <a:off x="6969526" y="1912156"/>
            <a:ext cx="4361685" cy="365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39091" y="1300052"/>
          <a:ext cx="10770027" cy="5099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/>
                <a:gridCol w="2999776"/>
                <a:gridCol w="3947621"/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forum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diễn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đàn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stress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sự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căng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stressful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căng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áp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pressure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(r)/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áp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5. user-friendly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thân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thiện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dễ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6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midterm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effectLst/>
                          <a:latin typeface="+mn-lt"/>
                        </a:rPr>
                        <a:t>giữa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kì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7" y="1957178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6" y="2612736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5" y="3326030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5" y="3946108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5" y="4801427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9765" y="5789461"/>
            <a:ext cx="539326" cy="53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331" y="3317841"/>
            <a:ext cx="814677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smtClean="0">
                <a:solidFill>
                  <a:srgbClr val="000000"/>
                </a:solidFill>
              </a:rPr>
              <a:t>- </a:t>
            </a:r>
            <a:r>
              <a:rPr lang="en-US" sz="4000" i="1" dirty="0">
                <a:solidFill>
                  <a:srgbClr val="000000"/>
                </a:solidFill>
              </a:rPr>
              <a:t>Who are the people? 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</a:rPr>
              <a:t>- What might they be talking about?</a:t>
            </a:r>
            <a:endParaRPr lang="en-US" sz="40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3493" y="82976"/>
            <a:ext cx="5317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 AND LISTEN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5013" y="1625695"/>
            <a:ext cx="742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F4B66"/>
                </a:solidFill>
                <a:ea typeface="Calibri" panose="020F0502020204030204" pitchFamily="34" charset="0"/>
              </a:rPr>
              <a:t>Look at the picture in the book </a:t>
            </a:r>
            <a:endParaRPr lang="en-US" sz="3600" b="1" smtClean="0">
              <a:solidFill>
                <a:srgbClr val="EF4B66"/>
              </a:solidFill>
              <a:ea typeface="Calibri" panose="020F0502020204030204" pitchFamily="34" charset="0"/>
            </a:endParaRPr>
          </a:p>
          <a:p>
            <a:r>
              <a:rPr lang="en-US" sz="3600" b="1" smtClean="0">
                <a:solidFill>
                  <a:srgbClr val="EF4B66"/>
                </a:solidFill>
                <a:ea typeface="Calibri" panose="020F0502020204030204" pitchFamily="34" charset="0"/>
              </a:rPr>
              <a:t>and answer the questions:</a:t>
            </a:r>
            <a:endParaRPr lang="en-US" sz="3600" dirty="0">
              <a:solidFill>
                <a:srgbClr val="EF4B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30313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058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2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56" y="1739913"/>
            <a:ext cx="121161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Yes. This year there </a:t>
            </a:r>
            <a:r>
              <a:rPr lang="en-US" sz="2000" smtClean="0">
                <a:solidFill>
                  <a:srgbClr val="242021"/>
                </a:solidFill>
                <a:latin typeface="ChronicaPro-Book"/>
              </a:rPr>
              <a:t>are some new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clubs like arts and crafts, and music. The club leaders will provide us with a variety of activities to suit different interests. And there will also be competitions as usual.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Awesome! I hope </a:t>
            </a:r>
            <a:r>
              <a:rPr lang="en-US" sz="2000" smtClean="0">
                <a:solidFill>
                  <a:srgbClr val="242021"/>
                </a:solidFill>
                <a:latin typeface="ChronicaPro-Book"/>
              </a:rPr>
              <a:t>you all can join </a:t>
            </a:r>
            <a:r>
              <a:rPr lang="en-US" sz="2000" dirty="0" smtClean="0">
                <a:solidFill>
                  <a:srgbClr val="242021"/>
                </a:solidFill>
                <a:latin typeface="ChronicaPro-Book"/>
              </a:rPr>
              <a:t>the clubs you </a:t>
            </a:r>
            <a:r>
              <a:rPr lang="en-US" sz="2000" smtClean="0">
                <a:solidFill>
                  <a:srgbClr val="242021"/>
                </a:solidFill>
                <a:latin typeface="ChronicaPro-Book"/>
              </a:rPr>
              <a:t>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10163" y="11122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2360" y="1871927"/>
          <a:ext cx="11269479" cy="478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/>
                <a:gridCol w="1152939"/>
                <a:gridCol w="1053548"/>
              </a:tblGrid>
              <a:tr h="7586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1. The students finished their midterm tests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2. Minh mentions the different types of pressure they are facing.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3. The teacher tells</a:t>
                      </a:r>
                      <a:r>
                        <a:rPr lang="en-US" sz="2800" baseline="0" dirty="0" smtClean="0">
                          <a:latin typeface="+mn-lt"/>
                        </a:rPr>
                        <a:t> them to stay calm and work hard.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4. The class will discuss their problems offline.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5. The school has different</a:t>
                      </a:r>
                      <a:r>
                        <a:rPr lang="en-US" sz="2800" baseline="0" dirty="0" smtClean="0">
                          <a:latin typeface="+mn-lt"/>
                        </a:rPr>
                        <a:t> clubs for its students.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183" y="127350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3328" y="2639519"/>
            <a:ext cx="709070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530" y="3608324"/>
            <a:ext cx="709070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530" y="4396942"/>
            <a:ext cx="709070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297" y="5203815"/>
            <a:ext cx="709070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530" y="5990129"/>
            <a:ext cx="709070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078" y="2643952"/>
            <a:ext cx="6169739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preparing for the midterm test.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8078" y="5125660"/>
            <a:ext cx="9673698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class will discuss their problems </a:t>
            </a:r>
            <a:r>
              <a:rPr lang="en-US" sz="2800" smtClean="0">
                <a:solidFill>
                  <a:srgbClr val="FF0000"/>
                </a:solidFill>
              </a:rPr>
              <a:t>in their </a:t>
            </a:r>
            <a:r>
              <a:rPr lang="en-US" sz="2800" dirty="0" smtClean="0">
                <a:solidFill>
                  <a:srgbClr val="FF0000"/>
                </a:solidFill>
              </a:rPr>
              <a:t>new Facebook group.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2.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246" y="6146004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pressure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314" t="7189" r="1653" b="5272"/>
          <a:stretch>
            <a:fillRect/>
          </a:stretch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63" y="3024907"/>
            <a:ext cx="8517237" cy="31639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5931" y="6203154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1.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68" y="6157869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l</a:t>
            </a:r>
            <a:r>
              <a:rPr lang="en-US" sz="32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314" t="7189" r="1653" b="5272"/>
          <a:stretch>
            <a:fillRect/>
          </a:stretch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88" t="7679" r="5835" b="4107"/>
          <a:stretch>
            <a:fillRect/>
          </a:stretch>
        </p:blipFill>
        <p:spPr>
          <a:xfrm>
            <a:off x="2085097" y="3018160"/>
            <a:ext cx="7720077" cy="31234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530927" y="2260404"/>
            <a:ext cx="174592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29546" y="2580425"/>
            <a:ext cx="1205060" cy="109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36794" y="6196011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rts and crafts club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5908" y="6119811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forum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2314" t="7189" r="1653" b="5272"/>
          <a:stretch>
            <a:fillRect/>
          </a:stretch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30927" y="2260404"/>
            <a:ext cx="174592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29546" y="2580425"/>
            <a:ext cx="1205060" cy="109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4059" y="6143622"/>
            <a:ext cx="2230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3496" y="6134456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chess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530927" y="2595286"/>
            <a:ext cx="2231698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91802" y="1983220"/>
            <a:ext cx="790281" cy="124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70" t="3690" r="2444" b="5535"/>
          <a:stretch>
            <a:fillRect/>
          </a:stretch>
        </p:blipFill>
        <p:spPr>
          <a:xfrm>
            <a:off x="2095784" y="2952827"/>
            <a:ext cx="7602304" cy="320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9285" y="132715"/>
            <a:ext cx="1551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29940" y="2587625"/>
            <a:ext cx="6163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0702A"/>
                </a:solidFill>
              </a:rPr>
              <a:t>It’s great to see </a:t>
            </a:r>
            <a:r>
              <a:rPr lang="en-US" sz="3600" b="1" smtClean="0">
                <a:solidFill>
                  <a:srgbClr val="E0702A"/>
                </a:solidFill>
              </a:rPr>
              <a:t>you again!</a:t>
            </a:r>
            <a:endParaRPr lang="en-US" sz="3600" b="1" dirty="0">
              <a:solidFill>
                <a:srgbClr val="E0702A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0339" y="1918347"/>
            <a:ext cx="117903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1.</a:t>
            </a:r>
            <a:r>
              <a:rPr lang="en-US" sz="3200" smtClean="0"/>
              <a:t> Minh </a:t>
            </a:r>
            <a:r>
              <a:rPr lang="en-US" sz="3200" dirty="0" smtClean="0"/>
              <a:t>is a member of our ________________. The greeting cards he makes are really creative.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2.</a:t>
            </a:r>
            <a:r>
              <a:rPr lang="en-US" sz="3200" smtClean="0"/>
              <a:t> Students </a:t>
            </a:r>
            <a:r>
              <a:rPr lang="en-US" sz="3200" dirty="0" smtClean="0"/>
              <a:t>can discuss their problems in </a:t>
            </a:r>
            <a:r>
              <a:rPr lang="en-US" sz="3200" smtClean="0"/>
              <a:t>their class ______.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3.</a:t>
            </a:r>
            <a:r>
              <a:rPr lang="en-US" sz="3200" smtClean="0"/>
              <a:t> We </a:t>
            </a:r>
            <a:r>
              <a:rPr lang="en-US" sz="3200" dirty="0" smtClean="0"/>
              <a:t>share the essays and stories that we write in English in our _____________.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4.</a:t>
            </a:r>
            <a:r>
              <a:rPr lang="en-US" sz="3200" smtClean="0"/>
              <a:t> She </a:t>
            </a:r>
            <a:r>
              <a:rPr lang="en-US" sz="3200" dirty="0" smtClean="0"/>
              <a:t>is not feeling very well this weekend because of all the _______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smtClean="0"/>
              <a:t>from </a:t>
            </a:r>
            <a:r>
              <a:rPr lang="en-US" sz="3200" dirty="0" smtClean="0"/>
              <a:t>her school work.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5.</a:t>
            </a:r>
            <a:r>
              <a:rPr lang="en-US" sz="3200" smtClean="0"/>
              <a:t> The </a:t>
            </a:r>
            <a:r>
              <a:rPr lang="en-US" sz="3200" dirty="0" smtClean="0"/>
              <a:t>coach of our _____________ tells us to drink plenty of water during our practice sessions.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632413" y="1914843"/>
            <a:ext cx="37374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a</a:t>
            </a:r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rts and crafts club</a:t>
            </a:r>
            <a:endParaRPr lang="en-US" sz="3000" b="1" dirty="0">
              <a:solidFill>
                <a:srgbClr val="EF4B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87350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 </a:t>
            </a:r>
            <a:r>
              <a:rPr lang="en-US" sz="2400" b="1" dirty="0" smtClean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86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3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0404" y="2893409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forum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132" y="3916096"/>
            <a:ext cx="2671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l</a:t>
            </a:r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anguage club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57956" y="4486941"/>
            <a:ext cx="17435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pressure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5941" y="5614351"/>
            <a:ext cx="2425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s</a:t>
            </a:r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ports club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0471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 Report your friend’s answers to your </a:t>
            </a:r>
            <a:r>
              <a:rPr lang="en-US" sz="2800" b="1" dirty="0" smtClean="0"/>
              <a:t>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6996" y="2411973"/>
            <a:ext cx="8885533" cy="30273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types of social media do you use?</a:t>
            </a: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kinds of pressure do you have?</a:t>
            </a: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clubs do you participate in?</a:t>
            </a: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Why do you choose to participate in that club?</a:t>
            </a: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>
            <a:fillRect/>
          </a:stretch>
        </p:blipFill>
        <p:spPr bwMode="auto">
          <a:xfrm>
            <a:off x="7497184" y="2182700"/>
            <a:ext cx="4608735" cy="30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0471"/>
            <a:ext cx="105035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 in pairs. Ask and answer the questions below. Report your friend’s answers to your </a:t>
            </a:r>
            <a:r>
              <a:rPr lang="en-US" sz="2400" b="1" dirty="0" smtClean="0"/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5939" y="2401887"/>
            <a:ext cx="6196537" cy="35702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My friend</a:t>
            </a:r>
            <a:r>
              <a:rPr lang="en-US" sz="3000" smtClean="0"/>
              <a:t>, …, </a:t>
            </a:r>
            <a:r>
              <a:rPr lang="en-US" sz="3000" dirty="0" smtClean="0"/>
              <a:t>often use Facebook/ Instagram/ </a:t>
            </a:r>
            <a:r>
              <a:rPr lang="en-US" sz="3000" dirty="0" err="1" smtClean="0"/>
              <a:t>Zalo</a:t>
            </a:r>
            <a:r>
              <a:rPr lang="en-US" sz="3000" dirty="0" smtClean="0"/>
              <a:t>… to get information or keep in contact with her/his relationships.</a:t>
            </a:r>
            <a:endParaRPr lang="en-US" sz="3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smtClean="0"/>
              <a:t>…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85" y="2506662"/>
            <a:ext cx="5165746" cy="37621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48827" y="1715057"/>
            <a:ext cx="355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REPORTING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38837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696" y="2358330"/>
            <a:ext cx="10434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hobbies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</a:t>
            </a:r>
            <a:r>
              <a:rPr lang="en-US" sz="3200" dirty="0" smtClean="0"/>
              <a:t>unit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2"/>
            <a:ext cx="263975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1998857"/>
            <a:ext cx="8149852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Name a list of </a:t>
            </a:r>
            <a:r>
              <a:rPr lang="en-US" sz="3200" dirty="0" smtClean="0"/>
              <a:t>school </a:t>
            </a:r>
            <a:r>
              <a:rPr lang="en-US" sz="3200" dirty="0"/>
              <a:t>clubs </a:t>
            </a:r>
            <a:r>
              <a:rPr lang="en-US" sz="3200"/>
              <a:t>and </a:t>
            </a:r>
            <a:r>
              <a:rPr lang="en-US" sz="3200" smtClean="0"/>
              <a:t>pressures.</a:t>
            </a:r>
            <a:endParaRPr lang="en-US" sz="320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/>
              <a:t>Do exercises in the workbook</a:t>
            </a:r>
            <a:r>
              <a:rPr lang="en-US" sz="3200" smtClean="0"/>
              <a:t>.</a:t>
            </a:r>
            <a:endParaRPr lang="en-US" sz="320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/>
              <a:t>Start preparing for the Project of the </a:t>
            </a:r>
            <a:r>
              <a:rPr lang="en-US" sz="3200" smtClean="0"/>
              <a:t>unit.</a:t>
            </a:r>
            <a:endParaRPr lang="en-US" sz="32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90" y="3425356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29586" y="47378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7927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or F.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each of the sentences with a word or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2" y="4828582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Ask and answer the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your friend’s answers to the class.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42468" cy="9496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70490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038569"/>
            <a:ext cx="1042468" cy="66633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65282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45275" y="1295606"/>
            <a:ext cx="10515600" cy="60519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Bodoni" panose="020B7200000000000000" pitchFamily="34" charset="0"/>
              </a:rPr>
              <a:t>Rule:</a:t>
            </a:r>
            <a:endParaRPr lang="en-US" b="1" dirty="0">
              <a:solidFill>
                <a:srgbClr val="FF0000"/>
              </a:solidFill>
              <a:latin typeface=".VnBodoni" panose="020B7200000000000000" pitchFamily="34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34669" y="2420979"/>
            <a:ext cx="10515600" cy="35808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 in 2 </a:t>
            </a:r>
            <a:r>
              <a:rPr lang="en-US" sz="3600" dirty="0" smtClean="0"/>
              <a:t>teams.</a:t>
            </a:r>
            <a:endParaRPr lang="en-US" sz="3600" dirty="0" smtClean="0"/>
          </a:p>
          <a:p>
            <a:r>
              <a:rPr lang="en-US" sz="3600" dirty="0" smtClean="0"/>
              <a:t>Look at 9 </a:t>
            </a:r>
            <a:r>
              <a:rPr lang="en-US" sz="3600" dirty="0" smtClean="0"/>
              <a:t>pictures.</a:t>
            </a:r>
            <a:endParaRPr lang="en-US" sz="3600" dirty="0" smtClean="0"/>
          </a:p>
          <a:p>
            <a:r>
              <a:rPr lang="en-US" sz="3600" dirty="0" smtClean="0"/>
              <a:t>Find the </a:t>
            </a:r>
            <a:r>
              <a:rPr lang="en-US" sz="3600" dirty="0" smtClean="0"/>
              <a:t>word</a:t>
            </a:r>
            <a:r>
              <a:rPr lang="en-US" sz="3600" dirty="0" smtClean="0"/>
              <a:t> for </a:t>
            </a:r>
            <a:r>
              <a:rPr lang="en-US" sz="3600" dirty="0" smtClean="0"/>
              <a:t>each picture, then </a:t>
            </a:r>
            <a:r>
              <a:rPr lang="en-US" sz="3600" dirty="0"/>
              <a:t>take the first letter from each picture to form the mystery word. </a:t>
            </a:r>
            <a:endParaRPr lang="en-US" sz="3600" dirty="0" smtClean="0"/>
          </a:p>
          <a:p>
            <a:r>
              <a:rPr lang="en-US" sz="3600" dirty="0" smtClean="0"/>
              <a:t>Which team finds the </a:t>
            </a:r>
            <a:r>
              <a:rPr lang="en-US" sz="3600" dirty="0"/>
              <a:t>mystery word first will become the winner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71" y="1160574"/>
            <a:ext cx="2979575" cy="16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59"/>
          <a:stretch>
            <a:fillRect/>
          </a:stretch>
        </p:blipFill>
        <p:spPr>
          <a:xfrm>
            <a:off x="3506634" y="1121091"/>
            <a:ext cx="2698524" cy="165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67" b="7054"/>
          <a:stretch>
            <a:fillRect/>
          </a:stretch>
        </p:blipFill>
        <p:spPr>
          <a:xfrm>
            <a:off x="6621797" y="1077433"/>
            <a:ext cx="2630895" cy="16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094" t="-7702" r="1094" b="5469"/>
          <a:stretch>
            <a:fillRect/>
          </a:stretch>
        </p:blipFill>
        <p:spPr>
          <a:xfrm>
            <a:off x="9325747" y="980618"/>
            <a:ext cx="2279703" cy="186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29" y="3524816"/>
            <a:ext cx="2336305" cy="234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484" y="3665158"/>
            <a:ext cx="2344639" cy="234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501" y="3524816"/>
            <a:ext cx="2377279" cy="2377279"/>
          </a:xfrm>
          <a:prstGeom prst="rect">
            <a:avLst/>
          </a:prstGeom>
        </p:spPr>
      </p:pic>
      <p:pic>
        <p:nvPicPr>
          <p:cNvPr id="1026" name="Picture 2" descr="100+ Free Sunflower &amp; Flower Vectors -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09" y="3482347"/>
            <a:ext cx="1808890" cy="23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2130" y="5736519"/>
            <a:ext cx="2041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01728" y="2679066"/>
            <a:ext cx="1723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3921" y="2679066"/>
            <a:ext cx="2823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lephant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51321" y="2679066"/>
            <a:ext cx="211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908" y="2679066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3039" y="5736519"/>
            <a:ext cx="2312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63985" y="5755289"/>
            <a:ext cx="205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282" y="5755289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8563" y="5755289"/>
            <a:ext cx="330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unflower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1913" t="15330" r="3952" b="2681"/>
          <a:stretch>
            <a:fillRect/>
          </a:stretch>
        </p:blipFill>
        <p:spPr>
          <a:xfrm>
            <a:off x="7265593" y="3981255"/>
            <a:ext cx="2050703" cy="166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 T, Author at City Kids Dental - 4700 N. Western Ave. Chicago, IL - Page 3  of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2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48244" y="142488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forum </a:t>
            </a:r>
            <a:r>
              <a:rPr lang="en-US" sz="66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79" y="4279060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d</a:t>
            </a:r>
            <a:r>
              <a:rPr lang="en-US" sz="4400" dirty="0" err="1" smtClean="0"/>
              <a:t>iễn</a:t>
            </a:r>
            <a:r>
              <a:rPr lang="en-US" sz="4400" dirty="0" smtClean="0"/>
              <a:t> </a:t>
            </a:r>
            <a:r>
              <a:rPr lang="en-US" sz="4400" dirty="0" err="1" smtClean="0"/>
              <a:t>đàn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781646" y="3128917"/>
            <a:ext cx="2476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fɔːrəm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or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76444" y="5290582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898" r="8285"/>
          <a:stretch>
            <a:fillRect/>
          </a:stretch>
        </p:blipFill>
        <p:spPr>
          <a:xfrm>
            <a:off x="6228994" y="1632559"/>
            <a:ext cx="5781675" cy="41927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3880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stress</a:t>
            </a:r>
            <a:r>
              <a:rPr lang="en-US" sz="8800" b="1" dirty="0" smtClean="0"/>
              <a:t> </a:t>
            </a:r>
            <a:r>
              <a:rPr lang="en-US" sz="6600" b="1" dirty="0" smtClean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4" y="44953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</a:t>
            </a:r>
            <a:r>
              <a:rPr lang="en-US" sz="4800" dirty="0" err="1" smtClean="0"/>
              <a:t>ự</a:t>
            </a:r>
            <a:r>
              <a:rPr lang="en-US" sz="4800" dirty="0" smtClean="0"/>
              <a:t> </a:t>
            </a:r>
            <a:r>
              <a:rPr lang="en-US" sz="4800" dirty="0" err="1" smtClean="0"/>
              <a:t>căng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88405" y="3177517"/>
            <a:ext cx="2249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stres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tres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15268" y="5813136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55" y="1724804"/>
            <a:ext cx="5176329" cy="38609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78113" y="1493775"/>
            <a:ext cx="6029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stressful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 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037" y="4510228"/>
            <a:ext cx="615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căng </a:t>
            </a:r>
            <a:r>
              <a:rPr lang="en-US" sz="4800" dirty="0" err="1"/>
              <a:t>thẳng</a:t>
            </a:r>
            <a:r>
              <a:rPr lang="en-US" sz="4800" dirty="0"/>
              <a:t>,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r>
              <a:rPr lang="en-US" sz="4800" dirty="0" err="1"/>
              <a:t>áp</a:t>
            </a:r>
            <a:r>
              <a:rPr lang="en-US" sz="4800" dirty="0"/>
              <a:t> </a:t>
            </a:r>
            <a:r>
              <a:rPr lang="en-US" sz="4800" dirty="0" err="1"/>
              <a:t>lực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427542" y="3226744"/>
            <a:ext cx="3192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</a:rPr>
              <a:t>stresfl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8450" y="1996634"/>
            <a:ext cx="5216514" cy="3260320"/>
          </a:xfrm>
          <a:prstGeom prst="rect">
            <a:avLst/>
          </a:prstGeom>
        </p:spPr>
      </p:pic>
      <p:pic>
        <p:nvPicPr>
          <p:cNvPr id="5" name="stressf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3126" y="5632931"/>
            <a:ext cx="487363" cy="487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5014</Words>
  <Application>WPS Presentation</Application>
  <PresentationFormat>Widescreen</PresentationFormat>
  <Paragraphs>342</Paragraphs>
  <Slides>25</Slides>
  <Notes>21</Notes>
  <HiddenSlides>0</HiddenSlides>
  <MMClips>13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</vt:lpstr>
      <vt:lpstr>.VnBodoni</vt:lpstr>
      <vt:lpstr>Microsoft YaHei</vt:lpstr>
      <vt:lpstr>Arial Unicode MS</vt:lpstr>
      <vt:lpstr>Calibri Light</vt:lpstr>
      <vt:lpstr>Times New Roman</vt:lpstr>
      <vt:lpstr>ChronicaProMediumIt</vt:lpstr>
      <vt:lpstr>ChronicaPro-Book</vt:lpstr>
      <vt:lpstr>MyriadPro-Regular</vt:lpstr>
      <vt:lpstr>Office Theme</vt:lpstr>
      <vt:lpstr>PowerPoint 演示文稿</vt:lpstr>
      <vt:lpstr>PowerPoint 演示文稿</vt:lpstr>
      <vt:lpstr>PowerPoint 演示文稿</vt:lpstr>
      <vt:lpstr>Rule: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244</cp:revision>
  <dcterms:created xsi:type="dcterms:W3CDTF">2020-12-09T02:04:00Z</dcterms:created>
  <dcterms:modified xsi:type="dcterms:W3CDTF">2023-08-23T01:50:37Z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F1CA3ACF99714926B83229CE7ACA1CE5</vt:lpwstr>
  </property>
  <property fmtid="{D5CDD505-2E9C-101B-9397-08002B2CF9AE}" pid="3" name="KSOProductBuildVer">
    <vt:lpwstr>1033-11.2.0.11537</vt:lpwstr>
  </property>
</Properties>
</file>