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3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BBACE4C-0F27-4020-BDA4-7AD3370B0804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EF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2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1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" name="Google Shape;243;p1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1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1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1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2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2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2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2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2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3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3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5474" y="2121489"/>
            <a:ext cx="4671695" cy="12528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VISIT TO A SCHOOL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 panose="020B0604020202020204"/>
              <a:buNone/>
            </a:pPr>
            <a:r>
              <a:rPr lang="en-US" sz="60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member</a:t>
            </a:r>
            <a:r>
              <a:rPr lang="en-US" sz="48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(n)</a:t>
            </a:r>
            <a:endParaRPr sz="48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thành viên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/ˈmembər/ </a:t>
            </a:r>
            <a:endParaRPr lang="en-US" sz="3600" b="1">
              <a:solidFill>
                <a:srgbClr val="00A9A5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 panose="020B0604020202020204"/>
              <a:buNone/>
            </a:pPr>
            <a:r>
              <a:rPr lang="en-US" sz="48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remind </a:t>
            </a:r>
            <a:r>
              <a:rPr lang="en-US" sz="36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(v)</a:t>
            </a:r>
            <a:endParaRPr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gợi nhớ, nhắc nhở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/rɪˈmaɪnd/ </a:t>
            </a:r>
            <a:endParaRPr lang="en-US" sz="3600" b="1">
              <a:solidFill>
                <a:srgbClr val="00A9A5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/>
        </p:nvGraphicFramePr>
        <p:xfrm>
          <a:off x="921571" y="1876956"/>
          <a:ext cx="10348850" cy="39413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29625"/>
                <a:gridCol w="3082150"/>
                <a:gridCol w="3937075"/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lower secondary school</a:t>
                      </a:r>
                      <a:endParaRPr lang="en-US" sz="25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trường trung học cơ sở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member</a:t>
                      </a:r>
                      <a:endParaRPr lang="en-US" sz="25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ˈmembər/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thành viên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remind</a:t>
                      </a:r>
                      <a:endParaRPr lang="en-US" sz="25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rɪˈmaɪnd/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 panose="020F0502020204030204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gợi nhớ/ nhắc nhở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PRESENTATION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Listen and read.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Read the conversation again and answer the questions by circling A, B, or 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Name the places, using the words and phrases from the box.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Complete the following sentences with the phrases in Task 3.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35" name="Google Shape;235;p13"/>
          <p:cNvCxnSpPr>
            <a:stCxn id="229" idx="3"/>
            <a:endCxn id="230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3"/>
          <p:cNvCxnSpPr>
            <a:stCxn id="230" idx="1"/>
            <a:endCxn id="231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Listen and read.</a:t>
            </a:r>
            <a:endParaRPr sz="2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are you doing, Mi?</a:t>
            </a:r>
            <a:endParaRPr lang="en-US" sz="26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are they talking about?</a:t>
            </a:r>
            <a:endParaRPr lang="en-US" sz="26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visit to a school library.</a:t>
            </a: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414588" y="6100347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 the conversation again and answer the questions by circling A, B, or C.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My teacher and my classmates. We’re going in the afternoon.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 the conversation again and answer the questions by circling A, B, or C.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Phong’s neighbourhood.</a:t>
            </a: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 the conversation again and answer the questions by circling A, B, or C.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Sounds great! I think that’s one of the best schools in my neighbourhood. Who is going with you and when?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are they going?</a:t>
            </a:r>
            <a:endParaRPr lang="en-US" sz="26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600">
                <a:solidFill>
                  <a:srgbClr val="00AA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 noon.</a:t>
            </a: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 the conversation again and answer the questions by circling A, B, or C.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My teacher and my classmates. We’re going in the afternoon.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gym</a:t>
            </a:r>
            <a:endParaRPr lang="en-US"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Name these places, using the words and phrases from the box.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computer room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school garden</a:t>
            </a:r>
            <a:endParaRPr lang="en-US"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lang="en-US"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visit to Binh Minh Lower Secondary School</a:t>
            </a:r>
            <a:endParaRPr lang="en-US" sz="28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lang="en-US" sz="4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Name these places, using the words and phrases from the box.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2"/>
          <a:srcRect t="544"/>
          <a:stretch>
            <a:fillRect/>
          </a:stretch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3"/>
          <a:srcRect l="-1" t="544" r="640"/>
          <a:stretch>
            <a:fillRect/>
          </a:stretch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playground</a:t>
            </a:r>
            <a:endParaRPr lang="en-US"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school library</a:t>
            </a:r>
            <a:endParaRPr lang="en-US"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following sentences with the words in the box.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computer room</a:t>
              </a:r>
              <a:endPara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school library</a:t>
              </a:r>
              <a:endPara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school garden</a:t>
              </a:r>
              <a:endPara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playground</a:t>
              </a:r>
              <a:endPara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gym</a:t>
              </a:r>
              <a:endPara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 very small, so not many children can play in it.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twice a week. 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it rains.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_______________.</a:t>
            </a:r>
            <a:endParaRPr lang="en-US" sz="2400">
              <a:solidFill>
                <a:srgbClr val="93959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 Friday afternoons.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playground</a:t>
            </a:r>
            <a:endParaRPr lang="en-US" sz="24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computer room</a:t>
            </a:r>
            <a:endParaRPr lang="en-US" sz="24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gym</a:t>
            </a:r>
            <a:endParaRPr lang="en-US" sz="24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school library</a:t>
            </a:r>
            <a:endParaRPr lang="en-US" sz="24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school garden</a:t>
            </a:r>
            <a:endParaRPr lang="en-US" sz="24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PRESENTATION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PRODUCTION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Listen and read.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Read the conversation again and answer the questions by circling A, B, or 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Name the places, using the words and phrases from the box.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Complete the following sentences with the phrases in Task 3.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84" name="Google Shape;384;p22"/>
          <p:cNvCxnSpPr>
            <a:stCxn id="376" idx="3"/>
            <a:endCxn id="377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5" name="Google Shape;385;p22"/>
          <p:cNvCxnSpPr>
            <a:stCxn id="377" idx="1"/>
            <a:endCxn id="378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6" name="Google Shape;386;p22"/>
          <p:cNvCxnSpPr>
            <a:stCxn id="378" idx="3"/>
            <a:endCxn id="379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7" name="Google Shape;387;p2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where.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PRODUCTION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94D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Example:</a:t>
            </a:r>
            <a:br>
              <a:rPr lang="en-US" sz="2400">
                <a:solidFill>
                  <a:srgbClr val="4594D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A: </a:t>
            </a:r>
            <a:r>
              <a:rPr lang="en-US" sz="24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A: And </a:t>
            </a:r>
            <a:r>
              <a:rPr lang="en-US" sz="24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10763375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/>
                <a:gridCol w="4448550"/>
                <a:gridCol w="31304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 lang="en-US"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WRAP-UP</a:t>
            </a:r>
            <a:endParaRPr lang="en-US"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Vocabulary</a:t>
              </a:r>
              <a:endParaRPr lang="en-US" sz="2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Topic of the unit</a:t>
              </a:r>
              <a:endParaRPr lang="en-US" sz="2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 visit to a school</a:t>
              </a:r>
              <a:endParaRPr lang="en-US" sz="4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School facilities</a:t>
              </a:r>
              <a:endParaRPr lang="en-US" sz="4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HOMEWORK</a:t>
            </a:r>
            <a:endParaRPr lang="en-US"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Exercises in Workbook.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sachmem.vn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facebook.com/sachmem.vn/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lang="en-US" sz="3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 the end of the lesson, students will be able to: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the topic of the unit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lexical items: school activities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the language features that are covered in the unit.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PRESENTATION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PRODUCTION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Listen and read.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Read the conversation again and answer the questions by circling A, B, or C.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Name the places, using the words and phrases from the box.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Complete the following sentences with the phrases in Task 3.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28" name="Google Shape;128;p4"/>
          <p:cNvCxnSpPr>
            <a:stCxn id="120" idx="3"/>
            <a:endCxn id="121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1"/>
            <a:endCxn id="122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2" idx="3"/>
            <a:endCxn id="123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35" name="Google Shape;135;p4"/>
          <p:cNvCxnSpPr>
            <a:stCxn id="123" idx="1"/>
            <a:endCxn id="134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sz="2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introduce the topic</a:t>
            </a:r>
            <a:endParaRPr lang="en-US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lead in the lesson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did you see when you first came to our school?</a:t>
            </a:r>
            <a:endParaRPr lang="en-US" sz="2800" i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How did you feel?</a:t>
            </a:r>
            <a:endParaRPr lang="en-US" sz="2800" i="1" u="none" strike="noStrik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 i="1" u="none" strike="noStrik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Have you ever </a:t>
            </a:r>
            <a:r>
              <a:rPr lang="en-US" sz="2800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had</a:t>
            </a:r>
            <a:r>
              <a:rPr lang="en-US" sz="28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 visit to Chu Van An L</a:t>
            </a:r>
            <a:r>
              <a:rPr lang="en-US" sz="2800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ower </a:t>
            </a:r>
            <a:r>
              <a:rPr lang="en-US" sz="28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Secondary school (</a:t>
            </a:r>
            <a:r>
              <a:rPr lang="en-US" sz="2800" i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a famous school in your area)</a:t>
            </a:r>
            <a:r>
              <a:rPr lang="en-US" sz="28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  <a:endParaRPr sz="2800" u="none" strike="noStrik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7" name="Google Shape;157;p6" descr="Investigating Authentic Questions — Learning in Hand with Tony Vinc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is the girl doing?</a:t>
            </a:r>
            <a:endParaRPr lang="en-US" sz="3200" i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are they talking about?</a:t>
            </a:r>
            <a:endParaRPr lang="en-US" sz="3200" i="1" u="none" strike="noStrik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PRESENTATION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77" name="Google Shape;177;p8"/>
          <p:cNvCxnSpPr>
            <a:stCxn id="173" idx="3"/>
            <a:endCxn id="174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1: GETTING STARTED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lang="en-US"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provide students with vocabulary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help students prepare for the listening and reading tasks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2" name="Google Shape;182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0044" y="3577286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 panose="020B0604020202020204"/>
              <a:buNone/>
            </a:pPr>
            <a:r>
              <a:rPr lang="en-US" sz="48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lower secondary school</a:t>
            </a:r>
            <a:endParaRPr sz="4000" b="1">
              <a:solidFill>
                <a:srgbClr val="F7941E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trung học cơ sở</a:t>
            </a:r>
            <a:endParaRPr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/ˈləʊər ˈsekəndrɪ skuːl/ </a:t>
            </a:r>
            <a:endParaRPr lang="en-US" sz="3600" b="1">
              <a:solidFill>
                <a:srgbClr val="00A9A5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5999</Words>
  <Application>WPS Presentation</Application>
  <PresentationFormat/>
  <Paragraphs>367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Open Sans</vt:lpstr>
      <vt:lpstr>Courier New</vt:lpstr>
      <vt:lpstr>Noto Sans Symbols</vt:lpstr>
      <vt:lpstr>Segoe Print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TrangDTT</dc:creator>
  <cp:lastModifiedBy>ADMIN</cp:lastModifiedBy>
  <cp:revision>1</cp:revision>
  <dcterms:created xsi:type="dcterms:W3CDTF">2023-11-14T09:31:45Z</dcterms:created>
  <dcterms:modified xsi:type="dcterms:W3CDTF">2023-11-14T09:31:46Z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4C520B91AD2C4BAFBBF0A00915FCB04D_12</vt:lpwstr>
  </property>
  <property fmtid="{D5CDD505-2E9C-101B-9397-08002B2CF9AE}" pid="3" name="KSOProductBuildVer">
    <vt:lpwstr>1033-12.2.0.13266</vt:lpwstr>
  </property>
</Properties>
</file>