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76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embeddedFontLst>
    <p:embeddedFont>
      <p:font typeface="Calibri" panose="020F0502020204030204"/>
      <p:regular r:id="rId28"/>
      <p:bold r:id="rId29"/>
      <p:italic r:id="rId30"/>
      <p:boldItalic r:id="rId31"/>
    </p:embeddedFont>
    <p:embeddedFont>
      <p:font typeface="Open Sans"/>
      <p:regular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B5447E9-D5D2-408F-91EC-ABBEF54F0D78}" styleName="Table_0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EEF"/>
          </a:solidFill>
        </a:fill>
      </a:tcStyle>
    </a:band1V>
    <a:band2V>
      <a:tcStyle>
        <a:tcBdr/>
      </a:tcStyle>
    </a:band2V>
    <a:la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1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3" name="Google Shape;253;p1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1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23a63b6b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g13523a63b6b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" name="Google Shape;311;p1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523a63b6b_0_2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3" name="Google Shape;333;g13523a63b6b_0_2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6" name="Google Shape;356;p18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3" name="Google Shape;373;p19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4" name="Google Shape;384;p2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8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9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10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27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27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5474" y="2121489"/>
            <a:ext cx="4671695" cy="12528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</a:t>
            </a:r>
            <a:r>
              <a:rPr lang="vi-VN" alt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VISIT TO A SCHOOL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4659" y="3528047"/>
            <a:ext cx="3314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Thị Thu Trang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/>
          <p:nvPr/>
        </p:nvSpPr>
        <p:spPr>
          <a:xfrm>
            <a:off x="576198" y="2071316"/>
            <a:ext cx="7003832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</a:t>
            </a:r>
            <a:r>
              <a:rPr lang="en-US" sz="2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When does your school year start?</a:t>
            </a:r>
            <a:endParaRPr lang="en-US" sz="2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</a:t>
            </a:r>
            <a:r>
              <a:rPr lang="en-US" sz="26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When do you have English lessons?</a:t>
            </a:r>
            <a:endParaRPr lang="en-US" sz="2600">
              <a:solidFill>
                <a:srgbClr val="24202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</a:t>
            </a:r>
            <a:r>
              <a:rPr lang="en-US" sz="26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When do you usually celebrate Teachers’ Day?</a:t>
            </a:r>
            <a:endParaRPr lang="en-US" sz="2600">
              <a:solidFill>
                <a:srgbClr val="24202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</a:t>
            </a:r>
            <a:r>
              <a:rPr lang="en-US" sz="2600">
                <a:solidFill>
                  <a:srgbClr val="24202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When are you going to finish the school year?</a:t>
            </a:r>
            <a:endParaRPr sz="2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1081800" y="1312872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Work in pairs. Ask and answer questions about your school.</a:t>
            </a:r>
            <a:endParaRPr lang="en-US" sz="2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594755" y="2254451"/>
            <a:ext cx="3547378" cy="3147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PREPOSITIONS OF TIME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OF TIME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731185" y="382205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OF PLACE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Game: Simon says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5593650" y="2029927"/>
            <a:ext cx="5465100" cy="115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5593619" y="332378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Work in pairs. Look at the pictures and answer the questions.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231" name="Google Shape;231;p11"/>
          <p:cNvCxnSpPr>
            <a:stCxn id="225" idx="3"/>
            <a:endCxn id="226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p11"/>
          <p:cNvCxnSpPr>
            <a:stCxn id="226" idx="1"/>
            <a:endCxn id="227" idx="0"/>
          </p:cNvCxnSpPr>
          <p:nvPr/>
        </p:nvCxnSpPr>
        <p:spPr>
          <a:xfrm flipH="1">
            <a:off x="1673058" y="2787323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3" name="Google Shape;233;p11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3: A CLOSER LOOK 2</a:t>
            </a:r>
            <a:endParaRPr lang="en-US"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12"/>
          <p:cNvGraphicFramePr/>
          <p:nvPr/>
        </p:nvGraphicFramePr>
        <p:xfrm>
          <a:off x="425850" y="1291740"/>
          <a:ext cx="11303900" cy="3000000"/>
        </p:xfrm>
        <a:graphic>
          <a:graphicData uri="http://schemas.openxmlformats.org/drawingml/2006/table">
            <a:tbl>
              <a:tblPr firstRow="1" bandRow="1">
                <a:noFill/>
                <a:tableStyleId>{CB5447E9-D5D2-408F-91EC-ABBEF54F0D78}</a:tableStyleId>
              </a:tblPr>
              <a:tblGrid>
                <a:gridCol w="3135725"/>
                <a:gridCol w="4437950"/>
                <a:gridCol w="37302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at</a:t>
                      </a:r>
                      <a:endParaRPr lang="en-US" sz="24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in</a:t>
                      </a:r>
                      <a:endParaRPr lang="en-US" sz="24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on</a:t>
                      </a:r>
                      <a:endParaRPr lang="en-US" sz="24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</a:tr>
              <a:tr h="155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home</a:t>
                      </a:r>
                      <a:endParaRPr lang="en-US"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school</a:t>
                      </a:r>
                      <a:endParaRPr lang="en-US"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work</a:t>
                      </a:r>
                      <a:endParaRPr lang="en-US" sz="2400" u="none" strike="noStrike" cap="none"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classroom</a:t>
                      </a:r>
                      <a:endParaRPr lang="en-US"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school garden</a:t>
                      </a:r>
                      <a:endParaRPr lang="en-US"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playground</a:t>
                      </a:r>
                      <a:endParaRPr lang="en-US" sz="2400" u="none" strike="noStrike" cap="none"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the board</a:t>
                      </a:r>
                      <a:endParaRPr lang="en-US"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the wall</a:t>
                      </a:r>
                      <a:endParaRPr lang="en-US"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the second floor</a:t>
                      </a:r>
                      <a:endParaRPr lang="en-US" sz="2400" u="none" strike="noStrike" cap="none"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cxnSp>
        <p:nvCxnSpPr>
          <p:cNvPr id="243" name="Google Shape;243;p12"/>
          <p:cNvCxnSpPr/>
          <p:nvPr/>
        </p:nvCxnSpPr>
        <p:spPr>
          <a:xfrm>
            <a:off x="1376978" y="3555770"/>
            <a:ext cx="0" cy="768804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4" name="Google Shape;244;p12"/>
          <p:cNvSpPr txBox="1"/>
          <p:nvPr/>
        </p:nvSpPr>
        <p:spPr>
          <a:xfrm>
            <a:off x="208869" y="4324574"/>
            <a:ext cx="23362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certain point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245" name="Google Shape;245;p12"/>
          <p:cNvCxnSpPr/>
          <p:nvPr/>
        </p:nvCxnSpPr>
        <p:spPr>
          <a:xfrm>
            <a:off x="5585011" y="3555770"/>
            <a:ext cx="0" cy="124110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6" name="Google Shape;246;p12"/>
          <p:cNvSpPr txBox="1"/>
          <p:nvPr/>
        </p:nvSpPr>
        <p:spPr>
          <a:xfrm>
            <a:off x="4179525" y="4847794"/>
            <a:ext cx="29105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Inside sth / a place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247" name="Google Shape;247;p12"/>
          <p:cNvCxnSpPr/>
          <p:nvPr/>
        </p:nvCxnSpPr>
        <p:spPr>
          <a:xfrm>
            <a:off x="10060192" y="3555770"/>
            <a:ext cx="0" cy="210454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8" name="Google Shape;248;p12"/>
          <p:cNvSpPr txBox="1"/>
          <p:nvPr/>
        </p:nvSpPr>
        <p:spPr>
          <a:xfrm>
            <a:off x="8445711" y="5662108"/>
            <a:ext cx="32289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 the surface of sth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PREPOSITIONS OF PLACE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/>
          <p:nvPr/>
        </p:nvSpPr>
        <p:spPr>
          <a:xfrm>
            <a:off x="604792" y="2057794"/>
            <a:ext cx="1112797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</a:t>
            </a: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Her classroom is ___ the third floor of that building.</a:t>
            </a:r>
            <a:endParaRPr lang="en-US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</a:t>
            </a: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When I’m at school, my parents are ___ work.</a:t>
            </a:r>
            <a:endParaRPr lang="en-US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</a:t>
            </a: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Look! The students are playing football ___ the classroom.</a:t>
            </a: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4. </a:t>
            </a: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My little sister usually has lunch ___ school.</a:t>
            </a:r>
            <a:endParaRPr lang="en-US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5. </a:t>
            </a: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most beautiful posters are ___ the wall ___ the staffroom.</a:t>
            </a: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3347435" y="2057790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on</a:t>
            </a:r>
            <a:endParaRPr sz="2400" b="1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5939419" y="2750213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</a:t>
            </a:r>
            <a:endParaRPr sz="2400" b="1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6398119" y="3504479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</a:t>
            </a:r>
            <a:endParaRPr sz="2400" b="1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5436130" y="4246367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</a:t>
            </a:r>
            <a:endParaRPr sz="2400" b="1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5201582" y="494998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on</a:t>
            </a:r>
            <a:endParaRPr sz="2400" b="1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996737" y="1387239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Complete the sentences with </a:t>
            </a:r>
            <a:r>
              <a:rPr lang="en-US" sz="24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at, in </a:t>
            </a: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 </a:t>
            </a:r>
            <a:r>
              <a:rPr lang="en-US" sz="24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</a:t>
            </a: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  <a:endParaRPr lang="en-US" sz="2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6979448" y="4949972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</a:t>
            </a:r>
            <a:endParaRPr sz="2400" b="1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PREPOSITIONS OF PLACE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996451" y="1207851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Work in pairs. Look at the pictures and answer the questions.</a:t>
            </a:r>
            <a:endParaRPr lang="en-US" sz="2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487067" y="11784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539852" y="10758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5" name="Google Shape;275;p1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/>
          <p:nvPr/>
        </p:nvSpPr>
        <p:spPr>
          <a:xfrm>
            <a:off x="2553423" y="1603675"/>
            <a:ext cx="8757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Where does Mrs Hien teach maths?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2588457" y="2968604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Where do the students water the flowers?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2588457" y="4073811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Where is the boy writing?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2632788" y="542529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</a:t>
            </a: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Where do they sing English songs on Teachers’ Day?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2937446" y="2100863"/>
            <a:ext cx="602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 school.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2852551" y="3429000"/>
            <a:ext cx="6797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the school garden.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2915109" y="4538825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 the board.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2915109" y="588884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 the stage.</a:t>
            </a:r>
            <a:endParaRPr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PREPOSITIONS OF PLACE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59855" y="1795463"/>
            <a:ext cx="1916645" cy="12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2128" y="3052460"/>
            <a:ext cx="1904371" cy="125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72128" y="4290896"/>
            <a:ext cx="1916646" cy="125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72128" y="5541366"/>
            <a:ext cx="1936648" cy="126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523a63b6b_0_0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4" name="Google Shape;294;g13523a63b6b_0_0"/>
          <p:cNvSpPr/>
          <p:nvPr/>
        </p:nvSpPr>
        <p:spPr>
          <a:xfrm>
            <a:off x="731186" y="125654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5" name="Google Shape;295;g13523a63b6b_0_0"/>
          <p:cNvSpPr/>
          <p:nvPr/>
        </p:nvSpPr>
        <p:spPr>
          <a:xfrm>
            <a:off x="3116658" y="245962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OF TIME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6" name="Google Shape;296;g13523a63b6b_0_0"/>
          <p:cNvSpPr/>
          <p:nvPr/>
        </p:nvSpPr>
        <p:spPr>
          <a:xfrm>
            <a:off x="731185" y="3822059"/>
            <a:ext cx="18837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OF PLACE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7" name="Google Shape;297;g13523a63b6b_0_0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Game: Simon says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8" name="Google Shape;298;g13523a63b6b_0_0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9" name="Google Shape;299;g13523a63b6b_0_0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Work in pairs. Look at the pictures and answer the questions.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300" name="Google Shape;300;g13523a63b6b_0_0"/>
          <p:cNvCxnSpPr>
            <a:stCxn id="294" idx="3"/>
            <a:endCxn id="295" idx="0"/>
          </p:cNvCxnSpPr>
          <p:nvPr/>
        </p:nvCxnSpPr>
        <p:spPr>
          <a:xfrm>
            <a:off x="2614886" y="1584148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1" name="Google Shape;301;g13523a63b6b_0_0"/>
          <p:cNvCxnSpPr>
            <a:stCxn id="295" idx="1"/>
            <a:endCxn id="296" idx="0"/>
          </p:cNvCxnSpPr>
          <p:nvPr/>
        </p:nvCxnSpPr>
        <p:spPr>
          <a:xfrm flipH="1">
            <a:off x="1673058" y="2787371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2" name="Google Shape;302;g13523a63b6b_0_0"/>
          <p:cNvSpPr/>
          <p:nvPr/>
        </p:nvSpPr>
        <p:spPr>
          <a:xfrm>
            <a:off x="4398862" y="137501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03" name="Google Shape;303;g13523a63b6b_0_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3523a63b6b_0_0"/>
          <p:cNvSpPr txBox="1"/>
          <p:nvPr/>
        </p:nvSpPr>
        <p:spPr>
          <a:xfrm>
            <a:off x="4750949" y="250170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3: A CLOSER LOOK 2</a:t>
            </a:r>
            <a:endParaRPr lang="en-US"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305" name="Google Shape;305;g13523a63b6b_0_0"/>
          <p:cNvCxnSpPr>
            <a:stCxn id="296" idx="3"/>
            <a:endCxn id="306" idx="0"/>
          </p:cNvCxnSpPr>
          <p:nvPr/>
        </p:nvCxnSpPr>
        <p:spPr>
          <a:xfrm>
            <a:off x="2614885" y="4149809"/>
            <a:ext cx="1477200" cy="728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7" name="Google Shape;307;g13523a63b6b_0_0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5: Complete the passage with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6" name="Google Shape;306;g13523a63b6b_0_0"/>
          <p:cNvSpPr/>
          <p:nvPr/>
        </p:nvSpPr>
        <p:spPr>
          <a:xfrm>
            <a:off x="3116657" y="4878214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FURTHER PRACTICE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1078804" y="1188331"/>
            <a:ext cx="108153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Complete the passage with </a:t>
            </a:r>
            <a:r>
              <a:rPr lang="en-US" sz="24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at, on </a:t>
            </a: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 </a:t>
            </a:r>
            <a:r>
              <a:rPr lang="en-US" sz="24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in. </a:t>
            </a: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Then discuss in groups which prepositions express </a:t>
            </a:r>
            <a:r>
              <a:rPr lang="en-US" sz="2400" b="1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time</a:t>
            </a: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and which ones express </a:t>
            </a:r>
            <a:r>
              <a:rPr lang="en-US" sz="24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place</a:t>
            </a: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  <a:endParaRPr sz="2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5" name="Google Shape;315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6" name="Google Shape;316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6"/>
          <p:cNvSpPr/>
          <p:nvPr/>
        </p:nvSpPr>
        <p:spPr>
          <a:xfrm>
            <a:off x="666824" y="1903494"/>
            <a:ext cx="1120602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Tom’s mother is at home, but she is not (1) ___ the kitchen. She usually waters the vegetables in the garden (2) ___ the morning.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Tom’s father is (3) ___ work, but he isn’t in his office at the moment. It is lunch break and he is (4) ___ a travel agent’s, looking at holiday brochures.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Tom is usually at school this time, but he has a bad cold today. He has nothing to do but lying (5) ___ the sofa and looking at the posters (6) ___ the wall.</a:t>
            </a:r>
            <a:endParaRPr lang="en-US" sz="24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6626530" y="1896236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</a:t>
            </a:r>
            <a:endParaRPr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4273347" y="2653913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</a:t>
            </a:r>
            <a:endParaRPr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3047106" y="329774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</a:t>
            </a:r>
            <a:endParaRPr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1801838" y="404004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</a:t>
            </a:r>
            <a:endParaRPr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1748319" y="5448372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on</a:t>
            </a:r>
            <a:endParaRPr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3" name="Google Shape;323;p16"/>
          <p:cNvSpPr/>
          <p:nvPr/>
        </p:nvSpPr>
        <p:spPr>
          <a:xfrm>
            <a:off x="7083725" y="5504963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on</a:t>
            </a:r>
            <a:endParaRPr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FURTHER PRACTICE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6626530" y="1903511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</a:t>
            </a:r>
            <a:endParaRPr sz="2400" b="1">
              <a:solidFill>
                <a:srgbClr val="0FB7B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4273322" y="265390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</a:t>
            </a:r>
            <a:endParaRPr sz="2400" b="1">
              <a:solidFill>
                <a:srgbClr val="F7941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3047143" y="329773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</a:t>
            </a:r>
            <a:endParaRPr sz="2400" b="1">
              <a:solidFill>
                <a:srgbClr val="0FB7B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1798850" y="4040021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</a:t>
            </a:r>
            <a:endParaRPr sz="2400" b="1">
              <a:solidFill>
                <a:srgbClr val="0FB7B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1751292" y="544838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on</a:t>
            </a:r>
            <a:endParaRPr sz="2400" b="1">
              <a:solidFill>
                <a:srgbClr val="0FB7B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7083724" y="5504987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on</a:t>
            </a:r>
            <a:endParaRPr sz="2400" b="1">
              <a:solidFill>
                <a:srgbClr val="0FB7B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523a63b6b_0_21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6" name="Google Shape;336;g13523a63b6b_0_21"/>
          <p:cNvSpPr/>
          <p:nvPr/>
        </p:nvSpPr>
        <p:spPr>
          <a:xfrm>
            <a:off x="731186" y="125654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7" name="Google Shape;337;g13523a63b6b_0_21"/>
          <p:cNvSpPr/>
          <p:nvPr/>
        </p:nvSpPr>
        <p:spPr>
          <a:xfrm>
            <a:off x="3116658" y="245962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OF TIME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8" name="Google Shape;338;g13523a63b6b_0_21"/>
          <p:cNvSpPr/>
          <p:nvPr/>
        </p:nvSpPr>
        <p:spPr>
          <a:xfrm>
            <a:off x="731185" y="3822059"/>
            <a:ext cx="18837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OF PLACE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9" name="Google Shape;339;g13523a63b6b_0_21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Game: Simon says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0" name="Google Shape;340;g13523a63b6b_0_21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1" name="Google Shape;341;g13523a63b6b_0_21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Work in pairs. Look at the pictures and answer the questions.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342" name="Google Shape;342;g13523a63b6b_0_21"/>
          <p:cNvCxnSpPr>
            <a:stCxn id="336" idx="3"/>
            <a:endCxn id="337" idx="0"/>
          </p:cNvCxnSpPr>
          <p:nvPr/>
        </p:nvCxnSpPr>
        <p:spPr>
          <a:xfrm>
            <a:off x="2614886" y="1584148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g13523a63b6b_0_21"/>
          <p:cNvCxnSpPr>
            <a:stCxn id="337" idx="1"/>
            <a:endCxn id="338" idx="0"/>
          </p:cNvCxnSpPr>
          <p:nvPr/>
        </p:nvCxnSpPr>
        <p:spPr>
          <a:xfrm flipH="1">
            <a:off x="1673058" y="2787371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4" name="Google Shape;344;g13523a63b6b_0_21"/>
          <p:cNvSpPr/>
          <p:nvPr/>
        </p:nvSpPr>
        <p:spPr>
          <a:xfrm>
            <a:off x="4398862" y="137501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45" name="Google Shape;345;g13523a63b6b_0_2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13523a63b6b_0_21"/>
          <p:cNvSpPr txBox="1"/>
          <p:nvPr/>
        </p:nvSpPr>
        <p:spPr>
          <a:xfrm>
            <a:off x="4750949" y="250170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3: A CLOSER LOOK 2</a:t>
            </a:r>
            <a:endParaRPr lang="en-US"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7" name="Google Shape;347;g13523a63b6b_0_21"/>
          <p:cNvSpPr/>
          <p:nvPr/>
        </p:nvSpPr>
        <p:spPr>
          <a:xfrm>
            <a:off x="5592527" y="5712857"/>
            <a:ext cx="54651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Wrap-up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Homework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348" name="Google Shape;348;g13523a63b6b_0_21"/>
          <p:cNvCxnSpPr>
            <a:stCxn id="338" idx="3"/>
            <a:endCxn id="349" idx="0"/>
          </p:cNvCxnSpPr>
          <p:nvPr/>
        </p:nvCxnSpPr>
        <p:spPr>
          <a:xfrm>
            <a:off x="2614885" y="4149809"/>
            <a:ext cx="1477200" cy="728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0" name="Google Shape;350;g13523a63b6b_0_21"/>
          <p:cNvSpPr/>
          <p:nvPr/>
        </p:nvSpPr>
        <p:spPr>
          <a:xfrm>
            <a:off x="697703" y="5797873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CONSOLIDATION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1" name="Google Shape;351;g13523a63b6b_0_21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5: Complete the passage with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9" name="Google Shape;349;g13523a63b6b_0_21"/>
          <p:cNvSpPr/>
          <p:nvPr/>
        </p:nvSpPr>
        <p:spPr>
          <a:xfrm>
            <a:off x="3116657" y="4878214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FURTHER PRACTICE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352" name="Google Shape;352;g13523a63b6b_0_21"/>
          <p:cNvCxnSpPr>
            <a:stCxn id="349" idx="1"/>
            <a:endCxn id="350" idx="0"/>
          </p:cNvCxnSpPr>
          <p:nvPr/>
        </p:nvCxnSpPr>
        <p:spPr>
          <a:xfrm flipH="1">
            <a:off x="1673057" y="5205964"/>
            <a:ext cx="1443600" cy="59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WRAP-UP</a:t>
            </a:r>
            <a:endParaRPr lang="en-US"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1" name="Google Shape;361;p1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CONSOLIDATION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2088433" y="1958007"/>
            <a:ext cx="702388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Grammar: </a:t>
            </a:r>
            <a:endParaRPr lang="en-US" sz="3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828800" marR="0" lvl="3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600"/>
              <a:buFont typeface="Noto Sans Symbols"/>
              <a:buChar char="⮚"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of time</a:t>
            </a:r>
            <a:endParaRPr lang="en-US" sz="3600" b="1" i="0" u="none" strike="noStrike" cap="none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828800" marR="0" lvl="3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600"/>
              <a:buFont typeface="Noto Sans Symbols"/>
              <a:buChar char="⮚"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of place</a:t>
            </a:r>
            <a:endParaRPr lang="en-US" sz="3600" b="1" i="0" u="none" strike="noStrike" cap="none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64" name="Google Shape;364;p18"/>
          <p:cNvGrpSpPr/>
          <p:nvPr/>
        </p:nvGrpSpPr>
        <p:grpSpPr>
          <a:xfrm>
            <a:off x="2365248" y="4108704"/>
            <a:ext cx="6035039" cy="2270540"/>
            <a:chOff x="0" y="0"/>
            <a:chExt cx="6035039" cy="2270540"/>
          </a:xfrm>
        </p:grpSpPr>
        <p:sp>
          <p:nvSpPr>
            <p:cNvPr id="365" name="Google Shape;365;p18"/>
            <p:cNvSpPr/>
            <p:nvPr/>
          </p:nvSpPr>
          <p:spPr>
            <a:xfrm>
              <a:off x="358689" y="0"/>
              <a:ext cx="5676350" cy="22705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0" y="409716"/>
              <a:ext cx="3717131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18"/>
            <p:cNvSpPr txBox="1"/>
            <p:nvPr/>
          </p:nvSpPr>
          <p:spPr>
            <a:xfrm>
              <a:off x="0" y="409716"/>
              <a:ext cx="3717131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time</a:t>
              </a:r>
              <a:endParaRPr lang="en-US" sz="3600" b="1">
                <a:solidFill>
                  <a:srgbClr val="FFFF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788832" y="760630"/>
              <a:ext cx="2911957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18"/>
            <p:cNvSpPr txBox="1"/>
            <p:nvPr/>
          </p:nvSpPr>
          <p:spPr>
            <a:xfrm>
              <a:off x="2788832" y="760630"/>
              <a:ext cx="2911957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place</a:t>
              </a:r>
              <a:endParaRPr lang="en-US" sz="3600" b="1">
                <a:solidFill>
                  <a:srgbClr val="FFFF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HOMEWORK</a:t>
            </a:r>
            <a:endParaRPr lang="en-US"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6" name="Google Shape;376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7" name="Google Shape;377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CONSOLIDATION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" name="Google Shape;380;p19"/>
          <p:cNvSpPr txBox="1"/>
          <p:nvPr/>
        </p:nvSpPr>
        <p:spPr>
          <a:xfrm>
            <a:off x="1078804" y="2147969"/>
            <a:ext cx="103133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 exercises in the Workbook.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Make sentences using the prepositions of time and place.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81" name="Google Shape;381;p1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785797" y="3917244"/>
            <a:ext cx="2390016" cy="2390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lang="en-US"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8" y="2462423"/>
            <a:ext cx="70238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Grammar:</a:t>
            </a:r>
            <a:endParaRPr lang="en-US" sz="3200" b="1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286000" marR="0" lvl="4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of time</a:t>
            </a:r>
            <a:endParaRPr lang="en-US" sz="3200" b="1" i="0" u="none" strike="noStrike" cap="none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286000" marR="0" lvl="4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rgbClr val="0FB7B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of place</a:t>
            </a:r>
            <a:endParaRPr lang="en-US" sz="3200" b="1" i="0" u="none" strike="noStrike" cap="none">
              <a:solidFill>
                <a:srgbClr val="0FB7BD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3: A CLOSER LOOK 2</a:t>
            </a:r>
            <a:endParaRPr lang="en-US" sz="24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67538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lang="en-US" sz="4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4" name="Google Shape;104;p2"/>
          <p:cNvGrpSpPr/>
          <p:nvPr/>
        </p:nvGrpSpPr>
        <p:grpSpPr>
          <a:xfrm>
            <a:off x="2396152" y="3931769"/>
            <a:ext cx="6973665" cy="2675945"/>
            <a:chOff x="-141901" y="37438"/>
            <a:chExt cx="6973665" cy="2675945"/>
          </a:xfrm>
        </p:grpSpPr>
        <p:sp>
          <p:nvSpPr>
            <p:cNvPr id="105" name="Google Shape;105;p2"/>
            <p:cNvSpPr/>
            <p:nvPr/>
          </p:nvSpPr>
          <p:spPr>
            <a:xfrm>
              <a:off x="141901" y="37438"/>
              <a:ext cx="6689863" cy="26759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41901" y="681829"/>
              <a:ext cx="4380826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41901" y="681829"/>
              <a:ext cx="4380826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time</a:t>
              </a:r>
              <a:endParaRPr lang="en-US" sz="3600" b="1">
                <a:solidFill>
                  <a:srgbClr val="FFFF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075411" y="1095400"/>
              <a:ext cx="3431887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075411" y="1095400"/>
              <a:ext cx="3431887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place</a:t>
              </a:r>
              <a:endParaRPr lang="en-US" sz="3600" b="1">
                <a:solidFill>
                  <a:srgbClr val="FFFF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0"/>
          <p:cNvPicPr preferRelativeResize="0"/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0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sachmem.vn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facebook.com/sachmem.vn/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lang="en-US" sz="3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2190456" y="2388786"/>
            <a:ext cx="7705898" cy="16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By the end of the lesson, students will be able to use the prepositions of </a:t>
            </a:r>
            <a:r>
              <a:rPr lang="en-US" sz="2800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time</a:t>
            </a: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and </a:t>
            </a:r>
            <a:r>
              <a:rPr lang="en-US" sz="2800">
                <a:solidFill>
                  <a:srgbClr val="F7941E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place</a:t>
            </a:r>
            <a:endParaRPr sz="2800" b="1">
              <a:solidFill>
                <a:schemeClr val="accent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OF TIME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31185" y="382205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OF PLACE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Game: Simon says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Work in pairs. Look at the pictures and answer the questions.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flipH="1">
            <a:off x="1673058" y="2787323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3: A CLOSER LOOK 2</a:t>
            </a:r>
            <a:endParaRPr lang="en-US"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592527" y="5712857"/>
            <a:ext cx="54651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Wrap-up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Homework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36" name="Google Shape;136;p4"/>
          <p:cNvCxnSpPr>
            <a:stCxn id="126" idx="3"/>
            <a:endCxn id="137" idx="0"/>
          </p:cNvCxnSpPr>
          <p:nvPr/>
        </p:nvCxnSpPr>
        <p:spPr>
          <a:xfrm>
            <a:off x="2614952" y="4149761"/>
            <a:ext cx="1477200" cy="728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697703" y="5797873"/>
            <a:ext cx="1950732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CONSOLIDATION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5: Complete the passage with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116657" y="487821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FURTHER PRACTICE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40" name="Google Shape;140;p4"/>
          <p:cNvCxnSpPr>
            <a:stCxn id="137" idx="1"/>
            <a:endCxn id="138" idx="0"/>
          </p:cNvCxnSpPr>
          <p:nvPr/>
        </p:nvCxnSpPr>
        <p:spPr>
          <a:xfrm flipH="1">
            <a:off x="1673057" y="5205916"/>
            <a:ext cx="1443600" cy="59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Game: Simon says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3: A CLOSER LOOK 2</a:t>
            </a:r>
            <a:endParaRPr lang="en-US"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4974566" y="2692911"/>
            <a:ext cx="685512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Aims of the stage:</a:t>
            </a:r>
            <a:endParaRPr sz="2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activate students’ prior knowledge related to the targeted grammar: </a:t>
            </a:r>
            <a:r>
              <a:rPr lang="en-US" sz="2800" b="1">
                <a:solidFill>
                  <a:schemeClr val="accen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of place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increase students’ interest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7481" y="2150466"/>
            <a:ext cx="4174943" cy="417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WARM-UP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5421157" y="1891772"/>
            <a:ext cx="5799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Put the pen </a:t>
            </a:r>
            <a:r>
              <a:rPr lang="en-US" sz="3200" b="1" i="1">
                <a:solidFill>
                  <a:srgbClr val="F7941E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in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the pencil case.</a:t>
            </a:r>
            <a:endParaRPr sz="32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5432956" y="3163152"/>
            <a:ext cx="50758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Sit </a:t>
            </a:r>
            <a:r>
              <a:rPr lang="en-US" sz="3200" b="1" i="1">
                <a:solidFill>
                  <a:srgbClr val="F7941E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on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the chair.</a:t>
            </a:r>
            <a:endParaRPr sz="32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5421156" y="4434532"/>
            <a:ext cx="56079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Put your ruler </a:t>
            </a:r>
            <a:r>
              <a:rPr lang="en-US" sz="3200" b="1" i="1">
                <a:solidFill>
                  <a:srgbClr val="F7941E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on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the table.</a:t>
            </a:r>
            <a:endParaRPr sz="32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0985" y="1443812"/>
            <a:ext cx="4528969" cy="4528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PREPOSITIONS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OF TIME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Game: Simon says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593650" y="2029926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73" name="Google Shape;173;p7"/>
          <p:cNvCxnSpPr>
            <a:stCxn id="169" idx="3"/>
            <a:endCxn id="170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p7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3: A CLOSER LOOK 2</a:t>
            </a:r>
            <a:endParaRPr lang="en-US"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PREPOSITIONS OF TIME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84" name="Google Shape;184;p8"/>
          <p:cNvGraphicFramePr/>
          <p:nvPr/>
        </p:nvGraphicFramePr>
        <p:xfrm>
          <a:off x="487075" y="1308653"/>
          <a:ext cx="11008125" cy="3000000"/>
        </p:xfrm>
        <a:graphic>
          <a:graphicData uri="http://schemas.openxmlformats.org/drawingml/2006/table">
            <a:tbl>
              <a:tblPr firstRow="1" bandRow="1">
                <a:noFill/>
                <a:tableStyleId>{CB5447E9-D5D2-408F-91EC-ABBEF54F0D78}</a:tableStyleId>
              </a:tblPr>
              <a:tblGrid>
                <a:gridCol w="3055725"/>
                <a:gridCol w="4824000"/>
                <a:gridCol w="3128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at</a:t>
                      </a:r>
                      <a:endParaRPr lang="en-US" sz="24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in</a:t>
                      </a:r>
                      <a:endParaRPr lang="en-US" sz="24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on</a:t>
                      </a:r>
                      <a:endParaRPr lang="en-US" sz="24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</a:tr>
              <a:tr h="155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six o’clock</a:t>
                      </a:r>
                      <a:endParaRPr lang="en-US"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noon</a:t>
                      </a:r>
                      <a:endParaRPr lang="en-US"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break time</a:t>
                      </a:r>
                      <a:endParaRPr lang="en-US" sz="2400" u="none" strike="noStrike" cap="none"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morning / afternoon / evening</a:t>
                      </a:r>
                      <a:endParaRPr lang="en-US"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December</a:t>
                      </a:r>
                      <a:endParaRPr lang="en-US"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2020</a:t>
                      </a:r>
                      <a:endParaRPr lang="en-US" sz="2400" u="none" strike="noStrike" cap="none"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Monday</a:t>
                      </a:r>
                      <a:endParaRPr lang="en-US"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January 18</a:t>
                      </a:r>
                      <a:r>
                        <a:rPr lang="en-US" sz="2400" u="none" strike="noStrike" cap="none" baseline="30000"/>
                        <a:t>th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Christmas Day</a:t>
                      </a:r>
                      <a:endParaRPr lang="en-US" sz="2400" u="none" strike="noStrike" cap="none"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</a:tr>
            </a:tbl>
          </a:graphicData>
        </a:graphic>
      </p:graphicFrame>
      <p:cxnSp>
        <p:nvCxnSpPr>
          <p:cNvPr id="185" name="Google Shape;185;p8"/>
          <p:cNvCxnSpPr/>
          <p:nvPr/>
        </p:nvCxnSpPr>
        <p:spPr>
          <a:xfrm>
            <a:off x="1584503" y="3508595"/>
            <a:ext cx="0" cy="7689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6" name="Google Shape;186;p8"/>
          <p:cNvSpPr txBox="1"/>
          <p:nvPr/>
        </p:nvSpPr>
        <p:spPr>
          <a:xfrm>
            <a:off x="446962" y="4346437"/>
            <a:ext cx="236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point of time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87" name="Google Shape;187;p8"/>
          <p:cNvCxnSpPr/>
          <p:nvPr/>
        </p:nvCxnSpPr>
        <p:spPr>
          <a:xfrm>
            <a:off x="5585011" y="3555770"/>
            <a:ext cx="0" cy="124110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8" name="Google Shape;188;p8"/>
          <p:cNvSpPr txBox="1"/>
          <p:nvPr/>
        </p:nvSpPr>
        <p:spPr>
          <a:xfrm>
            <a:off x="3434743" y="4806605"/>
            <a:ext cx="43005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period of time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(longer / shorter than a day)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89" name="Google Shape;189;p8"/>
          <p:cNvCxnSpPr/>
          <p:nvPr/>
        </p:nvCxnSpPr>
        <p:spPr>
          <a:xfrm>
            <a:off x="10060192" y="3555770"/>
            <a:ext cx="0" cy="210454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0" name="Google Shape;190;p8"/>
          <p:cNvSpPr txBox="1"/>
          <p:nvPr/>
        </p:nvSpPr>
        <p:spPr>
          <a:xfrm>
            <a:off x="8407592" y="5662108"/>
            <a:ext cx="3305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day or a part of day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/>
          <p:nvPr/>
        </p:nvSpPr>
        <p:spPr>
          <a:xfrm>
            <a:off x="548348" y="2278055"/>
            <a:ext cx="11127970" cy="279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</a:t>
            </a: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 England, schools usually starts ___ 9 a.m. and finish ___ 4 p.m.</a:t>
            </a:r>
            <a:endParaRPr lang="en-US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</a:t>
            </a: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They built our school a long time ago, maybe ___ 1990.</a:t>
            </a:r>
            <a:endParaRPr lang="en-US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</a:t>
            </a: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We are going to visit Thang Long Lower Secondary School ___ January.</a:t>
            </a: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4. </a:t>
            </a: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school year usually begins ___ September 5</a:t>
            </a:r>
            <a:r>
              <a:rPr lang="en-US" sz="2400" baseline="30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</a:t>
            </a: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every year.</a:t>
            </a: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5. </a:t>
            </a: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children like playing badminton and football ___ their break time.</a:t>
            </a: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996737" y="1387239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Complete the sentences, using suitable prepositions of time.</a:t>
            </a:r>
            <a:endParaRPr lang="en-US" sz="24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5637220" y="2278040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</a:t>
            </a:r>
            <a:endParaRPr sz="2400" b="1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8522062" y="2278064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</a:t>
            </a:r>
            <a:endParaRPr sz="2400" b="1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7145876" y="2805545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</a:t>
            </a:r>
            <a:endParaRPr sz="2400" b="1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8980742" y="337846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</a:t>
            </a:r>
            <a:endParaRPr sz="2400" b="1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5236390" y="3934504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on</a:t>
            </a:r>
            <a:endParaRPr sz="2400" b="1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7539703" y="4443385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</a:t>
            </a:r>
            <a:endParaRPr sz="2400" b="1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PREPOSITIONS OF TIME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5346</Words>
  <Application>WPS Presentation</Application>
  <PresentationFormat/>
  <Paragraphs>352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SimSun</vt:lpstr>
      <vt:lpstr>Wingdings</vt:lpstr>
      <vt:lpstr>Arial</vt:lpstr>
      <vt:lpstr>Calibri</vt:lpstr>
      <vt:lpstr>Open Sans</vt:lpstr>
      <vt:lpstr>Noto Sans Symbols</vt:lpstr>
      <vt:lpstr>Segoe Print</vt:lpstr>
      <vt:lpstr>Times New Roman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TrangDTT</dc:creator>
  <cp:lastModifiedBy>ADMIN</cp:lastModifiedBy>
  <cp:revision>1</cp:revision>
  <dcterms:created xsi:type="dcterms:W3CDTF">2023-11-14T09:32:40Z</dcterms:created>
  <dcterms:modified xsi:type="dcterms:W3CDTF">2023-11-14T09:32:41Z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4B450C00AA5B4B8C8438A8F33F1E2385_12</vt:lpwstr>
  </property>
  <property fmtid="{D5CDD505-2E9C-101B-9397-08002B2CF9AE}" pid="3" name="KSOProductBuildVer">
    <vt:lpwstr>1033-12.2.0.13266</vt:lpwstr>
  </property>
</Properties>
</file>